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Override PartName="/ppt/media/image23.jpeg" ContentType="image/jpeg"/>
  <Override PartName="/ppt/media/image24.jpeg" ContentType="image/jpeg"/>
  <Override PartName="/ppt/media/image25.jpeg" ContentType="image/jpeg"/>
  <Override PartName="/ppt/media/image26.jpeg" ContentType="image/jpeg"/>
  <Override PartName="/ppt/media/image27.jpeg" ContentType="image/jpeg"/>
  <Override PartName="/ppt/media/image28.jpeg" ContentType="image/jpeg"/>
  <Override PartName="/ppt/charts/chart1.xml" ContentType="application/vnd.openxmlformats-officedocument.drawingml.chart+xml"/>
  <Override PartName="/ppt/media/image29.jpeg" ContentType="image/jpeg"/>
  <Override PartName="/ppt/notesSlides/notesSlide1.xml" ContentType="application/vnd.openxmlformats-officedocument.presentationml.notesSlide+xml"/>
  <Override PartName="/ppt/media/image30.jpeg" ContentType="image/jpeg"/>
  <Override PartName="/ppt/media/image31.jpeg" ContentType="image/jpeg"/>
  <Override PartName="/ppt/media/image32.jpeg" ContentType="image/jpeg"/>
  <Override PartName="/ppt/media/image33.jpeg" ContentType="image/jpeg"/>
  <Override PartName="/ppt/media/image34.jpeg" ContentType="image/jpeg"/>
  <Override PartName="/ppt/media/image35.jpeg" ContentType="image/jpeg"/>
  <Override PartName="/ppt/media/image36.jpeg" ContentType="image/jpeg"/>
  <Override PartName="/ppt/media/image37.jpeg" ContentType="image/jpeg"/>
  <Override PartName="/ppt/media/image38.jpeg" ContentType="image/jpeg"/>
  <Override PartName="/ppt/media/image39.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s>

</file>

<file path=ppt/charts/_rels/chart1.xml.rels><?xml version="1.0" encoding="UTF-8"?>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roundedCorners val="0"/>
  <c:chart>
    <c:autoTitleDeleted val="1"/>
    <c:plotArea>
      <c:layout>
        <c:manualLayout>
          <c:layoutTarget val="inner"/>
          <c:xMode val="edge"/>
          <c:yMode val="edge"/>
          <c:x val="0.0157443"/>
          <c:y val="0.0328771"/>
          <c:w val="0.979256"/>
          <c:h val="0.916397"/>
        </c:manualLayout>
      </c:layout>
      <c:lineChart>
        <c:grouping val="standard"/>
        <c:varyColors val="0"/>
        <c:ser>
          <c:idx val="0"/>
          <c:order val="0"/>
          <c:tx>
            <c:strRef>
              <c:f>Sheet1!$B$1</c:f>
              <c:strCache>
                <c:ptCount val="1"/>
                <c:pt idx="0">
                  <c:v>read length</c:v>
                </c:pt>
              </c:strCache>
            </c:strRef>
          </c:tx>
          <c:spPr>
            <a:noFill/>
            <a:ln w="31750" cap="flat">
              <a:solidFill>
                <a:schemeClr val="accent1"/>
              </a:solidFill>
              <a:prstDash val="solid"/>
              <a:miter lim="800000"/>
            </a:ln>
            <a:effectLst/>
          </c:spPr>
          <c:marker>
            <c:symbol val="none"/>
            <c:size val="5"/>
            <c:spPr>
              <a:noFill/>
              <a:ln w="31750" cap="flat">
                <a:solidFill>
                  <a:schemeClr val="accent1"/>
                </a:solidFill>
                <a:prstDash val="solid"/>
                <a:miter lim="800000"/>
              </a:ln>
              <a:effectLst/>
            </c:spPr>
          </c:marker>
          <c:dLbls>
            <c:numFmt formatCode="0" sourceLinked="0"/>
            <c:txPr>
              <a:bodyPr/>
              <a:lstStyle/>
              <a:p>
                <a:pPr>
                  <a:defRPr b="0" i="0" strike="noStrike" sz="1000" u="none">
                    <a:solidFill>
                      <a:srgbClr val="000000"/>
                    </a:solidFill>
                    <a:latin typeface="Calibri"/>
                  </a:defRPr>
                </a:pPr>
              </a:p>
            </c:txPr>
            <c:dLblPos val="t"/>
            <c:showLegendKey val="0"/>
            <c:showVal val="1"/>
            <c:showCatName val="0"/>
            <c:showSerName val="0"/>
            <c:showPercent val="0"/>
            <c:showBubbleSize val="0"/>
            <c:showLeaderLines val="0"/>
          </c:dLbls>
          <c:cat>
            <c:strRef>
              <c:f>Sheet1!$A$2:$A$8</c:f>
              <c:strCache>
                <c:ptCount val="7"/>
                <c:pt idx="0">
                  <c:v>1</c:v>
                </c:pt>
                <c:pt idx="1">
                  <c:v>2</c:v>
                </c:pt>
                <c:pt idx="2">
                  <c:v>3</c:v>
                </c:pt>
                <c:pt idx="3">
                  <c:v>4</c:v>
                </c:pt>
                <c:pt idx="4">
                  <c:v>5</c:v>
                </c:pt>
                <c:pt idx="5">
                  <c:v>6</c:v>
                </c:pt>
                <c:pt idx="6">
                  <c:v>7</c:v>
                </c:pt>
              </c:strCache>
            </c:strRef>
          </c:cat>
          <c:val>
            <c:numRef>
              <c:f>Sheet1!$B$2:$B$8</c:f>
              <c:numCache>
                <c:ptCount val="7"/>
                <c:pt idx="0">
                  <c:v>110.000000</c:v>
                </c:pt>
                <c:pt idx="1">
                  <c:v>600.000000</c:v>
                </c:pt>
                <c:pt idx="2">
                  <c:v>10000.000000</c:v>
                </c:pt>
                <c:pt idx="3">
                  <c:v>50000.000000</c:v>
                </c:pt>
                <c:pt idx="4">
                  <c:v>100000.000000</c:v>
                </c:pt>
                <c:pt idx="5">
                  <c:v>300000.000000</c:v>
                </c:pt>
                <c:pt idx="6">
                  <c:v>1000000.000000</c:v>
                </c:pt>
              </c:numCache>
            </c:numRef>
          </c:val>
          <c:smooth val="0"/>
        </c:ser>
        <c:marker val="1"/>
        <c:axId val="2094734552"/>
        <c:axId val="2094734553"/>
      </c:lineChart>
      <c:catAx>
        <c:axId val="2094734552"/>
        <c:scaling>
          <c:orientation val="minMax"/>
        </c:scaling>
        <c:delete val="0"/>
        <c:axPos val="b"/>
        <c:numFmt formatCode="General" sourceLinked="0"/>
        <c:majorTickMark val="none"/>
        <c:minorTickMark val="none"/>
        <c:tickLblPos val="low"/>
        <c:spPr>
          <a:ln w="12700" cap="flat">
            <a:solidFill>
              <a:srgbClr val="888888"/>
            </a:solidFill>
            <a:prstDash val="solid"/>
            <a:miter lim="800000"/>
          </a:ln>
        </c:spPr>
        <c:txPr>
          <a:bodyPr rot="0"/>
          <a:lstStyle/>
          <a:p>
            <a:pPr>
              <a:defRPr b="0" i="0" strike="noStrike" sz="1000" u="none">
                <a:solidFill>
                  <a:srgbClr val="000000"/>
                </a:solidFill>
                <a:latin typeface="Calibri"/>
              </a:defRPr>
            </a:pPr>
          </a:p>
        </c:txPr>
        <c:crossAx val="2094734553"/>
        <c:crosses val="autoZero"/>
        <c:auto val="1"/>
        <c:lblAlgn val="ctr"/>
        <c:noMultiLvlLbl val="1"/>
      </c:catAx>
      <c:valAx>
        <c:axId val="2094734553"/>
        <c:scaling>
          <c:orientation val="minMax"/>
        </c:scaling>
        <c:delete val="0"/>
        <c:axPos val="l"/>
        <c:numFmt formatCode="0" sourceLinked="0"/>
        <c:majorTickMark val="none"/>
        <c:minorTickMark val="none"/>
        <c:tickLblPos val="none"/>
        <c:spPr>
          <a:ln w="12700" cap="flat">
            <a:noFill/>
            <a:prstDash val="solid"/>
            <a:miter lim="800000"/>
          </a:ln>
        </c:spPr>
        <c:txPr>
          <a:bodyPr rot="0"/>
          <a:lstStyle/>
          <a:p>
            <a:pPr>
              <a:defRPr b="0" i="0" strike="noStrike" sz="1000" u="none">
                <a:solidFill>
                  <a:srgbClr val="000000"/>
                </a:solidFill>
                <a:latin typeface="Calibri"/>
              </a:defRPr>
            </a:pPr>
          </a:p>
        </c:txPr>
        <c:crossAx val="2094734552"/>
        <c:crosses val="autoZero"/>
        <c:crossBetween val="between"/>
        <c:majorUnit val="250000"/>
        <c:minorUnit val="125000"/>
      </c:valAx>
      <c:spPr>
        <a:noFill/>
        <a:ln w="12700" cap="flat">
          <a:noFill/>
          <a:miter lim="400000"/>
        </a:ln>
        <a:effectLst/>
      </c:spPr>
    </c:plotArea>
    <c:plotVisOnly val="1"/>
    <c:dispBlanksAs val="gap"/>
  </c:chart>
  <c:spPr>
    <a:noFill/>
    <a:ln>
      <a:noFill/>
    </a:ln>
    <a:effectLst/>
  </c:spPr>
  <c:externalData r:id="rId1">
    <c:autoUpdate val="0"/>
  </c:externalData>
</c:chartSpace>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10" name="Shape 210"/>
          <p:cNvSpPr/>
          <p:nvPr>
            <p:ph type="sldImg"/>
          </p:nvPr>
        </p:nvSpPr>
        <p:spPr>
          <a:xfrm>
            <a:off x="1143000" y="685800"/>
            <a:ext cx="4572000" cy="3429000"/>
          </a:xfrm>
          <a:prstGeom prst="rect">
            <a:avLst/>
          </a:prstGeom>
        </p:spPr>
        <p:txBody>
          <a:bodyPr/>
          <a:lstStyle/>
          <a:p>
            <a:pPr/>
          </a:p>
        </p:txBody>
      </p:sp>
      <p:sp>
        <p:nvSpPr>
          <p:cNvPr id="211" name="Shape 21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0" name="Shape 800"/>
          <p:cNvSpPr/>
          <p:nvPr>
            <p:ph type="sldImg"/>
          </p:nvPr>
        </p:nvSpPr>
        <p:spPr>
          <a:prstGeom prst="rect">
            <a:avLst/>
          </a:prstGeom>
        </p:spPr>
        <p:txBody>
          <a:bodyPr/>
          <a:lstStyle/>
          <a:p>
            <a:pPr/>
          </a:p>
        </p:txBody>
      </p:sp>
      <p:sp>
        <p:nvSpPr>
          <p:cNvPr id="801" name="Shape 801"/>
          <p:cNvSpPr/>
          <p:nvPr>
            <p:ph type="body" sz="quarter" idx="1"/>
          </p:nvPr>
        </p:nvSpPr>
        <p:spPr>
          <a:prstGeom prst="rect">
            <a:avLst/>
          </a:prstGeom>
        </p:spPr>
        <p:txBody>
          <a:bodyPr/>
          <a:lstStyle/>
          <a:p>
            <a:pPr/>
            <a:r>
              <a:t>De fragment som ska sekvensera amplifiera I flödescellen för att möjliggöra detektion av signalerna från sekvensningen. Detta sker I en så kallad klulstergenerering, där de fragment som ska sekvenseras kopieras ca 1000x på en liten delyta och varje fragment då bildar ett sk klluster. </a:t>
            </a:r>
          </a:p>
          <a:p>
            <a:pPr/>
          </a:p>
          <a:p>
            <a:pPr/>
            <a:r>
              <a:t>Förenklad bild, sker samtidigt för ca 200M fragment per lane I flödescellen. </a:t>
            </a:r>
          </a:p>
          <a:p>
            <a:pPr/>
          </a:p>
          <a:p>
            <a:pPr/>
            <a:r>
              <a:t>Adaptern på sekvensningsbiblioteken binder till komplementära sekvenser på ytan I flödescellen. Den komplementära sekvensen fungerar </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12" name="Body Level One…"/>
          <p:cNvSpPr txBox="1"/>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98"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99" name="Body Level One…"/>
          <p:cNvSpPr txBox="1"/>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Body Level One</a:t>
            </a:r>
          </a:p>
          <a:p>
            <a:pPr lvl="1"/>
            <a:r>
              <a:t>Body Level Two</a:t>
            </a:r>
          </a:p>
          <a:p>
            <a:pPr lvl="2"/>
            <a:r>
              <a:t>Body Level Three</a:t>
            </a:r>
          </a:p>
          <a:p>
            <a:pPr lvl="3"/>
            <a:r>
              <a:t>Body Level Four</a:t>
            </a:r>
          </a:p>
          <a:p>
            <a:pPr lvl="4"/>
            <a:r>
              <a:t>Body Level Five</a:t>
            </a:r>
          </a:p>
        </p:txBody>
      </p:sp>
      <p:sp>
        <p:nvSpPr>
          <p:cNvPr id="100" name="Text Placeholder 3"/>
          <p:cNvSpPr/>
          <p:nvPr>
            <p:ph type="body" sz="quarter" idx="21"/>
          </p:nvPr>
        </p:nvSpPr>
        <p:spPr>
          <a:xfrm>
            <a:off x="839787" y="2057400"/>
            <a:ext cx="3932238" cy="3811588"/>
          </a:xfrm>
          <a:prstGeom prst="rect">
            <a:avLst/>
          </a:prstGeom>
        </p:spPr>
        <p:txBody>
          <a:bodyPr/>
          <a:lstStyle/>
          <a:p>
            <a:pPr marL="0" indent="0">
              <a:buSzTx/>
              <a:buFontTx/>
              <a:buNone/>
              <a:defRPr sz="1600"/>
            </a:pPr>
          </a:p>
        </p:txBody>
      </p:sp>
      <p:sp>
        <p:nvSpPr>
          <p:cNvPr id="10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108"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109" name="Picture Placeholder 2"/>
          <p:cNvSpPr/>
          <p:nvPr>
            <p:ph type="pic" sz="half" idx="21"/>
          </p:nvPr>
        </p:nvSpPr>
        <p:spPr>
          <a:xfrm>
            <a:off x="5183187" y="987425"/>
            <a:ext cx="6172201" cy="4873625"/>
          </a:xfrm>
          <a:prstGeom prst="rect">
            <a:avLst/>
          </a:prstGeom>
        </p:spPr>
        <p:txBody>
          <a:bodyPr lIns="91439" rIns="91439">
            <a:noAutofit/>
          </a:bodyPr>
          <a:lstStyle/>
          <a:p>
            <a:pPr/>
          </a:p>
        </p:txBody>
      </p:sp>
      <p:sp>
        <p:nvSpPr>
          <p:cNvPr id="110" name="Body Level One…"/>
          <p:cNvSpPr txBox="1"/>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1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_with picture">
    <p:spTree>
      <p:nvGrpSpPr>
        <p:cNvPr id="1" name=""/>
        <p:cNvGrpSpPr/>
        <p:nvPr/>
      </p:nvGrpSpPr>
      <p:grpSpPr>
        <a:xfrm>
          <a:off x="0" y="0"/>
          <a:ext cx="0" cy="0"/>
          <a:chOff x="0" y="0"/>
          <a:chExt cx="0" cy="0"/>
        </a:xfrm>
      </p:grpSpPr>
      <p:sp>
        <p:nvSpPr>
          <p:cNvPr id="118" name="Title Text"/>
          <p:cNvSpPr txBox="1"/>
          <p:nvPr>
            <p:ph type="title"/>
          </p:nvPr>
        </p:nvSpPr>
        <p:spPr>
          <a:xfrm>
            <a:off x="6097587" y="1195253"/>
            <a:ext cx="5256213" cy="917326"/>
          </a:xfrm>
          <a:prstGeom prst="rect">
            <a:avLst/>
          </a:prstGeom>
        </p:spPr>
        <p:txBody>
          <a:bodyPr lIns="45699" tIns="45699" rIns="45699" bIns="45699" anchor="b"/>
          <a:lstStyle>
            <a:lvl1pPr>
              <a:defRPr sz="3200"/>
            </a:lvl1pPr>
          </a:lstStyle>
          <a:p>
            <a:pPr/>
            <a:r>
              <a:t>Title Text</a:t>
            </a:r>
          </a:p>
        </p:txBody>
      </p:sp>
      <p:sp>
        <p:nvSpPr>
          <p:cNvPr id="119" name="Google Shape;18;p15"/>
          <p:cNvSpPr/>
          <p:nvPr>
            <p:ph type="pic" idx="21"/>
          </p:nvPr>
        </p:nvSpPr>
        <p:spPr>
          <a:xfrm>
            <a:off x="0" y="0"/>
            <a:ext cx="5224041" cy="6858000"/>
          </a:xfrm>
          <a:prstGeom prst="rect">
            <a:avLst/>
          </a:prstGeom>
        </p:spPr>
        <p:txBody>
          <a:bodyPr lIns="91439" rIns="91439">
            <a:noAutofit/>
          </a:bodyPr>
          <a:lstStyle/>
          <a:p>
            <a:pPr/>
          </a:p>
        </p:txBody>
      </p:sp>
      <p:sp>
        <p:nvSpPr>
          <p:cNvPr id="120" name="Body Level One…"/>
          <p:cNvSpPr txBox="1"/>
          <p:nvPr>
            <p:ph type="body" sz="half" idx="1"/>
          </p:nvPr>
        </p:nvSpPr>
        <p:spPr>
          <a:xfrm>
            <a:off x="6097587" y="2226365"/>
            <a:ext cx="5256213" cy="3774055"/>
          </a:xfrm>
          <a:prstGeom prst="rect">
            <a:avLst/>
          </a:prstGeom>
        </p:spPr>
        <p:txBody>
          <a:bodyPr lIns="45699" tIns="45699" rIns="45699" bIns="45699"/>
          <a:lstStyle>
            <a:lvl1pPr marL="457200" indent="-368300">
              <a:buClr>
                <a:srgbClr val="181717"/>
              </a:buClr>
              <a:buSzPts val="2200"/>
              <a:defRPr sz="2200"/>
            </a:lvl1pPr>
            <a:lvl2pPr marL="0" indent="685800">
              <a:buClr>
                <a:srgbClr val="181717"/>
              </a:buClr>
              <a:buSzTx/>
              <a:buNone/>
              <a:defRPr sz="2200"/>
            </a:lvl2pPr>
            <a:lvl3pPr marL="0" indent="1143000">
              <a:buClr>
                <a:srgbClr val="181717"/>
              </a:buClr>
              <a:buSzTx/>
              <a:buNone/>
              <a:defRPr sz="2200"/>
            </a:lvl3pPr>
            <a:lvl4pPr marL="0" indent="1600200">
              <a:buClr>
                <a:srgbClr val="181717"/>
              </a:buClr>
              <a:buSzTx/>
              <a:buNone/>
              <a:defRPr sz="2200"/>
            </a:lvl4pPr>
            <a:lvl5pPr marL="0" indent="2057400">
              <a:buClr>
                <a:srgbClr val="181717"/>
              </a:buClr>
              <a:buSzTx/>
              <a:buNone/>
              <a:defRPr sz="2200"/>
            </a:lvl5pPr>
          </a:lstStyle>
          <a:p>
            <a:pPr/>
            <a:r>
              <a:t>Body Level One</a:t>
            </a:r>
          </a:p>
          <a:p>
            <a:pPr lvl="1"/>
            <a:r>
              <a:t>Body Level Two</a:t>
            </a:r>
          </a:p>
          <a:p>
            <a:pPr lvl="2"/>
            <a:r>
              <a:t>Body Level Three</a:t>
            </a:r>
          </a:p>
          <a:p>
            <a:pPr lvl="3"/>
            <a:r>
              <a:t>Body Level Four</a:t>
            </a:r>
          </a:p>
          <a:p>
            <a:pPr lvl="4"/>
            <a:r>
              <a:t>Body Level Five</a:t>
            </a:r>
          </a:p>
        </p:txBody>
      </p:sp>
      <p:pic>
        <p:nvPicPr>
          <p:cNvPr id="121" name="Google Shape;20;p15" descr="Google Shape;20;p15"/>
          <p:cNvPicPr>
            <a:picLocks noChangeAspect="1"/>
          </p:cNvPicPr>
          <p:nvPr/>
        </p:nvPicPr>
        <p:blipFill>
          <a:blip r:embed="rId2">
            <a:extLst/>
          </a:blip>
          <a:stretch>
            <a:fillRect/>
          </a:stretch>
        </p:blipFill>
        <p:spPr>
          <a:xfrm>
            <a:off x="10914881" y="365125"/>
            <a:ext cx="877838" cy="830129"/>
          </a:xfrm>
          <a:prstGeom prst="rect">
            <a:avLst/>
          </a:prstGeom>
          <a:ln w="12700">
            <a:miter lim="400000"/>
          </a:ln>
        </p:spPr>
      </p:pic>
      <p:sp>
        <p:nvSpPr>
          <p:cNvPr id="122" name="Slide Number"/>
          <p:cNvSpPr txBox="1"/>
          <p:nvPr>
            <p:ph type="sldNum" sz="quarter" idx="2"/>
          </p:nvPr>
        </p:nvSpPr>
        <p:spPr>
          <a:xfrm>
            <a:off x="11095217" y="6414780"/>
            <a:ext cx="258584" cy="248265"/>
          </a:xfrm>
          <a:prstGeom prst="rect">
            <a:avLst/>
          </a:prstGeom>
        </p:spPr>
        <p:txBody>
          <a:bodyPr lIns="45699" tIns="45699" rIns="45699" bIns="45699"/>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with picture">
    <p:spTree>
      <p:nvGrpSpPr>
        <p:cNvPr id="1" name=""/>
        <p:cNvGrpSpPr/>
        <p:nvPr/>
      </p:nvGrpSpPr>
      <p:grpSpPr>
        <a:xfrm>
          <a:off x="0" y="0"/>
          <a:ext cx="0" cy="0"/>
          <a:chOff x="0" y="0"/>
          <a:chExt cx="0" cy="0"/>
        </a:xfrm>
      </p:grpSpPr>
      <p:pic>
        <p:nvPicPr>
          <p:cNvPr id="129" name="Google Shape;29;p17" descr="Google Shape;29;p17"/>
          <p:cNvPicPr>
            <a:picLocks noChangeAspect="1"/>
          </p:cNvPicPr>
          <p:nvPr/>
        </p:nvPicPr>
        <p:blipFill>
          <a:blip r:embed="rId2">
            <a:extLst/>
          </a:blip>
          <a:stretch>
            <a:fillRect/>
          </a:stretch>
        </p:blipFill>
        <p:spPr>
          <a:xfrm>
            <a:off x="10914881" y="365125"/>
            <a:ext cx="877838" cy="830129"/>
          </a:xfrm>
          <a:prstGeom prst="rect">
            <a:avLst/>
          </a:prstGeom>
          <a:ln w="12700">
            <a:miter lim="400000"/>
          </a:ln>
        </p:spPr>
      </p:pic>
      <p:sp>
        <p:nvSpPr>
          <p:cNvPr id="130" name="Google Shape;30;p17"/>
          <p:cNvSpPr/>
          <p:nvPr>
            <p:ph type="pic" idx="21"/>
          </p:nvPr>
        </p:nvSpPr>
        <p:spPr>
          <a:xfrm>
            <a:off x="838200" y="1552091"/>
            <a:ext cx="7772776" cy="4420917"/>
          </a:xfrm>
          <a:prstGeom prst="rect">
            <a:avLst/>
          </a:prstGeom>
        </p:spPr>
        <p:txBody>
          <a:bodyPr lIns="91439" rIns="91439">
            <a:noAutofit/>
          </a:bodyPr>
          <a:lstStyle/>
          <a:p>
            <a:pPr/>
          </a:p>
        </p:txBody>
      </p:sp>
      <p:sp>
        <p:nvSpPr>
          <p:cNvPr id="131" name="Title Text"/>
          <p:cNvSpPr txBox="1"/>
          <p:nvPr>
            <p:ph type="title"/>
          </p:nvPr>
        </p:nvSpPr>
        <p:spPr>
          <a:xfrm>
            <a:off x="838200" y="365125"/>
            <a:ext cx="9538252" cy="830131"/>
          </a:xfrm>
          <a:prstGeom prst="rect">
            <a:avLst/>
          </a:prstGeom>
        </p:spPr>
        <p:txBody>
          <a:bodyPr lIns="45699" tIns="45699" rIns="45699" bIns="45699"/>
          <a:lstStyle/>
          <a:p>
            <a:pPr/>
            <a:r>
              <a:t>Title Text</a:t>
            </a:r>
          </a:p>
        </p:txBody>
      </p:sp>
      <p:sp>
        <p:nvSpPr>
          <p:cNvPr id="132" name="Google Shape;32;p17"/>
          <p:cNvSpPr/>
          <p:nvPr/>
        </p:nvSpPr>
        <p:spPr>
          <a:xfrm>
            <a:off x="828260" y="1221757"/>
            <a:ext cx="10515601" cy="1"/>
          </a:xfrm>
          <a:prstGeom prst="line">
            <a:avLst/>
          </a:prstGeom>
          <a:ln w="12700">
            <a:solidFill>
              <a:schemeClr val="accent1"/>
            </a:solidFill>
            <a:miter lim="8000"/>
          </a:ln>
        </p:spPr>
        <p:txBody>
          <a:bodyPr lIns="45719" rIns="45719"/>
          <a:lstStyle/>
          <a:p>
            <a:pPr/>
          </a:p>
        </p:txBody>
      </p:sp>
      <p:sp>
        <p:nvSpPr>
          <p:cNvPr id="133" name="Slide Number"/>
          <p:cNvSpPr txBox="1"/>
          <p:nvPr>
            <p:ph type="sldNum" sz="quarter" idx="2"/>
          </p:nvPr>
        </p:nvSpPr>
        <p:spPr>
          <a:xfrm>
            <a:off x="11095217" y="6414780"/>
            <a:ext cx="258584" cy="248265"/>
          </a:xfrm>
          <a:prstGeom prst="rect">
            <a:avLst/>
          </a:prstGeom>
        </p:spPr>
        <p:txBody>
          <a:bodyPr lIns="45699" tIns="45699" rIns="45699" bIns="45699"/>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ne column">
    <p:spTree>
      <p:nvGrpSpPr>
        <p:cNvPr id="1" name=""/>
        <p:cNvGrpSpPr/>
        <p:nvPr/>
      </p:nvGrpSpPr>
      <p:grpSpPr>
        <a:xfrm>
          <a:off x="0" y="0"/>
          <a:ext cx="0" cy="0"/>
          <a:chOff x="0" y="0"/>
          <a:chExt cx="0" cy="0"/>
        </a:xfrm>
      </p:grpSpPr>
      <p:sp>
        <p:nvSpPr>
          <p:cNvPr id="140" name="Body Level One…"/>
          <p:cNvSpPr txBox="1"/>
          <p:nvPr>
            <p:ph type="body" idx="1"/>
          </p:nvPr>
        </p:nvSpPr>
        <p:spPr>
          <a:xfrm>
            <a:off x="838200" y="1486801"/>
            <a:ext cx="10515600" cy="4690163"/>
          </a:xfrm>
          <a:prstGeom prst="rect">
            <a:avLst/>
          </a:prstGeom>
        </p:spPr>
        <p:txBody>
          <a:bodyPr/>
          <a:lstStyle>
            <a:lvl1pPr marL="457200" indent="-342900">
              <a:buClr>
                <a:srgbClr val="181717"/>
              </a:buClr>
              <a:buSzPts val="2800"/>
            </a:lvl1pPr>
            <a:lvl2pPr marL="971550" indent="-400050">
              <a:buClr>
                <a:srgbClr val="181717"/>
              </a:buClr>
              <a:buSzPts val="2800"/>
            </a:lvl2pPr>
            <a:lvl3pPr marL="1508760" indent="-480060">
              <a:buClr>
                <a:srgbClr val="181717"/>
              </a:buClr>
              <a:buSzPts val="2800"/>
            </a:lvl3pPr>
            <a:lvl4pPr marL="2019300" indent="-533400">
              <a:buClr>
                <a:srgbClr val="181717"/>
              </a:buClr>
              <a:buSzPts val="2800"/>
            </a:lvl4pPr>
            <a:lvl5pPr marL="2476500" indent="-533400">
              <a:buClr>
                <a:srgbClr val="181717"/>
              </a:buClr>
              <a:buSzPts val="2800"/>
            </a:lvl5pPr>
          </a:lstStyle>
          <a:p>
            <a:pPr/>
            <a:r>
              <a:t>Body Level One</a:t>
            </a:r>
          </a:p>
          <a:p>
            <a:pPr lvl="1"/>
            <a:r>
              <a:t>Body Level Two</a:t>
            </a:r>
          </a:p>
          <a:p>
            <a:pPr lvl="2"/>
            <a:r>
              <a:t>Body Level Three</a:t>
            </a:r>
          </a:p>
          <a:p>
            <a:pPr lvl="3"/>
            <a:r>
              <a:t>Body Level Four</a:t>
            </a:r>
          </a:p>
          <a:p>
            <a:pPr lvl="4"/>
            <a:r>
              <a:t>Body Level Five</a:t>
            </a:r>
          </a:p>
        </p:txBody>
      </p:sp>
      <p:sp>
        <p:nvSpPr>
          <p:cNvPr id="141" name="Title Text"/>
          <p:cNvSpPr txBox="1"/>
          <p:nvPr>
            <p:ph type="title"/>
          </p:nvPr>
        </p:nvSpPr>
        <p:spPr>
          <a:xfrm>
            <a:off x="838200" y="365125"/>
            <a:ext cx="9538252" cy="830132"/>
          </a:xfrm>
          <a:prstGeom prst="rect">
            <a:avLst/>
          </a:prstGeom>
        </p:spPr>
        <p:txBody>
          <a:bodyPr/>
          <a:lstStyle/>
          <a:p>
            <a:pPr/>
            <a:r>
              <a:t>Title Text</a:t>
            </a:r>
          </a:p>
        </p:txBody>
      </p:sp>
      <p:pic>
        <p:nvPicPr>
          <p:cNvPr id="142" name="Google Shape;25;p16" descr="Google Shape;25;p16"/>
          <p:cNvPicPr>
            <a:picLocks noChangeAspect="1"/>
          </p:cNvPicPr>
          <p:nvPr/>
        </p:nvPicPr>
        <p:blipFill>
          <a:blip r:embed="rId2">
            <a:extLst/>
          </a:blip>
          <a:stretch>
            <a:fillRect/>
          </a:stretch>
        </p:blipFill>
        <p:spPr>
          <a:xfrm>
            <a:off x="10914881" y="365125"/>
            <a:ext cx="877839" cy="830129"/>
          </a:xfrm>
          <a:prstGeom prst="rect">
            <a:avLst/>
          </a:prstGeom>
          <a:ln w="12700">
            <a:miter lim="400000"/>
          </a:ln>
        </p:spPr>
      </p:pic>
      <p:sp>
        <p:nvSpPr>
          <p:cNvPr id="143" name="Google Shape;26;p16"/>
          <p:cNvSpPr/>
          <p:nvPr/>
        </p:nvSpPr>
        <p:spPr>
          <a:xfrm>
            <a:off x="828260" y="1221757"/>
            <a:ext cx="10515601" cy="1"/>
          </a:xfrm>
          <a:prstGeom prst="line">
            <a:avLst/>
          </a:prstGeom>
          <a:ln w="12700">
            <a:solidFill>
              <a:schemeClr val="accent1"/>
            </a:solidFill>
            <a:miter lim="8000"/>
          </a:ln>
        </p:spPr>
        <p:txBody>
          <a:bodyPr lIns="45719" rIns="45719"/>
          <a:lstStyle/>
          <a:p>
            <a:pPr/>
          </a:p>
        </p:txBody>
      </p:sp>
      <p:sp>
        <p:nvSpPr>
          <p:cNvPr id="14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ne column 0">
    <p:spTree>
      <p:nvGrpSpPr>
        <p:cNvPr id="1" name=""/>
        <p:cNvGrpSpPr/>
        <p:nvPr/>
      </p:nvGrpSpPr>
      <p:grpSpPr>
        <a:xfrm>
          <a:off x="0" y="0"/>
          <a:ext cx="0" cy="0"/>
          <a:chOff x="0" y="0"/>
          <a:chExt cx="0" cy="0"/>
        </a:xfrm>
      </p:grpSpPr>
      <p:sp>
        <p:nvSpPr>
          <p:cNvPr id="151" name="Body Level One…"/>
          <p:cNvSpPr txBox="1"/>
          <p:nvPr>
            <p:ph type="body" idx="1"/>
          </p:nvPr>
        </p:nvSpPr>
        <p:spPr>
          <a:xfrm>
            <a:off x="838200" y="1486801"/>
            <a:ext cx="10515600" cy="4690163"/>
          </a:xfrm>
          <a:prstGeom prst="rect">
            <a:avLst/>
          </a:prstGeom>
        </p:spPr>
        <p:txBody>
          <a:bodyPr/>
          <a:lstStyle>
            <a:lvl1pPr marL="457200" indent="-342900">
              <a:buClr>
                <a:srgbClr val="181717"/>
              </a:buClr>
              <a:buSzPts val="2800"/>
            </a:lvl1pPr>
            <a:lvl2pPr marL="971550" indent="-400050">
              <a:buClr>
                <a:srgbClr val="181717"/>
              </a:buClr>
              <a:buSzPts val="2800"/>
            </a:lvl2pPr>
            <a:lvl3pPr marL="1508760" indent="-480060">
              <a:buClr>
                <a:srgbClr val="181717"/>
              </a:buClr>
              <a:buSzPts val="2800"/>
            </a:lvl3pPr>
            <a:lvl4pPr marL="2019300" indent="-533400">
              <a:buClr>
                <a:srgbClr val="181717"/>
              </a:buClr>
              <a:buSzPts val="2800"/>
            </a:lvl4pPr>
            <a:lvl5pPr marL="2476500" indent="-533400">
              <a:buClr>
                <a:srgbClr val="181717"/>
              </a:buClr>
              <a:buSzPts val="2800"/>
            </a:lvl5pPr>
          </a:lstStyle>
          <a:p>
            <a:pPr/>
            <a:r>
              <a:t>Body Level One</a:t>
            </a:r>
          </a:p>
          <a:p>
            <a:pPr lvl="1"/>
            <a:r>
              <a:t>Body Level Two</a:t>
            </a:r>
          </a:p>
          <a:p>
            <a:pPr lvl="2"/>
            <a:r>
              <a:t>Body Level Three</a:t>
            </a:r>
          </a:p>
          <a:p>
            <a:pPr lvl="3"/>
            <a:r>
              <a:t>Body Level Four</a:t>
            </a:r>
          </a:p>
          <a:p>
            <a:pPr lvl="4"/>
            <a:r>
              <a:t>Body Level Five</a:t>
            </a:r>
          </a:p>
        </p:txBody>
      </p:sp>
      <p:sp>
        <p:nvSpPr>
          <p:cNvPr id="152" name="Title Text"/>
          <p:cNvSpPr txBox="1"/>
          <p:nvPr>
            <p:ph type="title"/>
          </p:nvPr>
        </p:nvSpPr>
        <p:spPr>
          <a:xfrm>
            <a:off x="838200" y="365125"/>
            <a:ext cx="9538252" cy="830132"/>
          </a:xfrm>
          <a:prstGeom prst="rect">
            <a:avLst/>
          </a:prstGeom>
        </p:spPr>
        <p:txBody>
          <a:bodyPr/>
          <a:lstStyle/>
          <a:p>
            <a:pPr/>
            <a:r>
              <a:t>Title Text</a:t>
            </a:r>
          </a:p>
        </p:txBody>
      </p:sp>
      <p:sp>
        <p:nvSpPr>
          <p:cNvPr id="1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Rubrikbild 0">
    <p:spTree>
      <p:nvGrpSpPr>
        <p:cNvPr id="1" name=""/>
        <p:cNvGrpSpPr/>
        <p:nvPr/>
      </p:nvGrpSpPr>
      <p:grpSpPr>
        <a:xfrm>
          <a:off x="0" y="0"/>
          <a:ext cx="0" cy="0"/>
          <a:chOff x="0" y="0"/>
          <a:chExt cx="0" cy="0"/>
        </a:xfrm>
      </p:grpSpPr>
      <p:sp>
        <p:nvSpPr>
          <p:cNvPr id="160" name="Title Text"/>
          <p:cNvSpPr txBox="1"/>
          <p:nvPr>
            <p:ph type="title"/>
          </p:nvPr>
        </p:nvSpPr>
        <p:spPr>
          <a:xfrm>
            <a:off x="7145541" y="265015"/>
            <a:ext cx="4656789" cy="793394"/>
          </a:xfrm>
          <a:prstGeom prst="rect">
            <a:avLst/>
          </a:prstGeom>
        </p:spPr>
        <p:txBody>
          <a:bodyPr lIns="0" tIns="0" rIns="0" bIns="0" anchor="t"/>
          <a:lstStyle>
            <a:lvl1pPr algn="r">
              <a:defRPr sz="1500"/>
            </a:lvl1pPr>
          </a:lstStyle>
          <a:p>
            <a:pPr/>
            <a:r>
              <a:t>Title Text</a:t>
            </a:r>
          </a:p>
        </p:txBody>
      </p:sp>
      <p:sp>
        <p:nvSpPr>
          <p:cNvPr id="161" name="Body Level One…"/>
          <p:cNvSpPr txBox="1"/>
          <p:nvPr>
            <p:ph type="body" sz="quarter" idx="1"/>
          </p:nvPr>
        </p:nvSpPr>
        <p:spPr>
          <a:xfrm>
            <a:off x="410632" y="1782809"/>
            <a:ext cx="9031233" cy="1223854"/>
          </a:xfrm>
          <a:prstGeom prst="rect">
            <a:avLst/>
          </a:prstGeom>
        </p:spPr>
        <p:txBody>
          <a:bodyPr/>
          <a:lstStyle>
            <a:lvl1pPr marL="685800" indent="-1143000">
              <a:buSzTx/>
              <a:buFontTx/>
              <a:buNone/>
              <a:defRPr b="1"/>
            </a:lvl1pPr>
            <a:lvl2pPr marL="685800" indent="-971550">
              <a:buSzTx/>
              <a:buFontTx/>
              <a:buNone/>
              <a:defRPr b="1"/>
            </a:lvl2pPr>
            <a:lvl3pPr marL="685800" indent="-914400">
              <a:buSzTx/>
              <a:buFontTx/>
              <a:buNone/>
              <a:defRPr b="1"/>
            </a:lvl3pPr>
            <a:lvl4pPr marL="685800" indent="-914400">
              <a:buSzTx/>
              <a:buFontTx/>
              <a:buNone/>
              <a:defRPr b="1"/>
            </a:lvl4pPr>
            <a:lvl5pPr marL="685800" indent="-914400">
              <a:buSzTx/>
              <a:buFontTx/>
              <a:buNone/>
              <a:defRPr b="1"/>
            </a:lvl5pPr>
          </a:lstStyle>
          <a:p>
            <a:pPr/>
            <a:r>
              <a:t>Body Level One</a:t>
            </a:r>
          </a:p>
          <a:p>
            <a:pPr lvl="1"/>
            <a:r>
              <a:t>Body Level Two</a:t>
            </a:r>
          </a:p>
          <a:p>
            <a:pPr lvl="2"/>
            <a:r>
              <a:t>Body Level Three</a:t>
            </a:r>
          </a:p>
          <a:p>
            <a:pPr lvl="3"/>
            <a:r>
              <a:t>Body Level Four</a:t>
            </a:r>
          </a:p>
          <a:p>
            <a:pPr lvl="4"/>
            <a:r>
              <a:t>Body Level Five</a:t>
            </a:r>
          </a:p>
        </p:txBody>
      </p:sp>
      <p:sp>
        <p:nvSpPr>
          <p:cNvPr id="162" name="Platshållare för text 13"/>
          <p:cNvSpPr/>
          <p:nvPr>
            <p:ph type="body" sz="half" idx="21"/>
          </p:nvPr>
        </p:nvSpPr>
        <p:spPr>
          <a:xfrm>
            <a:off x="410634" y="3283794"/>
            <a:ext cx="9031817" cy="2376490"/>
          </a:xfrm>
          <a:prstGeom prst="rect">
            <a:avLst/>
          </a:prstGeom>
        </p:spPr>
        <p:txBody>
          <a:bodyPr/>
          <a:lstStyle/>
          <a:p>
            <a:pPr/>
          </a:p>
        </p:txBody>
      </p:sp>
      <p:sp>
        <p:nvSpPr>
          <p:cNvPr id="163" name="Slide Number"/>
          <p:cNvSpPr txBox="1"/>
          <p:nvPr>
            <p:ph type="sldNum" sz="quarter" idx="2"/>
          </p:nvPr>
        </p:nvSpPr>
        <p:spPr>
          <a:xfrm>
            <a:off x="8478976" y="6232199"/>
            <a:ext cx="258624" cy="248305"/>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Rubrikbild 0 0">
    <p:spTree>
      <p:nvGrpSpPr>
        <p:cNvPr id="1" name=""/>
        <p:cNvGrpSpPr/>
        <p:nvPr/>
      </p:nvGrpSpPr>
      <p:grpSpPr>
        <a:xfrm>
          <a:off x="0" y="0"/>
          <a:ext cx="0" cy="0"/>
          <a:chOff x="0" y="0"/>
          <a:chExt cx="0" cy="0"/>
        </a:xfrm>
      </p:grpSpPr>
      <p:sp>
        <p:nvSpPr>
          <p:cNvPr id="170" name="Title Text"/>
          <p:cNvSpPr txBox="1"/>
          <p:nvPr>
            <p:ph type="title"/>
          </p:nvPr>
        </p:nvSpPr>
        <p:spPr>
          <a:xfrm>
            <a:off x="7145541" y="265015"/>
            <a:ext cx="4656789" cy="793394"/>
          </a:xfrm>
          <a:prstGeom prst="rect">
            <a:avLst/>
          </a:prstGeom>
        </p:spPr>
        <p:txBody>
          <a:bodyPr lIns="0" tIns="0" rIns="0" bIns="0" anchor="t"/>
          <a:lstStyle>
            <a:lvl1pPr algn="r">
              <a:defRPr sz="1500"/>
            </a:lvl1pPr>
          </a:lstStyle>
          <a:p>
            <a:pPr/>
            <a:r>
              <a:t>Title Text</a:t>
            </a:r>
          </a:p>
        </p:txBody>
      </p:sp>
      <p:sp>
        <p:nvSpPr>
          <p:cNvPr id="171" name="Body Level One…"/>
          <p:cNvSpPr txBox="1"/>
          <p:nvPr>
            <p:ph type="body" sz="quarter" idx="1"/>
          </p:nvPr>
        </p:nvSpPr>
        <p:spPr>
          <a:xfrm>
            <a:off x="410632" y="1782809"/>
            <a:ext cx="9031233" cy="1223854"/>
          </a:xfrm>
          <a:prstGeom prst="rect">
            <a:avLst/>
          </a:prstGeom>
        </p:spPr>
        <p:txBody>
          <a:bodyPr/>
          <a:lstStyle>
            <a:lvl1pPr marL="685800" indent="-1143000">
              <a:buSzTx/>
              <a:buFontTx/>
              <a:buNone/>
              <a:defRPr b="1"/>
            </a:lvl1pPr>
            <a:lvl2pPr marL="685800" indent="-971550">
              <a:buSzTx/>
              <a:buFontTx/>
              <a:buNone/>
              <a:defRPr b="1"/>
            </a:lvl2pPr>
            <a:lvl3pPr marL="685800" indent="-914400">
              <a:buSzTx/>
              <a:buFontTx/>
              <a:buNone/>
              <a:defRPr b="1"/>
            </a:lvl3pPr>
            <a:lvl4pPr marL="685800" indent="-914400">
              <a:buSzTx/>
              <a:buFontTx/>
              <a:buNone/>
              <a:defRPr b="1"/>
            </a:lvl4pPr>
            <a:lvl5pPr marL="685800" indent="-914400">
              <a:buSzTx/>
              <a:buFontTx/>
              <a:buNone/>
              <a:defRPr b="1"/>
            </a:lvl5pPr>
          </a:lstStyle>
          <a:p>
            <a:pPr/>
            <a:r>
              <a:t>Body Level One</a:t>
            </a:r>
          </a:p>
          <a:p>
            <a:pPr lvl="1"/>
            <a:r>
              <a:t>Body Level Two</a:t>
            </a:r>
          </a:p>
          <a:p>
            <a:pPr lvl="2"/>
            <a:r>
              <a:t>Body Level Three</a:t>
            </a:r>
          </a:p>
          <a:p>
            <a:pPr lvl="3"/>
            <a:r>
              <a:t>Body Level Four</a:t>
            </a:r>
          </a:p>
          <a:p>
            <a:pPr lvl="4"/>
            <a:r>
              <a:t>Body Level Five</a:t>
            </a:r>
          </a:p>
        </p:txBody>
      </p:sp>
      <p:sp>
        <p:nvSpPr>
          <p:cNvPr id="172" name="Platshållare för text 13"/>
          <p:cNvSpPr/>
          <p:nvPr>
            <p:ph type="body" sz="half" idx="21"/>
          </p:nvPr>
        </p:nvSpPr>
        <p:spPr>
          <a:xfrm>
            <a:off x="410634" y="3283794"/>
            <a:ext cx="9031817" cy="2376490"/>
          </a:xfrm>
          <a:prstGeom prst="rect">
            <a:avLst/>
          </a:prstGeom>
        </p:spPr>
        <p:txBody>
          <a:bodyPr/>
          <a:lstStyle/>
          <a:p>
            <a:pPr/>
          </a:p>
        </p:txBody>
      </p:sp>
      <p:sp>
        <p:nvSpPr>
          <p:cNvPr id="173" name="Slide Number"/>
          <p:cNvSpPr txBox="1"/>
          <p:nvPr>
            <p:ph type="sldNum" sz="quarter" idx="2"/>
          </p:nvPr>
        </p:nvSpPr>
        <p:spPr>
          <a:xfrm>
            <a:off x="8478976" y="6232199"/>
            <a:ext cx="258624" cy="248305"/>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Agenda_with picture">
    <p:spTree>
      <p:nvGrpSpPr>
        <p:cNvPr id="1" name=""/>
        <p:cNvGrpSpPr/>
        <p:nvPr/>
      </p:nvGrpSpPr>
      <p:grpSpPr>
        <a:xfrm>
          <a:off x="0" y="0"/>
          <a:ext cx="0" cy="0"/>
          <a:chOff x="0" y="0"/>
          <a:chExt cx="0" cy="0"/>
        </a:xfrm>
      </p:grpSpPr>
      <p:sp>
        <p:nvSpPr>
          <p:cNvPr id="180" name="Title Text"/>
          <p:cNvSpPr txBox="1"/>
          <p:nvPr>
            <p:ph type="title"/>
          </p:nvPr>
        </p:nvSpPr>
        <p:spPr>
          <a:xfrm>
            <a:off x="6097587" y="1195253"/>
            <a:ext cx="5256213" cy="917326"/>
          </a:xfrm>
          <a:prstGeom prst="rect">
            <a:avLst/>
          </a:prstGeom>
        </p:spPr>
        <p:txBody>
          <a:bodyPr anchor="b"/>
          <a:lstStyle>
            <a:lvl1pPr>
              <a:defRPr sz="3200"/>
            </a:lvl1pPr>
          </a:lstStyle>
          <a:p>
            <a:pPr/>
            <a:r>
              <a:t>Title Text</a:t>
            </a:r>
          </a:p>
        </p:txBody>
      </p:sp>
      <p:sp>
        <p:nvSpPr>
          <p:cNvPr id="181" name="Picture Placeholder 2"/>
          <p:cNvSpPr/>
          <p:nvPr>
            <p:ph type="pic" idx="21"/>
          </p:nvPr>
        </p:nvSpPr>
        <p:spPr>
          <a:xfrm>
            <a:off x="0" y="0"/>
            <a:ext cx="5224041" cy="6858000"/>
          </a:xfrm>
          <a:prstGeom prst="rect">
            <a:avLst/>
          </a:prstGeom>
        </p:spPr>
        <p:txBody>
          <a:bodyPr lIns="91439" rIns="91439">
            <a:noAutofit/>
          </a:bodyPr>
          <a:lstStyle/>
          <a:p>
            <a:pPr/>
          </a:p>
        </p:txBody>
      </p:sp>
      <p:sp>
        <p:nvSpPr>
          <p:cNvPr id="182" name="Body Level One…"/>
          <p:cNvSpPr txBox="1"/>
          <p:nvPr>
            <p:ph type="body" sz="half" idx="1"/>
          </p:nvPr>
        </p:nvSpPr>
        <p:spPr>
          <a:xfrm>
            <a:off x="6097587" y="2226365"/>
            <a:ext cx="5256213" cy="3774055"/>
          </a:xfrm>
          <a:prstGeom prst="rect">
            <a:avLst/>
          </a:prstGeom>
        </p:spPr>
        <p:txBody>
          <a:bodyPr/>
          <a:lstStyle>
            <a:lvl1pPr marL="285750" indent="-285750">
              <a:defRPr sz="2200"/>
            </a:lvl1pPr>
            <a:lvl2pPr marL="0" indent="0">
              <a:buSzTx/>
              <a:buNone/>
              <a:defRPr sz="2200"/>
            </a:lvl2pPr>
            <a:lvl3pPr marL="0" indent="0">
              <a:buSzTx/>
              <a:buNone/>
              <a:defRPr sz="2200"/>
            </a:lvl3pPr>
            <a:lvl4pPr marL="0" indent="0">
              <a:buSzTx/>
              <a:buNone/>
              <a:defRPr sz="2200"/>
            </a:lvl4pPr>
            <a:lvl5pPr marL="0" indent="0">
              <a:buSzTx/>
              <a:buNone/>
              <a:defRPr sz="2200"/>
            </a:lvl5pPr>
          </a:lstStyle>
          <a:p>
            <a:pPr/>
            <a:r>
              <a:t>Body Level One</a:t>
            </a:r>
          </a:p>
          <a:p>
            <a:pPr lvl="1"/>
            <a:r>
              <a:t>Body Level Two</a:t>
            </a:r>
          </a:p>
          <a:p>
            <a:pPr lvl="2"/>
            <a:r>
              <a:t>Body Level Three</a:t>
            </a:r>
          </a:p>
          <a:p>
            <a:pPr lvl="3"/>
            <a:r>
              <a:t>Body Level Four</a:t>
            </a:r>
          </a:p>
          <a:p>
            <a:pPr lvl="4"/>
            <a:r>
              <a:t>Body Level Five</a:t>
            </a:r>
          </a:p>
        </p:txBody>
      </p:sp>
      <p:sp>
        <p:nvSpPr>
          <p:cNvPr id="18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0">
    <p:spTree>
      <p:nvGrpSpPr>
        <p:cNvPr id="1" name=""/>
        <p:cNvGrpSpPr/>
        <p:nvPr/>
      </p:nvGrpSpPr>
      <p:grpSpPr>
        <a:xfrm>
          <a:off x="0" y="0"/>
          <a:ext cx="0" cy="0"/>
          <a:chOff x="0" y="0"/>
          <a:chExt cx="0" cy="0"/>
        </a:xfrm>
      </p:grpSpPr>
      <p:sp>
        <p:nvSpPr>
          <p:cNvPr id="20"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21" name="Body Level One…"/>
          <p:cNvSpPr txBox="1"/>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ne column_with picture">
    <p:spTree>
      <p:nvGrpSpPr>
        <p:cNvPr id="1" name=""/>
        <p:cNvGrpSpPr/>
        <p:nvPr/>
      </p:nvGrpSpPr>
      <p:grpSpPr>
        <a:xfrm>
          <a:off x="0" y="0"/>
          <a:ext cx="0" cy="0"/>
          <a:chOff x="0" y="0"/>
          <a:chExt cx="0" cy="0"/>
        </a:xfrm>
      </p:grpSpPr>
      <p:sp>
        <p:nvSpPr>
          <p:cNvPr id="190" name="Body Level One…"/>
          <p:cNvSpPr txBox="1"/>
          <p:nvPr>
            <p:ph type="body" sz="half" idx="1"/>
          </p:nvPr>
        </p:nvSpPr>
        <p:spPr>
          <a:xfrm>
            <a:off x="838200" y="1590263"/>
            <a:ext cx="3803247" cy="45867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91" name="Picture Placeholder 2"/>
          <p:cNvSpPr/>
          <p:nvPr>
            <p:ph type="pic" sz="half" idx="21"/>
          </p:nvPr>
        </p:nvSpPr>
        <p:spPr>
          <a:xfrm>
            <a:off x="4849791" y="1590262"/>
            <a:ext cx="6504009" cy="4586700"/>
          </a:xfrm>
          <a:prstGeom prst="rect">
            <a:avLst/>
          </a:prstGeom>
        </p:spPr>
        <p:txBody>
          <a:bodyPr lIns="91439" rIns="91439">
            <a:noAutofit/>
          </a:bodyPr>
          <a:lstStyle/>
          <a:p>
            <a:pPr/>
          </a:p>
        </p:txBody>
      </p:sp>
      <p:sp>
        <p:nvSpPr>
          <p:cNvPr id="192" name="Title Text"/>
          <p:cNvSpPr txBox="1"/>
          <p:nvPr>
            <p:ph type="title"/>
          </p:nvPr>
        </p:nvSpPr>
        <p:spPr>
          <a:xfrm>
            <a:off x="838200" y="365125"/>
            <a:ext cx="9538252" cy="830130"/>
          </a:xfrm>
          <a:prstGeom prst="rect">
            <a:avLst/>
          </a:prstGeom>
        </p:spPr>
        <p:txBody>
          <a:bodyPr/>
          <a:lstStyle/>
          <a:p>
            <a:pPr/>
            <a:r>
              <a:t>Title Text</a:t>
            </a:r>
          </a:p>
        </p:txBody>
      </p:sp>
      <p:sp>
        <p:nvSpPr>
          <p:cNvPr id="193" name="Straight Connector 18"/>
          <p:cNvSpPr/>
          <p:nvPr/>
        </p:nvSpPr>
        <p:spPr>
          <a:xfrm>
            <a:off x="828260" y="1221757"/>
            <a:ext cx="10515601" cy="1"/>
          </a:xfrm>
          <a:prstGeom prst="line">
            <a:avLst/>
          </a:prstGeom>
          <a:ln w="12700">
            <a:solidFill>
              <a:schemeClr val="accent1"/>
            </a:solidFill>
            <a:miter/>
          </a:ln>
        </p:spPr>
        <p:txBody>
          <a:bodyPr lIns="45719" rIns="45719"/>
          <a:lstStyle/>
          <a:p>
            <a:pPr/>
          </a:p>
        </p:txBody>
      </p:sp>
      <p:pic>
        <p:nvPicPr>
          <p:cNvPr id="194" name="Picture 19" descr="Picture 19"/>
          <p:cNvPicPr>
            <a:picLocks noChangeAspect="1"/>
          </p:cNvPicPr>
          <p:nvPr/>
        </p:nvPicPr>
        <p:blipFill>
          <a:blip r:embed="rId2">
            <a:extLst/>
          </a:blip>
          <a:stretch>
            <a:fillRect/>
          </a:stretch>
        </p:blipFill>
        <p:spPr>
          <a:xfrm>
            <a:off x="10914881" y="365125"/>
            <a:ext cx="877837" cy="830129"/>
          </a:xfrm>
          <a:prstGeom prst="rect">
            <a:avLst/>
          </a:prstGeom>
          <a:ln w="12700">
            <a:miter lim="400000"/>
          </a:ln>
        </p:spPr>
      </p:pic>
      <p:sp>
        <p:nvSpPr>
          <p:cNvPr id="1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2" name="Title Text"/>
          <p:cNvSpPr txBox="1"/>
          <p:nvPr>
            <p:ph type="title"/>
          </p:nvPr>
        </p:nvSpPr>
        <p:spPr>
          <a:xfrm>
            <a:off x="1981200" y="274639"/>
            <a:ext cx="8229600" cy="1143001"/>
          </a:xfrm>
          <a:prstGeom prst="rect">
            <a:avLst/>
          </a:prstGeom>
        </p:spPr>
        <p:txBody>
          <a:bodyPr/>
          <a:lstStyle>
            <a:lvl1pPr algn="ctr" defTabSz="457200">
              <a:lnSpc>
                <a:spcPct val="100000"/>
              </a:lnSpc>
              <a:defRPr>
                <a:latin typeface="+mn-lt"/>
                <a:ea typeface="+mn-ea"/>
                <a:cs typeface="+mn-cs"/>
                <a:sym typeface="Calibri"/>
              </a:defRPr>
            </a:lvl1pPr>
          </a:lstStyle>
          <a:p>
            <a:pPr/>
            <a:r>
              <a:t>Title Text</a:t>
            </a:r>
          </a:p>
        </p:txBody>
      </p:sp>
      <p:sp>
        <p:nvSpPr>
          <p:cNvPr id="203" name="Body Level One…"/>
          <p:cNvSpPr txBox="1"/>
          <p:nvPr>
            <p:ph type="body" idx="1"/>
          </p:nvPr>
        </p:nvSpPr>
        <p:spPr>
          <a:xfrm>
            <a:off x="1981200" y="1600200"/>
            <a:ext cx="8229600" cy="4525964"/>
          </a:xfrm>
          <a:prstGeom prst="rect">
            <a:avLst/>
          </a:prstGeom>
        </p:spPr>
        <p:txBody>
          <a:bodyPr/>
          <a:lstStyle>
            <a:lvl1pPr marL="342900" indent="-342900" defTabSz="457200">
              <a:lnSpc>
                <a:spcPct val="100000"/>
              </a:lnSpc>
              <a:spcBef>
                <a:spcPts val="700"/>
              </a:spcBef>
              <a:defRPr sz="3200"/>
            </a:lvl1pPr>
            <a:lvl2pPr marL="783771" indent="-326571" defTabSz="457200">
              <a:lnSpc>
                <a:spcPct val="100000"/>
              </a:lnSpc>
              <a:spcBef>
                <a:spcPts val="700"/>
              </a:spcBef>
              <a:buChar char="–"/>
              <a:defRPr sz="3200"/>
            </a:lvl2pPr>
            <a:lvl3pPr marL="1219200" indent="-304800" defTabSz="457200">
              <a:lnSpc>
                <a:spcPct val="100000"/>
              </a:lnSpc>
              <a:spcBef>
                <a:spcPts val="700"/>
              </a:spcBef>
              <a:defRPr sz="3200"/>
            </a:lvl3pPr>
            <a:lvl4pPr marL="1737360" indent="-365760" defTabSz="457200">
              <a:lnSpc>
                <a:spcPct val="100000"/>
              </a:lnSpc>
              <a:spcBef>
                <a:spcPts val="700"/>
              </a:spcBef>
              <a:buChar char="–"/>
              <a:defRPr sz="3200"/>
            </a:lvl4pPr>
            <a:lvl5pPr marL="2194560" indent="-365760" defTabSz="457200">
              <a:lnSpc>
                <a:spcPct val="100000"/>
              </a:lnSpc>
              <a:spcBef>
                <a:spcPts val="700"/>
              </a:spcBef>
              <a:buChar char="»"/>
              <a:defRPr sz="3200"/>
            </a:lvl5pPr>
          </a:lstStyle>
          <a:p>
            <a:pPr/>
            <a:r>
              <a:t>Body Level One</a:t>
            </a:r>
          </a:p>
          <a:p>
            <a:pPr lvl="1"/>
            <a:r>
              <a:t>Body Level Two</a:t>
            </a:r>
          </a:p>
          <a:p>
            <a:pPr lvl="2"/>
            <a:r>
              <a:t>Body Level Three</a:t>
            </a:r>
          </a:p>
          <a:p>
            <a:pPr lvl="3"/>
            <a:r>
              <a:t>Body Level Four</a:t>
            </a:r>
          </a:p>
          <a:p>
            <a:pPr lvl="4"/>
            <a:r>
              <a:t>Body Level Five</a:t>
            </a:r>
          </a:p>
        </p:txBody>
      </p:sp>
      <p:sp>
        <p:nvSpPr>
          <p:cNvPr id="204" name="Slide Number"/>
          <p:cNvSpPr txBox="1"/>
          <p:nvPr>
            <p:ph type="sldNum" sz="quarter" idx="2"/>
          </p:nvPr>
        </p:nvSpPr>
        <p:spPr>
          <a:xfrm>
            <a:off x="9952176" y="6414761"/>
            <a:ext cx="258624" cy="248306"/>
          </a:xfrm>
          <a:prstGeom prst="rect">
            <a:avLst/>
          </a:prstGeom>
        </p:spPr>
        <p:txBody>
          <a:bodyPr/>
          <a:lstStyle>
            <a:lvl1pPr defTabSz="457200"/>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9" name="Title Text"/>
          <p:cNvSpPr txBox="1"/>
          <p:nvPr>
            <p:ph type="title"/>
          </p:nvPr>
        </p:nvSpPr>
        <p:spPr>
          <a:prstGeom prst="rect">
            <a:avLst/>
          </a:prstGeom>
        </p:spPr>
        <p:txBody>
          <a:bodyPr/>
          <a:lstStyle/>
          <a:p>
            <a:pPr/>
            <a:r>
              <a:t>Title Text</a:t>
            </a:r>
          </a:p>
        </p:txBody>
      </p:sp>
      <p:sp>
        <p:nvSpPr>
          <p:cNvPr id="30"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0">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47"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48" name="Body Level One…"/>
          <p:cNvSpPr txBox="1"/>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sz="half" idx="1"/>
          </p:nvPr>
        </p:nvSpPr>
        <p:spPr>
          <a:xfrm>
            <a:off x="838200" y="1825625"/>
            <a:ext cx="5181600" cy="43513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65" name="Title Text"/>
          <p:cNvSpPr txBox="1"/>
          <p:nvPr>
            <p:ph type="title"/>
          </p:nvPr>
        </p:nvSpPr>
        <p:spPr>
          <a:xfrm>
            <a:off x="839787" y="365125"/>
            <a:ext cx="10515601" cy="1325563"/>
          </a:xfrm>
          <a:prstGeom prst="rect">
            <a:avLst/>
          </a:prstGeom>
        </p:spPr>
        <p:txBody>
          <a:bodyPr/>
          <a:lstStyle/>
          <a:p>
            <a:pPr/>
            <a:r>
              <a:t>Title Text</a:t>
            </a:r>
          </a:p>
        </p:txBody>
      </p:sp>
      <p:sp>
        <p:nvSpPr>
          <p:cNvPr id="66" name="Body Level One…"/>
          <p:cNvSpPr txBox="1"/>
          <p:nvPr>
            <p:ph type="body" sz="quarter" idx="1"/>
          </p:nvPr>
        </p:nvSpPr>
        <p:spPr>
          <a:xfrm>
            <a:off x="839787" y="1681163"/>
            <a:ext cx="5157789" cy="823913"/>
          </a:xfrm>
          <a:prstGeom prst="rect">
            <a:avLst/>
          </a:prstGeom>
        </p:spPr>
        <p:txBody>
          <a:bodyPr anchor="b"/>
          <a:lstStyle>
            <a:lvl1pPr marL="0" indent="0">
              <a:buSzTx/>
              <a:buFontTx/>
              <a:buNone/>
              <a:defRPr b="1" sz="2400"/>
            </a:lvl1pPr>
            <a:lvl2pPr marL="0" indent="457200">
              <a:buSzTx/>
              <a:buFontTx/>
              <a:buNone/>
              <a:defRPr b="1" sz="2400"/>
            </a:lvl2pPr>
            <a:lvl3pPr marL="0" indent="914400">
              <a:buSzTx/>
              <a:buFontTx/>
              <a:buNone/>
              <a:defRPr b="1" sz="2400"/>
            </a:lvl3pPr>
            <a:lvl4pPr marL="0" indent="1371600">
              <a:buSzTx/>
              <a:buFontTx/>
              <a:buNone/>
              <a:defRPr b="1" sz="2400"/>
            </a:lvl4pPr>
            <a:lvl5pPr marL="0" indent="1828800">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67" name="Text Placeholder 4"/>
          <p:cNvSpPr/>
          <p:nvPr>
            <p:ph type="body" sz="quarter" idx="21"/>
          </p:nvPr>
        </p:nvSpPr>
        <p:spPr>
          <a:xfrm>
            <a:off x="6172200" y="1681163"/>
            <a:ext cx="5183188" cy="823913"/>
          </a:xfrm>
          <a:prstGeom prst="rect">
            <a:avLst/>
          </a:prstGeom>
        </p:spPr>
        <p:txBody>
          <a:bodyPr anchor="b"/>
          <a:lstStyle/>
          <a:p>
            <a:pPr marL="0" indent="0">
              <a:buSzTx/>
              <a:buFontTx/>
              <a:buNone/>
              <a:defRPr b="1" sz="2400"/>
            </a:pP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75" name="Title Text"/>
          <p:cNvSpPr txBox="1"/>
          <p:nvPr>
            <p:ph type="title"/>
          </p:nvPr>
        </p:nvSpPr>
        <p:spPr>
          <a:prstGeom prst="rect">
            <a:avLst/>
          </a:prstGeom>
        </p:spPr>
        <p:txBody>
          <a:bodyPr/>
          <a:lstStyle/>
          <a:p>
            <a:pPr/>
            <a:r>
              <a:t>Title Text</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0">
    <p:spTree>
      <p:nvGrpSpPr>
        <p:cNvPr id="1" name=""/>
        <p:cNvGrpSpPr/>
        <p:nvPr/>
      </p:nvGrpSpPr>
      <p:grpSpPr>
        <a:xfrm>
          <a:off x="0" y="0"/>
          <a:ext cx="0" cy="0"/>
          <a:chOff x="0" y="0"/>
          <a:chExt cx="0" cy="0"/>
        </a:xfrm>
      </p:grpSpPr>
      <p:sp>
        <p:nvSpPr>
          <p:cNvPr id="83" name="Title Text"/>
          <p:cNvSpPr txBox="1"/>
          <p:nvPr>
            <p:ph type="title"/>
          </p:nvPr>
        </p:nvSpPr>
        <p:spPr>
          <a:prstGeom prst="rect">
            <a:avLst/>
          </a:prstGeom>
        </p:spPr>
        <p:txBody>
          <a:bodyPr/>
          <a:lstStyle/>
          <a:p>
            <a:pPr/>
            <a:r>
              <a:t>Title Text</a:t>
            </a:r>
          </a:p>
        </p:txBody>
      </p:sp>
      <p:sp>
        <p:nvSpPr>
          <p:cNvPr id="8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3" name="Body Level One…"/>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2.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jpeg"/><Relationship Id="rId3"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jpe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9.jpeg"/><Relationship Id="rId5" Type="http://schemas.openxmlformats.org/officeDocument/2006/relationships/image" Target="../media/image14.png"/><Relationship Id="rId6" Type="http://schemas.openxmlformats.org/officeDocument/2006/relationships/image" Target="../media/image15.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0.jpeg"/><Relationship Id="rId3" Type="http://schemas.openxmlformats.org/officeDocument/2006/relationships/image" Target="../media/image25.png"/><Relationship Id="rId4" Type="http://schemas.openxmlformats.org/officeDocument/2006/relationships/image" Target="../media/image11.jpeg"/><Relationship Id="rId5" Type="http://schemas.openxmlformats.org/officeDocument/2006/relationships/image" Target="../media/image12.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6.png"/><Relationship Id="rId3" Type="http://schemas.openxmlformats.org/officeDocument/2006/relationships/image" Target="../media/image27.png"/><Relationship Id="rId4" Type="http://schemas.openxmlformats.org/officeDocument/2006/relationships/image" Target="../media/image13.jpeg"/><Relationship Id="rId5" Type="http://schemas.openxmlformats.org/officeDocument/2006/relationships/image" Target="../media/image14.jpeg"/><Relationship Id="rId6" Type="http://schemas.openxmlformats.org/officeDocument/2006/relationships/image" Target="../media/image28.png"/><Relationship Id="rId7" Type="http://schemas.openxmlformats.org/officeDocument/2006/relationships/image" Target="../media/image3.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5.jpeg"/><Relationship Id="rId3" Type="http://schemas.openxmlformats.org/officeDocument/2006/relationships/image" Target="../media/image16.jpeg"/><Relationship Id="rId4" Type="http://schemas.openxmlformats.org/officeDocument/2006/relationships/image" Target="../media/image17.jpeg"/><Relationship Id="rId5" Type="http://schemas.openxmlformats.org/officeDocument/2006/relationships/image" Target="../media/image18.jpeg"/><Relationship Id="rId6" Type="http://schemas.openxmlformats.org/officeDocument/2006/relationships/image" Target="../media/image19.jpeg"/><Relationship Id="rId7" Type="http://schemas.openxmlformats.org/officeDocument/2006/relationships/image" Target="../media/image20.jpeg"/><Relationship Id="rId8" Type="http://schemas.openxmlformats.org/officeDocument/2006/relationships/image" Target="../media/image21.jpeg"/><Relationship Id="rId9" Type="http://schemas.openxmlformats.org/officeDocument/2006/relationships/image" Target="../media/image22.jpeg"/><Relationship Id="rId10" Type="http://schemas.openxmlformats.org/officeDocument/2006/relationships/image" Target="../media/image29.png"/><Relationship Id="rId11" Type="http://schemas.openxmlformats.org/officeDocument/2006/relationships/image" Target="../media/image23.jpeg"/><Relationship Id="rId12" Type="http://schemas.openxmlformats.org/officeDocument/2006/relationships/image" Target="../media/image3.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4.png"/><Relationship Id="rId7" Type="http://schemas.openxmlformats.org/officeDocument/2006/relationships/image" Target="../media/image11.png"/><Relationship Id="rId8" Type="http://schemas.openxmlformats.org/officeDocument/2006/relationships/image" Target="../media/image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35.png"/><Relationship Id="rId3" Type="http://schemas.openxmlformats.org/officeDocument/2006/relationships/image" Target="../media/image24.jpeg"/><Relationship Id="rId4" Type="http://schemas.openxmlformats.org/officeDocument/2006/relationships/image" Target="../media/image1.gif"/><Relationship Id="rId5" Type="http://schemas.openxmlformats.org/officeDocument/2006/relationships/image" Target="../media/image25.jpeg"/><Relationship Id="rId6" Type="http://schemas.openxmlformats.org/officeDocument/2006/relationships/image" Target="../media/image26.jpeg"/><Relationship Id="rId7"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7.jpe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7.jpe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7.jpe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7.jpe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7.jpe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8.jpe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chart" Target="../charts/chart1.xml"/><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40.png"/><Relationship Id="rId8" Type="http://schemas.openxmlformats.org/officeDocument/2006/relationships/image" Target="../media/image41.png"/><Relationship Id="rId9" Type="http://schemas.openxmlformats.org/officeDocument/2006/relationships/image" Target="../media/image42.png"/><Relationship Id="rId10" Type="http://schemas.openxmlformats.org/officeDocument/2006/relationships/image" Target="../media/image43.png"/><Relationship Id="rId11" Type="http://schemas.openxmlformats.org/officeDocument/2006/relationships/image" Target="../media/image44.png"/><Relationship Id="rId12" Type="http://schemas.openxmlformats.org/officeDocument/2006/relationships/image" Target="../media/image3.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5.png"/><Relationship Id="rId3" Type="http://schemas.openxmlformats.org/officeDocument/2006/relationships/image" Target="../media/image3.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6.png"/><Relationship Id="rId3"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3.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7.png"/><Relationship Id="rId3" Type="http://schemas.openxmlformats.org/officeDocument/2006/relationships/image" Target="../media/image48.png"/><Relationship Id="rId4" Type="http://schemas.openxmlformats.org/officeDocument/2006/relationships/image" Target="../media/image46.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png"/><Relationship Id="rId3" Type="http://schemas.openxmlformats.org/officeDocument/2006/relationships/image" Target="../media/image46.png"/><Relationship Id="rId4" Type="http://schemas.openxmlformats.org/officeDocument/2006/relationships/image" Target="../media/image3.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9.png"/><Relationship Id="rId3" Type="http://schemas.openxmlformats.org/officeDocument/2006/relationships/image" Target="../media/image50.png"/><Relationship Id="rId4" Type="http://schemas.openxmlformats.org/officeDocument/2006/relationships/image" Target="../media/image48.png"/><Relationship Id="rId5" Type="http://schemas.openxmlformats.org/officeDocument/2006/relationships/image" Target="../media/image46.png"/><Relationship Id="rId6" Type="http://schemas.openxmlformats.org/officeDocument/2006/relationships/image" Target="../media/image3.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1.png"/><Relationship Id="rId3" Type="http://schemas.openxmlformats.org/officeDocument/2006/relationships/image" Target="../media/image52.png"/><Relationship Id="rId4" Type="http://schemas.openxmlformats.org/officeDocument/2006/relationships/image" Target="../media/image3.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3.png"/><Relationship Id="rId3" Type="http://schemas.openxmlformats.org/officeDocument/2006/relationships/image" Target="../media/image54.png"/><Relationship Id="rId4" Type="http://schemas.openxmlformats.org/officeDocument/2006/relationships/image" Target="../media/image55.png"/><Relationship Id="rId5" Type="http://schemas.openxmlformats.org/officeDocument/2006/relationships/image" Target="../media/image46.png"/><Relationship Id="rId6" Type="http://schemas.openxmlformats.org/officeDocument/2006/relationships/image" Target="../media/image52.png"/><Relationship Id="rId7" Type="http://schemas.openxmlformats.org/officeDocument/2006/relationships/image" Target="../media/image3.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6.png"/><Relationship Id="rId3" Type="http://schemas.openxmlformats.org/officeDocument/2006/relationships/image" Target="../media/image57.png"/><Relationship Id="rId4" Type="http://schemas.openxmlformats.org/officeDocument/2006/relationships/image" Target="../media/image46.png"/><Relationship Id="rId5" Type="http://schemas.openxmlformats.org/officeDocument/2006/relationships/image" Target="../media/image3.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58.png"/><Relationship Id="rId3" Type="http://schemas.openxmlformats.org/officeDocument/2006/relationships/image" Target="../media/image3.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6.png"/><Relationship Id="rId3" Type="http://schemas.openxmlformats.org/officeDocument/2006/relationships/image" Target="../media/image3.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3.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9.jpeg"/><Relationship Id="rId3" Type="http://schemas.openxmlformats.org/officeDocument/2006/relationships/image" Target="../media/image59.png"/><Relationship Id="rId4" Type="http://schemas.openxmlformats.org/officeDocument/2006/relationships/image" Target="../media/image60.png"/><Relationship Id="rId5"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jpeg"/><Relationship Id="rId3" Type="http://schemas.openxmlformats.org/officeDocument/2006/relationships/image" Target="../media/image4.jpeg"/><Relationship Id="rId4" Type="http://schemas.openxmlformats.org/officeDocument/2006/relationships/image" Target="../media/image4.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61.png"/><Relationship Id="rId4" Type="http://schemas.openxmlformats.org/officeDocument/2006/relationships/image" Target="../media/image62.png"/><Relationship Id="rId5" Type="http://schemas.openxmlformats.org/officeDocument/2006/relationships/image" Target="../media/image63.png"/><Relationship Id="rId6" Type="http://schemas.openxmlformats.org/officeDocument/2006/relationships/image" Target="../media/image3.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4.png"/><Relationship Id="rId3" Type="http://schemas.openxmlformats.org/officeDocument/2006/relationships/image" Target="../media/image1.tif"/><Relationship Id="rId4" Type="http://schemas.openxmlformats.org/officeDocument/2006/relationships/image" Target="../media/image3.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5.png"/><Relationship Id="rId3" Type="http://schemas.openxmlformats.org/officeDocument/2006/relationships/image" Target="../media/image66.png"/><Relationship Id="rId4" Type="http://schemas.openxmlformats.org/officeDocument/2006/relationships/image" Target="../media/image3.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67.png"/><Relationship Id="rId3" Type="http://schemas.openxmlformats.org/officeDocument/2006/relationships/image" Target="../media/image68.png"/><Relationship Id="rId4" Type="http://schemas.openxmlformats.org/officeDocument/2006/relationships/image" Target="../media/image69.png"/><Relationship Id="rId5" Type="http://schemas.openxmlformats.org/officeDocument/2006/relationships/image" Target="../media/image3.png"/></Relationships>

</file>

<file path=ppt/slides/_rels/slide44.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70.png"/><Relationship Id="rId3" Type="http://schemas.openxmlformats.org/officeDocument/2006/relationships/image" Target="../media/image3.png"/></Relationships>

</file>

<file path=ppt/slides/_rels/slide45.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71.png"/><Relationship Id="rId3" Type="http://schemas.openxmlformats.org/officeDocument/2006/relationships/image" Target="../media/image72.png"/><Relationship Id="rId4" Type="http://schemas.openxmlformats.org/officeDocument/2006/relationships/image" Target="../media/image3.png"/></Relationships>

</file>

<file path=ppt/slides/_rels/slide46.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73.png"/><Relationship Id="rId3" Type="http://schemas.openxmlformats.org/officeDocument/2006/relationships/image" Target="../media/image74.png"/><Relationship Id="rId4" Type="http://schemas.openxmlformats.org/officeDocument/2006/relationships/image" Target="../media/image75.png"/><Relationship Id="rId5" Type="http://schemas.openxmlformats.org/officeDocument/2006/relationships/image" Target="../media/image3.png"/></Relationships>

</file>

<file path=ppt/slides/_rels/slide47.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76.png"/><Relationship Id="rId3" Type="http://schemas.openxmlformats.org/officeDocument/2006/relationships/image" Target="../media/image75.png"/><Relationship Id="rId4" Type="http://schemas.openxmlformats.org/officeDocument/2006/relationships/image" Target="../media/image3.png"/></Relationships>

</file>

<file path=ppt/slides/_rels/slide48.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1.png"/><Relationship Id="rId3" Type="http://schemas.openxmlformats.org/officeDocument/2006/relationships/image" Target="../media/image77.png"/><Relationship Id="rId4" Type="http://schemas.openxmlformats.org/officeDocument/2006/relationships/image" Target="../media/image78.png"/><Relationship Id="rId5" Type="http://schemas.openxmlformats.org/officeDocument/2006/relationships/image" Target="../media/image3.png"/></Relationships>

</file>

<file path=ppt/slides/_rels/slide49.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79.png"/><Relationship Id="rId3" Type="http://schemas.openxmlformats.org/officeDocument/2006/relationships/image" Target="../media/image3.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jpeg"/></Relationships>

</file>

<file path=ppt/slides/_rels/slide50.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80.png"/><Relationship Id="rId3" Type="http://schemas.openxmlformats.org/officeDocument/2006/relationships/image" Target="../media/image81.png"/><Relationship Id="rId4" Type="http://schemas.openxmlformats.org/officeDocument/2006/relationships/image" Target="../media/image82.png"/><Relationship Id="rId5" Type="http://schemas.openxmlformats.org/officeDocument/2006/relationships/image" Target="../media/image3.png"/></Relationships>

</file>

<file path=ppt/slides/_rels/slide51.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3.png"/><Relationship Id="rId3" Type="http://schemas.openxmlformats.org/officeDocument/2006/relationships/image" Target="../media/image83.png"/><Relationship Id="rId4" Type="http://schemas.openxmlformats.org/officeDocument/2006/relationships/image" Target="../media/image3.png"/></Relationships>

</file>

<file path=ppt/slides/_rels/slide52.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84.png"/><Relationship Id="rId3" Type="http://schemas.openxmlformats.org/officeDocument/2006/relationships/image" Target="../media/image85.png"/><Relationship Id="rId4" Type="http://schemas.openxmlformats.org/officeDocument/2006/relationships/image" Target="../media/image46.png"/><Relationship Id="rId5" Type="http://schemas.openxmlformats.org/officeDocument/2006/relationships/image" Target="../media/image3.png"/></Relationships>

</file>

<file path=ppt/slides/_rels/slide53.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86.png"/><Relationship Id="rId3" Type="http://schemas.openxmlformats.org/officeDocument/2006/relationships/image" Target="../media/image3.png"/></Relationships>

</file>

<file path=ppt/slides/_rels/slide5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7.png"/><Relationship Id="rId3" Type="http://schemas.openxmlformats.org/officeDocument/2006/relationships/image" Target="../media/image88.png"/><Relationship Id="rId4" Type="http://schemas.openxmlformats.org/officeDocument/2006/relationships/image" Target="../media/image3.png"/></Relationships>

</file>

<file path=ppt/slides/_rels/slide5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9.png"/><Relationship Id="rId3" Type="http://schemas.openxmlformats.org/officeDocument/2006/relationships/image" Target="../media/image90.png"/><Relationship Id="rId4" Type="http://schemas.openxmlformats.org/officeDocument/2006/relationships/image" Target="../media/image3.png"/></Relationships>

</file>

<file path=ppt/slides/_rels/slide5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1.png"/><Relationship Id="rId3" Type="http://schemas.openxmlformats.org/officeDocument/2006/relationships/image" Target="../media/image3.png"/></Relationships>

</file>

<file path=ppt/slides/_rels/slide57.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3.png"/><Relationship Id="rId3" Type="http://schemas.openxmlformats.org/officeDocument/2006/relationships/image" Target="../media/image54.png"/><Relationship Id="rId4" Type="http://schemas.openxmlformats.org/officeDocument/2006/relationships/image" Target="../media/image55.png"/><Relationship Id="rId5" Type="http://schemas.openxmlformats.org/officeDocument/2006/relationships/image" Target="../media/image3.png"/></Relationships>

</file>

<file path=ppt/slides/_rels/slide58.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92.png"/><Relationship Id="rId3" Type="http://schemas.openxmlformats.org/officeDocument/2006/relationships/image" Target="../media/image3.png"/></Relationships>

</file>

<file path=ppt/slides/_rels/slide5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0.jpeg"/><Relationship Id="rId3" Type="http://schemas.openxmlformats.org/officeDocument/2006/relationships/image" Target="../media/image31.jpeg"/><Relationship Id="rId4" Type="http://schemas.openxmlformats.org/officeDocument/2006/relationships/image" Target="../media/image3.png"/><Relationship Id="rId5" Type="http://schemas.openxmlformats.org/officeDocument/2006/relationships/image" Target="../media/image9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5.png"/></Relationships>

</file>

<file path=ppt/slides/_rels/slide6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4.png"/><Relationship Id="rId3" Type="http://schemas.openxmlformats.org/officeDocument/2006/relationships/image" Target="../media/image95.png"/><Relationship Id="rId4" Type="http://schemas.openxmlformats.org/officeDocument/2006/relationships/image" Target="../media/image2.gif"/><Relationship Id="rId5" Type="http://schemas.openxmlformats.org/officeDocument/2006/relationships/image" Target="../media/image3.png"/></Relationships>

</file>

<file path=ppt/slides/_rels/slide6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6.png"/><Relationship Id="rId3" Type="http://schemas.openxmlformats.org/officeDocument/2006/relationships/image" Target="../media/image97.png"/><Relationship Id="rId4" Type="http://schemas.openxmlformats.org/officeDocument/2006/relationships/image" Target="../media/image98.png"/><Relationship Id="rId5" Type="http://schemas.openxmlformats.org/officeDocument/2006/relationships/image" Target="../media/image32.jpeg"/><Relationship Id="rId6" Type="http://schemas.openxmlformats.org/officeDocument/2006/relationships/image" Target="../media/image99.png"/><Relationship Id="rId7" Type="http://schemas.openxmlformats.org/officeDocument/2006/relationships/image" Target="../media/image3.png"/><Relationship Id="rId8" Type="http://schemas.openxmlformats.org/officeDocument/2006/relationships/image" Target="../media/image100.png"/><Relationship Id="rId9" Type="http://schemas.openxmlformats.org/officeDocument/2006/relationships/image" Target="../media/image101.png"/></Relationships>

</file>

<file path=ppt/slides/_rels/slide62.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2.png"/><Relationship Id="rId3" Type="http://schemas.openxmlformats.org/officeDocument/2006/relationships/image" Target="../media/image102.png"/><Relationship Id="rId4" Type="http://schemas.openxmlformats.org/officeDocument/2006/relationships/image" Target="../media/image3.png"/></Relationships>

</file>

<file path=ppt/slides/_rels/slide63.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03.png"/><Relationship Id="rId3" Type="http://schemas.openxmlformats.org/officeDocument/2006/relationships/image" Target="../media/image46.png"/><Relationship Id="rId4" Type="http://schemas.openxmlformats.org/officeDocument/2006/relationships/image" Target="../media/image104.png"/><Relationship Id="rId5" Type="http://schemas.openxmlformats.org/officeDocument/2006/relationships/image" Target="../media/image3.png"/></Relationships>

</file>

<file path=ppt/slides/_rels/slide64.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05.png"/><Relationship Id="rId3" Type="http://schemas.openxmlformats.org/officeDocument/2006/relationships/image" Target="../media/image106.png"/><Relationship Id="rId4" Type="http://schemas.openxmlformats.org/officeDocument/2006/relationships/image" Target="../media/image3.png"/></Relationships>

</file>

<file path=ppt/slides/_rels/slide6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png"/></Relationships>

</file>

<file path=ppt/slides/_rels/slide6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3.jpeg"/><Relationship Id="rId3" Type="http://schemas.openxmlformats.org/officeDocument/2006/relationships/image" Target="../media/image34.jpeg"/><Relationship Id="rId4" Type="http://schemas.openxmlformats.org/officeDocument/2006/relationships/image" Target="../media/image3.png"/></Relationships>

</file>

<file path=ppt/slides/_rels/slide6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5.jpeg"/><Relationship Id="rId3" Type="http://schemas.openxmlformats.org/officeDocument/2006/relationships/image" Target="../media/image36.jpeg"/><Relationship Id="rId4" Type="http://schemas.openxmlformats.org/officeDocument/2006/relationships/image" Target="../media/image37.jpeg"/><Relationship Id="rId5" Type="http://schemas.openxmlformats.org/officeDocument/2006/relationships/image" Target="../media/image38.jpeg"/><Relationship Id="rId6" Type="http://schemas.openxmlformats.org/officeDocument/2006/relationships/image" Target="../media/image3.png"/></Relationships>

</file>

<file path=ppt/slides/_rels/slide68.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07.png"/><Relationship Id="rId3" Type="http://schemas.openxmlformats.org/officeDocument/2006/relationships/image" Target="../media/image93.png"/><Relationship Id="rId4" Type="http://schemas.openxmlformats.org/officeDocument/2006/relationships/image" Target="../media/image108.png"/><Relationship Id="rId5" Type="http://schemas.openxmlformats.org/officeDocument/2006/relationships/image" Target="../media/image109.png"/><Relationship Id="rId6" Type="http://schemas.openxmlformats.org/officeDocument/2006/relationships/image" Target="../media/image110.png"/><Relationship Id="rId7" Type="http://schemas.openxmlformats.org/officeDocument/2006/relationships/image" Target="../media/image111.png"/><Relationship Id="rId8" Type="http://schemas.openxmlformats.org/officeDocument/2006/relationships/image" Target="../media/image72.png"/><Relationship Id="rId9" Type="http://schemas.openxmlformats.org/officeDocument/2006/relationships/image" Target="../media/image77.png"/><Relationship Id="rId10" Type="http://schemas.openxmlformats.org/officeDocument/2006/relationships/image" Target="../media/image83.png"/><Relationship Id="rId11" Type="http://schemas.openxmlformats.org/officeDocument/2006/relationships/image" Target="../media/image112.png"/><Relationship Id="rId12" Type="http://schemas.openxmlformats.org/officeDocument/2006/relationships/image" Target="../media/image3.png"/></Relationships>

</file>

<file path=ppt/slides/_rels/slide6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9.jpe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6.png"/><Relationship Id="rId3" Type="http://schemas.openxmlformats.org/officeDocument/2006/relationships/image" Target="../media/image6.jpe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3" name="Picture 2" descr="Picture 2"/>
          <p:cNvPicPr>
            <a:picLocks noChangeAspect="1"/>
          </p:cNvPicPr>
          <p:nvPr/>
        </p:nvPicPr>
        <p:blipFill>
          <a:blip r:embed="rId2">
            <a:extLst/>
          </a:blip>
          <a:srcRect l="23208" t="0" r="20568" b="0"/>
          <a:stretch>
            <a:fillRect/>
          </a:stretch>
        </p:blipFill>
        <p:spPr>
          <a:xfrm>
            <a:off x="-3703053" y="15765"/>
            <a:ext cx="6854826" cy="6858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w="12700">
            <a:miter lim="400000"/>
          </a:ln>
        </p:spPr>
      </p:pic>
      <p:sp>
        <p:nvSpPr>
          <p:cNvPr id="214" name="Title 3"/>
          <p:cNvSpPr txBox="1"/>
          <p:nvPr>
            <p:ph type="title"/>
          </p:nvPr>
        </p:nvSpPr>
        <p:spPr>
          <a:xfrm>
            <a:off x="2460476" y="1572292"/>
            <a:ext cx="10304833" cy="2240129"/>
          </a:xfrm>
          <a:prstGeom prst="rect">
            <a:avLst/>
          </a:prstGeom>
        </p:spPr>
        <p:txBody>
          <a:bodyPr/>
          <a:lstStyle/>
          <a:p>
            <a:pPr>
              <a:defRPr sz="4400"/>
            </a:pPr>
            <a:r>
              <a:t>Introduction to </a:t>
            </a:r>
          </a:p>
          <a:p>
            <a:pPr>
              <a:defRPr sz="4400"/>
            </a:pPr>
            <a:r>
              <a:t>Next Generation Sequencing</a:t>
            </a:r>
          </a:p>
        </p:txBody>
      </p:sp>
      <p:sp>
        <p:nvSpPr>
          <p:cNvPr id="215" name="Subtitle 2"/>
          <p:cNvSpPr txBox="1"/>
          <p:nvPr>
            <p:ph type="body" sz="quarter" idx="1"/>
          </p:nvPr>
        </p:nvSpPr>
        <p:spPr>
          <a:xfrm>
            <a:off x="3040892" y="4418669"/>
            <a:ext cx="9144001" cy="1655762"/>
          </a:xfrm>
          <a:prstGeom prst="rect">
            <a:avLst/>
          </a:prstGeom>
        </p:spPr>
        <p:txBody>
          <a:bodyPr/>
          <a:lstStyle/>
          <a:p>
            <a:pPr/>
            <a:r>
              <a:t>Olga Vinnere Pettersson, Uppsala University</a:t>
            </a:r>
          </a:p>
          <a:p>
            <a:pPr>
              <a:defRPr i="1" sz="2000"/>
            </a:pPr>
            <a:r>
              <a:t>Scientific Lead of Planetary Biology Capability, SciLifeLab</a:t>
            </a:r>
          </a:p>
        </p:txBody>
      </p:sp>
      <p:pic>
        <p:nvPicPr>
          <p:cNvPr id="216" name="Picture 2" descr="Picture 2"/>
          <p:cNvPicPr>
            <a:picLocks noChangeAspect="1"/>
          </p:cNvPicPr>
          <p:nvPr/>
        </p:nvPicPr>
        <p:blipFill>
          <a:blip r:embed="rId3">
            <a:extLst/>
          </a:blip>
          <a:stretch>
            <a:fillRect/>
          </a:stretch>
        </p:blipFill>
        <p:spPr>
          <a:xfrm>
            <a:off x="10518522" y="182019"/>
            <a:ext cx="1459788" cy="1390273"/>
          </a:xfrm>
          <a:prstGeom prst="rect">
            <a:avLst/>
          </a:prstGeom>
          <a:ln w="12700">
            <a:miter lim="400000"/>
          </a:ln>
        </p:spPr>
      </p:pic>
      <p:sp>
        <p:nvSpPr>
          <p:cNvPr id="217" name="TextBox 5"/>
          <p:cNvSpPr txBox="1"/>
          <p:nvPr/>
        </p:nvSpPr>
        <p:spPr>
          <a:xfrm>
            <a:off x="10438813" y="5976891"/>
            <a:ext cx="1619204" cy="80859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i="1" sz="1600"/>
            </a:pPr>
            <a:r>
              <a:t>EVOMICS,</a:t>
            </a:r>
          </a:p>
          <a:p>
            <a:pPr algn="r">
              <a:defRPr i="1" sz="1600"/>
            </a:pPr>
            <a:r>
              <a:t>Český Krumlov</a:t>
            </a:r>
          </a:p>
          <a:p>
            <a:pPr algn="r">
              <a:defRPr i="1" sz="1600"/>
            </a:pPr>
            <a:r>
              <a:t>2026-01-12</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9" name="Title 1"/>
          <p:cNvSpPr txBox="1"/>
          <p:nvPr>
            <p:ph type="title"/>
          </p:nvPr>
        </p:nvSpPr>
        <p:spPr>
          <a:xfrm>
            <a:off x="1027130" y="152131"/>
            <a:ext cx="10515601" cy="1325564"/>
          </a:xfrm>
          <a:prstGeom prst="rect">
            <a:avLst/>
          </a:prstGeom>
        </p:spPr>
        <p:txBody>
          <a:bodyPr/>
          <a:lstStyle/>
          <a:p>
            <a:pPr/>
            <a:r>
              <a:t>What is sequencing?</a:t>
            </a:r>
          </a:p>
        </p:txBody>
      </p:sp>
      <p:sp>
        <p:nvSpPr>
          <p:cNvPr id="300" name="TextBox 3"/>
          <p:cNvSpPr txBox="1"/>
          <p:nvPr/>
        </p:nvSpPr>
        <p:spPr>
          <a:xfrm>
            <a:off x="9232053" y="5057438"/>
            <a:ext cx="2574849" cy="28080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i="1" sz="1400"/>
            </a:lvl1pPr>
          </a:lstStyle>
          <a:p>
            <a:pPr/>
            <a:r>
              <a:t>https://figures.boundless-cdn.com</a:t>
            </a:r>
          </a:p>
        </p:txBody>
      </p:sp>
      <p:pic>
        <p:nvPicPr>
          <p:cNvPr id="301" name="Picture 4" descr="Picture 4"/>
          <p:cNvPicPr>
            <a:picLocks noChangeAspect="1"/>
          </p:cNvPicPr>
          <p:nvPr/>
        </p:nvPicPr>
        <p:blipFill>
          <a:blip r:embed="rId2">
            <a:extLst/>
          </a:blip>
          <a:stretch>
            <a:fillRect/>
          </a:stretch>
        </p:blipFill>
        <p:spPr>
          <a:xfrm>
            <a:off x="1351891" y="1886787"/>
            <a:ext cx="8963285" cy="3084426"/>
          </a:xfrm>
          <a:prstGeom prst="rect">
            <a:avLst/>
          </a:prstGeom>
          <a:ln w="12700">
            <a:miter lim="400000"/>
          </a:ln>
        </p:spPr>
      </p:pic>
      <p:sp>
        <p:nvSpPr>
          <p:cNvPr id="302" name="Sequencing is the process of arranging items, steps, or elements in a specific, logical order"/>
          <p:cNvSpPr txBox="1"/>
          <p:nvPr/>
        </p:nvSpPr>
        <p:spPr>
          <a:xfrm>
            <a:off x="1401468" y="5751496"/>
            <a:ext cx="9236664" cy="33308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nSpc>
                <a:spcPct val="90000"/>
              </a:lnSpc>
              <a:spcBef>
                <a:spcPts val="1000"/>
              </a:spcBef>
            </a:pPr>
            <a:r>
              <a:rPr b="1">
                <a:solidFill>
                  <a:srgbClr val="0433FF"/>
                </a:solidFill>
              </a:rPr>
              <a:t>Sequencing</a:t>
            </a:r>
            <a:r>
              <a:t> is </a:t>
            </a:r>
            <a:r>
              <a:t>the process of arranging items, steps, or elements in a specific, logical order</a:t>
            </a:r>
          </a:p>
        </p:txBody>
      </p:sp>
      <p:pic>
        <p:nvPicPr>
          <p:cNvPr id="303" name="pasted-movie.png" descr="pasted-movie.png"/>
          <p:cNvPicPr>
            <a:picLocks noChangeAspect="1"/>
          </p:cNvPicPr>
          <p:nvPr/>
        </p:nvPicPr>
        <p:blipFill>
          <a:blip r:embed="rId3">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5" name="Title 1"/>
          <p:cNvSpPr txBox="1"/>
          <p:nvPr>
            <p:ph type="title"/>
          </p:nvPr>
        </p:nvSpPr>
        <p:spPr>
          <a:prstGeom prst="rect">
            <a:avLst/>
          </a:prstGeom>
        </p:spPr>
        <p:txBody>
          <a:bodyPr/>
          <a:lstStyle/>
          <a:p>
            <a:pPr/>
            <a:r>
              <a:t>Once upon a time…</a:t>
            </a:r>
          </a:p>
        </p:txBody>
      </p:sp>
      <p:sp>
        <p:nvSpPr>
          <p:cNvPr id="306" name="Content Placeholder 2"/>
          <p:cNvSpPr txBox="1"/>
          <p:nvPr>
            <p:ph type="body" idx="1"/>
          </p:nvPr>
        </p:nvSpPr>
        <p:spPr>
          <a:xfrm>
            <a:off x="2438400" y="1314339"/>
            <a:ext cx="8229600" cy="4525963"/>
          </a:xfrm>
          <a:prstGeom prst="rect">
            <a:avLst/>
          </a:prstGeom>
        </p:spPr>
        <p:txBody>
          <a:bodyPr/>
          <a:lstStyle/>
          <a:p>
            <a:pPr>
              <a:defRPr sz="2400"/>
            </a:pPr>
            <a:r>
              <a:t>Fredrik Sanger and Alan Coulson</a:t>
            </a:r>
          </a:p>
          <a:p>
            <a:pPr>
              <a:buSzTx/>
              <a:buNone/>
              <a:defRPr sz="2400"/>
            </a:pPr>
            <a:r>
              <a:t> 	Chain Termination Sequencing (1977)</a:t>
            </a:r>
          </a:p>
          <a:p>
            <a:pPr>
              <a:buSzTx/>
              <a:buNone/>
              <a:defRPr sz="2400"/>
            </a:pPr>
            <a:r>
              <a:t>	</a:t>
            </a:r>
            <a:r>
              <a:rPr sz="1800"/>
              <a:t>Nobel prize 1980</a:t>
            </a:r>
          </a:p>
        </p:txBody>
      </p:sp>
      <p:pic>
        <p:nvPicPr>
          <p:cNvPr id="307" name="Picture 6" descr="Picture 6"/>
          <p:cNvPicPr>
            <a:picLocks noChangeAspect="1"/>
          </p:cNvPicPr>
          <p:nvPr/>
        </p:nvPicPr>
        <p:blipFill>
          <a:blip r:embed="rId2">
            <a:alphaModFix amt="12000"/>
            <a:extLst/>
          </a:blip>
          <a:stretch>
            <a:fillRect/>
          </a:stretch>
        </p:blipFill>
        <p:spPr>
          <a:xfrm>
            <a:off x="1981200" y="-57027"/>
            <a:ext cx="8316059" cy="6877051"/>
          </a:xfrm>
          <a:prstGeom prst="rect">
            <a:avLst/>
          </a:prstGeom>
          <a:ln w="12700">
            <a:miter lim="400000"/>
          </a:ln>
        </p:spPr>
      </p:pic>
      <p:sp>
        <p:nvSpPr>
          <p:cNvPr id="308" name="TextBox 7"/>
          <p:cNvSpPr txBox="1"/>
          <p:nvPr/>
        </p:nvSpPr>
        <p:spPr>
          <a:xfrm>
            <a:off x="3691139" y="2640156"/>
            <a:ext cx="6930887" cy="15776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Principle: </a:t>
            </a:r>
          </a:p>
          <a:p>
            <a:pPr/>
          </a:p>
          <a:p>
            <a:pPr/>
            <a:r>
              <a:t>	SYNTHESIS of DNA is randomly  </a:t>
            </a:r>
            <a:r>
              <a:rPr b="1">
                <a:solidFill>
                  <a:srgbClr val="9437FF"/>
                </a:solidFill>
              </a:rPr>
              <a:t>TERMINATED</a:t>
            </a:r>
            <a:r>
              <a:t> at different points</a:t>
            </a:r>
          </a:p>
          <a:p>
            <a:pPr>
              <a:defRPr sz="500"/>
            </a:pPr>
          </a:p>
          <a:p>
            <a:pPr/>
            <a:r>
              <a:t>	Separation of fragments that are 1 nucleotide different in size</a:t>
            </a:r>
          </a:p>
          <a:p>
            <a:pPr/>
            <a:r>
              <a:t>	</a:t>
            </a:r>
          </a:p>
        </p:txBody>
      </p:sp>
      <p:grpSp>
        <p:nvGrpSpPr>
          <p:cNvPr id="314" name="Group 10"/>
          <p:cNvGrpSpPr/>
          <p:nvPr/>
        </p:nvGrpSpPr>
        <p:grpSpPr>
          <a:xfrm>
            <a:off x="-68643" y="3154027"/>
            <a:ext cx="7280053" cy="2945589"/>
            <a:chOff x="0" y="0"/>
            <a:chExt cx="7280052" cy="2945588"/>
          </a:xfrm>
        </p:grpSpPr>
        <p:pic>
          <p:nvPicPr>
            <p:cNvPr id="309" name="Picture 4" descr="Picture 4"/>
            <p:cNvPicPr>
              <a:picLocks noChangeAspect="1"/>
            </p:cNvPicPr>
            <p:nvPr/>
          </p:nvPicPr>
          <p:blipFill>
            <a:blip r:embed="rId3">
              <a:extLst/>
            </a:blip>
            <a:stretch>
              <a:fillRect/>
            </a:stretch>
          </p:blipFill>
          <p:spPr>
            <a:xfrm>
              <a:off x="0" y="0"/>
              <a:ext cx="4197893" cy="2610131"/>
            </a:xfrm>
            <a:prstGeom prst="rect">
              <a:avLst/>
            </a:prstGeom>
            <a:ln w="12700" cap="flat">
              <a:noFill/>
              <a:miter lim="400000"/>
            </a:ln>
            <a:effectLst/>
          </p:spPr>
        </p:pic>
        <p:sp>
          <p:nvSpPr>
            <p:cNvPr id="310" name="TextBox 6"/>
            <p:cNvSpPr txBox="1"/>
            <p:nvPr/>
          </p:nvSpPr>
          <p:spPr>
            <a:xfrm>
              <a:off x="352197" y="2414507"/>
              <a:ext cx="6927856" cy="531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sz="1600"/>
              </a:lvl1pPr>
            </a:lstStyle>
            <a:p>
              <a:pPr/>
              <a:r>
                <a:t>Lack of OH-group at 3’ position of deoxyribose</a:t>
              </a:r>
            </a:p>
          </p:txBody>
        </p:sp>
        <p:sp>
          <p:nvSpPr>
            <p:cNvPr id="311" name="TextBox 7"/>
            <p:cNvSpPr txBox="1"/>
            <p:nvPr/>
          </p:nvSpPr>
          <p:spPr>
            <a:xfrm>
              <a:off x="1912280" y="2062021"/>
              <a:ext cx="344432" cy="63120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b="1" sz="2300">
                  <a:solidFill>
                    <a:srgbClr val="9437FF"/>
                  </a:solidFill>
                </a:defRPr>
              </a:lvl1pPr>
            </a:lstStyle>
            <a:p>
              <a:pPr/>
              <a:r>
                <a:t>!</a:t>
              </a:r>
            </a:p>
          </p:txBody>
        </p:sp>
        <p:sp>
          <p:nvSpPr>
            <p:cNvPr id="312" name="Oval 9"/>
            <p:cNvSpPr/>
            <p:nvPr/>
          </p:nvSpPr>
          <p:spPr>
            <a:xfrm>
              <a:off x="2312500" y="2132814"/>
              <a:ext cx="113997" cy="77131"/>
            </a:xfrm>
            <a:prstGeom prst="ellipse">
              <a:avLst/>
            </a:prstGeom>
            <a:gradFill flip="none" rotWithShape="1">
              <a:gsLst>
                <a:gs pos="0">
                  <a:srgbClr val="5F82CB"/>
                </a:gs>
                <a:gs pos="50000">
                  <a:srgbClr val="3E70CA"/>
                </a:gs>
                <a:gs pos="100000">
                  <a:srgbClr val="2F61BA"/>
                </a:gs>
              </a:gsLst>
              <a:lin ang="5400000" scaled="0"/>
            </a:gradFill>
            <a:ln w="6350" cap="flat">
              <a:solidFill>
                <a:schemeClr val="accent1"/>
              </a:solidFill>
              <a:prstDash val="solid"/>
              <a:miter lim="800000"/>
            </a:ln>
            <a:effectLst/>
          </p:spPr>
          <p:txBody>
            <a:bodyPr wrap="square" lIns="45719" tIns="45719" rIns="45719" bIns="45719" numCol="1" anchor="ctr">
              <a:noAutofit/>
            </a:bodyPr>
            <a:lstStyle/>
            <a:p>
              <a:pPr algn="ctr">
                <a:defRPr>
                  <a:solidFill>
                    <a:srgbClr val="FFFFFF"/>
                  </a:solidFill>
                </a:defRPr>
              </a:pPr>
            </a:p>
          </p:txBody>
        </p:sp>
        <p:sp>
          <p:nvSpPr>
            <p:cNvPr id="313" name="Right Arrow 10"/>
            <p:cNvSpPr/>
            <p:nvPr/>
          </p:nvSpPr>
          <p:spPr>
            <a:xfrm flipH="1" rot="10800000">
              <a:off x="2138642" y="2209944"/>
              <a:ext cx="174463" cy="157615"/>
            </a:xfrm>
            <a:prstGeom prst="rightArrow">
              <a:avLst>
                <a:gd name="adj1" fmla="val 50000"/>
                <a:gd name="adj2" fmla="val 50000"/>
              </a:avLst>
            </a:prstGeom>
            <a:gradFill flip="none" rotWithShape="1">
              <a:gsLst>
                <a:gs pos="0">
                  <a:srgbClr val="9BC1FF"/>
                </a:gs>
                <a:gs pos="100000">
                  <a:srgbClr val="3F80CD"/>
                </a:gs>
              </a:gsLst>
              <a:lin ang="5400000" scaled="0"/>
            </a:gradFill>
            <a:ln w="9525" cap="flat">
              <a:solidFill>
                <a:srgbClr val="4A7EBB"/>
              </a:solidFill>
              <a:prstDash val="solid"/>
              <a:miter lim="800000"/>
            </a:ln>
            <a:effectLst>
              <a:outerShdw sx="100000" sy="100000" kx="0" ky="0" algn="b" rotWithShape="0" blurRad="38100" dist="23000" dir="5400000">
                <a:srgbClr val="000000">
                  <a:alpha val="34999"/>
                </a:srgbClr>
              </a:outerShdw>
            </a:effectLst>
          </p:spPr>
          <p:txBody>
            <a:bodyPr wrap="square" lIns="45719" tIns="45719" rIns="45719" bIns="45719" numCol="1" anchor="ctr">
              <a:noAutofit/>
            </a:bodyPr>
            <a:lstStyle/>
            <a:p>
              <a:pPr algn="ctr">
                <a:defRPr>
                  <a:solidFill>
                    <a:srgbClr val="FFFFFF"/>
                  </a:solidFill>
                </a:defRPr>
              </a:pPr>
            </a:p>
          </p:txBody>
        </p:sp>
      </p:grpSp>
      <p:pic>
        <p:nvPicPr>
          <p:cNvPr id="315" name="Picture 3" descr="Picture 3"/>
          <p:cNvPicPr>
            <a:picLocks noChangeAspect="1"/>
          </p:cNvPicPr>
          <p:nvPr/>
        </p:nvPicPr>
        <p:blipFill>
          <a:blip r:embed="rId4">
            <a:extLst/>
          </a:blip>
          <a:stretch>
            <a:fillRect/>
          </a:stretch>
        </p:blipFill>
        <p:spPr>
          <a:xfrm>
            <a:off x="7172193" y="4293616"/>
            <a:ext cx="2704391" cy="1546685"/>
          </a:xfrm>
          <a:prstGeom prst="rect">
            <a:avLst/>
          </a:prstGeom>
          <a:ln w="12700">
            <a:miter lim="400000"/>
          </a:ln>
        </p:spPr>
      </p:pic>
      <p:sp>
        <p:nvSpPr>
          <p:cNvPr id="316" name="TextBox 1"/>
          <p:cNvSpPr txBox="1"/>
          <p:nvPr/>
        </p:nvSpPr>
        <p:spPr>
          <a:xfrm>
            <a:off x="2677747" y="5991597"/>
            <a:ext cx="5197486" cy="7013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sz="2400">
                <a:solidFill>
                  <a:srgbClr val="FF0000"/>
                </a:solidFill>
              </a:defRPr>
            </a:pPr>
            <a:r>
              <a:t>1 molecule sequenced at a time = 1 read</a:t>
            </a:r>
          </a:p>
          <a:p>
            <a:pPr>
              <a:defRPr b="1">
                <a:solidFill>
                  <a:srgbClr val="FF0000"/>
                </a:solidFill>
              </a:defRPr>
            </a:pPr>
            <a:r>
              <a:t>Capillary sequencer: 384 reads per run</a:t>
            </a:r>
          </a:p>
        </p:txBody>
      </p:sp>
      <p:pic>
        <p:nvPicPr>
          <p:cNvPr id="317" name="pasted-movie.png" descr="pasted-movie.png"/>
          <p:cNvPicPr>
            <a:picLocks noChangeAspect="1"/>
          </p:cNvPicPr>
          <p:nvPr/>
        </p:nvPicPr>
        <p:blipFill>
          <a:blip r:embed="rId5">
            <a:extLst/>
          </a:blip>
          <a:stretch>
            <a:fillRect/>
          </a:stretch>
        </p:blipFill>
        <p:spPr>
          <a:xfrm>
            <a:off x="4081198" y="4109794"/>
            <a:ext cx="1461519" cy="1325564"/>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9" name="Object 17" descr="Object 17"/>
          <p:cNvPicPr>
            <a:picLocks noChangeAspect="1"/>
          </p:cNvPicPr>
          <p:nvPr/>
        </p:nvPicPr>
        <p:blipFill>
          <a:blip r:embed="rId2">
            <a:extLst/>
          </a:blip>
          <a:stretch>
            <a:fillRect/>
          </a:stretch>
        </p:blipFill>
        <p:spPr>
          <a:xfrm>
            <a:off x="1789814" y="3580600"/>
            <a:ext cx="3315586" cy="3120869"/>
          </a:xfrm>
          <a:prstGeom prst="rect">
            <a:avLst/>
          </a:prstGeom>
          <a:ln w="12700">
            <a:miter lim="400000"/>
          </a:ln>
        </p:spPr>
      </p:pic>
      <p:pic>
        <p:nvPicPr>
          <p:cNvPr id="320" name="Picture 6" descr="Picture 6"/>
          <p:cNvPicPr>
            <a:picLocks noChangeAspect="1"/>
          </p:cNvPicPr>
          <p:nvPr/>
        </p:nvPicPr>
        <p:blipFill>
          <a:blip r:embed="rId3">
            <a:extLst/>
          </a:blip>
          <a:stretch>
            <a:fillRect/>
          </a:stretch>
        </p:blipFill>
        <p:spPr>
          <a:xfrm>
            <a:off x="6053151" y="1064357"/>
            <a:ext cx="4862499" cy="2410287"/>
          </a:xfrm>
          <a:prstGeom prst="rect">
            <a:avLst/>
          </a:prstGeom>
          <a:ln w="12700">
            <a:miter lim="400000"/>
          </a:ln>
        </p:spPr>
      </p:pic>
      <p:sp>
        <p:nvSpPr>
          <p:cNvPr id="321" name="TextBox 6"/>
          <p:cNvSpPr txBox="1"/>
          <p:nvPr/>
        </p:nvSpPr>
        <p:spPr>
          <a:xfrm>
            <a:off x="2121679" y="233673"/>
            <a:ext cx="4356258" cy="65391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4400"/>
            </a:lvl1pPr>
          </a:lstStyle>
          <a:p>
            <a:pPr/>
            <a:r>
              <a:t>Sanger sequencing</a:t>
            </a:r>
          </a:p>
        </p:txBody>
      </p:sp>
      <p:sp>
        <p:nvSpPr>
          <p:cNvPr id="322" name="TextBox 7"/>
          <p:cNvSpPr txBox="1"/>
          <p:nvPr/>
        </p:nvSpPr>
        <p:spPr>
          <a:xfrm>
            <a:off x="6096000" y="5665576"/>
            <a:ext cx="3290028" cy="62518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t>Chromatogram file size: c:a 250 kb</a:t>
            </a:r>
          </a:p>
          <a:p>
            <a:pPr/>
            <a:r>
              <a:t>FASTA file size: 12 kb</a:t>
            </a:r>
          </a:p>
        </p:txBody>
      </p:sp>
      <p:pic>
        <p:nvPicPr>
          <p:cNvPr id="323" name="Picture 6" descr="Picture 6"/>
          <p:cNvPicPr>
            <a:picLocks noChangeAspect="1"/>
          </p:cNvPicPr>
          <p:nvPr/>
        </p:nvPicPr>
        <p:blipFill>
          <a:blip r:embed="rId4">
            <a:extLst/>
          </a:blip>
          <a:stretch>
            <a:fillRect/>
          </a:stretch>
        </p:blipFill>
        <p:spPr>
          <a:xfrm>
            <a:off x="1789814" y="1100032"/>
            <a:ext cx="3164153" cy="1968875"/>
          </a:xfrm>
          <a:prstGeom prst="rect">
            <a:avLst/>
          </a:prstGeom>
          <a:ln w="12700">
            <a:miter lim="400000"/>
          </a:ln>
        </p:spPr>
      </p:pic>
      <p:pic>
        <p:nvPicPr>
          <p:cNvPr id="324" name="Picture 9" descr="Picture 9"/>
          <p:cNvPicPr>
            <a:picLocks noChangeAspect="1"/>
          </p:cNvPicPr>
          <p:nvPr/>
        </p:nvPicPr>
        <p:blipFill>
          <a:blip r:embed="rId5">
            <a:extLst/>
          </a:blip>
          <a:stretch>
            <a:fillRect/>
          </a:stretch>
        </p:blipFill>
        <p:spPr>
          <a:xfrm>
            <a:off x="6053149" y="3758400"/>
            <a:ext cx="4862498" cy="1726960"/>
          </a:xfrm>
          <a:prstGeom prst="rect">
            <a:avLst/>
          </a:prstGeom>
          <a:ln w="12700">
            <a:miter lim="400000"/>
          </a:ln>
        </p:spPr>
      </p:pic>
      <p:grpSp>
        <p:nvGrpSpPr>
          <p:cNvPr id="327" name="Google Shape;252;p4"/>
          <p:cNvGrpSpPr/>
          <p:nvPr/>
        </p:nvGrpSpPr>
        <p:grpSpPr>
          <a:xfrm>
            <a:off x="10425290" y="185475"/>
            <a:ext cx="1481725" cy="1399035"/>
            <a:chOff x="0" y="0"/>
            <a:chExt cx="1481724" cy="1399033"/>
          </a:xfrm>
        </p:grpSpPr>
        <p:sp>
          <p:nvSpPr>
            <p:cNvPr id="325" name="Google Shape;253;p4"/>
            <p:cNvSpPr/>
            <p:nvPr/>
          </p:nvSpPr>
          <p:spPr>
            <a:xfrm>
              <a:off x="0" y="-1"/>
              <a:ext cx="1481725" cy="1399035"/>
            </a:xfrm>
            <a:prstGeom prst="ellipse">
              <a:avLst/>
            </a:prstGeom>
            <a:solidFill>
              <a:srgbClr val="4A99A1"/>
            </a:solidFill>
            <a:ln w="12700" cap="flat">
              <a:noFill/>
              <a:miter lim="400000"/>
            </a:ln>
            <a:effectLst/>
          </p:spPr>
          <p:txBody>
            <a:bodyPr wrap="square" lIns="45719" tIns="45719" rIns="45719" bIns="45719" numCol="1" anchor="ctr">
              <a:noAutofit/>
            </a:bodyPr>
            <a:lstStyle/>
            <a:p>
              <a:pPr>
                <a:defRPr>
                  <a:latin typeface="Arial"/>
                  <a:ea typeface="Arial"/>
                  <a:cs typeface="Arial"/>
                  <a:sym typeface="Arial"/>
                </a:defRPr>
              </a:pPr>
            </a:p>
          </p:txBody>
        </p:sp>
        <p:pic>
          <p:nvPicPr>
            <p:cNvPr id="326" name="Google Shape;254;p4" descr="Google Shape;254;p4"/>
            <p:cNvPicPr>
              <a:picLocks noChangeAspect="1"/>
            </p:cNvPicPr>
            <p:nvPr/>
          </p:nvPicPr>
          <p:blipFill>
            <a:blip r:embed="rId6">
              <a:extLst/>
            </a:blip>
            <a:srcRect l="0" t="0" r="0" b="0"/>
            <a:stretch>
              <a:fillRect/>
            </a:stretch>
          </p:blipFill>
          <p:spPr>
            <a:xfrm>
              <a:off x="-1" y="0"/>
              <a:ext cx="1481536" cy="139898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3" y="0"/>
                  </a:moveTo>
                  <a:cubicBezTo>
                    <a:pt x="4837" y="0"/>
                    <a:pt x="0" y="4838"/>
                    <a:pt x="0" y="10803"/>
                  </a:cubicBezTo>
                  <a:cubicBezTo>
                    <a:pt x="0" y="16768"/>
                    <a:pt x="4837" y="21600"/>
                    <a:pt x="10803" y="21600"/>
                  </a:cubicBezTo>
                  <a:cubicBezTo>
                    <a:pt x="16768" y="21600"/>
                    <a:pt x="21600" y="16768"/>
                    <a:pt x="21600" y="10803"/>
                  </a:cubicBezTo>
                  <a:cubicBezTo>
                    <a:pt x="21600" y="4838"/>
                    <a:pt x="16768" y="0"/>
                    <a:pt x="10803" y="0"/>
                  </a:cubicBezTo>
                  <a:close/>
                </a:path>
              </a:pathLst>
            </a:custGeom>
            <a:ln w="12700" cap="flat">
              <a:noFill/>
              <a:miter lim="400000"/>
            </a:ln>
            <a:effectLst>
              <a:outerShdw sx="100000" sy="100000" kx="0" ky="0" algn="b" rotWithShape="0" blurRad="50800" dist="38100" dir="2700000">
                <a:srgbClr val="000000">
                  <a:alpha val="40000"/>
                </a:srgbClr>
              </a:outerShdw>
            </a:effectLst>
          </p:spPr>
        </p:pic>
      </p:grpSp>
      <p:sp>
        <p:nvSpPr>
          <p:cNvPr id="328" name="Prerequisite: amplified DNA"/>
          <p:cNvSpPr txBox="1"/>
          <p:nvPr/>
        </p:nvSpPr>
        <p:spPr>
          <a:xfrm>
            <a:off x="6062822" y="6467536"/>
            <a:ext cx="2683705"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Prerequisite: amplified DNA</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0" name="Title 2"/>
          <p:cNvSpPr txBox="1"/>
          <p:nvPr>
            <p:ph type="title"/>
          </p:nvPr>
        </p:nvSpPr>
        <p:spPr>
          <a:prstGeom prst="rect">
            <a:avLst/>
          </a:prstGeom>
        </p:spPr>
        <p:txBody>
          <a:bodyPr/>
          <a:lstStyle>
            <a:lvl1pPr defTabSz="850391">
              <a:defRPr sz="3627"/>
            </a:lvl1pPr>
          </a:lstStyle>
          <a:p>
            <a:pPr/>
            <a:r>
              <a:t>At the very beginning of genome sequencing era…</a:t>
            </a:r>
          </a:p>
        </p:txBody>
      </p:sp>
      <p:sp>
        <p:nvSpPr>
          <p:cNvPr id="331" name="Rectangle 3"/>
          <p:cNvSpPr txBox="1"/>
          <p:nvPr/>
        </p:nvSpPr>
        <p:spPr>
          <a:xfrm>
            <a:off x="1576593" y="1513760"/>
            <a:ext cx="9782134" cy="534424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228600" indent="-228600">
              <a:lnSpc>
                <a:spcPct val="230000"/>
              </a:lnSpc>
              <a:spcBef>
                <a:spcPts val="1000"/>
              </a:spcBef>
              <a:buSzPct val="100000"/>
              <a:buFont typeface="Arial"/>
              <a:buChar char="•"/>
              <a:defRPr sz="2200">
                <a:solidFill>
                  <a:srgbClr val="181717"/>
                </a:solidFill>
                <a:latin typeface="Arial"/>
                <a:ea typeface="Arial"/>
                <a:cs typeface="Arial"/>
                <a:sym typeface="Arial"/>
              </a:defRPr>
            </a:pPr>
            <a:r>
              <a:t>First DNA genome: virus </a:t>
            </a:r>
            <a:r>
              <a:rPr>
                <a:latin typeface="Symbol"/>
                <a:ea typeface="Symbol"/>
                <a:cs typeface="Symbol"/>
                <a:sym typeface="Symbol"/>
              </a:rPr>
              <a:t>f </a:t>
            </a:r>
            <a:r>
              <a:t>X 174 - 5 368 bp (1977)</a:t>
            </a:r>
            <a:endParaRPr sz="2800"/>
          </a:p>
          <a:p>
            <a:pPr marL="228600" indent="-228600">
              <a:lnSpc>
                <a:spcPct val="230000"/>
              </a:lnSpc>
              <a:spcBef>
                <a:spcPts val="1000"/>
              </a:spcBef>
              <a:buSzPct val="100000"/>
              <a:buFont typeface="Arial"/>
              <a:buChar char="•"/>
              <a:defRPr sz="2200">
                <a:solidFill>
                  <a:srgbClr val="181717"/>
                </a:solidFill>
                <a:latin typeface="Arial"/>
                <a:ea typeface="Arial"/>
                <a:cs typeface="Arial"/>
                <a:sym typeface="Arial"/>
              </a:defRPr>
            </a:pPr>
            <a:r>
              <a:t>First organism: </a:t>
            </a:r>
            <a:r>
              <a:rPr i="1"/>
              <a:t>Haemophilus influenzae - </a:t>
            </a:r>
            <a:r>
              <a:t>1.5 Mb (1995)</a:t>
            </a:r>
            <a:endParaRPr i="1"/>
          </a:p>
          <a:p>
            <a:pPr marL="228600" indent="-228600">
              <a:lnSpc>
                <a:spcPct val="230000"/>
              </a:lnSpc>
              <a:spcBef>
                <a:spcPts val="1000"/>
              </a:spcBef>
              <a:buSzPct val="100000"/>
              <a:buFont typeface="Arial"/>
              <a:buChar char="•"/>
              <a:defRPr sz="2200">
                <a:solidFill>
                  <a:srgbClr val="181717"/>
                </a:solidFill>
                <a:latin typeface="Arial"/>
                <a:ea typeface="Arial"/>
                <a:cs typeface="Arial"/>
                <a:sym typeface="Arial"/>
              </a:defRPr>
            </a:pPr>
            <a:r>
              <a:t>First eukaryote: </a:t>
            </a:r>
            <a:r>
              <a:rPr i="1"/>
              <a:t>Saccharomyces cerevisiae - </a:t>
            </a:r>
            <a:r>
              <a:t>12.4 Mb (1996)</a:t>
            </a:r>
            <a:endParaRPr sz="2800"/>
          </a:p>
          <a:p>
            <a:pPr marL="228600" indent="-228600">
              <a:lnSpc>
                <a:spcPct val="230000"/>
              </a:lnSpc>
              <a:spcBef>
                <a:spcPts val="1000"/>
              </a:spcBef>
              <a:buSzPct val="100000"/>
              <a:buFont typeface="Arial"/>
              <a:buChar char="•"/>
              <a:defRPr sz="2200">
                <a:solidFill>
                  <a:srgbClr val="181717"/>
                </a:solidFill>
                <a:latin typeface="Arial"/>
                <a:ea typeface="Arial"/>
                <a:cs typeface="Arial"/>
                <a:sym typeface="Arial"/>
              </a:defRPr>
            </a:pPr>
            <a:r>
              <a:t>First multicellular organism: </a:t>
            </a:r>
            <a:r>
              <a:rPr i="1"/>
              <a:t>Cenorhabditis elegans</a:t>
            </a:r>
            <a:r>
              <a:t> - 100 MB (1998)</a:t>
            </a:r>
            <a:endParaRPr sz="2800"/>
          </a:p>
          <a:p>
            <a:pPr marL="228600" indent="-228600">
              <a:lnSpc>
                <a:spcPct val="230000"/>
              </a:lnSpc>
              <a:spcBef>
                <a:spcPts val="1000"/>
              </a:spcBef>
              <a:buSzPct val="100000"/>
              <a:buFont typeface="Arial"/>
              <a:buChar char="•"/>
              <a:defRPr sz="2200">
                <a:solidFill>
                  <a:srgbClr val="181717"/>
                </a:solidFill>
                <a:latin typeface="Arial"/>
                <a:ea typeface="Arial"/>
                <a:cs typeface="Arial"/>
                <a:sym typeface="Arial"/>
              </a:defRPr>
            </a:pPr>
            <a:r>
              <a:t>First plant: </a:t>
            </a:r>
            <a:r>
              <a:rPr i="1"/>
              <a:t>Arabidopsis thaliana</a:t>
            </a:r>
            <a:r>
              <a:t> - 157 Mb (2000)</a:t>
            </a:r>
          </a:p>
        </p:txBody>
      </p:sp>
      <p:pic>
        <p:nvPicPr>
          <p:cNvPr id="332" name="Picture 4" descr="Picture 4"/>
          <p:cNvPicPr>
            <a:picLocks noChangeAspect="1"/>
          </p:cNvPicPr>
          <p:nvPr/>
        </p:nvPicPr>
        <p:blipFill>
          <a:blip r:embed="rId2">
            <a:extLst/>
          </a:blip>
          <a:stretch>
            <a:fillRect/>
          </a:stretch>
        </p:blipFill>
        <p:spPr>
          <a:xfrm>
            <a:off x="679326" y="5209430"/>
            <a:ext cx="672417" cy="871217"/>
          </a:xfrm>
          <a:prstGeom prst="rect">
            <a:avLst/>
          </a:prstGeom>
          <a:ln w="12700">
            <a:miter lim="400000"/>
          </a:ln>
        </p:spPr>
      </p:pic>
      <p:pic>
        <p:nvPicPr>
          <p:cNvPr id="333" name="Picture 5" descr="Picture 5"/>
          <p:cNvPicPr>
            <a:picLocks noChangeAspect="1"/>
          </p:cNvPicPr>
          <p:nvPr/>
        </p:nvPicPr>
        <p:blipFill>
          <a:blip r:embed="rId3">
            <a:extLst/>
          </a:blip>
          <a:stretch>
            <a:fillRect/>
          </a:stretch>
        </p:blipFill>
        <p:spPr>
          <a:xfrm>
            <a:off x="651088" y="4285958"/>
            <a:ext cx="688009" cy="836135"/>
          </a:xfrm>
          <a:prstGeom prst="rect">
            <a:avLst/>
          </a:prstGeom>
          <a:ln w="12700">
            <a:miter lim="400000"/>
          </a:ln>
        </p:spPr>
      </p:pic>
      <p:pic>
        <p:nvPicPr>
          <p:cNvPr id="334" name="Picture 6" descr="Picture 6"/>
          <p:cNvPicPr>
            <a:picLocks noChangeAspect="1"/>
          </p:cNvPicPr>
          <p:nvPr/>
        </p:nvPicPr>
        <p:blipFill>
          <a:blip r:embed="rId4">
            <a:extLst/>
          </a:blip>
          <a:stretch>
            <a:fillRect/>
          </a:stretch>
        </p:blipFill>
        <p:spPr>
          <a:xfrm>
            <a:off x="656208" y="3444347"/>
            <a:ext cx="672416" cy="754276"/>
          </a:xfrm>
          <a:prstGeom prst="rect">
            <a:avLst/>
          </a:prstGeom>
          <a:ln w="12700">
            <a:miter lim="400000"/>
          </a:ln>
        </p:spPr>
      </p:pic>
      <p:pic>
        <p:nvPicPr>
          <p:cNvPr id="335" name="Picture 7" descr="Picture 7"/>
          <p:cNvPicPr>
            <a:picLocks noChangeAspect="1"/>
          </p:cNvPicPr>
          <p:nvPr/>
        </p:nvPicPr>
        <p:blipFill>
          <a:blip r:embed="rId5">
            <a:extLst/>
          </a:blip>
          <a:stretch>
            <a:fillRect/>
          </a:stretch>
        </p:blipFill>
        <p:spPr>
          <a:xfrm>
            <a:off x="651088" y="2409676"/>
            <a:ext cx="666377" cy="947334"/>
          </a:xfrm>
          <a:prstGeom prst="rect">
            <a:avLst/>
          </a:prstGeom>
          <a:ln w="12700">
            <a:miter lim="400000"/>
          </a:ln>
        </p:spPr>
      </p:pic>
      <p:pic>
        <p:nvPicPr>
          <p:cNvPr id="336" name="Picture 8" descr="Picture 8"/>
          <p:cNvPicPr>
            <a:picLocks noChangeAspect="1"/>
          </p:cNvPicPr>
          <p:nvPr/>
        </p:nvPicPr>
        <p:blipFill>
          <a:blip r:embed="rId6">
            <a:extLst/>
          </a:blip>
          <a:stretch>
            <a:fillRect/>
          </a:stretch>
        </p:blipFill>
        <p:spPr>
          <a:xfrm>
            <a:off x="631845" y="1668826"/>
            <a:ext cx="721141" cy="664619"/>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8" name="Title 2"/>
          <p:cNvSpPr txBox="1"/>
          <p:nvPr>
            <p:ph type="title"/>
          </p:nvPr>
        </p:nvSpPr>
        <p:spPr>
          <a:prstGeom prst="rect">
            <a:avLst/>
          </a:prstGeom>
        </p:spPr>
        <p:txBody>
          <a:bodyPr/>
          <a:lstStyle/>
          <a:p>
            <a:pPr/>
            <a:r>
              <a:t>The Yeast Genome project</a:t>
            </a:r>
          </a:p>
        </p:txBody>
      </p:sp>
      <p:pic>
        <p:nvPicPr>
          <p:cNvPr id="339" name="Picture 3" descr="Picture 3"/>
          <p:cNvPicPr>
            <a:picLocks noChangeAspect="1"/>
          </p:cNvPicPr>
          <p:nvPr/>
        </p:nvPicPr>
        <p:blipFill>
          <a:blip r:embed="rId2">
            <a:extLst/>
          </a:blip>
          <a:stretch>
            <a:fillRect/>
          </a:stretch>
        </p:blipFill>
        <p:spPr>
          <a:xfrm>
            <a:off x="8876648" y="5675772"/>
            <a:ext cx="3223529" cy="1005149"/>
          </a:xfrm>
          <a:prstGeom prst="rect">
            <a:avLst/>
          </a:prstGeom>
          <a:ln w="12700">
            <a:miter lim="400000"/>
          </a:ln>
        </p:spPr>
      </p:pic>
      <p:pic>
        <p:nvPicPr>
          <p:cNvPr id="340" name="Picture 4" descr="Picture 4"/>
          <p:cNvPicPr>
            <a:picLocks noChangeAspect="1"/>
          </p:cNvPicPr>
          <p:nvPr/>
        </p:nvPicPr>
        <p:blipFill>
          <a:blip r:embed="rId3">
            <a:extLst/>
          </a:blip>
          <a:stretch>
            <a:fillRect/>
          </a:stretch>
        </p:blipFill>
        <p:spPr>
          <a:xfrm>
            <a:off x="196734" y="1833819"/>
            <a:ext cx="5306500" cy="1074087"/>
          </a:xfrm>
          <a:prstGeom prst="rect">
            <a:avLst/>
          </a:prstGeom>
          <a:ln w="12700">
            <a:miter lim="400000"/>
          </a:ln>
        </p:spPr>
      </p:pic>
      <p:pic>
        <p:nvPicPr>
          <p:cNvPr id="341" name="Picture 5" descr="Picture 5"/>
          <p:cNvPicPr>
            <a:picLocks noChangeAspect="1"/>
          </p:cNvPicPr>
          <p:nvPr/>
        </p:nvPicPr>
        <p:blipFill>
          <a:blip r:embed="rId4">
            <a:extLst/>
          </a:blip>
          <a:stretch>
            <a:fillRect/>
          </a:stretch>
        </p:blipFill>
        <p:spPr>
          <a:xfrm>
            <a:off x="4307221" y="1587839"/>
            <a:ext cx="1977202" cy="1963028"/>
          </a:xfrm>
          <a:prstGeom prst="rect">
            <a:avLst/>
          </a:prstGeom>
          <a:ln w="12700">
            <a:miter lim="400000"/>
          </a:ln>
        </p:spPr>
      </p:pic>
      <p:pic>
        <p:nvPicPr>
          <p:cNvPr id="342" name="Picture 6" descr="Picture 6"/>
          <p:cNvPicPr>
            <a:picLocks noChangeAspect="1"/>
          </p:cNvPicPr>
          <p:nvPr/>
        </p:nvPicPr>
        <p:blipFill>
          <a:blip r:embed="rId5">
            <a:extLst/>
          </a:blip>
          <a:stretch>
            <a:fillRect/>
          </a:stretch>
        </p:blipFill>
        <p:spPr>
          <a:xfrm>
            <a:off x="7451197" y="5270269"/>
            <a:ext cx="1470543" cy="1481276"/>
          </a:xfrm>
          <a:prstGeom prst="rect">
            <a:avLst/>
          </a:prstGeom>
          <a:ln w="12700">
            <a:miter lim="400000"/>
          </a:ln>
        </p:spPr>
      </p:pic>
      <p:sp>
        <p:nvSpPr>
          <p:cNvPr id="343" name="TextBox 8"/>
          <p:cNvSpPr txBox="1"/>
          <p:nvPr/>
        </p:nvSpPr>
        <p:spPr>
          <a:xfrm>
            <a:off x="6578348" y="1613118"/>
            <a:ext cx="5288972" cy="147459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i="1" sz="1400"/>
            </a:pPr>
            <a:r>
              <a:t>“The genome of the yeast Saccharomyces cerevisiae has been completely sequenced through </a:t>
            </a:r>
            <a:r>
              <a:rPr b="1" sz="1600">
                <a:solidFill>
                  <a:srgbClr val="FF0000"/>
                </a:solidFill>
              </a:rPr>
              <a:t>an international effort involving some 600 scientists in Europe, North America, and Japan. </a:t>
            </a:r>
            <a:r>
              <a:t>It is the largest genome to be completely sequenced so far (a record that we hope will soon be bettered) and is the first complete genome sequence of a eukaryote.”</a:t>
            </a:r>
          </a:p>
        </p:txBody>
      </p:sp>
      <p:sp>
        <p:nvSpPr>
          <p:cNvPr id="344" name="TextBox 9"/>
          <p:cNvSpPr txBox="1"/>
          <p:nvPr/>
        </p:nvSpPr>
        <p:spPr>
          <a:xfrm>
            <a:off x="239983" y="3981558"/>
            <a:ext cx="5673563" cy="261759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i="1" sz="1400"/>
            </a:pPr>
            <a:r>
              <a:t>“New graduate students are already wondering how we all managed in the “dark ages” before the sequence was completed. We must now tackle a much larger challenge, that of elucidating the function of all of the novel genes revealed by that sequence. </a:t>
            </a:r>
            <a:r>
              <a:rPr b="1" sz="1600">
                <a:solidFill>
                  <a:srgbClr val="FF0000"/>
                </a:solidFill>
              </a:rPr>
              <a:t>As with the sequencing project itself, functional analysis will require a worldwide effort. </a:t>
            </a:r>
            <a:r>
              <a:t>In Europe, a new research network called EUROFAN [for European Functional Analysis Network has been established to undertake the systematic analysis of the function of novel yeast genes. Parallel activities are underway in Germany, Canada, and Japan. In the United States, the National Institutes of Health has recently sent out a request for applications for “Large-Scale Functional Analysis of the Yeast Genome.” “</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6" name="Title 2"/>
          <p:cNvSpPr txBox="1"/>
          <p:nvPr>
            <p:ph type="title"/>
          </p:nvPr>
        </p:nvSpPr>
        <p:spPr>
          <a:xfrm>
            <a:off x="795499" y="380817"/>
            <a:ext cx="9538252" cy="830132"/>
          </a:xfrm>
          <a:prstGeom prst="rect">
            <a:avLst/>
          </a:prstGeom>
        </p:spPr>
        <p:txBody>
          <a:bodyPr/>
          <a:lstStyle/>
          <a:p>
            <a:pPr/>
            <a:r>
              <a:t>First genomic references</a:t>
            </a:r>
          </a:p>
        </p:txBody>
      </p:sp>
      <p:pic>
        <p:nvPicPr>
          <p:cNvPr id="347" name="Picture 2" descr="Picture 2"/>
          <p:cNvPicPr>
            <a:picLocks noChangeAspect="1"/>
          </p:cNvPicPr>
          <p:nvPr/>
        </p:nvPicPr>
        <p:blipFill>
          <a:blip r:embed="rId2">
            <a:extLst/>
          </a:blip>
          <a:stretch>
            <a:fillRect/>
          </a:stretch>
        </p:blipFill>
        <p:spPr>
          <a:xfrm>
            <a:off x="558279" y="1599712"/>
            <a:ext cx="2915566" cy="1882415"/>
          </a:xfrm>
          <a:prstGeom prst="rect">
            <a:avLst/>
          </a:prstGeom>
          <a:ln w="12700">
            <a:miter lim="400000"/>
          </a:ln>
        </p:spPr>
      </p:pic>
      <p:pic>
        <p:nvPicPr>
          <p:cNvPr id="348" name="Picture 3" descr="Picture 3"/>
          <p:cNvPicPr>
            <a:picLocks noChangeAspect="1"/>
          </p:cNvPicPr>
          <p:nvPr/>
        </p:nvPicPr>
        <p:blipFill>
          <a:blip r:embed="rId3">
            <a:extLst/>
          </a:blip>
          <a:stretch>
            <a:fillRect/>
          </a:stretch>
        </p:blipFill>
        <p:spPr>
          <a:xfrm>
            <a:off x="558279" y="4028780"/>
            <a:ext cx="2915565" cy="2201331"/>
          </a:xfrm>
          <a:prstGeom prst="rect">
            <a:avLst/>
          </a:prstGeom>
          <a:ln w="12700">
            <a:miter lim="400000"/>
          </a:ln>
        </p:spPr>
      </p:pic>
      <p:pic>
        <p:nvPicPr>
          <p:cNvPr id="349" name="Picture 4" descr="Picture 4"/>
          <p:cNvPicPr>
            <a:picLocks noChangeAspect="1"/>
          </p:cNvPicPr>
          <p:nvPr/>
        </p:nvPicPr>
        <p:blipFill>
          <a:blip r:embed="rId4">
            <a:extLst/>
          </a:blip>
          <a:stretch>
            <a:fillRect/>
          </a:stretch>
        </p:blipFill>
        <p:spPr>
          <a:xfrm>
            <a:off x="6486519" y="1599712"/>
            <a:ext cx="2214607" cy="1882415"/>
          </a:xfrm>
          <a:prstGeom prst="rect">
            <a:avLst/>
          </a:prstGeom>
          <a:ln w="12700">
            <a:miter lim="400000"/>
          </a:ln>
        </p:spPr>
      </p:pic>
      <p:pic>
        <p:nvPicPr>
          <p:cNvPr id="350" name="Picture 6" descr="Picture 6"/>
          <p:cNvPicPr>
            <a:picLocks noChangeAspect="1"/>
          </p:cNvPicPr>
          <p:nvPr/>
        </p:nvPicPr>
        <p:blipFill>
          <a:blip r:embed="rId5">
            <a:extLst/>
          </a:blip>
          <a:stretch>
            <a:fillRect/>
          </a:stretch>
        </p:blipFill>
        <p:spPr>
          <a:xfrm>
            <a:off x="6486516" y="4050870"/>
            <a:ext cx="1582444" cy="2193889"/>
          </a:xfrm>
          <a:prstGeom prst="rect">
            <a:avLst/>
          </a:prstGeom>
          <a:ln w="12700">
            <a:miter lim="400000"/>
          </a:ln>
        </p:spPr>
      </p:pic>
      <p:sp>
        <p:nvSpPr>
          <p:cNvPr id="351" name="TextBox 4"/>
          <p:cNvSpPr txBox="1"/>
          <p:nvPr/>
        </p:nvSpPr>
        <p:spPr>
          <a:xfrm>
            <a:off x="3587163" y="1792154"/>
            <a:ext cx="2442601" cy="117616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a:latin typeface="Arial"/>
                <a:ea typeface="Arial"/>
                <a:cs typeface="Arial"/>
                <a:sym typeface="Arial"/>
              </a:defRPr>
            </a:pPr>
            <a:r>
              <a:t>1/3 of genes related to </a:t>
            </a:r>
          </a:p>
          <a:p>
            <a:pPr>
              <a:defRPr>
                <a:latin typeface="Arial"/>
                <a:ea typeface="Arial"/>
                <a:cs typeface="Arial"/>
                <a:sym typeface="Arial"/>
              </a:defRPr>
            </a:pPr>
            <a:r>
              <a:t>human by homology</a:t>
            </a:r>
          </a:p>
          <a:p>
            <a:pPr/>
          </a:p>
          <a:p>
            <a:pPr>
              <a:defRPr>
                <a:latin typeface="Arial"/>
                <a:ea typeface="Arial"/>
                <a:cs typeface="Arial"/>
                <a:sym typeface="Arial"/>
              </a:defRPr>
            </a:pPr>
            <a:r>
              <a:t>Basic cell functions</a:t>
            </a:r>
          </a:p>
        </p:txBody>
      </p:sp>
      <p:sp>
        <p:nvSpPr>
          <p:cNvPr id="352" name="TextBox 5"/>
          <p:cNvSpPr txBox="1"/>
          <p:nvPr/>
        </p:nvSpPr>
        <p:spPr>
          <a:xfrm>
            <a:off x="8781121" y="2346151"/>
            <a:ext cx="3293600" cy="35066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Arial"/>
                <a:ea typeface="Arial"/>
                <a:cs typeface="Arial"/>
                <a:sym typeface="Arial"/>
              </a:defRPr>
            </a:lvl1pPr>
          </a:lstStyle>
          <a:p>
            <a:pPr/>
            <a:r>
              <a:t>Human disease gene discovery</a:t>
            </a:r>
          </a:p>
        </p:txBody>
      </p:sp>
      <p:sp>
        <p:nvSpPr>
          <p:cNvPr id="353" name="TextBox 6"/>
          <p:cNvSpPr txBox="1"/>
          <p:nvPr/>
        </p:nvSpPr>
        <p:spPr>
          <a:xfrm>
            <a:off x="3587162" y="4708026"/>
            <a:ext cx="1837280" cy="59978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a:latin typeface="Arial"/>
                <a:ea typeface="Arial"/>
                <a:cs typeface="Arial"/>
                <a:sym typeface="Arial"/>
              </a:defRPr>
            </a:pPr>
            <a:r>
              <a:t> </a:t>
            </a:r>
          </a:p>
          <a:p>
            <a:pPr/>
            <a:r>
              <a:t>Phenotypical traits</a:t>
            </a:r>
          </a:p>
        </p:txBody>
      </p:sp>
      <p:sp>
        <p:nvSpPr>
          <p:cNvPr id="354" name="TextBox 7"/>
          <p:cNvSpPr txBox="1"/>
          <p:nvPr/>
        </p:nvSpPr>
        <p:spPr>
          <a:xfrm>
            <a:off x="8781121" y="4708026"/>
            <a:ext cx="2180514" cy="89188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a:latin typeface="Arial"/>
                <a:ea typeface="Arial"/>
                <a:cs typeface="Arial"/>
                <a:sym typeface="Arial"/>
              </a:defRPr>
            </a:pPr>
            <a:r>
              <a:t> </a:t>
            </a:r>
          </a:p>
          <a:p>
            <a:pPr/>
            <a:r>
              <a:t>Plant genome </a:t>
            </a:r>
          </a:p>
          <a:p>
            <a:pPr/>
            <a:r>
              <a:t>structure and function</a:t>
            </a:r>
          </a:p>
        </p:txBody>
      </p:sp>
      <p:sp>
        <p:nvSpPr>
          <p:cNvPr id="355" name="TextBox 9"/>
          <p:cNvSpPr txBox="1"/>
          <p:nvPr/>
        </p:nvSpPr>
        <p:spPr>
          <a:xfrm>
            <a:off x="9550562" y="6431091"/>
            <a:ext cx="2531340" cy="350660"/>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i="1">
                <a:solidFill>
                  <a:schemeClr val="accent3"/>
                </a:solidFill>
                <a:latin typeface="Arial"/>
                <a:ea typeface="Arial"/>
                <a:cs typeface="Arial"/>
                <a:sym typeface="Arial"/>
              </a:defRPr>
            </a:lvl1pPr>
          </a:lstStyle>
          <a:p>
            <a:pPr/>
            <a:r>
              <a:t>But it was not enough…</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7" name="Picture 1" descr="Picture 1"/>
          <p:cNvPicPr>
            <a:picLocks noChangeAspect="1"/>
          </p:cNvPicPr>
          <p:nvPr/>
        </p:nvPicPr>
        <p:blipFill>
          <a:blip r:embed="rId2">
            <a:extLst/>
          </a:blip>
          <a:stretch>
            <a:fillRect/>
          </a:stretch>
        </p:blipFill>
        <p:spPr>
          <a:xfrm>
            <a:off x="3854608" y="451609"/>
            <a:ext cx="3826474" cy="4471665"/>
          </a:xfrm>
          <a:prstGeom prst="rect">
            <a:avLst/>
          </a:prstGeom>
          <a:ln w="12700">
            <a:miter lim="400000"/>
          </a:ln>
        </p:spPr>
      </p:pic>
      <p:pic>
        <p:nvPicPr>
          <p:cNvPr id="358" name="Picture 2" descr="Picture 2"/>
          <p:cNvPicPr>
            <a:picLocks noChangeAspect="1"/>
          </p:cNvPicPr>
          <p:nvPr/>
        </p:nvPicPr>
        <p:blipFill>
          <a:blip r:embed="rId3">
            <a:extLst/>
          </a:blip>
          <a:stretch>
            <a:fillRect/>
          </a:stretch>
        </p:blipFill>
        <p:spPr>
          <a:xfrm>
            <a:off x="239516" y="5302929"/>
            <a:ext cx="6619661" cy="1410749"/>
          </a:xfrm>
          <a:prstGeom prst="rect">
            <a:avLst/>
          </a:prstGeom>
          <a:ln w="12700">
            <a:miter lim="400000"/>
          </a:ln>
        </p:spPr>
      </p:pic>
      <p:pic>
        <p:nvPicPr>
          <p:cNvPr id="359" name="Picture 2" descr="Picture 2"/>
          <p:cNvPicPr>
            <a:picLocks noChangeAspect="1"/>
          </p:cNvPicPr>
          <p:nvPr/>
        </p:nvPicPr>
        <p:blipFill>
          <a:blip r:embed="rId4">
            <a:extLst/>
          </a:blip>
          <a:stretch>
            <a:fillRect/>
          </a:stretch>
        </p:blipFill>
        <p:spPr>
          <a:xfrm>
            <a:off x="7891816" y="3934512"/>
            <a:ext cx="4086404" cy="2779166"/>
          </a:xfrm>
          <a:prstGeom prst="rect">
            <a:avLst/>
          </a:prstGeom>
          <a:ln w="12700">
            <a:miter lim="400000"/>
          </a:ln>
        </p:spPr>
      </p:pic>
      <p:pic>
        <p:nvPicPr>
          <p:cNvPr id="360" name="Picture 4" descr="Picture 4"/>
          <p:cNvPicPr>
            <a:picLocks noChangeAspect="1"/>
          </p:cNvPicPr>
          <p:nvPr/>
        </p:nvPicPr>
        <p:blipFill>
          <a:blip r:embed="rId5">
            <a:extLst/>
          </a:blip>
          <a:stretch>
            <a:fillRect/>
          </a:stretch>
        </p:blipFill>
        <p:spPr>
          <a:xfrm>
            <a:off x="213779" y="254000"/>
            <a:ext cx="3757234" cy="4866884"/>
          </a:xfrm>
          <a:prstGeom prst="rect">
            <a:avLst/>
          </a:prstGeom>
          <a:ln w="12700">
            <a:miter lim="400000"/>
          </a:ln>
        </p:spPr>
      </p:pic>
      <p:pic>
        <p:nvPicPr>
          <p:cNvPr id="361" name="Picture 6" descr="Picture 6"/>
          <p:cNvPicPr>
            <a:picLocks noChangeAspect="1"/>
          </p:cNvPicPr>
          <p:nvPr/>
        </p:nvPicPr>
        <p:blipFill>
          <a:blip r:embed="rId6">
            <a:extLst/>
          </a:blip>
          <a:stretch>
            <a:fillRect/>
          </a:stretch>
        </p:blipFill>
        <p:spPr>
          <a:xfrm>
            <a:off x="7891816" y="1602357"/>
            <a:ext cx="4086404" cy="1826643"/>
          </a:xfrm>
          <a:prstGeom prst="rect">
            <a:avLst/>
          </a:prstGeom>
          <a:ln w="12700">
            <a:miter lim="400000"/>
          </a:ln>
        </p:spPr>
      </p:pic>
      <p:pic>
        <p:nvPicPr>
          <p:cNvPr id="362" name="pasted-movie.png" descr="pasted-movie.png"/>
          <p:cNvPicPr>
            <a:picLocks noChangeAspect="1"/>
          </p:cNvPicPr>
          <p:nvPr/>
        </p:nvPicPr>
        <p:blipFill>
          <a:blip r:embed="rId7">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4" name="Picture 24" descr="Picture 24"/>
          <p:cNvPicPr>
            <a:picLocks noChangeAspect="1"/>
          </p:cNvPicPr>
          <p:nvPr/>
        </p:nvPicPr>
        <p:blipFill>
          <a:blip r:embed="rId2">
            <a:extLst/>
          </a:blip>
          <a:stretch>
            <a:fillRect/>
          </a:stretch>
        </p:blipFill>
        <p:spPr>
          <a:xfrm>
            <a:off x="9153145" y="2143293"/>
            <a:ext cx="1724569" cy="1146881"/>
          </a:xfrm>
          <a:prstGeom prst="rect">
            <a:avLst/>
          </a:prstGeom>
          <a:ln w="12700">
            <a:miter lim="400000"/>
          </a:ln>
        </p:spPr>
      </p:pic>
      <p:sp>
        <p:nvSpPr>
          <p:cNvPr id="365" name="Straight Connector 2"/>
          <p:cNvSpPr/>
          <p:nvPr/>
        </p:nvSpPr>
        <p:spPr>
          <a:xfrm>
            <a:off x="642550" y="1315994"/>
            <a:ext cx="10978981" cy="1"/>
          </a:xfrm>
          <a:prstGeom prst="line">
            <a:avLst/>
          </a:prstGeom>
          <a:ln w="12700">
            <a:solidFill>
              <a:schemeClr val="accent1"/>
            </a:solidFill>
            <a:miter/>
          </a:ln>
        </p:spPr>
        <p:txBody>
          <a:bodyPr lIns="45719" rIns="45719"/>
          <a:lstStyle/>
          <a:p>
            <a:pPr/>
          </a:p>
        </p:txBody>
      </p:sp>
      <p:sp>
        <p:nvSpPr>
          <p:cNvPr id="366" name="Title 2"/>
          <p:cNvSpPr txBox="1"/>
          <p:nvPr/>
        </p:nvSpPr>
        <p:spPr>
          <a:xfrm>
            <a:off x="688271" y="183109"/>
            <a:ext cx="9581225" cy="116233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nSpc>
                <a:spcPct val="90000"/>
              </a:lnSpc>
              <a:defRPr b="1" sz="4000">
                <a:solidFill>
                  <a:srgbClr val="181717"/>
                </a:solidFill>
                <a:latin typeface="Arial"/>
                <a:ea typeface="Arial"/>
                <a:cs typeface="Arial"/>
                <a:sym typeface="Arial"/>
              </a:defRPr>
            </a:lvl1pPr>
          </a:lstStyle>
          <a:p>
            <a:pPr/>
            <a:r>
              <a:t>An outcome of HUGO – Genomic Revolution</a:t>
            </a:r>
          </a:p>
        </p:txBody>
      </p:sp>
      <p:pic>
        <p:nvPicPr>
          <p:cNvPr id="367" name="Picture 2" descr="Picture 2"/>
          <p:cNvPicPr>
            <a:picLocks noChangeAspect="1"/>
          </p:cNvPicPr>
          <p:nvPr/>
        </p:nvPicPr>
        <p:blipFill>
          <a:blip r:embed="rId3">
            <a:extLst/>
          </a:blip>
          <a:stretch>
            <a:fillRect/>
          </a:stretch>
        </p:blipFill>
        <p:spPr>
          <a:xfrm>
            <a:off x="4320323" y="2391055"/>
            <a:ext cx="849333" cy="920112"/>
          </a:xfrm>
          <a:prstGeom prst="rect">
            <a:avLst/>
          </a:prstGeom>
          <a:ln w="12700">
            <a:miter lim="400000"/>
          </a:ln>
        </p:spPr>
      </p:pic>
      <p:pic>
        <p:nvPicPr>
          <p:cNvPr id="368" name="Picture 4" descr="Picture 4"/>
          <p:cNvPicPr>
            <a:picLocks noChangeAspect="1"/>
          </p:cNvPicPr>
          <p:nvPr/>
        </p:nvPicPr>
        <p:blipFill>
          <a:blip r:embed="rId4">
            <a:extLst/>
          </a:blip>
          <a:stretch>
            <a:fillRect/>
          </a:stretch>
        </p:blipFill>
        <p:spPr>
          <a:xfrm>
            <a:off x="3050364" y="2360659"/>
            <a:ext cx="1223526" cy="941541"/>
          </a:xfrm>
          <a:prstGeom prst="rect">
            <a:avLst/>
          </a:prstGeom>
          <a:ln w="12700">
            <a:miter lim="400000"/>
          </a:ln>
        </p:spPr>
      </p:pic>
      <p:sp>
        <p:nvSpPr>
          <p:cNvPr id="369" name="Right Arrow 4"/>
          <p:cNvSpPr/>
          <p:nvPr/>
        </p:nvSpPr>
        <p:spPr>
          <a:xfrm>
            <a:off x="947650" y="3256510"/>
            <a:ext cx="9784081" cy="344979"/>
          </a:xfrm>
          <a:prstGeom prst="rightArrow">
            <a:avLst>
              <a:gd name="adj1" fmla="val 50000"/>
              <a:gd name="adj2" fmla="val 50000"/>
            </a:avLst>
          </a:prstGeom>
          <a:solidFill>
            <a:schemeClr val="accent2"/>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370" name="Rectangle 5"/>
          <p:cNvSpPr/>
          <p:nvPr/>
        </p:nvSpPr>
        <p:spPr>
          <a:xfrm>
            <a:off x="949437" y="3309965"/>
            <a:ext cx="45720" cy="238070"/>
          </a:xfrm>
          <a:prstGeom prst="rect">
            <a:avLst/>
          </a:prstGeom>
          <a:solidFill>
            <a:srgbClr val="C55A11"/>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371" name="Rectangle 6"/>
          <p:cNvSpPr/>
          <p:nvPr/>
        </p:nvSpPr>
        <p:spPr>
          <a:xfrm>
            <a:off x="3515150" y="3288720"/>
            <a:ext cx="45720" cy="238070"/>
          </a:xfrm>
          <a:prstGeom prst="rect">
            <a:avLst/>
          </a:prstGeom>
          <a:solidFill>
            <a:srgbClr val="C55A11"/>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372" name="Rectangle 8"/>
          <p:cNvSpPr/>
          <p:nvPr/>
        </p:nvSpPr>
        <p:spPr>
          <a:xfrm>
            <a:off x="4679932" y="3288720"/>
            <a:ext cx="45720" cy="238070"/>
          </a:xfrm>
          <a:prstGeom prst="rect">
            <a:avLst/>
          </a:prstGeom>
          <a:solidFill>
            <a:srgbClr val="C55A11"/>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373" name="Rectangle 9"/>
          <p:cNvSpPr/>
          <p:nvPr/>
        </p:nvSpPr>
        <p:spPr>
          <a:xfrm>
            <a:off x="5365219" y="3292704"/>
            <a:ext cx="45720" cy="238070"/>
          </a:xfrm>
          <a:prstGeom prst="rect">
            <a:avLst/>
          </a:prstGeom>
          <a:solidFill>
            <a:srgbClr val="C55A11"/>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374" name="Rectangle 10"/>
          <p:cNvSpPr/>
          <p:nvPr/>
        </p:nvSpPr>
        <p:spPr>
          <a:xfrm>
            <a:off x="6782702" y="3308124"/>
            <a:ext cx="45720" cy="238070"/>
          </a:xfrm>
          <a:prstGeom prst="rect">
            <a:avLst/>
          </a:prstGeom>
          <a:solidFill>
            <a:srgbClr val="C55A11"/>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375" name="Rectangle 11"/>
          <p:cNvSpPr/>
          <p:nvPr/>
        </p:nvSpPr>
        <p:spPr>
          <a:xfrm>
            <a:off x="7834292" y="3313557"/>
            <a:ext cx="45720" cy="238070"/>
          </a:xfrm>
          <a:prstGeom prst="rect">
            <a:avLst/>
          </a:prstGeom>
          <a:solidFill>
            <a:srgbClr val="C55A11"/>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376" name="Rectangle 12"/>
          <p:cNvSpPr/>
          <p:nvPr/>
        </p:nvSpPr>
        <p:spPr>
          <a:xfrm>
            <a:off x="10068358" y="3323833"/>
            <a:ext cx="45720" cy="238070"/>
          </a:xfrm>
          <a:prstGeom prst="rect">
            <a:avLst/>
          </a:prstGeom>
          <a:solidFill>
            <a:srgbClr val="C55A11"/>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377" name="TextBox 14"/>
          <p:cNvSpPr txBox="1"/>
          <p:nvPr/>
        </p:nvSpPr>
        <p:spPr>
          <a:xfrm>
            <a:off x="271170" y="3654943"/>
            <a:ext cx="1352964" cy="115242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ctr">
              <a:defRPr sz="1400">
                <a:latin typeface="Arial"/>
                <a:ea typeface="Arial"/>
                <a:cs typeface="Arial"/>
                <a:sym typeface="Arial"/>
              </a:defRPr>
            </a:pPr>
            <a:r>
              <a:t>1977</a:t>
            </a:r>
          </a:p>
          <a:p>
            <a:pPr algn="ctr">
              <a:defRPr sz="1400">
                <a:latin typeface="Arial"/>
                <a:ea typeface="Arial"/>
                <a:cs typeface="Arial"/>
                <a:sym typeface="Arial"/>
              </a:defRPr>
            </a:pPr>
          </a:p>
          <a:p>
            <a:pPr algn="ctr">
              <a:defRPr b="1" sz="1400"/>
            </a:pPr>
            <a:r>
              <a:t>Sanger</a:t>
            </a:r>
          </a:p>
          <a:p>
            <a:pPr algn="ctr">
              <a:defRPr b="1" sz="1400"/>
            </a:pPr>
          </a:p>
          <a:p>
            <a:pPr algn="ctr">
              <a:defRPr sz="1400">
                <a:latin typeface="Arial"/>
                <a:ea typeface="Arial"/>
                <a:cs typeface="Arial"/>
                <a:sym typeface="Arial"/>
              </a:defRPr>
            </a:pPr>
            <a:r>
              <a:t>P</a:t>
            </a:r>
            <a:r>
              <a:rPr baseline="30000"/>
              <a:t>32</a:t>
            </a:r>
            <a:r>
              <a:t> labeled gels</a:t>
            </a:r>
          </a:p>
        </p:txBody>
      </p:sp>
      <p:pic>
        <p:nvPicPr>
          <p:cNvPr id="378" name="Picture 6" descr="Picture 6"/>
          <p:cNvPicPr>
            <a:picLocks noChangeAspect="1"/>
          </p:cNvPicPr>
          <p:nvPr/>
        </p:nvPicPr>
        <p:blipFill>
          <a:blip r:embed="rId5">
            <a:extLst/>
          </a:blip>
          <a:stretch>
            <a:fillRect/>
          </a:stretch>
        </p:blipFill>
        <p:spPr>
          <a:xfrm>
            <a:off x="521270" y="1355577"/>
            <a:ext cx="947771" cy="1914804"/>
          </a:xfrm>
          <a:prstGeom prst="rect">
            <a:avLst/>
          </a:prstGeom>
          <a:ln w="12700">
            <a:miter lim="400000"/>
          </a:ln>
        </p:spPr>
      </p:pic>
      <p:sp>
        <p:nvSpPr>
          <p:cNvPr id="379" name="TextBox 15"/>
          <p:cNvSpPr txBox="1"/>
          <p:nvPr/>
        </p:nvSpPr>
        <p:spPr>
          <a:xfrm>
            <a:off x="2933918" y="3654942"/>
            <a:ext cx="1208183" cy="114439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ctr">
              <a:defRPr sz="1400">
                <a:latin typeface="Arial"/>
                <a:ea typeface="Arial"/>
                <a:cs typeface="Arial"/>
                <a:sym typeface="Arial"/>
              </a:defRPr>
            </a:pPr>
            <a:r>
              <a:t>2000</a:t>
            </a:r>
          </a:p>
          <a:p>
            <a:pPr algn="r">
              <a:defRPr sz="1400">
                <a:latin typeface="Arial"/>
                <a:ea typeface="Arial"/>
                <a:cs typeface="Arial"/>
                <a:sym typeface="Arial"/>
              </a:defRPr>
            </a:pPr>
          </a:p>
          <a:p>
            <a:pPr algn="ctr">
              <a:defRPr b="1" sz="1400"/>
            </a:pPr>
            <a:r>
              <a:t>Sanger</a:t>
            </a:r>
          </a:p>
          <a:p>
            <a:pPr algn="ctr">
              <a:defRPr b="1" sz="1400"/>
            </a:pPr>
          </a:p>
          <a:p>
            <a:pPr algn="ctr">
              <a:defRPr sz="1400"/>
            </a:pPr>
            <a:r>
              <a:t>ABI 3000 series</a:t>
            </a:r>
          </a:p>
        </p:txBody>
      </p:sp>
      <p:pic>
        <p:nvPicPr>
          <p:cNvPr id="380" name="Picture 12" descr="Picture 12"/>
          <p:cNvPicPr>
            <a:picLocks noChangeAspect="1"/>
          </p:cNvPicPr>
          <p:nvPr/>
        </p:nvPicPr>
        <p:blipFill>
          <a:blip r:embed="rId6">
            <a:extLst/>
          </a:blip>
          <a:stretch>
            <a:fillRect/>
          </a:stretch>
        </p:blipFill>
        <p:spPr>
          <a:xfrm>
            <a:off x="5058528" y="5271625"/>
            <a:ext cx="819748" cy="819748"/>
          </a:xfrm>
          <a:prstGeom prst="rect">
            <a:avLst/>
          </a:prstGeom>
          <a:ln w="12700">
            <a:miter lim="400000"/>
          </a:ln>
        </p:spPr>
      </p:pic>
      <p:sp>
        <p:nvSpPr>
          <p:cNvPr id="381" name="TextBox 16"/>
          <p:cNvSpPr txBox="1"/>
          <p:nvPr/>
        </p:nvSpPr>
        <p:spPr>
          <a:xfrm>
            <a:off x="5333748" y="2354265"/>
            <a:ext cx="834351" cy="96659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sz="1400"/>
            </a:pPr>
            <a:r>
              <a:t>Solexa</a:t>
            </a:r>
          </a:p>
          <a:p>
            <a:pPr>
              <a:defRPr b="1" sz="1400"/>
            </a:pPr>
            <a:r>
              <a:t>ABI SOLiD</a:t>
            </a:r>
          </a:p>
          <a:p>
            <a:pPr>
              <a:defRPr b="1" sz="1400"/>
            </a:pPr>
          </a:p>
          <a:p>
            <a:pPr>
              <a:defRPr sz="1400"/>
            </a:pPr>
            <a:r>
              <a:t>2006</a:t>
            </a:r>
          </a:p>
        </p:txBody>
      </p:sp>
      <p:sp>
        <p:nvSpPr>
          <p:cNvPr id="382" name="TextBox 17"/>
          <p:cNvSpPr txBox="1"/>
          <p:nvPr/>
        </p:nvSpPr>
        <p:spPr>
          <a:xfrm>
            <a:off x="4452620" y="3654942"/>
            <a:ext cx="499674" cy="91579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1400">
                <a:latin typeface="Arial"/>
                <a:ea typeface="Arial"/>
                <a:cs typeface="Arial"/>
                <a:sym typeface="Arial"/>
              </a:defRPr>
            </a:pPr>
            <a:r>
              <a:t>2005</a:t>
            </a:r>
          </a:p>
          <a:p>
            <a:pPr>
              <a:defRPr sz="1400">
                <a:latin typeface="Arial"/>
                <a:ea typeface="Arial"/>
                <a:cs typeface="Arial"/>
                <a:sym typeface="Arial"/>
              </a:defRPr>
            </a:pPr>
          </a:p>
          <a:p>
            <a:pPr>
              <a:defRPr b="1" sz="1400"/>
            </a:pPr>
            <a:r>
              <a:t>454</a:t>
            </a:r>
          </a:p>
        </p:txBody>
      </p:sp>
      <p:pic>
        <p:nvPicPr>
          <p:cNvPr id="383" name="Picture 14" descr="Picture 14"/>
          <p:cNvPicPr>
            <a:picLocks noChangeAspect="1"/>
          </p:cNvPicPr>
          <p:nvPr/>
        </p:nvPicPr>
        <p:blipFill>
          <a:blip r:embed="rId7">
            <a:extLst/>
          </a:blip>
          <a:stretch>
            <a:fillRect/>
          </a:stretch>
        </p:blipFill>
        <p:spPr>
          <a:xfrm>
            <a:off x="5030356" y="4018315"/>
            <a:ext cx="819747" cy="1074872"/>
          </a:xfrm>
          <a:prstGeom prst="rect">
            <a:avLst/>
          </a:prstGeom>
          <a:ln w="12700">
            <a:miter lim="400000"/>
          </a:ln>
        </p:spPr>
      </p:pic>
      <p:sp>
        <p:nvSpPr>
          <p:cNvPr id="384" name="TextBox 18"/>
          <p:cNvSpPr txBox="1"/>
          <p:nvPr/>
        </p:nvSpPr>
        <p:spPr>
          <a:xfrm>
            <a:off x="6388368" y="3601646"/>
            <a:ext cx="880104" cy="91579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ctr">
              <a:defRPr sz="1400">
                <a:latin typeface="Arial"/>
                <a:ea typeface="Arial"/>
                <a:cs typeface="Arial"/>
                <a:sym typeface="Arial"/>
              </a:defRPr>
            </a:pPr>
            <a:r>
              <a:t>2010</a:t>
            </a:r>
          </a:p>
          <a:p>
            <a:pPr algn="ctr">
              <a:defRPr sz="1400">
                <a:latin typeface="Arial"/>
                <a:ea typeface="Arial"/>
                <a:cs typeface="Arial"/>
                <a:sym typeface="Arial"/>
              </a:defRPr>
            </a:pPr>
          </a:p>
          <a:p>
            <a:pPr algn="ctr">
              <a:defRPr b="1" sz="1400"/>
            </a:pPr>
            <a:r>
              <a:t>IonTorrent</a:t>
            </a:r>
          </a:p>
        </p:txBody>
      </p:sp>
      <p:pic>
        <p:nvPicPr>
          <p:cNvPr id="385" name="Picture 16" descr="Picture 16"/>
          <p:cNvPicPr>
            <a:picLocks noChangeAspect="1"/>
          </p:cNvPicPr>
          <p:nvPr/>
        </p:nvPicPr>
        <p:blipFill>
          <a:blip r:embed="rId8">
            <a:extLst/>
          </a:blip>
          <a:stretch>
            <a:fillRect/>
          </a:stretch>
        </p:blipFill>
        <p:spPr>
          <a:xfrm>
            <a:off x="6335017" y="2309616"/>
            <a:ext cx="1296039" cy="972030"/>
          </a:xfrm>
          <a:prstGeom prst="rect">
            <a:avLst/>
          </a:prstGeom>
          <a:ln w="12700">
            <a:miter lim="400000"/>
          </a:ln>
        </p:spPr>
      </p:pic>
      <p:sp>
        <p:nvSpPr>
          <p:cNvPr id="386" name="TextBox 20"/>
          <p:cNvSpPr txBox="1"/>
          <p:nvPr/>
        </p:nvSpPr>
        <p:spPr>
          <a:xfrm>
            <a:off x="7625815" y="2360659"/>
            <a:ext cx="636584" cy="96659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sz="1400"/>
            </a:pPr>
            <a:r>
              <a:t>PacBio </a:t>
            </a:r>
          </a:p>
          <a:p>
            <a:pPr>
              <a:defRPr b="1" sz="1400"/>
            </a:pPr>
            <a:r>
              <a:t>ONT</a:t>
            </a:r>
          </a:p>
          <a:p>
            <a:pPr>
              <a:defRPr b="1" sz="1400"/>
            </a:pPr>
          </a:p>
          <a:p>
            <a:pPr>
              <a:defRPr sz="1400"/>
            </a:pPr>
            <a:r>
              <a:t>2012</a:t>
            </a:r>
          </a:p>
        </p:txBody>
      </p:sp>
      <p:sp>
        <p:nvSpPr>
          <p:cNvPr id="387" name="Oval 21"/>
          <p:cNvSpPr/>
          <p:nvPr/>
        </p:nvSpPr>
        <p:spPr>
          <a:xfrm>
            <a:off x="2382279" y="3292876"/>
            <a:ext cx="254001" cy="243995"/>
          </a:xfrm>
          <a:prstGeom prst="ellipse">
            <a:avLst/>
          </a:prstGeom>
          <a:solidFill>
            <a:srgbClr val="F4B183"/>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388" name="Oval 25"/>
          <p:cNvSpPr/>
          <p:nvPr/>
        </p:nvSpPr>
        <p:spPr>
          <a:xfrm>
            <a:off x="10747420" y="3208332"/>
            <a:ext cx="451935" cy="437653"/>
          </a:xfrm>
          <a:prstGeom prst="ellipse">
            <a:avLst/>
          </a:prstGeom>
          <a:solidFill>
            <a:srgbClr val="8FAADC"/>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389" name="TextBox 26"/>
          <p:cNvSpPr txBox="1"/>
          <p:nvPr/>
        </p:nvSpPr>
        <p:spPr>
          <a:xfrm rot="16200000">
            <a:off x="9990161" y="2098197"/>
            <a:ext cx="1939474" cy="28079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a:defRPr b="1" sz="1400"/>
            </a:pPr>
            <a:r>
              <a:t>2024 </a:t>
            </a:r>
            <a:r>
              <a:rPr b="0"/>
              <a:t>WE ARE HERE</a:t>
            </a:r>
          </a:p>
        </p:txBody>
      </p:sp>
      <p:pic>
        <p:nvPicPr>
          <p:cNvPr id="390" name="Picture 18" descr="Picture 18"/>
          <p:cNvPicPr>
            <a:picLocks noChangeAspect="1"/>
          </p:cNvPicPr>
          <p:nvPr/>
        </p:nvPicPr>
        <p:blipFill>
          <a:blip r:embed="rId9">
            <a:extLst/>
          </a:blip>
          <a:stretch>
            <a:fillRect/>
          </a:stretch>
        </p:blipFill>
        <p:spPr>
          <a:xfrm>
            <a:off x="9442130" y="4873797"/>
            <a:ext cx="1343893" cy="1801093"/>
          </a:xfrm>
          <a:prstGeom prst="rect">
            <a:avLst/>
          </a:prstGeom>
          <a:ln w="12700">
            <a:miter lim="400000"/>
          </a:ln>
        </p:spPr>
      </p:pic>
      <p:pic>
        <p:nvPicPr>
          <p:cNvPr id="391" name="Picture 20" descr="Picture 20"/>
          <p:cNvPicPr>
            <a:picLocks noChangeAspect="1"/>
          </p:cNvPicPr>
          <p:nvPr/>
        </p:nvPicPr>
        <p:blipFill>
          <a:blip r:embed="rId10">
            <a:extLst/>
          </a:blip>
          <a:stretch>
            <a:fillRect/>
          </a:stretch>
        </p:blipFill>
        <p:spPr>
          <a:xfrm>
            <a:off x="7404559" y="3680188"/>
            <a:ext cx="1547460" cy="1060857"/>
          </a:xfrm>
          <a:prstGeom prst="rect">
            <a:avLst/>
          </a:prstGeom>
          <a:ln w="12700">
            <a:miter lim="400000"/>
          </a:ln>
        </p:spPr>
      </p:pic>
      <p:pic>
        <p:nvPicPr>
          <p:cNvPr id="392" name="Picture 22" descr="Picture 22"/>
          <p:cNvPicPr>
            <a:picLocks noChangeAspect="1"/>
          </p:cNvPicPr>
          <p:nvPr/>
        </p:nvPicPr>
        <p:blipFill>
          <a:blip r:embed="rId11">
            <a:extLst/>
          </a:blip>
          <a:stretch>
            <a:fillRect/>
          </a:stretch>
        </p:blipFill>
        <p:spPr>
          <a:xfrm>
            <a:off x="7555630" y="4800758"/>
            <a:ext cx="819748" cy="546926"/>
          </a:xfrm>
          <a:prstGeom prst="rect">
            <a:avLst/>
          </a:prstGeom>
          <a:ln w="12700">
            <a:miter lim="400000"/>
          </a:ln>
        </p:spPr>
      </p:pic>
      <p:sp>
        <p:nvSpPr>
          <p:cNvPr id="393" name="Straight Arrow Connector 23"/>
          <p:cNvSpPr/>
          <p:nvPr/>
        </p:nvSpPr>
        <p:spPr>
          <a:xfrm flipV="1">
            <a:off x="5878274" y="5681498"/>
            <a:ext cx="3773720" cy="2"/>
          </a:xfrm>
          <a:prstGeom prst="line">
            <a:avLst/>
          </a:prstGeom>
          <a:ln w="60325">
            <a:solidFill>
              <a:schemeClr val="accent2"/>
            </a:solidFill>
            <a:miter/>
            <a:tailEnd type="triangle"/>
          </a:ln>
        </p:spPr>
        <p:txBody>
          <a:bodyPr lIns="45719" rIns="45719"/>
          <a:lstStyle/>
          <a:p>
            <a:pPr/>
          </a:p>
        </p:txBody>
      </p:sp>
      <p:sp>
        <p:nvSpPr>
          <p:cNvPr id="394" name="Oval 29"/>
          <p:cNvSpPr/>
          <p:nvPr/>
        </p:nvSpPr>
        <p:spPr>
          <a:xfrm>
            <a:off x="9188130" y="3323833"/>
            <a:ext cx="254001" cy="243995"/>
          </a:xfrm>
          <a:prstGeom prst="ellipse">
            <a:avLst/>
          </a:prstGeom>
          <a:solidFill>
            <a:srgbClr val="F4B183"/>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395" name="TextBox 30"/>
          <p:cNvSpPr txBox="1"/>
          <p:nvPr/>
        </p:nvSpPr>
        <p:spPr>
          <a:xfrm rot="16200000">
            <a:off x="1844389" y="4088689"/>
            <a:ext cx="1285748" cy="35066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a:latin typeface="Arial"/>
                <a:ea typeface="Arial"/>
                <a:cs typeface="Arial"/>
                <a:sym typeface="Arial"/>
              </a:defRPr>
            </a:pPr>
            <a:r>
              <a:t> </a:t>
            </a:r>
            <a:r>
              <a:rPr sz="1600"/>
              <a:t>1990 HUGO</a:t>
            </a:r>
          </a:p>
        </p:txBody>
      </p:sp>
      <p:sp>
        <p:nvSpPr>
          <p:cNvPr id="396" name="TextBox 31"/>
          <p:cNvSpPr txBox="1"/>
          <p:nvPr/>
        </p:nvSpPr>
        <p:spPr>
          <a:xfrm rot="16200000">
            <a:off x="8524878" y="2341786"/>
            <a:ext cx="1538544" cy="31339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600">
                <a:latin typeface="Arial"/>
                <a:ea typeface="Arial"/>
                <a:cs typeface="Arial"/>
                <a:sym typeface="Arial"/>
              </a:defRPr>
            </a:lvl1pPr>
          </a:lstStyle>
          <a:p>
            <a:pPr/>
            <a:r>
              <a:t>2021 HiFi reads</a:t>
            </a:r>
          </a:p>
        </p:txBody>
      </p:sp>
      <p:sp>
        <p:nvSpPr>
          <p:cNvPr id="397" name="TextBox 33"/>
          <p:cNvSpPr txBox="1"/>
          <p:nvPr/>
        </p:nvSpPr>
        <p:spPr>
          <a:xfrm>
            <a:off x="9801795" y="3618150"/>
            <a:ext cx="583800" cy="91579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ctr">
              <a:defRPr sz="1400">
                <a:latin typeface="Arial"/>
                <a:ea typeface="Arial"/>
                <a:cs typeface="Arial"/>
                <a:sym typeface="Arial"/>
              </a:defRPr>
            </a:pPr>
            <a:r>
              <a:t>2023</a:t>
            </a:r>
          </a:p>
          <a:p>
            <a:pPr algn="ctr">
              <a:defRPr sz="1400">
                <a:latin typeface="Arial"/>
                <a:ea typeface="Arial"/>
                <a:cs typeface="Arial"/>
                <a:sym typeface="Arial"/>
              </a:defRPr>
            </a:pPr>
          </a:p>
          <a:p>
            <a:pPr algn="ctr">
              <a:defRPr sz="1400"/>
            </a:pPr>
            <a:r>
              <a:t>PacBio</a:t>
            </a:r>
            <a:endParaRPr>
              <a:latin typeface="Arial"/>
              <a:ea typeface="Arial"/>
              <a:cs typeface="Arial"/>
              <a:sym typeface="Arial"/>
            </a:endParaRPr>
          </a:p>
          <a:p>
            <a:pPr algn="ctr">
              <a:defRPr sz="1400"/>
            </a:pPr>
            <a:r>
              <a:t>REVIO</a:t>
            </a:r>
          </a:p>
        </p:txBody>
      </p:sp>
      <p:sp>
        <p:nvSpPr>
          <p:cNvPr id="398" name="Oval 36"/>
          <p:cNvSpPr/>
          <p:nvPr/>
        </p:nvSpPr>
        <p:spPr>
          <a:xfrm>
            <a:off x="4566741" y="3302306"/>
            <a:ext cx="254001" cy="243995"/>
          </a:xfrm>
          <a:prstGeom prst="ellipse">
            <a:avLst/>
          </a:prstGeom>
          <a:solidFill>
            <a:srgbClr val="F4B183"/>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399" name="TextBox 37"/>
          <p:cNvSpPr txBox="1"/>
          <p:nvPr/>
        </p:nvSpPr>
        <p:spPr>
          <a:xfrm rot="16200000">
            <a:off x="4432521" y="1942699"/>
            <a:ext cx="456862"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600"/>
            </a:lvl1pPr>
          </a:lstStyle>
          <a:p>
            <a:pPr/>
            <a:r>
              <a:t>NGS</a:t>
            </a:r>
          </a:p>
        </p:txBody>
      </p:sp>
      <p:pic>
        <p:nvPicPr>
          <p:cNvPr id="400" name="pasted-movie.png" descr="pasted-movie.png"/>
          <p:cNvPicPr>
            <a:picLocks noChangeAspect="1"/>
          </p:cNvPicPr>
          <p:nvPr/>
        </p:nvPicPr>
        <p:blipFill>
          <a:blip r:embed="rId12">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2" name="Title 1"/>
          <p:cNvSpPr txBox="1"/>
          <p:nvPr>
            <p:ph type="title"/>
          </p:nvPr>
        </p:nvSpPr>
        <p:spPr>
          <a:xfrm>
            <a:off x="387034" y="132869"/>
            <a:ext cx="8229601" cy="1143001"/>
          </a:xfrm>
          <a:prstGeom prst="rect">
            <a:avLst/>
          </a:prstGeom>
        </p:spPr>
        <p:txBody>
          <a:bodyPr/>
          <a:lstStyle>
            <a:lvl1pPr>
              <a:defRPr b="1"/>
            </a:lvl1pPr>
          </a:lstStyle>
          <a:p>
            <a:pPr/>
            <a:r>
              <a:t>2006: NGS was borne</a:t>
            </a:r>
          </a:p>
        </p:txBody>
      </p:sp>
      <p:pic>
        <p:nvPicPr>
          <p:cNvPr id="403" name="Picture 3" descr="Picture 3"/>
          <p:cNvPicPr>
            <a:picLocks noChangeAspect="1"/>
          </p:cNvPicPr>
          <p:nvPr/>
        </p:nvPicPr>
        <p:blipFill>
          <a:blip r:embed="rId2">
            <a:extLst/>
          </a:blip>
          <a:stretch>
            <a:fillRect/>
          </a:stretch>
        </p:blipFill>
        <p:spPr>
          <a:xfrm>
            <a:off x="847323" y="1305373"/>
            <a:ext cx="3681750" cy="2254978"/>
          </a:xfrm>
          <a:prstGeom prst="rect">
            <a:avLst/>
          </a:prstGeom>
          <a:ln w="12700">
            <a:miter lim="400000"/>
          </a:ln>
        </p:spPr>
      </p:pic>
      <p:pic>
        <p:nvPicPr>
          <p:cNvPr id="404" name="Picture 4" descr="Picture 4"/>
          <p:cNvPicPr>
            <a:picLocks noChangeAspect="1"/>
          </p:cNvPicPr>
          <p:nvPr/>
        </p:nvPicPr>
        <p:blipFill>
          <a:blip r:embed="rId3">
            <a:extLst/>
          </a:blip>
          <a:stretch>
            <a:fillRect/>
          </a:stretch>
        </p:blipFill>
        <p:spPr>
          <a:xfrm>
            <a:off x="5076202" y="3528555"/>
            <a:ext cx="2587138" cy="3137777"/>
          </a:xfrm>
          <a:prstGeom prst="rect">
            <a:avLst/>
          </a:prstGeom>
          <a:ln w="12700">
            <a:miter lim="400000"/>
          </a:ln>
        </p:spPr>
      </p:pic>
      <p:pic>
        <p:nvPicPr>
          <p:cNvPr id="405" name="Picture 5" descr="Picture 5"/>
          <p:cNvPicPr>
            <a:picLocks noChangeAspect="1"/>
          </p:cNvPicPr>
          <p:nvPr/>
        </p:nvPicPr>
        <p:blipFill>
          <a:blip r:embed="rId4">
            <a:extLst/>
          </a:blip>
          <a:stretch>
            <a:fillRect/>
          </a:stretch>
        </p:blipFill>
        <p:spPr>
          <a:xfrm>
            <a:off x="7663341" y="3528555"/>
            <a:ext cx="2547462" cy="3150694"/>
          </a:xfrm>
          <a:prstGeom prst="rect">
            <a:avLst/>
          </a:prstGeom>
          <a:ln w="12700">
            <a:miter lim="400000"/>
          </a:ln>
        </p:spPr>
      </p:pic>
      <p:sp>
        <p:nvSpPr>
          <p:cNvPr id="406" name="TextBox 6"/>
          <p:cNvSpPr txBox="1"/>
          <p:nvPr/>
        </p:nvSpPr>
        <p:spPr>
          <a:xfrm>
            <a:off x="5630236" y="1894481"/>
            <a:ext cx="4674571" cy="120938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sz="2400">
                <a:solidFill>
                  <a:srgbClr val="FF0000"/>
                </a:solidFill>
              </a:defRPr>
            </a:pPr>
            <a:r>
              <a:t>Thousands of molecules sequenced in parallel </a:t>
            </a:r>
          </a:p>
          <a:p>
            <a:pPr defTabSz="457200">
              <a:defRPr b="1" sz="900">
                <a:solidFill>
                  <a:srgbClr val="FF0000"/>
                </a:solidFill>
              </a:defRPr>
            </a:pPr>
          </a:p>
          <a:p>
            <a:pPr defTabSz="457200">
              <a:defRPr b="1">
                <a:solidFill>
                  <a:srgbClr val="FF0000"/>
                </a:solidFill>
              </a:defRPr>
            </a:pPr>
            <a:r>
              <a:t>1 mln molecules sequenced per run</a:t>
            </a:r>
          </a:p>
        </p:txBody>
      </p:sp>
      <p:pic>
        <p:nvPicPr>
          <p:cNvPr id="407" name="Picture 7" descr="Picture 7"/>
          <p:cNvPicPr>
            <a:picLocks noChangeAspect="1"/>
          </p:cNvPicPr>
          <p:nvPr/>
        </p:nvPicPr>
        <p:blipFill>
          <a:blip r:embed="rId5">
            <a:extLst/>
          </a:blip>
          <a:stretch>
            <a:fillRect/>
          </a:stretch>
        </p:blipFill>
        <p:spPr>
          <a:xfrm>
            <a:off x="728538" y="4159146"/>
            <a:ext cx="1800385" cy="1889513"/>
          </a:xfrm>
          <a:prstGeom prst="rect">
            <a:avLst/>
          </a:prstGeom>
          <a:ln w="12700">
            <a:miter lim="400000"/>
          </a:ln>
        </p:spPr>
      </p:pic>
      <p:sp>
        <p:nvSpPr>
          <p:cNvPr id="408" name="TextBox 8"/>
          <p:cNvSpPr txBox="1"/>
          <p:nvPr/>
        </p:nvSpPr>
        <p:spPr>
          <a:xfrm>
            <a:off x="744246" y="6072868"/>
            <a:ext cx="1768969"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defRPr b="1"/>
            </a:lvl1pPr>
          </a:lstStyle>
          <a:p>
            <a:pPr/>
            <a:r>
              <a:t>Roche 454 GS FLX</a:t>
            </a:r>
          </a:p>
        </p:txBody>
      </p:sp>
      <p:pic>
        <p:nvPicPr>
          <p:cNvPr id="409" name="Picture 9" descr="Picture 9"/>
          <p:cNvPicPr>
            <a:picLocks noChangeAspect="1"/>
          </p:cNvPicPr>
          <p:nvPr/>
        </p:nvPicPr>
        <p:blipFill>
          <a:blip r:embed="rId6">
            <a:extLst/>
          </a:blip>
          <a:stretch>
            <a:fillRect/>
          </a:stretch>
        </p:blipFill>
        <p:spPr>
          <a:xfrm>
            <a:off x="8962356" y="48524"/>
            <a:ext cx="1705644" cy="1720521"/>
          </a:xfrm>
          <a:prstGeom prst="rect">
            <a:avLst/>
          </a:prstGeom>
          <a:ln w="12700">
            <a:miter lim="400000"/>
          </a:ln>
        </p:spPr>
      </p:pic>
      <p:pic>
        <p:nvPicPr>
          <p:cNvPr id="410" name="pasted-movie.png" descr="pasted-movie.png"/>
          <p:cNvPicPr>
            <a:picLocks noChangeAspect="1"/>
          </p:cNvPicPr>
          <p:nvPr/>
        </p:nvPicPr>
        <p:blipFill>
          <a:blip r:embed="rId7">
            <a:extLst/>
          </a:blip>
          <a:stretch>
            <a:fillRect/>
          </a:stretch>
        </p:blipFill>
        <p:spPr>
          <a:xfrm>
            <a:off x="2781755" y="4403103"/>
            <a:ext cx="2041616" cy="1851699"/>
          </a:xfrm>
          <a:prstGeom prst="rect">
            <a:avLst/>
          </a:prstGeom>
          <a:ln w="12700">
            <a:miter lim="400000"/>
          </a:ln>
        </p:spPr>
      </p:pic>
      <p:pic>
        <p:nvPicPr>
          <p:cNvPr id="411" name="pasted-movie.png" descr="pasted-movie.png"/>
          <p:cNvPicPr>
            <a:picLocks noChangeAspect="1"/>
          </p:cNvPicPr>
          <p:nvPr/>
        </p:nvPicPr>
        <p:blipFill>
          <a:blip r:embed="rId8">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3" name="Straight Connector 1"/>
          <p:cNvSpPr/>
          <p:nvPr/>
        </p:nvSpPr>
        <p:spPr>
          <a:xfrm>
            <a:off x="642550" y="1315994"/>
            <a:ext cx="10978981" cy="1"/>
          </a:xfrm>
          <a:prstGeom prst="line">
            <a:avLst/>
          </a:prstGeom>
          <a:ln w="12700">
            <a:solidFill>
              <a:schemeClr val="accent1"/>
            </a:solidFill>
            <a:miter/>
          </a:ln>
        </p:spPr>
        <p:txBody>
          <a:bodyPr lIns="45719" rIns="45719"/>
          <a:lstStyle/>
          <a:p>
            <a:pPr/>
          </a:p>
        </p:txBody>
      </p:sp>
      <p:sp>
        <p:nvSpPr>
          <p:cNvPr id="414" name="Title 2"/>
          <p:cNvSpPr txBox="1"/>
          <p:nvPr/>
        </p:nvSpPr>
        <p:spPr>
          <a:xfrm>
            <a:off x="688271" y="589509"/>
            <a:ext cx="9581225" cy="646322"/>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nSpc>
                <a:spcPct val="90000"/>
              </a:lnSpc>
              <a:defRPr b="1" sz="4000">
                <a:solidFill>
                  <a:srgbClr val="181717"/>
                </a:solidFill>
                <a:latin typeface="Arial"/>
                <a:ea typeface="Arial"/>
                <a:cs typeface="Arial"/>
                <a:sym typeface="Arial"/>
              </a:defRPr>
            </a:lvl1pPr>
          </a:lstStyle>
          <a:p>
            <a:pPr/>
            <a:r>
              <a:t>Just a comparison</a:t>
            </a:r>
          </a:p>
        </p:txBody>
      </p:sp>
      <p:sp>
        <p:nvSpPr>
          <p:cNvPr id="415" name="TextBox 3"/>
          <p:cNvSpPr txBox="1"/>
          <p:nvPr/>
        </p:nvSpPr>
        <p:spPr>
          <a:xfrm>
            <a:off x="1494330" y="1435090"/>
            <a:ext cx="1754904" cy="181292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t>1990 - 2003</a:t>
            </a:r>
            <a:r>
              <a:rPr>
                <a:latin typeface="Arial"/>
                <a:ea typeface="Arial"/>
                <a:cs typeface="Arial"/>
                <a:sym typeface="Arial"/>
              </a:rPr>
              <a:t> </a:t>
            </a:r>
            <a:endParaRPr>
              <a:latin typeface="Arial"/>
              <a:ea typeface="Arial"/>
              <a:cs typeface="Arial"/>
              <a:sym typeface="Arial"/>
            </a:endParaRPr>
          </a:p>
          <a:p>
            <a:pPr>
              <a:defRPr>
                <a:latin typeface="Arial"/>
                <a:ea typeface="Arial"/>
                <a:cs typeface="Arial"/>
                <a:sym typeface="Arial"/>
              </a:defRPr>
            </a:pPr>
            <a:r>
              <a:t>HUGO</a:t>
            </a:r>
          </a:p>
          <a:p>
            <a:pPr>
              <a:defRPr>
                <a:latin typeface="Arial"/>
                <a:ea typeface="Arial"/>
                <a:cs typeface="Arial"/>
                <a:sym typeface="Arial"/>
              </a:defRPr>
            </a:pPr>
          </a:p>
          <a:p>
            <a:pPr/>
            <a:r>
              <a:t>Sanger traditional</a:t>
            </a:r>
          </a:p>
          <a:p>
            <a:pPr/>
            <a:r>
              <a:t>$</a:t>
            </a:r>
            <a:r>
              <a:rPr>
                <a:latin typeface="Arial"/>
                <a:ea typeface="Arial"/>
                <a:cs typeface="Arial"/>
                <a:sym typeface="Arial"/>
              </a:rPr>
              <a:t>2.7 bln  </a:t>
            </a:r>
            <a:endParaRPr>
              <a:latin typeface="Arial"/>
              <a:ea typeface="Arial"/>
              <a:cs typeface="Arial"/>
              <a:sym typeface="Arial"/>
            </a:endParaRPr>
          </a:p>
        </p:txBody>
      </p:sp>
      <p:sp>
        <p:nvSpPr>
          <p:cNvPr id="416" name="TextBox 4"/>
          <p:cNvSpPr txBox="1"/>
          <p:nvPr/>
        </p:nvSpPr>
        <p:spPr>
          <a:xfrm>
            <a:off x="1494331" y="3406149"/>
            <a:ext cx="2433894" cy="1734960"/>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a:latin typeface="Arial"/>
                <a:ea typeface="Arial"/>
                <a:cs typeface="Arial"/>
                <a:sym typeface="Arial"/>
              </a:defRPr>
            </a:pPr>
            <a:r>
              <a:t>2007</a:t>
            </a:r>
          </a:p>
          <a:p>
            <a:pPr>
              <a:defRPr>
                <a:latin typeface="Arial"/>
                <a:ea typeface="Arial"/>
                <a:cs typeface="Arial"/>
                <a:sym typeface="Arial"/>
              </a:defRPr>
            </a:pPr>
            <a:r>
              <a:t>Craig Venter’s genome</a:t>
            </a:r>
          </a:p>
          <a:p>
            <a:pPr>
              <a:defRPr>
                <a:latin typeface="Arial"/>
                <a:ea typeface="Arial"/>
                <a:cs typeface="Arial"/>
                <a:sym typeface="Arial"/>
              </a:defRPr>
            </a:pPr>
          </a:p>
          <a:p>
            <a:pPr/>
            <a:r>
              <a:t>Sanger ABI 3730</a:t>
            </a:r>
          </a:p>
          <a:p>
            <a:pPr/>
            <a:r>
              <a:t>$</a:t>
            </a:r>
            <a:r>
              <a:t>300 mln </a:t>
            </a:r>
          </a:p>
        </p:txBody>
      </p:sp>
      <p:sp>
        <p:nvSpPr>
          <p:cNvPr id="417" name="TextBox 5"/>
          <p:cNvSpPr txBox="1"/>
          <p:nvPr/>
        </p:nvSpPr>
        <p:spPr>
          <a:xfrm>
            <a:off x="1446037" y="5377207"/>
            <a:ext cx="2340244" cy="173496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a:latin typeface="Arial"/>
                <a:ea typeface="Arial"/>
                <a:cs typeface="Arial"/>
                <a:sym typeface="Arial"/>
              </a:defRPr>
            </a:pPr>
            <a:r>
              <a:t>2008 </a:t>
            </a:r>
          </a:p>
          <a:p>
            <a:pPr>
              <a:defRPr>
                <a:latin typeface="Arial"/>
                <a:ea typeface="Arial"/>
                <a:cs typeface="Arial"/>
                <a:sym typeface="Arial"/>
              </a:defRPr>
            </a:pPr>
            <a:r>
              <a:t>Jim Watson’s genome</a:t>
            </a:r>
          </a:p>
          <a:p>
            <a:pPr>
              <a:defRPr>
                <a:latin typeface="Arial"/>
                <a:ea typeface="Arial"/>
                <a:cs typeface="Arial"/>
                <a:sym typeface="Arial"/>
              </a:defRPr>
            </a:pPr>
          </a:p>
          <a:p>
            <a:pPr/>
            <a:r>
              <a:t>454 FLX </a:t>
            </a:r>
          </a:p>
          <a:p>
            <a:pPr/>
            <a:r>
              <a:t>$</a:t>
            </a:r>
            <a:r>
              <a:t>1 mln</a:t>
            </a:r>
          </a:p>
        </p:txBody>
      </p:sp>
      <p:pic>
        <p:nvPicPr>
          <p:cNvPr id="418" name="Picture 2" descr="Picture 2"/>
          <p:cNvPicPr>
            <a:picLocks noChangeAspect="1"/>
          </p:cNvPicPr>
          <p:nvPr/>
        </p:nvPicPr>
        <p:blipFill>
          <a:blip r:embed="rId2">
            <a:extLst/>
          </a:blip>
          <a:stretch>
            <a:fillRect/>
          </a:stretch>
        </p:blipFill>
        <p:spPr>
          <a:xfrm>
            <a:off x="5417732" y="1382585"/>
            <a:ext cx="1356535" cy="1781767"/>
          </a:xfrm>
          <a:prstGeom prst="rect">
            <a:avLst/>
          </a:prstGeom>
          <a:ln w="12700">
            <a:miter lim="400000"/>
          </a:ln>
        </p:spPr>
      </p:pic>
      <p:pic>
        <p:nvPicPr>
          <p:cNvPr id="419" name="Picture 4" descr="Picture 4"/>
          <p:cNvPicPr>
            <a:picLocks noChangeAspect="1"/>
          </p:cNvPicPr>
          <p:nvPr/>
        </p:nvPicPr>
        <p:blipFill>
          <a:blip r:embed="rId3">
            <a:extLst/>
          </a:blip>
          <a:stretch>
            <a:fillRect/>
          </a:stretch>
        </p:blipFill>
        <p:spPr>
          <a:xfrm>
            <a:off x="8331548" y="1336886"/>
            <a:ext cx="2318596" cy="1827465"/>
          </a:xfrm>
          <a:prstGeom prst="rect">
            <a:avLst/>
          </a:prstGeom>
          <a:ln w="12700">
            <a:miter lim="400000"/>
          </a:ln>
        </p:spPr>
      </p:pic>
      <p:pic>
        <p:nvPicPr>
          <p:cNvPr id="420" name="Picture 6" descr="Picture 6"/>
          <p:cNvPicPr>
            <a:picLocks noChangeAspect="1"/>
          </p:cNvPicPr>
          <p:nvPr/>
        </p:nvPicPr>
        <p:blipFill>
          <a:blip r:embed="rId4">
            <a:extLst/>
          </a:blip>
          <a:stretch>
            <a:fillRect/>
          </a:stretch>
        </p:blipFill>
        <p:spPr>
          <a:xfrm>
            <a:off x="6850636" y="1382585"/>
            <a:ext cx="1404545" cy="1781765"/>
          </a:xfrm>
          <a:prstGeom prst="rect">
            <a:avLst/>
          </a:prstGeom>
          <a:ln w="12700">
            <a:miter lim="400000"/>
          </a:ln>
        </p:spPr>
      </p:pic>
      <p:pic>
        <p:nvPicPr>
          <p:cNvPr id="421" name="Picture 8" descr="Picture 8"/>
          <p:cNvPicPr>
            <a:picLocks noChangeAspect="1"/>
          </p:cNvPicPr>
          <p:nvPr/>
        </p:nvPicPr>
        <p:blipFill>
          <a:blip r:embed="rId5">
            <a:extLst/>
          </a:blip>
          <a:stretch>
            <a:fillRect/>
          </a:stretch>
        </p:blipFill>
        <p:spPr>
          <a:xfrm>
            <a:off x="5417732" y="3275922"/>
            <a:ext cx="1356535" cy="1787234"/>
          </a:xfrm>
          <a:prstGeom prst="rect">
            <a:avLst/>
          </a:prstGeom>
          <a:ln w="12700">
            <a:miter lim="400000"/>
          </a:ln>
        </p:spPr>
      </p:pic>
      <p:pic>
        <p:nvPicPr>
          <p:cNvPr id="422" name="Picture 10" descr="Picture 10"/>
          <p:cNvPicPr>
            <a:picLocks noChangeAspect="1"/>
          </p:cNvPicPr>
          <p:nvPr/>
        </p:nvPicPr>
        <p:blipFill>
          <a:blip r:embed="rId6">
            <a:extLst/>
          </a:blip>
          <a:stretch>
            <a:fillRect/>
          </a:stretch>
        </p:blipFill>
        <p:spPr>
          <a:xfrm>
            <a:off x="5417732" y="5174727"/>
            <a:ext cx="1663701" cy="1683274"/>
          </a:xfrm>
          <a:prstGeom prst="rect">
            <a:avLst/>
          </a:prstGeom>
          <a:ln w="12700">
            <a:miter lim="400000"/>
          </a:ln>
        </p:spPr>
      </p:pic>
      <p:sp>
        <p:nvSpPr>
          <p:cNvPr id="423" name="TextBox 6"/>
          <p:cNvSpPr txBox="1"/>
          <p:nvPr/>
        </p:nvSpPr>
        <p:spPr>
          <a:xfrm>
            <a:off x="9430218" y="5377207"/>
            <a:ext cx="2638050" cy="179358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a:solidFill>
                  <a:schemeClr val="accent5">
                    <a:satOff val="-19091"/>
                    <a:lumOff val="-11921"/>
                  </a:schemeClr>
                </a:solidFill>
              </a:defRPr>
            </a:pPr>
            <a:r>
              <a:t>TODAY</a:t>
            </a:r>
          </a:p>
          <a:p>
            <a:pPr>
              <a:defRPr b="1" i="1">
                <a:solidFill>
                  <a:schemeClr val="accent5">
                    <a:satOff val="-19091"/>
                    <a:lumOff val="-11921"/>
                  </a:schemeClr>
                </a:solidFill>
              </a:defRPr>
            </a:pPr>
            <a:r>
              <a:t>any human</a:t>
            </a:r>
          </a:p>
          <a:p>
            <a:pPr>
              <a:defRPr b="1">
                <a:solidFill>
                  <a:schemeClr val="accent5">
                    <a:satOff val="-19091"/>
                    <a:lumOff val="-11921"/>
                  </a:schemeClr>
                </a:solidFill>
              </a:defRPr>
            </a:pPr>
          </a:p>
          <a:p>
            <a:pPr>
              <a:defRPr b="1">
                <a:solidFill>
                  <a:schemeClr val="accent5">
                    <a:satOff val="-19091"/>
                    <a:lumOff val="-11921"/>
                  </a:schemeClr>
                </a:solidFill>
              </a:defRPr>
            </a:pPr>
            <a:r>
              <a:t>$</a:t>
            </a:r>
            <a:r>
              <a:t>200-600  with short reads</a:t>
            </a:r>
          </a:p>
          <a:p>
            <a:pPr>
              <a:defRPr b="1">
                <a:solidFill>
                  <a:schemeClr val="accent5">
                    <a:satOff val="-19091"/>
                    <a:lumOff val="-11921"/>
                  </a:schemeClr>
                </a:solidFill>
              </a:defRPr>
            </a:pPr>
            <a:r>
              <a:t>$</a:t>
            </a:r>
            <a:r>
              <a:t>1-3k         with long reads</a:t>
            </a:r>
          </a:p>
        </p:txBody>
      </p:sp>
      <p:pic>
        <p:nvPicPr>
          <p:cNvPr id="424" name="pasted-movie.png" descr="pasted-movie.png"/>
          <p:cNvPicPr>
            <a:picLocks noChangeAspect="1"/>
          </p:cNvPicPr>
          <p:nvPr/>
        </p:nvPicPr>
        <p:blipFill>
          <a:blip r:embed="rId7">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9" name="Title 1"/>
          <p:cNvSpPr txBox="1"/>
          <p:nvPr>
            <p:ph type="title"/>
          </p:nvPr>
        </p:nvSpPr>
        <p:spPr>
          <a:prstGeom prst="rect">
            <a:avLst/>
          </a:prstGeom>
        </p:spPr>
        <p:txBody>
          <a:bodyPr/>
          <a:lstStyle/>
          <a:p>
            <a:pPr/>
            <a:r>
              <a:t>Outline</a:t>
            </a:r>
          </a:p>
        </p:txBody>
      </p:sp>
      <p:sp>
        <p:nvSpPr>
          <p:cNvPr id="220" name="Content Placeholder 2"/>
          <p:cNvSpPr txBox="1"/>
          <p:nvPr>
            <p:ph type="body" idx="1"/>
          </p:nvPr>
        </p:nvSpPr>
        <p:spPr>
          <a:prstGeom prst="rect">
            <a:avLst/>
          </a:prstGeom>
        </p:spPr>
        <p:txBody>
          <a:bodyPr/>
          <a:lstStyle/>
          <a:p>
            <a:pPr>
              <a:lnSpc>
                <a:spcPct val="81000"/>
              </a:lnSpc>
            </a:pPr>
          </a:p>
          <a:p>
            <a:pPr>
              <a:lnSpc>
                <a:spcPct val="81000"/>
              </a:lnSpc>
            </a:pPr>
            <a:r>
              <a:t>Brief history of Genomics </a:t>
            </a:r>
          </a:p>
          <a:p>
            <a:pPr>
              <a:lnSpc>
                <a:spcPct val="81000"/>
              </a:lnSpc>
            </a:pPr>
            <a:r>
              <a:t>What is sequencing?</a:t>
            </a:r>
          </a:p>
          <a:p>
            <a:pPr>
              <a:lnSpc>
                <a:spcPct val="81000"/>
              </a:lnSpc>
            </a:pPr>
            <a:r>
              <a:t>Glossary</a:t>
            </a:r>
          </a:p>
          <a:p>
            <a:pPr>
              <a:lnSpc>
                <a:spcPct val="81000"/>
              </a:lnSpc>
            </a:pPr>
            <a:r>
              <a:t>How do sequencing technologies work?</a:t>
            </a:r>
          </a:p>
          <a:p>
            <a:pPr lvl="1" marL="685800" indent="-228600">
              <a:lnSpc>
                <a:spcPct val="81000"/>
              </a:lnSpc>
              <a:spcBef>
                <a:spcPts val="500"/>
              </a:spcBef>
              <a:defRPr sz="2400"/>
            </a:pPr>
            <a:r>
              <a:t>Short reads: Illumina, Ion, MGI, Element Biosciences (Aviti), Roche</a:t>
            </a:r>
          </a:p>
          <a:p>
            <a:pPr lvl="1" marL="685800" indent="-228600">
              <a:lnSpc>
                <a:spcPct val="81000"/>
              </a:lnSpc>
              <a:spcBef>
                <a:spcPts val="500"/>
              </a:spcBef>
              <a:defRPr sz="2400"/>
            </a:pPr>
            <a:r>
              <a:t>Long reads: PacBio and ONT </a:t>
            </a:r>
          </a:p>
        </p:txBody>
      </p:sp>
      <p:pic>
        <p:nvPicPr>
          <p:cNvPr id="221" name="pasted-movie.png" descr="pasted-movie.png"/>
          <p:cNvPicPr>
            <a:picLocks noChangeAspect="1"/>
          </p:cNvPicPr>
          <p:nvPr/>
        </p:nvPicPr>
        <p:blipFill>
          <a:blip r:embed="rId2">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6" name="Picture 2" descr="Picture 2"/>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427" name="Rectangle 2"/>
          <p:cNvSpPr txBox="1"/>
          <p:nvPr/>
        </p:nvSpPr>
        <p:spPr>
          <a:xfrm>
            <a:off x="688270" y="172995"/>
            <a:ext cx="9733224" cy="116233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lnSpc>
                <a:spcPct val="90000"/>
              </a:lnSpc>
              <a:defRPr b="1" sz="4000">
                <a:latin typeface="Arial"/>
                <a:ea typeface="Arial"/>
                <a:cs typeface="Arial"/>
                <a:sym typeface="Arial"/>
              </a:defRPr>
            </a:lvl1pPr>
          </a:lstStyle>
          <a:p>
            <a:pPr/>
            <a:r>
              <a:t>Outcome of genomics revolution: paradigm shift</a:t>
            </a:r>
          </a:p>
        </p:txBody>
      </p:sp>
      <p:sp>
        <p:nvSpPr>
          <p:cNvPr id="428" name="Rectangle 3"/>
          <p:cNvSpPr txBox="1"/>
          <p:nvPr/>
        </p:nvSpPr>
        <p:spPr>
          <a:xfrm>
            <a:off x="-55881" y="1641389"/>
            <a:ext cx="11516361" cy="103793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1" algn="ctr">
              <a:lnSpc>
                <a:spcPct val="120000"/>
              </a:lnSpc>
              <a:spcBef>
                <a:spcPts val="1000"/>
              </a:spcBef>
              <a:defRPr b="1" sz="2400">
                <a:solidFill>
                  <a:srgbClr val="181717"/>
                </a:solidFill>
                <a:latin typeface="Arial"/>
                <a:ea typeface="Arial"/>
                <a:cs typeface="Arial"/>
                <a:sym typeface="Arial"/>
              </a:defRPr>
            </a:pPr>
          </a:p>
          <a:p>
            <a:pPr lvl="1" algn="ctr">
              <a:lnSpc>
                <a:spcPct val="120000"/>
              </a:lnSpc>
              <a:spcBef>
                <a:spcPts val="1000"/>
              </a:spcBef>
              <a:defRPr b="1" sz="2800">
                <a:latin typeface="Arial"/>
                <a:ea typeface="Arial"/>
                <a:cs typeface="Arial"/>
                <a:sym typeface="Arial"/>
              </a:defRPr>
            </a:pPr>
            <a:r>
              <a:t>Single genes                                         Complete genomes</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30" name="Picture 2" descr="Picture 2"/>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431" name="Rectangle 2"/>
          <p:cNvSpPr txBox="1"/>
          <p:nvPr/>
        </p:nvSpPr>
        <p:spPr>
          <a:xfrm>
            <a:off x="688270" y="172995"/>
            <a:ext cx="9733224" cy="116233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lnSpc>
                <a:spcPct val="90000"/>
              </a:lnSpc>
              <a:defRPr b="1" sz="4000">
                <a:latin typeface="Arial"/>
                <a:ea typeface="Arial"/>
                <a:cs typeface="Arial"/>
                <a:sym typeface="Arial"/>
              </a:defRPr>
            </a:lvl1pPr>
          </a:lstStyle>
          <a:p>
            <a:pPr/>
            <a:r>
              <a:t>Outcome of genomics revolution: paradigm shift</a:t>
            </a:r>
          </a:p>
        </p:txBody>
      </p:sp>
      <p:sp>
        <p:nvSpPr>
          <p:cNvPr id="432" name="Rectangle 3"/>
          <p:cNvSpPr txBox="1"/>
          <p:nvPr/>
        </p:nvSpPr>
        <p:spPr>
          <a:xfrm>
            <a:off x="-55881" y="1641389"/>
            <a:ext cx="11516361" cy="165028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1" algn="ctr">
              <a:lnSpc>
                <a:spcPct val="120000"/>
              </a:lnSpc>
              <a:spcBef>
                <a:spcPts val="1000"/>
              </a:spcBef>
              <a:defRPr b="1" sz="2400">
                <a:solidFill>
                  <a:srgbClr val="181717"/>
                </a:solidFill>
                <a:latin typeface="Arial"/>
                <a:ea typeface="Arial"/>
                <a:cs typeface="Arial"/>
                <a:sym typeface="Arial"/>
              </a:defRPr>
            </a:pPr>
          </a:p>
          <a:p>
            <a:pPr lvl="1" algn="ctr">
              <a:lnSpc>
                <a:spcPct val="120000"/>
              </a:lnSpc>
              <a:spcBef>
                <a:spcPts val="1000"/>
              </a:spcBef>
              <a:defRPr sz="2800">
                <a:latin typeface="Arial"/>
                <a:ea typeface="Arial"/>
                <a:cs typeface="Arial"/>
                <a:sym typeface="Arial"/>
              </a:defRPr>
            </a:pPr>
            <a:r>
              <a:t>Single genes                                         Complete genomes</a:t>
            </a:r>
          </a:p>
          <a:p>
            <a:pPr lvl="1" algn="ctr">
              <a:lnSpc>
                <a:spcPct val="120000"/>
              </a:lnSpc>
              <a:spcBef>
                <a:spcPts val="1000"/>
              </a:spcBef>
              <a:defRPr b="1" sz="2800">
                <a:latin typeface="Arial"/>
                <a:ea typeface="Arial"/>
                <a:cs typeface="Arial"/>
                <a:sym typeface="Arial"/>
              </a:defRPr>
            </a:pPr>
            <a:r>
              <a:t>Single transcripts                               Whole transcriptomes</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34" name="Picture 2" descr="Picture 2"/>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435" name="Rectangle 2"/>
          <p:cNvSpPr txBox="1"/>
          <p:nvPr/>
        </p:nvSpPr>
        <p:spPr>
          <a:xfrm>
            <a:off x="688270" y="172995"/>
            <a:ext cx="9733224" cy="116233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lnSpc>
                <a:spcPct val="90000"/>
              </a:lnSpc>
              <a:defRPr b="1" sz="4000">
                <a:latin typeface="Arial"/>
                <a:ea typeface="Arial"/>
                <a:cs typeface="Arial"/>
                <a:sym typeface="Arial"/>
              </a:defRPr>
            </a:lvl1pPr>
          </a:lstStyle>
          <a:p>
            <a:pPr/>
            <a:r>
              <a:t>Outcome of genomics revolution: paradigm shift</a:t>
            </a:r>
          </a:p>
        </p:txBody>
      </p:sp>
      <p:sp>
        <p:nvSpPr>
          <p:cNvPr id="436" name="Rectangle 3"/>
          <p:cNvSpPr txBox="1"/>
          <p:nvPr/>
        </p:nvSpPr>
        <p:spPr>
          <a:xfrm>
            <a:off x="-55881" y="1641389"/>
            <a:ext cx="11516361" cy="22626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1" algn="ctr">
              <a:lnSpc>
                <a:spcPct val="120000"/>
              </a:lnSpc>
              <a:spcBef>
                <a:spcPts val="1000"/>
              </a:spcBef>
              <a:defRPr b="1" sz="2400">
                <a:solidFill>
                  <a:srgbClr val="181717"/>
                </a:solidFill>
                <a:latin typeface="Arial"/>
                <a:ea typeface="Arial"/>
                <a:cs typeface="Arial"/>
                <a:sym typeface="Arial"/>
              </a:defRPr>
            </a:pPr>
          </a:p>
          <a:p>
            <a:pPr lvl="1" algn="ctr">
              <a:lnSpc>
                <a:spcPct val="120000"/>
              </a:lnSpc>
              <a:spcBef>
                <a:spcPts val="1000"/>
              </a:spcBef>
              <a:defRPr sz="2800">
                <a:latin typeface="Arial"/>
                <a:ea typeface="Arial"/>
                <a:cs typeface="Arial"/>
                <a:sym typeface="Arial"/>
              </a:defRPr>
            </a:pPr>
            <a:r>
              <a:t>Single genes                                         Complete genomes</a:t>
            </a:r>
          </a:p>
          <a:p>
            <a:pPr lvl="1" algn="ctr">
              <a:lnSpc>
                <a:spcPct val="120000"/>
              </a:lnSpc>
              <a:spcBef>
                <a:spcPts val="1000"/>
              </a:spcBef>
              <a:defRPr sz="2800">
                <a:latin typeface="Arial"/>
                <a:ea typeface="Arial"/>
                <a:cs typeface="Arial"/>
                <a:sym typeface="Arial"/>
              </a:defRPr>
            </a:pPr>
            <a:r>
              <a:t>Single transcripts                               Whole transcriptomes</a:t>
            </a:r>
          </a:p>
          <a:p>
            <a:pPr lvl="1" algn="ctr">
              <a:lnSpc>
                <a:spcPct val="120000"/>
              </a:lnSpc>
              <a:spcBef>
                <a:spcPts val="1000"/>
              </a:spcBef>
              <a:defRPr b="1" sz="2800">
                <a:latin typeface="Arial"/>
                <a:ea typeface="Arial"/>
                <a:cs typeface="Arial"/>
                <a:sym typeface="Arial"/>
              </a:defRPr>
            </a:pPr>
            <a:r>
              <a:t>Single organisms                                           Metagenomes</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38" name="Picture 2" descr="Picture 2"/>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439" name="Rectangle 2"/>
          <p:cNvSpPr txBox="1"/>
          <p:nvPr/>
        </p:nvSpPr>
        <p:spPr>
          <a:xfrm>
            <a:off x="688270" y="172995"/>
            <a:ext cx="9733224" cy="116233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lnSpc>
                <a:spcPct val="90000"/>
              </a:lnSpc>
              <a:defRPr b="1" sz="4000">
                <a:latin typeface="Arial"/>
                <a:ea typeface="Arial"/>
                <a:cs typeface="Arial"/>
                <a:sym typeface="Arial"/>
              </a:defRPr>
            </a:lvl1pPr>
          </a:lstStyle>
          <a:p>
            <a:pPr/>
            <a:r>
              <a:t>Outcome of genomics revolution: paradigm shift</a:t>
            </a:r>
          </a:p>
        </p:txBody>
      </p:sp>
      <p:sp>
        <p:nvSpPr>
          <p:cNvPr id="440" name="Rectangle 3"/>
          <p:cNvSpPr txBox="1"/>
          <p:nvPr/>
        </p:nvSpPr>
        <p:spPr>
          <a:xfrm>
            <a:off x="-55881" y="1641389"/>
            <a:ext cx="11516361" cy="348734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1" algn="ctr">
              <a:lnSpc>
                <a:spcPct val="120000"/>
              </a:lnSpc>
              <a:spcBef>
                <a:spcPts val="1000"/>
              </a:spcBef>
              <a:defRPr b="1" sz="2400">
                <a:solidFill>
                  <a:srgbClr val="181717"/>
                </a:solidFill>
                <a:latin typeface="Arial"/>
                <a:ea typeface="Arial"/>
                <a:cs typeface="Arial"/>
                <a:sym typeface="Arial"/>
              </a:defRPr>
            </a:pPr>
          </a:p>
          <a:p>
            <a:pPr lvl="1" algn="ctr">
              <a:lnSpc>
                <a:spcPct val="120000"/>
              </a:lnSpc>
              <a:spcBef>
                <a:spcPts val="1000"/>
              </a:spcBef>
              <a:defRPr sz="2800">
                <a:latin typeface="Arial"/>
                <a:ea typeface="Arial"/>
                <a:cs typeface="Arial"/>
                <a:sym typeface="Arial"/>
              </a:defRPr>
            </a:pPr>
            <a:r>
              <a:t>Single genes                                         Complete genomes</a:t>
            </a:r>
          </a:p>
          <a:p>
            <a:pPr lvl="1" algn="ctr">
              <a:lnSpc>
                <a:spcPct val="120000"/>
              </a:lnSpc>
              <a:spcBef>
                <a:spcPts val="1000"/>
              </a:spcBef>
              <a:defRPr sz="2800">
                <a:latin typeface="Arial"/>
                <a:ea typeface="Arial"/>
                <a:cs typeface="Arial"/>
                <a:sym typeface="Arial"/>
              </a:defRPr>
            </a:pPr>
            <a:r>
              <a:t>Single transcripts                               Whole transcriptomes</a:t>
            </a:r>
          </a:p>
          <a:p>
            <a:pPr lvl="1" algn="ctr">
              <a:lnSpc>
                <a:spcPct val="120000"/>
              </a:lnSpc>
              <a:spcBef>
                <a:spcPts val="1000"/>
              </a:spcBef>
              <a:defRPr sz="2800">
                <a:latin typeface="Arial"/>
                <a:ea typeface="Arial"/>
                <a:cs typeface="Arial"/>
                <a:sym typeface="Arial"/>
              </a:defRPr>
            </a:pPr>
            <a:r>
              <a:t>Single organisms                                           Metagenomes</a:t>
            </a:r>
          </a:p>
          <a:p>
            <a:pPr lvl="1" algn="ctr">
              <a:lnSpc>
                <a:spcPct val="120000"/>
              </a:lnSpc>
              <a:spcBef>
                <a:spcPts val="1000"/>
              </a:spcBef>
              <a:defRPr b="1" sz="2800">
                <a:latin typeface="Arial"/>
                <a:ea typeface="Arial"/>
                <a:cs typeface="Arial"/>
                <a:sym typeface="Arial"/>
              </a:defRPr>
            </a:pPr>
            <a:r>
              <a:t>Model organism                                                Any species</a:t>
            </a:r>
            <a:endParaRPr>
              <a:solidFill>
                <a:srgbClr val="181717"/>
              </a:solidFill>
            </a:endParaRP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2" name="Picture 2" descr="Picture 2"/>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443" name="Rectangle 2"/>
          <p:cNvSpPr txBox="1"/>
          <p:nvPr/>
        </p:nvSpPr>
        <p:spPr>
          <a:xfrm>
            <a:off x="688270" y="172995"/>
            <a:ext cx="9733224" cy="116233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lnSpc>
                <a:spcPct val="90000"/>
              </a:lnSpc>
              <a:defRPr b="1" sz="4000">
                <a:latin typeface="Arial"/>
                <a:ea typeface="Arial"/>
                <a:cs typeface="Arial"/>
                <a:sym typeface="Arial"/>
              </a:defRPr>
            </a:lvl1pPr>
          </a:lstStyle>
          <a:p>
            <a:pPr/>
            <a:r>
              <a:t>Outcome of genomics revolution: paradigm shift</a:t>
            </a:r>
          </a:p>
        </p:txBody>
      </p:sp>
      <p:sp>
        <p:nvSpPr>
          <p:cNvPr id="444" name="Rectangle 3"/>
          <p:cNvSpPr txBox="1"/>
          <p:nvPr/>
        </p:nvSpPr>
        <p:spPr>
          <a:xfrm>
            <a:off x="-55881" y="1641389"/>
            <a:ext cx="11516361" cy="409970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1" algn="ctr">
              <a:lnSpc>
                <a:spcPct val="120000"/>
              </a:lnSpc>
              <a:spcBef>
                <a:spcPts val="1000"/>
              </a:spcBef>
              <a:defRPr b="1" sz="2400">
                <a:solidFill>
                  <a:srgbClr val="181717"/>
                </a:solidFill>
                <a:latin typeface="Arial"/>
                <a:ea typeface="Arial"/>
                <a:cs typeface="Arial"/>
                <a:sym typeface="Arial"/>
              </a:defRPr>
            </a:pPr>
          </a:p>
          <a:p>
            <a:pPr lvl="1" algn="ctr">
              <a:lnSpc>
                <a:spcPct val="120000"/>
              </a:lnSpc>
              <a:spcBef>
                <a:spcPts val="1000"/>
              </a:spcBef>
              <a:defRPr sz="2800">
                <a:latin typeface="Arial"/>
                <a:ea typeface="Arial"/>
                <a:cs typeface="Arial"/>
                <a:sym typeface="Arial"/>
              </a:defRPr>
            </a:pPr>
            <a:r>
              <a:t>Single genes                                         Complete genomes</a:t>
            </a:r>
          </a:p>
          <a:p>
            <a:pPr lvl="1" algn="ctr">
              <a:lnSpc>
                <a:spcPct val="120000"/>
              </a:lnSpc>
              <a:spcBef>
                <a:spcPts val="1000"/>
              </a:spcBef>
              <a:defRPr sz="2800">
                <a:latin typeface="Arial"/>
                <a:ea typeface="Arial"/>
                <a:cs typeface="Arial"/>
                <a:sym typeface="Arial"/>
              </a:defRPr>
            </a:pPr>
            <a:r>
              <a:t>Single transcripts                               Whole transcriptomes</a:t>
            </a:r>
          </a:p>
          <a:p>
            <a:pPr lvl="1" algn="ctr">
              <a:lnSpc>
                <a:spcPct val="120000"/>
              </a:lnSpc>
              <a:spcBef>
                <a:spcPts val="1000"/>
              </a:spcBef>
              <a:defRPr sz="2800">
                <a:latin typeface="Arial"/>
                <a:ea typeface="Arial"/>
                <a:cs typeface="Arial"/>
                <a:sym typeface="Arial"/>
              </a:defRPr>
            </a:pPr>
            <a:r>
              <a:t>Single organisms                                           Metagenomes</a:t>
            </a:r>
          </a:p>
          <a:p>
            <a:pPr lvl="1" algn="ctr">
              <a:lnSpc>
                <a:spcPct val="120000"/>
              </a:lnSpc>
              <a:spcBef>
                <a:spcPts val="1000"/>
              </a:spcBef>
              <a:defRPr sz="2800">
                <a:latin typeface="Arial"/>
                <a:ea typeface="Arial"/>
                <a:cs typeface="Arial"/>
                <a:sym typeface="Arial"/>
              </a:defRPr>
            </a:pPr>
            <a:r>
              <a:t>Model organism                                                Any species</a:t>
            </a:r>
            <a:endParaRPr>
              <a:solidFill>
                <a:srgbClr val="181717"/>
              </a:solidFill>
            </a:endParaRPr>
          </a:p>
          <a:p>
            <a:pPr lvl="1">
              <a:lnSpc>
                <a:spcPct val="120000"/>
              </a:lnSpc>
              <a:spcBef>
                <a:spcPts val="1000"/>
              </a:spcBef>
              <a:defRPr sz="2800">
                <a:latin typeface="Arial"/>
                <a:ea typeface="Arial"/>
                <a:cs typeface="Arial"/>
                <a:sym typeface="Arial"/>
              </a:defRPr>
            </a:pPr>
          </a:p>
          <a:p>
            <a:pPr lvl="1">
              <a:lnSpc>
                <a:spcPct val="120000"/>
              </a:lnSpc>
              <a:spcBef>
                <a:spcPts val="1000"/>
              </a:spcBef>
              <a:defRPr b="1" sz="2800">
                <a:latin typeface="Arial"/>
                <a:ea typeface="Arial"/>
                <a:cs typeface="Arial"/>
                <a:sym typeface="Arial"/>
              </a:defRPr>
            </a:pPr>
            <a:r>
              <a:t>Available to highly specialized labs          Available to anyone</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6" name="Picture 2" descr="Picture 2"/>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447" name="TextBox 3"/>
          <p:cNvSpPr txBox="1"/>
          <p:nvPr/>
        </p:nvSpPr>
        <p:spPr>
          <a:xfrm>
            <a:off x="533400" y="927100"/>
            <a:ext cx="5346700" cy="170208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a:defRPr b="1" sz="3600">
                <a:solidFill>
                  <a:srgbClr val="FFFFFF"/>
                </a:solidFill>
                <a:latin typeface="Arial"/>
                <a:ea typeface="Arial"/>
                <a:cs typeface="Arial"/>
                <a:sym typeface="Arial"/>
              </a:defRPr>
            </a:pPr>
            <a:r>
              <a:t>DEMOCRATISATION</a:t>
            </a:r>
          </a:p>
          <a:p>
            <a:pPr algn="ctr">
              <a:defRPr b="1" sz="3600">
                <a:solidFill>
                  <a:srgbClr val="FFFFFF"/>
                </a:solidFill>
              </a:defRPr>
            </a:pPr>
            <a:r>
              <a:t>OF</a:t>
            </a:r>
          </a:p>
          <a:p>
            <a:pPr algn="ctr">
              <a:defRPr b="1" sz="3600">
                <a:solidFill>
                  <a:srgbClr val="FFFFFF"/>
                </a:solidFill>
                <a:latin typeface="Arial"/>
                <a:ea typeface="Arial"/>
                <a:cs typeface="Arial"/>
                <a:sym typeface="Arial"/>
              </a:defRPr>
            </a:pPr>
            <a:r>
              <a:t>GENOMIC RESEARCH</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9" name="Title 2"/>
          <p:cNvSpPr txBox="1"/>
          <p:nvPr>
            <p:ph type="title"/>
          </p:nvPr>
        </p:nvSpPr>
        <p:spPr>
          <a:xfrm>
            <a:off x="1715253" y="3408229"/>
            <a:ext cx="9538253" cy="830132"/>
          </a:xfrm>
          <a:prstGeom prst="rect">
            <a:avLst/>
          </a:prstGeom>
        </p:spPr>
        <p:txBody>
          <a:bodyPr/>
          <a:lstStyle>
            <a:lvl1pPr defTabSz="905255">
              <a:defRPr sz="3861"/>
            </a:lvl1pPr>
          </a:lstStyle>
          <a:p>
            <a:pPr/>
            <a:r>
              <a:t>Sequencing technologies: theory and principles</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456" name="Group 17"/>
          <p:cNvGrpSpPr/>
          <p:nvPr/>
        </p:nvGrpSpPr>
        <p:grpSpPr>
          <a:xfrm>
            <a:off x="974397" y="1415446"/>
            <a:ext cx="8066395" cy="4748615"/>
            <a:chOff x="-126999" y="-156120"/>
            <a:chExt cx="8066393" cy="4748614"/>
          </a:xfrm>
        </p:grpSpPr>
        <p:graphicFrame>
          <p:nvGraphicFramePr>
            <p:cNvPr id="451" name="Chart 15"/>
            <p:cNvGraphicFramePr/>
            <p:nvPr/>
          </p:nvGraphicFramePr>
          <p:xfrm>
            <a:off x="-127000" y="-156121"/>
            <a:ext cx="8066394" cy="4748615"/>
          </p:xfrm>
          <a:graphic xmlns:a="http://schemas.openxmlformats.org/drawingml/2006/main">
            <a:graphicData uri="http://schemas.openxmlformats.org/drawingml/2006/chart">
              <c:chart xmlns:c="http://schemas.openxmlformats.org/drawingml/2006/chart" r:id="rId2"/>
            </a:graphicData>
          </a:graphic>
        </p:graphicFrame>
        <p:pic>
          <p:nvPicPr>
            <p:cNvPr id="452" name="Picture 1" descr="Picture 1"/>
            <p:cNvPicPr>
              <a:picLocks noChangeAspect="1"/>
            </p:cNvPicPr>
            <p:nvPr/>
          </p:nvPicPr>
          <p:blipFill>
            <a:blip r:embed="rId3">
              <a:extLst/>
            </a:blip>
            <a:stretch>
              <a:fillRect/>
            </a:stretch>
          </p:blipFill>
          <p:spPr>
            <a:xfrm>
              <a:off x="2890362" y="2967950"/>
              <a:ext cx="1910189" cy="808080"/>
            </a:xfrm>
            <a:prstGeom prst="rect">
              <a:avLst/>
            </a:prstGeom>
            <a:ln w="12700" cap="flat">
              <a:noFill/>
              <a:miter lim="400000"/>
            </a:ln>
            <a:effectLst/>
          </p:spPr>
        </p:pic>
        <p:pic>
          <p:nvPicPr>
            <p:cNvPr id="453" name="Picture 8" descr="Picture 8"/>
            <p:cNvPicPr>
              <a:picLocks noChangeAspect="1"/>
            </p:cNvPicPr>
            <p:nvPr/>
          </p:nvPicPr>
          <p:blipFill>
            <a:blip r:embed="rId4">
              <a:extLst/>
            </a:blip>
            <a:stretch>
              <a:fillRect/>
            </a:stretch>
          </p:blipFill>
          <p:spPr>
            <a:xfrm>
              <a:off x="3965628" y="1499368"/>
              <a:ext cx="2533512" cy="492263"/>
            </a:xfrm>
            <a:prstGeom prst="rect">
              <a:avLst/>
            </a:prstGeom>
            <a:ln w="12700" cap="flat">
              <a:noFill/>
              <a:miter lim="400000"/>
            </a:ln>
            <a:effectLst/>
          </p:spPr>
        </p:pic>
        <p:pic>
          <p:nvPicPr>
            <p:cNvPr id="454" name="Picture 13" descr="Picture 13"/>
            <p:cNvPicPr>
              <a:picLocks noChangeAspect="1"/>
            </p:cNvPicPr>
            <p:nvPr/>
          </p:nvPicPr>
          <p:blipFill>
            <a:blip r:embed="rId5">
              <a:extLst/>
            </a:blip>
            <a:stretch>
              <a:fillRect/>
            </a:stretch>
          </p:blipFill>
          <p:spPr>
            <a:xfrm>
              <a:off x="492262" y="2967950"/>
              <a:ext cx="1594551" cy="1150624"/>
            </a:xfrm>
            <a:prstGeom prst="rect">
              <a:avLst/>
            </a:prstGeom>
            <a:ln w="12700" cap="flat">
              <a:noFill/>
              <a:miter lim="400000"/>
            </a:ln>
            <a:effectLst/>
          </p:spPr>
        </p:pic>
        <p:pic>
          <p:nvPicPr>
            <p:cNvPr id="455" name="Picture 16" descr="Picture 16"/>
            <p:cNvPicPr>
              <a:picLocks noChangeAspect="1"/>
            </p:cNvPicPr>
            <p:nvPr/>
          </p:nvPicPr>
          <p:blipFill>
            <a:blip r:embed="rId6">
              <a:extLst/>
            </a:blip>
            <a:stretch>
              <a:fillRect/>
            </a:stretch>
          </p:blipFill>
          <p:spPr>
            <a:xfrm>
              <a:off x="813666" y="3618669"/>
              <a:ext cx="1310107" cy="689065"/>
            </a:xfrm>
            <a:prstGeom prst="rect">
              <a:avLst/>
            </a:prstGeom>
            <a:ln w="12700" cap="flat">
              <a:noFill/>
              <a:miter lim="400000"/>
            </a:ln>
            <a:effectLst/>
          </p:spPr>
        </p:pic>
      </p:grpSp>
      <p:sp>
        <p:nvSpPr>
          <p:cNvPr id="457" name="Rectangle 19"/>
          <p:cNvSpPr/>
          <p:nvPr/>
        </p:nvSpPr>
        <p:spPr>
          <a:xfrm>
            <a:off x="2047875" y="6172200"/>
            <a:ext cx="7845426" cy="406400"/>
          </a:xfrm>
          <a:prstGeom prst="rect">
            <a:avLst/>
          </a:prstGeom>
          <a:solidFill>
            <a:srgbClr val="FFFFFF"/>
          </a:solidFill>
          <a:ln w="12700">
            <a:miter lim="400000"/>
          </a:ln>
        </p:spPr>
        <p:txBody>
          <a:bodyPr lIns="45719" rIns="45719" anchor="ctr"/>
          <a:lstStyle/>
          <a:p>
            <a:pPr algn="ctr">
              <a:defRPr>
                <a:solidFill>
                  <a:srgbClr val="FFFFFF"/>
                </a:solidFill>
              </a:defRPr>
            </a:pPr>
          </a:p>
        </p:txBody>
      </p:sp>
      <p:pic>
        <p:nvPicPr>
          <p:cNvPr id="458" name="Picture 22" descr="Picture 22"/>
          <p:cNvPicPr>
            <a:picLocks noChangeAspect="1"/>
          </p:cNvPicPr>
          <p:nvPr/>
        </p:nvPicPr>
        <p:blipFill>
          <a:blip r:embed="rId7">
            <a:extLst/>
          </a:blip>
          <a:stretch>
            <a:fillRect/>
          </a:stretch>
        </p:blipFill>
        <p:spPr>
          <a:xfrm>
            <a:off x="110066" y="1679587"/>
            <a:ext cx="1790701" cy="1674925"/>
          </a:xfrm>
          <a:prstGeom prst="rect">
            <a:avLst/>
          </a:prstGeom>
          <a:ln w="12700">
            <a:miter lim="400000"/>
          </a:ln>
        </p:spPr>
      </p:pic>
      <p:sp>
        <p:nvSpPr>
          <p:cNvPr id="459" name="Rectangle 2"/>
          <p:cNvSpPr txBox="1"/>
          <p:nvPr>
            <p:ph type="title"/>
          </p:nvPr>
        </p:nvSpPr>
        <p:spPr>
          <a:xfrm>
            <a:off x="372533" y="482600"/>
            <a:ext cx="7772401" cy="609600"/>
          </a:xfrm>
          <a:prstGeom prst="rect">
            <a:avLst/>
          </a:prstGeom>
        </p:spPr>
        <p:txBody>
          <a:bodyPr/>
          <a:lstStyle>
            <a:lvl1pPr algn="ctr">
              <a:defRPr sz="3700">
                <a:latin typeface="+mn-lt"/>
                <a:ea typeface="+mn-ea"/>
                <a:cs typeface="+mn-cs"/>
                <a:sym typeface="Calibri"/>
              </a:defRPr>
            </a:lvl1pPr>
          </a:lstStyle>
          <a:p>
            <a:pPr/>
            <a:r>
              <a:t>NGS market overview / Read length</a:t>
            </a:r>
          </a:p>
        </p:txBody>
      </p:sp>
      <p:pic>
        <p:nvPicPr>
          <p:cNvPr id="460" name="pasted-movie.png" descr="pasted-movie.png"/>
          <p:cNvPicPr>
            <a:picLocks noChangeAspect="1"/>
          </p:cNvPicPr>
          <p:nvPr/>
        </p:nvPicPr>
        <p:blipFill>
          <a:blip r:embed="rId8">
            <a:extLst/>
          </a:blip>
          <a:stretch>
            <a:fillRect/>
          </a:stretch>
        </p:blipFill>
        <p:spPr>
          <a:xfrm>
            <a:off x="2246356" y="4513849"/>
            <a:ext cx="797778" cy="569842"/>
          </a:xfrm>
          <a:prstGeom prst="rect">
            <a:avLst/>
          </a:prstGeom>
          <a:ln w="12700">
            <a:miter lim="400000"/>
          </a:ln>
        </p:spPr>
      </p:pic>
      <p:pic>
        <p:nvPicPr>
          <p:cNvPr id="461" name="pasted-movie.png" descr="pasted-movie.png"/>
          <p:cNvPicPr>
            <a:picLocks noChangeAspect="1"/>
          </p:cNvPicPr>
          <p:nvPr/>
        </p:nvPicPr>
        <p:blipFill>
          <a:blip r:embed="rId9">
            <a:extLst/>
          </a:blip>
          <a:stretch>
            <a:fillRect/>
          </a:stretch>
        </p:blipFill>
        <p:spPr>
          <a:xfrm>
            <a:off x="3238385" y="5386797"/>
            <a:ext cx="782698" cy="406401"/>
          </a:xfrm>
          <a:prstGeom prst="rect">
            <a:avLst/>
          </a:prstGeom>
          <a:ln w="12700">
            <a:miter lim="400000"/>
          </a:ln>
        </p:spPr>
      </p:pic>
      <p:pic>
        <p:nvPicPr>
          <p:cNvPr id="462" name="pasted-movie.png" descr="pasted-movie.png"/>
          <p:cNvPicPr>
            <a:picLocks noChangeAspect="1"/>
          </p:cNvPicPr>
          <p:nvPr/>
        </p:nvPicPr>
        <p:blipFill>
          <a:blip r:embed="rId10">
            <a:extLst/>
          </a:blip>
          <a:stretch>
            <a:fillRect/>
          </a:stretch>
        </p:blipFill>
        <p:spPr>
          <a:xfrm>
            <a:off x="1745284" y="3414110"/>
            <a:ext cx="1393522" cy="725887"/>
          </a:xfrm>
          <a:prstGeom prst="rect">
            <a:avLst/>
          </a:prstGeom>
          <a:ln w="12700">
            <a:miter lim="400000"/>
          </a:ln>
        </p:spPr>
      </p:pic>
      <p:pic>
        <p:nvPicPr>
          <p:cNvPr id="463" name="pasted-movie.png" descr="pasted-movie.png"/>
          <p:cNvPicPr>
            <a:picLocks noChangeAspect="1"/>
          </p:cNvPicPr>
          <p:nvPr/>
        </p:nvPicPr>
        <p:blipFill>
          <a:blip r:embed="rId11">
            <a:extLst/>
          </a:blip>
          <a:stretch>
            <a:fillRect/>
          </a:stretch>
        </p:blipFill>
        <p:spPr>
          <a:xfrm>
            <a:off x="1747524" y="3941900"/>
            <a:ext cx="1389042" cy="725886"/>
          </a:xfrm>
          <a:prstGeom prst="rect">
            <a:avLst/>
          </a:prstGeom>
          <a:ln w="12700">
            <a:miter lim="400000"/>
          </a:ln>
        </p:spPr>
      </p:pic>
      <p:sp>
        <p:nvSpPr>
          <p:cNvPr id="464" name="Before going into details, let’s understand the main principles."/>
          <p:cNvSpPr txBox="1"/>
          <p:nvPr/>
        </p:nvSpPr>
        <p:spPr>
          <a:xfrm>
            <a:off x="9055655" y="6144899"/>
            <a:ext cx="3062819" cy="62518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r>
              <a:t>Before going into details, let’s understand the main principles.</a:t>
            </a:r>
          </a:p>
        </p:txBody>
      </p:sp>
      <p:pic>
        <p:nvPicPr>
          <p:cNvPr id="465" name="pasted-movie.png" descr="pasted-movie.png"/>
          <p:cNvPicPr>
            <a:picLocks noChangeAspect="1"/>
          </p:cNvPicPr>
          <p:nvPr/>
        </p:nvPicPr>
        <p:blipFill>
          <a:blip r:embed="rId12">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7" name="Types of sequencing by read length"/>
          <p:cNvSpPr txBox="1"/>
          <p:nvPr>
            <p:ph type="title"/>
          </p:nvPr>
        </p:nvSpPr>
        <p:spPr>
          <a:prstGeom prst="rect">
            <a:avLst/>
          </a:prstGeom>
        </p:spPr>
        <p:txBody>
          <a:bodyPr/>
          <a:lstStyle/>
          <a:p>
            <a:pPr/>
            <a:r>
              <a:t>Types of sequencing by </a:t>
            </a:r>
            <a:r>
              <a:rPr b="1">
                <a:solidFill>
                  <a:srgbClr val="0433FF"/>
                </a:solidFill>
                <a:latin typeface="Carlito"/>
                <a:ea typeface="Carlito"/>
                <a:cs typeface="Carlito"/>
                <a:sym typeface="Carlito"/>
              </a:rPr>
              <a:t>read length</a:t>
            </a:r>
          </a:p>
        </p:txBody>
      </p:sp>
      <p:sp>
        <p:nvSpPr>
          <p:cNvPr id="468" name="Sequencing"/>
          <p:cNvSpPr/>
          <p:nvPr/>
        </p:nvSpPr>
        <p:spPr>
          <a:xfrm>
            <a:off x="5230149" y="1625253"/>
            <a:ext cx="1524001" cy="762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400" y="0"/>
                </a:moveTo>
                <a:cubicBezTo>
                  <a:pt x="2418" y="0"/>
                  <a:pt x="0" y="4835"/>
                  <a:pt x="0" y="10800"/>
                </a:cubicBezTo>
                <a:cubicBezTo>
                  <a:pt x="0" y="16765"/>
                  <a:pt x="2418" y="21600"/>
                  <a:pt x="5400" y="21600"/>
                </a:cubicBezTo>
                <a:lnTo>
                  <a:pt x="16200" y="21600"/>
                </a:lnTo>
                <a:cubicBezTo>
                  <a:pt x="19182" y="21600"/>
                  <a:pt x="21600" y="16765"/>
                  <a:pt x="21600" y="10800"/>
                </a:cubicBezTo>
                <a:cubicBezTo>
                  <a:pt x="21600" y="4835"/>
                  <a:pt x="19182" y="0"/>
                  <a:pt x="16200" y="0"/>
                </a:cubicBezTo>
                <a:lnTo>
                  <a:pt x="5400" y="0"/>
                </a:lnTo>
                <a:close/>
              </a:path>
            </a:pathLst>
          </a:custGeom>
          <a:solidFill>
            <a:srgbClr val="FFFFFF"/>
          </a:solidFill>
          <a:ln w="12700">
            <a:solidFill>
              <a:schemeClr val="accent1"/>
            </a:solidFill>
            <a:miter/>
          </a:ln>
          <a:extLst>
            <a:ext uri="{C572A759-6A51-4108-AA02-DFA0A04FC94B}">
              <ma14:wrappingTextBoxFlag xmlns:ma14="http://schemas.microsoft.com/office/mac/drawingml/2011/main" val="1"/>
            </a:ext>
          </a:extLst>
        </p:spPr>
        <p:txBody>
          <a:bodyPr lIns="45719" rIns="45719" anchor="ctr"/>
          <a:lstStyle>
            <a:lvl1pPr algn="ctr">
              <a:defRPr b="1"/>
            </a:lvl1pPr>
          </a:lstStyle>
          <a:p>
            <a:pPr/>
            <a:r>
              <a:t>Sequencing</a:t>
            </a:r>
          </a:p>
        </p:txBody>
      </p:sp>
      <p:sp>
        <p:nvSpPr>
          <p:cNvPr id="469" name="Short-read"/>
          <p:cNvSpPr/>
          <p:nvPr/>
        </p:nvSpPr>
        <p:spPr>
          <a:xfrm>
            <a:off x="2927057" y="2423719"/>
            <a:ext cx="1524001" cy="762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400" y="0"/>
                </a:moveTo>
                <a:cubicBezTo>
                  <a:pt x="2418" y="0"/>
                  <a:pt x="0" y="4835"/>
                  <a:pt x="0" y="10800"/>
                </a:cubicBezTo>
                <a:cubicBezTo>
                  <a:pt x="0" y="16765"/>
                  <a:pt x="2418" y="21600"/>
                  <a:pt x="5400" y="21600"/>
                </a:cubicBezTo>
                <a:lnTo>
                  <a:pt x="16200" y="21600"/>
                </a:lnTo>
                <a:cubicBezTo>
                  <a:pt x="19182" y="21600"/>
                  <a:pt x="21600" y="16765"/>
                  <a:pt x="21600" y="10800"/>
                </a:cubicBezTo>
                <a:cubicBezTo>
                  <a:pt x="21600" y="4835"/>
                  <a:pt x="19182" y="0"/>
                  <a:pt x="16200" y="0"/>
                </a:cubicBezTo>
                <a:lnTo>
                  <a:pt x="5400" y="0"/>
                </a:lnTo>
                <a:close/>
              </a:path>
            </a:pathLst>
          </a:custGeom>
          <a:solidFill>
            <a:srgbClr val="FFFFFF"/>
          </a:solidFill>
          <a:ln w="12700">
            <a:solidFill>
              <a:schemeClr val="accent1"/>
            </a:solidFill>
            <a:miter/>
          </a:ln>
          <a:extLst>
            <a:ext uri="{C572A759-6A51-4108-AA02-DFA0A04FC94B}">
              <ma14:wrappingTextBoxFlag xmlns:ma14="http://schemas.microsoft.com/office/mac/drawingml/2011/main" val="1"/>
            </a:ext>
          </a:extLst>
        </p:spPr>
        <p:txBody>
          <a:bodyPr lIns="45719" rIns="45719" anchor="ctr"/>
          <a:lstStyle>
            <a:lvl1pPr algn="ctr">
              <a:defRPr b="1"/>
            </a:lvl1pPr>
          </a:lstStyle>
          <a:p>
            <a:pPr/>
            <a:r>
              <a:t>Short-read</a:t>
            </a:r>
          </a:p>
        </p:txBody>
      </p:sp>
      <p:sp>
        <p:nvSpPr>
          <p:cNvPr id="470" name="Long-read"/>
          <p:cNvSpPr/>
          <p:nvPr/>
        </p:nvSpPr>
        <p:spPr>
          <a:xfrm>
            <a:off x="7488456" y="2423719"/>
            <a:ext cx="1524001" cy="762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400" y="0"/>
                </a:moveTo>
                <a:cubicBezTo>
                  <a:pt x="2418" y="0"/>
                  <a:pt x="0" y="4835"/>
                  <a:pt x="0" y="10800"/>
                </a:cubicBezTo>
                <a:cubicBezTo>
                  <a:pt x="0" y="16765"/>
                  <a:pt x="2418" y="21600"/>
                  <a:pt x="5400" y="21600"/>
                </a:cubicBezTo>
                <a:lnTo>
                  <a:pt x="16200" y="21600"/>
                </a:lnTo>
                <a:cubicBezTo>
                  <a:pt x="19182" y="21600"/>
                  <a:pt x="21600" y="16765"/>
                  <a:pt x="21600" y="10800"/>
                </a:cubicBezTo>
                <a:cubicBezTo>
                  <a:pt x="21600" y="4835"/>
                  <a:pt x="19182" y="0"/>
                  <a:pt x="16200" y="0"/>
                </a:cubicBezTo>
                <a:lnTo>
                  <a:pt x="5400" y="0"/>
                </a:lnTo>
                <a:close/>
              </a:path>
            </a:pathLst>
          </a:custGeom>
          <a:solidFill>
            <a:srgbClr val="FFFFFF"/>
          </a:solidFill>
          <a:ln w="12700">
            <a:solidFill>
              <a:schemeClr val="accent1"/>
            </a:solidFill>
            <a:miter/>
          </a:ln>
          <a:extLst>
            <a:ext uri="{C572A759-6A51-4108-AA02-DFA0A04FC94B}">
              <ma14:wrappingTextBoxFlag xmlns:ma14="http://schemas.microsoft.com/office/mac/drawingml/2011/main" val="1"/>
            </a:ext>
          </a:extLst>
        </p:spPr>
        <p:txBody>
          <a:bodyPr lIns="45719" rIns="45719" anchor="ctr"/>
          <a:lstStyle>
            <a:lvl1pPr algn="ctr">
              <a:defRPr b="1"/>
            </a:lvl1pPr>
          </a:lstStyle>
          <a:p>
            <a:pPr/>
            <a:r>
              <a:t>Long-read</a:t>
            </a:r>
          </a:p>
        </p:txBody>
      </p:sp>
      <p:sp>
        <p:nvSpPr>
          <p:cNvPr id="471" name="110 - 600 bp…"/>
          <p:cNvSpPr txBox="1"/>
          <p:nvPr/>
        </p:nvSpPr>
        <p:spPr>
          <a:xfrm>
            <a:off x="822792" y="2492125"/>
            <a:ext cx="1890078" cy="6251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ctr"/>
            <a:r>
              <a:t>110 - 600 bp</a:t>
            </a:r>
          </a:p>
          <a:p>
            <a:pPr algn="ctr"/>
            <a:r>
              <a:t>Amplified template</a:t>
            </a:r>
          </a:p>
        </p:txBody>
      </p:sp>
      <p:sp>
        <p:nvSpPr>
          <p:cNvPr id="472" name="Single read…"/>
          <p:cNvSpPr/>
          <p:nvPr/>
        </p:nvSpPr>
        <p:spPr>
          <a:xfrm>
            <a:off x="1849396" y="3994183"/>
            <a:ext cx="1524001" cy="762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400" y="0"/>
                </a:moveTo>
                <a:cubicBezTo>
                  <a:pt x="2418" y="0"/>
                  <a:pt x="0" y="4835"/>
                  <a:pt x="0" y="10800"/>
                </a:cubicBezTo>
                <a:cubicBezTo>
                  <a:pt x="0" y="16765"/>
                  <a:pt x="2418" y="21600"/>
                  <a:pt x="5400" y="21600"/>
                </a:cubicBezTo>
                <a:lnTo>
                  <a:pt x="16200" y="21600"/>
                </a:lnTo>
                <a:cubicBezTo>
                  <a:pt x="19182" y="21600"/>
                  <a:pt x="21600" y="16765"/>
                  <a:pt x="21600" y="10800"/>
                </a:cubicBezTo>
                <a:cubicBezTo>
                  <a:pt x="21600" y="4835"/>
                  <a:pt x="19182" y="0"/>
                  <a:pt x="16200" y="0"/>
                </a:cubicBezTo>
                <a:lnTo>
                  <a:pt x="5400" y="0"/>
                </a:lnTo>
                <a:close/>
              </a:path>
            </a:pathLst>
          </a:custGeom>
          <a:solidFill>
            <a:srgbClr val="FFFFFF"/>
          </a:solidFill>
          <a:ln w="12700">
            <a:solidFill>
              <a:schemeClr val="accent1"/>
            </a:solidFill>
            <a:miter/>
          </a:ln>
          <a:extLst>
            <a:ext uri="{C572A759-6A51-4108-AA02-DFA0A04FC94B}">
              <ma14:wrappingTextBoxFlag xmlns:ma14="http://schemas.microsoft.com/office/mac/drawingml/2011/main" val="1"/>
            </a:ext>
          </a:extLst>
        </p:spPr>
        <p:txBody>
          <a:bodyPr lIns="45719" rIns="45719" anchor="ctr"/>
          <a:lstStyle/>
          <a:p>
            <a:pPr algn="ctr"/>
            <a:r>
              <a:t>Single read</a:t>
            </a:r>
          </a:p>
          <a:p>
            <a:pPr algn="ctr"/>
            <a:r>
              <a:t>SE</a:t>
            </a:r>
          </a:p>
        </p:txBody>
      </p:sp>
      <p:sp>
        <p:nvSpPr>
          <p:cNvPr id="473" name="Paired read"/>
          <p:cNvSpPr/>
          <p:nvPr/>
        </p:nvSpPr>
        <p:spPr>
          <a:xfrm>
            <a:off x="3896552" y="3994183"/>
            <a:ext cx="1524001" cy="762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400" y="0"/>
                </a:moveTo>
                <a:cubicBezTo>
                  <a:pt x="2418" y="0"/>
                  <a:pt x="0" y="4835"/>
                  <a:pt x="0" y="10800"/>
                </a:cubicBezTo>
                <a:cubicBezTo>
                  <a:pt x="0" y="16765"/>
                  <a:pt x="2418" y="21600"/>
                  <a:pt x="5400" y="21600"/>
                </a:cubicBezTo>
                <a:lnTo>
                  <a:pt x="16200" y="21600"/>
                </a:lnTo>
                <a:cubicBezTo>
                  <a:pt x="19182" y="21600"/>
                  <a:pt x="21600" y="16765"/>
                  <a:pt x="21600" y="10800"/>
                </a:cubicBezTo>
                <a:cubicBezTo>
                  <a:pt x="21600" y="4835"/>
                  <a:pt x="19182" y="0"/>
                  <a:pt x="16200" y="0"/>
                </a:cubicBezTo>
                <a:lnTo>
                  <a:pt x="5400" y="0"/>
                </a:lnTo>
                <a:close/>
              </a:path>
            </a:pathLst>
          </a:custGeom>
          <a:solidFill>
            <a:srgbClr val="FFFFFF"/>
          </a:solidFill>
          <a:ln w="12700">
            <a:solidFill>
              <a:schemeClr val="accent1"/>
            </a:solidFill>
            <a:miter/>
          </a:ln>
          <a:extLst>
            <a:ext uri="{C572A759-6A51-4108-AA02-DFA0A04FC94B}">
              <ma14:wrappingTextBoxFlag xmlns:ma14="http://schemas.microsoft.com/office/mac/drawingml/2011/main" val="1"/>
            </a:ext>
          </a:extLst>
        </p:spPr>
        <p:txBody>
          <a:bodyPr lIns="45719" rIns="45719" anchor="ctr"/>
          <a:lstStyle>
            <a:lvl1pPr algn="ctr"/>
          </a:lstStyle>
          <a:p>
            <a:pPr/>
            <a:r>
              <a:t>Paired read</a:t>
            </a:r>
          </a:p>
        </p:txBody>
      </p:sp>
      <p:sp>
        <p:nvSpPr>
          <p:cNvPr id="474" name="Group"/>
          <p:cNvSpPr/>
          <p:nvPr/>
        </p:nvSpPr>
        <p:spPr>
          <a:xfrm>
            <a:off x="1191304" y="4980851"/>
            <a:ext cx="2173763" cy="149172"/>
          </a:xfrm>
          <a:prstGeom prst="rect">
            <a:avLst/>
          </a:prstGeom>
          <a:solidFill>
            <a:srgbClr val="FFFFFF"/>
          </a:solidFill>
          <a:ln w="12700">
            <a:solidFill>
              <a:schemeClr val="accent1"/>
            </a:solidFill>
            <a:miter/>
          </a:ln>
        </p:spPr>
        <p:txBody>
          <a:bodyPr lIns="45719" rIns="45719" anchor="ctr"/>
          <a:lstStyle/>
          <a:p>
            <a:pPr/>
          </a:p>
        </p:txBody>
      </p:sp>
      <p:grpSp>
        <p:nvGrpSpPr>
          <p:cNvPr id="479" name="Group"/>
          <p:cNvGrpSpPr/>
          <p:nvPr/>
        </p:nvGrpSpPr>
        <p:grpSpPr>
          <a:xfrm>
            <a:off x="1181280" y="4902876"/>
            <a:ext cx="4858212" cy="279722"/>
            <a:chOff x="0" y="0"/>
            <a:chExt cx="4858210" cy="279721"/>
          </a:xfrm>
        </p:grpSpPr>
        <p:sp>
          <p:nvSpPr>
            <p:cNvPr id="475" name="Rectangle"/>
            <p:cNvSpPr/>
            <p:nvPr/>
          </p:nvSpPr>
          <p:spPr>
            <a:xfrm>
              <a:off x="2631585" y="69895"/>
              <a:ext cx="2208046" cy="134159"/>
            </a:xfrm>
            <a:prstGeom prst="rect">
              <a:avLst/>
            </a:pr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476" name="Line"/>
            <p:cNvSpPr/>
            <p:nvPr/>
          </p:nvSpPr>
          <p:spPr>
            <a:xfrm>
              <a:off x="2624666" y="0"/>
              <a:ext cx="1194292" cy="0"/>
            </a:xfrm>
            <a:prstGeom prst="line">
              <a:avLst/>
            </a:prstGeom>
            <a:noFill/>
            <a:ln w="50800" cap="flat">
              <a:solidFill>
                <a:schemeClr val="accent1"/>
              </a:solidFill>
              <a:prstDash val="solid"/>
              <a:miter lim="800000"/>
              <a:tailEnd type="triangle" w="med" len="med"/>
            </a:ln>
            <a:effectLst/>
          </p:spPr>
          <p:txBody>
            <a:bodyPr wrap="square" lIns="45719" tIns="45719" rIns="45719" bIns="45719" numCol="1" anchor="t">
              <a:noAutofit/>
            </a:bodyPr>
            <a:lstStyle/>
            <a:p>
              <a:pPr/>
            </a:p>
          </p:txBody>
        </p:sp>
        <p:sp>
          <p:nvSpPr>
            <p:cNvPr id="477" name="Line"/>
            <p:cNvSpPr/>
            <p:nvPr/>
          </p:nvSpPr>
          <p:spPr>
            <a:xfrm flipH="1" flipV="1">
              <a:off x="3663919" y="279721"/>
              <a:ext cx="1194292" cy="1"/>
            </a:xfrm>
            <a:prstGeom prst="line">
              <a:avLst/>
            </a:prstGeom>
            <a:noFill/>
            <a:ln w="50800" cap="flat">
              <a:solidFill>
                <a:schemeClr val="accent6">
                  <a:lumOff val="-9568"/>
                </a:schemeClr>
              </a:solidFill>
              <a:prstDash val="solid"/>
              <a:miter lim="800000"/>
              <a:tailEnd type="triangle" w="med" len="med"/>
            </a:ln>
            <a:effectLst/>
          </p:spPr>
          <p:txBody>
            <a:bodyPr wrap="square" lIns="45719" tIns="45719" rIns="45719" bIns="45719" numCol="1" anchor="t">
              <a:noAutofit/>
            </a:bodyPr>
            <a:lstStyle/>
            <a:p>
              <a:pPr/>
            </a:p>
          </p:txBody>
        </p:sp>
        <p:sp>
          <p:nvSpPr>
            <p:cNvPr id="478" name="Line"/>
            <p:cNvSpPr/>
            <p:nvPr/>
          </p:nvSpPr>
          <p:spPr>
            <a:xfrm>
              <a:off x="0" y="0"/>
              <a:ext cx="1194291" cy="1"/>
            </a:xfrm>
            <a:prstGeom prst="line">
              <a:avLst/>
            </a:prstGeom>
            <a:noFill/>
            <a:ln w="50800" cap="flat">
              <a:solidFill>
                <a:schemeClr val="accent1"/>
              </a:solidFill>
              <a:prstDash val="solid"/>
              <a:miter lim="800000"/>
              <a:tailEnd type="triangle" w="med" len="med"/>
            </a:ln>
            <a:effectLst/>
          </p:spPr>
          <p:txBody>
            <a:bodyPr wrap="square" lIns="45719" tIns="45719" rIns="45719" bIns="45719" numCol="1" anchor="t">
              <a:noAutofit/>
            </a:bodyPr>
            <a:lstStyle/>
            <a:p>
              <a:pPr/>
            </a:p>
          </p:txBody>
        </p:sp>
      </p:grpSp>
      <p:sp>
        <p:nvSpPr>
          <p:cNvPr id="480" name="200 bp - Mb…"/>
          <p:cNvSpPr txBox="1"/>
          <p:nvPr/>
        </p:nvSpPr>
        <p:spPr>
          <a:xfrm>
            <a:off x="9011199" y="2486451"/>
            <a:ext cx="3087103" cy="6251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ctr"/>
            <a:r>
              <a:t>200 bp - Mb</a:t>
            </a:r>
          </a:p>
          <a:p>
            <a:pPr algn="ctr"/>
            <a:r>
              <a:t>Native (non-amplified) template</a:t>
            </a:r>
          </a:p>
        </p:txBody>
      </p:sp>
      <p:sp>
        <p:nvSpPr>
          <p:cNvPr id="481" name="Line"/>
          <p:cNvSpPr/>
          <p:nvPr/>
        </p:nvSpPr>
        <p:spPr>
          <a:xfrm flipV="1">
            <a:off x="4441663" y="2377139"/>
            <a:ext cx="1533520" cy="409538"/>
          </a:xfrm>
          <a:prstGeom prst="line">
            <a:avLst/>
          </a:prstGeom>
          <a:ln w="12700">
            <a:solidFill>
              <a:schemeClr val="accent1"/>
            </a:solidFill>
            <a:miter/>
          </a:ln>
        </p:spPr>
        <p:txBody>
          <a:bodyPr lIns="45719" rIns="45719"/>
          <a:lstStyle/>
          <a:p>
            <a:pPr/>
          </a:p>
        </p:txBody>
      </p:sp>
      <p:sp>
        <p:nvSpPr>
          <p:cNvPr id="482" name="Line"/>
          <p:cNvSpPr/>
          <p:nvPr/>
        </p:nvSpPr>
        <p:spPr>
          <a:xfrm>
            <a:off x="5970770" y="2385108"/>
            <a:ext cx="1533566" cy="393601"/>
          </a:xfrm>
          <a:prstGeom prst="line">
            <a:avLst/>
          </a:prstGeom>
          <a:ln w="12700">
            <a:solidFill>
              <a:schemeClr val="accent1"/>
            </a:solidFill>
            <a:miter/>
          </a:ln>
        </p:spPr>
        <p:txBody>
          <a:bodyPr lIns="45719" rIns="45719"/>
          <a:lstStyle/>
          <a:p>
            <a:pPr/>
          </a:p>
        </p:txBody>
      </p:sp>
      <p:sp>
        <p:nvSpPr>
          <p:cNvPr id="483" name="Line"/>
          <p:cNvSpPr/>
          <p:nvPr/>
        </p:nvSpPr>
        <p:spPr>
          <a:xfrm flipV="1">
            <a:off x="2571778" y="3207091"/>
            <a:ext cx="1072282" cy="790790"/>
          </a:xfrm>
          <a:prstGeom prst="line">
            <a:avLst/>
          </a:prstGeom>
          <a:ln w="12700">
            <a:solidFill>
              <a:schemeClr val="accent1"/>
            </a:solidFill>
            <a:miter/>
          </a:ln>
        </p:spPr>
        <p:txBody>
          <a:bodyPr lIns="45719" rIns="45719"/>
          <a:lstStyle/>
          <a:p>
            <a:pPr/>
          </a:p>
        </p:txBody>
      </p:sp>
      <p:sp>
        <p:nvSpPr>
          <p:cNvPr id="484" name="Line"/>
          <p:cNvSpPr/>
          <p:nvPr/>
        </p:nvSpPr>
        <p:spPr>
          <a:xfrm>
            <a:off x="3635701" y="3178245"/>
            <a:ext cx="1026130" cy="823412"/>
          </a:xfrm>
          <a:prstGeom prst="line">
            <a:avLst/>
          </a:prstGeom>
          <a:ln w="12700">
            <a:solidFill>
              <a:schemeClr val="accent1"/>
            </a:solidFill>
            <a:miter/>
          </a:ln>
        </p:spPr>
        <p:txBody>
          <a:bodyPr lIns="45719" rIns="45719"/>
          <a:lstStyle/>
          <a:p>
            <a:pPr/>
          </a:p>
        </p:txBody>
      </p:sp>
      <p:sp>
        <p:nvSpPr>
          <p:cNvPr id="485" name="ION and Roche - per default…"/>
          <p:cNvSpPr txBox="1"/>
          <p:nvPr/>
        </p:nvSpPr>
        <p:spPr>
          <a:xfrm>
            <a:off x="1116484" y="5348340"/>
            <a:ext cx="2535546" cy="92009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700"/>
            </a:pPr>
            <a:r>
              <a:t>ION and Roche - per default</a:t>
            </a:r>
          </a:p>
          <a:p>
            <a:pPr>
              <a:defRPr sz="500"/>
            </a:pPr>
          </a:p>
          <a:p>
            <a:pPr>
              <a:defRPr sz="1700"/>
            </a:pPr>
            <a:r>
              <a:t>Optional: Illumina, MGI, </a:t>
            </a:r>
          </a:p>
          <a:p>
            <a:pPr>
              <a:defRPr sz="1700"/>
            </a:pPr>
            <a:r>
              <a:t>Element Biosciences </a:t>
            </a:r>
          </a:p>
        </p:txBody>
      </p:sp>
      <p:sp>
        <p:nvSpPr>
          <p:cNvPr id="486" name="Illumina, MGI,…"/>
          <p:cNvSpPr txBox="1"/>
          <p:nvPr/>
        </p:nvSpPr>
        <p:spPr>
          <a:xfrm>
            <a:off x="4114626" y="5373740"/>
            <a:ext cx="1937920" cy="84389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r">
              <a:defRPr sz="1700"/>
            </a:pPr>
            <a:r>
              <a:t>Illumina, MGI, </a:t>
            </a:r>
          </a:p>
          <a:p>
            <a:pPr algn="r">
              <a:defRPr sz="1700"/>
            </a:pPr>
            <a:r>
              <a:t>Element Biosciences </a:t>
            </a:r>
          </a:p>
        </p:txBody>
      </p:sp>
      <p:sp>
        <p:nvSpPr>
          <p:cNvPr id="487" name="Circular read"/>
          <p:cNvSpPr/>
          <p:nvPr/>
        </p:nvSpPr>
        <p:spPr>
          <a:xfrm>
            <a:off x="8653957" y="3994183"/>
            <a:ext cx="1524001" cy="762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400" y="0"/>
                </a:moveTo>
                <a:cubicBezTo>
                  <a:pt x="2418" y="0"/>
                  <a:pt x="0" y="4835"/>
                  <a:pt x="0" y="10800"/>
                </a:cubicBezTo>
                <a:cubicBezTo>
                  <a:pt x="0" y="16765"/>
                  <a:pt x="2418" y="21600"/>
                  <a:pt x="5400" y="21600"/>
                </a:cubicBezTo>
                <a:lnTo>
                  <a:pt x="16200" y="21600"/>
                </a:lnTo>
                <a:cubicBezTo>
                  <a:pt x="19182" y="21600"/>
                  <a:pt x="21600" y="16765"/>
                  <a:pt x="21600" y="10800"/>
                </a:cubicBezTo>
                <a:cubicBezTo>
                  <a:pt x="21600" y="4835"/>
                  <a:pt x="19182" y="0"/>
                  <a:pt x="16200" y="0"/>
                </a:cubicBezTo>
                <a:lnTo>
                  <a:pt x="5400" y="0"/>
                </a:lnTo>
                <a:close/>
              </a:path>
            </a:pathLst>
          </a:custGeom>
          <a:solidFill>
            <a:srgbClr val="FFFFFF"/>
          </a:solidFill>
          <a:ln w="12700">
            <a:solidFill>
              <a:schemeClr val="accent1"/>
            </a:solidFill>
            <a:miter/>
          </a:ln>
          <a:extLst>
            <a:ext uri="{C572A759-6A51-4108-AA02-DFA0A04FC94B}">
              <ma14:wrappingTextBoxFlag xmlns:ma14="http://schemas.microsoft.com/office/mac/drawingml/2011/main" val="1"/>
            </a:ext>
          </a:extLst>
        </p:spPr>
        <p:txBody>
          <a:bodyPr lIns="45719" rIns="45719" anchor="ctr"/>
          <a:lstStyle>
            <a:lvl1pPr algn="ctr"/>
          </a:lstStyle>
          <a:p>
            <a:pPr/>
            <a:r>
              <a:t>Circular read</a:t>
            </a:r>
          </a:p>
        </p:txBody>
      </p:sp>
      <p:sp>
        <p:nvSpPr>
          <p:cNvPr id="488" name="Single read"/>
          <p:cNvSpPr/>
          <p:nvPr/>
        </p:nvSpPr>
        <p:spPr>
          <a:xfrm>
            <a:off x="6410795" y="3994183"/>
            <a:ext cx="1524001" cy="762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400" y="0"/>
                </a:moveTo>
                <a:cubicBezTo>
                  <a:pt x="2418" y="0"/>
                  <a:pt x="0" y="4835"/>
                  <a:pt x="0" y="10800"/>
                </a:cubicBezTo>
                <a:cubicBezTo>
                  <a:pt x="0" y="16765"/>
                  <a:pt x="2418" y="21600"/>
                  <a:pt x="5400" y="21600"/>
                </a:cubicBezTo>
                <a:lnTo>
                  <a:pt x="16200" y="21600"/>
                </a:lnTo>
                <a:cubicBezTo>
                  <a:pt x="19182" y="21600"/>
                  <a:pt x="21600" y="16765"/>
                  <a:pt x="21600" y="10800"/>
                </a:cubicBezTo>
                <a:cubicBezTo>
                  <a:pt x="21600" y="4835"/>
                  <a:pt x="19182" y="0"/>
                  <a:pt x="16200" y="0"/>
                </a:cubicBezTo>
                <a:lnTo>
                  <a:pt x="5400" y="0"/>
                </a:lnTo>
                <a:close/>
              </a:path>
            </a:pathLst>
          </a:custGeom>
          <a:solidFill>
            <a:srgbClr val="FFFFFF"/>
          </a:solidFill>
          <a:ln w="12700">
            <a:solidFill>
              <a:schemeClr val="accent1"/>
            </a:solidFill>
            <a:miter/>
          </a:ln>
          <a:extLst>
            <a:ext uri="{C572A759-6A51-4108-AA02-DFA0A04FC94B}">
              <ma14:wrappingTextBoxFlag xmlns:ma14="http://schemas.microsoft.com/office/mac/drawingml/2011/main" val="1"/>
            </a:ext>
          </a:extLst>
        </p:spPr>
        <p:txBody>
          <a:bodyPr lIns="45719" rIns="45719" anchor="ctr"/>
          <a:lstStyle>
            <a:lvl1pPr algn="ctr"/>
          </a:lstStyle>
          <a:p>
            <a:pPr/>
            <a:r>
              <a:t>Single read</a:t>
            </a:r>
          </a:p>
        </p:txBody>
      </p:sp>
      <p:pic>
        <p:nvPicPr>
          <p:cNvPr id="489" name="pasted-movie.png" descr="pasted-movie.png"/>
          <p:cNvPicPr>
            <a:picLocks noChangeAspect="1"/>
          </p:cNvPicPr>
          <p:nvPr/>
        </p:nvPicPr>
        <p:blipFill>
          <a:blip r:embed="rId2">
            <a:extLst/>
          </a:blip>
          <a:stretch>
            <a:fillRect/>
          </a:stretch>
        </p:blipFill>
        <p:spPr>
          <a:xfrm>
            <a:off x="9017429" y="4792735"/>
            <a:ext cx="797056" cy="1127909"/>
          </a:xfrm>
          <a:prstGeom prst="rect">
            <a:avLst/>
          </a:prstGeom>
          <a:ln w="12700">
            <a:miter lim="400000"/>
          </a:ln>
        </p:spPr>
      </p:pic>
      <p:sp>
        <p:nvSpPr>
          <p:cNvPr id="490" name="Line"/>
          <p:cNvSpPr/>
          <p:nvPr/>
        </p:nvSpPr>
        <p:spPr>
          <a:xfrm flipV="1">
            <a:off x="7212903" y="3194556"/>
            <a:ext cx="1013945" cy="790790"/>
          </a:xfrm>
          <a:prstGeom prst="line">
            <a:avLst/>
          </a:prstGeom>
          <a:ln w="12700">
            <a:solidFill>
              <a:schemeClr val="accent1"/>
            </a:solidFill>
            <a:miter/>
          </a:ln>
        </p:spPr>
        <p:txBody>
          <a:bodyPr lIns="45719" rIns="45719"/>
          <a:lstStyle/>
          <a:p>
            <a:pPr/>
          </a:p>
        </p:txBody>
      </p:sp>
      <p:sp>
        <p:nvSpPr>
          <p:cNvPr id="491" name="Line"/>
          <p:cNvSpPr/>
          <p:nvPr/>
        </p:nvSpPr>
        <p:spPr>
          <a:xfrm>
            <a:off x="8259410" y="3190780"/>
            <a:ext cx="1174663" cy="798342"/>
          </a:xfrm>
          <a:prstGeom prst="line">
            <a:avLst/>
          </a:prstGeom>
          <a:ln w="12700">
            <a:solidFill>
              <a:schemeClr val="accent1"/>
            </a:solidFill>
            <a:miter/>
          </a:ln>
        </p:spPr>
        <p:txBody>
          <a:bodyPr lIns="45719" rIns="45719"/>
          <a:lstStyle/>
          <a:p>
            <a:pPr/>
          </a:p>
        </p:txBody>
      </p:sp>
      <p:sp>
        <p:nvSpPr>
          <p:cNvPr id="492" name="ONT"/>
          <p:cNvSpPr txBox="1"/>
          <p:nvPr/>
        </p:nvSpPr>
        <p:spPr>
          <a:xfrm>
            <a:off x="6926964" y="6217546"/>
            <a:ext cx="491664" cy="31049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700"/>
            </a:lvl1pPr>
          </a:lstStyle>
          <a:p>
            <a:pPr/>
            <a:r>
              <a:t>ONT</a:t>
            </a:r>
          </a:p>
        </p:txBody>
      </p:sp>
      <p:sp>
        <p:nvSpPr>
          <p:cNvPr id="493" name="PacBio"/>
          <p:cNvSpPr txBox="1"/>
          <p:nvPr/>
        </p:nvSpPr>
        <p:spPr>
          <a:xfrm>
            <a:off x="9072664" y="6217546"/>
            <a:ext cx="686586" cy="31049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700"/>
            </a:lvl1pPr>
          </a:lstStyle>
          <a:p>
            <a:pPr/>
            <a:r>
              <a:t>PacBio</a:t>
            </a:r>
          </a:p>
        </p:txBody>
      </p:sp>
      <p:sp>
        <p:nvSpPr>
          <p:cNvPr id="494" name="NGS glossary"/>
          <p:cNvSpPr txBox="1"/>
          <p:nvPr/>
        </p:nvSpPr>
        <p:spPr>
          <a:xfrm>
            <a:off x="141146" y="91847"/>
            <a:ext cx="1333313"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9437FF"/>
                </a:solidFill>
              </a:defRPr>
            </a:lvl1pPr>
          </a:lstStyle>
          <a:p>
            <a:pPr/>
            <a:r>
              <a:t>NGS glossary</a:t>
            </a:r>
          </a:p>
        </p:txBody>
      </p:sp>
      <p:sp>
        <p:nvSpPr>
          <p:cNvPr id="495" name="Paired reads (PE) = better mappability"/>
          <p:cNvSpPr txBox="1"/>
          <p:nvPr/>
        </p:nvSpPr>
        <p:spPr>
          <a:xfrm>
            <a:off x="1130722" y="6500535"/>
            <a:ext cx="3612727"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Paired reads (PE) = better mappability</a:t>
            </a:r>
          </a:p>
        </p:txBody>
      </p:sp>
      <p:pic>
        <p:nvPicPr>
          <p:cNvPr id="496" name="pasted-movie.png" descr="pasted-movie.png"/>
          <p:cNvPicPr>
            <a:picLocks noChangeAspect="1"/>
          </p:cNvPicPr>
          <p:nvPr/>
        </p:nvPicPr>
        <p:blipFill>
          <a:blip r:embed="rId3">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8" name="Any NGS starts with a library"/>
          <p:cNvSpPr txBox="1"/>
          <p:nvPr>
            <p:ph type="title"/>
          </p:nvPr>
        </p:nvSpPr>
        <p:spPr>
          <a:prstGeom prst="rect">
            <a:avLst/>
          </a:prstGeom>
        </p:spPr>
        <p:txBody>
          <a:bodyPr/>
          <a:lstStyle/>
          <a:p>
            <a:pPr/>
            <a:r>
              <a:t>Any NGS starts with a library</a:t>
            </a:r>
          </a:p>
        </p:txBody>
      </p:sp>
      <p:sp>
        <p:nvSpPr>
          <p:cNvPr id="499" name="Line"/>
          <p:cNvSpPr/>
          <p:nvPr/>
        </p:nvSpPr>
        <p:spPr>
          <a:xfrm>
            <a:off x="3523651" y="2013598"/>
            <a:ext cx="5189150" cy="1"/>
          </a:xfrm>
          <a:prstGeom prst="line">
            <a:avLst/>
          </a:prstGeom>
          <a:ln w="114300">
            <a:solidFill>
              <a:schemeClr val="accent1"/>
            </a:solidFill>
            <a:miter lim="400000"/>
          </a:ln>
        </p:spPr>
        <p:txBody>
          <a:bodyPr lIns="45719" rIns="45719"/>
          <a:lstStyle/>
          <a:p>
            <a:pPr/>
          </a:p>
        </p:txBody>
      </p:sp>
      <p:sp>
        <p:nvSpPr>
          <p:cNvPr id="500" name="Line"/>
          <p:cNvSpPr/>
          <p:nvPr/>
        </p:nvSpPr>
        <p:spPr>
          <a:xfrm>
            <a:off x="3523651" y="3282950"/>
            <a:ext cx="5189150" cy="0"/>
          </a:xfrm>
          <a:prstGeom prst="line">
            <a:avLst/>
          </a:prstGeom>
          <a:ln w="114300">
            <a:solidFill>
              <a:schemeClr val="accent1"/>
            </a:solidFill>
            <a:miter lim="400000"/>
          </a:ln>
        </p:spPr>
        <p:txBody>
          <a:bodyPr lIns="45719" rIns="45719"/>
          <a:lstStyle/>
          <a:p>
            <a:pPr/>
          </a:p>
        </p:txBody>
      </p:sp>
      <p:sp>
        <p:nvSpPr>
          <p:cNvPr id="501" name="Line"/>
          <p:cNvSpPr/>
          <p:nvPr/>
        </p:nvSpPr>
        <p:spPr>
          <a:xfrm>
            <a:off x="2899232" y="3282950"/>
            <a:ext cx="620003" cy="0"/>
          </a:xfrm>
          <a:prstGeom prst="line">
            <a:avLst/>
          </a:prstGeom>
          <a:ln w="114300">
            <a:solidFill>
              <a:schemeClr val="accent4"/>
            </a:solidFill>
            <a:miter/>
          </a:ln>
        </p:spPr>
        <p:txBody>
          <a:bodyPr lIns="45719" rIns="45719"/>
          <a:lstStyle/>
          <a:p>
            <a:pPr/>
          </a:p>
        </p:txBody>
      </p:sp>
      <p:sp>
        <p:nvSpPr>
          <p:cNvPr id="502" name="Line"/>
          <p:cNvSpPr/>
          <p:nvPr/>
        </p:nvSpPr>
        <p:spPr>
          <a:xfrm>
            <a:off x="2900551" y="3544954"/>
            <a:ext cx="5792577" cy="1"/>
          </a:xfrm>
          <a:prstGeom prst="line">
            <a:avLst/>
          </a:prstGeom>
          <a:ln w="114300">
            <a:solidFill>
              <a:schemeClr val="accent1"/>
            </a:solidFill>
            <a:miter lim="400000"/>
          </a:ln>
        </p:spPr>
        <p:txBody>
          <a:bodyPr lIns="45719" rIns="45719"/>
          <a:lstStyle/>
          <a:p>
            <a:pPr/>
          </a:p>
        </p:txBody>
      </p:sp>
      <p:sp>
        <p:nvSpPr>
          <p:cNvPr id="503" name="Line"/>
          <p:cNvSpPr/>
          <p:nvPr/>
        </p:nvSpPr>
        <p:spPr>
          <a:xfrm>
            <a:off x="8689761" y="3544954"/>
            <a:ext cx="620003" cy="1"/>
          </a:xfrm>
          <a:prstGeom prst="line">
            <a:avLst/>
          </a:prstGeom>
          <a:ln w="114300">
            <a:solidFill>
              <a:srgbClr val="54D0D0"/>
            </a:solidFill>
            <a:miter lim="400000"/>
          </a:ln>
        </p:spPr>
        <p:txBody>
          <a:bodyPr lIns="45719" rIns="45719"/>
          <a:lstStyle/>
          <a:p>
            <a:pPr/>
          </a:p>
        </p:txBody>
      </p:sp>
      <p:sp>
        <p:nvSpPr>
          <p:cNvPr id="504" name="Line"/>
          <p:cNvSpPr/>
          <p:nvPr/>
        </p:nvSpPr>
        <p:spPr>
          <a:xfrm>
            <a:off x="2892546" y="3544954"/>
            <a:ext cx="620003" cy="1"/>
          </a:xfrm>
          <a:prstGeom prst="line">
            <a:avLst/>
          </a:prstGeom>
          <a:ln w="114300">
            <a:solidFill>
              <a:schemeClr val="accent4"/>
            </a:solidFill>
            <a:miter lim="400000"/>
          </a:ln>
        </p:spPr>
        <p:txBody>
          <a:bodyPr lIns="45719" rIns="45719"/>
          <a:lstStyle/>
          <a:p>
            <a:pPr/>
          </a:p>
        </p:txBody>
      </p:sp>
      <p:sp>
        <p:nvSpPr>
          <p:cNvPr id="505" name="Line"/>
          <p:cNvSpPr/>
          <p:nvPr/>
        </p:nvSpPr>
        <p:spPr>
          <a:xfrm>
            <a:off x="3509568" y="4552300"/>
            <a:ext cx="5189149" cy="1"/>
          </a:xfrm>
          <a:prstGeom prst="line">
            <a:avLst/>
          </a:prstGeom>
          <a:ln w="114300">
            <a:solidFill>
              <a:schemeClr val="accent1"/>
            </a:solidFill>
            <a:miter lim="400000"/>
          </a:ln>
        </p:spPr>
        <p:txBody>
          <a:bodyPr lIns="45719" rIns="45719"/>
          <a:lstStyle/>
          <a:p>
            <a:pPr/>
          </a:p>
        </p:txBody>
      </p:sp>
      <p:sp>
        <p:nvSpPr>
          <p:cNvPr id="506" name="Line"/>
          <p:cNvSpPr/>
          <p:nvPr/>
        </p:nvSpPr>
        <p:spPr>
          <a:xfrm>
            <a:off x="2276131" y="4552300"/>
            <a:ext cx="620004" cy="1"/>
          </a:xfrm>
          <a:prstGeom prst="line">
            <a:avLst/>
          </a:prstGeom>
          <a:ln w="114300">
            <a:solidFill>
              <a:schemeClr val="accent4"/>
            </a:solidFill>
            <a:miter lim="400000"/>
          </a:ln>
        </p:spPr>
        <p:txBody>
          <a:bodyPr lIns="45719" rIns="45719"/>
          <a:lstStyle/>
          <a:p>
            <a:pPr/>
          </a:p>
        </p:txBody>
      </p:sp>
      <p:sp>
        <p:nvSpPr>
          <p:cNvPr id="507" name="Line"/>
          <p:cNvSpPr/>
          <p:nvPr/>
        </p:nvSpPr>
        <p:spPr>
          <a:xfrm>
            <a:off x="3509568" y="4814305"/>
            <a:ext cx="5189149" cy="1"/>
          </a:xfrm>
          <a:prstGeom prst="line">
            <a:avLst/>
          </a:prstGeom>
          <a:ln w="114300">
            <a:solidFill>
              <a:schemeClr val="accent1"/>
            </a:solidFill>
            <a:miter lim="400000"/>
          </a:ln>
        </p:spPr>
        <p:txBody>
          <a:bodyPr lIns="45719" rIns="45719"/>
          <a:lstStyle/>
          <a:p>
            <a:pPr/>
          </a:p>
        </p:txBody>
      </p:sp>
      <p:sp>
        <p:nvSpPr>
          <p:cNvPr id="508" name="Line"/>
          <p:cNvSpPr/>
          <p:nvPr/>
        </p:nvSpPr>
        <p:spPr>
          <a:xfrm>
            <a:off x="2276131" y="4814305"/>
            <a:ext cx="620004" cy="1"/>
          </a:xfrm>
          <a:prstGeom prst="line">
            <a:avLst/>
          </a:prstGeom>
          <a:ln w="114300">
            <a:solidFill>
              <a:schemeClr val="accent4"/>
            </a:solidFill>
            <a:miter lim="400000"/>
          </a:ln>
        </p:spPr>
        <p:txBody>
          <a:bodyPr lIns="45719" rIns="45719"/>
          <a:lstStyle/>
          <a:p>
            <a:pPr/>
          </a:p>
        </p:txBody>
      </p:sp>
      <p:sp>
        <p:nvSpPr>
          <p:cNvPr id="509" name="Line"/>
          <p:cNvSpPr/>
          <p:nvPr/>
        </p:nvSpPr>
        <p:spPr>
          <a:xfrm>
            <a:off x="2899232" y="4552300"/>
            <a:ext cx="620003" cy="1"/>
          </a:xfrm>
          <a:prstGeom prst="line">
            <a:avLst/>
          </a:prstGeom>
          <a:ln w="114300">
            <a:solidFill>
              <a:srgbClr val="A7A7A7"/>
            </a:solidFill>
            <a:miter lim="400000"/>
          </a:ln>
        </p:spPr>
        <p:txBody>
          <a:bodyPr lIns="45719" rIns="45719"/>
          <a:lstStyle/>
          <a:p>
            <a:pPr/>
          </a:p>
        </p:txBody>
      </p:sp>
      <p:sp>
        <p:nvSpPr>
          <p:cNvPr id="510" name="Line"/>
          <p:cNvSpPr/>
          <p:nvPr/>
        </p:nvSpPr>
        <p:spPr>
          <a:xfrm>
            <a:off x="2892546" y="4814305"/>
            <a:ext cx="620003" cy="1"/>
          </a:xfrm>
          <a:prstGeom prst="line">
            <a:avLst/>
          </a:prstGeom>
          <a:ln w="114300">
            <a:solidFill>
              <a:srgbClr val="A7A7A7"/>
            </a:solidFill>
            <a:miter lim="400000"/>
          </a:ln>
        </p:spPr>
        <p:txBody>
          <a:bodyPr lIns="45719" rIns="45719"/>
          <a:lstStyle/>
          <a:p>
            <a:pPr/>
          </a:p>
        </p:txBody>
      </p:sp>
      <p:sp>
        <p:nvSpPr>
          <p:cNvPr id="511" name="Line"/>
          <p:cNvSpPr/>
          <p:nvPr/>
        </p:nvSpPr>
        <p:spPr>
          <a:xfrm>
            <a:off x="8689761" y="4814305"/>
            <a:ext cx="620003" cy="1"/>
          </a:xfrm>
          <a:prstGeom prst="line">
            <a:avLst/>
          </a:prstGeom>
          <a:ln w="114300">
            <a:solidFill>
              <a:srgbClr val="A7A7A7"/>
            </a:solidFill>
            <a:miter lim="400000"/>
          </a:ln>
        </p:spPr>
        <p:txBody>
          <a:bodyPr lIns="45719" rIns="45719"/>
          <a:lstStyle/>
          <a:p>
            <a:pPr/>
          </a:p>
        </p:txBody>
      </p:sp>
      <p:sp>
        <p:nvSpPr>
          <p:cNvPr id="512" name="Template (aka “insert”)"/>
          <p:cNvSpPr txBox="1"/>
          <p:nvPr/>
        </p:nvSpPr>
        <p:spPr>
          <a:xfrm>
            <a:off x="186619" y="1824955"/>
            <a:ext cx="2251619"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Template (aka “insert”)</a:t>
            </a:r>
          </a:p>
        </p:txBody>
      </p:sp>
      <p:sp>
        <p:nvSpPr>
          <p:cNvPr id="513" name="Adaptor ligation"/>
          <p:cNvSpPr txBox="1"/>
          <p:nvPr/>
        </p:nvSpPr>
        <p:spPr>
          <a:xfrm>
            <a:off x="227189" y="3116406"/>
            <a:ext cx="1596739"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Adaptor ligation</a:t>
            </a:r>
          </a:p>
        </p:txBody>
      </p:sp>
      <p:sp>
        <p:nvSpPr>
          <p:cNvPr id="514" name="Barcode and…"/>
          <p:cNvSpPr txBox="1"/>
          <p:nvPr/>
        </p:nvSpPr>
        <p:spPr>
          <a:xfrm>
            <a:off x="238575" y="4407856"/>
            <a:ext cx="1573967" cy="6251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rPr b="1"/>
              <a:t>Barcode</a:t>
            </a:r>
            <a:r>
              <a:t> and </a:t>
            </a:r>
          </a:p>
          <a:p>
            <a:pPr/>
            <a:r>
              <a:t>adaptor ligation</a:t>
            </a:r>
          </a:p>
        </p:txBody>
      </p:sp>
      <p:sp>
        <p:nvSpPr>
          <p:cNvPr id="515" name="Tells the reaction…"/>
          <p:cNvSpPr txBox="1"/>
          <p:nvPr/>
        </p:nvSpPr>
        <p:spPr>
          <a:xfrm>
            <a:off x="10041022" y="3116406"/>
            <a:ext cx="1735037" cy="6251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Tells the reaction </a:t>
            </a:r>
          </a:p>
          <a:p>
            <a:pPr/>
            <a:r>
              <a:t>where to start</a:t>
            </a:r>
          </a:p>
        </p:txBody>
      </p:sp>
      <p:sp>
        <p:nvSpPr>
          <p:cNvPr id="516" name="OR:"/>
          <p:cNvSpPr txBox="1"/>
          <p:nvPr/>
        </p:nvSpPr>
        <p:spPr>
          <a:xfrm>
            <a:off x="805163" y="3678056"/>
            <a:ext cx="440791"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OR:</a:t>
            </a:r>
          </a:p>
        </p:txBody>
      </p:sp>
      <p:sp>
        <p:nvSpPr>
          <p:cNvPr id="517" name="Barcodes different…"/>
          <p:cNvSpPr txBox="1"/>
          <p:nvPr/>
        </p:nvSpPr>
        <p:spPr>
          <a:xfrm>
            <a:off x="10041022" y="4407856"/>
            <a:ext cx="1923788" cy="6251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Barcodes different </a:t>
            </a:r>
          </a:p>
          <a:p>
            <a:pPr/>
            <a:r>
              <a:t>samples for pooling</a:t>
            </a:r>
          </a:p>
        </p:txBody>
      </p:sp>
      <p:sp>
        <p:nvSpPr>
          <p:cNvPr id="518" name="Type of adaptor, primer and insert size are technology- and application-specific…"/>
          <p:cNvSpPr txBox="1"/>
          <p:nvPr/>
        </p:nvSpPr>
        <p:spPr>
          <a:xfrm>
            <a:off x="2417095" y="5502496"/>
            <a:ext cx="7402263" cy="969577"/>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ctr"/>
            <a:r>
              <a:t>Type of adaptor, primer and insert size are technology- and application-specific</a:t>
            </a:r>
          </a:p>
          <a:p>
            <a:pPr algn="ctr"/>
          </a:p>
          <a:p>
            <a:pPr algn="ctr">
              <a:defRPr sz="2200"/>
            </a:pPr>
            <a:r>
              <a:t>For </a:t>
            </a:r>
            <a:r>
              <a:rPr b="1"/>
              <a:t>all</a:t>
            </a:r>
            <a:r>
              <a:t> short-read technologies: libraries have to be amplified</a:t>
            </a:r>
          </a:p>
        </p:txBody>
      </p:sp>
      <p:pic>
        <p:nvPicPr>
          <p:cNvPr id="519" name="pasted-movie.png" descr="pasted-movie.png"/>
          <p:cNvPicPr>
            <a:picLocks noChangeAspect="1"/>
          </p:cNvPicPr>
          <p:nvPr/>
        </p:nvPicPr>
        <p:blipFill>
          <a:blip r:embed="rId2">
            <a:extLst/>
          </a:blip>
          <a:stretch>
            <a:fillRect/>
          </a:stretch>
        </p:blipFill>
        <p:spPr>
          <a:xfrm>
            <a:off x="1879353" y="5821205"/>
            <a:ext cx="717083" cy="717082"/>
          </a:xfrm>
          <a:prstGeom prst="rect">
            <a:avLst/>
          </a:prstGeom>
          <a:ln w="12700">
            <a:miter lim="400000"/>
          </a:ln>
        </p:spPr>
      </p:pic>
      <p:sp>
        <p:nvSpPr>
          <p:cNvPr id="520" name="Line"/>
          <p:cNvSpPr/>
          <p:nvPr/>
        </p:nvSpPr>
        <p:spPr>
          <a:xfrm>
            <a:off x="9309763" y="4814305"/>
            <a:ext cx="620003" cy="1"/>
          </a:xfrm>
          <a:prstGeom prst="line">
            <a:avLst/>
          </a:prstGeom>
          <a:ln w="114300">
            <a:solidFill>
              <a:srgbClr val="54D0D0"/>
            </a:solidFill>
            <a:miter lim="400000"/>
          </a:ln>
        </p:spPr>
        <p:txBody>
          <a:bodyPr lIns="45719" rIns="45719"/>
          <a:lstStyle/>
          <a:p>
            <a:pPr/>
          </a:p>
        </p:txBody>
      </p:sp>
      <p:sp>
        <p:nvSpPr>
          <p:cNvPr id="521" name="NGS glossary"/>
          <p:cNvSpPr txBox="1"/>
          <p:nvPr/>
        </p:nvSpPr>
        <p:spPr>
          <a:xfrm>
            <a:off x="141146" y="91847"/>
            <a:ext cx="1333313"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9437FF"/>
                </a:solidFill>
              </a:defRPr>
            </a:lvl1pPr>
          </a:lstStyle>
          <a:p>
            <a:pPr/>
            <a:r>
              <a:t>NGS glossary</a:t>
            </a:r>
          </a:p>
        </p:txBody>
      </p:sp>
      <p:pic>
        <p:nvPicPr>
          <p:cNvPr id="522" name="pasted-movie.png" descr="pasted-movie.png"/>
          <p:cNvPicPr>
            <a:picLocks noChangeAspect="1"/>
          </p:cNvPicPr>
          <p:nvPr/>
        </p:nvPicPr>
        <p:blipFill>
          <a:blip r:embed="rId3">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3" name="TextBox 2"/>
          <p:cNvSpPr txBox="1"/>
          <p:nvPr/>
        </p:nvSpPr>
        <p:spPr>
          <a:xfrm>
            <a:off x="3093720" y="3247156"/>
            <a:ext cx="6004560" cy="49704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3200"/>
            </a:lvl1pPr>
          </a:lstStyle>
          <a:p>
            <a:pPr/>
            <a:r>
              <a:t>Where am I from: SciLifeLab</a:t>
            </a:r>
          </a:p>
        </p:txBody>
      </p:sp>
      <p:pic>
        <p:nvPicPr>
          <p:cNvPr id="224" name="pasted-movie.png" descr="pasted-movie.png"/>
          <p:cNvPicPr>
            <a:picLocks noChangeAspect="1"/>
          </p:cNvPicPr>
          <p:nvPr/>
        </p:nvPicPr>
        <p:blipFill>
          <a:blip r:embed="rId2">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4" name="NGS library construction procedure"/>
          <p:cNvSpPr txBox="1"/>
          <p:nvPr>
            <p:ph type="title"/>
          </p:nvPr>
        </p:nvSpPr>
        <p:spPr>
          <a:prstGeom prst="rect">
            <a:avLst/>
          </a:prstGeom>
        </p:spPr>
        <p:txBody>
          <a:bodyPr/>
          <a:lstStyle/>
          <a:p>
            <a:pPr/>
            <a:r>
              <a:t>NGS library construction procedure</a:t>
            </a:r>
          </a:p>
        </p:txBody>
      </p:sp>
      <p:grpSp>
        <p:nvGrpSpPr>
          <p:cNvPr id="567" name="Group"/>
          <p:cNvGrpSpPr/>
          <p:nvPr/>
        </p:nvGrpSpPr>
        <p:grpSpPr>
          <a:xfrm>
            <a:off x="390196" y="2743610"/>
            <a:ext cx="11437008" cy="1581151"/>
            <a:chOff x="0" y="0"/>
            <a:chExt cx="11437007" cy="1581150"/>
          </a:xfrm>
        </p:grpSpPr>
        <p:grpSp>
          <p:nvGrpSpPr>
            <p:cNvPr id="544" name="Group"/>
            <p:cNvGrpSpPr/>
            <p:nvPr/>
          </p:nvGrpSpPr>
          <p:grpSpPr>
            <a:xfrm>
              <a:off x="3208025" y="400314"/>
              <a:ext cx="2370670" cy="1132814"/>
              <a:chOff x="0" y="0"/>
              <a:chExt cx="2370668" cy="1132813"/>
            </a:xfrm>
          </p:grpSpPr>
          <p:sp>
            <p:nvSpPr>
              <p:cNvPr id="525" name="DNA"/>
              <p:cNvSpPr/>
              <p:nvPr/>
            </p:nvSpPr>
            <p:spPr>
              <a:xfrm rot="16200000">
                <a:off x="554930" y="109674"/>
                <a:ext cx="154835" cy="424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26" name="DNA"/>
              <p:cNvSpPr/>
              <p:nvPr/>
            </p:nvSpPr>
            <p:spPr>
              <a:xfrm rot="16200000">
                <a:off x="134820" y="109674"/>
                <a:ext cx="154834" cy="424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27" name="DNA"/>
              <p:cNvSpPr/>
              <p:nvPr/>
            </p:nvSpPr>
            <p:spPr>
              <a:xfrm rot="16200000">
                <a:off x="740941" y="354170"/>
                <a:ext cx="154834" cy="4244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28" name="DNA"/>
              <p:cNvSpPr/>
              <p:nvPr/>
            </p:nvSpPr>
            <p:spPr>
              <a:xfrm rot="16200000">
                <a:off x="368919" y="598664"/>
                <a:ext cx="154834" cy="424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29" name="DNA"/>
              <p:cNvSpPr/>
              <p:nvPr/>
            </p:nvSpPr>
            <p:spPr>
              <a:xfrm rot="16200000">
                <a:off x="664846" y="843159"/>
                <a:ext cx="154834" cy="424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30" name="DNA"/>
              <p:cNvSpPr/>
              <p:nvPr/>
            </p:nvSpPr>
            <p:spPr>
              <a:xfrm rot="16200000">
                <a:off x="1094944" y="843159"/>
                <a:ext cx="154834" cy="424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31" name="DNA"/>
              <p:cNvSpPr/>
              <p:nvPr/>
            </p:nvSpPr>
            <p:spPr>
              <a:xfrm rot="16200000">
                <a:off x="1525042" y="843159"/>
                <a:ext cx="154834" cy="424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32" name="DNA"/>
              <p:cNvSpPr/>
              <p:nvPr/>
            </p:nvSpPr>
            <p:spPr>
              <a:xfrm rot="16200000">
                <a:off x="922877" y="598664"/>
                <a:ext cx="154834" cy="424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33" name="DNA"/>
              <p:cNvSpPr/>
              <p:nvPr/>
            </p:nvSpPr>
            <p:spPr>
              <a:xfrm rot="16200000">
                <a:off x="1352975" y="598664"/>
                <a:ext cx="154834" cy="424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34" name="DNA"/>
              <p:cNvSpPr/>
              <p:nvPr/>
            </p:nvSpPr>
            <p:spPr>
              <a:xfrm rot="16200000">
                <a:off x="1783073" y="598664"/>
                <a:ext cx="154835" cy="424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35" name="DNA"/>
              <p:cNvSpPr/>
              <p:nvPr/>
            </p:nvSpPr>
            <p:spPr>
              <a:xfrm rot="16200000">
                <a:off x="664846" y="-134821"/>
                <a:ext cx="154834" cy="424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36" name="DNA"/>
              <p:cNvSpPr/>
              <p:nvPr/>
            </p:nvSpPr>
            <p:spPr>
              <a:xfrm rot="16200000">
                <a:off x="1094944" y="-134821"/>
                <a:ext cx="154834" cy="424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37" name="DNA"/>
              <p:cNvSpPr/>
              <p:nvPr/>
            </p:nvSpPr>
            <p:spPr>
              <a:xfrm rot="16200000">
                <a:off x="1525042" y="-134821"/>
                <a:ext cx="154834" cy="424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38" name="DNA"/>
              <p:cNvSpPr/>
              <p:nvPr/>
            </p:nvSpPr>
            <p:spPr>
              <a:xfrm rot="16200000">
                <a:off x="1952656" y="-134821"/>
                <a:ext cx="154834" cy="424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39" name="DNA"/>
              <p:cNvSpPr/>
              <p:nvPr/>
            </p:nvSpPr>
            <p:spPr>
              <a:xfrm rot="16200000">
                <a:off x="2071027" y="354170"/>
                <a:ext cx="154834" cy="4244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40" name="DNA"/>
              <p:cNvSpPr/>
              <p:nvPr/>
            </p:nvSpPr>
            <p:spPr>
              <a:xfrm rot="16200000">
                <a:off x="1650917" y="354170"/>
                <a:ext cx="154834" cy="4244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41" name="DNA"/>
              <p:cNvSpPr/>
              <p:nvPr/>
            </p:nvSpPr>
            <p:spPr>
              <a:xfrm rot="16200000">
                <a:off x="1220819" y="109674"/>
                <a:ext cx="154834" cy="424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42" name="DNA"/>
              <p:cNvSpPr/>
              <p:nvPr/>
            </p:nvSpPr>
            <p:spPr>
              <a:xfrm rot="16200000">
                <a:off x="1650916" y="109674"/>
                <a:ext cx="154835" cy="424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43" name="DNA"/>
              <p:cNvSpPr/>
              <p:nvPr/>
            </p:nvSpPr>
            <p:spPr>
              <a:xfrm rot="16200000">
                <a:off x="2081015" y="109674"/>
                <a:ext cx="154834" cy="424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grpSp>
        <p:pic>
          <p:nvPicPr>
            <p:cNvPr id="545" name="pasted-movie.png" descr="pasted-movie.png"/>
            <p:cNvPicPr>
              <a:picLocks noChangeAspect="1"/>
            </p:cNvPicPr>
            <p:nvPr/>
          </p:nvPicPr>
          <p:blipFill>
            <a:blip r:embed="rId2">
              <a:extLst/>
            </a:blip>
            <a:srcRect l="0" t="0" r="5" b="8"/>
            <a:stretch>
              <a:fillRect/>
            </a:stretch>
          </p:blipFill>
          <p:spPr>
            <a:xfrm>
              <a:off x="0" y="0"/>
              <a:ext cx="2110979" cy="15811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65" y="0"/>
                  </a:moveTo>
                  <a:cubicBezTo>
                    <a:pt x="9300" y="0"/>
                    <a:pt x="8755" y="29"/>
                    <a:pt x="8755" y="70"/>
                  </a:cubicBezTo>
                  <a:cubicBezTo>
                    <a:pt x="8755" y="205"/>
                    <a:pt x="9031" y="558"/>
                    <a:pt x="9137" y="558"/>
                  </a:cubicBezTo>
                  <a:cubicBezTo>
                    <a:pt x="9194" y="558"/>
                    <a:pt x="9339" y="776"/>
                    <a:pt x="9458" y="1046"/>
                  </a:cubicBezTo>
                  <a:cubicBezTo>
                    <a:pt x="9577" y="1317"/>
                    <a:pt x="9879" y="1778"/>
                    <a:pt x="10132" y="2066"/>
                  </a:cubicBezTo>
                  <a:cubicBezTo>
                    <a:pt x="10385" y="2354"/>
                    <a:pt x="10591" y="2635"/>
                    <a:pt x="10591" y="2695"/>
                  </a:cubicBezTo>
                  <a:cubicBezTo>
                    <a:pt x="10591" y="2754"/>
                    <a:pt x="10671" y="2950"/>
                    <a:pt x="10765" y="3128"/>
                  </a:cubicBezTo>
                  <a:lnTo>
                    <a:pt x="10936" y="3454"/>
                  </a:lnTo>
                  <a:lnTo>
                    <a:pt x="10721" y="3562"/>
                  </a:lnTo>
                  <a:cubicBezTo>
                    <a:pt x="10602" y="3622"/>
                    <a:pt x="10461" y="3793"/>
                    <a:pt x="10408" y="3947"/>
                  </a:cubicBezTo>
                  <a:cubicBezTo>
                    <a:pt x="10355" y="4101"/>
                    <a:pt x="10248" y="4229"/>
                    <a:pt x="10164" y="4229"/>
                  </a:cubicBezTo>
                  <a:cubicBezTo>
                    <a:pt x="10081" y="4229"/>
                    <a:pt x="9944" y="4370"/>
                    <a:pt x="9864" y="4538"/>
                  </a:cubicBezTo>
                  <a:cubicBezTo>
                    <a:pt x="9783" y="4706"/>
                    <a:pt x="9617" y="4977"/>
                    <a:pt x="9490" y="5140"/>
                  </a:cubicBezTo>
                  <a:cubicBezTo>
                    <a:pt x="9363" y="5302"/>
                    <a:pt x="9259" y="5534"/>
                    <a:pt x="9259" y="5655"/>
                  </a:cubicBezTo>
                  <a:cubicBezTo>
                    <a:pt x="9259" y="5776"/>
                    <a:pt x="9181" y="5943"/>
                    <a:pt x="9084" y="6029"/>
                  </a:cubicBezTo>
                  <a:cubicBezTo>
                    <a:pt x="8974" y="6126"/>
                    <a:pt x="8902" y="6318"/>
                    <a:pt x="8893" y="6539"/>
                  </a:cubicBezTo>
                  <a:cubicBezTo>
                    <a:pt x="8886" y="6732"/>
                    <a:pt x="8797" y="7011"/>
                    <a:pt x="8694" y="7157"/>
                  </a:cubicBezTo>
                  <a:cubicBezTo>
                    <a:pt x="8592" y="7302"/>
                    <a:pt x="8508" y="7548"/>
                    <a:pt x="8508" y="7704"/>
                  </a:cubicBezTo>
                  <a:cubicBezTo>
                    <a:pt x="8508" y="8092"/>
                    <a:pt x="8189" y="9022"/>
                    <a:pt x="8057" y="9022"/>
                  </a:cubicBezTo>
                  <a:cubicBezTo>
                    <a:pt x="7998" y="9022"/>
                    <a:pt x="7863" y="9149"/>
                    <a:pt x="7752" y="9309"/>
                  </a:cubicBezTo>
                  <a:cubicBezTo>
                    <a:pt x="7641" y="9470"/>
                    <a:pt x="7391" y="9692"/>
                    <a:pt x="7200" y="9802"/>
                  </a:cubicBezTo>
                  <a:cubicBezTo>
                    <a:pt x="7009" y="9913"/>
                    <a:pt x="6827" y="10107"/>
                    <a:pt x="6798" y="10231"/>
                  </a:cubicBezTo>
                  <a:cubicBezTo>
                    <a:pt x="6767" y="10362"/>
                    <a:pt x="6617" y="10507"/>
                    <a:pt x="6437" y="10583"/>
                  </a:cubicBezTo>
                  <a:cubicBezTo>
                    <a:pt x="6056" y="10745"/>
                    <a:pt x="5346" y="11333"/>
                    <a:pt x="5161" y="11635"/>
                  </a:cubicBezTo>
                  <a:cubicBezTo>
                    <a:pt x="4650" y="12473"/>
                    <a:pt x="4609" y="12500"/>
                    <a:pt x="4102" y="12416"/>
                  </a:cubicBezTo>
                  <a:cubicBezTo>
                    <a:pt x="3607" y="12333"/>
                    <a:pt x="3507" y="12237"/>
                    <a:pt x="3505" y="11852"/>
                  </a:cubicBezTo>
                  <a:cubicBezTo>
                    <a:pt x="3504" y="11726"/>
                    <a:pt x="3428" y="11514"/>
                    <a:pt x="3334" y="11380"/>
                  </a:cubicBezTo>
                  <a:cubicBezTo>
                    <a:pt x="3196" y="11182"/>
                    <a:pt x="3068" y="11136"/>
                    <a:pt x="2660" y="11136"/>
                  </a:cubicBezTo>
                  <a:cubicBezTo>
                    <a:pt x="2239" y="11136"/>
                    <a:pt x="2129" y="11089"/>
                    <a:pt x="1957" y="10860"/>
                  </a:cubicBezTo>
                  <a:cubicBezTo>
                    <a:pt x="1832" y="10692"/>
                    <a:pt x="1750" y="10462"/>
                    <a:pt x="1750" y="10258"/>
                  </a:cubicBezTo>
                  <a:cubicBezTo>
                    <a:pt x="1750" y="10075"/>
                    <a:pt x="1714" y="9797"/>
                    <a:pt x="1669" y="9640"/>
                  </a:cubicBezTo>
                  <a:cubicBezTo>
                    <a:pt x="1594" y="9377"/>
                    <a:pt x="1548" y="9352"/>
                    <a:pt x="1092" y="9352"/>
                  </a:cubicBezTo>
                  <a:cubicBezTo>
                    <a:pt x="685" y="9352"/>
                    <a:pt x="553" y="9305"/>
                    <a:pt x="349" y="9076"/>
                  </a:cubicBezTo>
                  <a:cubicBezTo>
                    <a:pt x="213" y="8923"/>
                    <a:pt x="77" y="8794"/>
                    <a:pt x="49" y="8794"/>
                  </a:cubicBezTo>
                  <a:cubicBezTo>
                    <a:pt x="21" y="8794"/>
                    <a:pt x="0" y="9118"/>
                    <a:pt x="0" y="9515"/>
                  </a:cubicBezTo>
                  <a:cubicBezTo>
                    <a:pt x="0" y="10147"/>
                    <a:pt x="27" y="10283"/>
                    <a:pt x="227" y="10578"/>
                  </a:cubicBezTo>
                  <a:cubicBezTo>
                    <a:pt x="354" y="10763"/>
                    <a:pt x="692" y="11080"/>
                    <a:pt x="979" y="11283"/>
                  </a:cubicBezTo>
                  <a:cubicBezTo>
                    <a:pt x="1367" y="11557"/>
                    <a:pt x="1567" y="11785"/>
                    <a:pt x="1750" y="12172"/>
                  </a:cubicBezTo>
                  <a:cubicBezTo>
                    <a:pt x="1978" y="12652"/>
                    <a:pt x="2011" y="13028"/>
                    <a:pt x="1823" y="13028"/>
                  </a:cubicBezTo>
                  <a:cubicBezTo>
                    <a:pt x="1716" y="13028"/>
                    <a:pt x="1257" y="13474"/>
                    <a:pt x="1019" y="13809"/>
                  </a:cubicBezTo>
                  <a:cubicBezTo>
                    <a:pt x="911" y="13962"/>
                    <a:pt x="689" y="14273"/>
                    <a:pt x="528" y="14503"/>
                  </a:cubicBezTo>
                  <a:cubicBezTo>
                    <a:pt x="366" y="14733"/>
                    <a:pt x="183" y="14920"/>
                    <a:pt x="118" y="14920"/>
                  </a:cubicBezTo>
                  <a:cubicBezTo>
                    <a:pt x="28" y="14920"/>
                    <a:pt x="0" y="15097"/>
                    <a:pt x="0" y="15647"/>
                  </a:cubicBezTo>
                  <a:cubicBezTo>
                    <a:pt x="0" y="16332"/>
                    <a:pt x="109" y="16599"/>
                    <a:pt x="223" y="16200"/>
                  </a:cubicBezTo>
                  <a:cubicBezTo>
                    <a:pt x="250" y="16106"/>
                    <a:pt x="378" y="15950"/>
                    <a:pt x="512" y="15858"/>
                  </a:cubicBezTo>
                  <a:cubicBezTo>
                    <a:pt x="714" y="15719"/>
                    <a:pt x="842" y="15715"/>
                    <a:pt x="1275" y="15820"/>
                  </a:cubicBezTo>
                  <a:cubicBezTo>
                    <a:pt x="2205" y="16048"/>
                    <a:pt x="3309" y="15738"/>
                    <a:pt x="3716" y="15137"/>
                  </a:cubicBezTo>
                  <a:cubicBezTo>
                    <a:pt x="3978" y="14750"/>
                    <a:pt x="4070" y="14866"/>
                    <a:pt x="4049" y="15577"/>
                  </a:cubicBezTo>
                  <a:cubicBezTo>
                    <a:pt x="4036" y="16018"/>
                    <a:pt x="3970" y="16357"/>
                    <a:pt x="3850" y="16617"/>
                  </a:cubicBezTo>
                  <a:cubicBezTo>
                    <a:pt x="3643" y="17065"/>
                    <a:pt x="3623" y="17458"/>
                    <a:pt x="3789" y="17761"/>
                  </a:cubicBezTo>
                  <a:cubicBezTo>
                    <a:pt x="3893" y="17951"/>
                    <a:pt x="3883" y="18006"/>
                    <a:pt x="3708" y="18222"/>
                  </a:cubicBezTo>
                  <a:cubicBezTo>
                    <a:pt x="3435" y="18560"/>
                    <a:pt x="3369" y="18975"/>
                    <a:pt x="3537" y="19317"/>
                  </a:cubicBezTo>
                  <a:lnTo>
                    <a:pt x="3671" y="19599"/>
                  </a:lnTo>
                  <a:lnTo>
                    <a:pt x="3371" y="19599"/>
                  </a:lnTo>
                  <a:cubicBezTo>
                    <a:pt x="3129" y="19599"/>
                    <a:pt x="3004" y="19680"/>
                    <a:pt x="2782" y="19995"/>
                  </a:cubicBezTo>
                  <a:cubicBezTo>
                    <a:pt x="2627" y="20214"/>
                    <a:pt x="2502" y="20506"/>
                    <a:pt x="2502" y="20646"/>
                  </a:cubicBezTo>
                  <a:cubicBezTo>
                    <a:pt x="2502" y="20882"/>
                    <a:pt x="2475" y="20898"/>
                    <a:pt x="2108" y="20852"/>
                  </a:cubicBezTo>
                  <a:cubicBezTo>
                    <a:pt x="1790" y="20812"/>
                    <a:pt x="1650" y="20854"/>
                    <a:pt x="1421" y="21063"/>
                  </a:cubicBezTo>
                  <a:cubicBezTo>
                    <a:pt x="1264" y="21207"/>
                    <a:pt x="1123" y="21388"/>
                    <a:pt x="1105" y="21464"/>
                  </a:cubicBezTo>
                  <a:cubicBezTo>
                    <a:pt x="1078" y="21573"/>
                    <a:pt x="1508" y="21600"/>
                    <a:pt x="3074" y="21600"/>
                  </a:cubicBezTo>
                  <a:lnTo>
                    <a:pt x="5076" y="21600"/>
                  </a:lnTo>
                  <a:lnTo>
                    <a:pt x="5226" y="21258"/>
                  </a:lnTo>
                  <a:cubicBezTo>
                    <a:pt x="5360" y="20955"/>
                    <a:pt x="5806" y="20510"/>
                    <a:pt x="6420" y="20066"/>
                  </a:cubicBezTo>
                  <a:cubicBezTo>
                    <a:pt x="6535" y="19983"/>
                    <a:pt x="6706" y="19824"/>
                    <a:pt x="6798" y="19713"/>
                  </a:cubicBezTo>
                  <a:cubicBezTo>
                    <a:pt x="6978" y="19496"/>
                    <a:pt x="8008" y="19283"/>
                    <a:pt x="8008" y="19464"/>
                  </a:cubicBezTo>
                  <a:cubicBezTo>
                    <a:pt x="8008" y="19642"/>
                    <a:pt x="8673" y="20166"/>
                    <a:pt x="9161" y="20369"/>
                  </a:cubicBezTo>
                  <a:cubicBezTo>
                    <a:pt x="9582" y="20544"/>
                    <a:pt x="9654" y="20623"/>
                    <a:pt x="9840" y="21085"/>
                  </a:cubicBezTo>
                  <a:lnTo>
                    <a:pt x="10047" y="21589"/>
                  </a:lnTo>
                  <a:cubicBezTo>
                    <a:pt x="10663" y="21587"/>
                    <a:pt x="11505" y="21589"/>
                    <a:pt x="11923" y="21584"/>
                  </a:cubicBezTo>
                  <a:cubicBezTo>
                    <a:pt x="12405" y="21531"/>
                    <a:pt x="12320" y="21353"/>
                    <a:pt x="11907" y="20781"/>
                  </a:cubicBezTo>
                  <a:cubicBezTo>
                    <a:pt x="11541" y="20276"/>
                    <a:pt x="11061" y="20044"/>
                    <a:pt x="10392" y="20044"/>
                  </a:cubicBezTo>
                  <a:cubicBezTo>
                    <a:pt x="10122" y="20044"/>
                    <a:pt x="10113" y="20023"/>
                    <a:pt x="9896" y="19144"/>
                  </a:cubicBezTo>
                  <a:lnTo>
                    <a:pt x="9673" y="18249"/>
                  </a:lnTo>
                  <a:lnTo>
                    <a:pt x="10002" y="17837"/>
                  </a:lnTo>
                  <a:cubicBezTo>
                    <a:pt x="10603" y="17073"/>
                    <a:pt x="10633" y="16205"/>
                    <a:pt x="10124" y="14720"/>
                  </a:cubicBezTo>
                  <a:cubicBezTo>
                    <a:pt x="9767" y="13679"/>
                    <a:pt x="9650" y="13118"/>
                    <a:pt x="9649" y="12464"/>
                  </a:cubicBezTo>
                  <a:cubicBezTo>
                    <a:pt x="9647" y="11683"/>
                    <a:pt x="9695" y="11581"/>
                    <a:pt x="10075" y="11581"/>
                  </a:cubicBezTo>
                  <a:cubicBezTo>
                    <a:pt x="10538" y="11580"/>
                    <a:pt x="10863" y="11249"/>
                    <a:pt x="11208" y="10426"/>
                  </a:cubicBezTo>
                  <a:cubicBezTo>
                    <a:pt x="11616" y="9452"/>
                    <a:pt x="11687" y="9408"/>
                    <a:pt x="12467" y="9694"/>
                  </a:cubicBezTo>
                  <a:cubicBezTo>
                    <a:pt x="13272" y="9989"/>
                    <a:pt x="13529" y="9921"/>
                    <a:pt x="13852" y="9325"/>
                  </a:cubicBezTo>
                  <a:cubicBezTo>
                    <a:pt x="13987" y="9077"/>
                    <a:pt x="14099" y="8794"/>
                    <a:pt x="14099" y="8696"/>
                  </a:cubicBezTo>
                  <a:cubicBezTo>
                    <a:pt x="14102" y="8403"/>
                    <a:pt x="14305" y="8950"/>
                    <a:pt x="14469" y="9553"/>
                  </a:cubicBezTo>
                  <a:cubicBezTo>
                    <a:pt x="14515" y="9581"/>
                    <a:pt x="14540" y="9629"/>
                    <a:pt x="14530" y="9710"/>
                  </a:cubicBezTo>
                  <a:cubicBezTo>
                    <a:pt x="14526" y="9741"/>
                    <a:pt x="14531" y="9767"/>
                    <a:pt x="14534" y="9797"/>
                  </a:cubicBezTo>
                  <a:cubicBezTo>
                    <a:pt x="14535" y="9799"/>
                    <a:pt x="14537" y="9805"/>
                    <a:pt x="14538" y="9808"/>
                  </a:cubicBezTo>
                  <a:cubicBezTo>
                    <a:pt x="14545" y="9836"/>
                    <a:pt x="14548" y="9856"/>
                    <a:pt x="14554" y="9884"/>
                  </a:cubicBezTo>
                  <a:cubicBezTo>
                    <a:pt x="14566" y="9918"/>
                    <a:pt x="14579" y="9949"/>
                    <a:pt x="14599" y="9965"/>
                  </a:cubicBezTo>
                  <a:cubicBezTo>
                    <a:pt x="14656" y="10012"/>
                    <a:pt x="14653" y="10074"/>
                    <a:pt x="14607" y="10160"/>
                  </a:cubicBezTo>
                  <a:cubicBezTo>
                    <a:pt x="14624" y="10252"/>
                    <a:pt x="14651" y="10360"/>
                    <a:pt x="14660" y="10437"/>
                  </a:cubicBezTo>
                  <a:cubicBezTo>
                    <a:pt x="14718" y="10955"/>
                    <a:pt x="14829" y="11389"/>
                    <a:pt x="15005" y="11770"/>
                  </a:cubicBezTo>
                  <a:cubicBezTo>
                    <a:pt x="15148" y="12081"/>
                    <a:pt x="15288" y="12549"/>
                    <a:pt x="15314" y="12817"/>
                  </a:cubicBezTo>
                  <a:cubicBezTo>
                    <a:pt x="15400" y="13710"/>
                    <a:pt x="15526" y="14192"/>
                    <a:pt x="15854" y="14850"/>
                  </a:cubicBezTo>
                  <a:cubicBezTo>
                    <a:pt x="16123" y="15389"/>
                    <a:pt x="16179" y="15599"/>
                    <a:pt x="16179" y="16054"/>
                  </a:cubicBezTo>
                  <a:cubicBezTo>
                    <a:pt x="16179" y="16992"/>
                    <a:pt x="16445" y="17964"/>
                    <a:pt x="16950" y="18867"/>
                  </a:cubicBezTo>
                  <a:cubicBezTo>
                    <a:pt x="17250" y="19403"/>
                    <a:pt x="17264" y="19464"/>
                    <a:pt x="17267" y="20320"/>
                  </a:cubicBezTo>
                  <a:cubicBezTo>
                    <a:pt x="17270" y="21301"/>
                    <a:pt x="17256" y="21529"/>
                    <a:pt x="17868" y="21584"/>
                  </a:cubicBezTo>
                  <a:cubicBezTo>
                    <a:pt x="17876" y="21584"/>
                    <a:pt x="17888" y="21584"/>
                    <a:pt x="17896" y="21584"/>
                  </a:cubicBezTo>
                  <a:cubicBezTo>
                    <a:pt x="18170" y="21589"/>
                    <a:pt x="18402" y="21599"/>
                    <a:pt x="18851" y="21600"/>
                  </a:cubicBezTo>
                  <a:cubicBezTo>
                    <a:pt x="19852" y="21599"/>
                    <a:pt x="19935" y="21585"/>
                    <a:pt x="19935" y="21345"/>
                  </a:cubicBezTo>
                  <a:cubicBezTo>
                    <a:pt x="19935" y="21021"/>
                    <a:pt x="19534" y="20518"/>
                    <a:pt x="18908" y="20049"/>
                  </a:cubicBezTo>
                  <a:cubicBezTo>
                    <a:pt x="18642" y="19851"/>
                    <a:pt x="18364" y="19564"/>
                    <a:pt x="18290" y="19415"/>
                  </a:cubicBezTo>
                  <a:cubicBezTo>
                    <a:pt x="18106" y="19039"/>
                    <a:pt x="18128" y="18401"/>
                    <a:pt x="18339" y="17848"/>
                  </a:cubicBezTo>
                  <a:cubicBezTo>
                    <a:pt x="18681" y="16953"/>
                    <a:pt x="18533" y="16387"/>
                    <a:pt x="17860" y="16032"/>
                  </a:cubicBezTo>
                  <a:cubicBezTo>
                    <a:pt x="17081" y="15620"/>
                    <a:pt x="16838" y="14843"/>
                    <a:pt x="17218" y="13977"/>
                  </a:cubicBezTo>
                  <a:cubicBezTo>
                    <a:pt x="17494" y="13348"/>
                    <a:pt x="17535" y="13319"/>
                    <a:pt x="17766" y="13587"/>
                  </a:cubicBezTo>
                  <a:cubicBezTo>
                    <a:pt x="17871" y="13708"/>
                    <a:pt x="18000" y="13809"/>
                    <a:pt x="18055" y="13809"/>
                  </a:cubicBezTo>
                  <a:cubicBezTo>
                    <a:pt x="18110" y="13809"/>
                    <a:pt x="18224" y="13909"/>
                    <a:pt x="18307" y="14031"/>
                  </a:cubicBezTo>
                  <a:cubicBezTo>
                    <a:pt x="18390" y="14154"/>
                    <a:pt x="18513" y="14254"/>
                    <a:pt x="18579" y="14254"/>
                  </a:cubicBezTo>
                  <a:cubicBezTo>
                    <a:pt x="18645" y="14254"/>
                    <a:pt x="18816" y="14337"/>
                    <a:pt x="18960" y="14438"/>
                  </a:cubicBezTo>
                  <a:cubicBezTo>
                    <a:pt x="19105" y="14539"/>
                    <a:pt x="19281" y="14655"/>
                    <a:pt x="19350" y="14698"/>
                  </a:cubicBezTo>
                  <a:cubicBezTo>
                    <a:pt x="19419" y="14741"/>
                    <a:pt x="19513" y="14933"/>
                    <a:pt x="19561" y="15127"/>
                  </a:cubicBezTo>
                  <a:cubicBezTo>
                    <a:pt x="19610" y="15320"/>
                    <a:pt x="19697" y="15536"/>
                    <a:pt x="19752" y="15609"/>
                  </a:cubicBezTo>
                  <a:cubicBezTo>
                    <a:pt x="19807" y="15682"/>
                    <a:pt x="19850" y="15886"/>
                    <a:pt x="19850" y="16054"/>
                  </a:cubicBezTo>
                  <a:cubicBezTo>
                    <a:pt x="19850" y="16234"/>
                    <a:pt x="19921" y="16421"/>
                    <a:pt x="20020" y="16514"/>
                  </a:cubicBezTo>
                  <a:cubicBezTo>
                    <a:pt x="20124" y="16611"/>
                    <a:pt x="20169" y="16742"/>
                    <a:pt x="20138" y="16851"/>
                  </a:cubicBezTo>
                  <a:cubicBezTo>
                    <a:pt x="20107" y="16960"/>
                    <a:pt x="20168" y="17140"/>
                    <a:pt x="20301" y="17317"/>
                  </a:cubicBezTo>
                  <a:cubicBezTo>
                    <a:pt x="20419" y="17475"/>
                    <a:pt x="20516" y="17652"/>
                    <a:pt x="20516" y="17713"/>
                  </a:cubicBezTo>
                  <a:cubicBezTo>
                    <a:pt x="20516" y="17773"/>
                    <a:pt x="20639" y="17992"/>
                    <a:pt x="20788" y="18195"/>
                  </a:cubicBezTo>
                  <a:cubicBezTo>
                    <a:pt x="20937" y="18399"/>
                    <a:pt x="21095" y="18643"/>
                    <a:pt x="21141" y="18737"/>
                  </a:cubicBezTo>
                  <a:cubicBezTo>
                    <a:pt x="21187" y="18832"/>
                    <a:pt x="21310" y="18941"/>
                    <a:pt x="21413" y="18981"/>
                  </a:cubicBezTo>
                  <a:lnTo>
                    <a:pt x="21600" y="19057"/>
                  </a:lnTo>
                  <a:lnTo>
                    <a:pt x="21600" y="16710"/>
                  </a:lnTo>
                  <a:lnTo>
                    <a:pt x="21600" y="14362"/>
                  </a:lnTo>
                  <a:lnTo>
                    <a:pt x="21369" y="14362"/>
                  </a:lnTo>
                  <a:cubicBezTo>
                    <a:pt x="21017" y="14362"/>
                    <a:pt x="20417" y="13905"/>
                    <a:pt x="20248" y="13511"/>
                  </a:cubicBezTo>
                  <a:cubicBezTo>
                    <a:pt x="20144" y="13269"/>
                    <a:pt x="20074" y="12779"/>
                    <a:pt x="20028" y="11933"/>
                  </a:cubicBezTo>
                  <a:cubicBezTo>
                    <a:pt x="19928" y="10081"/>
                    <a:pt x="19707" y="9797"/>
                    <a:pt x="18372" y="9797"/>
                  </a:cubicBezTo>
                  <a:cubicBezTo>
                    <a:pt x="17159" y="9797"/>
                    <a:pt x="16763" y="9333"/>
                    <a:pt x="16763" y="7905"/>
                  </a:cubicBezTo>
                  <a:cubicBezTo>
                    <a:pt x="16763" y="6724"/>
                    <a:pt x="17056" y="6440"/>
                    <a:pt x="17840" y="6858"/>
                  </a:cubicBezTo>
                  <a:cubicBezTo>
                    <a:pt x="18360" y="7136"/>
                    <a:pt x="18525" y="7045"/>
                    <a:pt x="18770" y="6360"/>
                  </a:cubicBezTo>
                  <a:cubicBezTo>
                    <a:pt x="19109" y="5408"/>
                    <a:pt x="19379" y="5264"/>
                    <a:pt x="20057" y="5677"/>
                  </a:cubicBezTo>
                  <a:cubicBezTo>
                    <a:pt x="20510" y="5952"/>
                    <a:pt x="20658" y="5883"/>
                    <a:pt x="20768" y="5340"/>
                  </a:cubicBezTo>
                  <a:cubicBezTo>
                    <a:pt x="20854" y="4910"/>
                    <a:pt x="21261" y="4343"/>
                    <a:pt x="21482" y="4343"/>
                  </a:cubicBezTo>
                  <a:cubicBezTo>
                    <a:pt x="21562" y="4343"/>
                    <a:pt x="21598" y="4157"/>
                    <a:pt x="21600" y="3942"/>
                  </a:cubicBezTo>
                  <a:lnTo>
                    <a:pt x="21600" y="3887"/>
                  </a:lnTo>
                  <a:cubicBezTo>
                    <a:pt x="21595" y="3666"/>
                    <a:pt x="21555" y="3424"/>
                    <a:pt x="21474" y="3334"/>
                  </a:cubicBezTo>
                  <a:cubicBezTo>
                    <a:pt x="21375" y="3225"/>
                    <a:pt x="21304" y="3224"/>
                    <a:pt x="21161" y="3323"/>
                  </a:cubicBezTo>
                  <a:cubicBezTo>
                    <a:pt x="21060" y="3394"/>
                    <a:pt x="20790" y="3500"/>
                    <a:pt x="20560" y="3557"/>
                  </a:cubicBezTo>
                  <a:cubicBezTo>
                    <a:pt x="20021" y="3690"/>
                    <a:pt x="19726" y="3839"/>
                    <a:pt x="19265" y="4223"/>
                  </a:cubicBezTo>
                  <a:cubicBezTo>
                    <a:pt x="19034" y="4417"/>
                    <a:pt x="18720" y="4563"/>
                    <a:pt x="18449" y="4603"/>
                  </a:cubicBezTo>
                  <a:cubicBezTo>
                    <a:pt x="17985" y="4671"/>
                    <a:pt x="17057" y="5253"/>
                    <a:pt x="16979" y="5525"/>
                  </a:cubicBezTo>
                  <a:cubicBezTo>
                    <a:pt x="16953" y="5614"/>
                    <a:pt x="16818" y="5676"/>
                    <a:pt x="16662" y="5677"/>
                  </a:cubicBezTo>
                  <a:cubicBezTo>
                    <a:pt x="16511" y="5677"/>
                    <a:pt x="16162" y="5756"/>
                    <a:pt x="15886" y="5845"/>
                  </a:cubicBezTo>
                  <a:cubicBezTo>
                    <a:pt x="15611" y="5933"/>
                    <a:pt x="15228" y="6005"/>
                    <a:pt x="15034" y="6007"/>
                  </a:cubicBezTo>
                  <a:cubicBezTo>
                    <a:pt x="14443" y="6014"/>
                    <a:pt x="14162" y="5410"/>
                    <a:pt x="14477" y="4809"/>
                  </a:cubicBezTo>
                  <a:cubicBezTo>
                    <a:pt x="14582" y="4609"/>
                    <a:pt x="14590" y="4526"/>
                    <a:pt x="14510" y="4397"/>
                  </a:cubicBezTo>
                  <a:cubicBezTo>
                    <a:pt x="14427" y="4264"/>
                    <a:pt x="14438" y="4229"/>
                    <a:pt x="14575" y="4229"/>
                  </a:cubicBezTo>
                  <a:cubicBezTo>
                    <a:pt x="14897" y="4229"/>
                    <a:pt x="15052" y="3691"/>
                    <a:pt x="14871" y="3199"/>
                  </a:cubicBezTo>
                  <a:cubicBezTo>
                    <a:pt x="14809" y="3031"/>
                    <a:pt x="14607" y="2797"/>
                    <a:pt x="14424" y="2673"/>
                  </a:cubicBezTo>
                  <a:cubicBezTo>
                    <a:pt x="14242" y="2549"/>
                    <a:pt x="14092" y="2385"/>
                    <a:pt x="14087" y="2310"/>
                  </a:cubicBezTo>
                  <a:cubicBezTo>
                    <a:pt x="14020" y="1222"/>
                    <a:pt x="14446" y="440"/>
                    <a:pt x="14891" y="830"/>
                  </a:cubicBezTo>
                  <a:cubicBezTo>
                    <a:pt x="15143" y="1050"/>
                    <a:pt x="15672" y="1056"/>
                    <a:pt x="15903" y="840"/>
                  </a:cubicBezTo>
                  <a:cubicBezTo>
                    <a:pt x="15999" y="750"/>
                    <a:pt x="16093" y="521"/>
                    <a:pt x="16114" y="336"/>
                  </a:cubicBezTo>
                  <a:lnTo>
                    <a:pt x="16150" y="0"/>
                  </a:lnTo>
                  <a:lnTo>
                    <a:pt x="12593" y="0"/>
                  </a:lnTo>
                  <a:lnTo>
                    <a:pt x="12345" y="298"/>
                  </a:lnTo>
                  <a:cubicBezTo>
                    <a:pt x="12208" y="461"/>
                    <a:pt x="12093" y="654"/>
                    <a:pt x="12093" y="732"/>
                  </a:cubicBezTo>
                  <a:cubicBezTo>
                    <a:pt x="12093" y="810"/>
                    <a:pt x="12023" y="906"/>
                    <a:pt x="11935" y="943"/>
                  </a:cubicBezTo>
                  <a:cubicBezTo>
                    <a:pt x="11847" y="981"/>
                    <a:pt x="11735" y="1158"/>
                    <a:pt x="11687" y="1339"/>
                  </a:cubicBezTo>
                  <a:cubicBezTo>
                    <a:pt x="11594" y="1698"/>
                    <a:pt x="11347" y="1782"/>
                    <a:pt x="11180" y="1513"/>
                  </a:cubicBezTo>
                  <a:cubicBezTo>
                    <a:pt x="11038" y="1284"/>
                    <a:pt x="10972" y="601"/>
                    <a:pt x="11082" y="510"/>
                  </a:cubicBezTo>
                  <a:cubicBezTo>
                    <a:pt x="11133" y="468"/>
                    <a:pt x="11176" y="336"/>
                    <a:pt x="11176" y="217"/>
                  </a:cubicBezTo>
                  <a:cubicBezTo>
                    <a:pt x="11176" y="13"/>
                    <a:pt x="11107" y="0"/>
                    <a:pt x="9965" y="0"/>
                  </a:cubicBezTo>
                  <a:close/>
                  <a:moveTo>
                    <a:pt x="12386" y="5904"/>
                  </a:moveTo>
                  <a:cubicBezTo>
                    <a:pt x="12409" y="5904"/>
                    <a:pt x="12500" y="5987"/>
                    <a:pt x="12589" y="6094"/>
                  </a:cubicBezTo>
                  <a:cubicBezTo>
                    <a:pt x="12880" y="6446"/>
                    <a:pt x="12978" y="6536"/>
                    <a:pt x="13299" y="6739"/>
                  </a:cubicBezTo>
                  <a:lnTo>
                    <a:pt x="13616" y="6940"/>
                  </a:lnTo>
                  <a:lnTo>
                    <a:pt x="13210" y="7086"/>
                  </a:lnTo>
                  <a:cubicBezTo>
                    <a:pt x="12584" y="7306"/>
                    <a:pt x="12528" y="7287"/>
                    <a:pt x="12430" y="6820"/>
                  </a:cubicBezTo>
                  <a:cubicBezTo>
                    <a:pt x="12339" y="6379"/>
                    <a:pt x="12316" y="5904"/>
                    <a:pt x="12386" y="5904"/>
                  </a:cubicBezTo>
                  <a:close/>
                </a:path>
              </a:pathLst>
            </a:custGeom>
            <a:ln w="12700" cap="flat">
              <a:noFill/>
              <a:miter lim="400000"/>
            </a:ln>
            <a:effectLst/>
          </p:spPr>
        </p:pic>
        <p:grpSp>
          <p:nvGrpSpPr>
            <p:cNvPr id="561" name="Group"/>
            <p:cNvGrpSpPr/>
            <p:nvPr/>
          </p:nvGrpSpPr>
          <p:grpSpPr>
            <a:xfrm>
              <a:off x="7123643" y="339798"/>
              <a:ext cx="1018986" cy="1205674"/>
              <a:chOff x="0" y="0"/>
              <a:chExt cx="1018985" cy="1205673"/>
            </a:xfrm>
          </p:grpSpPr>
          <p:grpSp>
            <p:nvGrpSpPr>
              <p:cNvPr id="548" name="Group"/>
              <p:cNvGrpSpPr/>
              <p:nvPr/>
            </p:nvGrpSpPr>
            <p:grpSpPr>
              <a:xfrm>
                <a:off x="-1" y="0"/>
                <a:ext cx="1018987" cy="183816"/>
                <a:chOff x="0" y="0"/>
                <a:chExt cx="1018985" cy="183815"/>
              </a:xfrm>
            </p:grpSpPr>
            <p:sp>
              <p:nvSpPr>
                <p:cNvPr id="546" name="DNA"/>
                <p:cNvSpPr/>
                <p:nvPr/>
              </p:nvSpPr>
              <p:spPr>
                <a:xfrm rot="16200000">
                  <a:off x="160055" y="-160056"/>
                  <a:ext cx="183816" cy="50392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47" name="DNA"/>
                <p:cNvSpPr/>
                <p:nvPr/>
              </p:nvSpPr>
              <p:spPr>
                <a:xfrm rot="16200000">
                  <a:off x="675114" y="-160056"/>
                  <a:ext cx="183816" cy="50392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grpSp>
          <p:grpSp>
            <p:nvGrpSpPr>
              <p:cNvPr id="551" name="Group"/>
              <p:cNvGrpSpPr/>
              <p:nvPr/>
            </p:nvGrpSpPr>
            <p:grpSpPr>
              <a:xfrm>
                <a:off x="-1" y="255464"/>
                <a:ext cx="1018987" cy="183816"/>
                <a:chOff x="0" y="0"/>
                <a:chExt cx="1018985" cy="183815"/>
              </a:xfrm>
            </p:grpSpPr>
            <p:sp>
              <p:nvSpPr>
                <p:cNvPr id="549" name="DNA"/>
                <p:cNvSpPr/>
                <p:nvPr/>
              </p:nvSpPr>
              <p:spPr>
                <a:xfrm rot="16200000">
                  <a:off x="160055" y="-160056"/>
                  <a:ext cx="183816" cy="50392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50" name="DNA"/>
                <p:cNvSpPr/>
                <p:nvPr/>
              </p:nvSpPr>
              <p:spPr>
                <a:xfrm rot="16200000">
                  <a:off x="675114" y="-160056"/>
                  <a:ext cx="183816" cy="50392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grpSp>
          <p:grpSp>
            <p:nvGrpSpPr>
              <p:cNvPr id="554" name="Group"/>
              <p:cNvGrpSpPr/>
              <p:nvPr/>
            </p:nvGrpSpPr>
            <p:grpSpPr>
              <a:xfrm>
                <a:off x="-1" y="510928"/>
                <a:ext cx="1018987" cy="183817"/>
                <a:chOff x="0" y="0"/>
                <a:chExt cx="1018985" cy="183815"/>
              </a:xfrm>
            </p:grpSpPr>
            <p:sp>
              <p:nvSpPr>
                <p:cNvPr id="552" name="DNA"/>
                <p:cNvSpPr/>
                <p:nvPr/>
              </p:nvSpPr>
              <p:spPr>
                <a:xfrm rot="16200000">
                  <a:off x="160055" y="-160056"/>
                  <a:ext cx="183816" cy="50392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53" name="DNA"/>
                <p:cNvSpPr/>
                <p:nvPr/>
              </p:nvSpPr>
              <p:spPr>
                <a:xfrm rot="16200000">
                  <a:off x="675114" y="-160056"/>
                  <a:ext cx="183816" cy="50392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grpSp>
          <p:grpSp>
            <p:nvGrpSpPr>
              <p:cNvPr id="557" name="Group"/>
              <p:cNvGrpSpPr/>
              <p:nvPr/>
            </p:nvGrpSpPr>
            <p:grpSpPr>
              <a:xfrm>
                <a:off x="-1" y="766393"/>
                <a:ext cx="1018987" cy="183816"/>
                <a:chOff x="0" y="0"/>
                <a:chExt cx="1018985" cy="183815"/>
              </a:xfrm>
            </p:grpSpPr>
            <p:sp>
              <p:nvSpPr>
                <p:cNvPr id="555" name="DNA"/>
                <p:cNvSpPr/>
                <p:nvPr/>
              </p:nvSpPr>
              <p:spPr>
                <a:xfrm rot="16200000">
                  <a:off x="160055" y="-160056"/>
                  <a:ext cx="183816" cy="50392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56" name="DNA"/>
                <p:cNvSpPr/>
                <p:nvPr/>
              </p:nvSpPr>
              <p:spPr>
                <a:xfrm rot="16200000">
                  <a:off x="675114" y="-160056"/>
                  <a:ext cx="183816" cy="50392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grpSp>
          <p:grpSp>
            <p:nvGrpSpPr>
              <p:cNvPr id="560" name="Group"/>
              <p:cNvGrpSpPr/>
              <p:nvPr/>
            </p:nvGrpSpPr>
            <p:grpSpPr>
              <a:xfrm>
                <a:off x="-1" y="1021857"/>
                <a:ext cx="1018987" cy="183817"/>
                <a:chOff x="0" y="0"/>
                <a:chExt cx="1018985" cy="183815"/>
              </a:xfrm>
            </p:grpSpPr>
            <p:sp>
              <p:nvSpPr>
                <p:cNvPr id="558" name="DNA"/>
                <p:cNvSpPr/>
                <p:nvPr/>
              </p:nvSpPr>
              <p:spPr>
                <a:xfrm rot="16200000">
                  <a:off x="160055" y="-160056"/>
                  <a:ext cx="183816" cy="50392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59" name="DNA"/>
                <p:cNvSpPr/>
                <p:nvPr/>
              </p:nvSpPr>
              <p:spPr>
                <a:xfrm rot="16200000">
                  <a:off x="675114" y="-160056"/>
                  <a:ext cx="183816" cy="50392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grpSp>
        </p:grpSp>
        <p:grpSp>
          <p:nvGrpSpPr>
            <p:cNvPr id="564" name="Group"/>
            <p:cNvGrpSpPr/>
            <p:nvPr/>
          </p:nvGrpSpPr>
          <p:grpSpPr>
            <a:xfrm>
              <a:off x="9627936" y="828853"/>
              <a:ext cx="1279511" cy="233103"/>
              <a:chOff x="0" y="0"/>
              <a:chExt cx="1279510" cy="233102"/>
            </a:xfrm>
          </p:grpSpPr>
          <p:sp>
            <p:nvSpPr>
              <p:cNvPr id="562" name="DNA"/>
              <p:cNvSpPr/>
              <p:nvPr/>
            </p:nvSpPr>
            <p:spPr>
              <a:xfrm rot="16200000">
                <a:off x="202972" y="-202973"/>
                <a:ext cx="233103" cy="6390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sp>
            <p:nvSpPr>
              <p:cNvPr id="563" name="DNA"/>
              <p:cNvSpPr/>
              <p:nvPr/>
            </p:nvSpPr>
            <p:spPr>
              <a:xfrm rot="16200000">
                <a:off x="843435" y="-202973"/>
                <a:ext cx="233103" cy="6390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0" y="1446"/>
                      <a:pt x="2597" y="2786"/>
                      <a:pt x="6740" y="3591"/>
                    </a:cubicBezTo>
                    <a:cubicBezTo>
                      <a:pt x="2597" y="4395"/>
                      <a:pt x="0" y="5732"/>
                      <a:pt x="0" y="7189"/>
                    </a:cubicBezTo>
                    <a:cubicBezTo>
                      <a:pt x="0" y="8647"/>
                      <a:pt x="2599" y="9985"/>
                      <a:pt x="6750" y="10788"/>
                    </a:cubicBezTo>
                    <a:cubicBezTo>
                      <a:pt x="2599" y="11592"/>
                      <a:pt x="0" y="12931"/>
                      <a:pt x="0" y="14389"/>
                    </a:cubicBezTo>
                    <a:cubicBezTo>
                      <a:pt x="0" y="15850"/>
                      <a:pt x="2611" y="17189"/>
                      <a:pt x="6773" y="17992"/>
                    </a:cubicBezTo>
                    <a:cubicBezTo>
                      <a:pt x="2611" y="18800"/>
                      <a:pt x="0" y="20150"/>
                      <a:pt x="0" y="21600"/>
                    </a:cubicBezTo>
                    <a:lnTo>
                      <a:pt x="2993" y="21600"/>
                    </a:lnTo>
                    <a:cubicBezTo>
                      <a:pt x="2993" y="21321"/>
                      <a:pt x="3129" y="21049"/>
                      <a:pt x="3382" y="20790"/>
                    </a:cubicBezTo>
                    <a:lnTo>
                      <a:pt x="18214" y="20790"/>
                    </a:lnTo>
                    <a:cubicBezTo>
                      <a:pt x="18467" y="21049"/>
                      <a:pt x="18602" y="21321"/>
                      <a:pt x="18602" y="21600"/>
                    </a:cubicBezTo>
                    <a:lnTo>
                      <a:pt x="21600" y="21600"/>
                    </a:lnTo>
                    <a:cubicBezTo>
                      <a:pt x="21600" y="20150"/>
                      <a:pt x="18986" y="18801"/>
                      <a:pt x="14823" y="17994"/>
                    </a:cubicBezTo>
                    <a:cubicBezTo>
                      <a:pt x="18986" y="17191"/>
                      <a:pt x="21600" y="15850"/>
                      <a:pt x="21600" y="14389"/>
                    </a:cubicBezTo>
                    <a:cubicBezTo>
                      <a:pt x="21600" y="12931"/>
                      <a:pt x="18996" y="11592"/>
                      <a:pt x="14846" y="10788"/>
                    </a:cubicBezTo>
                    <a:cubicBezTo>
                      <a:pt x="18997" y="9985"/>
                      <a:pt x="21600" y="8647"/>
                      <a:pt x="21600" y="7189"/>
                    </a:cubicBezTo>
                    <a:cubicBezTo>
                      <a:pt x="21600" y="5732"/>
                      <a:pt x="19003" y="4395"/>
                      <a:pt x="14860" y="3591"/>
                    </a:cubicBezTo>
                    <a:cubicBezTo>
                      <a:pt x="19003" y="2786"/>
                      <a:pt x="21600" y="1446"/>
                      <a:pt x="21600" y="0"/>
                    </a:cubicBezTo>
                    <a:lnTo>
                      <a:pt x="18602" y="0"/>
                    </a:lnTo>
                    <a:cubicBezTo>
                      <a:pt x="18602" y="257"/>
                      <a:pt x="18479" y="510"/>
                      <a:pt x="18246" y="756"/>
                    </a:cubicBezTo>
                    <a:lnTo>
                      <a:pt x="3349" y="756"/>
                    </a:lnTo>
                    <a:cubicBezTo>
                      <a:pt x="3117" y="510"/>
                      <a:pt x="2993" y="257"/>
                      <a:pt x="2993" y="0"/>
                    </a:cubicBezTo>
                    <a:lnTo>
                      <a:pt x="0" y="0"/>
                    </a:lnTo>
                    <a:close/>
                    <a:moveTo>
                      <a:pt x="4252" y="1404"/>
                    </a:moveTo>
                    <a:lnTo>
                      <a:pt x="17348" y="1404"/>
                    </a:lnTo>
                    <a:cubicBezTo>
                      <a:pt x="16021" y="2117"/>
                      <a:pt x="13716" y="2709"/>
                      <a:pt x="10807" y="3027"/>
                    </a:cubicBezTo>
                    <a:lnTo>
                      <a:pt x="10798" y="3026"/>
                    </a:lnTo>
                    <a:lnTo>
                      <a:pt x="10788" y="3027"/>
                    </a:lnTo>
                    <a:cubicBezTo>
                      <a:pt x="7879" y="2709"/>
                      <a:pt x="5579" y="2117"/>
                      <a:pt x="4252" y="1404"/>
                    </a:cubicBezTo>
                    <a:close/>
                    <a:moveTo>
                      <a:pt x="10798" y="4161"/>
                    </a:moveTo>
                    <a:cubicBezTo>
                      <a:pt x="13712" y="4479"/>
                      <a:pt x="16020" y="5064"/>
                      <a:pt x="17348" y="5778"/>
                    </a:cubicBezTo>
                    <a:lnTo>
                      <a:pt x="4247" y="5778"/>
                    </a:lnTo>
                    <a:cubicBezTo>
                      <a:pt x="5576" y="5064"/>
                      <a:pt x="7883" y="4479"/>
                      <a:pt x="10798" y="4161"/>
                    </a:cubicBezTo>
                    <a:close/>
                    <a:moveTo>
                      <a:pt x="3349" y="6426"/>
                    </a:moveTo>
                    <a:lnTo>
                      <a:pt x="18246" y="6426"/>
                    </a:lnTo>
                    <a:cubicBezTo>
                      <a:pt x="18479" y="6673"/>
                      <a:pt x="18602" y="6929"/>
                      <a:pt x="18602" y="7189"/>
                    </a:cubicBezTo>
                    <a:cubicBezTo>
                      <a:pt x="18602" y="7444"/>
                      <a:pt x="18484" y="7695"/>
                      <a:pt x="18260" y="7938"/>
                    </a:cubicBezTo>
                    <a:lnTo>
                      <a:pt x="3340" y="7938"/>
                    </a:lnTo>
                    <a:cubicBezTo>
                      <a:pt x="3116" y="7695"/>
                      <a:pt x="2993" y="7444"/>
                      <a:pt x="2993" y="7189"/>
                    </a:cubicBezTo>
                    <a:cubicBezTo>
                      <a:pt x="2993" y="6929"/>
                      <a:pt x="3117" y="6673"/>
                      <a:pt x="3349" y="6426"/>
                    </a:cubicBezTo>
                    <a:close/>
                    <a:moveTo>
                      <a:pt x="4224" y="8586"/>
                    </a:moveTo>
                    <a:lnTo>
                      <a:pt x="17376" y="8586"/>
                    </a:lnTo>
                    <a:cubicBezTo>
                      <a:pt x="16052" y="9306"/>
                      <a:pt x="13731" y="9898"/>
                      <a:pt x="10798" y="10218"/>
                    </a:cubicBezTo>
                    <a:cubicBezTo>
                      <a:pt x="7864" y="9898"/>
                      <a:pt x="5548" y="9306"/>
                      <a:pt x="4224" y="8586"/>
                    </a:cubicBezTo>
                    <a:close/>
                    <a:moveTo>
                      <a:pt x="10798" y="11360"/>
                    </a:moveTo>
                    <a:cubicBezTo>
                      <a:pt x="13688" y="11676"/>
                      <a:pt x="15982" y="12255"/>
                      <a:pt x="17316" y="12960"/>
                    </a:cubicBezTo>
                    <a:lnTo>
                      <a:pt x="4284" y="12960"/>
                    </a:lnTo>
                    <a:cubicBezTo>
                      <a:pt x="5618" y="12255"/>
                      <a:pt x="7908" y="11676"/>
                      <a:pt x="10798" y="11360"/>
                    </a:cubicBezTo>
                    <a:close/>
                    <a:moveTo>
                      <a:pt x="3368" y="13608"/>
                    </a:moveTo>
                    <a:lnTo>
                      <a:pt x="18232" y="13608"/>
                    </a:lnTo>
                    <a:cubicBezTo>
                      <a:pt x="18476" y="13861"/>
                      <a:pt x="18602" y="14123"/>
                      <a:pt x="18602" y="14389"/>
                    </a:cubicBezTo>
                    <a:cubicBezTo>
                      <a:pt x="18602" y="14638"/>
                      <a:pt x="18492" y="14883"/>
                      <a:pt x="18278" y="15120"/>
                    </a:cubicBezTo>
                    <a:lnTo>
                      <a:pt x="3322" y="15120"/>
                    </a:lnTo>
                    <a:cubicBezTo>
                      <a:pt x="3108" y="14883"/>
                      <a:pt x="2993" y="14638"/>
                      <a:pt x="2993" y="14389"/>
                    </a:cubicBezTo>
                    <a:cubicBezTo>
                      <a:pt x="2993" y="14123"/>
                      <a:pt x="3124" y="13861"/>
                      <a:pt x="3368" y="13608"/>
                    </a:cubicBezTo>
                    <a:close/>
                    <a:moveTo>
                      <a:pt x="4191" y="15768"/>
                    </a:moveTo>
                    <a:lnTo>
                      <a:pt x="17409" y="15768"/>
                    </a:lnTo>
                    <a:cubicBezTo>
                      <a:pt x="16090" y="16496"/>
                      <a:pt x="13756" y="17094"/>
                      <a:pt x="10798" y="17417"/>
                    </a:cubicBezTo>
                    <a:cubicBezTo>
                      <a:pt x="7840" y="17094"/>
                      <a:pt x="5510" y="16496"/>
                      <a:pt x="4191" y="15768"/>
                    </a:cubicBezTo>
                    <a:close/>
                    <a:moveTo>
                      <a:pt x="10798" y="18571"/>
                    </a:moveTo>
                    <a:cubicBezTo>
                      <a:pt x="13669" y="18884"/>
                      <a:pt x="15951" y="19445"/>
                      <a:pt x="17288" y="20142"/>
                    </a:cubicBezTo>
                    <a:lnTo>
                      <a:pt x="4307" y="20142"/>
                    </a:lnTo>
                    <a:cubicBezTo>
                      <a:pt x="5645" y="19445"/>
                      <a:pt x="7926" y="18884"/>
                      <a:pt x="10798" y="18571"/>
                    </a:cubicBezTo>
                    <a:close/>
                  </a:path>
                </a:pathLst>
              </a:custGeom>
              <a:solidFill>
                <a:srgbClr val="FFFFFF"/>
              </a:solidFill>
              <a:ln w="12700" cap="flat">
                <a:solidFill>
                  <a:schemeClr val="accent1"/>
                </a:solidFill>
                <a:prstDash val="solid"/>
                <a:miter lim="800000"/>
              </a:ln>
              <a:effectLst/>
            </p:spPr>
            <p:txBody>
              <a:bodyPr wrap="square" lIns="45719" tIns="45719" rIns="45719" bIns="45719" numCol="1" anchor="ctr">
                <a:noAutofit/>
              </a:bodyPr>
              <a:lstStyle/>
              <a:p>
                <a:pPr/>
              </a:p>
            </p:txBody>
          </p:sp>
        </p:grpSp>
        <p:sp>
          <p:nvSpPr>
            <p:cNvPr id="565" name="Rectangle"/>
            <p:cNvSpPr/>
            <p:nvPr/>
          </p:nvSpPr>
          <p:spPr>
            <a:xfrm>
              <a:off x="9113217" y="836053"/>
              <a:ext cx="523113" cy="218704"/>
            </a:xfrm>
            <a:prstGeom prst="rect">
              <a:avLst/>
            </a:prstGeom>
            <a:solidFill>
              <a:schemeClr val="accent1">
                <a:satOff val="-3547"/>
                <a:lumOff val="-10352"/>
              </a:schemeClr>
            </a:solidFill>
            <a:ln w="12700" cap="flat">
              <a:solidFill>
                <a:schemeClr val="accent1">
                  <a:satOff val="-3547"/>
                  <a:lumOff val="-10352"/>
                </a:schemeClr>
              </a:solidFill>
              <a:prstDash val="solid"/>
              <a:miter lim="800000"/>
            </a:ln>
            <a:effectLst/>
          </p:spPr>
          <p:txBody>
            <a:bodyPr wrap="square" lIns="45719" tIns="45719" rIns="45719" bIns="45719" numCol="1" anchor="ctr">
              <a:noAutofit/>
            </a:bodyPr>
            <a:lstStyle/>
            <a:p>
              <a:pPr/>
            </a:p>
          </p:txBody>
        </p:sp>
        <p:sp>
          <p:nvSpPr>
            <p:cNvPr id="566" name="Rectangle"/>
            <p:cNvSpPr/>
            <p:nvPr/>
          </p:nvSpPr>
          <p:spPr>
            <a:xfrm>
              <a:off x="10913895" y="836053"/>
              <a:ext cx="523113" cy="218704"/>
            </a:xfrm>
            <a:prstGeom prst="rect">
              <a:avLst/>
            </a:prstGeom>
            <a:solidFill>
              <a:schemeClr val="accent4"/>
            </a:solidFill>
            <a:ln w="12700" cap="flat">
              <a:noFill/>
              <a:miter lim="400000"/>
            </a:ln>
            <a:effectLst/>
          </p:spPr>
          <p:txBody>
            <a:bodyPr wrap="square" lIns="45719" tIns="45719" rIns="45719" bIns="45719" numCol="1" anchor="ctr">
              <a:noAutofit/>
            </a:bodyPr>
            <a:lstStyle/>
            <a:p>
              <a:pPr/>
            </a:p>
          </p:txBody>
        </p:sp>
      </p:grpSp>
      <p:pic>
        <p:nvPicPr>
          <p:cNvPr id="568" name="pasted-movie.png" descr="pasted-movie.png"/>
          <p:cNvPicPr>
            <a:picLocks noChangeAspect="1"/>
          </p:cNvPicPr>
          <p:nvPr/>
        </p:nvPicPr>
        <p:blipFill>
          <a:blip r:embed="rId3">
            <a:extLst/>
          </a:blip>
          <a:stretch>
            <a:fillRect/>
          </a:stretch>
        </p:blipFill>
        <p:spPr>
          <a:xfrm rot="19320000">
            <a:off x="2411620" y="1753971"/>
            <a:ext cx="2075304" cy="1133225"/>
          </a:xfrm>
          <a:prstGeom prst="rect">
            <a:avLst/>
          </a:prstGeom>
          <a:ln w="12700">
            <a:miter lim="400000"/>
          </a:ln>
        </p:spPr>
      </p:pic>
      <p:pic>
        <p:nvPicPr>
          <p:cNvPr id="569" name="pasted-movie.png" descr="pasted-movie.png"/>
          <p:cNvPicPr>
            <a:picLocks noChangeAspect="1"/>
          </p:cNvPicPr>
          <p:nvPr/>
        </p:nvPicPr>
        <p:blipFill>
          <a:blip r:embed="rId3">
            <a:extLst/>
          </a:blip>
          <a:stretch>
            <a:fillRect/>
          </a:stretch>
        </p:blipFill>
        <p:spPr>
          <a:xfrm rot="19320000">
            <a:off x="5633631" y="1843783"/>
            <a:ext cx="2075304" cy="1133225"/>
          </a:xfrm>
          <a:prstGeom prst="rect">
            <a:avLst/>
          </a:prstGeom>
          <a:ln w="12700">
            <a:miter lim="400000"/>
          </a:ln>
        </p:spPr>
      </p:pic>
      <p:pic>
        <p:nvPicPr>
          <p:cNvPr id="570" name="pasted-movie.png" descr="pasted-movie.png"/>
          <p:cNvPicPr>
            <a:picLocks noChangeAspect="1"/>
          </p:cNvPicPr>
          <p:nvPr/>
        </p:nvPicPr>
        <p:blipFill>
          <a:blip r:embed="rId3">
            <a:extLst/>
          </a:blip>
          <a:stretch>
            <a:fillRect/>
          </a:stretch>
        </p:blipFill>
        <p:spPr>
          <a:xfrm rot="19320000">
            <a:off x="8608659" y="1843783"/>
            <a:ext cx="2075304" cy="1133225"/>
          </a:xfrm>
          <a:prstGeom prst="rect">
            <a:avLst/>
          </a:prstGeom>
          <a:ln w="12700">
            <a:miter lim="400000"/>
          </a:ln>
        </p:spPr>
      </p:pic>
      <p:sp>
        <p:nvSpPr>
          <p:cNvPr id="571" name="DNA fragmentation…"/>
          <p:cNvSpPr txBox="1"/>
          <p:nvPr/>
        </p:nvSpPr>
        <p:spPr>
          <a:xfrm>
            <a:off x="3947592" y="4553506"/>
            <a:ext cx="1949126" cy="1547997"/>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a:pPr>
            <a:r>
              <a:t>DNA fragmentation</a:t>
            </a:r>
          </a:p>
          <a:p>
            <a:pPr/>
          </a:p>
          <a:p>
            <a:pPr>
              <a:defRPr sz="1500"/>
            </a:pPr>
          </a:p>
          <a:p>
            <a:pPr>
              <a:defRPr sz="1500"/>
            </a:pPr>
            <a:r>
              <a:t>Sizing</a:t>
            </a:r>
          </a:p>
          <a:p>
            <a:pPr>
              <a:defRPr sz="1500"/>
            </a:pPr>
            <a:r>
              <a:t>Quantification</a:t>
            </a:r>
          </a:p>
        </p:txBody>
      </p:sp>
      <p:sp>
        <p:nvSpPr>
          <p:cNvPr id="572" name="Size selection…"/>
          <p:cNvSpPr txBox="1"/>
          <p:nvPr/>
        </p:nvSpPr>
        <p:spPr>
          <a:xfrm>
            <a:off x="7377719" y="4548656"/>
            <a:ext cx="1375840" cy="1611497"/>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a:pPr>
            <a:r>
              <a:t>Size selection</a:t>
            </a:r>
          </a:p>
          <a:p>
            <a:pPr/>
          </a:p>
          <a:p>
            <a:pPr/>
          </a:p>
          <a:p>
            <a:pPr>
              <a:defRPr sz="1500"/>
            </a:pPr>
            <a:r>
              <a:t>Sizing</a:t>
            </a:r>
          </a:p>
          <a:p>
            <a:pPr>
              <a:defRPr sz="1500"/>
            </a:pPr>
            <a:r>
              <a:t>Quantification</a:t>
            </a:r>
          </a:p>
        </p:txBody>
      </p:sp>
      <p:sp>
        <p:nvSpPr>
          <p:cNvPr id="573" name="End repair and…"/>
          <p:cNvSpPr txBox="1"/>
          <p:nvPr/>
        </p:nvSpPr>
        <p:spPr>
          <a:xfrm>
            <a:off x="9963327" y="4548656"/>
            <a:ext cx="1615602" cy="1611497"/>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a:pPr>
            <a:r>
              <a:t>End repair and </a:t>
            </a:r>
          </a:p>
          <a:p>
            <a:pPr>
              <a:defRPr b="1"/>
            </a:pPr>
            <a:r>
              <a:t>adaptor ligation</a:t>
            </a:r>
          </a:p>
          <a:p>
            <a:pPr/>
          </a:p>
          <a:p>
            <a:pPr>
              <a:defRPr sz="1500"/>
            </a:pPr>
            <a:r>
              <a:t>Sizing</a:t>
            </a:r>
          </a:p>
          <a:p>
            <a:pPr>
              <a:defRPr sz="1500"/>
            </a:pPr>
            <a:r>
              <a:t>Quantification</a:t>
            </a:r>
          </a:p>
          <a:p>
            <a:pPr>
              <a:defRPr sz="1500"/>
            </a:pPr>
            <a:r>
              <a:t>Purification</a:t>
            </a:r>
          </a:p>
        </p:txBody>
      </p:sp>
      <p:pic>
        <p:nvPicPr>
          <p:cNvPr id="574" name="pasted-movie.png" descr="pasted-movie.png"/>
          <p:cNvPicPr>
            <a:picLocks noChangeAspect="1"/>
          </p:cNvPicPr>
          <p:nvPr/>
        </p:nvPicPr>
        <p:blipFill>
          <a:blip r:embed="rId4">
            <a:extLst/>
          </a:blip>
          <a:stretch>
            <a:fillRect/>
          </a:stretch>
        </p:blipFill>
        <p:spPr>
          <a:xfrm>
            <a:off x="7652217" y="6180453"/>
            <a:ext cx="717082" cy="717083"/>
          </a:xfrm>
          <a:prstGeom prst="rect">
            <a:avLst/>
          </a:prstGeom>
          <a:ln w="12700">
            <a:miter lim="400000"/>
          </a:ln>
        </p:spPr>
      </p:pic>
      <p:sp>
        <p:nvSpPr>
          <p:cNvPr id="575" name="Up to 40% of material is lost in each step"/>
          <p:cNvSpPr txBox="1"/>
          <p:nvPr/>
        </p:nvSpPr>
        <p:spPr>
          <a:xfrm>
            <a:off x="8280051" y="6501801"/>
            <a:ext cx="3859967"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i="1"/>
            </a:lvl1pPr>
          </a:lstStyle>
          <a:p>
            <a:pPr/>
            <a:r>
              <a:t>Up to 40% of material is lost in each step</a:t>
            </a:r>
          </a:p>
        </p:txBody>
      </p:sp>
      <p:sp>
        <p:nvSpPr>
          <p:cNvPr id="576" name="NGS glossary"/>
          <p:cNvSpPr txBox="1"/>
          <p:nvPr/>
        </p:nvSpPr>
        <p:spPr>
          <a:xfrm>
            <a:off x="141146" y="91847"/>
            <a:ext cx="1333313"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9437FF"/>
                </a:solidFill>
              </a:defRPr>
            </a:lvl1pPr>
          </a:lstStyle>
          <a:p>
            <a:pPr/>
            <a:r>
              <a:t>NGS glossary</a:t>
            </a:r>
          </a:p>
        </p:txBody>
      </p:sp>
      <p:sp>
        <p:nvSpPr>
          <p:cNvPr id="577" name="Quality control steps -&gt;"/>
          <p:cNvSpPr txBox="1"/>
          <p:nvPr/>
        </p:nvSpPr>
        <p:spPr>
          <a:xfrm>
            <a:off x="779613" y="5382674"/>
            <a:ext cx="2302853"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lvl1pPr>
          </a:lstStyle>
          <a:p>
            <a:pPr/>
            <a:r>
              <a:t>Quality control steps -&gt;</a:t>
            </a:r>
          </a:p>
        </p:txBody>
      </p:sp>
      <p:sp>
        <p:nvSpPr>
          <p:cNvPr id="578" name="Library construction steps -&gt;"/>
          <p:cNvSpPr txBox="1"/>
          <p:nvPr/>
        </p:nvSpPr>
        <p:spPr>
          <a:xfrm>
            <a:off x="766057" y="4548656"/>
            <a:ext cx="2779587"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lvl1pPr>
          </a:lstStyle>
          <a:p>
            <a:pPr/>
            <a:r>
              <a:t>Library construction steps -&gt;</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80" name="Amplification: PCR (Copy of a copy)"/>
          <p:cNvSpPr txBox="1"/>
          <p:nvPr>
            <p:ph type="title"/>
          </p:nvPr>
        </p:nvSpPr>
        <p:spPr>
          <a:xfrm>
            <a:off x="501121" y="410562"/>
            <a:ext cx="10515601" cy="1325564"/>
          </a:xfrm>
          <a:prstGeom prst="rect">
            <a:avLst/>
          </a:prstGeom>
        </p:spPr>
        <p:txBody>
          <a:bodyPr/>
          <a:lstStyle/>
          <a:p>
            <a:pPr/>
            <a:r>
              <a:t>Amplification: PCR </a:t>
            </a:r>
            <a:r>
              <a:rPr sz="3300"/>
              <a:t>(Copy of a copy)</a:t>
            </a:r>
            <a:endParaRPr sz="3300"/>
          </a:p>
        </p:txBody>
      </p:sp>
      <p:sp>
        <p:nvSpPr>
          <p:cNvPr id="581" name="Line"/>
          <p:cNvSpPr/>
          <p:nvPr/>
        </p:nvSpPr>
        <p:spPr>
          <a:xfrm>
            <a:off x="341190" y="2124463"/>
            <a:ext cx="2578323" cy="1"/>
          </a:xfrm>
          <a:prstGeom prst="line">
            <a:avLst/>
          </a:prstGeom>
          <a:ln w="76200">
            <a:solidFill>
              <a:schemeClr val="accent1"/>
            </a:solidFill>
            <a:miter/>
          </a:ln>
        </p:spPr>
        <p:txBody>
          <a:bodyPr lIns="45719" rIns="45719"/>
          <a:lstStyle/>
          <a:p>
            <a:pPr/>
          </a:p>
        </p:txBody>
      </p:sp>
      <p:sp>
        <p:nvSpPr>
          <p:cNvPr id="582" name="Line"/>
          <p:cNvSpPr/>
          <p:nvPr/>
        </p:nvSpPr>
        <p:spPr>
          <a:xfrm>
            <a:off x="3344838" y="2116562"/>
            <a:ext cx="2578323" cy="1"/>
          </a:xfrm>
          <a:prstGeom prst="line">
            <a:avLst/>
          </a:prstGeom>
          <a:ln w="76200">
            <a:solidFill>
              <a:schemeClr val="accent1"/>
            </a:solidFill>
            <a:miter/>
          </a:ln>
        </p:spPr>
        <p:txBody>
          <a:bodyPr lIns="45719" rIns="45719"/>
          <a:lstStyle/>
          <a:p>
            <a:pPr/>
          </a:p>
        </p:txBody>
      </p:sp>
      <p:sp>
        <p:nvSpPr>
          <p:cNvPr id="583" name="Line"/>
          <p:cNvSpPr/>
          <p:nvPr/>
        </p:nvSpPr>
        <p:spPr>
          <a:xfrm>
            <a:off x="3344838" y="2236787"/>
            <a:ext cx="2578323" cy="1"/>
          </a:xfrm>
          <a:prstGeom prst="line">
            <a:avLst/>
          </a:prstGeom>
          <a:ln w="76200">
            <a:solidFill>
              <a:schemeClr val="accent1"/>
            </a:solidFill>
            <a:miter/>
          </a:ln>
        </p:spPr>
        <p:txBody>
          <a:bodyPr lIns="45719" rIns="45719"/>
          <a:lstStyle/>
          <a:p>
            <a:pPr/>
          </a:p>
        </p:txBody>
      </p:sp>
      <p:sp>
        <p:nvSpPr>
          <p:cNvPr id="584" name="Line"/>
          <p:cNvSpPr/>
          <p:nvPr/>
        </p:nvSpPr>
        <p:spPr>
          <a:xfrm>
            <a:off x="9142052" y="2473167"/>
            <a:ext cx="2578323" cy="1"/>
          </a:xfrm>
          <a:prstGeom prst="line">
            <a:avLst/>
          </a:prstGeom>
          <a:ln w="76200">
            <a:solidFill>
              <a:schemeClr val="accent1"/>
            </a:solidFill>
            <a:miter/>
          </a:ln>
        </p:spPr>
        <p:txBody>
          <a:bodyPr lIns="45719" rIns="45719"/>
          <a:lstStyle/>
          <a:p>
            <a:pPr/>
          </a:p>
        </p:txBody>
      </p:sp>
      <p:sp>
        <p:nvSpPr>
          <p:cNvPr id="585" name="Line"/>
          <p:cNvSpPr/>
          <p:nvPr/>
        </p:nvSpPr>
        <p:spPr>
          <a:xfrm>
            <a:off x="9142052" y="2669593"/>
            <a:ext cx="2578323" cy="1"/>
          </a:xfrm>
          <a:prstGeom prst="line">
            <a:avLst/>
          </a:prstGeom>
          <a:ln w="76200">
            <a:solidFill>
              <a:schemeClr val="accent1"/>
            </a:solidFill>
            <a:miter/>
          </a:ln>
        </p:spPr>
        <p:txBody>
          <a:bodyPr lIns="45719" rIns="45719"/>
          <a:lstStyle/>
          <a:p>
            <a:pPr/>
          </a:p>
        </p:txBody>
      </p:sp>
      <p:sp>
        <p:nvSpPr>
          <p:cNvPr id="586" name="Line"/>
          <p:cNvSpPr/>
          <p:nvPr/>
        </p:nvSpPr>
        <p:spPr>
          <a:xfrm>
            <a:off x="9142052" y="2571380"/>
            <a:ext cx="2578323" cy="1"/>
          </a:xfrm>
          <a:prstGeom prst="line">
            <a:avLst/>
          </a:prstGeom>
          <a:ln w="76200">
            <a:solidFill>
              <a:schemeClr val="accent1"/>
            </a:solidFill>
            <a:miter/>
          </a:ln>
        </p:spPr>
        <p:txBody>
          <a:bodyPr lIns="45719" rIns="45719"/>
          <a:lstStyle/>
          <a:p>
            <a:pPr/>
          </a:p>
        </p:txBody>
      </p:sp>
      <p:sp>
        <p:nvSpPr>
          <p:cNvPr id="587" name="Line"/>
          <p:cNvSpPr/>
          <p:nvPr/>
        </p:nvSpPr>
        <p:spPr>
          <a:xfrm>
            <a:off x="6348485" y="2138575"/>
            <a:ext cx="2578323" cy="1"/>
          </a:xfrm>
          <a:prstGeom prst="line">
            <a:avLst/>
          </a:prstGeom>
          <a:ln w="76200">
            <a:solidFill>
              <a:schemeClr val="accent1"/>
            </a:solidFill>
            <a:miter/>
          </a:ln>
        </p:spPr>
        <p:txBody>
          <a:bodyPr lIns="45719" rIns="45719"/>
          <a:lstStyle/>
          <a:p>
            <a:pPr/>
          </a:p>
        </p:txBody>
      </p:sp>
      <p:sp>
        <p:nvSpPr>
          <p:cNvPr id="588" name="Line"/>
          <p:cNvSpPr/>
          <p:nvPr/>
        </p:nvSpPr>
        <p:spPr>
          <a:xfrm>
            <a:off x="6348485" y="2236787"/>
            <a:ext cx="2578323" cy="1"/>
          </a:xfrm>
          <a:prstGeom prst="line">
            <a:avLst/>
          </a:prstGeom>
          <a:ln w="76200">
            <a:solidFill>
              <a:schemeClr val="accent1"/>
            </a:solidFill>
            <a:miter/>
          </a:ln>
        </p:spPr>
        <p:txBody>
          <a:bodyPr lIns="45719" rIns="45719"/>
          <a:lstStyle/>
          <a:p>
            <a:pPr/>
          </a:p>
        </p:txBody>
      </p:sp>
      <p:sp>
        <p:nvSpPr>
          <p:cNvPr id="589" name="Line"/>
          <p:cNvSpPr/>
          <p:nvPr/>
        </p:nvSpPr>
        <p:spPr>
          <a:xfrm>
            <a:off x="6348485" y="2040362"/>
            <a:ext cx="2578323" cy="1"/>
          </a:xfrm>
          <a:prstGeom prst="line">
            <a:avLst/>
          </a:prstGeom>
          <a:ln w="76200">
            <a:solidFill>
              <a:schemeClr val="accent1"/>
            </a:solidFill>
            <a:miter/>
          </a:ln>
        </p:spPr>
        <p:txBody>
          <a:bodyPr lIns="45719" rIns="45719"/>
          <a:lstStyle/>
          <a:p>
            <a:pPr/>
          </a:p>
        </p:txBody>
      </p:sp>
      <p:sp>
        <p:nvSpPr>
          <p:cNvPr id="590" name="Line"/>
          <p:cNvSpPr/>
          <p:nvPr/>
        </p:nvSpPr>
        <p:spPr>
          <a:xfrm>
            <a:off x="6348485" y="2334206"/>
            <a:ext cx="2578323" cy="1"/>
          </a:xfrm>
          <a:prstGeom prst="line">
            <a:avLst/>
          </a:prstGeom>
          <a:ln w="76200">
            <a:solidFill>
              <a:schemeClr val="accent1"/>
            </a:solidFill>
            <a:miter/>
          </a:ln>
        </p:spPr>
        <p:txBody>
          <a:bodyPr lIns="45719" rIns="45719"/>
          <a:lstStyle/>
          <a:p>
            <a:pPr/>
          </a:p>
        </p:txBody>
      </p:sp>
      <p:sp>
        <p:nvSpPr>
          <p:cNvPr id="591" name="Line"/>
          <p:cNvSpPr/>
          <p:nvPr/>
        </p:nvSpPr>
        <p:spPr>
          <a:xfrm>
            <a:off x="9142052" y="1906818"/>
            <a:ext cx="2578323" cy="1"/>
          </a:xfrm>
          <a:prstGeom prst="line">
            <a:avLst/>
          </a:prstGeom>
          <a:ln w="76200">
            <a:solidFill>
              <a:schemeClr val="accent1"/>
            </a:solidFill>
            <a:miter/>
          </a:ln>
        </p:spPr>
        <p:txBody>
          <a:bodyPr lIns="45719" rIns="45719"/>
          <a:lstStyle/>
          <a:p>
            <a:pPr/>
          </a:p>
        </p:txBody>
      </p:sp>
      <p:sp>
        <p:nvSpPr>
          <p:cNvPr id="592" name="Line"/>
          <p:cNvSpPr/>
          <p:nvPr/>
        </p:nvSpPr>
        <p:spPr>
          <a:xfrm>
            <a:off x="9142052" y="2027044"/>
            <a:ext cx="2578323" cy="1"/>
          </a:xfrm>
          <a:prstGeom prst="line">
            <a:avLst/>
          </a:prstGeom>
          <a:ln w="76200">
            <a:solidFill>
              <a:schemeClr val="accent1"/>
            </a:solidFill>
            <a:miter/>
          </a:ln>
        </p:spPr>
        <p:txBody>
          <a:bodyPr lIns="45719" rIns="45719"/>
          <a:lstStyle/>
          <a:p>
            <a:pPr/>
          </a:p>
        </p:txBody>
      </p:sp>
      <p:sp>
        <p:nvSpPr>
          <p:cNvPr id="593" name="Line"/>
          <p:cNvSpPr/>
          <p:nvPr/>
        </p:nvSpPr>
        <p:spPr>
          <a:xfrm>
            <a:off x="9142052" y="2137393"/>
            <a:ext cx="2578323" cy="1"/>
          </a:xfrm>
          <a:prstGeom prst="line">
            <a:avLst/>
          </a:prstGeom>
          <a:ln w="76200">
            <a:solidFill>
              <a:schemeClr val="accent1"/>
            </a:solidFill>
            <a:miter/>
          </a:ln>
        </p:spPr>
        <p:txBody>
          <a:bodyPr lIns="45719" rIns="45719"/>
          <a:lstStyle/>
          <a:p>
            <a:pPr/>
          </a:p>
        </p:txBody>
      </p:sp>
      <p:sp>
        <p:nvSpPr>
          <p:cNvPr id="594" name="Line"/>
          <p:cNvSpPr/>
          <p:nvPr/>
        </p:nvSpPr>
        <p:spPr>
          <a:xfrm>
            <a:off x="9142052" y="2250105"/>
            <a:ext cx="2578323" cy="1"/>
          </a:xfrm>
          <a:prstGeom prst="line">
            <a:avLst/>
          </a:prstGeom>
          <a:ln w="76200">
            <a:solidFill>
              <a:schemeClr val="accent1"/>
            </a:solidFill>
            <a:miter/>
          </a:ln>
        </p:spPr>
        <p:txBody>
          <a:bodyPr lIns="45719" rIns="45719"/>
          <a:lstStyle/>
          <a:p>
            <a:pPr/>
          </a:p>
        </p:txBody>
      </p:sp>
      <p:sp>
        <p:nvSpPr>
          <p:cNvPr id="595" name="Line"/>
          <p:cNvSpPr/>
          <p:nvPr/>
        </p:nvSpPr>
        <p:spPr>
          <a:xfrm>
            <a:off x="9142052" y="2370331"/>
            <a:ext cx="2578323" cy="1"/>
          </a:xfrm>
          <a:prstGeom prst="line">
            <a:avLst/>
          </a:prstGeom>
          <a:ln w="76200">
            <a:solidFill>
              <a:schemeClr val="accent1"/>
            </a:solidFill>
            <a:miter/>
          </a:ln>
        </p:spPr>
        <p:txBody>
          <a:bodyPr lIns="45719" rIns="45719"/>
          <a:lstStyle/>
          <a:p>
            <a:pPr/>
          </a:p>
        </p:txBody>
      </p:sp>
      <p:sp>
        <p:nvSpPr>
          <p:cNvPr id="596" name="Line"/>
          <p:cNvSpPr/>
          <p:nvPr/>
        </p:nvSpPr>
        <p:spPr>
          <a:xfrm>
            <a:off x="406408" y="3701341"/>
            <a:ext cx="2578322" cy="1"/>
          </a:xfrm>
          <a:prstGeom prst="line">
            <a:avLst/>
          </a:prstGeom>
          <a:ln w="76200">
            <a:solidFill>
              <a:schemeClr val="accent1"/>
            </a:solidFill>
            <a:miter/>
          </a:ln>
        </p:spPr>
        <p:txBody>
          <a:bodyPr lIns="45719" rIns="45719"/>
          <a:lstStyle/>
          <a:p>
            <a:pPr/>
          </a:p>
        </p:txBody>
      </p:sp>
      <p:sp>
        <p:nvSpPr>
          <p:cNvPr id="597" name="Line"/>
          <p:cNvSpPr/>
          <p:nvPr/>
        </p:nvSpPr>
        <p:spPr>
          <a:xfrm>
            <a:off x="3410055" y="3701572"/>
            <a:ext cx="2578323" cy="1"/>
          </a:xfrm>
          <a:prstGeom prst="line">
            <a:avLst/>
          </a:prstGeom>
          <a:ln w="76200">
            <a:solidFill>
              <a:schemeClr val="accent1"/>
            </a:solidFill>
            <a:miter/>
          </a:ln>
        </p:spPr>
        <p:txBody>
          <a:bodyPr lIns="45719" rIns="45719"/>
          <a:lstStyle/>
          <a:p>
            <a:pPr/>
          </a:p>
        </p:txBody>
      </p:sp>
      <p:sp>
        <p:nvSpPr>
          <p:cNvPr id="598" name="Line"/>
          <p:cNvSpPr/>
          <p:nvPr/>
        </p:nvSpPr>
        <p:spPr>
          <a:xfrm>
            <a:off x="3410055" y="3813666"/>
            <a:ext cx="2578323" cy="1"/>
          </a:xfrm>
          <a:prstGeom prst="line">
            <a:avLst/>
          </a:prstGeom>
          <a:ln w="76200">
            <a:solidFill>
              <a:schemeClr val="accent1"/>
            </a:solidFill>
            <a:miter/>
          </a:ln>
        </p:spPr>
        <p:txBody>
          <a:bodyPr lIns="45719" rIns="45719"/>
          <a:lstStyle/>
          <a:p>
            <a:pPr/>
          </a:p>
        </p:txBody>
      </p:sp>
      <p:sp>
        <p:nvSpPr>
          <p:cNvPr id="599" name="Line"/>
          <p:cNvSpPr/>
          <p:nvPr/>
        </p:nvSpPr>
        <p:spPr>
          <a:xfrm>
            <a:off x="9207269" y="4050045"/>
            <a:ext cx="2578323" cy="1"/>
          </a:xfrm>
          <a:prstGeom prst="line">
            <a:avLst/>
          </a:prstGeom>
          <a:ln w="76200">
            <a:solidFill>
              <a:schemeClr val="accent1"/>
            </a:solidFill>
            <a:miter/>
          </a:ln>
        </p:spPr>
        <p:txBody>
          <a:bodyPr lIns="45719" rIns="45719"/>
          <a:lstStyle/>
          <a:p>
            <a:pPr/>
          </a:p>
        </p:txBody>
      </p:sp>
      <p:sp>
        <p:nvSpPr>
          <p:cNvPr id="600" name="Line"/>
          <p:cNvSpPr/>
          <p:nvPr/>
        </p:nvSpPr>
        <p:spPr>
          <a:xfrm>
            <a:off x="9207269" y="4246471"/>
            <a:ext cx="2578323" cy="1"/>
          </a:xfrm>
          <a:prstGeom prst="line">
            <a:avLst/>
          </a:prstGeom>
          <a:ln w="76200">
            <a:solidFill>
              <a:schemeClr val="accent1"/>
            </a:solidFill>
            <a:miter/>
          </a:ln>
        </p:spPr>
        <p:txBody>
          <a:bodyPr lIns="45719" rIns="45719"/>
          <a:lstStyle/>
          <a:p>
            <a:pPr/>
          </a:p>
        </p:txBody>
      </p:sp>
      <p:sp>
        <p:nvSpPr>
          <p:cNvPr id="601" name="Line"/>
          <p:cNvSpPr/>
          <p:nvPr/>
        </p:nvSpPr>
        <p:spPr>
          <a:xfrm>
            <a:off x="9207269" y="4148258"/>
            <a:ext cx="2578323" cy="1"/>
          </a:xfrm>
          <a:prstGeom prst="line">
            <a:avLst/>
          </a:prstGeom>
          <a:ln w="76200">
            <a:solidFill>
              <a:schemeClr val="accent1"/>
            </a:solidFill>
            <a:miter/>
          </a:ln>
        </p:spPr>
        <p:txBody>
          <a:bodyPr lIns="45719" rIns="45719"/>
          <a:lstStyle/>
          <a:p>
            <a:pPr/>
          </a:p>
        </p:txBody>
      </p:sp>
      <p:sp>
        <p:nvSpPr>
          <p:cNvPr id="602" name="Line"/>
          <p:cNvSpPr/>
          <p:nvPr/>
        </p:nvSpPr>
        <p:spPr>
          <a:xfrm>
            <a:off x="6413702" y="3715453"/>
            <a:ext cx="2578323" cy="1"/>
          </a:xfrm>
          <a:prstGeom prst="line">
            <a:avLst/>
          </a:prstGeom>
          <a:ln w="76200">
            <a:solidFill>
              <a:schemeClr val="accent1"/>
            </a:solidFill>
            <a:miter/>
          </a:ln>
        </p:spPr>
        <p:txBody>
          <a:bodyPr lIns="45719" rIns="45719"/>
          <a:lstStyle/>
          <a:p>
            <a:pPr/>
          </a:p>
        </p:txBody>
      </p:sp>
      <p:sp>
        <p:nvSpPr>
          <p:cNvPr id="603" name="Line"/>
          <p:cNvSpPr/>
          <p:nvPr/>
        </p:nvSpPr>
        <p:spPr>
          <a:xfrm>
            <a:off x="6413702" y="3813666"/>
            <a:ext cx="2578323" cy="1"/>
          </a:xfrm>
          <a:prstGeom prst="line">
            <a:avLst/>
          </a:prstGeom>
          <a:ln w="76200">
            <a:solidFill>
              <a:schemeClr val="accent1"/>
            </a:solidFill>
            <a:miter/>
          </a:ln>
        </p:spPr>
        <p:txBody>
          <a:bodyPr lIns="45719" rIns="45719"/>
          <a:lstStyle/>
          <a:p>
            <a:pPr/>
          </a:p>
        </p:txBody>
      </p:sp>
      <p:sp>
        <p:nvSpPr>
          <p:cNvPr id="604" name="Line"/>
          <p:cNvSpPr/>
          <p:nvPr/>
        </p:nvSpPr>
        <p:spPr>
          <a:xfrm>
            <a:off x="6413702" y="3617240"/>
            <a:ext cx="2578323" cy="1"/>
          </a:xfrm>
          <a:prstGeom prst="line">
            <a:avLst/>
          </a:prstGeom>
          <a:ln w="76200">
            <a:solidFill>
              <a:schemeClr val="accent1"/>
            </a:solidFill>
            <a:miter/>
          </a:ln>
        </p:spPr>
        <p:txBody>
          <a:bodyPr lIns="45719" rIns="45719"/>
          <a:lstStyle/>
          <a:p>
            <a:pPr/>
          </a:p>
        </p:txBody>
      </p:sp>
      <p:sp>
        <p:nvSpPr>
          <p:cNvPr id="605" name="Line"/>
          <p:cNvSpPr/>
          <p:nvPr/>
        </p:nvSpPr>
        <p:spPr>
          <a:xfrm>
            <a:off x="6413702" y="3911085"/>
            <a:ext cx="2578323" cy="1"/>
          </a:xfrm>
          <a:prstGeom prst="line">
            <a:avLst/>
          </a:prstGeom>
          <a:ln w="76200">
            <a:solidFill>
              <a:schemeClr val="accent1"/>
            </a:solidFill>
            <a:miter/>
          </a:ln>
        </p:spPr>
        <p:txBody>
          <a:bodyPr lIns="45719" rIns="45719"/>
          <a:lstStyle/>
          <a:p>
            <a:pPr/>
          </a:p>
        </p:txBody>
      </p:sp>
      <p:sp>
        <p:nvSpPr>
          <p:cNvPr id="606" name="Line"/>
          <p:cNvSpPr/>
          <p:nvPr/>
        </p:nvSpPr>
        <p:spPr>
          <a:xfrm>
            <a:off x="9207269" y="3483696"/>
            <a:ext cx="2578323" cy="1"/>
          </a:xfrm>
          <a:prstGeom prst="line">
            <a:avLst/>
          </a:prstGeom>
          <a:ln w="76200">
            <a:solidFill>
              <a:schemeClr val="accent1"/>
            </a:solidFill>
            <a:miter/>
          </a:ln>
        </p:spPr>
        <p:txBody>
          <a:bodyPr lIns="45719" rIns="45719"/>
          <a:lstStyle/>
          <a:p>
            <a:pPr/>
          </a:p>
        </p:txBody>
      </p:sp>
      <p:sp>
        <p:nvSpPr>
          <p:cNvPr id="607" name="Line"/>
          <p:cNvSpPr/>
          <p:nvPr/>
        </p:nvSpPr>
        <p:spPr>
          <a:xfrm>
            <a:off x="9207269" y="3603922"/>
            <a:ext cx="2578323" cy="1"/>
          </a:xfrm>
          <a:prstGeom prst="line">
            <a:avLst/>
          </a:prstGeom>
          <a:ln w="76200">
            <a:solidFill>
              <a:schemeClr val="accent1"/>
            </a:solidFill>
            <a:miter/>
          </a:ln>
        </p:spPr>
        <p:txBody>
          <a:bodyPr lIns="45719" rIns="45719"/>
          <a:lstStyle/>
          <a:p>
            <a:pPr/>
          </a:p>
        </p:txBody>
      </p:sp>
      <p:sp>
        <p:nvSpPr>
          <p:cNvPr id="608" name="Line"/>
          <p:cNvSpPr/>
          <p:nvPr/>
        </p:nvSpPr>
        <p:spPr>
          <a:xfrm>
            <a:off x="9207269" y="3714272"/>
            <a:ext cx="2578323" cy="1"/>
          </a:xfrm>
          <a:prstGeom prst="line">
            <a:avLst/>
          </a:prstGeom>
          <a:ln w="76200">
            <a:solidFill>
              <a:schemeClr val="accent1"/>
            </a:solidFill>
            <a:miter/>
          </a:ln>
        </p:spPr>
        <p:txBody>
          <a:bodyPr lIns="45719" rIns="45719"/>
          <a:lstStyle/>
          <a:p>
            <a:pPr/>
          </a:p>
        </p:txBody>
      </p:sp>
      <p:sp>
        <p:nvSpPr>
          <p:cNvPr id="609" name="Line"/>
          <p:cNvSpPr/>
          <p:nvPr/>
        </p:nvSpPr>
        <p:spPr>
          <a:xfrm>
            <a:off x="9207269" y="3826983"/>
            <a:ext cx="2578323" cy="1"/>
          </a:xfrm>
          <a:prstGeom prst="line">
            <a:avLst/>
          </a:prstGeom>
          <a:ln w="76200">
            <a:solidFill>
              <a:schemeClr val="accent1"/>
            </a:solidFill>
            <a:miter/>
          </a:ln>
        </p:spPr>
        <p:txBody>
          <a:bodyPr lIns="45719" rIns="45719"/>
          <a:lstStyle/>
          <a:p>
            <a:pPr/>
          </a:p>
        </p:txBody>
      </p:sp>
      <p:sp>
        <p:nvSpPr>
          <p:cNvPr id="610" name="Line"/>
          <p:cNvSpPr/>
          <p:nvPr/>
        </p:nvSpPr>
        <p:spPr>
          <a:xfrm>
            <a:off x="9207269" y="3947209"/>
            <a:ext cx="2578323" cy="1"/>
          </a:xfrm>
          <a:prstGeom prst="line">
            <a:avLst/>
          </a:prstGeom>
          <a:ln w="76200">
            <a:solidFill>
              <a:schemeClr val="accent1"/>
            </a:solidFill>
            <a:miter/>
          </a:ln>
        </p:spPr>
        <p:txBody>
          <a:bodyPr lIns="45719" rIns="45719"/>
          <a:lstStyle/>
          <a:p>
            <a:pPr/>
          </a:p>
        </p:txBody>
      </p:sp>
      <p:sp>
        <p:nvSpPr>
          <p:cNvPr id="611" name="Line"/>
          <p:cNvSpPr/>
          <p:nvPr/>
        </p:nvSpPr>
        <p:spPr>
          <a:xfrm>
            <a:off x="406408" y="5283636"/>
            <a:ext cx="2578322" cy="1"/>
          </a:xfrm>
          <a:prstGeom prst="line">
            <a:avLst/>
          </a:prstGeom>
          <a:ln w="76200">
            <a:solidFill>
              <a:schemeClr val="accent1"/>
            </a:solidFill>
            <a:miter/>
          </a:ln>
        </p:spPr>
        <p:txBody>
          <a:bodyPr lIns="45719" rIns="45719"/>
          <a:lstStyle/>
          <a:p>
            <a:pPr/>
          </a:p>
        </p:txBody>
      </p:sp>
      <p:sp>
        <p:nvSpPr>
          <p:cNvPr id="612" name="Line"/>
          <p:cNvSpPr/>
          <p:nvPr/>
        </p:nvSpPr>
        <p:spPr>
          <a:xfrm>
            <a:off x="3410055" y="5275734"/>
            <a:ext cx="2578323" cy="1"/>
          </a:xfrm>
          <a:prstGeom prst="line">
            <a:avLst/>
          </a:prstGeom>
          <a:ln w="76200">
            <a:solidFill>
              <a:schemeClr val="accent1"/>
            </a:solidFill>
            <a:miter/>
          </a:ln>
        </p:spPr>
        <p:txBody>
          <a:bodyPr lIns="45719" rIns="45719"/>
          <a:lstStyle/>
          <a:p>
            <a:pPr/>
          </a:p>
        </p:txBody>
      </p:sp>
      <p:sp>
        <p:nvSpPr>
          <p:cNvPr id="613" name="Line"/>
          <p:cNvSpPr/>
          <p:nvPr/>
        </p:nvSpPr>
        <p:spPr>
          <a:xfrm>
            <a:off x="3410055" y="5395960"/>
            <a:ext cx="2578323" cy="1"/>
          </a:xfrm>
          <a:prstGeom prst="line">
            <a:avLst/>
          </a:prstGeom>
          <a:ln w="76200">
            <a:solidFill>
              <a:schemeClr val="accent1"/>
            </a:solidFill>
            <a:miter/>
          </a:ln>
        </p:spPr>
        <p:txBody>
          <a:bodyPr lIns="45719" rIns="45719"/>
          <a:lstStyle/>
          <a:p>
            <a:pPr/>
          </a:p>
        </p:txBody>
      </p:sp>
      <p:sp>
        <p:nvSpPr>
          <p:cNvPr id="614" name="Line"/>
          <p:cNvSpPr/>
          <p:nvPr/>
        </p:nvSpPr>
        <p:spPr>
          <a:xfrm>
            <a:off x="6413702" y="5297747"/>
            <a:ext cx="2578323" cy="1"/>
          </a:xfrm>
          <a:prstGeom prst="line">
            <a:avLst/>
          </a:prstGeom>
          <a:ln w="76200">
            <a:solidFill>
              <a:schemeClr val="accent1"/>
            </a:solidFill>
            <a:miter/>
          </a:ln>
        </p:spPr>
        <p:txBody>
          <a:bodyPr lIns="45719" rIns="45719"/>
          <a:lstStyle/>
          <a:p>
            <a:pPr/>
          </a:p>
        </p:txBody>
      </p:sp>
      <p:sp>
        <p:nvSpPr>
          <p:cNvPr id="615" name="Line"/>
          <p:cNvSpPr/>
          <p:nvPr/>
        </p:nvSpPr>
        <p:spPr>
          <a:xfrm>
            <a:off x="6413702" y="5395960"/>
            <a:ext cx="2578323" cy="1"/>
          </a:xfrm>
          <a:prstGeom prst="line">
            <a:avLst/>
          </a:prstGeom>
          <a:ln w="76200">
            <a:solidFill>
              <a:schemeClr val="accent1"/>
            </a:solidFill>
            <a:miter/>
          </a:ln>
        </p:spPr>
        <p:txBody>
          <a:bodyPr lIns="45719" rIns="45719"/>
          <a:lstStyle/>
          <a:p>
            <a:pPr/>
          </a:p>
        </p:txBody>
      </p:sp>
      <p:sp>
        <p:nvSpPr>
          <p:cNvPr id="616" name="Line"/>
          <p:cNvSpPr/>
          <p:nvPr/>
        </p:nvSpPr>
        <p:spPr>
          <a:xfrm>
            <a:off x="6413702" y="5199534"/>
            <a:ext cx="2578323" cy="1"/>
          </a:xfrm>
          <a:prstGeom prst="line">
            <a:avLst/>
          </a:prstGeom>
          <a:ln w="76200">
            <a:solidFill>
              <a:schemeClr val="accent1"/>
            </a:solidFill>
            <a:miter/>
          </a:ln>
        </p:spPr>
        <p:txBody>
          <a:bodyPr lIns="45719" rIns="45719"/>
          <a:lstStyle/>
          <a:p>
            <a:pPr/>
          </a:p>
        </p:txBody>
      </p:sp>
      <p:sp>
        <p:nvSpPr>
          <p:cNvPr id="617" name="Line"/>
          <p:cNvSpPr/>
          <p:nvPr/>
        </p:nvSpPr>
        <p:spPr>
          <a:xfrm>
            <a:off x="6413702" y="5493379"/>
            <a:ext cx="2578323" cy="1"/>
          </a:xfrm>
          <a:prstGeom prst="line">
            <a:avLst/>
          </a:prstGeom>
          <a:ln w="76200">
            <a:solidFill>
              <a:schemeClr val="accent1"/>
            </a:solidFill>
            <a:miter/>
          </a:ln>
        </p:spPr>
        <p:txBody>
          <a:bodyPr lIns="45719" rIns="45719"/>
          <a:lstStyle/>
          <a:p>
            <a:pPr/>
          </a:p>
        </p:txBody>
      </p:sp>
      <p:sp>
        <p:nvSpPr>
          <p:cNvPr id="618" name="Oval"/>
          <p:cNvSpPr/>
          <p:nvPr/>
        </p:nvSpPr>
        <p:spPr>
          <a:xfrm>
            <a:off x="5377919" y="3620549"/>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19" name="Oval"/>
          <p:cNvSpPr/>
          <p:nvPr/>
        </p:nvSpPr>
        <p:spPr>
          <a:xfrm>
            <a:off x="5377919" y="3755807"/>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20" name="Oval"/>
          <p:cNvSpPr/>
          <p:nvPr/>
        </p:nvSpPr>
        <p:spPr>
          <a:xfrm>
            <a:off x="8464646" y="3539156"/>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21" name="Oval"/>
          <p:cNvSpPr/>
          <p:nvPr/>
        </p:nvSpPr>
        <p:spPr>
          <a:xfrm>
            <a:off x="8464646" y="3681583"/>
            <a:ext cx="131504" cy="115717"/>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22" name="Oval"/>
          <p:cNvSpPr/>
          <p:nvPr/>
        </p:nvSpPr>
        <p:spPr>
          <a:xfrm>
            <a:off x="8464646" y="3781449"/>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23" name="Oval"/>
          <p:cNvSpPr/>
          <p:nvPr/>
        </p:nvSpPr>
        <p:spPr>
          <a:xfrm>
            <a:off x="8464646" y="3889351"/>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24" name="Oval"/>
          <p:cNvSpPr/>
          <p:nvPr/>
        </p:nvSpPr>
        <p:spPr>
          <a:xfrm>
            <a:off x="11237444" y="3406187"/>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25" name="Oval"/>
          <p:cNvSpPr/>
          <p:nvPr/>
        </p:nvSpPr>
        <p:spPr>
          <a:xfrm>
            <a:off x="11237444" y="3525389"/>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26" name="Oval"/>
          <p:cNvSpPr/>
          <p:nvPr/>
        </p:nvSpPr>
        <p:spPr>
          <a:xfrm>
            <a:off x="11237444" y="3656413"/>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27" name="Oval"/>
          <p:cNvSpPr/>
          <p:nvPr/>
        </p:nvSpPr>
        <p:spPr>
          <a:xfrm>
            <a:off x="11237444" y="3781449"/>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28" name="Oval"/>
          <p:cNvSpPr/>
          <p:nvPr/>
        </p:nvSpPr>
        <p:spPr>
          <a:xfrm>
            <a:off x="11237444" y="3896800"/>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29" name="Oval"/>
          <p:cNvSpPr/>
          <p:nvPr/>
        </p:nvSpPr>
        <p:spPr>
          <a:xfrm>
            <a:off x="11237444" y="3992186"/>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30" name="Oval"/>
          <p:cNvSpPr/>
          <p:nvPr/>
        </p:nvSpPr>
        <p:spPr>
          <a:xfrm>
            <a:off x="11237444" y="4106663"/>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31" name="Oval"/>
          <p:cNvSpPr/>
          <p:nvPr/>
        </p:nvSpPr>
        <p:spPr>
          <a:xfrm>
            <a:off x="11237444" y="4214829"/>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32" name="Oval"/>
          <p:cNvSpPr/>
          <p:nvPr/>
        </p:nvSpPr>
        <p:spPr>
          <a:xfrm>
            <a:off x="5377919" y="5194942"/>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33" name="Oval"/>
          <p:cNvSpPr/>
          <p:nvPr/>
        </p:nvSpPr>
        <p:spPr>
          <a:xfrm>
            <a:off x="8464646" y="5118742"/>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34" name="Oval"/>
          <p:cNvSpPr/>
          <p:nvPr/>
        </p:nvSpPr>
        <p:spPr>
          <a:xfrm>
            <a:off x="5377919" y="5338102"/>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35" name="Oval"/>
          <p:cNvSpPr/>
          <p:nvPr/>
        </p:nvSpPr>
        <p:spPr>
          <a:xfrm>
            <a:off x="8464646" y="5204799"/>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36" name="Oval"/>
          <p:cNvSpPr/>
          <p:nvPr/>
        </p:nvSpPr>
        <p:spPr>
          <a:xfrm>
            <a:off x="8464646" y="5300922"/>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37" name="Oval"/>
          <p:cNvSpPr/>
          <p:nvPr/>
        </p:nvSpPr>
        <p:spPr>
          <a:xfrm>
            <a:off x="8464646" y="5399135"/>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38" name="Oval"/>
          <p:cNvSpPr/>
          <p:nvPr/>
        </p:nvSpPr>
        <p:spPr>
          <a:xfrm>
            <a:off x="7294182" y="5312211"/>
            <a:ext cx="131504" cy="115718"/>
          </a:xfrm>
          <a:prstGeom prst="ellipse">
            <a:avLst/>
          </a:prstGeom>
          <a:solidFill>
            <a:schemeClr val="accent4">
              <a:lumOff val="-9999"/>
            </a:schemeClr>
          </a:solidFill>
          <a:ln w="6350">
            <a:solidFill>
              <a:srgbClr val="EB2B8D"/>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39" name="Line"/>
          <p:cNvSpPr/>
          <p:nvPr/>
        </p:nvSpPr>
        <p:spPr>
          <a:xfrm>
            <a:off x="9207269" y="5704838"/>
            <a:ext cx="2578323" cy="1"/>
          </a:xfrm>
          <a:prstGeom prst="line">
            <a:avLst/>
          </a:prstGeom>
          <a:ln w="76200">
            <a:solidFill>
              <a:schemeClr val="accent1"/>
            </a:solidFill>
            <a:miter/>
          </a:ln>
        </p:spPr>
        <p:txBody>
          <a:bodyPr lIns="45719" rIns="45719"/>
          <a:lstStyle/>
          <a:p>
            <a:pPr/>
          </a:p>
        </p:txBody>
      </p:sp>
      <p:sp>
        <p:nvSpPr>
          <p:cNvPr id="640" name="Line"/>
          <p:cNvSpPr/>
          <p:nvPr/>
        </p:nvSpPr>
        <p:spPr>
          <a:xfrm>
            <a:off x="9207269" y="5901264"/>
            <a:ext cx="2578323" cy="1"/>
          </a:xfrm>
          <a:prstGeom prst="line">
            <a:avLst/>
          </a:prstGeom>
          <a:ln w="76200">
            <a:solidFill>
              <a:schemeClr val="accent1"/>
            </a:solidFill>
            <a:miter/>
          </a:ln>
        </p:spPr>
        <p:txBody>
          <a:bodyPr lIns="45719" rIns="45719"/>
          <a:lstStyle/>
          <a:p>
            <a:pPr/>
          </a:p>
        </p:txBody>
      </p:sp>
      <p:sp>
        <p:nvSpPr>
          <p:cNvPr id="641" name="Line"/>
          <p:cNvSpPr/>
          <p:nvPr/>
        </p:nvSpPr>
        <p:spPr>
          <a:xfrm>
            <a:off x="9207269" y="5803051"/>
            <a:ext cx="2578323" cy="1"/>
          </a:xfrm>
          <a:prstGeom prst="line">
            <a:avLst/>
          </a:prstGeom>
          <a:ln w="76200">
            <a:solidFill>
              <a:schemeClr val="accent1"/>
            </a:solidFill>
            <a:miter/>
          </a:ln>
        </p:spPr>
        <p:txBody>
          <a:bodyPr lIns="45719" rIns="45719"/>
          <a:lstStyle/>
          <a:p>
            <a:pPr/>
          </a:p>
        </p:txBody>
      </p:sp>
      <p:sp>
        <p:nvSpPr>
          <p:cNvPr id="642" name="Line"/>
          <p:cNvSpPr/>
          <p:nvPr/>
        </p:nvSpPr>
        <p:spPr>
          <a:xfrm>
            <a:off x="9207269" y="5138489"/>
            <a:ext cx="2578323" cy="1"/>
          </a:xfrm>
          <a:prstGeom prst="line">
            <a:avLst/>
          </a:prstGeom>
          <a:ln w="76200">
            <a:solidFill>
              <a:schemeClr val="accent1"/>
            </a:solidFill>
            <a:miter/>
          </a:ln>
        </p:spPr>
        <p:txBody>
          <a:bodyPr lIns="45719" rIns="45719"/>
          <a:lstStyle/>
          <a:p>
            <a:pPr/>
          </a:p>
        </p:txBody>
      </p:sp>
      <p:sp>
        <p:nvSpPr>
          <p:cNvPr id="643" name="Line"/>
          <p:cNvSpPr/>
          <p:nvPr/>
        </p:nvSpPr>
        <p:spPr>
          <a:xfrm>
            <a:off x="9207269" y="5258715"/>
            <a:ext cx="2578323" cy="1"/>
          </a:xfrm>
          <a:prstGeom prst="line">
            <a:avLst/>
          </a:prstGeom>
          <a:ln w="76200">
            <a:solidFill>
              <a:schemeClr val="accent1"/>
            </a:solidFill>
            <a:miter/>
          </a:ln>
        </p:spPr>
        <p:txBody>
          <a:bodyPr lIns="45719" rIns="45719"/>
          <a:lstStyle/>
          <a:p>
            <a:pPr/>
          </a:p>
        </p:txBody>
      </p:sp>
      <p:sp>
        <p:nvSpPr>
          <p:cNvPr id="644" name="Line"/>
          <p:cNvSpPr/>
          <p:nvPr/>
        </p:nvSpPr>
        <p:spPr>
          <a:xfrm>
            <a:off x="9207269" y="5369064"/>
            <a:ext cx="2578323" cy="1"/>
          </a:xfrm>
          <a:prstGeom prst="line">
            <a:avLst/>
          </a:prstGeom>
          <a:ln w="76200">
            <a:solidFill>
              <a:schemeClr val="accent1"/>
            </a:solidFill>
            <a:miter/>
          </a:ln>
        </p:spPr>
        <p:txBody>
          <a:bodyPr lIns="45719" rIns="45719"/>
          <a:lstStyle/>
          <a:p>
            <a:pPr/>
          </a:p>
        </p:txBody>
      </p:sp>
      <p:sp>
        <p:nvSpPr>
          <p:cNvPr id="645" name="Line"/>
          <p:cNvSpPr/>
          <p:nvPr/>
        </p:nvSpPr>
        <p:spPr>
          <a:xfrm>
            <a:off x="9207269" y="5481776"/>
            <a:ext cx="2578323" cy="1"/>
          </a:xfrm>
          <a:prstGeom prst="line">
            <a:avLst/>
          </a:prstGeom>
          <a:ln w="76200">
            <a:solidFill>
              <a:schemeClr val="accent1"/>
            </a:solidFill>
            <a:miter/>
          </a:ln>
        </p:spPr>
        <p:txBody>
          <a:bodyPr lIns="45719" rIns="45719"/>
          <a:lstStyle/>
          <a:p>
            <a:pPr/>
          </a:p>
        </p:txBody>
      </p:sp>
      <p:sp>
        <p:nvSpPr>
          <p:cNvPr id="646" name="Line"/>
          <p:cNvSpPr/>
          <p:nvPr/>
        </p:nvSpPr>
        <p:spPr>
          <a:xfrm>
            <a:off x="9207269" y="5602002"/>
            <a:ext cx="2578323" cy="1"/>
          </a:xfrm>
          <a:prstGeom prst="line">
            <a:avLst/>
          </a:prstGeom>
          <a:ln w="76200">
            <a:solidFill>
              <a:schemeClr val="accent1"/>
            </a:solidFill>
            <a:miter/>
          </a:ln>
        </p:spPr>
        <p:txBody>
          <a:bodyPr lIns="45719" rIns="45719"/>
          <a:lstStyle/>
          <a:p>
            <a:pPr/>
          </a:p>
        </p:txBody>
      </p:sp>
      <p:sp>
        <p:nvSpPr>
          <p:cNvPr id="647" name="Oval"/>
          <p:cNvSpPr/>
          <p:nvPr/>
        </p:nvSpPr>
        <p:spPr>
          <a:xfrm>
            <a:off x="11237444" y="5060980"/>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48" name="Oval"/>
          <p:cNvSpPr/>
          <p:nvPr/>
        </p:nvSpPr>
        <p:spPr>
          <a:xfrm>
            <a:off x="11237444" y="5180182"/>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49" name="Oval"/>
          <p:cNvSpPr/>
          <p:nvPr/>
        </p:nvSpPr>
        <p:spPr>
          <a:xfrm>
            <a:off x="11237444" y="5311206"/>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50" name="Oval"/>
          <p:cNvSpPr/>
          <p:nvPr/>
        </p:nvSpPr>
        <p:spPr>
          <a:xfrm>
            <a:off x="11237444" y="5436242"/>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51" name="Oval"/>
          <p:cNvSpPr/>
          <p:nvPr/>
        </p:nvSpPr>
        <p:spPr>
          <a:xfrm>
            <a:off x="11237444" y="5551593"/>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52" name="Oval"/>
          <p:cNvSpPr/>
          <p:nvPr/>
        </p:nvSpPr>
        <p:spPr>
          <a:xfrm>
            <a:off x="11237444" y="5646979"/>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53" name="Oval"/>
          <p:cNvSpPr/>
          <p:nvPr/>
        </p:nvSpPr>
        <p:spPr>
          <a:xfrm>
            <a:off x="11237444" y="5761456"/>
            <a:ext cx="131504" cy="115717"/>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54" name="Oval"/>
          <p:cNvSpPr/>
          <p:nvPr/>
        </p:nvSpPr>
        <p:spPr>
          <a:xfrm>
            <a:off x="11237444" y="5869622"/>
            <a:ext cx="131504" cy="115718"/>
          </a:xfrm>
          <a:prstGeom prst="ellipse">
            <a:avLst/>
          </a:prstGeom>
          <a:gradFill>
            <a:gsLst>
              <a:gs pos="0">
                <a:srgbClr val="80B860"/>
              </a:gs>
              <a:gs pos="50000">
                <a:srgbClr val="6FB242"/>
              </a:gs>
              <a:gs pos="100000">
                <a:srgbClr val="61A236"/>
              </a:gs>
            </a:gsLst>
            <a:lin ang="5400000"/>
          </a:gradFill>
          <a:ln w="6350">
            <a:solidFill>
              <a:srgbClr val="7EEB1C"/>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55" name="Oval"/>
          <p:cNvSpPr/>
          <p:nvPr/>
        </p:nvSpPr>
        <p:spPr>
          <a:xfrm>
            <a:off x="10152439" y="5728250"/>
            <a:ext cx="131504" cy="115718"/>
          </a:xfrm>
          <a:prstGeom prst="ellipse">
            <a:avLst/>
          </a:prstGeom>
          <a:solidFill>
            <a:schemeClr val="accent4">
              <a:lumOff val="-9999"/>
            </a:schemeClr>
          </a:solidFill>
          <a:ln w="6350">
            <a:solidFill>
              <a:srgbClr val="EB2B8D"/>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sp>
        <p:nvSpPr>
          <p:cNvPr id="656" name="Oval"/>
          <p:cNvSpPr/>
          <p:nvPr/>
        </p:nvSpPr>
        <p:spPr>
          <a:xfrm>
            <a:off x="10152439" y="5605177"/>
            <a:ext cx="131504" cy="115718"/>
          </a:xfrm>
          <a:prstGeom prst="ellipse">
            <a:avLst/>
          </a:prstGeom>
          <a:solidFill>
            <a:schemeClr val="accent4">
              <a:lumOff val="-9999"/>
            </a:schemeClr>
          </a:solidFill>
          <a:ln w="6350">
            <a:solidFill>
              <a:srgbClr val="EB2B8D"/>
            </a:solidFill>
            <a:miter/>
          </a:ln>
          <a:effectLst>
            <a:outerShdw sx="100000" sy="100000" kx="0" ky="0" algn="b" rotWithShape="0" blurRad="63500" dist="19050" dir="5400000">
              <a:srgbClr val="000000">
                <a:alpha val="63000"/>
              </a:srgbClr>
            </a:outerShdw>
          </a:effectLst>
        </p:spPr>
        <p:txBody>
          <a:bodyPr lIns="45719" rIns="45719" anchor="ctr"/>
          <a:lstStyle/>
          <a:p>
            <a:pPr>
              <a:defRPr>
                <a:solidFill>
                  <a:srgbClr val="FFFFFF"/>
                </a:solidFill>
              </a:defRPr>
            </a:pPr>
          </a:p>
        </p:txBody>
      </p:sp>
      <p:pic>
        <p:nvPicPr>
          <p:cNvPr id="657" name="pasted-movie.png" descr="pasted-movie.png"/>
          <p:cNvPicPr>
            <a:picLocks noChangeAspect="1"/>
          </p:cNvPicPr>
          <p:nvPr/>
        </p:nvPicPr>
        <p:blipFill>
          <a:blip r:embed="rId2">
            <a:extLst/>
          </a:blip>
          <a:stretch>
            <a:fillRect/>
          </a:stretch>
        </p:blipFill>
        <p:spPr>
          <a:xfrm>
            <a:off x="5692196" y="1204776"/>
            <a:ext cx="1285668" cy="702043"/>
          </a:xfrm>
          <a:prstGeom prst="rect">
            <a:avLst/>
          </a:prstGeom>
          <a:ln w="12700">
            <a:miter lim="400000"/>
          </a:ln>
        </p:spPr>
      </p:pic>
      <p:pic>
        <p:nvPicPr>
          <p:cNvPr id="658" name="pasted-movie.png" descr="pasted-movie.png"/>
          <p:cNvPicPr>
            <a:picLocks noChangeAspect="1"/>
          </p:cNvPicPr>
          <p:nvPr/>
        </p:nvPicPr>
        <p:blipFill>
          <a:blip r:embed="rId2">
            <a:extLst/>
          </a:blip>
          <a:stretch>
            <a:fillRect/>
          </a:stretch>
        </p:blipFill>
        <p:spPr>
          <a:xfrm>
            <a:off x="2641383" y="1204776"/>
            <a:ext cx="1285668" cy="702043"/>
          </a:xfrm>
          <a:prstGeom prst="rect">
            <a:avLst/>
          </a:prstGeom>
          <a:ln w="12700">
            <a:miter lim="400000"/>
          </a:ln>
        </p:spPr>
      </p:pic>
      <p:pic>
        <p:nvPicPr>
          <p:cNvPr id="659" name="pasted-movie.png" descr="pasted-movie.png"/>
          <p:cNvPicPr>
            <a:picLocks noChangeAspect="1"/>
          </p:cNvPicPr>
          <p:nvPr/>
        </p:nvPicPr>
        <p:blipFill>
          <a:blip r:embed="rId2">
            <a:extLst/>
          </a:blip>
          <a:stretch>
            <a:fillRect/>
          </a:stretch>
        </p:blipFill>
        <p:spPr>
          <a:xfrm>
            <a:off x="8488143" y="1034083"/>
            <a:ext cx="1285668" cy="702043"/>
          </a:xfrm>
          <a:prstGeom prst="rect">
            <a:avLst/>
          </a:prstGeom>
          <a:ln w="12700">
            <a:miter lim="400000"/>
          </a:ln>
        </p:spPr>
      </p:pic>
      <p:pic>
        <p:nvPicPr>
          <p:cNvPr id="660" name="pasted-movie.png" descr="pasted-movie.png"/>
          <p:cNvPicPr>
            <a:picLocks noChangeAspect="1"/>
          </p:cNvPicPr>
          <p:nvPr/>
        </p:nvPicPr>
        <p:blipFill>
          <a:blip r:embed="rId2">
            <a:extLst/>
          </a:blip>
          <a:stretch>
            <a:fillRect/>
          </a:stretch>
        </p:blipFill>
        <p:spPr>
          <a:xfrm>
            <a:off x="2641383" y="2924125"/>
            <a:ext cx="1285668" cy="702043"/>
          </a:xfrm>
          <a:prstGeom prst="rect">
            <a:avLst/>
          </a:prstGeom>
          <a:ln w="12700">
            <a:miter lim="400000"/>
          </a:ln>
        </p:spPr>
      </p:pic>
      <p:pic>
        <p:nvPicPr>
          <p:cNvPr id="661" name="pasted-movie.png" descr="pasted-movie.png"/>
          <p:cNvPicPr>
            <a:picLocks noChangeAspect="1"/>
          </p:cNvPicPr>
          <p:nvPr/>
        </p:nvPicPr>
        <p:blipFill>
          <a:blip r:embed="rId2">
            <a:extLst/>
          </a:blip>
          <a:stretch>
            <a:fillRect/>
          </a:stretch>
        </p:blipFill>
        <p:spPr>
          <a:xfrm>
            <a:off x="5767271" y="2841767"/>
            <a:ext cx="1285667" cy="702043"/>
          </a:xfrm>
          <a:prstGeom prst="rect">
            <a:avLst/>
          </a:prstGeom>
          <a:ln w="12700">
            <a:miter lim="400000"/>
          </a:ln>
        </p:spPr>
      </p:pic>
      <p:pic>
        <p:nvPicPr>
          <p:cNvPr id="662" name="pasted-movie.png" descr="pasted-movie.png"/>
          <p:cNvPicPr>
            <a:picLocks noChangeAspect="1"/>
          </p:cNvPicPr>
          <p:nvPr/>
        </p:nvPicPr>
        <p:blipFill>
          <a:blip r:embed="rId2">
            <a:extLst/>
          </a:blip>
          <a:stretch>
            <a:fillRect/>
          </a:stretch>
        </p:blipFill>
        <p:spPr>
          <a:xfrm>
            <a:off x="8500770" y="2742698"/>
            <a:ext cx="1285667" cy="702043"/>
          </a:xfrm>
          <a:prstGeom prst="rect">
            <a:avLst/>
          </a:prstGeom>
          <a:ln w="12700">
            <a:miter lim="400000"/>
          </a:ln>
        </p:spPr>
      </p:pic>
      <p:pic>
        <p:nvPicPr>
          <p:cNvPr id="663" name="pasted-movie.png" descr="pasted-movie.png"/>
          <p:cNvPicPr>
            <a:picLocks noChangeAspect="1"/>
          </p:cNvPicPr>
          <p:nvPr/>
        </p:nvPicPr>
        <p:blipFill>
          <a:blip r:embed="rId2">
            <a:extLst/>
          </a:blip>
          <a:stretch>
            <a:fillRect/>
          </a:stretch>
        </p:blipFill>
        <p:spPr>
          <a:xfrm>
            <a:off x="2641383" y="4390722"/>
            <a:ext cx="1285668" cy="702042"/>
          </a:xfrm>
          <a:prstGeom prst="rect">
            <a:avLst/>
          </a:prstGeom>
          <a:ln w="12700">
            <a:miter lim="400000"/>
          </a:ln>
        </p:spPr>
      </p:pic>
      <p:pic>
        <p:nvPicPr>
          <p:cNvPr id="664" name="pasted-movie.png" descr="pasted-movie.png"/>
          <p:cNvPicPr>
            <a:picLocks noChangeAspect="1"/>
          </p:cNvPicPr>
          <p:nvPr/>
        </p:nvPicPr>
        <p:blipFill>
          <a:blip r:embed="rId2">
            <a:extLst/>
          </a:blip>
          <a:stretch>
            <a:fillRect/>
          </a:stretch>
        </p:blipFill>
        <p:spPr>
          <a:xfrm>
            <a:off x="5767271" y="4436447"/>
            <a:ext cx="1285667" cy="702043"/>
          </a:xfrm>
          <a:prstGeom prst="rect">
            <a:avLst/>
          </a:prstGeom>
          <a:ln w="12700">
            <a:miter lim="400000"/>
          </a:ln>
        </p:spPr>
      </p:pic>
      <p:pic>
        <p:nvPicPr>
          <p:cNvPr id="665" name="pasted-movie.png" descr="pasted-movie.png"/>
          <p:cNvPicPr>
            <a:picLocks noChangeAspect="1"/>
          </p:cNvPicPr>
          <p:nvPr/>
        </p:nvPicPr>
        <p:blipFill>
          <a:blip r:embed="rId2">
            <a:extLst/>
          </a:blip>
          <a:stretch>
            <a:fillRect/>
          </a:stretch>
        </p:blipFill>
        <p:spPr>
          <a:xfrm>
            <a:off x="8488143" y="4371826"/>
            <a:ext cx="1285668" cy="702042"/>
          </a:xfrm>
          <a:prstGeom prst="rect">
            <a:avLst/>
          </a:prstGeom>
          <a:ln w="12700">
            <a:miter lim="400000"/>
          </a:ln>
        </p:spPr>
      </p:pic>
      <p:sp>
        <p:nvSpPr>
          <p:cNvPr id="666" name="Sanger, ION, Illumina"/>
          <p:cNvSpPr txBox="1"/>
          <p:nvPr/>
        </p:nvSpPr>
        <p:spPr>
          <a:xfrm>
            <a:off x="320011" y="6404986"/>
            <a:ext cx="2684672" cy="39247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400"/>
            </a:lvl1pPr>
          </a:lstStyle>
          <a:p>
            <a:pPr/>
            <a:r>
              <a:t>Sanger, ION, Illumina</a:t>
            </a:r>
          </a:p>
        </p:txBody>
      </p:sp>
      <p:pic>
        <p:nvPicPr>
          <p:cNvPr id="667" name="pasted-movie.png" descr="pasted-movie.png"/>
          <p:cNvPicPr>
            <a:picLocks noChangeAspect="1"/>
          </p:cNvPicPr>
          <p:nvPr/>
        </p:nvPicPr>
        <p:blipFill>
          <a:blip r:embed="rId3">
            <a:extLst/>
          </a:blip>
          <a:stretch>
            <a:fillRect/>
          </a:stretch>
        </p:blipFill>
        <p:spPr>
          <a:xfrm>
            <a:off x="8772436" y="6158000"/>
            <a:ext cx="717083" cy="717083"/>
          </a:xfrm>
          <a:prstGeom prst="rect">
            <a:avLst/>
          </a:prstGeom>
          <a:ln w="12700">
            <a:miter lim="400000"/>
          </a:ln>
        </p:spPr>
      </p:pic>
      <p:sp>
        <p:nvSpPr>
          <p:cNvPr id="668" name="Is it a SNP or a PCR artifact?"/>
          <p:cNvSpPr txBox="1"/>
          <p:nvPr/>
        </p:nvSpPr>
        <p:spPr>
          <a:xfrm>
            <a:off x="9447609" y="6452861"/>
            <a:ext cx="2689732"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i="1"/>
            </a:lvl1pPr>
          </a:lstStyle>
          <a:p>
            <a:pPr/>
            <a:r>
              <a:t>Is it a SNP or a PCR artifact?</a:t>
            </a:r>
          </a:p>
        </p:txBody>
      </p:sp>
      <p:sp>
        <p:nvSpPr>
          <p:cNvPr id="669" name="NGS glossary"/>
          <p:cNvSpPr txBox="1"/>
          <p:nvPr/>
        </p:nvSpPr>
        <p:spPr>
          <a:xfrm>
            <a:off x="141146" y="91847"/>
            <a:ext cx="1333313"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9437FF"/>
                </a:solidFill>
              </a:defRPr>
            </a:lvl1pPr>
          </a:lstStyle>
          <a:p>
            <a:pPr/>
            <a:r>
              <a:t>NGS glossary</a:t>
            </a:r>
          </a:p>
        </p:txBody>
      </p:sp>
      <p:pic>
        <p:nvPicPr>
          <p:cNvPr id="670" name="pasted-movie.png" descr="pasted-movie.png"/>
          <p:cNvPicPr>
            <a:picLocks noChangeAspect="1"/>
          </p:cNvPicPr>
          <p:nvPr/>
        </p:nvPicPr>
        <p:blipFill>
          <a:blip r:embed="rId4">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2" name="Amplification: Rolling circle (RCA)"/>
          <p:cNvSpPr txBox="1"/>
          <p:nvPr>
            <p:ph type="title"/>
          </p:nvPr>
        </p:nvSpPr>
        <p:spPr>
          <a:xfrm>
            <a:off x="838200" y="411514"/>
            <a:ext cx="10515600" cy="1325564"/>
          </a:xfrm>
          <a:prstGeom prst="rect">
            <a:avLst/>
          </a:prstGeom>
        </p:spPr>
        <p:txBody>
          <a:bodyPr/>
          <a:lstStyle/>
          <a:p>
            <a:pPr/>
            <a:r>
              <a:t>Amplification: Rolling circle (RCA)</a:t>
            </a:r>
          </a:p>
        </p:txBody>
      </p:sp>
      <p:grpSp>
        <p:nvGrpSpPr>
          <p:cNvPr id="681" name="Group"/>
          <p:cNvGrpSpPr/>
          <p:nvPr/>
        </p:nvGrpSpPr>
        <p:grpSpPr>
          <a:xfrm>
            <a:off x="431713" y="2861854"/>
            <a:ext cx="11404774" cy="2309649"/>
            <a:chOff x="0" y="0"/>
            <a:chExt cx="11404773" cy="2309648"/>
          </a:xfrm>
        </p:grpSpPr>
        <p:sp>
          <p:nvSpPr>
            <p:cNvPr id="673" name="Circle"/>
            <p:cNvSpPr/>
            <p:nvPr/>
          </p:nvSpPr>
          <p:spPr>
            <a:xfrm>
              <a:off x="0" y="507169"/>
              <a:ext cx="1466071" cy="1466072"/>
            </a:xfrm>
            <a:prstGeom prst="ellipse">
              <a:avLst/>
            </a:prstGeom>
            <a:solidFill>
              <a:srgbClr val="FFFFFF"/>
            </a:solidFill>
            <a:ln w="50800" cap="flat">
              <a:solidFill>
                <a:srgbClr val="535353"/>
              </a:solidFill>
              <a:prstDash val="solid"/>
              <a:miter lim="800000"/>
            </a:ln>
            <a:effectLst/>
          </p:spPr>
          <p:txBody>
            <a:bodyPr wrap="square" lIns="45719" tIns="45719" rIns="45719" bIns="45719" numCol="1" anchor="ctr">
              <a:noAutofit/>
            </a:bodyPr>
            <a:lstStyle/>
            <a:p>
              <a:pPr/>
            </a:p>
          </p:txBody>
        </p:sp>
        <p:sp>
          <p:nvSpPr>
            <p:cNvPr id="674" name="Circle"/>
            <p:cNvSpPr/>
            <p:nvPr/>
          </p:nvSpPr>
          <p:spPr>
            <a:xfrm>
              <a:off x="2927895" y="507169"/>
              <a:ext cx="1466072" cy="1466072"/>
            </a:xfrm>
            <a:prstGeom prst="ellipse">
              <a:avLst/>
            </a:prstGeom>
            <a:solidFill>
              <a:srgbClr val="FFFFFF"/>
            </a:solidFill>
            <a:ln w="50800" cap="flat">
              <a:solidFill>
                <a:srgbClr val="535353"/>
              </a:solidFill>
              <a:prstDash val="solid"/>
              <a:miter lim="800000"/>
            </a:ln>
            <a:effectLst/>
          </p:spPr>
          <p:txBody>
            <a:bodyPr wrap="square" lIns="45719" tIns="45719" rIns="45719" bIns="45719" numCol="1" anchor="ctr">
              <a:noAutofit/>
            </a:bodyPr>
            <a:lstStyle/>
            <a:p>
              <a:pPr/>
            </a:p>
          </p:txBody>
        </p:sp>
        <p:sp>
          <p:nvSpPr>
            <p:cNvPr id="675" name="Circle"/>
            <p:cNvSpPr/>
            <p:nvPr/>
          </p:nvSpPr>
          <p:spPr>
            <a:xfrm>
              <a:off x="6236670" y="507169"/>
              <a:ext cx="1466071" cy="1466072"/>
            </a:xfrm>
            <a:prstGeom prst="ellipse">
              <a:avLst/>
            </a:prstGeom>
            <a:solidFill>
              <a:srgbClr val="FFFFFF"/>
            </a:solidFill>
            <a:ln w="50800" cap="flat">
              <a:solidFill>
                <a:srgbClr val="535353"/>
              </a:solidFill>
              <a:prstDash val="solid"/>
              <a:miter lim="800000"/>
            </a:ln>
            <a:effectLst/>
          </p:spPr>
          <p:txBody>
            <a:bodyPr wrap="square" lIns="45719" tIns="45719" rIns="45719" bIns="45719" numCol="1" anchor="ctr">
              <a:noAutofit/>
            </a:bodyPr>
            <a:lstStyle/>
            <a:p>
              <a:pPr/>
            </a:p>
          </p:txBody>
        </p:sp>
        <p:sp>
          <p:nvSpPr>
            <p:cNvPr id="676" name="Circle"/>
            <p:cNvSpPr/>
            <p:nvPr/>
          </p:nvSpPr>
          <p:spPr>
            <a:xfrm>
              <a:off x="9545444" y="507169"/>
              <a:ext cx="1466072" cy="1466072"/>
            </a:xfrm>
            <a:prstGeom prst="ellipse">
              <a:avLst/>
            </a:prstGeom>
            <a:solidFill>
              <a:srgbClr val="FFFFFF"/>
            </a:solidFill>
            <a:ln w="50800" cap="flat">
              <a:solidFill>
                <a:srgbClr val="535353"/>
              </a:solidFill>
              <a:prstDash val="solid"/>
              <a:miter lim="800000"/>
            </a:ln>
            <a:effectLst/>
          </p:spPr>
          <p:txBody>
            <a:bodyPr wrap="square" lIns="45719" tIns="45719" rIns="45719" bIns="45719" numCol="1" anchor="ctr">
              <a:noAutofit/>
            </a:bodyPr>
            <a:lstStyle/>
            <a:p>
              <a:pPr/>
            </a:p>
          </p:txBody>
        </p:sp>
        <p:pic>
          <p:nvPicPr>
            <p:cNvPr id="677" name="pasted-movie.png" descr="pasted-movie.png"/>
            <p:cNvPicPr>
              <a:picLocks noChangeAspect="1"/>
            </p:cNvPicPr>
            <p:nvPr/>
          </p:nvPicPr>
          <p:blipFill>
            <a:blip r:embed="rId2">
              <a:extLst/>
            </a:blip>
            <a:stretch>
              <a:fillRect/>
            </a:stretch>
          </p:blipFill>
          <p:spPr>
            <a:xfrm>
              <a:off x="3805092" y="0"/>
              <a:ext cx="791679" cy="483804"/>
            </a:xfrm>
            <a:prstGeom prst="rect">
              <a:avLst/>
            </a:prstGeom>
            <a:ln w="12700" cap="flat">
              <a:noFill/>
              <a:miter lim="400000"/>
            </a:ln>
            <a:effectLst/>
          </p:spPr>
        </p:pic>
        <p:sp>
          <p:nvSpPr>
            <p:cNvPr id="678" name="Oval"/>
            <p:cNvSpPr/>
            <p:nvPr/>
          </p:nvSpPr>
          <p:spPr>
            <a:xfrm>
              <a:off x="5919611" y="246962"/>
              <a:ext cx="2100188" cy="1986487"/>
            </a:xfrm>
            <a:prstGeom prst="ellipse">
              <a:avLst/>
            </a:prstGeom>
            <a:noFill/>
            <a:ln w="12700" cap="flat">
              <a:solidFill>
                <a:schemeClr val="accent1"/>
              </a:solidFill>
              <a:prstDash val="solid"/>
              <a:miter lim="800000"/>
            </a:ln>
            <a:effectLst/>
          </p:spPr>
          <p:txBody>
            <a:bodyPr wrap="square" lIns="45719" tIns="45719" rIns="45719" bIns="45719" numCol="1" anchor="ctr">
              <a:noAutofit/>
            </a:bodyPr>
            <a:lstStyle/>
            <a:p>
              <a:pPr/>
            </a:p>
          </p:txBody>
        </p:sp>
        <p:pic>
          <p:nvPicPr>
            <p:cNvPr id="679" name="Oval Oval" descr="Oval Oval"/>
            <p:cNvPicPr>
              <a:picLocks noChangeAspect="0"/>
            </p:cNvPicPr>
            <p:nvPr/>
          </p:nvPicPr>
          <p:blipFill>
            <a:blip r:embed="rId3">
              <a:extLst/>
            </a:blip>
            <a:stretch>
              <a:fillRect/>
            </a:stretch>
          </p:blipFill>
          <p:spPr>
            <a:xfrm>
              <a:off x="9152186" y="170762"/>
              <a:ext cx="2252588" cy="2138887"/>
            </a:xfrm>
            <a:prstGeom prst="rect">
              <a:avLst/>
            </a:prstGeom>
            <a:effectLst/>
          </p:spPr>
        </p:pic>
      </p:grpSp>
      <p:pic>
        <p:nvPicPr>
          <p:cNvPr id="682" name="pasted-movie.png" descr="pasted-movie.png"/>
          <p:cNvPicPr>
            <a:picLocks noChangeAspect="1"/>
          </p:cNvPicPr>
          <p:nvPr/>
        </p:nvPicPr>
        <p:blipFill>
          <a:blip r:embed="rId4">
            <a:extLst/>
          </a:blip>
          <a:stretch>
            <a:fillRect/>
          </a:stretch>
        </p:blipFill>
        <p:spPr>
          <a:xfrm rot="19320000">
            <a:off x="1662203" y="2281423"/>
            <a:ext cx="2075304" cy="1133225"/>
          </a:xfrm>
          <a:prstGeom prst="rect">
            <a:avLst/>
          </a:prstGeom>
          <a:ln w="12700">
            <a:miter lim="400000"/>
          </a:ln>
        </p:spPr>
      </p:pic>
      <p:pic>
        <p:nvPicPr>
          <p:cNvPr id="683" name="pasted-movie.png" descr="pasted-movie.png"/>
          <p:cNvPicPr>
            <a:picLocks noChangeAspect="1"/>
          </p:cNvPicPr>
          <p:nvPr/>
        </p:nvPicPr>
        <p:blipFill>
          <a:blip r:embed="rId4">
            <a:extLst/>
          </a:blip>
          <a:stretch>
            <a:fillRect/>
          </a:stretch>
        </p:blipFill>
        <p:spPr>
          <a:xfrm rot="19320000">
            <a:off x="5058348" y="2281423"/>
            <a:ext cx="2075304" cy="1133225"/>
          </a:xfrm>
          <a:prstGeom prst="rect">
            <a:avLst/>
          </a:prstGeom>
          <a:ln w="12700">
            <a:miter lim="400000"/>
          </a:ln>
        </p:spPr>
      </p:pic>
      <p:pic>
        <p:nvPicPr>
          <p:cNvPr id="684" name="pasted-movie.png" descr="pasted-movie.png"/>
          <p:cNvPicPr>
            <a:picLocks noChangeAspect="1"/>
          </p:cNvPicPr>
          <p:nvPr/>
        </p:nvPicPr>
        <p:blipFill>
          <a:blip r:embed="rId4">
            <a:extLst/>
          </a:blip>
          <a:stretch>
            <a:fillRect/>
          </a:stretch>
        </p:blipFill>
        <p:spPr>
          <a:xfrm rot="19320000">
            <a:off x="8371381" y="2281423"/>
            <a:ext cx="2075304" cy="1133225"/>
          </a:xfrm>
          <a:prstGeom prst="rect">
            <a:avLst/>
          </a:prstGeom>
          <a:ln w="12700">
            <a:miter lim="400000"/>
          </a:ln>
        </p:spPr>
      </p:pic>
      <p:sp>
        <p:nvSpPr>
          <p:cNvPr id="685" name="Element Biosciences, MGI"/>
          <p:cNvSpPr txBox="1"/>
          <p:nvPr/>
        </p:nvSpPr>
        <p:spPr>
          <a:xfrm>
            <a:off x="511566" y="5867765"/>
            <a:ext cx="3367644" cy="102747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700"/>
            </a:pPr>
          </a:p>
          <a:p>
            <a:pPr>
              <a:defRPr sz="2400"/>
            </a:pPr>
            <a:r>
              <a:t>Element Biosciences, MGI </a:t>
            </a:r>
          </a:p>
        </p:txBody>
      </p:sp>
      <p:pic>
        <p:nvPicPr>
          <p:cNvPr id="686" name="pasted-movie.png" descr="pasted-movie.png"/>
          <p:cNvPicPr>
            <a:picLocks noChangeAspect="1"/>
          </p:cNvPicPr>
          <p:nvPr/>
        </p:nvPicPr>
        <p:blipFill>
          <a:blip r:embed="rId5">
            <a:extLst/>
          </a:blip>
          <a:stretch>
            <a:fillRect/>
          </a:stretch>
        </p:blipFill>
        <p:spPr>
          <a:xfrm>
            <a:off x="8772436" y="6158000"/>
            <a:ext cx="717083" cy="717083"/>
          </a:xfrm>
          <a:prstGeom prst="rect">
            <a:avLst/>
          </a:prstGeom>
          <a:ln w="12700">
            <a:miter lim="400000"/>
          </a:ln>
        </p:spPr>
      </p:pic>
      <p:sp>
        <p:nvSpPr>
          <p:cNvPr id="687" name="Reduced amplification bias"/>
          <p:cNvSpPr txBox="1"/>
          <p:nvPr/>
        </p:nvSpPr>
        <p:spPr>
          <a:xfrm>
            <a:off x="9447609" y="6452861"/>
            <a:ext cx="2586817"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i="1"/>
            </a:lvl1pPr>
          </a:lstStyle>
          <a:p>
            <a:pPr/>
            <a:r>
              <a:t>Reduced amplification bias</a:t>
            </a:r>
          </a:p>
        </p:txBody>
      </p:sp>
      <p:sp>
        <p:nvSpPr>
          <p:cNvPr id="688" name="NGS glossary"/>
          <p:cNvSpPr txBox="1"/>
          <p:nvPr/>
        </p:nvSpPr>
        <p:spPr>
          <a:xfrm>
            <a:off x="141146" y="91847"/>
            <a:ext cx="1333313"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9437FF"/>
                </a:solidFill>
              </a:defRPr>
            </a:lvl1pPr>
          </a:lstStyle>
          <a:p>
            <a:pPr/>
            <a:r>
              <a:t>NGS glossary</a:t>
            </a:r>
          </a:p>
        </p:txBody>
      </p:sp>
      <p:sp>
        <p:nvSpPr>
          <p:cNvPr id="689" name="(Copy of the same molecule)"/>
          <p:cNvSpPr txBox="1"/>
          <p:nvPr/>
        </p:nvSpPr>
        <p:spPr>
          <a:xfrm>
            <a:off x="862441" y="1295928"/>
            <a:ext cx="4978225" cy="50694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90000"/>
              </a:lnSpc>
              <a:defRPr sz="3300">
                <a:latin typeface="Calibri Light"/>
                <a:ea typeface="Calibri Light"/>
                <a:cs typeface="Calibri Light"/>
                <a:sym typeface="Calibri Light"/>
              </a:defRPr>
            </a:lvl1pPr>
          </a:lstStyle>
          <a:p>
            <a:pPr>
              <a:defRPr sz="4400"/>
            </a:pPr>
            <a:r>
              <a:rPr sz="3300"/>
              <a:t>(Copy of the same molecule)</a:t>
            </a:r>
          </a:p>
        </p:txBody>
      </p:sp>
      <p:pic>
        <p:nvPicPr>
          <p:cNvPr id="690" name="pasted-movie.png" descr="pasted-movie.png"/>
          <p:cNvPicPr>
            <a:picLocks noChangeAspect="1"/>
          </p:cNvPicPr>
          <p:nvPr/>
        </p:nvPicPr>
        <p:blipFill>
          <a:blip r:embed="rId6">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2" name="DNA synthesis - Back to school!"/>
          <p:cNvSpPr txBox="1"/>
          <p:nvPr>
            <p:ph type="title"/>
          </p:nvPr>
        </p:nvSpPr>
        <p:spPr>
          <a:xfrm>
            <a:off x="414866" y="333667"/>
            <a:ext cx="10515601" cy="1325564"/>
          </a:xfrm>
          <a:prstGeom prst="rect">
            <a:avLst/>
          </a:prstGeom>
        </p:spPr>
        <p:txBody>
          <a:bodyPr/>
          <a:lstStyle/>
          <a:p>
            <a:pPr/>
            <a:r>
              <a:t>DNA synthesis - Back to school!</a:t>
            </a:r>
          </a:p>
        </p:txBody>
      </p:sp>
      <p:pic>
        <p:nvPicPr>
          <p:cNvPr id="693" name="pasted-movie.png" descr="pasted-movie.png"/>
          <p:cNvPicPr>
            <a:picLocks noChangeAspect="1"/>
          </p:cNvPicPr>
          <p:nvPr/>
        </p:nvPicPr>
        <p:blipFill>
          <a:blip r:embed="rId2">
            <a:extLst/>
          </a:blip>
          <a:stretch>
            <a:fillRect/>
          </a:stretch>
        </p:blipFill>
        <p:spPr>
          <a:xfrm>
            <a:off x="6299194" y="1195372"/>
            <a:ext cx="2864258" cy="4854673"/>
          </a:xfrm>
          <a:prstGeom prst="rect">
            <a:avLst/>
          </a:prstGeom>
          <a:ln w="12700">
            <a:miter lim="400000"/>
          </a:ln>
        </p:spPr>
      </p:pic>
      <p:sp>
        <p:nvSpPr>
          <p:cNvPr id="694" name="Circle"/>
          <p:cNvSpPr/>
          <p:nvPr/>
        </p:nvSpPr>
        <p:spPr>
          <a:xfrm>
            <a:off x="3098800" y="4268589"/>
            <a:ext cx="713350" cy="706604"/>
          </a:xfrm>
          <a:prstGeom prst="ellipse">
            <a:avLst/>
          </a:prstGeom>
          <a:ln w="76200">
            <a:solidFill>
              <a:srgbClr val="D783FF"/>
            </a:solidFill>
            <a:miter/>
          </a:ln>
        </p:spPr>
        <p:txBody>
          <a:bodyPr lIns="45719" rIns="45719" anchor="ctr"/>
          <a:lstStyle/>
          <a:p>
            <a:pPr/>
          </a:p>
        </p:txBody>
      </p:sp>
      <p:sp>
        <p:nvSpPr>
          <p:cNvPr id="695" name="3’ position of deoxyribose…"/>
          <p:cNvSpPr txBox="1"/>
          <p:nvPr/>
        </p:nvSpPr>
        <p:spPr>
          <a:xfrm>
            <a:off x="3489838" y="5082960"/>
            <a:ext cx="4051398" cy="12093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a:solidFill>
                  <a:srgbClr val="0433FF"/>
                </a:solidFill>
              </a:defRPr>
            </a:pPr>
            <a:r>
              <a:t>3’ position of deoxyribose</a:t>
            </a:r>
          </a:p>
          <a:p>
            <a:pPr>
              <a:defRPr b="1">
                <a:solidFill>
                  <a:srgbClr val="0433FF"/>
                </a:solidFill>
              </a:defRPr>
            </a:pPr>
          </a:p>
          <a:p>
            <a:pPr/>
            <a:r>
              <a:t>Present = reaction happens (long-read)</a:t>
            </a:r>
          </a:p>
          <a:p>
            <a:pPr/>
            <a:r>
              <a:rPr b="1"/>
              <a:t>Blocked</a:t>
            </a:r>
            <a:r>
              <a:t> = reaction stops (most short-read)</a:t>
            </a:r>
          </a:p>
        </p:txBody>
      </p:sp>
      <p:pic>
        <p:nvPicPr>
          <p:cNvPr id="696" name="pasted-movie.png" descr="pasted-movie.png"/>
          <p:cNvPicPr>
            <a:picLocks noChangeAspect="1"/>
          </p:cNvPicPr>
          <p:nvPr/>
        </p:nvPicPr>
        <p:blipFill>
          <a:blip r:embed="rId3">
            <a:extLst/>
          </a:blip>
          <a:stretch>
            <a:fillRect/>
          </a:stretch>
        </p:blipFill>
        <p:spPr>
          <a:xfrm>
            <a:off x="774700" y="2710733"/>
            <a:ext cx="4019842" cy="2174799"/>
          </a:xfrm>
          <a:prstGeom prst="rect">
            <a:avLst/>
          </a:prstGeom>
          <a:ln w="12700">
            <a:miter lim="400000"/>
          </a:ln>
        </p:spPr>
      </p:pic>
      <p:sp>
        <p:nvSpPr>
          <p:cNvPr id="697" name="Sequencing fuel:…"/>
          <p:cNvSpPr txBox="1"/>
          <p:nvPr/>
        </p:nvSpPr>
        <p:spPr>
          <a:xfrm>
            <a:off x="488687" y="1879979"/>
            <a:ext cx="5049068" cy="62518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r>
              <a:rPr b="1"/>
              <a:t>Sequencing fuel</a:t>
            </a:r>
            <a:r>
              <a:t>: </a:t>
            </a:r>
          </a:p>
          <a:p>
            <a:pPr/>
            <a:r>
              <a:t>Deoxyribonucleoside triphosphates (dNTP)</a:t>
            </a:r>
          </a:p>
        </p:txBody>
      </p:sp>
      <p:sp>
        <p:nvSpPr>
          <p:cNvPr id="698" name="Oval"/>
          <p:cNvSpPr/>
          <p:nvPr/>
        </p:nvSpPr>
        <p:spPr>
          <a:xfrm>
            <a:off x="2472266" y="3430157"/>
            <a:ext cx="364432" cy="385103"/>
          </a:xfrm>
          <a:prstGeom prst="ellipse">
            <a:avLst/>
          </a:prstGeom>
          <a:ln w="12700">
            <a:solidFill>
              <a:schemeClr val="accent1"/>
            </a:solidFill>
            <a:miter/>
          </a:ln>
        </p:spPr>
        <p:txBody>
          <a:bodyPr lIns="45719" rIns="45719" anchor="ctr"/>
          <a:lstStyle/>
          <a:p>
            <a:pPr/>
          </a:p>
        </p:txBody>
      </p:sp>
      <p:sp>
        <p:nvSpPr>
          <p:cNvPr id="699" name="Pyrophosphate is released…"/>
          <p:cNvSpPr txBox="1"/>
          <p:nvPr/>
        </p:nvSpPr>
        <p:spPr>
          <a:xfrm>
            <a:off x="9190022" y="2725914"/>
            <a:ext cx="2743087" cy="17935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a:solidFill>
                  <a:srgbClr val="0433FF"/>
                </a:solidFill>
              </a:defRPr>
            </a:pPr>
            <a:r>
              <a:t>Pyrophosphate </a:t>
            </a:r>
            <a:r>
              <a:rPr b="0">
                <a:solidFill>
                  <a:srgbClr val="000000"/>
                </a:solidFill>
              </a:rPr>
              <a:t>is released</a:t>
            </a:r>
            <a:endParaRPr b="0">
              <a:solidFill>
                <a:srgbClr val="000000"/>
              </a:solidFill>
            </a:endParaRPr>
          </a:p>
          <a:p>
            <a:pPr>
              <a:defRPr b="1">
                <a:solidFill>
                  <a:srgbClr val="0433FF"/>
                </a:solidFill>
              </a:defRPr>
            </a:pPr>
            <a:r>
              <a:rPr b="0">
                <a:solidFill>
                  <a:srgbClr val="000000"/>
                </a:solidFill>
              </a:rPr>
              <a:t>(and with that - </a:t>
            </a:r>
            <a:r>
              <a:rPr>
                <a:solidFill>
                  <a:srgbClr val="000000"/>
                </a:solidFill>
              </a:rPr>
              <a:t>color signal</a:t>
            </a:r>
            <a:r>
              <a:rPr b="0">
                <a:solidFill>
                  <a:srgbClr val="000000"/>
                </a:solidFill>
              </a:rPr>
              <a:t>)</a:t>
            </a:r>
            <a:endParaRPr b="0">
              <a:solidFill>
                <a:srgbClr val="000000"/>
              </a:solidFill>
            </a:endParaRPr>
          </a:p>
          <a:p>
            <a:pPr>
              <a:defRPr b="1">
                <a:solidFill>
                  <a:srgbClr val="0433FF"/>
                </a:solidFill>
              </a:defRPr>
            </a:pPr>
            <a:endParaRPr b="0">
              <a:solidFill>
                <a:srgbClr val="000000"/>
              </a:solidFill>
            </a:endParaRPr>
          </a:p>
          <a:p>
            <a:pPr>
              <a:defRPr b="1">
                <a:solidFill>
                  <a:srgbClr val="0433FF"/>
                </a:solidFill>
              </a:defRPr>
            </a:pPr>
          </a:p>
          <a:p>
            <a:pPr/>
            <a:r>
              <a:t>O of 3’-OH stays put</a:t>
            </a:r>
          </a:p>
          <a:p>
            <a:pPr>
              <a:defRPr b="1">
                <a:solidFill>
                  <a:srgbClr val="0433FF"/>
                </a:solidFill>
              </a:defRPr>
            </a:pPr>
            <a:r>
              <a:rPr b="0">
                <a:solidFill>
                  <a:srgbClr val="000000"/>
                </a:solidFill>
              </a:rPr>
              <a:t>H is released as a proton, </a:t>
            </a:r>
            <a:r>
              <a:t>H+</a:t>
            </a:r>
          </a:p>
        </p:txBody>
      </p:sp>
      <p:sp>
        <p:nvSpPr>
          <p:cNvPr id="700" name="DNA polymerization:"/>
          <p:cNvSpPr txBox="1"/>
          <p:nvPr/>
        </p:nvSpPr>
        <p:spPr>
          <a:xfrm>
            <a:off x="9190022" y="2026029"/>
            <a:ext cx="2080169"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lvl1pPr>
          </a:lstStyle>
          <a:p>
            <a:pPr/>
            <a:r>
              <a:t>DNA polymerization:</a:t>
            </a:r>
          </a:p>
        </p:txBody>
      </p:sp>
      <p:sp>
        <p:nvSpPr>
          <p:cNvPr id="701" name="Oval"/>
          <p:cNvSpPr/>
          <p:nvPr/>
        </p:nvSpPr>
        <p:spPr>
          <a:xfrm>
            <a:off x="1202266" y="3430157"/>
            <a:ext cx="364432" cy="385103"/>
          </a:xfrm>
          <a:prstGeom prst="ellipse">
            <a:avLst/>
          </a:prstGeom>
          <a:ln w="38100">
            <a:solidFill>
              <a:srgbClr val="76D6FF"/>
            </a:solidFill>
            <a:miter/>
          </a:ln>
        </p:spPr>
        <p:txBody>
          <a:bodyPr lIns="45719" rIns="45719" anchor="ctr"/>
          <a:lstStyle/>
          <a:p>
            <a:pPr/>
          </a:p>
        </p:txBody>
      </p:sp>
      <p:sp>
        <p:nvSpPr>
          <p:cNvPr id="702" name="α"/>
          <p:cNvSpPr txBox="1"/>
          <p:nvPr/>
        </p:nvSpPr>
        <p:spPr>
          <a:xfrm>
            <a:off x="2555865" y="4027177"/>
            <a:ext cx="197233" cy="396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457200">
              <a:defRPr b="1" sz="2000">
                <a:ln w="12852" cap="flat">
                  <a:solidFill>
                    <a:srgbClr val="000000"/>
                  </a:solidFill>
                  <a:prstDash val="solid"/>
                  <a:miter lim="400000"/>
                </a:ln>
                <a:solidFill>
                  <a:srgbClr val="FFD479"/>
                </a:solidFill>
                <a:latin typeface="Times Roman"/>
                <a:ea typeface="Times Roman"/>
                <a:cs typeface="Times Roman"/>
                <a:sym typeface="Times Roman"/>
              </a:defRPr>
            </a:lvl1pPr>
          </a:lstStyle>
          <a:p>
            <a:pPr/>
            <a:r>
              <a:t>α</a:t>
            </a:r>
          </a:p>
        </p:txBody>
      </p:sp>
      <p:sp>
        <p:nvSpPr>
          <p:cNvPr id="703" name="β"/>
          <p:cNvSpPr txBox="1"/>
          <p:nvPr/>
        </p:nvSpPr>
        <p:spPr>
          <a:xfrm>
            <a:off x="1925033" y="4052577"/>
            <a:ext cx="224214" cy="345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defRPr b="1" sz="1700">
                <a:ln w="12852" cap="flat">
                  <a:solidFill>
                    <a:srgbClr val="000000"/>
                  </a:solidFill>
                  <a:prstDash val="solid"/>
                  <a:miter lim="400000"/>
                </a:ln>
                <a:solidFill>
                  <a:srgbClr val="A7A7A7"/>
                </a:solidFill>
                <a:latin typeface="Times Roman"/>
                <a:ea typeface="Times Roman"/>
                <a:cs typeface="Times Roman"/>
                <a:sym typeface="Times Roman"/>
              </a:defRPr>
            </a:lvl1pPr>
          </a:lstStyle>
          <a:p>
            <a:pPr/>
            <a:r>
              <a:t>β</a:t>
            </a:r>
          </a:p>
        </p:txBody>
      </p:sp>
      <p:sp>
        <p:nvSpPr>
          <p:cNvPr id="704" name="γ"/>
          <p:cNvSpPr txBox="1"/>
          <p:nvPr/>
        </p:nvSpPr>
        <p:spPr>
          <a:xfrm>
            <a:off x="1273010" y="3989077"/>
            <a:ext cx="245404" cy="3962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defRPr b="1" sz="2000">
                <a:ln w="12852" cap="flat">
                  <a:solidFill>
                    <a:srgbClr val="000000"/>
                  </a:solidFill>
                  <a:prstDash val="solid"/>
                  <a:miter lim="400000"/>
                </a:ln>
                <a:solidFill>
                  <a:srgbClr val="0096FF"/>
                </a:solidFill>
                <a:latin typeface="Times Roman"/>
                <a:ea typeface="Times Roman"/>
                <a:cs typeface="Times Roman"/>
                <a:sym typeface="Times Roman"/>
              </a:defRPr>
            </a:lvl1pPr>
          </a:lstStyle>
          <a:p>
            <a:pPr/>
            <a:r>
              <a:t>γ</a:t>
            </a:r>
          </a:p>
        </p:txBody>
      </p:sp>
      <p:sp>
        <p:nvSpPr>
          <p:cNvPr id="705" name="α"/>
          <p:cNvSpPr txBox="1"/>
          <p:nvPr/>
        </p:nvSpPr>
        <p:spPr>
          <a:xfrm>
            <a:off x="168265" y="5607739"/>
            <a:ext cx="197233" cy="396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457200">
              <a:defRPr b="1" sz="2000">
                <a:ln w="12852" cap="flat">
                  <a:solidFill>
                    <a:srgbClr val="000000"/>
                  </a:solidFill>
                  <a:prstDash val="solid"/>
                  <a:miter lim="400000"/>
                </a:ln>
                <a:solidFill>
                  <a:srgbClr val="FFD479"/>
                </a:solidFill>
                <a:latin typeface="Times Roman"/>
                <a:ea typeface="Times Roman"/>
                <a:cs typeface="Times Roman"/>
                <a:sym typeface="Times Roman"/>
              </a:defRPr>
            </a:lvl1pPr>
          </a:lstStyle>
          <a:p>
            <a:pPr/>
            <a:r>
              <a:t>α</a:t>
            </a:r>
          </a:p>
        </p:txBody>
      </p:sp>
      <p:sp>
        <p:nvSpPr>
          <p:cNvPr id="706" name="Phosphate groups…"/>
          <p:cNvSpPr txBox="1"/>
          <p:nvPr/>
        </p:nvSpPr>
        <p:spPr>
          <a:xfrm>
            <a:off x="387507" y="5091098"/>
            <a:ext cx="2809390" cy="12093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a:solidFill>
                  <a:srgbClr val="0433FF"/>
                </a:solidFill>
              </a:defRPr>
            </a:pPr>
            <a:r>
              <a:t>Phosphate groups</a:t>
            </a:r>
          </a:p>
          <a:p>
            <a:pPr>
              <a:defRPr b="1">
                <a:solidFill>
                  <a:srgbClr val="0433FF"/>
                </a:solidFill>
              </a:defRPr>
            </a:pPr>
          </a:p>
          <a:p>
            <a:pPr/>
            <a:r>
              <a:t>Gets attacked to form a bond</a:t>
            </a:r>
          </a:p>
          <a:p>
            <a:pPr/>
            <a:r>
              <a:t>Where “dye” is attached</a:t>
            </a:r>
          </a:p>
        </p:txBody>
      </p:sp>
      <p:sp>
        <p:nvSpPr>
          <p:cNvPr id="707" name="γ"/>
          <p:cNvSpPr txBox="1"/>
          <p:nvPr/>
        </p:nvSpPr>
        <p:spPr>
          <a:xfrm>
            <a:off x="169580" y="5885610"/>
            <a:ext cx="245404" cy="3962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defRPr b="1" sz="2000">
                <a:ln w="12852" cap="flat">
                  <a:solidFill>
                    <a:srgbClr val="000000"/>
                  </a:solidFill>
                  <a:prstDash val="solid"/>
                  <a:miter lim="400000"/>
                </a:ln>
                <a:solidFill>
                  <a:srgbClr val="0096FF"/>
                </a:solidFill>
                <a:latin typeface="Times Roman"/>
                <a:ea typeface="Times Roman"/>
                <a:cs typeface="Times Roman"/>
                <a:sym typeface="Times Roman"/>
              </a:defRPr>
            </a:lvl1pPr>
          </a:lstStyle>
          <a:p>
            <a:pPr/>
            <a:r>
              <a:t>γ</a:t>
            </a:r>
          </a:p>
        </p:txBody>
      </p:sp>
      <p:sp>
        <p:nvSpPr>
          <p:cNvPr id="708" name="Nucleotide incorporation…"/>
          <p:cNvSpPr txBox="1"/>
          <p:nvPr/>
        </p:nvSpPr>
        <p:spPr>
          <a:xfrm>
            <a:off x="9190022" y="5082960"/>
            <a:ext cx="2920230" cy="12093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a:solidFill>
                  <a:srgbClr val="0433FF"/>
                </a:solidFill>
              </a:defRPr>
            </a:pPr>
            <a:r>
              <a:t>Nucleotide incorporation</a:t>
            </a:r>
          </a:p>
          <a:p>
            <a:pPr>
              <a:defRPr b="1">
                <a:solidFill>
                  <a:srgbClr val="0433FF"/>
                </a:solidFill>
              </a:defRPr>
            </a:pPr>
          </a:p>
          <a:p>
            <a:pPr/>
            <a:r>
              <a:t>Short reads: 1 at a time (cycle)</a:t>
            </a:r>
          </a:p>
          <a:p>
            <a:pPr/>
            <a:r>
              <a:t>Long reads: constant flow</a:t>
            </a:r>
          </a:p>
        </p:txBody>
      </p:sp>
      <p:sp>
        <p:nvSpPr>
          <p:cNvPr id="709" name="NGS glossary"/>
          <p:cNvSpPr txBox="1"/>
          <p:nvPr/>
        </p:nvSpPr>
        <p:spPr>
          <a:xfrm>
            <a:off x="141146" y="91847"/>
            <a:ext cx="1333313"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9437FF"/>
                </a:solidFill>
              </a:defRPr>
            </a:lvl1pPr>
          </a:lstStyle>
          <a:p>
            <a:pPr/>
            <a:r>
              <a:t>NGS glossary</a:t>
            </a:r>
          </a:p>
        </p:txBody>
      </p:sp>
      <p:pic>
        <p:nvPicPr>
          <p:cNvPr id="710" name="pasted-movie.png" descr="pasted-movie.png"/>
          <p:cNvPicPr>
            <a:picLocks noChangeAspect="1"/>
          </p:cNvPicPr>
          <p:nvPr/>
        </p:nvPicPr>
        <p:blipFill>
          <a:blip r:embed="rId4">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2" name="Mode of sequencing: SBS and SBB"/>
          <p:cNvSpPr txBox="1"/>
          <p:nvPr>
            <p:ph type="title"/>
          </p:nvPr>
        </p:nvSpPr>
        <p:spPr>
          <a:xfrm>
            <a:off x="838200" y="195628"/>
            <a:ext cx="10515600" cy="1325564"/>
          </a:xfrm>
          <a:prstGeom prst="rect">
            <a:avLst/>
          </a:prstGeom>
        </p:spPr>
        <p:txBody>
          <a:bodyPr/>
          <a:lstStyle/>
          <a:p>
            <a:pPr/>
            <a:r>
              <a:t>Mode of sequencing: SBS and SBB</a:t>
            </a:r>
          </a:p>
        </p:txBody>
      </p:sp>
      <p:grpSp>
        <p:nvGrpSpPr>
          <p:cNvPr id="739" name="Group"/>
          <p:cNvGrpSpPr/>
          <p:nvPr/>
        </p:nvGrpSpPr>
        <p:grpSpPr>
          <a:xfrm>
            <a:off x="2890687" y="1942996"/>
            <a:ext cx="8688504" cy="4045646"/>
            <a:chOff x="0" y="0"/>
            <a:chExt cx="8688502" cy="4045645"/>
          </a:xfrm>
        </p:grpSpPr>
        <p:pic>
          <p:nvPicPr>
            <p:cNvPr id="713" name="pasted-movie.png" descr="pasted-movie.png"/>
            <p:cNvPicPr>
              <a:picLocks noChangeAspect="1"/>
            </p:cNvPicPr>
            <p:nvPr/>
          </p:nvPicPr>
          <p:blipFill>
            <a:blip r:embed="rId2">
              <a:extLst/>
            </a:blip>
            <a:srcRect l="0" t="0" r="0" b="0"/>
            <a:stretch>
              <a:fillRect/>
            </a:stretch>
          </p:blipFill>
          <p:spPr>
            <a:xfrm>
              <a:off x="0" y="0"/>
              <a:ext cx="8688503" cy="4045646"/>
            </a:xfrm>
            <a:prstGeom prst="rect">
              <a:avLst/>
            </a:prstGeom>
            <a:ln w="12700" cap="flat">
              <a:solidFill>
                <a:srgbClr val="DDDDDD"/>
              </a:solidFill>
              <a:prstDash val="solid"/>
              <a:miter lim="400000"/>
            </a:ln>
            <a:effectLst/>
          </p:spPr>
        </p:pic>
        <p:sp>
          <p:nvSpPr>
            <p:cNvPr id="714" name="A    G    T    C    C    T    G"/>
            <p:cNvSpPr txBox="1"/>
            <p:nvPr/>
          </p:nvSpPr>
          <p:spPr>
            <a:xfrm>
              <a:off x="1113664" y="1492770"/>
              <a:ext cx="6139267" cy="57564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b="1" sz="4400"/>
              </a:lvl1pPr>
            </a:lstStyle>
            <a:p>
              <a:pPr/>
              <a:r>
                <a:t>A    G    T    C    C    T    G       </a:t>
              </a:r>
            </a:p>
          </p:txBody>
        </p:sp>
        <p:pic>
          <p:nvPicPr>
            <p:cNvPr id="715" name="pasted-movie.png" descr="pasted-movie.png"/>
            <p:cNvPicPr>
              <a:picLocks noChangeAspect="1"/>
            </p:cNvPicPr>
            <p:nvPr/>
          </p:nvPicPr>
          <p:blipFill>
            <a:blip r:embed="rId3">
              <a:extLst/>
            </a:blip>
            <a:srcRect l="383" t="1434" r="559" b="1308"/>
            <a:stretch>
              <a:fillRect/>
            </a:stretch>
          </p:blipFill>
          <p:spPr>
            <a:xfrm>
              <a:off x="932767" y="642162"/>
              <a:ext cx="815184" cy="818392"/>
            </a:xfrm>
            <a:custGeom>
              <a:avLst/>
              <a:gdLst/>
              <a:ahLst/>
              <a:cxnLst>
                <a:cxn ang="0">
                  <a:pos x="wd2" y="hd2"/>
                </a:cxn>
                <a:cxn ang="5400000">
                  <a:pos x="wd2" y="hd2"/>
                </a:cxn>
                <a:cxn ang="10800000">
                  <a:pos x="wd2" y="hd2"/>
                </a:cxn>
                <a:cxn ang="16200000">
                  <a:pos x="wd2" y="hd2"/>
                </a:cxn>
              </a:cxnLst>
              <a:rect l="0" t="0" r="r" b="b"/>
              <a:pathLst>
                <a:path w="21294" h="21583" fill="norm" stroke="1" extrusionOk="0">
                  <a:moveTo>
                    <a:pt x="11475" y="1"/>
                  </a:moveTo>
                  <a:cubicBezTo>
                    <a:pt x="11421" y="-17"/>
                    <a:pt x="11217" y="232"/>
                    <a:pt x="11019" y="556"/>
                  </a:cubicBezTo>
                  <a:cubicBezTo>
                    <a:pt x="10821" y="880"/>
                    <a:pt x="10642" y="1152"/>
                    <a:pt x="10625" y="1152"/>
                  </a:cubicBezTo>
                  <a:cubicBezTo>
                    <a:pt x="10608" y="1152"/>
                    <a:pt x="10449" y="912"/>
                    <a:pt x="10272" y="619"/>
                  </a:cubicBezTo>
                  <a:cubicBezTo>
                    <a:pt x="10096" y="325"/>
                    <a:pt x="9895" y="59"/>
                    <a:pt x="9827" y="32"/>
                  </a:cubicBezTo>
                  <a:cubicBezTo>
                    <a:pt x="9721" y="-8"/>
                    <a:pt x="9308" y="715"/>
                    <a:pt x="9308" y="943"/>
                  </a:cubicBezTo>
                  <a:cubicBezTo>
                    <a:pt x="9308" y="979"/>
                    <a:pt x="9258" y="1067"/>
                    <a:pt x="9194" y="1131"/>
                  </a:cubicBezTo>
                  <a:cubicBezTo>
                    <a:pt x="9104" y="1222"/>
                    <a:pt x="8985" y="1141"/>
                    <a:pt x="8676" y="786"/>
                  </a:cubicBezTo>
                  <a:cubicBezTo>
                    <a:pt x="8184" y="222"/>
                    <a:pt x="8022" y="266"/>
                    <a:pt x="7857" y="974"/>
                  </a:cubicBezTo>
                  <a:cubicBezTo>
                    <a:pt x="7790" y="1261"/>
                    <a:pt x="7715" y="1529"/>
                    <a:pt x="7691" y="1571"/>
                  </a:cubicBezTo>
                  <a:cubicBezTo>
                    <a:pt x="7667" y="1613"/>
                    <a:pt x="7439" y="1463"/>
                    <a:pt x="7183" y="1247"/>
                  </a:cubicBezTo>
                  <a:cubicBezTo>
                    <a:pt x="6539" y="702"/>
                    <a:pt x="6404" y="729"/>
                    <a:pt x="6395" y="1372"/>
                  </a:cubicBezTo>
                  <a:cubicBezTo>
                    <a:pt x="6384" y="2238"/>
                    <a:pt x="6348" y="2262"/>
                    <a:pt x="5732" y="1875"/>
                  </a:cubicBezTo>
                  <a:cubicBezTo>
                    <a:pt x="4957" y="1388"/>
                    <a:pt x="4921" y="1406"/>
                    <a:pt x="4964" y="2272"/>
                  </a:cubicBezTo>
                  <a:cubicBezTo>
                    <a:pt x="4988" y="2747"/>
                    <a:pt x="4966" y="2991"/>
                    <a:pt x="4902" y="2963"/>
                  </a:cubicBezTo>
                  <a:cubicBezTo>
                    <a:pt x="4399" y="2745"/>
                    <a:pt x="3775" y="2593"/>
                    <a:pt x="3700" y="2670"/>
                  </a:cubicBezTo>
                  <a:cubicBezTo>
                    <a:pt x="3645" y="2726"/>
                    <a:pt x="3662" y="3003"/>
                    <a:pt x="3741" y="3382"/>
                  </a:cubicBezTo>
                  <a:cubicBezTo>
                    <a:pt x="3869" y="3997"/>
                    <a:pt x="3864" y="3997"/>
                    <a:pt x="3658" y="3936"/>
                  </a:cubicBezTo>
                  <a:cubicBezTo>
                    <a:pt x="3246" y="3815"/>
                    <a:pt x="2435" y="3760"/>
                    <a:pt x="2435" y="3853"/>
                  </a:cubicBezTo>
                  <a:cubicBezTo>
                    <a:pt x="2435" y="3904"/>
                    <a:pt x="2541" y="4225"/>
                    <a:pt x="2673" y="4564"/>
                  </a:cubicBezTo>
                  <a:lnTo>
                    <a:pt x="2912" y="5182"/>
                  </a:lnTo>
                  <a:lnTo>
                    <a:pt x="2248" y="5119"/>
                  </a:lnTo>
                  <a:cubicBezTo>
                    <a:pt x="1807" y="5075"/>
                    <a:pt x="1555" y="5080"/>
                    <a:pt x="1512" y="5151"/>
                  </a:cubicBezTo>
                  <a:cubicBezTo>
                    <a:pt x="1476" y="5209"/>
                    <a:pt x="1593" y="5500"/>
                    <a:pt x="1761" y="5800"/>
                  </a:cubicBezTo>
                  <a:cubicBezTo>
                    <a:pt x="1928" y="6099"/>
                    <a:pt x="2042" y="6363"/>
                    <a:pt x="2020" y="6386"/>
                  </a:cubicBezTo>
                  <a:cubicBezTo>
                    <a:pt x="1998" y="6408"/>
                    <a:pt x="1722" y="6461"/>
                    <a:pt x="1408" y="6501"/>
                  </a:cubicBezTo>
                  <a:cubicBezTo>
                    <a:pt x="961" y="6557"/>
                    <a:pt x="835" y="6618"/>
                    <a:pt x="807" y="6762"/>
                  </a:cubicBezTo>
                  <a:cubicBezTo>
                    <a:pt x="788" y="6863"/>
                    <a:pt x="812" y="6970"/>
                    <a:pt x="859" y="7003"/>
                  </a:cubicBezTo>
                  <a:cubicBezTo>
                    <a:pt x="906" y="7036"/>
                    <a:pt x="1082" y="7242"/>
                    <a:pt x="1253" y="7464"/>
                  </a:cubicBezTo>
                  <a:lnTo>
                    <a:pt x="1564" y="7872"/>
                  </a:lnTo>
                  <a:lnTo>
                    <a:pt x="1253" y="7935"/>
                  </a:lnTo>
                  <a:cubicBezTo>
                    <a:pt x="563" y="8074"/>
                    <a:pt x="206" y="8199"/>
                    <a:pt x="206" y="8311"/>
                  </a:cubicBezTo>
                  <a:cubicBezTo>
                    <a:pt x="206" y="8377"/>
                    <a:pt x="428" y="8627"/>
                    <a:pt x="703" y="8866"/>
                  </a:cubicBezTo>
                  <a:lnTo>
                    <a:pt x="1211" y="9306"/>
                  </a:lnTo>
                  <a:lnTo>
                    <a:pt x="610" y="9567"/>
                  </a:lnTo>
                  <a:cubicBezTo>
                    <a:pt x="278" y="9717"/>
                    <a:pt x="19" y="9897"/>
                    <a:pt x="19" y="9976"/>
                  </a:cubicBezTo>
                  <a:cubicBezTo>
                    <a:pt x="19" y="10053"/>
                    <a:pt x="230" y="10264"/>
                    <a:pt x="496" y="10436"/>
                  </a:cubicBezTo>
                  <a:cubicBezTo>
                    <a:pt x="762" y="10609"/>
                    <a:pt x="984" y="10778"/>
                    <a:pt x="983" y="10813"/>
                  </a:cubicBezTo>
                  <a:cubicBezTo>
                    <a:pt x="983" y="10889"/>
                    <a:pt x="423" y="11277"/>
                    <a:pt x="185" y="11368"/>
                  </a:cubicBezTo>
                  <a:cubicBezTo>
                    <a:pt x="-173" y="11504"/>
                    <a:pt x="-3" y="11781"/>
                    <a:pt x="610" y="12058"/>
                  </a:cubicBezTo>
                  <a:lnTo>
                    <a:pt x="1201" y="12331"/>
                  </a:lnTo>
                  <a:lnTo>
                    <a:pt x="703" y="12781"/>
                  </a:lnTo>
                  <a:cubicBezTo>
                    <a:pt x="429" y="13025"/>
                    <a:pt x="206" y="13266"/>
                    <a:pt x="206" y="13325"/>
                  </a:cubicBezTo>
                  <a:cubicBezTo>
                    <a:pt x="206" y="13384"/>
                    <a:pt x="510" y="13516"/>
                    <a:pt x="880" y="13618"/>
                  </a:cubicBezTo>
                  <a:lnTo>
                    <a:pt x="1554" y="13806"/>
                  </a:lnTo>
                  <a:lnTo>
                    <a:pt x="1118" y="14340"/>
                  </a:lnTo>
                  <a:cubicBezTo>
                    <a:pt x="712" y="14834"/>
                    <a:pt x="689" y="14882"/>
                    <a:pt x="849" y="15000"/>
                  </a:cubicBezTo>
                  <a:cubicBezTo>
                    <a:pt x="943" y="15069"/>
                    <a:pt x="1228" y="15125"/>
                    <a:pt x="1481" y="15125"/>
                  </a:cubicBezTo>
                  <a:cubicBezTo>
                    <a:pt x="1734" y="15125"/>
                    <a:pt x="1968" y="15169"/>
                    <a:pt x="1999" y="15219"/>
                  </a:cubicBezTo>
                  <a:cubicBezTo>
                    <a:pt x="2030" y="15270"/>
                    <a:pt x="1922" y="15531"/>
                    <a:pt x="1761" y="15795"/>
                  </a:cubicBezTo>
                  <a:cubicBezTo>
                    <a:pt x="1311" y="16533"/>
                    <a:pt x="1303" y="16524"/>
                    <a:pt x="2352" y="16496"/>
                  </a:cubicBezTo>
                  <a:lnTo>
                    <a:pt x="2901" y="16486"/>
                  </a:lnTo>
                  <a:lnTo>
                    <a:pt x="2673" y="17051"/>
                  </a:lnTo>
                  <a:cubicBezTo>
                    <a:pt x="2345" y="17856"/>
                    <a:pt x="2357" y="17906"/>
                    <a:pt x="2849" y="17836"/>
                  </a:cubicBezTo>
                  <a:cubicBezTo>
                    <a:pt x="3076" y="17804"/>
                    <a:pt x="3397" y="17745"/>
                    <a:pt x="3565" y="17710"/>
                  </a:cubicBezTo>
                  <a:lnTo>
                    <a:pt x="3865" y="17648"/>
                  </a:lnTo>
                  <a:lnTo>
                    <a:pt x="3741" y="18234"/>
                  </a:lnTo>
                  <a:cubicBezTo>
                    <a:pt x="3574" y="19040"/>
                    <a:pt x="3646" y="19123"/>
                    <a:pt x="4290" y="18893"/>
                  </a:cubicBezTo>
                  <a:cubicBezTo>
                    <a:pt x="4573" y="18792"/>
                    <a:pt x="4857" y="18693"/>
                    <a:pt x="4913" y="18673"/>
                  </a:cubicBezTo>
                  <a:cubicBezTo>
                    <a:pt x="4979" y="18649"/>
                    <a:pt x="5002" y="18866"/>
                    <a:pt x="4975" y="19291"/>
                  </a:cubicBezTo>
                  <a:cubicBezTo>
                    <a:pt x="4952" y="19647"/>
                    <a:pt x="4974" y="19980"/>
                    <a:pt x="5027" y="20034"/>
                  </a:cubicBezTo>
                  <a:cubicBezTo>
                    <a:pt x="5090" y="20098"/>
                    <a:pt x="5304" y="20009"/>
                    <a:pt x="5669" y="19772"/>
                  </a:cubicBezTo>
                  <a:cubicBezTo>
                    <a:pt x="5974" y="19576"/>
                    <a:pt x="6249" y="19436"/>
                    <a:pt x="6271" y="19458"/>
                  </a:cubicBezTo>
                  <a:cubicBezTo>
                    <a:pt x="6293" y="19481"/>
                    <a:pt x="6339" y="19771"/>
                    <a:pt x="6374" y="20107"/>
                  </a:cubicBezTo>
                  <a:cubicBezTo>
                    <a:pt x="6412" y="20475"/>
                    <a:pt x="6484" y="20737"/>
                    <a:pt x="6561" y="20767"/>
                  </a:cubicBezTo>
                  <a:cubicBezTo>
                    <a:pt x="6631" y="20794"/>
                    <a:pt x="6900" y="20638"/>
                    <a:pt x="7152" y="20421"/>
                  </a:cubicBezTo>
                  <a:cubicBezTo>
                    <a:pt x="7403" y="20204"/>
                    <a:pt x="7636" y="20044"/>
                    <a:pt x="7670" y="20065"/>
                  </a:cubicBezTo>
                  <a:cubicBezTo>
                    <a:pt x="7704" y="20086"/>
                    <a:pt x="7780" y="20350"/>
                    <a:pt x="7846" y="20651"/>
                  </a:cubicBezTo>
                  <a:cubicBezTo>
                    <a:pt x="7914" y="20956"/>
                    <a:pt x="8036" y="21228"/>
                    <a:pt x="8116" y="21259"/>
                  </a:cubicBezTo>
                  <a:cubicBezTo>
                    <a:pt x="8208" y="21294"/>
                    <a:pt x="8408" y="21146"/>
                    <a:pt x="8676" y="20840"/>
                  </a:cubicBezTo>
                  <a:cubicBezTo>
                    <a:pt x="8906" y="20577"/>
                    <a:pt x="9117" y="20384"/>
                    <a:pt x="9142" y="20411"/>
                  </a:cubicBezTo>
                  <a:cubicBezTo>
                    <a:pt x="9168" y="20438"/>
                    <a:pt x="9304" y="20709"/>
                    <a:pt x="9443" y="21018"/>
                  </a:cubicBezTo>
                  <a:cubicBezTo>
                    <a:pt x="9582" y="21327"/>
                    <a:pt x="9742" y="21583"/>
                    <a:pt x="9795" y="21583"/>
                  </a:cubicBezTo>
                  <a:cubicBezTo>
                    <a:pt x="9849" y="21583"/>
                    <a:pt x="10047" y="21334"/>
                    <a:pt x="10241" y="21039"/>
                  </a:cubicBezTo>
                  <a:cubicBezTo>
                    <a:pt x="10436" y="20743"/>
                    <a:pt x="10611" y="20505"/>
                    <a:pt x="10625" y="20505"/>
                  </a:cubicBezTo>
                  <a:cubicBezTo>
                    <a:pt x="10639" y="20505"/>
                    <a:pt x="10804" y="20743"/>
                    <a:pt x="10998" y="21039"/>
                  </a:cubicBezTo>
                  <a:cubicBezTo>
                    <a:pt x="11192" y="21334"/>
                    <a:pt x="11390" y="21583"/>
                    <a:pt x="11433" y="21583"/>
                  </a:cubicBezTo>
                  <a:cubicBezTo>
                    <a:pt x="11556" y="21583"/>
                    <a:pt x="11687" y="21380"/>
                    <a:pt x="11890" y="20871"/>
                  </a:cubicBezTo>
                  <a:cubicBezTo>
                    <a:pt x="11991" y="20616"/>
                    <a:pt x="12103" y="20411"/>
                    <a:pt x="12138" y="20411"/>
                  </a:cubicBezTo>
                  <a:cubicBezTo>
                    <a:pt x="12174" y="20411"/>
                    <a:pt x="12373" y="20608"/>
                    <a:pt x="12584" y="20850"/>
                  </a:cubicBezTo>
                  <a:cubicBezTo>
                    <a:pt x="12957" y="21278"/>
                    <a:pt x="13279" y="21415"/>
                    <a:pt x="13279" y="21154"/>
                  </a:cubicBezTo>
                  <a:cubicBezTo>
                    <a:pt x="13279" y="21083"/>
                    <a:pt x="13352" y="20805"/>
                    <a:pt x="13434" y="20526"/>
                  </a:cubicBezTo>
                  <a:lnTo>
                    <a:pt x="13579" y="20013"/>
                  </a:lnTo>
                  <a:lnTo>
                    <a:pt x="13984" y="20337"/>
                  </a:lnTo>
                  <a:cubicBezTo>
                    <a:pt x="14208" y="20513"/>
                    <a:pt x="14412" y="20684"/>
                    <a:pt x="14430" y="20725"/>
                  </a:cubicBezTo>
                  <a:cubicBezTo>
                    <a:pt x="14447" y="20765"/>
                    <a:pt x="14531" y="20798"/>
                    <a:pt x="14627" y="20798"/>
                  </a:cubicBezTo>
                  <a:cubicBezTo>
                    <a:pt x="14808" y="20798"/>
                    <a:pt x="14925" y="20402"/>
                    <a:pt x="14927" y="19741"/>
                  </a:cubicBezTo>
                  <a:lnTo>
                    <a:pt x="14927" y="19416"/>
                  </a:lnTo>
                  <a:lnTo>
                    <a:pt x="15477" y="19720"/>
                  </a:lnTo>
                  <a:cubicBezTo>
                    <a:pt x="16283" y="20161"/>
                    <a:pt x="16310" y="20139"/>
                    <a:pt x="16265" y="19322"/>
                  </a:cubicBezTo>
                  <a:cubicBezTo>
                    <a:pt x="16222" y="18554"/>
                    <a:pt x="16160" y="18588"/>
                    <a:pt x="16980" y="18904"/>
                  </a:cubicBezTo>
                  <a:cubicBezTo>
                    <a:pt x="17587" y="19137"/>
                    <a:pt x="17674" y="19046"/>
                    <a:pt x="17529" y="18317"/>
                  </a:cubicBezTo>
                  <a:cubicBezTo>
                    <a:pt x="17468" y="18010"/>
                    <a:pt x="17433" y="17745"/>
                    <a:pt x="17457" y="17721"/>
                  </a:cubicBezTo>
                  <a:cubicBezTo>
                    <a:pt x="17481" y="17697"/>
                    <a:pt x="17770" y="17722"/>
                    <a:pt x="18100" y="17784"/>
                  </a:cubicBezTo>
                  <a:cubicBezTo>
                    <a:pt x="18429" y="17845"/>
                    <a:pt x="18734" y="17865"/>
                    <a:pt x="18773" y="17826"/>
                  </a:cubicBezTo>
                  <a:cubicBezTo>
                    <a:pt x="18812" y="17786"/>
                    <a:pt x="18765" y="17555"/>
                    <a:pt x="18670" y="17302"/>
                  </a:cubicBezTo>
                  <a:cubicBezTo>
                    <a:pt x="18329" y="16399"/>
                    <a:pt x="18304" y="16463"/>
                    <a:pt x="19033" y="16538"/>
                  </a:cubicBezTo>
                  <a:cubicBezTo>
                    <a:pt x="19839" y="16622"/>
                    <a:pt x="19898" y="16527"/>
                    <a:pt x="19489" y="15795"/>
                  </a:cubicBezTo>
                  <a:cubicBezTo>
                    <a:pt x="19325" y="15503"/>
                    <a:pt x="19188" y="15234"/>
                    <a:pt x="19188" y="15198"/>
                  </a:cubicBezTo>
                  <a:cubicBezTo>
                    <a:pt x="19188" y="15162"/>
                    <a:pt x="19445" y="15125"/>
                    <a:pt x="19758" y="15125"/>
                  </a:cubicBezTo>
                  <a:cubicBezTo>
                    <a:pt x="20595" y="15125"/>
                    <a:pt x="20668" y="14970"/>
                    <a:pt x="20142" y="14340"/>
                  </a:cubicBezTo>
                  <a:cubicBezTo>
                    <a:pt x="19681" y="13789"/>
                    <a:pt x="19701" y="13720"/>
                    <a:pt x="20360" y="13608"/>
                  </a:cubicBezTo>
                  <a:cubicBezTo>
                    <a:pt x="20555" y="13574"/>
                    <a:pt x="20801" y="13486"/>
                    <a:pt x="20899" y="13409"/>
                  </a:cubicBezTo>
                  <a:cubicBezTo>
                    <a:pt x="21066" y="13276"/>
                    <a:pt x="21047" y="13236"/>
                    <a:pt x="20546" y="12781"/>
                  </a:cubicBezTo>
                  <a:lnTo>
                    <a:pt x="20007" y="12299"/>
                  </a:lnTo>
                  <a:lnTo>
                    <a:pt x="20308" y="12195"/>
                  </a:lnTo>
                  <a:cubicBezTo>
                    <a:pt x="20788" y="12026"/>
                    <a:pt x="21255" y="11762"/>
                    <a:pt x="21293" y="11640"/>
                  </a:cubicBezTo>
                  <a:cubicBezTo>
                    <a:pt x="21312" y="11577"/>
                    <a:pt x="21091" y="11379"/>
                    <a:pt x="20795" y="11200"/>
                  </a:cubicBezTo>
                  <a:cubicBezTo>
                    <a:pt x="20499" y="11022"/>
                    <a:pt x="20256" y="10847"/>
                    <a:pt x="20256" y="10813"/>
                  </a:cubicBezTo>
                  <a:cubicBezTo>
                    <a:pt x="20256" y="10779"/>
                    <a:pt x="20498" y="10593"/>
                    <a:pt x="20795" y="10394"/>
                  </a:cubicBezTo>
                  <a:cubicBezTo>
                    <a:pt x="21427" y="9971"/>
                    <a:pt x="21404" y="9882"/>
                    <a:pt x="20577" y="9536"/>
                  </a:cubicBezTo>
                  <a:lnTo>
                    <a:pt x="20038" y="9316"/>
                  </a:lnTo>
                  <a:lnTo>
                    <a:pt x="20557" y="8856"/>
                  </a:lnTo>
                  <a:cubicBezTo>
                    <a:pt x="21168" y="8314"/>
                    <a:pt x="21123" y="8184"/>
                    <a:pt x="20297" y="7997"/>
                  </a:cubicBezTo>
                  <a:cubicBezTo>
                    <a:pt x="20004" y="7931"/>
                    <a:pt x="19769" y="7845"/>
                    <a:pt x="19769" y="7799"/>
                  </a:cubicBezTo>
                  <a:cubicBezTo>
                    <a:pt x="19769" y="7752"/>
                    <a:pt x="19948" y="7505"/>
                    <a:pt x="20163" y="7254"/>
                  </a:cubicBezTo>
                  <a:cubicBezTo>
                    <a:pt x="20637" y="6701"/>
                    <a:pt x="20579" y="6581"/>
                    <a:pt x="19810" y="6501"/>
                  </a:cubicBezTo>
                  <a:cubicBezTo>
                    <a:pt x="19512" y="6470"/>
                    <a:pt x="19243" y="6420"/>
                    <a:pt x="19219" y="6396"/>
                  </a:cubicBezTo>
                  <a:cubicBezTo>
                    <a:pt x="19195" y="6372"/>
                    <a:pt x="19305" y="6130"/>
                    <a:pt x="19468" y="5862"/>
                  </a:cubicBezTo>
                  <a:cubicBezTo>
                    <a:pt x="19935" y="5097"/>
                    <a:pt x="19901" y="5041"/>
                    <a:pt x="19043" y="5119"/>
                  </a:cubicBezTo>
                  <a:lnTo>
                    <a:pt x="18317" y="5182"/>
                  </a:lnTo>
                  <a:lnTo>
                    <a:pt x="18576" y="4533"/>
                  </a:lnTo>
                  <a:cubicBezTo>
                    <a:pt x="18895" y="3723"/>
                    <a:pt x="18837" y="3643"/>
                    <a:pt x="18079" y="3842"/>
                  </a:cubicBezTo>
                  <a:cubicBezTo>
                    <a:pt x="17768" y="3924"/>
                    <a:pt x="17486" y="3966"/>
                    <a:pt x="17457" y="3936"/>
                  </a:cubicBezTo>
                  <a:cubicBezTo>
                    <a:pt x="17427" y="3907"/>
                    <a:pt x="17462" y="3616"/>
                    <a:pt x="17529" y="3288"/>
                  </a:cubicBezTo>
                  <a:cubicBezTo>
                    <a:pt x="17599" y="2946"/>
                    <a:pt x="17619" y="2646"/>
                    <a:pt x="17571" y="2597"/>
                  </a:cubicBezTo>
                  <a:cubicBezTo>
                    <a:pt x="17522" y="2548"/>
                    <a:pt x="17236" y="2618"/>
                    <a:pt x="16907" y="2754"/>
                  </a:cubicBezTo>
                  <a:lnTo>
                    <a:pt x="16327" y="2984"/>
                  </a:lnTo>
                  <a:lnTo>
                    <a:pt x="16285" y="2293"/>
                  </a:lnTo>
                  <a:cubicBezTo>
                    <a:pt x="16259" y="1912"/>
                    <a:pt x="16194" y="1589"/>
                    <a:pt x="16140" y="1571"/>
                  </a:cubicBezTo>
                  <a:cubicBezTo>
                    <a:pt x="16086" y="1553"/>
                    <a:pt x="15802" y="1697"/>
                    <a:pt x="15518" y="1885"/>
                  </a:cubicBezTo>
                  <a:cubicBezTo>
                    <a:pt x="15235" y="2073"/>
                    <a:pt x="14994" y="2220"/>
                    <a:pt x="14979" y="2220"/>
                  </a:cubicBezTo>
                  <a:cubicBezTo>
                    <a:pt x="14964" y="2220"/>
                    <a:pt x="14922" y="1915"/>
                    <a:pt x="14886" y="1540"/>
                  </a:cubicBezTo>
                  <a:cubicBezTo>
                    <a:pt x="14849" y="1164"/>
                    <a:pt x="14786" y="835"/>
                    <a:pt x="14741" y="807"/>
                  </a:cubicBezTo>
                  <a:cubicBezTo>
                    <a:pt x="14696" y="779"/>
                    <a:pt x="14424" y="954"/>
                    <a:pt x="14139" y="1194"/>
                  </a:cubicBezTo>
                  <a:lnTo>
                    <a:pt x="13621" y="1634"/>
                  </a:lnTo>
                  <a:lnTo>
                    <a:pt x="13507" y="1362"/>
                  </a:lnTo>
                  <a:cubicBezTo>
                    <a:pt x="13443" y="1216"/>
                    <a:pt x="13385" y="1020"/>
                    <a:pt x="13382" y="922"/>
                  </a:cubicBezTo>
                  <a:cubicBezTo>
                    <a:pt x="13377" y="683"/>
                    <a:pt x="13197" y="367"/>
                    <a:pt x="13071" y="367"/>
                  </a:cubicBezTo>
                  <a:cubicBezTo>
                    <a:pt x="13015" y="367"/>
                    <a:pt x="12783" y="573"/>
                    <a:pt x="12553" y="828"/>
                  </a:cubicBezTo>
                  <a:cubicBezTo>
                    <a:pt x="12323" y="1083"/>
                    <a:pt x="12119" y="1273"/>
                    <a:pt x="12097" y="1247"/>
                  </a:cubicBezTo>
                  <a:cubicBezTo>
                    <a:pt x="12075" y="1220"/>
                    <a:pt x="11951" y="938"/>
                    <a:pt x="11817" y="619"/>
                  </a:cubicBezTo>
                  <a:cubicBezTo>
                    <a:pt x="11683" y="299"/>
                    <a:pt x="11529" y="19"/>
                    <a:pt x="11475" y="1"/>
                  </a:cubicBezTo>
                  <a:close/>
                </a:path>
              </a:pathLst>
            </a:custGeom>
            <a:ln w="12700" cap="flat">
              <a:noFill/>
              <a:miter lim="400000"/>
            </a:ln>
            <a:effectLst/>
          </p:spPr>
        </p:pic>
        <p:pic>
          <p:nvPicPr>
            <p:cNvPr id="716" name="pasted-movie.png" descr="pasted-movie.png"/>
            <p:cNvPicPr>
              <a:picLocks noChangeAspect="1"/>
            </p:cNvPicPr>
            <p:nvPr/>
          </p:nvPicPr>
          <p:blipFill>
            <a:blip r:embed="rId3">
              <a:extLst/>
            </a:blip>
            <a:srcRect l="383" t="1434" r="559" b="1308"/>
            <a:stretch>
              <a:fillRect/>
            </a:stretch>
          </p:blipFill>
          <p:spPr>
            <a:xfrm>
              <a:off x="1743311" y="642162"/>
              <a:ext cx="815183" cy="818392"/>
            </a:xfrm>
            <a:custGeom>
              <a:avLst/>
              <a:gdLst/>
              <a:ahLst/>
              <a:cxnLst>
                <a:cxn ang="0">
                  <a:pos x="wd2" y="hd2"/>
                </a:cxn>
                <a:cxn ang="5400000">
                  <a:pos x="wd2" y="hd2"/>
                </a:cxn>
                <a:cxn ang="10800000">
                  <a:pos x="wd2" y="hd2"/>
                </a:cxn>
                <a:cxn ang="16200000">
                  <a:pos x="wd2" y="hd2"/>
                </a:cxn>
              </a:cxnLst>
              <a:rect l="0" t="0" r="r" b="b"/>
              <a:pathLst>
                <a:path w="21294" h="21583" fill="norm" stroke="1" extrusionOk="0">
                  <a:moveTo>
                    <a:pt x="11475" y="1"/>
                  </a:moveTo>
                  <a:cubicBezTo>
                    <a:pt x="11421" y="-17"/>
                    <a:pt x="11217" y="232"/>
                    <a:pt x="11019" y="556"/>
                  </a:cubicBezTo>
                  <a:cubicBezTo>
                    <a:pt x="10821" y="880"/>
                    <a:pt x="10642" y="1152"/>
                    <a:pt x="10625" y="1152"/>
                  </a:cubicBezTo>
                  <a:cubicBezTo>
                    <a:pt x="10608" y="1152"/>
                    <a:pt x="10449" y="912"/>
                    <a:pt x="10272" y="619"/>
                  </a:cubicBezTo>
                  <a:cubicBezTo>
                    <a:pt x="10096" y="325"/>
                    <a:pt x="9895" y="59"/>
                    <a:pt x="9827" y="32"/>
                  </a:cubicBezTo>
                  <a:cubicBezTo>
                    <a:pt x="9721" y="-8"/>
                    <a:pt x="9308" y="715"/>
                    <a:pt x="9308" y="943"/>
                  </a:cubicBezTo>
                  <a:cubicBezTo>
                    <a:pt x="9308" y="979"/>
                    <a:pt x="9258" y="1067"/>
                    <a:pt x="9194" y="1131"/>
                  </a:cubicBezTo>
                  <a:cubicBezTo>
                    <a:pt x="9104" y="1222"/>
                    <a:pt x="8985" y="1141"/>
                    <a:pt x="8676" y="786"/>
                  </a:cubicBezTo>
                  <a:cubicBezTo>
                    <a:pt x="8184" y="222"/>
                    <a:pt x="8022" y="266"/>
                    <a:pt x="7857" y="974"/>
                  </a:cubicBezTo>
                  <a:cubicBezTo>
                    <a:pt x="7790" y="1261"/>
                    <a:pt x="7715" y="1529"/>
                    <a:pt x="7691" y="1571"/>
                  </a:cubicBezTo>
                  <a:cubicBezTo>
                    <a:pt x="7667" y="1613"/>
                    <a:pt x="7439" y="1463"/>
                    <a:pt x="7183" y="1247"/>
                  </a:cubicBezTo>
                  <a:cubicBezTo>
                    <a:pt x="6539" y="702"/>
                    <a:pt x="6404" y="729"/>
                    <a:pt x="6395" y="1372"/>
                  </a:cubicBezTo>
                  <a:cubicBezTo>
                    <a:pt x="6384" y="2238"/>
                    <a:pt x="6348" y="2262"/>
                    <a:pt x="5732" y="1875"/>
                  </a:cubicBezTo>
                  <a:cubicBezTo>
                    <a:pt x="4957" y="1388"/>
                    <a:pt x="4921" y="1406"/>
                    <a:pt x="4964" y="2272"/>
                  </a:cubicBezTo>
                  <a:cubicBezTo>
                    <a:pt x="4988" y="2747"/>
                    <a:pt x="4966" y="2991"/>
                    <a:pt x="4902" y="2963"/>
                  </a:cubicBezTo>
                  <a:cubicBezTo>
                    <a:pt x="4399" y="2745"/>
                    <a:pt x="3775" y="2593"/>
                    <a:pt x="3700" y="2670"/>
                  </a:cubicBezTo>
                  <a:cubicBezTo>
                    <a:pt x="3645" y="2726"/>
                    <a:pt x="3662" y="3003"/>
                    <a:pt x="3741" y="3382"/>
                  </a:cubicBezTo>
                  <a:cubicBezTo>
                    <a:pt x="3869" y="3997"/>
                    <a:pt x="3864" y="3997"/>
                    <a:pt x="3658" y="3936"/>
                  </a:cubicBezTo>
                  <a:cubicBezTo>
                    <a:pt x="3246" y="3815"/>
                    <a:pt x="2435" y="3760"/>
                    <a:pt x="2435" y="3853"/>
                  </a:cubicBezTo>
                  <a:cubicBezTo>
                    <a:pt x="2435" y="3904"/>
                    <a:pt x="2541" y="4225"/>
                    <a:pt x="2673" y="4564"/>
                  </a:cubicBezTo>
                  <a:lnTo>
                    <a:pt x="2912" y="5182"/>
                  </a:lnTo>
                  <a:lnTo>
                    <a:pt x="2248" y="5119"/>
                  </a:lnTo>
                  <a:cubicBezTo>
                    <a:pt x="1807" y="5075"/>
                    <a:pt x="1555" y="5080"/>
                    <a:pt x="1512" y="5151"/>
                  </a:cubicBezTo>
                  <a:cubicBezTo>
                    <a:pt x="1476" y="5209"/>
                    <a:pt x="1593" y="5500"/>
                    <a:pt x="1761" y="5800"/>
                  </a:cubicBezTo>
                  <a:cubicBezTo>
                    <a:pt x="1928" y="6099"/>
                    <a:pt x="2042" y="6363"/>
                    <a:pt x="2020" y="6386"/>
                  </a:cubicBezTo>
                  <a:cubicBezTo>
                    <a:pt x="1998" y="6408"/>
                    <a:pt x="1722" y="6461"/>
                    <a:pt x="1408" y="6501"/>
                  </a:cubicBezTo>
                  <a:cubicBezTo>
                    <a:pt x="961" y="6557"/>
                    <a:pt x="835" y="6618"/>
                    <a:pt x="807" y="6762"/>
                  </a:cubicBezTo>
                  <a:cubicBezTo>
                    <a:pt x="788" y="6863"/>
                    <a:pt x="812" y="6970"/>
                    <a:pt x="859" y="7003"/>
                  </a:cubicBezTo>
                  <a:cubicBezTo>
                    <a:pt x="906" y="7036"/>
                    <a:pt x="1082" y="7242"/>
                    <a:pt x="1253" y="7464"/>
                  </a:cubicBezTo>
                  <a:lnTo>
                    <a:pt x="1564" y="7872"/>
                  </a:lnTo>
                  <a:lnTo>
                    <a:pt x="1253" y="7935"/>
                  </a:lnTo>
                  <a:cubicBezTo>
                    <a:pt x="563" y="8074"/>
                    <a:pt x="206" y="8199"/>
                    <a:pt x="206" y="8311"/>
                  </a:cubicBezTo>
                  <a:cubicBezTo>
                    <a:pt x="206" y="8377"/>
                    <a:pt x="428" y="8627"/>
                    <a:pt x="703" y="8866"/>
                  </a:cubicBezTo>
                  <a:lnTo>
                    <a:pt x="1211" y="9306"/>
                  </a:lnTo>
                  <a:lnTo>
                    <a:pt x="610" y="9567"/>
                  </a:lnTo>
                  <a:cubicBezTo>
                    <a:pt x="278" y="9717"/>
                    <a:pt x="19" y="9897"/>
                    <a:pt x="19" y="9976"/>
                  </a:cubicBezTo>
                  <a:cubicBezTo>
                    <a:pt x="19" y="10053"/>
                    <a:pt x="230" y="10264"/>
                    <a:pt x="496" y="10436"/>
                  </a:cubicBezTo>
                  <a:cubicBezTo>
                    <a:pt x="762" y="10609"/>
                    <a:pt x="984" y="10778"/>
                    <a:pt x="983" y="10813"/>
                  </a:cubicBezTo>
                  <a:cubicBezTo>
                    <a:pt x="983" y="10889"/>
                    <a:pt x="423" y="11277"/>
                    <a:pt x="185" y="11368"/>
                  </a:cubicBezTo>
                  <a:cubicBezTo>
                    <a:pt x="-173" y="11504"/>
                    <a:pt x="-3" y="11781"/>
                    <a:pt x="610" y="12058"/>
                  </a:cubicBezTo>
                  <a:lnTo>
                    <a:pt x="1201" y="12331"/>
                  </a:lnTo>
                  <a:lnTo>
                    <a:pt x="703" y="12781"/>
                  </a:lnTo>
                  <a:cubicBezTo>
                    <a:pt x="429" y="13025"/>
                    <a:pt x="206" y="13266"/>
                    <a:pt x="206" y="13325"/>
                  </a:cubicBezTo>
                  <a:cubicBezTo>
                    <a:pt x="206" y="13384"/>
                    <a:pt x="510" y="13516"/>
                    <a:pt x="880" y="13618"/>
                  </a:cubicBezTo>
                  <a:lnTo>
                    <a:pt x="1554" y="13806"/>
                  </a:lnTo>
                  <a:lnTo>
                    <a:pt x="1118" y="14340"/>
                  </a:lnTo>
                  <a:cubicBezTo>
                    <a:pt x="712" y="14834"/>
                    <a:pt x="689" y="14882"/>
                    <a:pt x="849" y="15000"/>
                  </a:cubicBezTo>
                  <a:cubicBezTo>
                    <a:pt x="943" y="15069"/>
                    <a:pt x="1228" y="15125"/>
                    <a:pt x="1481" y="15125"/>
                  </a:cubicBezTo>
                  <a:cubicBezTo>
                    <a:pt x="1734" y="15125"/>
                    <a:pt x="1968" y="15169"/>
                    <a:pt x="1999" y="15219"/>
                  </a:cubicBezTo>
                  <a:cubicBezTo>
                    <a:pt x="2030" y="15270"/>
                    <a:pt x="1922" y="15531"/>
                    <a:pt x="1761" y="15795"/>
                  </a:cubicBezTo>
                  <a:cubicBezTo>
                    <a:pt x="1311" y="16533"/>
                    <a:pt x="1303" y="16524"/>
                    <a:pt x="2352" y="16496"/>
                  </a:cubicBezTo>
                  <a:lnTo>
                    <a:pt x="2901" y="16486"/>
                  </a:lnTo>
                  <a:lnTo>
                    <a:pt x="2673" y="17051"/>
                  </a:lnTo>
                  <a:cubicBezTo>
                    <a:pt x="2345" y="17856"/>
                    <a:pt x="2357" y="17906"/>
                    <a:pt x="2849" y="17836"/>
                  </a:cubicBezTo>
                  <a:cubicBezTo>
                    <a:pt x="3076" y="17804"/>
                    <a:pt x="3397" y="17745"/>
                    <a:pt x="3565" y="17710"/>
                  </a:cubicBezTo>
                  <a:lnTo>
                    <a:pt x="3865" y="17648"/>
                  </a:lnTo>
                  <a:lnTo>
                    <a:pt x="3741" y="18234"/>
                  </a:lnTo>
                  <a:cubicBezTo>
                    <a:pt x="3574" y="19040"/>
                    <a:pt x="3646" y="19123"/>
                    <a:pt x="4290" y="18893"/>
                  </a:cubicBezTo>
                  <a:cubicBezTo>
                    <a:pt x="4573" y="18792"/>
                    <a:pt x="4857" y="18693"/>
                    <a:pt x="4913" y="18673"/>
                  </a:cubicBezTo>
                  <a:cubicBezTo>
                    <a:pt x="4979" y="18649"/>
                    <a:pt x="5002" y="18866"/>
                    <a:pt x="4975" y="19291"/>
                  </a:cubicBezTo>
                  <a:cubicBezTo>
                    <a:pt x="4952" y="19647"/>
                    <a:pt x="4974" y="19980"/>
                    <a:pt x="5027" y="20034"/>
                  </a:cubicBezTo>
                  <a:cubicBezTo>
                    <a:pt x="5090" y="20098"/>
                    <a:pt x="5304" y="20009"/>
                    <a:pt x="5669" y="19772"/>
                  </a:cubicBezTo>
                  <a:cubicBezTo>
                    <a:pt x="5974" y="19576"/>
                    <a:pt x="6249" y="19436"/>
                    <a:pt x="6271" y="19458"/>
                  </a:cubicBezTo>
                  <a:cubicBezTo>
                    <a:pt x="6293" y="19481"/>
                    <a:pt x="6339" y="19771"/>
                    <a:pt x="6374" y="20107"/>
                  </a:cubicBezTo>
                  <a:cubicBezTo>
                    <a:pt x="6412" y="20475"/>
                    <a:pt x="6484" y="20737"/>
                    <a:pt x="6561" y="20767"/>
                  </a:cubicBezTo>
                  <a:cubicBezTo>
                    <a:pt x="6631" y="20794"/>
                    <a:pt x="6900" y="20638"/>
                    <a:pt x="7152" y="20421"/>
                  </a:cubicBezTo>
                  <a:cubicBezTo>
                    <a:pt x="7403" y="20204"/>
                    <a:pt x="7636" y="20044"/>
                    <a:pt x="7670" y="20065"/>
                  </a:cubicBezTo>
                  <a:cubicBezTo>
                    <a:pt x="7704" y="20086"/>
                    <a:pt x="7780" y="20350"/>
                    <a:pt x="7846" y="20651"/>
                  </a:cubicBezTo>
                  <a:cubicBezTo>
                    <a:pt x="7914" y="20956"/>
                    <a:pt x="8036" y="21228"/>
                    <a:pt x="8116" y="21259"/>
                  </a:cubicBezTo>
                  <a:cubicBezTo>
                    <a:pt x="8208" y="21294"/>
                    <a:pt x="8408" y="21146"/>
                    <a:pt x="8676" y="20840"/>
                  </a:cubicBezTo>
                  <a:cubicBezTo>
                    <a:pt x="8906" y="20577"/>
                    <a:pt x="9117" y="20384"/>
                    <a:pt x="9142" y="20411"/>
                  </a:cubicBezTo>
                  <a:cubicBezTo>
                    <a:pt x="9168" y="20438"/>
                    <a:pt x="9304" y="20709"/>
                    <a:pt x="9443" y="21018"/>
                  </a:cubicBezTo>
                  <a:cubicBezTo>
                    <a:pt x="9582" y="21327"/>
                    <a:pt x="9742" y="21583"/>
                    <a:pt x="9795" y="21583"/>
                  </a:cubicBezTo>
                  <a:cubicBezTo>
                    <a:pt x="9849" y="21583"/>
                    <a:pt x="10047" y="21334"/>
                    <a:pt x="10241" y="21039"/>
                  </a:cubicBezTo>
                  <a:cubicBezTo>
                    <a:pt x="10436" y="20743"/>
                    <a:pt x="10611" y="20505"/>
                    <a:pt x="10625" y="20505"/>
                  </a:cubicBezTo>
                  <a:cubicBezTo>
                    <a:pt x="10639" y="20505"/>
                    <a:pt x="10804" y="20743"/>
                    <a:pt x="10998" y="21039"/>
                  </a:cubicBezTo>
                  <a:cubicBezTo>
                    <a:pt x="11192" y="21334"/>
                    <a:pt x="11390" y="21583"/>
                    <a:pt x="11433" y="21583"/>
                  </a:cubicBezTo>
                  <a:cubicBezTo>
                    <a:pt x="11556" y="21583"/>
                    <a:pt x="11687" y="21380"/>
                    <a:pt x="11890" y="20871"/>
                  </a:cubicBezTo>
                  <a:cubicBezTo>
                    <a:pt x="11991" y="20616"/>
                    <a:pt x="12103" y="20411"/>
                    <a:pt x="12138" y="20411"/>
                  </a:cubicBezTo>
                  <a:cubicBezTo>
                    <a:pt x="12174" y="20411"/>
                    <a:pt x="12373" y="20608"/>
                    <a:pt x="12584" y="20850"/>
                  </a:cubicBezTo>
                  <a:cubicBezTo>
                    <a:pt x="12957" y="21278"/>
                    <a:pt x="13279" y="21415"/>
                    <a:pt x="13279" y="21154"/>
                  </a:cubicBezTo>
                  <a:cubicBezTo>
                    <a:pt x="13279" y="21083"/>
                    <a:pt x="13352" y="20805"/>
                    <a:pt x="13434" y="20526"/>
                  </a:cubicBezTo>
                  <a:lnTo>
                    <a:pt x="13579" y="20013"/>
                  </a:lnTo>
                  <a:lnTo>
                    <a:pt x="13984" y="20337"/>
                  </a:lnTo>
                  <a:cubicBezTo>
                    <a:pt x="14208" y="20513"/>
                    <a:pt x="14412" y="20684"/>
                    <a:pt x="14430" y="20725"/>
                  </a:cubicBezTo>
                  <a:cubicBezTo>
                    <a:pt x="14447" y="20765"/>
                    <a:pt x="14531" y="20798"/>
                    <a:pt x="14627" y="20798"/>
                  </a:cubicBezTo>
                  <a:cubicBezTo>
                    <a:pt x="14808" y="20798"/>
                    <a:pt x="14925" y="20402"/>
                    <a:pt x="14927" y="19741"/>
                  </a:cubicBezTo>
                  <a:lnTo>
                    <a:pt x="14927" y="19416"/>
                  </a:lnTo>
                  <a:lnTo>
                    <a:pt x="15477" y="19720"/>
                  </a:lnTo>
                  <a:cubicBezTo>
                    <a:pt x="16283" y="20161"/>
                    <a:pt x="16310" y="20139"/>
                    <a:pt x="16265" y="19322"/>
                  </a:cubicBezTo>
                  <a:cubicBezTo>
                    <a:pt x="16222" y="18554"/>
                    <a:pt x="16160" y="18588"/>
                    <a:pt x="16980" y="18904"/>
                  </a:cubicBezTo>
                  <a:cubicBezTo>
                    <a:pt x="17587" y="19137"/>
                    <a:pt x="17674" y="19046"/>
                    <a:pt x="17529" y="18317"/>
                  </a:cubicBezTo>
                  <a:cubicBezTo>
                    <a:pt x="17468" y="18010"/>
                    <a:pt x="17433" y="17745"/>
                    <a:pt x="17457" y="17721"/>
                  </a:cubicBezTo>
                  <a:cubicBezTo>
                    <a:pt x="17481" y="17697"/>
                    <a:pt x="17770" y="17722"/>
                    <a:pt x="18100" y="17784"/>
                  </a:cubicBezTo>
                  <a:cubicBezTo>
                    <a:pt x="18429" y="17845"/>
                    <a:pt x="18734" y="17865"/>
                    <a:pt x="18773" y="17826"/>
                  </a:cubicBezTo>
                  <a:cubicBezTo>
                    <a:pt x="18812" y="17786"/>
                    <a:pt x="18765" y="17555"/>
                    <a:pt x="18670" y="17302"/>
                  </a:cubicBezTo>
                  <a:cubicBezTo>
                    <a:pt x="18329" y="16399"/>
                    <a:pt x="18304" y="16463"/>
                    <a:pt x="19033" y="16538"/>
                  </a:cubicBezTo>
                  <a:cubicBezTo>
                    <a:pt x="19839" y="16622"/>
                    <a:pt x="19898" y="16527"/>
                    <a:pt x="19489" y="15795"/>
                  </a:cubicBezTo>
                  <a:cubicBezTo>
                    <a:pt x="19325" y="15503"/>
                    <a:pt x="19188" y="15234"/>
                    <a:pt x="19188" y="15198"/>
                  </a:cubicBezTo>
                  <a:cubicBezTo>
                    <a:pt x="19188" y="15162"/>
                    <a:pt x="19445" y="15125"/>
                    <a:pt x="19758" y="15125"/>
                  </a:cubicBezTo>
                  <a:cubicBezTo>
                    <a:pt x="20595" y="15125"/>
                    <a:pt x="20668" y="14970"/>
                    <a:pt x="20142" y="14340"/>
                  </a:cubicBezTo>
                  <a:cubicBezTo>
                    <a:pt x="19681" y="13789"/>
                    <a:pt x="19701" y="13720"/>
                    <a:pt x="20360" y="13608"/>
                  </a:cubicBezTo>
                  <a:cubicBezTo>
                    <a:pt x="20555" y="13574"/>
                    <a:pt x="20801" y="13486"/>
                    <a:pt x="20899" y="13409"/>
                  </a:cubicBezTo>
                  <a:cubicBezTo>
                    <a:pt x="21066" y="13276"/>
                    <a:pt x="21047" y="13236"/>
                    <a:pt x="20546" y="12781"/>
                  </a:cubicBezTo>
                  <a:lnTo>
                    <a:pt x="20007" y="12299"/>
                  </a:lnTo>
                  <a:lnTo>
                    <a:pt x="20308" y="12195"/>
                  </a:lnTo>
                  <a:cubicBezTo>
                    <a:pt x="20788" y="12026"/>
                    <a:pt x="21255" y="11762"/>
                    <a:pt x="21293" y="11640"/>
                  </a:cubicBezTo>
                  <a:cubicBezTo>
                    <a:pt x="21312" y="11577"/>
                    <a:pt x="21091" y="11379"/>
                    <a:pt x="20795" y="11200"/>
                  </a:cubicBezTo>
                  <a:cubicBezTo>
                    <a:pt x="20499" y="11022"/>
                    <a:pt x="20256" y="10847"/>
                    <a:pt x="20256" y="10813"/>
                  </a:cubicBezTo>
                  <a:cubicBezTo>
                    <a:pt x="20256" y="10779"/>
                    <a:pt x="20498" y="10593"/>
                    <a:pt x="20795" y="10394"/>
                  </a:cubicBezTo>
                  <a:cubicBezTo>
                    <a:pt x="21427" y="9971"/>
                    <a:pt x="21404" y="9882"/>
                    <a:pt x="20577" y="9536"/>
                  </a:cubicBezTo>
                  <a:lnTo>
                    <a:pt x="20038" y="9316"/>
                  </a:lnTo>
                  <a:lnTo>
                    <a:pt x="20557" y="8856"/>
                  </a:lnTo>
                  <a:cubicBezTo>
                    <a:pt x="21168" y="8314"/>
                    <a:pt x="21123" y="8184"/>
                    <a:pt x="20297" y="7997"/>
                  </a:cubicBezTo>
                  <a:cubicBezTo>
                    <a:pt x="20004" y="7931"/>
                    <a:pt x="19769" y="7845"/>
                    <a:pt x="19769" y="7799"/>
                  </a:cubicBezTo>
                  <a:cubicBezTo>
                    <a:pt x="19769" y="7752"/>
                    <a:pt x="19948" y="7505"/>
                    <a:pt x="20163" y="7254"/>
                  </a:cubicBezTo>
                  <a:cubicBezTo>
                    <a:pt x="20637" y="6701"/>
                    <a:pt x="20579" y="6581"/>
                    <a:pt x="19810" y="6501"/>
                  </a:cubicBezTo>
                  <a:cubicBezTo>
                    <a:pt x="19512" y="6470"/>
                    <a:pt x="19243" y="6420"/>
                    <a:pt x="19219" y="6396"/>
                  </a:cubicBezTo>
                  <a:cubicBezTo>
                    <a:pt x="19195" y="6372"/>
                    <a:pt x="19305" y="6130"/>
                    <a:pt x="19468" y="5862"/>
                  </a:cubicBezTo>
                  <a:cubicBezTo>
                    <a:pt x="19935" y="5097"/>
                    <a:pt x="19901" y="5041"/>
                    <a:pt x="19043" y="5119"/>
                  </a:cubicBezTo>
                  <a:lnTo>
                    <a:pt x="18317" y="5182"/>
                  </a:lnTo>
                  <a:lnTo>
                    <a:pt x="18576" y="4533"/>
                  </a:lnTo>
                  <a:cubicBezTo>
                    <a:pt x="18895" y="3723"/>
                    <a:pt x="18837" y="3643"/>
                    <a:pt x="18079" y="3842"/>
                  </a:cubicBezTo>
                  <a:cubicBezTo>
                    <a:pt x="17768" y="3924"/>
                    <a:pt x="17486" y="3966"/>
                    <a:pt x="17457" y="3936"/>
                  </a:cubicBezTo>
                  <a:cubicBezTo>
                    <a:pt x="17427" y="3907"/>
                    <a:pt x="17462" y="3616"/>
                    <a:pt x="17529" y="3288"/>
                  </a:cubicBezTo>
                  <a:cubicBezTo>
                    <a:pt x="17599" y="2946"/>
                    <a:pt x="17619" y="2646"/>
                    <a:pt x="17571" y="2597"/>
                  </a:cubicBezTo>
                  <a:cubicBezTo>
                    <a:pt x="17522" y="2548"/>
                    <a:pt x="17236" y="2618"/>
                    <a:pt x="16907" y="2754"/>
                  </a:cubicBezTo>
                  <a:lnTo>
                    <a:pt x="16327" y="2984"/>
                  </a:lnTo>
                  <a:lnTo>
                    <a:pt x="16285" y="2293"/>
                  </a:lnTo>
                  <a:cubicBezTo>
                    <a:pt x="16259" y="1912"/>
                    <a:pt x="16194" y="1589"/>
                    <a:pt x="16140" y="1571"/>
                  </a:cubicBezTo>
                  <a:cubicBezTo>
                    <a:pt x="16086" y="1553"/>
                    <a:pt x="15802" y="1697"/>
                    <a:pt x="15518" y="1885"/>
                  </a:cubicBezTo>
                  <a:cubicBezTo>
                    <a:pt x="15235" y="2073"/>
                    <a:pt x="14994" y="2220"/>
                    <a:pt x="14979" y="2220"/>
                  </a:cubicBezTo>
                  <a:cubicBezTo>
                    <a:pt x="14964" y="2220"/>
                    <a:pt x="14922" y="1915"/>
                    <a:pt x="14886" y="1540"/>
                  </a:cubicBezTo>
                  <a:cubicBezTo>
                    <a:pt x="14849" y="1164"/>
                    <a:pt x="14786" y="835"/>
                    <a:pt x="14741" y="807"/>
                  </a:cubicBezTo>
                  <a:cubicBezTo>
                    <a:pt x="14696" y="779"/>
                    <a:pt x="14424" y="954"/>
                    <a:pt x="14139" y="1194"/>
                  </a:cubicBezTo>
                  <a:lnTo>
                    <a:pt x="13621" y="1634"/>
                  </a:lnTo>
                  <a:lnTo>
                    <a:pt x="13507" y="1362"/>
                  </a:lnTo>
                  <a:cubicBezTo>
                    <a:pt x="13443" y="1216"/>
                    <a:pt x="13385" y="1020"/>
                    <a:pt x="13382" y="922"/>
                  </a:cubicBezTo>
                  <a:cubicBezTo>
                    <a:pt x="13377" y="683"/>
                    <a:pt x="13197" y="367"/>
                    <a:pt x="13071" y="367"/>
                  </a:cubicBezTo>
                  <a:cubicBezTo>
                    <a:pt x="13015" y="367"/>
                    <a:pt x="12783" y="573"/>
                    <a:pt x="12553" y="828"/>
                  </a:cubicBezTo>
                  <a:cubicBezTo>
                    <a:pt x="12323" y="1083"/>
                    <a:pt x="12119" y="1273"/>
                    <a:pt x="12097" y="1247"/>
                  </a:cubicBezTo>
                  <a:cubicBezTo>
                    <a:pt x="12075" y="1220"/>
                    <a:pt x="11951" y="938"/>
                    <a:pt x="11817" y="619"/>
                  </a:cubicBezTo>
                  <a:cubicBezTo>
                    <a:pt x="11683" y="299"/>
                    <a:pt x="11529" y="19"/>
                    <a:pt x="11475" y="1"/>
                  </a:cubicBezTo>
                  <a:close/>
                </a:path>
              </a:pathLst>
            </a:custGeom>
            <a:ln w="12700" cap="flat">
              <a:noFill/>
              <a:miter lim="400000"/>
            </a:ln>
            <a:effectLst/>
          </p:spPr>
        </p:pic>
        <p:pic>
          <p:nvPicPr>
            <p:cNvPr id="717" name="pasted-movie.png" descr="pasted-movie.png"/>
            <p:cNvPicPr>
              <a:picLocks noChangeAspect="1"/>
            </p:cNvPicPr>
            <p:nvPr/>
          </p:nvPicPr>
          <p:blipFill>
            <a:blip r:embed="rId3">
              <a:extLst/>
            </a:blip>
            <a:srcRect l="383" t="1434" r="559" b="1308"/>
            <a:stretch>
              <a:fillRect/>
            </a:stretch>
          </p:blipFill>
          <p:spPr>
            <a:xfrm>
              <a:off x="2553855" y="642162"/>
              <a:ext cx="815183" cy="818392"/>
            </a:xfrm>
            <a:custGeom>
              <a:avLst/>
              <a:gdLst/>
              <a:ahLst/>
              <a:cxnLst>
                <a:cxn ang="0">
                  <a:pos x="wd2" y="hd2"/>
                </a:cxn>
                <a:cxn ang="5400000">
                  <a:pos x="wd2" y="hd2"/>
                </a:cxn>
                <a:cxn ang="10800000">
                  <a:pos x="wd2" y="hd2"/>
                </a:cxn>
                <a:cxn ang="16200000">
                  <a:pos x="wd2" y="hd2"/>
                </a:cxn>
              </a:cxnLst>
              <a:rect l="0" t="0" r="r" b="b"/>
              <a:pathLst>
                <a:path w="21294" h="21583" fill="norm" stroke="1" extrusionOk="0">
                  <a:moveTo>
                    <a:pt x="11475" y="1"/>
                  </a:moveTo>
                  <a:cubicBezTo>
                    <a:pt x="11421" y="-17"/>
                    <a:pt x="11217" y="232"/>
                    <a:pt x="11019" y="556"/>
                  </a:cubicBezTo>
                  <a:cubicBezTo>
                    <a:pt x="10821" y="880"/>
                    <a:pt x="10642" y="1152"/>
                    <a:pt x="10625" y="1152"/>
                  </a:cubicBezTo>
                  <a:cubicBezTo>
                    <a:pt x="10608" y="1152"/>
                    <a:pt x="10449" y="912"/>
                    <a:pt x="10272" y="619"/>
                  </a:cubicBezTo>
                  <a:cubicBezTo>
                    <a:pt x="10096" y="325"/>
                    <a:pt x="9895" y="59"/>
                    <a:pt x="9827" y="32"/>
                  </a:cubicBezTo>
                  <a:cubicBezTo>
                    <a:pt x="9721" y="-8"/>
                    <a:pt x="9308" y="715"/>
                    <a:pt x="9308" y="943"/>
                  </a:cubicBezTo>
                  <a:cubicBezTo>
                    <a:pt x="9308" y="979"/>
                    <a:pt x="9258" y="1067"/>
                    <a:pt x="9194" y="1131"/>
                  </a:cubicBezTo>
                  <a:cubicBezTo>
                    <a:pt x="9104" y="1222"/>
                    <a:pt x="8985" y="1141"/>
                    <a:pt x="8676" y="786"/>
                  </a:cubicBezTo>
                  <a:cubicBezTo>
                    <a:pt x="8184" y="222"/>
                    <a:pt x="8022" y="266"/>
                    <a:pt x="7857" y="974"/>
                  </a:cubicBezTo>
                  <a:cubicBezTo>
                    <a:pt x="7790" y="1261"/>
                    <a:pt x="7715" y="1529"/>
                    <a:pt x="7691" y="1571"/>
                  </a:cubicBezTo>
                  <a:cubicBezTo>
                    <a:pt x="7667" y="1613"/>
                    <a:pt x="7439" y="1463"/>
                    <a:pt x="7183" y="1247"/>
                  </a:cubicBezTo>
                  <a:cubicBezTo>
                    <a:pt x="6539" y="702"/>
                    <a:pt x="6404" y="729"/>
                    <a:pt x="6395" y="1372"/>
                  </a:cubicBezTo>
                  <a:cubicBezTo>
                    <a:pt x="6384" y="2238"/>
                    <a:pt x="6348" y="2262"/>
                    <a:pt x="5732" y="1875"/>
                  </a:cubicBezTo>
                  <a:cubicBezTo>
                    <a:pt x="4957" y="1388"/>
                    <a:pt x="4921" y="1406"/>
                    <a:pt x="4964" y="2272"/>
                  </a:cubicBezTo>
                  <a:cubicBezTo>
                    <a:pt x="4988" y="2747"/>
                    <a:pt x="4966" y="2991"/>
                    <a:pt x="4902" y="2963"/>
                  </a:cubicBezTo>
                  <a:cubicBezTo>
                    <a:pt x="4399" y="2745"/>
                    <a:pt x="3775" y="2593"/>
                    <a:pt x="3700" y="2670"/>
                  </a:cubicBezTo>
                  <a:cubicBezTo>
                    <a:pt x="3645" y="2726"/>
                    <a:pt x="3662" y="3003"/>
                    <a:pt x="3741" y="3382"/>
                  </a:cubicBezTo>
                  <a:cubicBezTo>
                    <a:pt x="3869" y="3997"/>
                    <a:pt x="3864" y="3997"/>
                    <a:pt x="3658" y="3936"/>
                  </a:cubicBezTo>
                  <a:cubicBezTo>
                    <a:pt x="3246" y="3815"/>
                    <a:pt x="2435" y="3760"/>
                    <a:pt x="2435" y="3853"/>
                  </a:cubicBezTo>
                  <a:cubicBezTo>
                    <a:pt x="2435" y="3904"/>
                    <a:pt x="2541" y="4225"/>
                    <a:pt x="2673" y="4564"/>
                  </a:cubicBezTo>
                  <a:lnTo>
                    <a:pt x="2912" y="5182"/>
                  </a:lnTo>
                  <a:lnTo>
                    <a:pt x="2248" y="5119"/>
                  </a:lnTo>
                  <a:cubicBezTo>
                    <a:pt x="1807" y="5075"/>
                    <a:pt x="1555" y="5080"/>
                    <a:pt x="1512" y="5151"/>
                  </a:cubicBezTo>
                  <a:cubicBezTo>
                    <a:pt x="1476" y="5209"/>
                    <a:pt x="1593" y="5500"/>
                    <a:pt x="1761" y="5800"/>
                  </a:cubicBezTo>
                  <a:cubicBezTo>
                    <a:pt x="1928" y="6099"/>
                    <a:pt x="2042" y="6363"/>
                    <a:pt x="2020" y="6386"/>
                  </a:cubicBezTo>
                  <a:cubicBezTo>
                    <a:pt x="1998" y="6408"/>
                    <a:pt x="1722" y="6461"/>
                    <a:pt x="1408" y="6501"/>
                  </a:cubicBezTo>
                  <a:cubicBezTo>
                    <a:pt x="961" y="6557"/>
                    <a:pt x="835" y="6618"/>
                    <a:pt x="807" y="6762"/>
                  </a:cubicBezTo>
                  <a:cubicBezTo>
                    <a:pt x="788" y="6863"/>
                    <a:pt x="812" y="6970"/>
                    <a:pt x="859" y="7003"/>
                  </a:cubicBezTo>
                  <a:cubicBezTo>
                    <a:pt x="906" y="7036"/>
                    <a:pt x="1082" y="7242"/>
                    <a:pt x="1253" y="7464"/>
                  </a:cubicBezTo>
                  <a:lnTo>
                    <a:pt x="1564" y="7872"/>
                  </a:lnTo>
                  <a:lnTo>
                    <a:pt x="1253" y="7935"/>
                  </a:lnTo>
                  <a:cubicBezTo>
                    <a:pt x="563" y="8074"/>
                    <a:pt x="206" y="8199"/>
                    <a:pt x="206" y="8311"/>
                  </a:cubicBezTo>
                  <a:cubicBezTo>
                    <a:pt x="206" y="8377"/>
                    <a:pt x="428" y="8627"/>
                    <a:pt x="703" y="8866"/>
                  </a:cubicBezTo>
                  <a:lnTo>
                    <a:pt x="1211" y="9306"/>
                  </a:lnTo>
                  <a:lnTo>
                    <a:pt x="610" y="9567"/>
                  </a:lnTo>
                  <a:cubicBezTo>
                    <a:pt x="278" y="9717"/>
                    <a:pt x="19" y="9897"/>
                    <a:pt x="19" y="9976"/>
                  </a:cubicBezTo>
                  <a:cubicBezTo>
                    <a:pt x="19" y="10053"/>
                    <a:pt x="230" y="10264"/>
                    <a:pt x="496" y="10436"/>
                  </a:cubicBezTo>
                  <a:cubicBezTo>
                    <a:pt x="762" y="10609"/>
                    <a:pt x="984" y="10778"/>
                    <a:pt x="983" y="10813"/>
                  </a:cubicBezTo>
                  <a:cubicBezTo>
                    <a:pt x="983" y="10889"/>
                    <a:pt x="423" y="11277"/>
                    <a:pt x="185" y="11368"/>
                  </a:cubicBezTo>
                  <a:cubicBezTo>
                    <a:pt x="-173" y="11504"/>
                    <a:pt x="-3" y="11781"/>
                    <a:pt x="610" y="12058"/>
                  </a:cubicBezTo>
                  <a:lnTo>
                    <a:pt x="1201" y="12331"/>
                  </a:lnTo>
                  <a:lnTo>
                    <a:pt x="703" y="12781"/>
                  </a:lnTo>
                  <a:cubicBezTo>
                    <a:pt x="429" y="13025"/>
                    <a:pt x="206" y="13266"/>
                    <a:pt x="206" y="13325"/>
                  </a:cubicBezTo>
                  <a:cubicBezTo>
                    <a:pt x="206" y="13384"/>
                    <a:pt x="510" y="13516"/>
                    <a:pt x="880" y="13618"/>
                  </a:cubicBezTo>
                  <a:lnTo>
                    <a:pt x="1554" y="13806"/>
                  </a:lnTo>
                  <a:lnTo>
                    <a:pt x="1118" y="14340"/>
                  </a:lnTo>
                  <a:cubicBezTo>
                    <a:pt x="712" y="14834"/>
                    <a:pt x="689" y="14882"/>
                    <a:pt x="849" y="15000"/>
                  </a:cubicBezTo>
                  <a:cubicBezTo>
                    <a:pt x="943" y="15069"/>
                    <a:pt x="1228" y="15125"/>
                    <a:pt x="1481" y="15125"/>
                  </a:cubicBezTo>
                  <a:cubicBezTo>
                    <a:pt x="1734" y="15125"/>
                    <a:pt x="1968" y="15169"/>
                    <a:pt x="1999" y="15219"/>
                  </a:cubicBezTo>
                  <a:cubicBezTo>
                    <a:pt x="2030" y="15270"/>
                    <a:pt x="1922" y="15531"/>
                    <a:pt x="1761" y="15795"/>
                  </a:cubicBezTo>
                  <a:cubicBezTo>
                    <a:pt x="1311" y="16533"/>
                    <a:pt x="1303" y="16524"/>
                    <a:pt x="2352" y="16496"/>
                  </a:cubicBezTo>
                  <a:lnTo>
                    <a:pt x="2901" y="16486"/>
                  </a:lnTo>
                  <a:lnTo>
                    <a:pt x="2673" y="17051"/>
                  </a:lnTo>
                  <a:cubicBezTo>
                    <a:pt x="2345" y="17856"/>
                    <a:pt x="2357" y="17906"/>
                    <a:pt x="2849" y="17836"/>
                  </a:cubicBezTo>
                  <a:cubicBezTo>
                    <a:pt x="3076" y="17804"/>
                    <a:pt x="3397" y="17745"/>
                    <a:pt x="3565" y="17710"/>
                  </a:cubicBezTo>
                  <a:lnTo>
                    <a:pt x="3865" y="17648"/>
                  </a:lnTo>
                  <a:lnTo>
                    <a:pt x="3741" y="18234"/>
                  </a:lnTo>
                  <a:cubicBezTo>
                    <a:pt x="3574" y="19040"/>
                    <a:pt x="3646" y="19123"/>
                    <a:pt x="4290" y="18893"/>
                  </a:cubicBezTo>
                  <a:cubicBezTo>
                    <a:pt x="4573" y="18792"/>
                    <a:pt x="4857" y="18693"/>
                    <a:pt x="4913" y="18673"/>
                  </a:cubicBezTo>
                  <a:cubicBezTo>
                    <a:pt x="4979" y="18649"/>
                    <a:pt x="5002" y="18866"/>
                    <a:pt x="4975" y="19291"/>
                  </a:cubicBezTo>
                  <a:cubicBezTo>
                    <a:pt x="4952" y="19647"/>
                    <a:pt x="4974" y="19980"/>
                    <a:pt x="5027" y="20034"/>
                  </a:cubicBezTo>
                  <a:cubicBezTo>
                    <a:pt x="5090" y="20098"/>
                    <a:pt x="5304" y="20009"/>
                    <a:pt x="5669" y="19772"/>
                  </a:cubicBezTo>
                  <a:cubicBezTo>
                    <a:pt x="5974" y="19576"/>
                    <a:pt x="6249" y="19436"/>
                    <a:pt x="6271" y="19458"/>
                  </a:cubicBezTo>
                  <a:cubicBezTo>
                    <a:pt x="6293" y="19481"/>
                    <a:pt x="6339" y="19771"/>
                    <a:pt x="6374" y="20107"/>
                  </a:cubicBezTo>
                  <a:cubicBezTo>
                    <a:pt x="6412" y="20475"/>
                    <a:pt x="6484" y="20737"/>
                    <a:pt x="6561" y="20767"/>
                  </a:cubicBezTo>
                  <a:cubicBezTo>
                    <a:pt x="6631" y="20794"/>
                    <a:pt x="6900" y="20638"/>
                    <a:pt x="7152" y="20421"/>
                  </a:cubicBezTo>
                  <a:cubicBezTo>
                    <a:pt x="7403" y="20204"/>
                    <a:pt x="7636" y="20044"/>
                    <a:pt x="7670" y="20065"/>
                  </a:cubicBezTo>
                  <a:cubicBezTo>
                    <a:pt x="7704" y="20086"/>
                    <a:pt x="7780" y="20350"/>
                    <a:pt x="7846" y="20651"/>
                  </a:cubicBezTo>
                  <a:cubicBezTo>
                    <a:pt x="7914" y="20956"/>
                    <a:pt x="8036" y="21228"/>
                    <a:pt x="8116" y="21259"/>
                  </a:cubicBezTo>
                  <a:cubicBezTo>
                    <a:pt x="8208" y="21294"/>
                    <a:pt x="8408" y="21146"/>
                    <a:pt x="8676" y="20840"/>
                  </a:cubicBezTo>
                  <a:cubicBezTo>
                    <a:pt x="8906" y="20577"/>
                    <a:pt x="9117" y="20384"/>
                    <a:pt x="9142" y="20411"/>
                  </a:cubicBezTo>
                  <a:cubicBezTo>
                    <a:pt x="9168" y="20438"/>
                    <a:pt x="9304" y="20709"/>
                    <a:pt x="9443" y="21018"/>
                  </a:cubicBezTo>
                  <a:cubicBezTo>
                    <a:pt x="9582" y="21327"/>
                    <a:pt x="9742" y="21583"/>
                    <a:pt x="9795" y="21583"/>
                  </a:cubicBezTo>
                  <a:cubicBezTo>
                    <a:pt x="9849" y="21583"/>
                    <a:pt x="10047" y="21334"/>
                    <a:pt x="10241" y="21039"/>
                  </a:cubicBezTo>
                  <a:cubicBezTo>
                    <a:pt x="10436" y="20743"/>
                    <a:pt x="10611" y="20505"/>
                    <a:pt x="10625" y="20505"/>
                  </a:cubicBezTo>
                  <a:cubicBezTo>
                    <a:pt x="10639" y="20505"/>
                    <a:pt x="10804" y="20743"/>
                    <a:pt x="10998" y="21039"/>
                  </a:cubicBezTo>
                  <a:cubicBezTo>
                    <a:pt x="11192" y="21334"/>
                    <a:pt x="11390" y="21583"/>
                    <a:pt x="11433" y="21583"/>
                  </a:cubicBezTo>
                  <a:cubicBezTo>
                    <a:pt x="11556" y="21583"/>
                    <a:pt x="11687" y="21380"/>
                    <a:pt x="11890" y="20871"/>
                  </a:cubicBezTo>
                  <a:cubicBezTo>
                    <a:pt x="11991" y="20616"/>
                    <a:pt x="12103" y="20411"/>
                    <a:pt x="12138" y="20411"/>
                  </a:cubicBezTo>
                  <a:cubicBezTo>
                    <a:pt x="12174" y="20411"/>
                    <a:pt x="12373" y="20608"/>
                    <a:pt x="12584" y="20850"/>
                  </a:cubicBezTo>
                  <a:cubicBezTo>
                    <a:pt x="12957" y="21278"/>
                    <a:pt x="13279" y="21415"/>
                    <a:pt x="13279" y="21154"/>
                  </a:cubicBezTo>
                  <a:cubicBezTo>
                    <a:pt x="13279" y="21083"/>
                    <a:pt x="13352" y="20805"/>
                    <a:pt x="13434" y="20526"/>
                  </a:cubicBezTo>
                  <a:lnTo>
                    <a:pt x="13579" y="20013"/>
                  </a:lnTo>
                  <a:lnTo>
                    <a:pt x="13984" y="20337"/>
                  </a:lnTo>
                  <a:cubicBezTo>
                    <a:pt x="14208" y="20513"/>
                    <a:pt x="14412" y="20684"/>
                    <a:pt x="14430" y="20725"/>
                  </a:cubicBezTo>
                  <a:cubicBezTo>
                    <a:pt x="14447" y="20765"/>
                    <a:pt x="14531" y="20798"/>
                    <a:pt x="14627" y="20798"/>
                  </a:cubicBezTo>
                  <a:cubicBezTo>
                    <a:pt x="14808" y="20798"/>
                    <a:pt x="14925" y="20402"/>
                    <a:pt x="14927" y="19741"/>
                  </a:cubicBezTo>
                  <a:lnTo>
                    <a:pt x="14927" y="19416"/>
                  </a:lnTo>
                  <a:lnTo>
                    <a:pt x="15477" y="19720"/>
                  </a:lnTo>
                  <a:cubicBezTo>
                    <a:pt x="16283" y="20161"/>
                    <a:pt x="16310" y="20139"/>
                    <a:pt x="16265" y="19322"/>
                  </a:cubicBezTo>
                  <a:cubicBezTo>
                    <a:pt x="16222" y="18554"/>
                    <a:pt x="16160" y="18588"/>
                    <a:pt x="16980" y="18904"/>
                  </a:cubicBezTo>
                  <a:cubicBezTo>
                    <a:pt x="17587" y="19137"/>
                    <a:pt x="17674" y="19046"/>
                    <a:pt x="17529" y="18317"/>
                  </a:cubicBezTo>
                  <a:cubicBezTo>
                    <a:pt x="17468" y="18010"/>
                    <a:pt x="17433" y="17745"/>
                    <a:pt x="17457" y="17721"/>
                  </a:cubicBezTo>
                  <a:cubicBezTo>
                    <a:pt x="17481" y="17697"/>
                    <a:pt x="17770" y="17722"/>
                    <a:pt x="18100" y="17784"/>
                  </a:cubicBezTo>
                  <a:cubicBezTo>
                    <a:pt x="18429" y="17845"/>
                    <a:pt x="18734" y="17865"/>
                    <a:pt x="18773" y="17826"/>
                  </a:cubicBezTo>
                  <a:cubicBezTo>
                    <a:pt x="18812" y="17786"/>
                    <a:pt x="18765" y="17555"/>
                    <a:pt x="18670" y="17302"/>
                  </a:cubicBezTo>
                  <a:cubicBezTo>
                    <a:pt x="18329" y="16399"/>
                    <a:pt x="18304" y="16463"/>
                    <a:pt x="19033" y="16538"/>
                  </a:cubicBezTo>
                  <a:cubicBezTo>
                    <a:pt x="19839" y="16622"/>
                    <a:pt x="19898" y="16527"/>
                    <a:pt x="19489" y="15795"/>
                  </a:cubicBezTo>
                  <a:cubicBezTo>
                    <a:pt x="19325" y="15503"/>
                    <a:pt x="19188" y="15234"/>
                    <a:pt x="19188" y="15198"/>
                  </a:cubicBezTo>
                  <a:cubicBezTo>
                    <a:pt x="19188" y="15162"/>
                    <a:pt x="19445" y="15125"/>
                    <a:pt x="19758" y="15125"/>
                  </a:cubicBezTo>
                  <a:cubicBezTo>
                    <a:pt x="20595" y="15125"/>
                    <a:pt x="20668" y="14970"/>
                    <a:pt x="20142" y="14340"/>
                  </a:cubicBezTo>
                  <a:cubicBezTo>
                    <a:pt x="19681" y="13789"/>
                    <a:pt x="19701" y="13720"/>
                    <a:pt x="20360" y="13608"/>
                  </a:cubicBezTo>
                  <a:cubicBezTo>
                    <a:pt x="20555" y="13574"/>
                    <a:pt x="20801" y="13486"/>
                    <a:pt x="20899" y="13409"/>
                  </a:cubicBezTo>
                  <a:cubicBezTo>
                    <a:pt x="21066" y="13276"/>
                    <a:pt x="21047" y="13236"/>
                    <a:pt x="20546" y="12781"/>
                  </a:cubicBezTo>
                  <a:lnTo>
                    <a:pt x="20007" y="12299"/>
                  </a:lnTo>
                  <a:lnTo>
                    <a:pt x="20308" y="12195"/>
                  </a:lnTo>
                  <a:cubicBezTo>
                    <a:pt x="20788" y="12026"/>
                    <a:pt x="21255" y="11762"/>
                    <a:pt x="21293" y="11640"/>
                  </a:cubicBezTo>
                  <a:cubicBezTo>
                    <a:pt x="21312" y="11577"/>
                    <a:pt x="21091" y="11379"/>
                    <a:pt x="20795" y="11200"/>
                  </a:cubicBezTo>
                  <a:cubicBezTo>
                    <a:pt x="20499" y="11022"/>
                    <a:pt x="20256" y="10847"/>
                    <a:pt x="20256" y="10813"/>
                  </a:cubicBezTo>
                  <a:cubicBezTo>
                    <a:pt x="20256" y="10779"/>
                    <a:pt x="20498" y="10593"/>
                    <a:pt x="20795" y="10394"/>
                  </a:cubicBezTo>
                  <a:cubicBezTo>
                    <a:pt x="21427" y="9971"/>
                    <a:pt x="21404" y="9882"/>
                    <a:pt x="20577" y="9536"/>
                  </a:cubicBezTo>
                  <a:lnTo>
                    <a:pt x="20038" y="9316"/>
                  </a:lnTo>
                  <a:lnTo>
                    <a:pt x="20557" y="8856"/>
                  </a:lnTo>
                  <a:cubicBezTo>
                    <a:pt x="21168" y="8314"/>
                    <a:pt x="21123" y="8184"/>
                    <a:pt x="20297" y="7997"/>
                  </a:cubicBezTo>
                  <a:cubicBezTo>
                    <a:pt x="20004" y="7931"/>
                    <a:pt x="19769" y="7845"/>
                    <a:pt x="19769" y="7799"/>
                  </a:cubicBezTo>
                  <a:cubicBezTo>
                    <a:pt x="19769" y="7752"/>
                    <a:pt x="19948" y="7505"/>
                    <a:pt x="20163" y="7254"/>
                  </a:cubicBezTo>
                  <a:cubicBezTo>
                    <a:pt x="20637" y="6701"/>
                    <a:pt x="20579" y="6581"/>
                    <a:pt x="19810" y="6501"/>
                  </a:cubicBezTo>
                  <a:cubicBezTo>
                    <a:pt x="19512" y="6470"/>
                    <a:pt x="19243" y="6420"/>
                    <a:pt x="19219" y="6396"/>
                  </a:cubicBezTo>
                  <a:cubicBezTo>
                    <a:pt x="19195" y="6372"/>
                    <a:pt x="19305" y="6130"/>
                    <a:pt x="19468" y="5862"/>
                  </a:cubicBezTo>
                  <a:cubicBezTo>
                    <a:pt x="19935" y="5097"/>
                    <a:pt x="19901" y="5041"/>
                    <a:pt x="19043" y="5119"/>
                  </a:cubicBezTo>
                  <a:lnTo>
                    <a:pt x="18317" y="5182"/>
                  </a:lnTo>
                  <a:lnTo>
                    <a:pt x="18576" y="4533"/>
                  </a:lnTo>
                  <a:cubicBezTo>
                    <a:pt x="18895" y="3723"/>
                    <a:pt x="18837" y="3643"/>
                    <a:pt x="18079" y="3842"/>
                  </a:cubicBezTo>
                  <a:cubicBezTo>
                    <a:pt x="17768" y="3924"/>
                    <a:pt x="17486" y="3966"/>
                    <a:pt x="17457" y="3936"/>
                  </a:cubicBezTo>
                  <a:cubicBezTo>
                    <a:pt x="17427" y="3907"/>
                    <a:pt x="17462" y="3616"/>
                    <a:pt x="17529" y="3288"/>
                  </a:cubicBezTo>
                  <a:cubicBezTo>
                    <a:pt x="17599" y="2946"/>
                    <a:pt x="17619" y="2646"/>
                    <a:pt x="17571" y="2597"/>
                  </a:cubicBezTo>
                  <a:cubicBezTo>
                    <a:pt x="17522" y="2548"/>
                    <a:pt x="17236" y="2618"/>
                    <a:pt x="16907" y="2754"/>
                  </a:cubicBezTo>
                  <a:lnTo>
                    <a:pt x="16327" y="2984"/>
                  </a:lnTo>
                  <a:lnTo>
                    <a:pt x="16285" y="2293"/>
                  </a:lnTo>
                  <a:cubicBezTo>
                    <a:pt x="16259" y="1912"/>
                    <a:pt x="16194" y="1589"/>
                    <a:pt x="16140" y="1571"/>
                  </a:cubicBezTo>
                  <a:cubicBezTo>
                    <a:pt x="16086" y="1553"/>
                    <a:pt x="15802" y="1697"/>
                    <a:pt x="15518" y="1885"/>
                  </a:cubicBezTo>
                  <a:cubicBezTo>
                    <a:pt x="15235" y="2073"/>
                    <a:pt x="14994" y="2220"/>
                    <a:pt x="14979" y="2220"/>
                  </a:cubicBezTo>
                  <a:cubicBezTo>
                    <a:pt x="14964" y="2220"/>
                    <a:pt x="14922" y="1915"/>
                    <a:pt x="14886" y="1540"/>
                  </a:cubicBezTo>
                  <a:cubicBezTo>
                    <a:pt x="14849" y="1164"/>
                    <a:pt x="14786" y="835"/>
                    <a:pt x="14741" y="807"/>
                  </a:cubicBezTo>
                  <a:cubicBezTo>
                    <a:pt x="14696" y="779"/>
                    <a:pt x="14424" y="954"/>
                    <a:pt x="14139" y="1194"/>
                  </a:cubicBezTo>
                  <a:lnTo>
                    <a:pt x="13621" y="1634"/>
                  </a:lnTo>
                  <a:lnTo>
                    <a:pt x="13507" y="1362"/>
                  </a:lnTo>
                  <a:cubicBezTo>
                    <a:pt x="13443" y="1216"/>
                    <a:pt x="13385" y="1020"/>
                    <a:pt x="13382" y="922"/>
                  </a:cubicBezTo>
                  <a:cubicBezTo>
                    <a:pt x="13377" y="683"/>
                    <a:pt x="13197" y="367"/>
                    <a:pt x="13071" y="367"/>
                  </a:cubicBezTo>
                  <a:cubicBezTo>
                    <a:pt x="13015" y="367"/>
                    <a:pt x="12783" y="573"/>
                    <a:pt x="12553" y="828"/>
                  </a:cubicBezTo>
                  <a:cubicBezTo>
                    <a:pt x="12323" y="1083"/>
                    <a:pt x="12119" y="1273"/>
                    <a:pt x="12097" y="1247"/>
                  </a:cubicBezTo>
                  <a:cubicBezTo>
                    <a:pt x="12075" y="1220"/>
                    <a:pt x="11951" y="938"/>
                    <a:pt x="11817" y="619"/>
                  </a:cubicBezTo>
                  <a:cubicBezTo>
                    <a:pt x="11683" y="299"/>
                    <a:pt x="11529" y="19"/>
                    <a:pt x="11475" y="1"/>
                  </a:cubicBezTo>
                  <a:close/>
                </a:path>
              </a:pathLst>
            </a:custGeom>
            <a:ln w="12700" cap="flat">
              <a:noFill/>
              <a:miter lim="400000"/>
            </a:ln>
            <a:effectLst/>
          </p:spPr>
        </p:pic>
        <p:pic>
          <p:nvPicPr>
            <p:cNvPr id="718" name="pasted-movie.png" descr="pasted-movie.png"/>
            <p:cNvPicPr>
              <a:picLocks noChangeAspect="1"/>
            </p:cNvPicPr>
            <p:nvPr/>
          </p:nvPicPr>
          <p:blipFill>
            <a:blip r:embed="rId3">
              <a:extLst/>
            </a:blip>
            <a:srcRect l="383" t="1434" r="559" b="1308"/>
            <a:stretch>
              <a:fillRect/>
            </a:stretch>
          </p:blipFill>
          <p:spPr>
            <a:xfrm>
              <a:off x="3386758" y="642162"/>
              <a:ext cx="815184" cy="818392"/>
            </a:xfrm>
            <a:custGeom>
              <a:avLst/>
              <a:gdLst/>
              <a:ahLst/>
              <a:cxnLst>
                <a:cxn ang="0">
                  <a:pos x="wd2" y="hd2"/>
                </a:cxn>
                <a:cxn ang="5400000">
                  <a:pos x="wd2" y="hd2"/>
                </a:cxn>
                <a:cxn ang="10800000">
                  <a:pos x="wd2" y="hd2"/>
                </a:cxn>
                <a:cxn ang="16200000">
                  <a:pos x="wd2" y="hd2"/>
                </a:cxn>
              </a:cxnLst>
              <a:rect l="0" t="0" r="r" b="b"/>
              <a:pathLst>
                <a:path w="21294" h="21583" fill="norm" stroke="1" extrusionOk="0">
                  <a:moveTo>
                    <a:pt x="11475" y="1"/>
                  </a:moveTo>
                  <a:cubicBezTo>
                    <a:pt x="11421" y="-17"/>
                    <a:pt x="11217" y="232"/>
                    <a:pt x="11019" y="556"/>
                  </a:cubicBezTo>
                  <a:cubicBezTo>
                    <a:pt x="10821" y="880"/>
                    <a:pt x="10642" y="1152"/>
                    <a:pt x="10625" y="1152"/>
                  </a:cubicBezTo>
                  <a:cubicBezTo>
                    <a:pt x="10608" y="1152"/>
                    <a:pt x="10449" y="912"/>
                    <a:pt x="10272" y="619"/>
                  </a:cubicBezTo>
                  <a:cubicBezTo>
                    <a:pt x="10096" y="325"/>
                    <a:pt x="9895" y="59"/>
                    <a:pt x="9827" y="32"/>
                  </a:cubicBezTo>
                  <a:cubicBezTo>
                    <a:pt x="9721" y="-8"/>
                    <a:pt x="9308" y="715"/>
                    <a:pt x="9308" y="943"/>
                  </a:cubicBezTo>
                  <a:cubicBezTo>
                    <a:pt x="9308" y="979"/>
                    <a:pt x="9258" y="1067"/>
                    <a:pt x="9194" y="1131"/>
                  </a:cubicBezTo>
                  <a:cubicBezTo>
                    <a:pt x="9104" y="1222"/>
                    <a:pt x="8985" y="1141"/>
                    <a:pt x="8676" y="786"/>
                  </a:cubicBezTo>
                  <a:cubicBezTo>
                    <a:pt x="8184" y="222"/>
                    <a:pt x="8022" y="266"/>
                    <a:pt x="7857" y="974"/>
                  </a:cubicBezTo>
                  <a:cubicBezTo>
                    <a:pt x="7790" y="1261"/>
                    <a:pt x="7715" y="1529"/>
                    <a:pt x="7691" y="1571"/>
                  </a:cubicBezTo>
                  <a:cubicBezTo>
                    <a:pt x="7667" y="1613"/>
                    <a:pt x="7439" y="1463"/>
                    <a:pt x="7183" y="1247"/>
                  </a:cubicBezTo>
                  <a:cubicBezTo>
                    <a:pt x="6539" y="702"/>
                    <a:pt x="6404" y="729"/>
                    <a:pt x="6395" y="1372"/>
                  </a:cubicBezTo>
                  <a:cubicBezTo>
                    <a:pt x="6384" y="2238"/>
                    <a:pt x="6348" y="2262"/>
                    <a:pt x="5732" y="1875"/>
                  </a:cubicBezTo>
                  <a:cubicBezTo>
                    <a:pt x="4957" y="1388"/>
                    <a:pt x="4921" y="1406"/>
                    <a:pt x="4964" y="2272"/>
                  </a:cubicBezTo>
                  <a:cubicBezTo>
                    <a:pt x="4988" y="2747"/>
                    <a:pt x="4966" y="2991"/>
                    <a:pt x="4902" y="2963"/>
                  </a:cubicBezTo>
                  <a:cubicBezTo>
                    <a:pt x="4399" y="2745"/>
                    <a:pt x="3775" y="2593"/>
                    <a:pt x="3700" y="2670"/>
                  </a:cubicBezTo>
                  <a:cubicBezTo>
                    <a:pt x="3645" y="2726"/>
                    <a:pt x="3662" y="3003"/>
                    <a:pt x="3741" y="3382"/>
                  </a:cubicBezTo>
                  <a:cubicBezTo>
                    <a:pt x="3869" y="3997"/>
                    <a:pt x="3864" y="3997"/>
                    <a:pt x="3658" y="3936"/>
                  </a:cubicBezTo>
                  <a:cubicBezTo>
                    <a:pt x="3246" y="3815"/>
                    <a:pt x="2435" y="3760"/>
                    <a:pt x="2435" y="3853"/>
                  </a:cubicBezTo>
                  <a:cubicBezTo>
                    <a:pt x="2435" y="3904"/>
                    <a:pt x="2541" y="4225"/>
                    <a:pt x="2673" y="4564"/>
                  </a:cubicBezTo>
                  <a:lnTo>
                    <a:pt x="2912" y="5182"/>
                  </a:lnTo>
                  <a:lnTo>
                    <a:pt x="2248" y="5119"/>
                  </a:lnTo>
                  <a:cubicBezTo>
                    <a:pt x="1807" y="5075"/>
                    <a:pt x="1555" y="5080"/>
                    <a:pt x="1512" y="5151"/>
                  </a:cubicBezTo>
                  <a:cubicBezTo>
                    <a:pt x="1476" y="5209"/>
                    <a:pt x="1593" y="5500"/>
                    <a:pt x="1761" y="5800"/>
                  </a:cubicBezTo>
                  <a:cubicBezTo>
                    <a:pt x="1928" y="6099"/>
                    <a:pt x="2042" y="6363"/>
                    <a:pt x="2020" y="6386"/>
                  </a:cubicBezTo>
                  <a:cubicBezTo>
                    <a:pt x="1998" y="6408"/>
                    <a:pt x="1722" y="6461"/>
                    <a:pt x="1408" y="6501"/>
                  </a:cubicBezTo>
                  <a:cubicBezTo>
                    <a:pt x="961" y="6557"/>
                    <a:pt x="835" y="6618"/>
                    <a:pt x="807" y="6762"/>
                  </a:cubicBezTo>
                  <a:cubicBezTo>
                    <a:pt x="788" y="6863"/>
                    <a:pt x="812" y="6970"/>
                    <a:pt x="859" y="7003"/>
                  </a:cubicBezTo>
                  <a:cubicBezTo>
                    <a:pt x="906" y="7036"/>
                    <a:pt x="1082" y="7242"/>
                    <a:pt x="1253" y="7464"/>
                  </a:cubicBezTo>
                  <a:lnTo>
                    <a:pt x="1564" y="7872"/>
                  </a:lnTo>
                  <a:lnTo>
                    <a:pt x="1253" y="7935"/>
                  </a:lnTo>
                  <a:cubicBezTo>
                    <a:pt x="563" y="8074"/>
                    <a:pt x="206" y="8199"/>
                    <a:pt x="206" y="8311"/>
                  </a:cubicBezTo>
                  <a:cubicBezTo>
                    <a:pt x="206" y="8377"/>
                    <a:pt x="428" y="8627"/>
                    <a:pt x="703" y="8866"/>
                  </a:cubicBezTo>
                  <a:lnTo>
                    <a:pt x="1211" y="9306"/>
                  </a:lnTo>
                  <a:lnTo>
                    <a:pt x="610" y="9567"/>
                  </a:lnTo>
                  <a:cubicBezTo>
                    <a:pt x="278" y="9717"/>
                    <a:pt x="19" y="9897"/>
                    <a:pt x="19" y="9976"/>
                  </a:cubicBezTo>
                  <a:cubicBezTo>
                    <a:pt x="19" y="10053"/>
                    <a:pt x="230" y="10264"/>
                    <a:pt x="496" y="10436"/>
                  </a:cubicBezTo>
                  <a:cubicBezTo>
                    <a:pt x="762" y="10609"/>
                    <a:pt x="984" y="10778"/>
                    <a:pt x="983" y="10813"/>
                  </a:cubicBezTo>
                  <a:cubicBezTo>
                    <a:pt x="983" y="10889"/>
                    <a:pt x="423" y="11277"/>
                    <a:pt x="185" y="11368"/>
                  </a:cubicBezTo>
                  <a:cubicBezTo>
                    <a:pt x="-173" y="11504"/>
                    <a:pt x="-3" y="11781"/>
                    <a:pt x="610" y="12058"/>
                  </a:cubicBezTo>
                  <a:lnTo>
                    <a:pt x="1201" y="12331"/>
                  </a:lnTo>
                  <a:lnTo>
                    <a:pt x="703" y="12781"/>
                  </a:lnTo>
                  <a:cubicBezTo>
                    <a:pt x="429" y="13025"/>
                    <a:pt x="206" y="13266"/>
                    <a:pt x="206" y="13325"/>
                  </a:cubicBezTo>
                  <a:cubicBezTo>
                    <a:pt x="206" y="13384"/>
                    <a:pt x="510" y="13516"/>
                    <a:pt x="880" y="13618"/>
                  </a:cubicBezTo>
                  <a:lnTo>
                    <a:pt x="1554" y="13806"/>
                  </a:lnTo>
                  <a:lnTo>
                    <a:pt x="1118" y="14340"/>
                  </a:lnTo>
                  <a:cubicBezTo>
                    <a:pt x="712" y="14834"/>
                    <a:pt x="689" y="14882"/>
                    <a:pt x="849" y="15000"/>
                  </a:cubicBezTo>
                  <a:cubicBezTo>
                    <a:pt x="943" y="15069"/>
                    <a:pt x="1228" y="15125"/>
                    <a:pt x="1481" y="15125"/>
                  </a:cubicBezTo>
                  <a:cubicBezTo>
                    <a:pt x="1734" y="15125"/>
                    <a:pt x="1968" y="15169"/>
                    <a:pt x="1999" y="15219"/>
                  </a:cubicBezTo>
                  <a:cubicBezTo>
                    <a:pt x="2030" y="15270"/>
                    <a:pt x="1922" y="15531"/>
                    <a:pt x="1761" y="15795"/>
                  </a:cubicBezTo>
                  <a:cubicBezTo>
                    <a:pt x="1311" y="16533"/>
                    <a:pt x="1303" y="16524"/>
                    <a:pt x="2352" y="16496"/>
                  </a:cubicBezTo>
                  <a:lnTo>
                    <a:pt x="2901" y="16486"/>
                  </a:lnTo>
                  <a:lnTo>
                    <a:pt x="2673" y="17051"/>
                  </a:lnTo>
                  <a:cubicBezTo>
                    <a:pt x="2345" y="17856"/>
                    <a:pt x="2357" y="17906"/>
                    <a:pt x="2849" y="17836"/>
                  </a:cubicBezTo>
                  <a:cubicBezTo>
                    <a:pt x="3076" y="17804"/>
                    <a:pt x="3397" y="17745"/>
                    <a:pt x="3565" y="17710"/>
                  </a:cubicBezTo>
                  <a:lnTo>
                    <a:pt x="3865" y="17648"/>
                  </a:lnTo>
                  <a:lnTo>
                    <a:pt x="3741" y="18234"/>
                  </a:lnTo>
                  <a:cubicBezTo>
                    <a:pt x="3574" y="19040"/>
                    <a:pt x="3646" y="19123"/>
                    <a:pt x="4290" y="18893"/>
                  </a:cubicBezTo>
                  <a:cubicBezTo>
                    <a:pt x="4573" y="18792"/>
                    <a:pt x="4857" y="18693"/>
                    <a:pt x="4913" y="18673"/>
                  </a:cubicBezTo>
                  <a:cubicBezTo>
                    <a:pt x="4979" y="18649"/>
                    <a:pt x="5002" y="18866"/>
                    <a:pt x="4975" y="19291"/>
                  </a:cubicBezTo>
                  <a:cubicBezTo>
                    <a:pt x="4952" y="19647"/>
                    <a:pt x="4974" y="19980"/>
                    <a:pt x="5027" y="20034"/>
                  </a:cubicBezTo>
                  <a:cubicBezTo>
                    <a:pt x="5090" y="20098"/>
                    <a:pt x="5304" y="20009"/>
                    <a:pt x="5669" y="19772"/>
                  </a:cubicBezTo>
                  <a:cubicBezTo>
                    <a:pt x="5974" y="19576"/>
                    <a:pt x="6249" y="19436"/>
                    <a:pt x="6271" y="19458"/>
                  </a:cubicBezTo>
                  <a:cubicBezTo>
                    <a:pt x="6293" y="19481"/>
                    <a:pt x="6339" y="19771"/>
                    <a:pt x="6374" y="20107"/>
                  </a:cubicBezTo>
                  <a:cubicBezTo>
                    <a:pt x="6412" y="20475"/>
                    <a:pt x="6484" y="20737"/>
                    <a:pt x="6561" y="20767"/>
                  </a:cubicBezTo>
                  <a:cubicBezTo>
                    <a:pt x="6631" y="20794"/>
                    <a:pt x="6900" y="20638"/>
                    <a:pt x="7152" y="20421"/>
                  </a:cubicBezTo>
                  <a:cubicBezTo>
                    <a:pt x="7403" y="20204"/>
                    <a:pt x="7636" y="20044"/>
                    <a:pt x="7670" y="20065"/>
                  </a:cubicBezTo>
                  <a:cubicBezTo>
                    <a:pt x="7704" y="20086"/>
                    <a:pt x="7780" y="20350"/>
                    <a:pt x="7846" y="20651"/>
                  </a:cubicBezTo>
                  <a:cubicBezTo>
                    <a:pt x="7914" y="20956"/>
                    <a:pt x="8036" y="21228"/>
                    <a:pt x="8116" y="21259"/>
                  </a:cubicBezTo>
                  <a:cubicBezTo>
                    <a:pt x="8208" y="21294"/>
                    <a:pt x="8408" y="21146"/>
                    <a:pt x="8676" y="20840"/>
                  </a:cubicBezTo>
                  <a:cubicBezTo>
                    <a:pt x="8906" y="20577"/>
                    <a:pt x="9117" y="20384"/>
                    <a:pt x="9142" y="20411"/>
                  </a:cubicBezTo>
                  <a:cubicBezTo>
                    <a:pt x="9168" y="20438"/>
                    <a:pt x="9304" y="20709"/>
                    <a:pt x="9443" y="21018"/>
                  </a:cubicBezTo>
                  <a:cubicBezTo>
                    <a:pt x="9582" y="21327"/>
                    <a:pt x="9742" y="21583"/>
                    <a:pt x="9795" y="21583"/>
                  </a:cubicBezTo>
                  <a:cubicBezTo>
                    <a:pt x="9849" y="21583"/>
                    <a:pt x="10047" y="21334"/>
                    <a:pt x="10241" y="21039"/>
                  </a:cubicBezTo>
                  <a:cubicBezTo>
                    <a:pt x="10436" y="20743"/>
                    <a:pt x="10611" y="20505"/>
                    <a:pt x="10625" y="20505"/>
                  </a:cubicBezTo>
                  <a:cubicBezTo>
                    <a:pt x="10639" y="20505"/>
                    <a:pt x="10804" y="20743"/>
                    <a:pt x="10998" y="21039"/>
                  </a:cubicBezTo>
                  <a:cubicBezTo>
                    <a:pt x="11192" y="21334"/>
                    <a:pt x="11390" y="21583"/>
                    <a:pt x="11433" y="21583"/>
                  </a:cubicBezTo>
                  <a:cubicBezTo>
                    <a:pt x="11556" y="21583"/>
                    <a:pt x="11687" y="21380"/>
                    <a:pt x="11890" y="20871"/>
                  </a:cubicBezTo>
                  <a:cubicBezTo>
                    <a:pt x="11991" y="20616"/>
                    <a:pt x="12103" y="20411"/>
                    <a:pt x="12138" y="20411"/>
                  </a:cubicBezTo>
                  <a:cubicBezTo>
                    <a:pt x="12174" y="20411"/>
                    <a:pt x="12373" y="20608"/>
                    <a:pt x="12584" y="20850"/>
                  </a:cubicBezTo>
                  <a:cubicBezTo>
                    <a:pt x="12957" y="21278"/>
                    <a:pt x="13279" y="21415"/>
                    <a:pt x="13279" y="21154"/>
                  </a:cubicBezTo>
                  <a:cubicBezTo>
                    <a:pt x="13279" y="21083"/>
                    <a:pt x="13352" y="20805"/>
                    <a:pt x="13434" y="20526"/>
                  </a:cubicBezTo>
                  <a:lnTo>
                    <a:pt x="13579" y="20013"/>
                  </a:lnTo>
                  <a:lnTo>
                    <a:pt x="13984" y="20337"/>
                  </a:lnTo>
                  <a:cubicBezTo>
                    <a:pt x="14208" y="20513"/>
                    <a:pt x="14412" y="20684"/>
                    <a:pt x="14430" y="20725"/>
                  </a:cubicBezTo>
                  <a:cubicBezTo>
                    <a:pt x="14447" y="20765"/>
                    <a:pt x="14531" y="20798"/>
                    <a:pt x="14627" y="20798"/>
                  </a:cubicBezTo>
                  <a:cubicBezTo>
                    <a:pt x="14808" y="20798"/>
                    <a:pt x="14925" y="20402"/>
                    <a:pt x="14927" y="19741"/>
                  </a:cubicBezTo>
                  <a:lnTo>
                    <a:pt x="14927" y="19416"/>
                  </a:lnTo>
                  <a:lnTo>
                    <a:pt x="15477" y="19720"/>
                  </a:lnTo>
                  <a:cubicBezTo>
                    <a:pt x="16283" y="20161"/>
                    <a:pt x="16310" y="20139"/>
                    <a:pt x="16265" y="19322"/>
                  </a:cubicBezTo>
                  <a:cubicBezTo>
                    <a:pt x="16222" y="18554"/>
                    <a:pt x="16160" y="18588"/>
                    <a:pt x="16980" y="18904"/>
                  </a:cubicBezTo>
                  <a:cubicBezTo>
                    <a:pt x="17587" y="19137"/>
                    <a:pt x="17674" y="19046"/>
                    <a:pt x="17529" y="18317"/>
                  </a:cubicBezTo>
                  <a:cubicBezTo>
                    <a:pt x="17468" y="18010"/>
                    <a:pt x="17433" y="17745"/>
                    <a:pt x="17457" y="17721"/>
                  </a:cubicBezTo>
                  <a:cubicBezTo>
                    <a:pt x="17481" y="17697"/>
                    <a:pt x="17770" y="17722"/>
                    <a:pt x="18100" y="17784"/>
                  </a:cubicBezTo>
                  <a:cubicBezTo>
                    <a:pt x="18429" y="17845"/>
                    <a:pt x="18734" y="17865"/>
                    <a:pt x="18773" y="17826"/>
                  </a:cubicBezTo>
                  <a:cubicBezTo>
                    <a:pt x="18812" y="17786"/>
                    <a:pt x="18765" y="17555"/>
                    <a:pt x="18670" y="17302"/>
                  </a:cubicBezTo>
                  <a:cubicBezTo>
                    <a:pt x="18329" y="16399"/>
                    <a:pt x="18304" y="16463"/>
                    <a:pt x="19033" y="16538"/>
                  </a:cubicBezTo>
                  <a:cubicBezTo>
                    <a:pt x="19839" y="16622"/>
                    <a:pt x="19898" y="16527"/>
                    <a:pt x="19489" y="15795"/>
                  </a:cubicBezTo>
                  <a:cubicBezTo>
                    <a:pt x="19325" y="15503"/>
                    <a:pt x="19188" y="15234"/>
                    <a:pt x="19188" y="15198"/>
                  </a:cubicBezTo>
                  <a:cubicBezTo>
                    <a:pt x="19188" y="15162"/>
                    <a:pt x="19445" y="15125"/>
                    <a:pt x="19758" y="15125"/>
                  </a:cubicBezTo>
                  <a:cubicBezTo>
                    <a:pt x="20595" y="15125"/>
                    <a:pt x="20668" y="14970"/>
                    <a:pt x="20142" y="14340"/>
                  </a:cubicBezTo>
                  <a:cubicBezTo>
                    <a:pt x="19681" y="13789"/>
                    <a:pt x="19701" y="13720"/>
                    <a:pt x="20360" y="13608"/>
                  </a:cubicBezTo>
                  <a:cubicBezTo>
                    <a:pt x="20555" y="13574"/>
                    <a:pt x="20801" y="13486"/>
                    <a:pt x="20899" y="13409"/>
                  </a:cubicBezTo>
                  <a:cubicBezTo>
                    <a:pt x="21066" y="13276"/>
                    <a:pt x="21047" y="13236"/>
                    <a:pt x="20546" y="12781"/>
                  </a:cubicBezTo>
                  <a:lnTo>
                    <a:pt x="20007" y="12299"/>
                  </a:lnTo>
                  <a:lnTo>
                    <a:pt x="20308" y="12195"/>
                  </a:lnTo>
                  <a:cubicBezTo>
                    <a:pt x="20788" y="12026"/>
                    <a:pt x="21255" y="11762"/>
                    <a:pt x="21293" y="11640"/>
                  </a:cubicBezTo>
                  <a:cubicBezTo>
                    <a:pt x="21312" y="11577"/>
                    <a:pt x="21091" y="11379"/>
                    <a:pt x="20795" y="11200"/>
                  </a:cubicBezTo>
                  <a:cubicBezTo>
                    <a:pt x="20499" y="11022"/>
                    <a:pt x="20256" y="10847"/>
                    <a:pt x="20256" y="10813"/>
                  </a:cubicBezTo>
                  <a:cubicBezTo>
                    <a:pt x="20256" y="10779"/>
                    <a:pt x="20498" y="10593"/>
                    <a:pt x="20795" y="10394"/>
                  </a:cubicBezTo>
                  <a:cubicBezTo>
                    <a:pt x="21427" y="9971"/>
                    <a:pt x="21404" y="9882"/>
                    <a:pt x="20577" y="9536"/>
                  </a:cubicBezTo>
                  <a:lnTo>
                    <a:pt x="20038" y="9316"/>
                  </a:lnTo>
                  <a:lnTo>
                    <a:pt x="20557" y="8856"/>
                  </a:lnTo>
                  <a:cubicBezTo>
                    <a:pt x="21168" y="8314"/>
                    <a:pt x="21123" y="8184"/>
                    <a:pt x="20297" y="7997"/>
                  </a:cubicBezTo>
                  <a:cubicBezTo>
                    <a:pt x="20004" y="7931"/>
                    <a:pt x="19769" y="7845"/>
                    <a:pt x="19769" y="7799"/>
                  </a:cubicBezTo>
                  <a:cubicBezTo>
                    <a:pt x="19769" y="7752"/>
                    <a:pt x="19948" y="7505"/>
                    <a:pt x="20163" y="7254"/>
                  </a:cubicBezTo>
                  <a:cubicBezTo>
                    <a:pt x="20637" y="6701"/>
                    <a:pt x="20579" y="6581"/>
                    <a:pt x="19810" y="6501"/>
                  </a:cubicBezTo>
                  <a:cubicBezTo>
                    <a:pt x="19512" y="6470"/>
                    <a:pt x="19243" y="6420"/>
                    <a:pt x="19219" y="6396"/>
                  </a:cubicBezTo>
                  <a:cubicBezTo>
                    <a:pt x="19195" y="6372"/>
                    <a:pt x="19305" y="6130"/>
                    <a:pt x="19468" y="5862"/>
                  </a:cubicBezTo>
                  <a:cubicBezTo>
                    <a:pt x="19935" y="5097"/>
                    <a:pt x="19901" y="5041"/>
                    <a:pt x="19043" y="5119"/>
                  </a:cubicBezTo>
                  <a:lnTo>
                    <a:pt x="18317" y="5182"/>
                  </a:lnTo>
                  <a:lnTo>
                    <a:pt x="18576" y="4533"/>
                  </a:lnTo>
                  <a:cubicBezTo>
                    <a:pt x="18895" y="3723"/>
                    <a:pt x="18837" y="3643"/>
                    <a:pt x="18079" y="3842"/>
                  </a:cubicBezTo>
                  <a:cubicBezTo>
                    <a:pt x="17768" y="3924"/>
                    <a:pt x="17486" y="3966"/>
                    <a:pt x="17457" y="3936"/>
                  </a:cubicBezTo>
                  <a:cubicBezTo>
                    <a:pt x="17427" y="3907"/>
                    <a:pt x="17462" y="3616"/>
                    <a:pt x="17529" y="3288"/>
                  </a:cubicBezTo>
                  <a:cubicBezTo>
                    <a:pt x="17599" y="2946"/>
                    <a:pt x="17619" y="2646"/>
                    <a:pt x="17571" y="2597"/>
                  </a:cubicBezTo>
                  <a:cubicBezTo>
                    <a:pt x="17522" y="2548"/>
                    <a:pt x="17236" y="2618"/>
                    <a:pt x="16907" y="2754"/>
                  </a:cubicBezTo>
                  <a:lnTo>
                    <a:pt x="16327" y="2984"/>
                  </a:lnTo>
                  <a:lnTo>
                    <a:pt x="16285" y="2293"/>
                  </a:lnTo>
                  <a:cubicBezTo>
                    <a:pt x="16259" y="1912"/>
                    <a:pt x="16194" y="1589"/>
                    <a:pt x="16140" y="1571"/>
                  </a:cubicBezTo>
                  <a:cubicBezTo>
                    <a:pt x="16086" y="1553"/>
                    <a:pt x="15802" y="1697"/>
                    <a:pt x="15518" y="1885"/>
                  </a:cubicBezTo>
                  <a:cubicBezTo>
                    <a:pt x="15235" y="2073"/>
                    <a:pt x="14994" y="2220"/>
                    <a:pt x="14979" y="2220"/>
                  </a:cubicBezTo>
                  <a:cubicBezTo>
                    <a:pt x="14964" y="2220"/>
                    <a:pt x="14922" y="1915"/>
                    <a:pt x="14886" y="1540"/>
                  </a:cubicBezTo>
                  <a:cubicBezTo>
                    <a:pt x="14849" y="1164"/>
                    <a:pt x="14786" y="835"/>
                    <a:pt x="14741" y="807"/>
                  </a:cubicBezTo>
                  <a:cubicBezTo>
                    <a:pt x="14696" y="779"/>
                    <a:pt x="14424" y="954"/>
                    <a:pt x="14139" y="1194"/>
                  </a:cubicBezTo>
                  <a:lnTo>
                    <a:pt x="13621" y="1634"/>
                  </a:lnTo>
                  <a:lnTo>
                    <a:pt x="13507" y="1362"/>
                  </a:lnTo>
                  <a:cubicBezTo>
                    <a:pt x="13443" y="1216"/>
                    <a:pt x="13385" y="1020"/>
                    <a:pt x="13382" y="922"/>
                  </a:cubicBezTo>
                  <a:cubicBezTo>
                    <a:pt x="13377" y="683"/>
                    <a:pt x="13197" y="367"/>
                    <a:pt x="13071" y="367"/>
                  </a:cubicBezTo>
                  <a:cubicBezTo>
                    <a:pt x="13015" y="367"/>
                    <a:pt x="12783" y="573"/>
                    <a:pt x="12553" y="828"/>
                  </a:cubicBezTo>
                  <a:cubicBezTo>
                    <a:pt x="12323" y="1083"/>
                    <a:pt x="12119" y="1273"/>
                    <a:pt x="12097" y="1247"/>
                  </a:cubicBezTo>
                  <a:cubicBezTo>
                    <a:pt x="12075" y="1220"/>
                    <a:pt x="11951" y="938"/>
                    <a:pt x="11817" y="619"/>
                  </a:cubicBezTo>
                  <a:cubicBezTo>
                    <a:pt x="11683" y="299"/>
                    <a:pt x="11529" y="19"/>
                    <a:pt x="11475" y="1"/>
                  </a:cubicBezTo>
                  <a:close/>
                </a:path>
              </a:pathLst>
            </a:custGeom>
            <a:ln w="12700" cap="flat">
              <a:noFill/>
              <a:miter lim="400000"/>
            </a:ln>
            <a:effectLst/>
          </p:spPr>
        </p:pic>
        <p:pic>
          <p:nvPicPr>
            <p:cNvPr id="719" name="pasted-movie.png" descr="pasted-movie.png"/>
            <p:cNvPicPr>
              <a:picLocks noChangeAspect="1"/>
            </p:cNvPicPr>
            <p:nvPr/>
          </p:nvPicPr>
          <p:blipFill>
            <a:blip r:embed="rId3">
              <a:extLst/>
            </a:blip>
            <a:srcRect l="383" t="1434" r="559" b="1308"/>
            <a:stretch>
              <a:fillRect/>
            </a:stretch>
          </p:blipFill>
          <p:spPr>
            <a:xfrm>
              <a:off x="4219662" y="642162"/>
              <a:ext cx="815184" cy="818392"/>
            </a:xfrm>
            <a:custGeom>
              <a:avLst/>
              <a:gdLst/>
              <a:ahLst/>
              <a:cxnLst>
                <a:cxn ang="0">
                  <a:pos x="wd2" y="hd2"/>
                </a:cxn>
                <a:cxn ang="5400000">
                  <a:pos x="wd2" y="hd2"/>
                </a:cxn>
                <a:cxn ang="10800000">
                  <a:pos x="wd2" y="hd2"/>
                </a:cxn>
                <a:cxn ang="16200000">
                  <a:pos x="wd2" y="hd2"/>
                </a:cxn>
              </a:cxnLst>
              <a:rect l="0" t="0" r="r" b="b"/>
              <a:pathLst>
                <a:path w="21294" h="21583" fill="norm" stroke="1" extrusionOk="0">
                  <a:moveTo>
                    <a:pt x="11475" y="1"/>
                  </a:moveTo>
                  <a:cubicBezTo>
                    <a:pt x="11421" y="-17"/>
                    <a:pt x="11217" y="232"/>
                    <a:pt x="11019" y="556"/>
                  </a:cubicBezTo>
                  <a:cubicBezTo>
                    <a:pt x="10821" y="880"/>
                    <a:pt x="10642" y="1152"/>
                    <a:pt x="10625" y="1152"/>
                  </a:cubicBezTo>
                  <a:cubicBezTo>
                    <a:pt x="10608" y="1152"/>
                    <a:pt x="10449" y="912"/>
                    <a:pt x="10272" y="619"/>
                  </a:cubicBezTo>
                  <a:cubicBezTo>
                    <a:pt x="10096" y="325"/>
                    <a:pt x="9895" y="59"/>
                    <a:pt x="9827" y="32"/>
                  </a:cubicBezTo>
                  <a:cubicBezTo>
                    <a:pt x="9721" y="-8"/>
                    <a:pt x="9308" y="715"/>
                    <a:pt x="9308" y="943"/>
                  </a:cubicBezTo>
                  <a:cubicBezTo>
                    <a:pt x="9308" y="979"/>
                    <a:pt x="9258" y="1067"/>
                    <a:pt x="9194" y="1131"/>
                  </a:cubicBezTo>
                  <a:cubicBezTo>
                    <a:pt x="9104" y="1222"/>
                    <a:pt x="8985" y="1141"/>
                    <a:pt x="8676" y="786"/>
                  </a:cubicBezTo>
                  <a:cubicBezTo>
                    <a:pt x="8184" y="222"/>
                    <a:pt x="8022" y="266"/>
                    <a:pt x="7857" y="974"/>
                  </a:cubicBezTo>
                  <a:cubicBezTo>
                    <a:pt x="7790" y="1261"/>
                    <a:pt x="7715" y="1529"/>
                    <a:pt x="7691" y="1571"/>
                  </a:cubicBezTo>
                  <a:cubicBezTo>
                    <a:pt x="7667" y="1613"/>
                    <a:pt x="7439" y="1463"/>
                    <a:pt x="7183" y="1247"/>
                  </a:cubicBezTo>
                  <a:cubicBezTo>
                    <a:pt x="6539" y="702"/>
                    <a:pt x="6404" y="729"/>
                    <a:pt x="6395" y="1372"/>
                  </a:cubicBezTo>
                  <a:cubicBezTo>
                    <a:pt x="6384" y="2238"/>
                    <a:pt x="6348" y="2262"/>
                    <a:pt x="5732" y="1875"/>
                  </a:cubicBezTo>
                  <a:cubicBezTo>
                    <a:pt x="4957" y="1388"/>
                    <a:pt x="4921" y="1406"/>
                    <a:pt x="4964" y="2272"/>
                  </a:cubicBezTo>
                  <a:cubicBezTo>
                    <a:pt x="4988" y="2747"/>
                    <a:pt x="4966" y="2991"/>
                    <a:pt x="4902" y="2963"/>
                  </a:cubicBezTo>
                  <a:cubicBezTo>
                    <a:pt x="4399" y="2745"/>
                    <a:pt x="3775" y="2593"/>
                    <a:pt x="3700" y="2670"/>
                  </a:cubicBezTo>
                  <a:cubicBezTo>
                    <a:pt x="3645" y="2726"/>
                    <a:pt x="3662" y="3003"/>
                    <a:pt x="3741" y="3382"/>
                  </a:cubicBezTo>
                  <a:cubicBezTo>
                    <a:pt x="3869" y="3997"/>
                    <a:pt x="3864" y="3997"/>
                    <a:pt x="3658" y="3936"/>
                  </a:cubicBezTo>
                  <a:cubicBezTo>
                    <a:pt x="3246" y="3815"/>
                    <a:pt x="2435" y="3760"/>
                    <a:pt x="2435" y="3853"/>
                  </a:cubicBezTo>
                  <a:cubicBezTo>
                    <a:pt x="2435" y="3904"/>
                    <a:pt x="2541" y="4225"/>
                    <a:pt x="2673" y="4564"/>
                  </a:cubicBezTo>
                  <a:lnTo>
                    <a:pt x="2912" y="5182"/>
                  </a:lnTo>
                  <a:lnTo>
                    <a:pt x="2248" y="5119"/>
                  </a:lnTo>
                  <a:cubicBezTo>
                    <a:pt x="1807" y="5075"/>
                    <a:pt x="1555" y="5080"/>
                    <a:pt x="1512" y="5151"/>
                  </a:cubicBezTo>
                  <a:cubicBezTo>
                    <a:pt x="1476" y="5209"/>
                    <a:pt x="1593" y="5500"/>
                    <a:pt x="1761" y="5800"/>
                  </a:cubicBezTo>
                  <a:cubicBezTo>
                    <a:pt x="1928" y="6099"/>
                    <a:pt x="2042" y="6363"/>
                    <a:pt x="2020" y="6386"/>
                  </a:cubicBezTo>
                  <a:cubicBezTo>
                    <a:pt x="1998" y="6408"/>
                    <a:pt x="1722" y="6461"/>
                    <a:pt x="1408" y="6501"/>
                  </a:cubicBezTo>
                  <a:cubicBezTo>
                    <a:pt x="961" y="6557"/>
                    <a:pt x="835" y="6618"/>
                    <a:pt x="807" y="6762"/>
                  </a:cubicBezTo>
                  <a:cubicBezTo>
                    <a:pt x="788" y="6863"/>
                    <a:pt x="812" y="6970"/>
                    <a:pt x="859" y="7003"/>
                  </a:cubicBezTo>
                  <a:cubicBezTo>
                    <a:pt x="906" y="7036"/>
                    <a:pt x="1082" y="7242"/>
                    <a:pt x="1253" y="7464"/>
                  </a:cubicBezTo>
                  <a:lnTo>
                    <a:pt x="1564" y="7872"/>
                  </a:lnTo>
                  <a:lnTo>
                    <a:pt x="1253" y="7935"/>
                  </a:lnTo>
                  <a:cubicBezTo>
                    <a:pt x="563" y="8074"/>
                    <a:pt x="206" y="8199"/>
                    <a:pt x="206" y="8311"/>
                  </a:cubicBezTo>
                  <a:cubicBezTo>
                    <a:pt x="206" y="8377"/>
                    <a:pt x="428" y="8627"/>
                    <a:pt x="703" y="8866"/>
                  </a:cubicBezTo>
                  <a:lnTo>
                    <a:pt x="1211" y="9306"/>
                  </a:lnTo>
                  <a:lnTo>
                    <a:pt x="610" y="9567"/>
                  </a:lnTo>
                  <a:cubicBezTo>
                    <a:pt x="278" y="9717"/>
                    <a:pt x="19" y="9897"/>
                    <a:pt x="19" y="9976"/>
                  </a:cubicBezTo>
                  <a:cubicBezTo>
                    <a:pt x="19" y="10053"/>
                    <a:pt x="230" y="10264"/>
                    <a:pt x="496" y="10436"/>
                  </a:cubicBezTo>
                  <a:cubicBezTo>
                    <a:pt x="762" y="10609"/>
                    <a:pt x="984" y="10778"/>
                    <a:pt x="983" y="10813"/>
                  </a:cubicBezTo>
                  <a:cubicBezTo>
                    <a:pt x="983" y="10889"/>
                    <a:pt x="423" y="11277"/>
                    <a:pt x="185" y="11368"/>
                  </a:cubicBezTo>
                  <a:cubicBezTo>
                    <a:pt x="-173" y="11504"/>
                    <a:pt x="-3" y="11781"/>
                    <a:pt x="610" y="12058"/>
                  </a:cubicBezTo>
                  <a:lnTo>
                    <a:pt x="1201" y="12331"/>
                  </a:lnTo>
                  <a:lnTo>
                    <a:pt x="703" y="12781"/>
                  </a:lnTo>
                  <a:cubicBezTo>
                    <a:pt x="429" y="13025"/>
                    <a:pt x="206" y="13266"/>
                    <a:pt x="206" y="13325"/>
                  </a:cubicBezTo>
                  <a:cubicBezTo>
                    <a:pt x="206" y="13384"/>
                    <a:pt x="510" y="13516"/>
                    <a:pt x="880" y="13618"/>
                  </a:cubicBezTo>
                  <a:lnTo>
                    <a:pt x="1554" y="13806"/>
                  </a:lnTo>
                  <a:lnTo>
                    <a:pt x="1118" y="14340"/>
                  </a:lnTo>
                  <a:cubicBezTo>
                    <a:pt x="712" y="14834"/>
                    <a:pt x="689" y="14882"/>
                    <a:pt x="849" y="15000"/>
                  </a:cubicBezTo>
                  <a:cubicBezTo>
                    <a:pt x="943" y="15069"/>
                    <a:pt x="1228" y="15125"/>
                    <a:pt x="1481" y="15125"/>
                  </a:cubicBezTo>
                  <a:cubicBezTo>
                    <a:pt x="1734" y="15125"/>
                    <a:pt x="1968" y="15169"/>
                    <a:pt x="1999" y="15219"/>
                  </a:cubicBezTo>
                  <a:cubicBezTo>
                    <a:pt x="2030" y="15270"/>
                    <a:pt x="1922" y="15531"/>
                    <a:pt x="1761" y="15795"/>
                  </a:cubicBezTo>
                  <a:cubicBezTo>
                    <a:pt x="1311" y="16533"/>
                    <a:pt x="1303" y="16524"/>
                    <a:pt x="2352" y="16496"/>
                  </a:cubicBezTo>
                  <a:lnTo>
                    <a:pt x="2901" y="16486"/>
                  </a:lnTo>
                  <a:lnTo>
                    <a:pt x="2673" y="17051"/>
                  </a:lnTo>
                  <a:cubicBezTo>
                    <a:pt x="2345" y="17856"/>
                    <a:pt x="2357" y="17906"/>
                    <a:pt x="2849" y="17836"/>
                  </a:cubicBezTo>
                  <a:cubicBezTo>
                    <a:pt x="3076" y="17804"/>
                    <a:pt x="3397" y="17745"/>
                    <a:pt x="3565" y="17710"/>
                  </a:cubicBezTo>
                  <a:lnTo>
                    <a:pt x="3865" y="17648"/>
                  </a:lnTo>
                  <a:lnTo>
                    <a:pt x="3741" y="18234"/>
                  </a:lnTo>
                  <a:cubicBezTo>
                    <a:pt x="3574" y="19040"/>
                    <a:pt x="3646" y="19123"/>
                    <a:pt x="4290" y="18893"/>
                  </a:cubicBezTo>
                  <a:cubicBezTo>
                    <a:pt x="4573" y="18792"/>
                    <a:pt x="4857" y="18693"/>
                    <a:pt x="4913" y="18673"/>
                  </a:cubicBezTo>
                  <a:cubicBezTo>
                    <a:pt x="4979" y="18649"/>
                    <a:pt x="5002" y="18866"/>
                    <a:pt x="4975" y="19291"/>
                  </a:cubicBezTo>
                  <a:cubicBezTo>
                    <a:pt x="4952" y="19647"/>
                    <a:pt x="4974" y="19980"/>
                    <a:pt x="5027" y="20034"/>
                  </a:cubicBezTo>
                  <a:cubicBezTo>
                    <a:pt x="5090" y="20098"/>
                    <a:pt x="5304" y="20009"/>
                    <a:pt x="5669" y="19772"/>
                  </a:cubicBezTo>
                  <a:cubicBezTo>
                    <a:pt x="5974" y="19576"/>
                    <a:pt x="6249" y="19436"/>
                    <a:pt x="6271" y="19458"/>
                  </a:cubicBezTo>
                  <a:cubicBezTo>
                    <a:pt x="6293" y="19481"/>
                    <a:pt x="6339" y="19771"/>
                    <a:pt x="6374" y="20107"/>
                  </a:cubicBezTo>
                  <a:cubicBezTo>
                    <a:pt x="6412" y="20475"/>
                    <a:pt x="6484" y="20737"/>
                    <a:pt x="6561" y="20767"/>
                  </a:cubicBezTo>
                  <a:cubicBezTo>
                    <a:pt x="6631" y="20794"/>
                    <a:pt x="6900" y="20638"/>
                    <a:pt x="7152" y="20421"/>
                  </a:cubicBezTo>
                  <a:cubicBezTo>
                    <a:pt x="7403" y="20204"/>
                    <a:pt x="7636" y="20044"/>
                    <a:pt x="7670" y="20065"/>
                  </a:cubicBezTo>
                  <a:cubicBezTo>
                    <a:pt x="7704" y="20086"/>
                    <a:pt x="7780" y="20350"/>
                    <a:pt x="7846" y="20651"/>
                  </a:cubicBezTo>
                  <a:cubicBezTo>
                    <a:pt x="7914" y="20956"/>
                    <a:pt x="8036" y="21228"/>
                    <a:pt x="8116" y="21259"/>
                  </a:cubicBezTo>
                  <a:cubicBezTo>
                    <a:pt x="8208" y="21294"/>
                    <a:pt x="8408" y="21146"/>
                    <a:pt x="8676" y="20840"/>
                  </a:cubicBezTo>
                  <a:cubicBezTo>
                    <a:pt x="8906" y="20577"/>
                    <a:pt x="9117" y="20384"/>
                    <a:pt x="9142" y="20411"/>
                  </a:cubicBezTo>
                  <a:cubicBezTo>
                    <a:pt x="9168" y="20438"/>
                    <a:pt x="9304" y="20709"/>
                    <a:pt x="9443" y="21018"/>
                  </a:cubicBezTo>
                  <a:cubicBezTo>
                    <a:pt x="9582" y="21327"/>
                    <a:pt x="9742" y="21583"/>
                    <a:pt x="9795" y="21583"/>
                  </a:cubicBezTo>
                  <a:cubicBezTo>
                    <a:pt x="9849" y="21583"/>
                    <a:pt x="10047" y="21334"/>
                    <a:pt x="10241" y="21039"/>
                  </a:cubicBezTo>
                  <a:cubicBezTo>
                    <a:pt x="10436" y="20743"/>
                    <a:pt x="10611" y="20505"/>
                    <a:pt x="10625" y="20505"/>
                  </a:cubicBezTo>
                  <a:cubicBezTo>
                    <a:pt x="10639" y="20505"/>
                    <a:pt x="10804" y="20743"/>
                    <a:pt x="10998" y="21039"/>
                  </a:cubicBezTo>
                  <a:cubicBezTo>
                    <a:pt x="11192" y="21334"/>
                    <a:pt x="11390" y="21583"/>
                    <a:pt x="11433" y="21583"/>
                  </a:cubicBezTo>
                  <a:cubicBezTo>
                    <a:pt x="11556" y="21583"/>
                    <a:pt x="11687" y="21380"/>
                    <a:pt x="11890" y="20871"/>
                  </a:cubicBezTo>
                  <a:cubicBezTo>
                    <a:pt x="11991" y="20616"/>
                    <a:pt x="12103" y="20411"/>
                    <a:pt x="12138" y="20411"/>
                  </a:cubicBezTo>
                  <a:cubicBezTo>
                    <a:pt x="12174" y="20411"/>
                    <a:pt x="12373" y="20608"/>
                    <a:pt x="12584" y="20850"/>
                  </a:cubicBezTo>
                  <a:cubicBezTo>
                    <a:pt x="12957" y="21278"/>
                    <a:pt x="13279" y="21415"/>
                    <a:pt x="13279" y="21154"/>
                  </a:cubicBezTo>
                  <a:cubicBezTo>
                    <a:pt x="13279" y="21083"/>
                    <a:pt x="13352" y="20805"/>
                    <a:pt x="13434" y="20526"/>
                  </a:cubicBezTo>
                  <a:lnTo>
                    <a:pt x="13579" y="20013"/>
                  </a:lnTo>
                  <a:lnTo>
                    <a:pt x="13984" y="20337"/>
                  </a:lnTo>
                  <a:cubicBezTo>
                    <a:pt x="14208" y="20513"/>
                    <a:pt x="14412" y="20684"/>
                    <a:pt x="14430" y="20725"/>
                  </a:cubicBezTo>
                  <a:cubicBezTo>
                    <a:pt x="14447" y="20765"/>
                    <a:pt x="14531" y="20798"/>
                    <a:pt x="14627" y="20798"/>
                  </a:cubicBezTo>
                  <a:cubicBezTo>
                    <a:pt x="14808" y="20798"/>
                    <a:pt x="14925" y="20402"/>
                    <a:pt x="14927" y="19741"/>
                  </a:cubicBezTo>
                  <a:lnTo>
                    <a:pt x="14927" y="19416"/>
                  </a:lnTo>
                  <a:lnTo>
                    <a:pt x="15477" y="19720"/>
                  </a:lnTo>
                  <a:cubicBezTo>
                    <a:pt x="16283" y="20161"/>
                    <a:pt x="16310" y="20139"/>
                    <a:pt x="16265" y="19322"/>
                  </a:cubicBezTo>
                  <a:cubicBezTo>
                    <a:pt x="16222" y="18554"/>
                    <a:pt x="16160" y="18588"/>
                    <a:pt x="16980" y="18904"/>
                  </a:cubicBezTo>
                  <a:cubicBezTo>
                    <a:pt x="17587" y="19137"/>
                    <a:pt x="17674" y="19046"/>
                    <a:pt x="17529" y="18317"/>
                  </a:cubicBezTo>
                  <a:cubicBezTo>
                    <a:pt x="17468" y="18010"/>
                    <a:pt x="17433" y="17745"/>
                    <a:pt x="17457" y="17721"/>
                  </a:cubicBezTo>
                  <a:cubicBezTo>
                    <a:pt x="17481" y="17697"/>
                    <a:pt x="17770" y="17722"/>
                    <a:pt x="18100" y="17784"/>
                  </a:cubicBezTo>
                  <a:cubicBezTo>
                    <a:pt x="18429" y="17845"/>
                    <a:pt x="18734" y="17865"/>
                    <a:pt x="18773" y="17826"/>
                  </a:cubicBezTo>
                  <a:cubicBezTo>
                    <a:pt x="18812" y="17786"/>
                    <a:pt x="18765" y="17555"/>
                    <a:pt x="18670" y="17302"/>
                  </a:cubicBezTo>
                  <a:cubicBezTo>
                    <a:pt x="18329" y="16399"/>
                    <a:pt x="18304" y="16463"/>
                    <a:pt x="19033" y="16538"/>
                  </a:cubicBezTo>
                  <a:cubicBezTo>
                    <a:pt x="19839" y="16622"/>
                    <a:pt x="19898" y="16527"/>
                    <a:pt x="19489" y="15795"/>
                  </a:cubicBezTo>
                  <a:cubicBezTo>
                    <a:pt x="19325" y="15503"/>
                    <a:pt x="19188" y="15234"/>
                    <a:pt x="19188" y="15198"/>
                  </a:cubicBezTo>
                  <a:cubicBezTo>
                    <a:pt x="19188" y="15162"/>
                    <a:pt x="19445" y="15125"/>
                    <a:pt x="19758" y="15125"/>
                  </a:cubicBezTo>
                  <a:cubicBezTo>
                    <a:pt x="20595" y="15125"/>
                    <a:pt x="20668" y="14970"/>
                    <a:pt x="20142" y="14340"/>
                  </a:cubicBezTo>
                  <a:cubicBezTo>
                    <a:pt x="19681" y="13789"/>
                    <a:pt x="19701" y="13720"/>
                    <a:pt x="20360" y="13608"/>
                  </a:cubicBezTo>
                  <a:cubicBezTo>
                    <a:pt x="20555" y="13574"/>
                    <a:pt x="20801" y="13486"/>
                    <a:pt x="20899" y="13409"/>
                  </a:cubicBezTo>
                  <a:cubicBezTo>
                    <a:pt x="21066" y="13276"/>
                    <a:pt x="21047" y="13236"/>
                    <a:pt x="20546" y="12781"/>
                  </a:cubicBezTo>
                  <a:lnTo>
                    <a:pt x="20007" y="12299"/>
                  </a:lnTo>
                  <a:lnTo>
                    <a:pt x="20308" y="12195"/>
                  </a:lnTo>
                  <a:cubicBezTo>
                    <a:pt x="20788" y="12026"/>
                    <a:pt x="21255" y="11762"/>
                    <a:pt x="21293" y="11640"/>
                  </a:cubicBezTo>
                  <a:cubicBezTo>
                    <a:pt x="21312" y="11577"/>
                    <a:pt x="21091" y="11379"/>
                    <a:pt x="20795" y="11200"/>
                  </a:cubicBezTo>
                  <a:cubicBezTo>
                    <a:pt x="20499" y="11022"/>
                    <a:pt x="20256" y="10847"/>
                    <a:pt x="20256" y="10813"/>
                  </a:cubicBezTo>
                  <a:cubicBezTo>
                    <a:pt x="20256" y="10779"/>
                    <a:pt x="20498" y="10593"/>
                    <a:pt x="20795" y="10394"/>
                  </a:cubicBezTo>
                  <a:cubicBezTo>
                    <a:pt x="21427" y="9971"/>
                    <a:pt x="21404" y="9882"/>
                    <a:pt x="20577" y="9536"/>
                  </a:cubicBezTo>
                  <a:lnTo>
                    <a:pt x="20038" y="9316"/>
                  </a:lnTo>
                  <a:lnTo>
                    <a:pt x="20557" y="8856"/>
                  </a:lnTo>
                  <a:cubicBezTo>
                    <a:pt x="21168" y="8314"/>
                    <a:pt x="21123" y="8184"/>
                    <a:pt x="20297" y="7997"/>
                  </a:cubicBezTo>
                  <a:cubicBezTo>
                    <a:pt x="20004" y="7931"/>
                    <a:pt x="19769" y="7845"/>
                    <a:pt x="19769" y="7799"/>
                  </a:cubicBezTo>
                  <a:cubicBezTo>
                    <a:pt x="19769" y="7752"/>
                    <a:pt x="19948" y="7505"/>
                    <a:pt x="20163" y="7254"/>
                  </a:cubicBezTo>
                  <a:cubicBezTo>
                    <a:pt x="20637" y="6701"/>
                    <a:pt x="20579" y="6581"/>
                    <a:pt x="19810" y="6501"/>
                  </a:cubicBezTo>
                  <a:cubicBezTo>
                    <a:pt x="19512" y="6470"/>
                    <a:pt x="19243" y="6420"/>
                    <a:pt x="19219" y="6396"/>
                  </a:cubicBezTo>
                  <a:cubicBezTo>
                    <a:pt x="19195" y="6372"/>
                    <a:pt x="19305" y="6130"/>
                    <a:pt x="19468" y="5862"/>
                  </a:cubicBezTo>
                  <a:cubicBezTo>
                    <a:pt x="19935" y="5097"/>
                    <a:pt x="19901" y="5041"/>
                    <a:pt x="19043" y="5119"/>
                  </a:cubicBezTo>
                  <a:lnTo>
                    <a:pt x="18317" y="5182"/>
                  </a:lnTo>
                  <a:lnTo>
                    <a:pt x="18576" y="4533"/>
                  </a:lnTo>
                  <a:cubicBezTo>
                    <a:pt x="18895" y="3723"/>
                    <a:pt x="18837" y="3643"/>
                    <a:pt x="18079" y="3842"/>
                  </a:cubicBezTo>
                  <a:cubicBezTo>
                    <a:pt x="17768" y="3924"/>
                    <a:pt x="17486" y="3966"/>
                    <a:pt x="17457" y="3936"/>
                  </a:cubicBezTo>
                  <a:cubicBezTo>
                    <a:pt x="17427" y="3907"/>
                    <a:pt x="17462" y="3616"/>
                    <a:pt x="17529" y="3288"/>
                  </a:cubicBezTo>
                  <a:cubicBezTo>
                    <a:pt x="17599" y="2946"/>
                    <a:pt x="17619" y="2646"/>
                    <a:pt x="17571" y="2597"/>
                  </a:cubicBezTo>
                  <a:cubicBezTo>
                    <a:pt x="17522" y="2548"/>
                    <a:pt x="17236" y="2618"/>
                    <a:pt x="16907" y="2754"/>
                  </a:cubicBezTo>
                  <a:lnTo>
                    <a:pt x="16327" y="2984"/>
                  </a:lnTo>
                  <a:lnTo>
                    <a:pt x="16285" y="2293"/>
                  </a:lnTo>
                  <a:cubicBezTo>
                    <a:pt x="16259" y="1912"/>
                    <a:pt x="16194" y="1589"/>
                    <a:pt x="16140" y="1571"/>
                  </a:cubicBezTo>
                  <a:cubicBezTo>
                    <a:pt x="16086" y="1553"/>
                    <a:pt x="15802" y="1697"/>
                    <a:pt x="15518" y="1885"/>
                  </a:cubicBezTo>
                  <a:cubicBezTo>
                    <a:pt x="15235" y="2073"/>
                    <a:pt x="14994" y="2220"/>
                    <a:pt x="14979" y="2220"/>
                  </a:cubicBezTo>
                  <a:cubicBezTo>
                    <a:pt x="14964" y="2220"/>
                    <a:pt x="14922" y="1915"/>
                    <a:pt x="14886" y="1540"/>
                  </a:cubicBezTo>
                  <a:cubicBezTo>
                    <a:pt x="14849" y="1164"/>
                    <a:pt x="14786" y="835"/>
                    <a:pt x="14741" y="807"/>
                  </a:cubicBezTo>
                  <a:cubicBezTo>
                    <a:pt x="14696" y="779"/>
                    <a:pt x="14424" y="954"/>
                    <a:pt x="14139" y="1194"/>
                  </a:cubicBezTo>
                  <a:lnTo>
                    <a:pt x="13621" y="1634"/>
                  </a:lnTo>
                  <a:lnTo>
                    <a:pt x="13507" y="1362"/>
                  </a:lnTo>
                  <a:cubicBezTo>
                    <a:pt x="13443" y="1216"/>
                    <a:pt x="13385" y="1020"/>
                    <a:pt x="13382" y="922"/>
                  </a:cubicBezTo>
                  <a:cubicBezTo>
                    <a:pt x="13377" y="683"/>
                    <a:pt x="13197" y="367"/>
                    <a:pt x="13071" y="367"/>
                  </a:cubicBezTo>
                  <a:cubicBezTo>
                    <a:pt x="13015" y="367"/>
                    <a:pt x="12783" y="573"/>
                    <a:pt x="12553" y="828"/>
                  </a:cubicBezTo>
                  <a:cubicBezTo>
                    <a:pt x="12323" y="1083"/>
                    <a:pt x="12119" y="1273"/>
                    <a:pt x="12097" y="1247"/>
                  </a:cubicBezTo>
                  <a:cubicBezTo>
                    <a:pt x="12075" y="1220"/>
                    <a:pt x="11951" y="938"/>
                    <a:pt x="11817" y="619"/>
                  </a:cubicBezTo>
                  <a:cubicBezTo>
                    <a:pt x="11683" y="299"/>
                    <a:pt x="11529" y="19"/>
                    <a:pt x="11475" y="1"/>
                  </a:cubicBezTo>
                  <a:close/>
                </a:path>
              </a:pathLst>
            </a:custGeom>
            <a:ln w="12700" cap="flat">
              <a:noFill/>
              <a:miter lim="400000"/>
            </a:ln>
            <a:effectLst/>
          </p:spPr>
        </p:pic>
        <p:pic>
          <p:nvPicPr>
            <p:cNvPr id="720" name="pasted-movie.png" descr="pasted-movie.png"/>
            <p:cNvPicPr>
              <a:picLocks noChangeAspect="1"/>
            </p:cNvPicPr>
            <p:nvPr/>
          </p:nvPicPr>
          <p:blipFill>
            <a:blip r:embed="rId3">
              <a:extLst/>
            </a:blip>
            <a:srcRect l="383" t="1434" r="559" b="1308"/>
            <a:stretch>
              <a:fillRect/>
            </a:stretch>
          </p:blipFill>
          <p:spPr>
            <a:xfrm>
              <a:off x="5052566" y="642162"/>
              <a:ext cx="815183" cy="818392"/>
            </a:xfrm>
            <a:custGeom>
              <a:avLst/>
              <a:gdLst/>
              <a:ahLst/>
              <a:cxnLst>
                <a:cxn ang="0">
                  <a:pos x="wd2" y="hd2"/>
                </a:cxn>
                <a:cxn ang="5400000">
                  <a:pos x="wd2" y="hd2"/>
                </a:cxn>
                <a:cxn ang="10800000">
                  <a:pos x="wd2" y="hd2"/>
                </a:cxn>
                <a:cxn ang="16200000">
                  <a:pos x="wd2" y="hd2"/>
                </a:cxn>
              </a:cxnLst>
              <a:rect l="0" t="0" r="r" b="b"/>
              <a:pathLst>
                <a:path w="21294" h="21583" fill="norm" stroke="1" extrusionOk="0">
                  <a:moveTo>
                    <a:pt x="11475" y="1"/>
                  </a:moveTo>
                  <a:cubicBezTo>
                    <a:pt x="11421" y="-17"/>
                    <a:pt x="11217" y="232"/>
                    <a:pt x="11019" y="556"/>
                  </a:cubicBezTo>
                  <a:cubicBezTo>
                    <a:pt x="10821" y="880"/>
                    <a:pt x="10642" y="1152"/>
                    <a:pt x="10625" y="1152"/>
                  </a:cubicBezTo>
                  <a:cubicBezTo>
                    <a:pt x="10608" y="1152"/>
                    <a:pt x="10449" y="912"/>
                    <a:pt x="10272" y="619"/>
                  </a:cubicBezTo>
                  <a:cubicBezTo>
                    <a:pt x="10096" y="325"/>
                    <a:pt x="9895" y="59"/>
                    <a:pt x="9827" y="32"/>
                  </a:cubicBezTo>
                  <a:cubicBezTo>
                    <a:pt x="9721" y="-8"/>
                    <a:pt x="9308" y="715"/>
                    <a:pt x="9308" y="943"/>
                  </a:cubicBezTo>
                  <a:cubicBezTo>
                    <a:pt x="9308" y="979"/>
                    <a:pt x="9258" y="1067"/>
                    <a:pt x="9194" y="1131"/>
                  </a:cubicBezTo>
                  <a:cubicBezTo>
                    <a:pt x="9104" y="1222"/>
                    <a:pt x="8985" y="1141"/>
                    <a:pt x="8676" y="786"/>
                  </a:cubicBezTo>
                  <a:cubicBezTo>
                    <a:pt x="8184" y="222"/>
                    <a:pt x="8022" y="266"/>
                    <a:pt x="7857" y="974"/>
                  </a:cubicBezTo>
                  <a:cubicBezTo>
                    <a:pt x="7790" y="1261"/>
                    <a:pt x="7715" y="1529"/>
                    <a:pt x="7691" y="1571"/>
                  </a:cubicBezTo>
                  <a:cubicBezTo>
                    <a:pt x="7667" y="1613"/>
                    <a:pt x="7439" y="1463"/>
                    <a:pt x="7183" y="1247"/>
                  </a:cubicBezTo>
                  <a:cubicBezTo>
                    <a:pt x="6539" y="702"/>
                    <a:pt x="6404" y="729"/>
                    <a:pt x="6395" y="1372"/>
                  </a:cubicBezTo>
                  <a:cubicBezTo>
                    <a:pt x="6384" y="2238"/>
                    <a:pt x="6348" y="2262"/>
                    <a:pt x="5732" y="1875"/>
                  </a:cubicBezTo>
                  <a:cubicBezTo>
                    <a:pt x="4957" y="1388"/>
                    <a:pt x="4921" y="1406"/>
                    <a:pt x="4964" y="2272"/>
                  </a:cubicBezTo>
                  <a:cubicBezTo>
                    <a:pt x="4988" y="2747"/>
                    <a:pt x="4966" y="2991"/>
                    <a:pt x="4902" y="2963"/>
                  </a:cubicBezTo>
                  <a:cubicBezTo>
                    <a:pt x="4399" y="2745"/>
                    <a:pt x="3775" y="2593"/>
                    <a:pt x="3700" y="2670"/>
                  </a:cubicBezTo>
                  <a:cubicBezTo>
                    <a:pt x="3645" y="2726"/>
                    <a:pt x="3662" y="3003"/>
                    <a:pt x="3741" y="3382"/>
                  </a:cubicBezTo>
                  <a:cubicBezTo>
                    <a:pt x="3869" y="3997"/>
                    <a:pt x="3864" y="3997"/>
                    <a:pt x="3658" y="3936"/>
                  </a:cubicBezTo>
                  <a:cubicBezTo>
                    <a:pt x="3246" y="3815"/>
                    <a:pt x="2435" y="3760"/>
                    <a:pt x="2435" y="3853"/>
                  </a:cubicBezTo>
                  <a:cubicBezTo>
                    <a:pt x="2435" y="3904"/>
                    <a:pt x="2541" y="4225"/>
                    <a:pt x="2673" y="4564"/>
                  </a:cubicBezTo>
                  <a:lnTo>
                    <a:pt x="2912" y="5182"/>
                  </a:lnTo>
                  <a:lnTo>
                    <a:pt x="2248" y="5119"/>
                  </a:lnTo>
                  <a:cubicBezTo>
                    <a:pt x="1807" y="5075"/>
                    <a:pt x="1555" y="5080"/>
                    <a:pt x="1512" y="5151"/>
                  </a:cubicBezTo>
                  <a:cubicBezTo>
                    <a:pt x="1476" y="5209"/>
                    <a:pt x="1593" y="5500"/>
                    <a:pt x="1761" y="5800"/>
                  </a:cubicBezTo>
                  <a:cubicBezTo>
                    <a:pt x="1928" y="6099"/>
                    <a:pt x="2042" y="6363"/>
                    <a:pt x="2020" y="6386"/>
                  </a:cubicBezTo>
                  <a:cubicBezTo>
                    <a:pt x="1998" y="6408"/>
                    <a:pt x="1722" y="6461"/>
                    <a:pt x="1408" y="6501"/>
                  </a:cubicBezTo>
                  <a:cubicBezTo>
                    <a:pt x="961" y="6557"/>
                    <a:pt x="835" y="6618"/>
                    <a:pt x="807" y="6762"/>
                  </a:cubicBezTo>
                  <a:cubicBezTo>
                    <a:pt x="788" y="6863"/>
                    <a:pt x="812" y="6970"/>
                    <a:pt x="859" y="7003"/>
                  </a:cubicBezTo>
                  <a:cubicBezTo>
                    <a:pt x="906" y="7036"/>
                    <a:pt x="1082" y="7242"/>
                    <a:pt x="1253" y="7464"/>
                  </a:cubicBezTo>
                  <a:lnTo>
                    <a:pt x="1564" y="7872"/>
                  </a:lnTo>
                  <a:lnTo>
                    <a:pt x="1253" y="7935"/>
                  </a:lnTo>
                  <a:cubicBezTo>
                    <a:pt x="563" y="8074"/>
                    <a:pt x="206" y="8199"/>
                    <a:pt x="206" y="8311"/>
                  </a:cubicBezTo>
                  <a:cubicBezTo>
                    <a:pt x="206" y="8377"/>
                    <a:pt x="428" y="8627"/>
                    <a:pt x="703" y="8866"/>
                  </a:cubicBezTo>
                  <a:lnTo>
                    <a:pt x="1211" y="9306"/>
                  </a:lnTo>
                  <a:lnTo>
                    <a:pt x="610" y="9567"/>
                  </a:lnTo>
                  <a:cubicBezTo>
                    <a:pt x="278" y="9717"/>
                    <a:pt x="19" y="9897"/>
                    <a:pt x="19" y="9976"/>
                  </a:cubicBezTo>
                  <a:cubicBezTo>
                    <a:pt x="19" y="10053"/>
                    <a:pt x="230" y="10264"/>
                    <a:pt x="496" y="10436"/>
                  </a:cubicBezTo>
                  <a:cubicBezTo>
                    <a:pt x="762" y="10609"/>
                    <a:pt x="984" y="10778"/>
                    <a:pt x="983" y="10813"/>
                  </a:cubicBezTo>
                  <a:cubicBezTo>
                    <a:pt x="983" y="10889"/>
                    <a:pt x="423" y="11277"/>
                    <a:pt x="185" y="11368"/>
                  </a:cubicBezTo>
                  <a:cubicBezTo>
                    <a:pt x="-173" y="11504"/>
                    <a:pt x="-3" y="11781"/>
                    <a:pt x="610" y="12058"/>
                  </a:cubicBezTo>
                  <a:lnTo>
                    <a:pt x="1201" y="12331"/>
                  </a:lnTo>
                  <a:lnTo>
                    <a:pt x="703" y="12781"/>
                  </a:lnTo>
                  <a:cubicBezTo>
                    <a:pt x="429" y="13025"/>
                    <a:pt x="206" y="13266"/>
                    <a:pt x="206" y="13325"/>
                  </a:cubicBezTo>
                  <a:cubicBezTo>
                    <a:pt x="206" y="13384"/>
                    <a:pt x="510" y="13516"/>
                    <a:pt x="880" y="13618"/>
                  </a:cubicBezTo>
                  <a:lnTo>
                    <a:pt x="1554" y="13806"/>
                  </a:lnTo>
                  <a:lnTo>
                    <a:pt x="1118" y="14340"/>
                  </a:lnTo>
                  <a:cubicBezTo>
                    <a:pt x="712" y="14834"/>
                    <a:pt x="689" y="14882"/>
                    <a:pt x="849" y="15000"/>
                  </a:cubicBezTo>
                  <a:cubicBezTo>
                    <a:pt x="943" y="15069"/>
                    <a:pt x="1228" y="15125"/>
                    <a:pt x="1481" y="15125"/>
                  </a:cubicBezTo>
                  <a:cubicBezTo>
                    <a:pt x="1734" y="15125"/>
                    <a:pt x="1968" y="15169"/>
                    <a:pt x="1999" y="15219"/>
                  </a:cubicBezTo>
                  <a:cubicBezTo>
                    <a:pt x="2030" y="15270"/>
                    <a:pt x="1922" y="15531"/>
                    <a:pt x="1761" y="15795"/>
                  </a:cubicBezTo>
                  <a:cubicBezTo>
                    <a:pt x="1311" y="16533"/>
                    <a:pt x="1303" y="16524"/>
                    <a:pt x="2352" y="16496"/>
                  </a:cubicBezTo>
                  <a:lnTo>
                    <a:pt x="2901" y="16486"/>
                  </a:lnTo>
                  <a:lnTo>
                    <a:pt x="2673" y="17051"/>
                  </a:lnTo>
                  <a:cubicBezTo>
                    <a:pt x="2345" y="17856"/>
                    <a:pt x="2357" y="17906"/>
                    <a:pt x="2849" y="17836"/>
                  </a:cubicBezTo>
                  <a:cubicBezTo>
                    <a:pt x="3076" y="17804"/>
                    <a:pt x="3397" y="17745"/>
                    <a:pt x="3565" y="17710"/>
                  </a:cubicBezTo>
                  <a:lnTo>
                    <a:pt x="3865" y="17648"/>
                  </a:lnTo>
                  <a:lnTo>
                    <a:pt x="3741" y="18234"/>
                  </a:lnTo>
                  <a:cubicBezTo>
                    <a:pt x="3574" y="19040"/>
                    <a:pt x="3646" y="19123"/>
                    <a:pt x="4290" y="18893"/>
                  </a:cubicBezTo>
                  <a:cubicBezTo>
                    <a:pt x="4573" y="18792"/>
                    <a:pt x="4857" y="18693"/>
                    <a:pt x="4913" y="18673"/>
                  </a:cubicBezTo>
                  <a:cubicBezTo>
                    <a:pt x="4979" y="18649"/>
                    <a:pt x="5002" y="18866"/>
                    <a:pt x="4975" y="19291"/>
                  </a:cubicBezTo>
                  <a:cubicBezTo>
                    <a:pt x="4952" y="19647"/>
                    <a:pt x="4974" y="19980"/>
                    <a:pt x="5027" y="20034"/>
                  </a:cubicBezTo>
                  <a:cubicBezTo>
                    <a:pt x="5090" y="20098"/>
                    <a:pt x="5304" y="20009"/>
                    <a:pt x="5669" y="19772"/>
                  </a:cubicBezTo>
                  <a:cubicBezTo>
                    <a:pt x="5974" y="19576"/>
                    <a:pt x="6249" y="19436"/>
                    <a:pt x="6271" y="19458"/>
                  </a:cubicBezTo>
                  <a:cubicBezTo>
                    <a:pt x="6293" y="19481"/>
                    <a:pt x="6339" y="19771"/>
                    <a:pt x="6374" y="20107"/>
                  </a:cubicBezTo>
                  <a:cubicBezTo>
                    <a:pt x="6412" y="20475"/>
                    <a:pt x="6484" y="20737"/>
                    <a:pt x="6561" y="20767"/>
                  </a:cubicBezTo>
                  <a:cubicBezTo>
                    <a:pt x="6631" y="20794"/>
                    <a:pt x="6900" y="20638"/>
                    <a:pt x="7152" y="20421"/>
                  </a:cubicBezTo>
                  <a:cubicBezTo>
                    <a:pt x="7403" y="20204"/>
                    <a:pt x="7636" y="20044"/>
                    <a:pt x="7670" y="20065"/>
                  </a:cubicBezTo>
                  <a:cubicBezTo>
                    <a:pt x="7704" y="20086"/>
                    <a:pt x="7780" y="20350"/>
                    <a:pt x="7846" y="20651"/>
                  </a:cubicBezTo>
                  <a:cubicBezTo>
                    <a:pt x="7914" y="20956"/>
                    <a:pt x="8036" y="21228"/>
                    <a:pt x="8116" y="21259"/>
                  </a:cubicBezTo>
                  <a:cubicBezTo>
                    <a:pt x="8208" y="21294"/>
                    <a:pt x="8408" y="21146"/>
                    <a:pt x="8676" y="20840"/>
                  </a:cubicBezTo>
                  <a:cubicBezTo>
                    <a:pt x="8906" y="20577"/>
                    <a:pt x="9117" y="20384"/>
                    <a:pt x="9142" y="20411"/>
                  </a:cubicBezTo>
                  <a:cubicBezTo>
                    <a:pt x="9168" y="20438"/>
                    <a:pt x="9304" y="20709"/>
                    <a:pt x="9443" y="21018"/>
                  </a:cubicBezTo>
                  <a:cubicBezTo>
                    <a:pt x="9582" y="21327"/>
                    <a:pt x="9742" y="21583"/>
                    <a:pt x="9795" y="21583"/>
                  </a:cubicBezTo>
                  <a:cubicBezTo>
                    <a:pt x="9849" y="21583"/>
                    <a:pt x="10047" y="21334"/>
                    <a:pt x="10241" y="21039"/>
                  </a:cubicBezTo>
                  <a:cubicBezTo>
                    <a:pt x="10436" y="20743"/>
                    <a:pt x="10611" y="20505"/>
                    <a:pt x="10625" y="20505"/>
                  </a:cubicBezTo>
                  <a:cubicBezTo>
                    <a:pt x="10639" y="20505"/>
                    <a:pt x="10804" y="20743"/>
                    <a:pt x="10998" y="21039"/>
                  </a:cubicBezTo>
                  <a:cubicBezTo>
                    <a:pt x="11192" y="21334"/>
                    <a:pt x="11390" y="21583"/>
                    <a:pt x="11433" y="21583"/>
                  </a:cubicBezTo>
                  <a:cubicBezTo>
                    <a:pt x="11556" y="21583"/>
                    <a:pt x="11687" y="21380"/>
                    <a:pt x="11890" y="20871"/>
                  </a:cubicBezTo>
                  <a:cubicBezTo>
                    <a:pt x="11991" y="20616"/>
                    <a:pt x="12103" y="20411"/>
                    <a:pt x="12138" y="20411"/>
                  </a:cubicBezTo>
                  <a:cubicBezTo>
                    <a:pt x="12174" y="20411"/>
                    <a:pt x="12373" y="20608"/>
                    <a:pt x="12584" y="20850"/>
                  </a:cubicBezTo>
                  <a:cubicBezTo>
                    <a:pt x="12957" y="21278"/>
                    <a:pt x="13279" y="21415"/>
                    <a:pt x="13279" y="21154"/>
                  </a:cubicBezTo>
                  <a:cubicBezTo>
                    <a:pt x="13279" y="21083"/>
                    <a:pt x="13352" y="20805"/>
                    <a:pt x="13434" y="20526"/>
                  </a:cubicBezTo>
                  <a:lnTo>
                    <a:pt x="13579" y="20013"/>
                  </a:lnTo>
                  <a:lnTo>
                    <a:pt x="13984" y="20337"/>
                  </a:lnTo>
                  <a:cubicBezTo>
                    <a:pt x="14208" y="20513"/>
                    <a:pt x="14412" y="20684"/>
                    <a:pt x="14430" y="20725"/>
                  </a:cubicBezTo>
                  <a:cubicBezTo>
                    <a:pt x="14447" y="20765"/>
                    <a:pt x="14531" y="20798"/>
                    <a:pt x="14627" y="20798"/>
                  </a:cubicBezTo>
                  <a:cubicBezTo>
                    <a:pt x="14808" y="20798"/>
                    <a:pt x="14925" y="20402"/>
                    <a:pt x="14927" y="19741"/>
                  </a:cubicBezTo>
                  <a:lnTo>
                    <a:pt x="14927" y="19416"/>
                  </a:lnTo>
                  <a:lnTo>
                    <a:pt x="15477" y="19720"/>
                  </a:lnTo>
                  <a:cubicBezTo>
                    <a:pt x="16283" y="20161"/>
                    <a:pt x="16310" y="20139"/>
                    <a:pt x="16265" y="19322"/>
                  </a:cubicBezTo>
                  <a:cubicBezTo>
                    <a:pt x="16222" y="18554"/>
                    <a:pt x="16160" y="18588"/>
                    <a:pt x="16980" y="18904"/>
                  </a:cubicBezTo>
                  <a:cubicBezTo>
                    <a:pt x="17587" y="19137"/>
                    <a:pt x="17674" y="19046"/>
                    <a:pt x="17529" y="18317"/>
                  </a:cubicBezTo>
                  <a:cubicBezTo>
                    <a:pt x="17468" y="18010"/>
                    <a:pt x="17433" y="17745"/>
                    <a:pt x="17457" y="17721"/>
                  </a:cubicBezTo>
                  <a:cubicBezTo>
                    <a:pt x="17481" y="17697"/>
                    <a:pt x="17770" y="17722"/>
                    <a:pt x="18100" y="17784"/>
                  </a:cubicBezTo>
                  <a:cubicBezTo>
                    <a:pt x="18429" y="17845"/>
                    <a:pt x="18734" y="17865"/>
                    <a:pt x="18773" y="17826"/>
                  </a:cubicBezTo>
                  <a:cubicBezTo>
                    <a:pt x="18812" y="17786"/>
                    <a:pt x="18765" y="17555"/>
                    <a:pt x="18670" y="17302"/>
                  </a:cubicBezTo>
                  <a:cubicBezTo>
                    <a:pt x="18329" y="16399"/>
                    <a:pt x="18304" y="16463"/>
                    <a:pt x="19033" y="16538"/>
                  </a:cubicBezTo>
                  <a:cubicBezTo>
                    <a:pt x="19839" y="16622"/>
                    <a:pt x="19898" y="16527"/>
                    <a:pt x="19489" y="15795"/>
                  </a:cubicBezTo>
                  <a:cubicBezTo>
                    <a:pt x="19325" y="15503"/>
                    <a:pt x="19188" y="15234"/>
                    <a:pt x="19188" y="15198"/>
                  </a:cubicBezTo>
                  <a:cubicBezTo>
                    <a:pt x="19188" y="15162"/>
                    <a:pt x="19445" y="15125"/>
                    <a:pt x="19758" y="15125"/>
                  </a:cubicBezTo>
                  <a:cubicBezTo>
                    <a:pt x="20595" y="15125"/>
                    <a:pt x="20668" y="14970"/>
                    <a:pt x="20142" y="14340"/>
                  </a:cubicBezTo>
                  <a:cubicBezTo>
                    <a:pt x="19681" y="13789"/>
                    <a:pt x="19701" y="13720"/>
                    <a:pt x="20360" y="13608"/>
                  </a:cubicBezTo>
                  <a:cubicBezTo>
                    <a:pt x="20555" y="13574"/>
                    <a:pt x="20801" y="13486"/>
                    <a:pt x="20899" y="13409"/>
                  </a:cubicBezTo>
                  <a:cubicBezTo>
                    <a:pt x="21066" y="13276"/>
                    <a:pt x="21047" y="13236"/>
                    <a:pt x="20546" y="12781"/>
                  </a:cubicBezTo>
                  <a:lnTo>
                    <a:pt x="20007" y="12299"/>
                  </a:lnTo>
                  <a:lnTo>
                    <a:pt x="20308" y="12195"/>
                  </a:lnTo>
                  <a:cubicBezTo>
                    <a:pt x="20788" y="12026"/>
                    <a:pt x="21255" y="11762"/>
                    <a:pt x="21293" y="11640"/>
                  </a:cubicBezTo>
                  <a:cubicBezTo>
                    <a:pt x="21312" y="11577"/>
                    <a:pt x="21091" y="11379"/>
                    <a:pt x="20795" y="11200"/>
                  </a:cubicBezTo>
                  <a:cubicBezTo>
                    <a:pt x="20499" y="11022"/>
                    <a:pt x="20256" y="10847"/>
                    <a:pt x="20256" y="10813"/>
                  </a:cubicBezTo>
                  <a:cubicBezTo>
                    <a:pt x="20256" y="10779"/>
                    <a:pt x="20498" y="10593"/>
                    <a:pt x="20795" y="10394"/>
                  </a:cubicBezTo>
                  <a:cubicBezTo>
                    <a:pt x="21427" y="9971"/>
                    <a:pt x="21404" y="9882"/>
                    <a:pt x="20577" y="9536"/>
                  </a:cubicBezTo>
                  <a:lnTo>
                    <a:pt x="20038" y="9316"/>
                  </a:lnTo>
                  <a:lnTo>
                    <a:pt x="20557" y="8856"/>
                  </a:lnTo>
                  <a:cubicBezTo>
                    <a:pt x="21168" y="8314"/>
                    <a:pt x="21123" y="8184"/>
                    <a:pt x="20297" y="7997"/>
                  </a:cubicBezTo>
                  <a:cubicBezTo>
                    <a:pt x="20004" y="7931"/>
                    <a:pt x="19769" y="7845"/>
                    <a:pt x="19769" y="7799"/>
                  </a:cubicBezTo>
                  <a:cubicBezTo>
                    <a:pt x="19769" y="7752"/>
                    <a:pt x="19948" y="7505"/>
                    <a:pt x="20163" y="7254"/>
                  </a:cubicBezTo>
                  <a:cubicBezTo>
                    <a:pt x="20637" y="6701"/>
                    <a:pt x="20579" y="6581"/>
                    <a:pt x="19810" y="6501"/>
                  </a:cubicBezTo>
                  <a:cubicBezTo>
                    <a:pt x="19512" y="6470"/>
                    <a:pt x="19243" y="6420"/>
                    <a:pt x="19219" y="6396"/>
                  </a:cubicBezTo>
                  <a:cubicBezTo>
                    <a:pt x="19195" y="6372"/>
                    <a:pt x="19305" y="6130"/>
                    <a:pt x="19468" y="5862"/>
                  </a:cubicBezTo>
                  <a:cubicBezTo>
                    <a:pt x="19935" y="5097"/>
                    <a:pt x="19901" y="5041"/>
                    <a:pt x="19043" y="5119"/>
                  </a:cubicBezTo>
                  <a:lnTo>
                    <a:pt x="18317" y="5182"/>
                  </a:lnTo>
                  <a:lnTo>
                    <a:pt x="18576" y="4533"/>
                  </a:lnTo>
                  <a:cubicBezTo>
                    <a:pt x="18895" y="3723"/>
                    <a:pt x="18837" y="3643"/>
                    <a:pt x="18079" y="3842"/>
                  </a:cubicBezTo>
                  <a:cubicBezTo>
                    <a:pt x="17768" y="3924"/>
                    <a:pt x="17486" y="3966"/>
                    <a:pt x="17457" y="3936"/>
                  </a:cubicBezTo>
                  <a:cubicBezTo>
                    <a:pt x="17427" y="3907"/>
                    <a:pt x="17462" y="3616"/>
                    <a:pt x="17529" y="3288"/>
                  </a:cubicBezTo>
                  <a:cubicBezTo>
                    <a:pt x="17599" y="2946"/>
                    <a:pt x="17619" y="2646"/>
                    <a:pt x="17571" y="2597"/>
                  </a:cubicBezTo>
                  <a:cubicBezTo>
                    <a:pt x="17522" y="2548"/>
                    <a:pt x="17236" y="2618"/>
                    <a:pt x="16907" y="2754"/>
                  </a:cubicBezTo>
                  <a:lnTo>
                    <a:pt x="16327" y="2984"/>
                  </a:lnTo>
                  <a:lnTo>
                    <a:pt x="16285" y="2293"/>
                  </a:lnTo>
                  <a:cubicBezTo>
                    <a:pt x="16259" y="1912"/>
                    <a:pt x="16194" y="1589"/>
                    <a:pt x="16140" y="1571"/>
                  </a:cubicBezTo>
                  <a:cubicBezTo>
                    <a:pt x="16086" y="1553"/>
                    <a:pt x="15802" y="1697"/>
                    <a:pt x="15518" y="1885"/>
                  </a:cubicBezTo>
                  <a:cubicBezTo>
                    <a:pt x="15235" y="2073"/>
                    <a:pt x="14994" y="2220"/>
                    <a:pt x="14979" y="2220"/>
                  </a:cubicBezTo>
                  <a:cubicBezTo>
                    <a:pt x="14964" y="2220"/>
                    <a:pt x="14922" y="1915"/>
                    <a:pt x="14886" y="1540"/>
                  </a:cubicBezTo>
                  <a:cubicBezTo>
                    <a:pt x="14849" y="1164"/>
                    <a:pt x="14786" y="835"/>
                    <a:pt x="14741" y="807"/>
                  </a:cubicBezTo>
                  <a:cubicBezTo>
                    <a:pt x="14696" y="779"/>
                    <a:pt x="14424" y="954"/>
                    <a:pt x="14139" y="1194"/>
                  </a:cubicBezTo>
                  <a:lnTo>
                    <a:pt x="13621" y="1634"/>
                  </a:lnTo>
                  <a:lnTo>
                    <a:pt x="13507" y="1362"/>
                  </a:lnTo>
                  <a:cubicBezTo>
                    <a:pt x="13443" y="1216"/>
                    <a:pt x="13385" y="1020"/>
                    <a:pt x="13382" y="922"/>
                  </a:cubicBezTo>
                  <a:cubicBezTo>
                    <a:pt x="13377" y="683"/>
                    <a:pt x="13197" y="367"/>
                    <a:pt x="13071" y="367"/>
                  </a:cubicBezTo>
                  <a:cubicBezTo>
                    <a:pt x="13015" y="367"/>
                    <a:pt x="12783" y="573"/>
                    <a:pt x="12553" y="828"/>
                  </a:cubicBezTo>
                  <a:cubicBezTo>
                    <a:pt x="12323" y="1083"/>
                    <a:pt x="12119" y="1273"/>
                    <a:pt x="12097" y="1247"/>
                  </a:cubicBezTo>
                  <a:cubicBezTo>
                    <a:pt x="12075" y="1220"/>
                    <a:pt x="11951" y="938"/>
                    <a:pt x="11817" y="619"/>
                  </a:cubicBezTo>
                  <a:cubicBezTo>
                    <a:pt x="11683" y="299"/>
                    <a:pt x="11529" y="19"/>
                    <a:pt x="11475" y="1"/>
                  </a:cubicBezTo>
                  <a:close/>
                </a:path>
              </a:pathLst>
            </a:custGeom>
            <a:ln w="12700" cap="flat">
              <a:noFill/>
              <a:miter lim="400000"/>
            </a:ln>
            <a:effectLst/>
          </p:spPr>
        </p:pic>
        <p:pic>
          <p:nvPicPr>
            <p:cNvPr id="721" name="pasted-movie.png" descr="pasted-movie.png"/>
            <p:cNvPicPr>
              <a:picLocks noChangeAspect="1"/>
            </p:cNvPicPr>
            <p:nvPr/>
          </p:nvPicPr>
          <p:blipFill>
            <a:blip r:embed="rId3">
              <a:extLst/>
            </a:blip>
            <a:srcRect l="383" t="1434" r="559" b="1308"/>
            <a:stretch>
              <a:fillRect/>
            </a:stretch>
          </p:blipFill>
          <p:spPr>
            <a:xfrm>
              <a:off x="5874290" y="642162"/>
              <a:ext cx="815183" cy="818392"/>
            </a:xfrm>
            <a:custGeom>
              <a:avLst/>
              <a:gdLst/>
              <a:ahLst/>
              <a:cxnLst>
                <a:cxn ang="0">
                  <a:pos x="wd2" y="hd2"/>
                </a:cxn>
                <a:cxn ang="5400000">
                  <a:pos x="wd2" y="hd2"/>
                </a:cxn>
                <a:cxn ang="10800000">
                  <a:pos x="wd2" y="hd2"/>
                </a:cxn>
                <a:cxn ang="16200000">
                  <a:pos x="wd2" y="hd2"/>
                </a:cxn>
              </a:cxnLst>
              <a:rect l="0" t="0" r="r" b="b"/>
              <a:pathLst>
                <a:path w="21294" h="21583" fill="norm" stroke="1" extrusionOk="0">
                  <a:moveTo>
                    <a:pt x="11475" y="1"/>
                  </a:moveTo>
                  <a:cubicBezTo>
                    <a:pt x="11421" y="-17"/>
                    <a:pt x="11217" y="232"/>
                    <a:pt x="11019" y="556"/>
                  </a:cubicBezTo>
                  <a:cubicBezTo>
                    <a:pt x="10821" y="880"/>
                    <a:pt x="10642" y="1152"/>
                    <a:pt x="10625" y="1152"/>
                  </a:cubicBezTo>
                  <a:cubicBezTo>
                    <a:pt x="10608" y="1152"/>
                    <a:pt x="10449" y="912"/>
                    <a:pt x="10272" y="619"/>
                  </a:cubicBezTo>
                  <a:cubicBezTo>
                    <a:pt x="10096" y="325"/>
                    <a:pt x="9895" y="59"/>
                    <a:pt x="9827" y="32"/>
                  </a:cubicBezTo>
                  <a:cubicBezTo>
                    <a:pt x="9721" y="-8"/>
                    <a:pt x="9308" y="715"/>
                    <a:pt x="9308" y="943"/>
                  </a:cubicBezTo>
                  <a:cubicBezTo>
                    <a:pt x="9308" y="979"/>
                    <a:pt x="9258" y="1067"/>
                    <a:pt x="9194" y="1131"/>
                  </a:cubicBezTo>
                  <a:cubicBezTo>
                    <a:pt x="9104" y="1222"/>
                    <a:pt x="8985" y="1141"/>
                    <a:pt x="8676" y="786"/>
                  </a:cubicBezTo>
                  <a:cubicBezTo>
                    <a:pt x="8184" y="222"/>
                    <a:pt x="8022" y="266"/>
                    <a:pt x="7857" y="974"/>
                  </a:cubicBezTo>
                  <a:cubicBezTo>
                    <a:pt x="7790" y="1261"/>
                    <a:pt x="7715" y="1529"/>
                    <a:pt x="7691" y="1571"/>
                  </a:cubicBezTo>
                  <a:cubicBezTo>
                    <a:pt x="7667" y="1613"/>
                    <a:pt x="7439" y="1463"/>
                    <a:pt x="7183" y="1247"/>
                  </a:cubicBezTo>
                  <a:cubicBezTo>
                    <a:pt x="6539" y="702"/>
                    <a:pt x="6404" y="729"/>
                    <a:pt x="6395" y="1372"/>
                  </a:cubicBezTo>
                  <a:cubicBezTo>
                    <a:pt x="6384" y="2238"/>
                    <a:pt x="6348" y="2262"/>
                    <a:pt x="5732" y="1875"/>
                  </a:cubicBezTo>
                  <a:cubicBezTo>
                    <a:pt x="4957" y="1388"/>
                    <a:pt x="4921" y="1406"/>
                    <a:pt x="4964" y="2272"/>
                  </a:cubicBezTo>
                  <a:cubicBezTo>
                    <a:pt x="4988" y="2747"/>
                    <a:pt x="4966" y="2991"/>
                    <a:pt x="4902" y="2963"/>
                  </a:cubicBezTo>
                  <a:cubicBezTo>
                    <a:pt x="4399" y="2745"/>
                    <a:pt x="3775" y="2593"/>
                    <a:pt x="3700" y="2670"/>
                  </a:cubicBezTo>
                  <a:cubicBezTo>
                    <a:pt x="3645" y="2726"/>
                    <a:pt x="3662" y="3003"/>
                    <a:pt x="3741" y="3382"/>
                  </a:cubicBezTo>
                  <a:cubicBezTo>
                    <a:pt x="3869" y="3997"/>
                    <a:pt x="3864" y="3997"/>
                    <a:pt x="3658" y="3936"/>
                  </a:cubicBezTo>
                  <a:cubicBezTo>
                    <a:pt x="3246" y="3815"/>
                    <a:pt x="2435" y="3760"/>
                    <a:pt x="2435" y="3853"/>
                  </a:cubicBezTo>
                  <a:cubicBezTo>
                    <a:pt x="2435" y="3904"/>
                    <a:pt x="2541" y="4225"/>
                    <a:pt x="2673" y="4564"/>
                  </a:cubicBezTo>
                  <a:lnTo>
                    <a:pt x="2912" y="5182"/>
                  </a:lnTo>
                  <a:lnTo>
                    <a:pt x="2248" y="5119"/>
                  </a:lnTo>
                  <a:cubicBezTo>
                    <a:pt x="1807" y="5075"/>
                    <a:pt x="1555" y="5080"/>
                    <a:pt x="1512" y="5151"/>
                  </a:cubicBezTo>
                  <a:cubicBezTo>
                    <a:pt x="1476" y="5209"/>
                    <a:pt x="1593" y="5500"/>
                    <a:pt x="1761" y="5800"/>
                  </a:cubicBezTo>
                  <a:cubicBezTo>
                    <a:pt x="1928" y="6099"/>
                    <a:pt x="2042" y="6363"/>
                    <a:pt x="2020" y="6386"/>
                  </a:cubicBezTo>
                  <a:cubicBezTo>
                    <a:pt x="1998" y="6408"/>
                    <a:pt x="1722" y="6461"/>
                    <a:pt x="1408" y="6501"/>
                  </a:cubicBezTo>
                  <a:cubicBezTo>
                    <a:pt x="961" y="6557"/>
                    <a:pt x="835" y="6618"/>
                    <a:pt x="807" y="6762"/>
                  </a:cubicBezTo>
                  <a:cubicBezTo>
                    <a:pt x="788" y="6863"/>
                    <a:pt x="812" y="6970"/>
                    <a:pt x="859" y="7003"/>
                  </a:cubicBezTo>
                  <a:cubicBezTo>
                    <a:pt x="906" y="7036"/>
                    <a:pt x="1082" y="7242"/>
                    <a:pt x="1253" y="7464"/>
                  </a:cubicBezTo>
                  <a:lnTo>
                    <a:pt x="1564" y="7872"/>
                  </a:lnTo>
                  <a:lnTo>
                    <a:pt x="1253" y="7935"/>
                  </a:lnTo>
                  <a:cubicBezTo>
                    <a:pt x="563" y="8074"/>
                    <a:pt x="206" y="8199"/>
                    <a:pt x="206" y="8311"/>
                  </a:cubicBezTo>
                  <a:cubicBezTo>
                    <a:pt x="206" y="8377"/>
                    <a:pt x="428" y="8627"/>
                    <a:pt x="703" y="8866"/>
                  </a:cubicBezTo>
                  <a:lnTo>
                    <a:pt x="1211" y="9306"/>
                  </a:lnTo>
                  <a:lnTo>
                    <a:pt x="610" y="9567"/>
                  </a:lnTo>
                  <a:cubicBezTo>
                    <a:pt x="278" y="9717"/>
                    <a:pt x="19" y="9897"/>
                    <a:pt x="19" y="9976"/>
                  </a:cubicBezTo>
                  <a:cubicBezTo>
                    <a:pt x="19" y="10053"/>
                    <a:pt x="230" y="10264"/>
                    <a:pt x="496" y="10436"/>
                  </a:cubicBezTo>
                  <a:cubicBezTo>
                    <a:pt x="762" y="10609"/>
                    <a:pt x="984" y="10778"/>
                    <a:pt x="983" y="10813"/>
                  </a:cubicBezTo>
                  <a:cubicBezTo>
                    <a:pt x="983" y="10889"/>
                    <a:pt x="423" y="11277"/>
                    <a:pt x="185" y="11368"/>
                  </a:cubicBezTo>
                  <a:cubicBezTo>
                    <a:pt x="-173" y="11504"/>
                    <a:pt x="-3" y="11781"/>
                    <a:pt x="610" y="12058"/>
                  </a:cubicBezTo>
                  <a:lnTo>
                    <a:pt x="1201" y="12331"/>
                  </a:lnTo>
                  <a:lnTo>
                    <a:pt x="703" y="12781"/>
                  </a:lnTo>
                  <a:cubicBezTo>
                    <a:pt x="429" y="13025"/>
                    <a:pt x="206" y="13266"/>
                    <a:pt x="206" y="13325"/>
                  </a:cubicBezTo>
                  <a:cubicBezTo>
                    <a:pt x="206" y="13384"/>
                    <a:pt x="510" y="13516"/>
                    <a:pt x="880" y="13618"/>
                  </a:cubicBezTo>
                  <a:lnTo>
                    <a:pt x="1554" y="13806"/>
                  </a:lnTo>
                  <a:lnTo>
                    <a:pt x="1118" y="14340"/>
                  </a:lnTo>
                  <a:cubicBezTo>
                    <a:pt x="712" y="14834"/>
                    <a:pt x="689" y="14882"/>
                    <a:pt x="849" y="15000"/>
                  </a:cubicBezTo>
                  <a:cubicBezTo>
                    <a:pt x="943" y="15069"/>
                    <a:pt x="1228" y="15125"/>
                    <a:pt x="1481" y="15125"/>
                  </a:cubicBezTo>
                  <a:cubicBezTo>
                    <a:pt x="1734" y="15125"/>
                    <a:pt x="1968" y="15169"/>
                    <a:pt x="1999" y="15219"/>
                  </a:cubicBezTo>
                  <a:cubicBezTo>
                    <a:pt x="2030" y="15270"/>
                    <a:pt x="1922" y="15531"/>
                    <a:pt x="1761" y="15795"/>
                  </a:cubicBezTo>
                  <a:cubicBezTo>
                    <a:pt x="1311" y="16533"/>
                    <a:pt x="1303" y="16524"/>
                    <a:pt x="2352" y="16496"/>
                  </a:cubicBezTo>
                  <a:lnTo>
                    <a:pt x="2901" y="16486"/>
                  </a:lnTo>
                  <a:lnTo>
                    <a:pt x="2673" y="17051"/>
                  </a:lnTo>
                  <a:cubicBezTo>
                    <a:pt x="2345" y="17856"/>
                    <a:pt x="2357" y="17906"/>
                    <a:pt x="2849" y="17836"/>
                  </a:cubicBezTo>
                  <a:cubicBezTo>
                    <a:pt x="3076" y="17804"/>
                    <a:pt x="3397" y="17745"/>
                    <a:pt x="3565" y="17710"/>
                  </a:cubicBezTo>
                  <a:lnTo>
                    <a:pt x="3865" y="17648"/>
                  </a:lnTo>
                  <a:lnTo>
                    <a:pt x="3741" y="18234"/>
                  </a:lnTo>
                  <a:cubicBezTo>
                    <a:pt x="3574" y="19040"/>
                    <a:pt x="3646" y="19123"/>
                    <a:pt x="4290" y="18893"/>
                  </a:cubicBezTo>
                  <a:cubicBezTo>
                    <a:pt x="4573" y="18792"/>
                    <a:pt x="4857" y="18693"/>
                    <a:pt x="4913" y="18673"/>
                  </a:cubicBezTo>
                  <a:cubicBezTo>
                    <a:pt x="4979" y="18649"/>
                    <a:pt x="5002" y="18866"/>
                    <a:pt x="4975" y="19291"/>
                  </a:cubicBezTo>
                  <a:cubicBezTo>
                    <a:pt x="4952" y="19647"/>
                    <a:pt x="4974" y="19980"/>
                    <a:pt x="5027" y="20034"/>
                  </a:cubicBezTo>
                  <a:cubicBezTo>
                    <a:pt x="5090" y="20098"/>
                    <a:pt x="5304" y="20009"/>
                    <a:pt x="5669" y="19772"/>
                  </a:cubicBezTo>
                  <a:cubicBezTo>
                    <a:pt x="5974" y="19576"/>
                    <a:pt x="6249" y="19436"/>
                    <a:pt x="6271" y="19458"/>
                  </a:cubicBezTo>
                  <a:cubicBezTo>
                    <a:pt x="6293" y="19481"/>
                    <a:pt x="6339" y="19771"/>
                    <a:pt x="6374" y="20107"/>
                  </a:cubicBezTo>
                  <a:cubicBezTo>
                    <a:pt x="6412" y="20475"/>
                    <a:pt x="6484" y="20737"/>
                    <a:pt x="6561" y="20767"/>
                  </a:cubicBezTo>
                  <a:cubicBezTo>
                    <a:pt x="6631" y="20794"/>
                    <a:pt x="6900" y="20638"/>
                    <a:pt x="7152" y="20421"/>
                  </a:cubicBezTo>
                  <a:cubicBezTo>
                    <a:pt x="7403" y="20204"/>
                    <a:pt x="7636" y="20044"/>
                    <a:pt x="7670" y="20065"/>
                  </a:cubicBezTo>
                  <a:cubicBezTo>
                    <a:pt x="7704" y="20086"/>
                    <a:pt x="7780" y="20350"/>
                    <a:pt x="7846" y="20651"/>
                  </a:cubicBezTo>
                  <a:cubicBezTo>
                    <a:pt x="7914" y="20956"/>
                    <a:pt x="8036" y="21228"/>
                    <a:pt x="8116" y="21259"/>
                  </a:cubicBezTo>
                  <a:cubicBezTo>
                    <a:pt x="8208" y="21294"/>
                    <a:pt x="8408" y="21146"/>
                    <a:pt x="8676" y="20840"/>
                  </a:cubicBezTo>
                  <a:cubicBezTo>
                    <a:pt x="8906" y="20577"/>
                    <a:pt x="9117" y="20384"/>
                    <a:pt x="9142" y="20411"/>
                  </a:cubicBezTo>
                  <a:cubicBezTo>
                    <a:pt x="9168" y="20438"/>
                    <a:pt x="9304" y="20709"/>
                    <a:pt x="9443" y="21018"/>
                  </a:cubicBezTo>
                  <a:cubicBezTo>
                    <a:pt x="9582" y="21327"/>
                    <a:pt x="9742" y="21583"/>
                    <a:pt x="9795" y="21583"/>
                  </a:cubicBezTo>
                  <a:cubicBezTo>
                    <a:pt x="9849" y="21583"/>
                    <a:pt x="10047" y="21334"/>
                    <a:pt x="10241" y="21039"/>
                  </a:cubicBezTo>
                  <a:cubicBezTo>
                    <a:pt x="10436" y="20743"/>
                    <a:pt x="10611" y="20505"/>
                    <a:pt x="10625" y="20505"/>
                  </a:cubicBezTo>
                  <a:cubicBezTo>
                    <a:pt x="10639" y="20505"/>
                    <a:pt x="10804" y="20743"/>
                    <a:pt x="10998" y="21039"/>
                  </a:cubicBezTo>
                  <a:cubicBezTo>
                    <a:pt x="11192" y="21334"/>
                    <a:pt x="11390" y="21583"/>
                    <a:pt x="11433" y="21583"/>
                  </a:cubicBezTo>
                  <a:cubicBezTo>
                    <a:pt x="11556" y="21583"/>
                    <a:pt x="11687" y="21380"/>
                    <a:pt x="11890" y="20871"/>
                  </a:cubicBezTo>
                  <a:cubicBezTo>
                    <a:pt x="11991" y="20616"/>
                    <a:pt x="12103" y="20411"/>
                    <a:pt x="12138" y="20411"/>
                  </a:cubicBezTo>
                  <a:cubicBezTo>
                    <a:pt x="12174" y="20411"/>
                    <a:pt x="12373" y="20608"/>
                    <a:pt x="12584" y="20850"/>
                  </a:cubicBezTo>
                  <a:cubicBezTo>
                    <a:pt x="12957" y="21278"/>
                    <a:pt x="13279" y="21415"/>
                    <a:pt x="13279" y="21154"/>
                  </a:cubicBezTo>
                  <a:cubicBezTo>
                    <a:pt x="13279" y="21083"/>
                    <a:pt x="13352" y="20805"/>
                    <a:pt x="13434" y="20526"/>
                  </a:cubicBezTo>
                  <a:lnTo>
                    <a:pt x="13579" y="20013"/>
                  </a:lnTo>
                  <a:lnTo>
                    <a:pt x="13984" y="20337"/>
                  </a:lnTo>
                  <a:cubicBezTo>
                    <a:pt x="14208" y="20513"/>
                    <a:pt x="14412" y="20684"/>
                    <a:pt x="14430" y="20725"/>
                  </a:cubicBezTo>
                  <a:cubicBezTo>
                    <a:pt x="14447" y="20765"/>
                    <a:pt x="14531" y="20798"/>
                    <a:pt x="14627" y="20798"/>
                  </a:cubicBezTo>
                  <a:cubicBezTo>
                    <a:pt x="14808" y="20798"/>
                    <a:pt x="14925" y="20402"/>
                    <a:pt x="14927" y="19741"/>
                  </a:cubicBezTo>
                  <a:lnTo>
                    <a:pt x="14927" y="19416"/>
                  </a:lnTo>
                  <a:lnTo>
                    <a:pt x="15477" y="19720"/>
                  </a:lnTo>
                  <a:cubicBezTo>
                    <a:pt x="16283" y="20161"/>
                    <a:pt x="16310" y="20139"/>
                    <a:pt x="16265" y="19322"/>
                  </a:cubicBezTo>
                  <a:cubicBezTo>
                    <a:pt x="16222" y="18554"/>
                    <a:pt x="16160" y="18588"/>
                    <a:pt x="16980" y="18904"/>
                  </a:cubicBezTo>
                  <a:cubicBezTo>
                    <a:pt x="17587" y="19137"/>
                    <a:pt x="17674" y="19046"/>
                    <a:pt x="17529" y="18317"/>
                  </a:cubicBezTo>
                  <a:cubicBezTo>
                    <a:pt x="17468" y="18010"/>
                    <a:pt x="17433" y="17745"/>
                    <a:pt x="17457" y="17721"/>
                  </a:cubicBezTo>
                  <a:cubicBezTo>
                    <a:pt x="17481" y="17697"/>
                    <a:pt x="17770" y="17722"/>
                    <a:pt x="18100" y="17784"/>
                  </a:cubicBezTo>
                  <a:cubicBezTo>
                    <a:pt x="18429" y="17845"/>
                    <a:pt x="18734" y="17865"/>
                    <a:pt x="18773" y="17826"/>
                  </a:cubicBezTo>
                  <a:cubicBezTo>
                    <a:pt x="18812" y="17786"/>
                    <a:pt x="18765" y="17555"/>
                    <a:pt x="18670" y="17302"/>
                  </a:cubicBezTo>
                  <a:cubicBezTo>
                    <a:pt x="18329" y="16399"/>
                    <a:pt x="18304" y="16463"/>
                    <a:pt x="19033" y="16538"/>
                  </a:cubicBezTo>
                  <a:cubicBezTo>
                    <a:pt x="19839" y="16622"/>
                    <a:pt x="19898" y="16527"/>
                    <a:pt x="19489" y="15795"/>
                  </a:cubicBezTo>
                  <a:cubicBezTo>
                    <a:pt x="19325" y="15503"/>
                    <a:pt x="19188" y="15234"/>
                    <a:pt x="19188" y="15198"/>
                  </a:cubicBezTo>
                  <a:cubicBezTo>
                    <a:pt x="19188" y="15162"/>
                    <a:pt x="19445" y="15125"/>
                    <a:pt x="19758" y="15125"/>
                  </a:cubicBezTo>
                  <a:cubicBezTo>
                    <a:pt x="20595" y="15125"/>
                    <a:pt x="20668" y="14970"/>
                    <a:pt x="20142" y="14340"/>
                  </a:cubicBezTo>
                  <a:cubicBezTo>
                    <a:pt x="19681" y="13789"/>
                    <a:pt x="19701" y="13720"/>
                    <a:pt x="20360" y="13608"/>
                  </a:cubicBezTo>
                  <a:cubicBezTo>
                    <a:pt x="20555" y="13574"/>
                    <a:pt x="20801" y="13486"/>
                    <a:pt x="20899" y="13409"/>
                  </a:cubicBezTo>
                  <a:cubicBezTo>
                    <a:pt x="21066" y="13276"/>
                    <a:pt x="21047" y="13236"/>
                    <a:pt x="20546" y="12781"/>
                  </a:cubicBezTo>
                  <a:lnTo>
                    <a:pt x="20007" y="12299"/>
                  </a:lnTo>
                  <a:lnTo>
                    <a:pt x="20308" y="12195"/>
                  </a:lnTo>
                  <a:cubicBezTo>
                    <a:pt x="20788" y="12026"/>
                    <a:pt x="21255" y="11762"/>
                    <a:pt x="21293" y="11640"/>
                  </a:cubicBezTo>
                  <a:cubicBezTo>
                    <a:pt x="21312" y="11577"/>
                    <a:pt x="21091" y="11379"/>
                    <a:pt x="20795" y="11200"/>
                  </a:cubicBezTo>
                  <a:cubicBezTo>
                    <a:pt x="20499" y="11022"/>
                    <a:pt x="20256" y="10847"/>
                    <a:pt x="20256" y="10813"/>
                  </a:cubicBezTo>
                  <a:cubicBezTo>
                    <a:pt x="20256" y="10779"/>
                    <a:pt x="20498" y="10593"/>
                    <a:pt x="20795" y="10394"/>
                  </a:cubicBezTo>
                  <a:cubicBezTo>
                    <a:pt x="21427" y="9971"/>
                    <a:pt x="21404" y="9882"/>
                    <a:pt x="20577" y="9536"/>
                  </a:cubicBezTo>
                  <a:lnTo>
                    <a:pt x="20038" y="9316"/>
                  </a:lnTo>
                  <a:lnTo>
                    <a:pt x="20557" y="8856"/>
                  </a:lnTo>
                  <a:cubicBezTo>
                    <a:pt x="21168" y="8314"/>
                    <a:pt x="21123" y="8184"/>
                    <a:pt x="20297" y="7997"/>
                  </a:cubicBezTo>
                  <a:cubicBezTo>
                    <a:pt x="20004" y="7931"/>
                    <a:pt x="19769" y="7845"/>
                    <a:pt x="19769" y="7799"/>
                  </a:cubicBezTo>
                  <a:cubicBezTo>
                    <a:pt x="19769" y="7752"/>
                    <a:pt x="19948" y="7505"/>
                    <a:pt x="20163" y="7254"/>
                  </a:cubicBezTo>
                  <a:cubicBezTo>
                    <a:pt x="20637" y="6701"/>
                    <a:pt x="20579" y="6581"/>
                    <a:pt x="19810" y="6501"/>
                  </a:cubicBezTo>
                  <a:cubicBezTo>
                    <a:pt x="19512" y="6470"/>
                    <a:pt x="19243" y="6420"/>
                    <a:pt x="19219" y="6396"/>
                  </a:cubicBezTo>
                  <a:cubicBezTo>
                    <a:pt x="19195" y="6372"/>
                    <a:pt x="19305" y="6130"/>
                    <a:pt x="19468" y="5862"/>
                  </a:cubicBezTo>
                  <a:cubicBezTo>
                    <a:pt x="19935" y="5097"/>
                    <a:pt x="19901" y="5041"/>
                    <a:pt x="19043" y="5119"/>
                  </a:cubicBezTo>
                  <a:lnTo>
                    <a:pt x="18317" y="5182"/>
                  </a:lnTo>
                  <a:lnTo>
                    <a:pt x="18576" y="4533"/>
                  </a:lnTo>
                  <a:cubicBezTo>
                    <a:pt x="18895" y="3723"/>
                    <a:pt x="18837" y="3643"/>
                    <a:pt x="18079" y="3842"/>
                  </a:cubicBezTo>
                  <a:cubicBezTo>
                    <a:pt x="17768" y="3924"/>
                    <a:pt x="17486" y="3966"/>
                    <a:pt x="17457" y="3936"/>
                  </a:cubicBezTo>
                  <a:cubicBezTo>
                    <a:pt x="17427" y="3907"/>
                    <a:pt x="17462" y="3616"/>
                    <a:pt x="17529" y="3288"/>
                  </a:cubicBezTo>
                  <a:cubicBezTo>
                    <a:pt x="17599" y="2946"/>
                    <a:pt x="17619" y="2646"/>
                    <a:pt x="17571" y="2597"/>
                  </a:cubicBezTo>
                  <a:cubicBezTo>
                    <a:pt x="17522" y="2548"/>
                    <a:pt x="17236" y="2618"/>
                    <a:pt x="16907" y="2754"/>
                  </a:cubicBezTo>
                  <a:lnTo>
                    <a:pt x="16327" y="2984"/>
                  </a:lnTo>
                  <a:lnTo>
                    <a:pt x="16285" y="2293"/>
                  </a:lnTo>
                  <a:cubicBezTo>
                    <a:pt x="16259" y="1912"/>
                    <a:pt x="16194" y="1589"/>
                    <a:pt x="16140" y="1571"/>
                  </a:cubicBezTo>
                  <a:cubicBezTo>
                    <a:pt x="16086" y="1553"/>
                    <a:pt x="15802" y="1697"/>
                    <a:pt x="15518" y="1885"/>
                  </a:cubicBezTo>
                  <a:cubicBezTo>
                    <a:pt x="15235" y="2073"/>
                    <a:pt x="14994" y="2220"/>
                    <a:pt x="14979" y="2220"/>
                  </a:cubicBezTo>
                  <a:cubicBezTo>
                    <a:pt x="14964" y="2220"/>
                    <a:pt x="14922" y="1915"/>
                    <a:pt x="14886" y="1540"/>
                  </a:cubicBezTo>
                  <a:cubicBezTo>
                    <a:pt x="14849" y="1164"/>
                    <a:pt x="14786" y="835"/>
                    <a:pt x="14741" y="807"/>
                  </a:cubicBezTo>
                  <a:cubicBezTo>
                    <a:pt x="14696" y="779"/>
                    <a:pt x="14424" y="954"/>
                    <a:pt x="14139" y="1194"/>
                  </a:cubicBezTo>
                  <a:lnTo>
                    <a:pt x="13621" y="1634"/>
                  </a:lnTo>
                  <a:lnTo>
                    <a:pt x="13507" y="1362"/>
                  </a:lnTo>
                  <a:cubicBezTo>
                    <a:pt x="13443" y="1216"/>
                    <a:pt x="13385" y="1020"/>
                    <a:pt x="13382" y="922"/>
                  </a:cubicBezTo>
                  <a:cubicBezTo>
                    <a:pt x="13377" y="683"/>
                    <a:pt x="13197" y="367"/>
                    <a:pt x="13071" y="367"/>
                  </a:cubicBezTo>
                  <a:cubicBezTo>
                    <a:pt x="13015" y="367"/>
                    <a:pt x="12783" y="573"/>
                    <a:pt x="12553" y="828"/>
                  </a:cubicBezTo>
                  <a:cubicBezTo>
                    <a:pt x="12323" y="1083"/>
                    <a:pt x="12119" y="1273"/>
                    <a:pt x="12097" y="1247"/>
                  </a:cubicBezTo>
                  <a:cubicBezTo>
                    <a:pt x="12075" y="1220"/>
                    <a:pt x="11951" y="938"/>
                    <a:pt x="11817" y="619"/>
                  </a:cubicBezTo>
                  <a:cubicBezTo>
                    <a:pt x="11683" y="299"/>
                    <a:pt x="11529" y="19"/>
                    <a:pt x="11475" y="1"/>
                  </a:cubicBezTo>
                  <a:close/>
                </a:path>
              </a:pathLst>
            </a:custGeom>
            <a:ln w="12700" cap="flat">
              <a:noFill/>
              <a:miter lim="400000"/>
            </a:ln>
            <a:effectLst/>
          </p:spPr>
        </p:pic>
        <p:sp>
          <p:nvSpPr>
            <p:cNvPr id="722" name="A"/>
            <p:cNvSpPr txBox="1"/>
            <p:nvPr/>
          </p:nvSpPr>
          <p:spPr>
            <a:xfrm>
              <a:off x="1955919" y="763473"/>
              <a:ext cx="389756" cy="57564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b="1" sz="4400">
                  <a:solidFill>
                    <a:srgbClr val="00FDFF"/>
                  </a:solidFill>
                </a:defRPr>
              </a:lvl1pPr>
            </a:lstStyle>
            <a:p>
              <a:pPr/>
              <a:r>
                <a:t>A</a:t>
              </a:r>
            </a:p>
          </p:txBody>
        </p:sp>
        <p:sp>
          <p:nvSpPr>
            <p:cNvPr id="723" name="G"/>
            <p:cNvSpPr txBox="1"/>
            <p:nvPr/>
          </p:nvSpPr>
          <p:spPr>
            <a:xfrm>
              <a:off x="1112289" y="763473"/>
              <a:ext cx="405129" cy="57564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b="1" sz="4400">
                  <a:solidFill>
                    <a:srgbClr val="942193"/>
                  </a:solidFill>
                </a:defRPr>
              </a:lvl1pPr>
            </a:lstStyle>
            <a:p>
              <a:pPr/>
              <a:r>
                <a:t>G</a:t>
              </a:r>
            </a:p>
          </p:txBody>
        </p:sp>
        <p:sp>
          <p:nvSpPr>
            <p:cNvPr id="724" name="C"/>
            <p:cNvSpPr txBox="1"/>
            <p:nvPr/>
          </p:nvSpPr>
          <p:spPr>
            <a:xfrm>
              <a:off x="2758777" y="785833"/>
              <a:ext cx="352046" cy="57564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b="1" sz="4400">
                  <a:solidFill>
                    <a:srgbClr val="0433FF"/>
                  </a:solidFill>
                </a:defRPr>
              </a:lvl1pPr>
            </a:lstStyle>
            <a:p>
              <a:pPr/>
              <a:r>
                <a:t>C</a:t>
              </a:r>
            </a:p>
          </p:txBody>
        </p:sp>
        <p:sp>
          <p:nvSpPr>
            <p:cNvPr id="725" name="T"/>
            <p:cNvSpPr txBox="1"/>
            <p:nvPr/>
          </p:nvSpPr>
          <p:spPr>
            <a:xfrm>
              <a:off x="3609859" y="785833"/>
              <a:ext cx="335232" cy="57564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b="1" sz="4400">
                  <a:solidFill>
                    <a:srgbClr val="941100"/>
                  </a:solidFill>
                </a:defRPr>
              </a:lvl1pPr>
            </a:lstStyle>
            <a:p>
              <a:pPr/>
              <a:r>
                <a:t>T</a:t>
              </a:r>
            </a:p>
          </p:txBody>
        </p:sp>
        <p:sp>
          <p:nvSpPr>
            <p:cNvPr id="726" name="T"/>
            <p:cNvSpPr txBox="1"/>
            <p:nvPr/>
          </p:nvSpPr>
          <p:spPr>
            <a:xfrm>
              <a:off x="4459637" y="785833"/>
              <a:ext cx="335233" cy="57564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b="1" sz="4400">
                  <a:solidFill>
                    <a:srgbClr val="941100"/>
                  </a:solidFill>
                </a:defRPr>
              </a:lvl1pPr>
            </a:lstStyle>
            <a:p>
              <a:pPr/>
              <a:r>
                <a:t>T</a:t>
              </a:r>
            </a:p>
          </p:txBody>
        </p:sp>
        <p:sp>
          <p:nvSpPr>
            <p:cNvPr id="727" name="C"/>
            <p:cNvSpPr txBox="1"/>
            <p:nvPr/>
          </p:nvSpPr>
          <p:spPr>
            <a:xfrm>
              <a:off x="5242814" y="785833"/>
              <a:ext cx="352046" cy="57564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b="1" sz="4400">
                  <a:solidFill>
                    <a:srgbClr val="0433FF"/>
                  </a:solidFill>
                </a:defRPr>
              </a:lvl1pPr>
            </a:lstStyle>
            <a:p>
              <a:pPr/>
              <a:r>
                <a:t>C</a:t>
              </a:r>
            </a:p>
          </p:txBody>
        </p:sp>
        <p:sp>
          <p:nvSpPr>
            <p:cNvPr id="728" name="A"/>
            <p:cNvSpPr txBox="1"/>
            <p:nvPr/>
          </p:nvSpPr>
          <p:spPr>
            <a:xfrm>
              <a:off x="6069105" y="763473"/>
              <a:ext cx="389756" cy="57564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b="1" sz="4400">
                  <a:solidFill>
                    <a:srgbClr val="00FDFF"/>
                  </a:solidFill>
                </a:defRPr>
              </a:lvl1pPr>
            </a:lstStyle>
            <a:p>
              <a:pPr/>
              <a:r>
                <a:t>A</a:t>
              </a:r>
            </a:p>
          </p:txBody>
        </p:sp>
        <p:pic>
          <p:nvPicPr>
            <p:cNvPr id="729" name="pasted-movie.png" descr="pasted-movie.png"/>
            <p:cNvPicPr>
              <a:picLocks noChangeAspect="1"/>
            </p:cNvPicPr>
            <p:nvPr/>
          </p:nvPicPr>
          <p:blipFill>
            <a:blip r:embed="rId4">
              <a:extLst/>
            </a:blip>
            <a:srcRect l="19059" t="13777" r="18989" b="19098"/>
            <a:stretch>
              <a:fillRect/>
            </a:stretch>
          </p:blipFill>
          <p:spPr>
            <a:xfrm>
              <a:off x="1049108" y="2224576"/>
              <a:ext cx="531490" cy="575868"/>
            </a:xfrm>
            <a:custGeom>
              <a:avLst/>
              <a:gdLst/>
              <a:ahLst/>
              <a:cxnLst>
                <a:cxn ang="0">
                  <a:pos x="wd2" y="hd2"/>
                </a:cxn>
                <a:cxn ang="5400000">
                  <a:pos x="wd2" y="hd2"/>
                </a:cxn>
                <a:cxn ang="10800000">
                  <a:pos x="wd2" y="hd2"/>
                </a:cxn>
                <a:cxn ang="16200000">
                  <a:pos x="wd2" y="hd2"/>
                </a:cxn>
              </a:cxnLst>
              <a:rect l="0" t="0" r="r" b="b"/>
              <a:pathLst>
                <a:path w="21578" h="21598" fill="norm" stroke="1" extrusionOk="0">
                  <a:moveTo>
                    <a:pt x="14018" y="0"/>
                  </a:moveTo>
                  <a:cubicBezTo>
                    <a:pt x="13628" y="0"/>
                    <a:pt x="13022" y="62"/>
                    <a:pt x="12665" y="134"/>
                  </a:cubicBezTo>
                  <a:cubicBezTo>
                    <a:pt x="12308" y="206"/>
                    <a:pt x="11635" y="323"/>
                    <a:pt x="11167" y="402"/>
                  </a:cubicBezTo>
                  <a:cubicBezTo>
                    <a:pt x="6785" y="1143"/>
                    <a:pt x="6493" y="1209"/>
                    <a:pt x="6349" y="1459"/>
                  </a:cubicBezTo>
                  <a:cubicBezTo>
                    <a:pt x="6218" y="1685"/>
                    <a:pt x="5953" y="1721"/>
                    <a:pt x="4077" y="1727"/>
                  </a:cubicBezTo>
                  <a:cubicBezTo>
                    <a:pt x="1703" y="1734"/>
                    <a:pt x="670" y="1867"/>
                    <a:pt x="403" y="2203"/>
                  </a:cubicBezTo>
                  <a:cubicBezTo>
                    <a:pt x="244" y="2404"/>
                    <a:pt x="68" y="8408"/>
                    <a:pt x="1" y="16165"/>
                  </a:cubicBezTo>
                  <a:cubicBezTo>
                    <a:pt x="-13" y="17730"/>
                    <a:pt x="154" y="21110"/>
                    <a:pt x="258" y="21420"/>
                  </a:cubicBezTo>
                  <a:cubicBezTo>
                    <a:pt x="306" y="21560"/>
                    <a:pt x="2533" y="21600"/>
                    <a:pt x="10731" y="21598"/>
                  </a:cubicBezTo>
                  <a:cubicBezTo>
                    <a:pt x="16737" y="21597"/>
                    <a:pt x="21237" y="21540"/>
                    <a:pt x="21366" y="21464"/>
                  </a:cubicBezTo>
                  <a:cubicBezTo>
                    <a:pt x="21557" y="21353"/>
                    <a:pt x="21587" y="20021"/>
                    <a:pt x="21575" y="12340"/>
                  </a:cubicBezTo>
                  <a:cubicBezTo>
                    <a:pt x="21561" y="2971"/>
                    <a:pt x="21531" y="2448"/>
                    <a:pt x="20898" y="1920"/>
                  </a:cubicBezTo>
                  <a:cubicBezTo>
                    <a:pt x="20600" y="1672"/>
                    <a:pt x="20350" y="1645"/>
                    <a:pt x="18095" y="1682"/>
                  </a:cubicBezTo>
                  <a:cubicBezTo>
                    <a:pt x="16733" y="1704"/>
                    <a:pt x="15485" y="1685"/>
                    <a:pt x="15324" y="1637"/>
                  </a:cubicBezTo>
                  <a:cubicBezTo>
                    <a:pt x="15125" y="1579"/>
                    <a:pt x="15034" y="1423"/>
                    <a:pt x="15034" y="1146"/>
                  </a:cubicBezTo>
                  <a:cubicBezTo>
                    <a:pt x="15034" y="921"/>
                    <a:pt x="14972" y="574"/>
                    <a:pt x="14889" y="372"/>
                  </a:cubicBezTo>
                  <a:cubicBezTo>
                    <a:pt x="14757" y="52"/>
                    <a:pt x="14637" y="0"/>
                    <a:pt x="14018" y="0"/>
                  </a:cubicBezTo>
                  <a:close/>
                </a:path>
              </a:pathLst>
            </a:custGeom>
            <a:ln w="12700" cap="flat">
              <a:noFill/>
              <a:miter lim="400000"/>
            </a:ln>
            <a:effectLst/>
          </p:spPr>
        </p:pic>
        <p:pic>
          <p:nvPicPr>
            <p:cNvPr id="730" name="pasted-movie.png" descr="pasted-movie.png"/>
            <p:cNvPicPr>
              <a:picLocks noChangeAspect="1"/>
            </p:cNvPicPr>
            <p:nvPr/>
          </p:nvPicPr>
          <p:blipFill>
            <a:blip r:embed="rId4">
              <a:extLst/>
            </a:blip>
            <a:srcRect l="19059" t="13777" r="18989" b="19098"/>
            <a:stretch>
              <a:fillRect/>
            </a:stretch>
          </p:blipFill>
          <p:spPr>
            <a:xfrm>
              <a:off x="1991662" y="2228912"/>
              <a:ext cx="531491" cy="575868"/>
            </a:xfrm>
            <a:custGeom>
              <a:avLst/>
              <a:gdLst/>
              <a:ahLst/>
              <a:cxnLst>
                <a:cxn ang="0">
                  <a:pos x="wd2" y="hd2"/>
                </a:cxn>
                <a:cxn ang="5400000">
                  <a:pos x="wd2" y="hd2"/>
                </a:cxn>
                <a:cxn ang="10800000">
                  <a:pos x="wd2" y="hd2"/>
                </a:cxn>
                <a:cxn ang="16200000">
                  <a:pos x="wd2" y="hd2"/>
                </a:cxn>
              </a:cxnLst>
              <a:rect l="0" t="0" r="r" b="b"/>
              <a:pathLst>
                <a:path w="21578" h="21598" fill="norm" stroke="1" extrusionOk="0">
                  <a:moveTo>
                    <a:pt x="14018" y="0"/>
                  </a:moveTo>
                  <a:cubicBezTo>
                    <a:pt x="13628" y="0"/>
                    <a:pt x="13022" y="62"/>
                    <a:pt x="12665" y="134"/>
                  </a:cubicBezTo>
                  <a:cubicBezTo>
                    <a:pt x="12308" y="206"/>
                    <a:pt x="11635" y="323"/>
                    <a:pt x="11167" y="402"/>
                  </a:cubicBezTo>
                  <a:cubicBezTo>
                    <a:pt x="6785" y="1143"/>
                    <a:pt x="6493" y="1209"/>
                    <a:pt x="6349" y="1459"/>
                  </a:cubicBezTo>
                  <a:cubicBezTo>
                    <a:pt x="6218" y="1685"/>
                    <a:pt x="5953" y="1721"/>
                    <a:pt x="4077" y="1727"/>
                  </a:cubicBezTo>
                  <a:cubicBezTo>
                    <a:pt x="1703" y="1734"/>
                    <a:pt x="670" y="1867"/>
                    <a:pt x="403" y="2203"/>
                  </a:cubicBezTo>
                  <a:cubicBezTo>
                    <a:pt x="244" y="2404"/>
                    <a:pt x="68" y="8408"/>
                    <a:pt x="1" y="16165"/>
                  </a:cubicBezTo>
                  <a:cubicBezTo>
                    <a:pt x="-13" y="17730"/>
                    <a:pt x="154" y="21110"/>
                    <a:pt x="258" y="21420"/>
                  </a:cubicBezTo>
                  <a:cubicBezTo>
                    <a:pt x="306" y="21560"/>
                    <a:pt x="2533" y="21600"/>
                    <a:pt x="10731" y="21598"/>
                  </a:cubicBezTo>
                  <a:cubicBezTo>
                    <a:pt x="16737" y="21597"/>
                    <a:pt x="21237" y="21540"/>
                    <a:pt x="21366" y="21464"/>
                  </a:cubicBezTo>
                  <a:cubicBezTo>
                    <a:pt x="21557" y="21353"/>
                    <a:pt x="21587" y="20021"/>
                    <a:pt x="21575" y="12340"/>
                  </a:cubicBezTo>
                  <a:cubicBezTo>
                    <a:pt x="21561" y="2971"/>
                    <a:pt x="21531" y="2448"/>
                    <a:pt x="20898" y="1920"/>
                  </a:cubicBezTo>
                  <a:cubicBezTo>
                    <a:pt x="20600" y="1672"/>
                    <a:pt x="20350" y="1645"/>
                    <a:pt x="18095" y="1682"/>
                  </a:cubicBezTo>
                  <a:cubicBezTo>
                    <a:pt x="16733" y="1704"/>
                    <a:pt x="15485" y="1685"/>
                    <a:pt x="15324" y="1637"/>
                  </a:cubicBezTo>
                  <a:cubicBezTo>
                    <a:pt x="15125" y="1579"/>
                    <a:pt x="15034" y="1423"/>
                    <a:pt x="15034" y="1146"/>
                  </a:cubicBezTo>
                  <a:cubicBezTo>
                    <a:pt x="15034" y="921"/>
                    <a:pt x="14972" y="574"/>
                    <a:pt x="14889" y="372"/>
                  </a:cubicBezTo>
                  <a:cubicBezTo>
                    <a:pt x="14757" y="52"/>
                    <a:pt x="14637" y="0"/>
                    <a:pt x="14018" y="0"/>
                  </a:cubicBezTo>
                  <a:close/>
                </a:path>
              </a:pathLst>
            </a:custGeom>
            <a:ln w="12700" cap="flat">
              <a:noFill/>
              <a:miter lim="400000"/>
            </a:ln>
            <a:effectLst/>
          </p:spPr>
        </p:pic>
        <p:sp>
          <p:nvSpPr>
            <p:cNvPr id="731" name="G"/>
            <p:cNvSpPr txBox="1"/>
            <p:nvPr/>
          </p:nvSpPr>
          <p:spPr>
            <a:xfrm>
              <a:off x="1112289" y="2229024"/>
              <a:ext cx="405129" cy="57564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b="1" sz="4400">
                  <a:solidFill>
                    <a:schemeClr val="accent3">
                      <a:lumOff val="-12941"/>
                    </a:schemeClr>
                  </a:solidFill>
                </a:defRPr>
              </a:lvl1pPr>
            </a:lstStyle>
            <a:p>
              <a:pPr/>
              <a:r>
                <a:t>G</a:t>
              </a:r>
            </a:p>
          </p:txBody>
        </p:sp>
        <p:sp>
          <p:nvSpPr>
            <p:cNvPr id="732" name="AC"/>
            <p:cNvSpPr txBox="1"/>
            <p:nvPr/>
          </p:nvSpPr>
          <p:spPr>
            <a:xfrm>
              <a:off x="2013587" y="2224688"/>
              <a:ext cx="324021" cy="57564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b="1" sz="4400">
                  <a:solidFill>
                    <a:schemeClr val="accent3">
                      <a:lumOff val="-12941"/>
                    </a:schemeClr>
                  </a:solidFill>
                </a:defRPr>
              </a:lvl1pPr>
            </a:lstStyle>
            <a:p>
              <a:pPr/>
              <a:r>
                <a:t>AC</a:t>
              </a:r>
            </a:p>
          </p:txBody>
        </p:sp>
        <p:pic>
          <p:nvPicPr>
            <p:cNvPr id="733" name="pasted-movie.png" descr="pasted-movie.png"/>
            <p:cNvPicPr>
              <a:picLocks noChangeAspect="1"/>
            </p:cNvPicPr>
            <p:nvPr/>
          </p:nvPicPr>
          <p:blipFill>
            <a:blip r:embed="rId4">
              <a:extLst/>
            </a:blip>
            <a:srcRect l="19059" t="13777" r="18989" b="19098"/>
            <a:stretch>
              <a:fillRect/>
            </a:stretch>
          </p:blipFill>
          <p:spPr>
            <a:xfrm>
              <a:off x="2770596" y="2224576"/>
              <a:ext cx="531490" cy="575868"/>
            </a:xfrm>
            <a:custGeom>
              <a:avLst/>
              <a:gdLst/>
              <a:ahLst/>
              <a:cxnLst>
                <a:cxn ang="0">
                  <a:pos x="wd2" y="hd2"/>
                </a:cxn>
                <a:cxn ang="5400000">
                  <a:pos x="wd2" y="hd2"/>
                </a:cxn>
                <a:cxn ang="10800000">
                  <a:pos x="wd2" y="hd2"/>
                </a:cxn>
                <a:cxn ang="16200000">
                  <a:pos x="wd2" y="hd2"/>
                </a:cxn>
              </a:cxnLst>
              <a:rect l="0" t="0" r="r" b="b"/>
              <a:pathLst>
                <a:path w="21578" h="21598" fill="norm" stroke="1" extrusionOk="0">
                  <a:moveTo>
                    <a:pt x="14018" y="0"/>
                  </a:moveTo>
                  <a:cubicBezTo>
                    <a:pt x="13628" y="0"/>
                    <a:pt x="13022" y="62"/>
                    <a:pt x="12665" y="134"/>
                  </a:cubicBezTo>
                  <a:cubicBezTo>
                    <a:pt x="12308" y="206"/>
                    <a:pt x="11635" y="323"/>
                    <a:pt x="11167" y="402"/>
                  </a:cubicBezTo>
                  <a:cubicBezTo>
                    <a:pt x="6785" y="1143"/>
                    <a:pt x="6493" y="1209"/>
                    <a:pt x="6349" y="1459"/>
                  </a:cubicBezTo>
                  <a:cubicBezTo>
                    <a:pt x="6218" y="1685"/>
                    <a:pt x="5953" y="1721"/>
                    <a:pt x="4077" y="1727"/>
                  </a:cubicBezTo>
                  <a:cubicBezTo>
                    <a:pt x="1703" y="1734"/>
                    <a:pt x="670" y="1867"/>
                    <a:pt x="403" y="2203"/>
                  </a:cubicBezTo>
                  <a:cubicBezTo>
                    <a:pt x="244" y="2404"/>
                    <a:pt x="68" y="8408"/>
                    <a:pt x="1" y="16165"/>
                  </a:cubicBezTo>
                  <a:cubicBezTo>
                    <a:pt x="-13" y="17730"/>
                    <a:pt x="154" y="21110"/>
                    <a:pt x="258" y="21420"/>
                  </a:cubicBezTo>
                  <a:cubicBezTo>
                    <a:pt x="306" y="21560"/>
                    <a:pt x="2533" y="21600"/>
                    <a:pt x="10731" y="21598"/>
                  </a:cubicBezTo>
                  <a:cubicBezTo>
                    <a:pt x="16737" y="21597"/>
                    <a:pt x="21237" y="21540"/>
                    <a:pt x="21366" y="21464"/>
                  </a:cubicBezTo>
                  <a:cubicBezTo>
                    <a:pt x="21557" y="21353"/>
                    <a:pt x="21587" y="20021"/>
                    <a:pt x="21575" y="12340"/>
                  </a:cubicBezTo>
                  <a:cubicBezTo>
                    <a:pt x="21561" y="2971"/>
                    <a:pt x="21531" y="2448"/>
                    <a:pt x="20898" y="1920"/>
                  </a:cubicBezTo>
                  <a:cubicBezTo>
                    <a:pt x="20600" y="1672"/>
                    <a:pt x="20350" y="1645"/>
                    <a:pt x="18095" y="1682"/>
                  </a:cubicBezTo>
                  <a:cubicBezTo>
                    <a:pt x="16733" y="1704"/>
                    <a:pt x="15485" y="1685"/>
                    <a:pt x="15324" y="1637"/>
                  </a:cubicBezTo>
                  <a:cubicBezTo>
                    <a:pt x="15125" y="1579"/>
                    <a:pt x="15034" y="1423"/>
                    <a:pt x="15034" y="1146"/>
                  </a:cubicBezTo>
                  <a:cubicBezTo>
                    <a:pt x="15034" y="921"/>
                    <a:pt x="14972" y="574"/>
                    <a:pt x="14889" y="372"/>
                  </a:cubicBezTo>
                  <a:cubicBezTo>
                    <a:pt x="14757" y="52"/>
                    <a:pt x="14637" y="0"/>
                    <a:pt x="14018" y="0"/>
                  </a:cubicBezTo>
                  <a:close/>
                </a:path>
              </a:pathLst>
            </a:custGeom>
            <a:ln w="12700" cap="flat">
              <a:noFill/>
              <a:miter lim="400000"/>
            </a:ln>
            <a:effectLst/>
          </p:spPr>
        </p:pic>
        <p:pic>
          <p:nvPicPr>
            <p:cNvPr id="734" name="pasted-movie.png" descr="pasted-movie.png"/>
            <p:cNvPicPr>
              <a:picLocks noChangeAspect="1"/>
            </p:cNvPicPr>
            <p:nvPr/>
          </p:nvPicPr>
          <p:blipFill>
            <a:blip r:embed="rId4">
              <a:extLst/>
            </a:blip>
            <a:srcRect l="19059" t="13777" r="18989" b="19098"/>
            <a:stretch>
              <a:fillRect/>
            </a:stretch>
          </p:blipFill>
          <p:spPr>
            <a:xfrm>
              <a:off x="3528605" y="2224576"/>
              <a:ext cx="531490" cy="575868"/>
            </a:xfrm>
            <a:custGeom>
              <a:avLst/>
              <a:gdLst/>
              <a:ahLst/>
              <a:cxnLst>
                <a:cxn ang="0">
                  <a:pos x="wd2" y="hd2"/>
                </a:cxn>
                <a:cxn ang="5400000">
                  <a:pos x="wd2" y="hd2"/>
                </a:cxn>
                <a:cxn ang="10800000">
                  <a:pos x="wd2" y="hd2"/>
                </a:cxn>
                <a:cxn ang="16200000">
                  <a:pos x="wd2" y="hd2"/>
                </a:cxn>
              </a:cxnLst>
              <a:rect l="0" t="0" r="r" b="b"/>
              <a:pathLst>
                <a:path w="21578" h="21598" fill="norm" stroke="1" extrusionOk="0">
                  <a:moveTo>
                    <a:pt x="14018" y="0"/>
                  </a:moveTo>
                  <a:cubicBezTo>
                    <a:pt x="13628" y="0"/>
                    <a:pt x="13022" y="62"/>
                    <a:pt x="12665" y="134"/>
                  </a:cubicBezTo>
                  <a:cubicBezTo>
                    <a:pt x="12308" y="206"/>
                    <a:pt x="11635" y="323"/>
                    <a:pt x="11167" y="402"/>
                  </a:cubicBezTo>
                  <a:cubicBezTo>
                    <a:pt x="6785" y="1143"/>
                    <a:pt x="6493" y="1209"/>
                    <a:pt x="6349" y="1459"/>
                  </a:cubicBezTo>
                  <a:cubicBezTo>
                    <a:pt x="6218" y="1685"/>
                    <a:pt x="5953" y="1721"/>
                    <a:pt x="4077" y="1727"/>
                  </a:cubicBezTo>
                  <a:cubicBezTo>
                    <a:pt x="1703" y="1734"/>
                    <a:pt x="670" y="1867"/>
                    <a:pt x="403" y="2203"/>
                  </a:cubicBezTo>
                  <a:cubicBezTo>
                    <a:pt x="244" y="2404"/>
                    <a:pt x="68" y="8408"/>
                    <a:pt x="1" y="16165"/>
                  </a:cubicBezTo>
                  <a:cubicBezTo>
                    <a:pt x="-13" y="17730"/>
                    <a:pt x="154" y="21110"/>
                    <a:pt x="258" y="21420"/>
                  </a:cubicBezTo>
                  <a:cubicBezTo>
                    <a:pt x="306" y="21560"/>
                    <a:pt x="2533" y="21600"/>
                    <a:pt x="10731" y="21598"/>
                  </a:cubicBezTo>
                  <a:cubicBezTo>
                    <a:pt x="16737" y="21597"/>
                    <a:pt x="21237" y="21540"/>
                    <a:pt x="21366" y="21464"/>
                  </a:cubicBezTo>
                  <a:cubicBezTo>
                    <a:pt x="21557" y="21353"/>
                    <a:pt x="21587" y="20021"/>
                    <a:pt x="21575" y="12340"/>
                  </a:cubicBezTo>
                  <a:cubicBezTo>
                    <a:pt x="21561" y="2971"/>
                    <a:pt x="21531" y="2448"/>
                    <a:pt x="20898" y="1920"/>
                  </a:cubicBezTo>
                  <a:cubicBezTo>
                    <a:pt x="20600" y="1672"/>
                    <a:pt x="20350" y="1645"/>
                    <a:pt x="18095" y="1682"/>
                  </a:cubicBezTo>
                  <a:cubicBezTo>
                    <a:pt x="16733" y="1704"/>
                    <a:pt x="15485" y="1685"/>
                    <a:pt x="15324" y="1637"/>
                  </a:cubicBezTo>
                  <a:cubicBezTo>
                    <a:pt x="15125" y="1579"/>
                    <a:pt x="15034" y="1423"/>
                    <a:pt x="15034" y="1146"/>
                  </a:cubicBezTo>
                  <a:cubicBezTo>
                    <a:pt x="15034" y="921"/>
                    <a:pt x="14972" y="574"/>
                    <a:pt x="14889" y="372"/>
                  </a:cubicBezTo>
                  <a:cubicBezTo>
                    <a:pt x="14757" y="52"/>
                    <a:pt x="14637" y="0"/>
                    <a:pt x="14018" y="0"/>
                  </a:cubicBezTo>
                  <a:close/>
                </a:path>
              </a:pathLst>
            </a:custGeom>
            <a:ln w="12700" cap="flat">
              <a:noFill/>
              <a:miter lim="400000"/>
            </a:ln>
            <a:effectLst/>
          </p:spPr>
        </p:pic>
        <p:pic>
          <p:nvPicPr>
            <p:cNvPr id="735" name="pasted-movie.png" descr="pasted-movie.png"/>
            <p:cNvPicPr>
              <a:picLocks noChangeAspect="1"/>
            </p:cNvPicPr>
            <p:nvPr/>
          </p:nvPicPr>
          <p:blipFill>
            <a:blip r:embed="rId4">
              <a:extLst/>
            </a:blip>
            <a:srcRect l="19059" t="13777" r="18989" b="19098"/>
            <a:stretch>
              <a:fillRect/>
            </a:stretch>
          </p:blipFill>
          <p:spPr>
            <a:xfrm>
              <a:off x="4361509" y="2224576"/>
              <a:ext cx="531490" cy="575868"/>
            </a:xfrm>
            <a:custGeom>
              <a:avLst/>
              <a:gdLst/>
              <a:ahLst/>
              <a:cxnLst>
                <a:cxn ang="0">
                  <a:pos x="wd2" y="hd2"/>
                </a:cxn>
                <a:cxn ang="5400000">
                  <a:pos x="wd2" y="hd2"/>
                </a:cxn>
                <a:cxn ang="10800000">
                  <a:pos x="wd2" y="hd2"/>
                </a:cxn>
                <a:cxn ang="16200000">
                  <a:pos x="wd2" y="hd2"/>
                </a:cxn>
              </a:cxnLst>
              <a:rect l="0" t="0" r="r" b="b"/>
              <a:pathLst>
                <a:path w="21578" h="21598" fill="norm" stroke="1" extrusionOk="0">
                  <a:moveTo>
                    <a:pt x="14018" y="0"/>
                  </a:moveTo>
                  <a:cubicBezTo>
                    <a:pt x="13628" y="0"/>
                    <a:pt x="13022" y="62"/>
                    <a:pt x="12665" y="134"/>
                  </a:cubicBezTo>
                  <a:cubicBezTo>
                    <a:pt x="12308" y="206"/>
                    <a:pt x="11635" y="323"/>
                    <a:pt x="11167" y="402"/>
                  </a:cubicBezTo>
                  <a:cubicBezTo>
                    <a:pt x="6785" y="1143"/>
                    <a:pt x="6493" y="1209"/>
                    <a:pt x="6349" y="1459"/>
                  </a:cubicBezTo>
                  <a:cubicBezTo>
                    <a:pt x="6218" y="1685"/>
                    <a:pt x="5953" y="1721"/>
                    <a:pt x="4077" y="1727"/>
                  </a:cubicBezTo>
                  <a:cubicBezTo>
                    <a:pt x="1703" y="1734"/>
                    <a:pt x="670" y="1867"/>
                    <a:pt x="403" y="2203"/>
                  </a:cubicBezTo>
                  <a:cubicBezTo>
                    <a:pt x="244" y="2404"/>
                    <a:pt x="68" y="8408"/>
                    <a:pt x="1" y="16165"/>
                  </a:cubicBezTo>
                  <a:cubicBezTo>
                    <a:pt x="-13" y="17730"/>
                    <a:pt x="154" y="21110"/>
                    <a:pt x="258" y="21420"/>
                  </a:cubicBezTo>
                  <a:cubicBezTo>
                    <a:pt x="306" y="21560"/>
                    <a:pt x="2533" y="21600"/>
                    <a:pt x="10731" y="21598"/>
                  </a:cubicBezTo>
                  <a:cubicBezTo>
                    <a:pt x="16737" y="21597"/>
                    <a:pt x="21237" y="21540"/>
                    <a:pt x="21366" y="21464"/>
                  </a:cubicBezTo>
                  <a:cubicBezTo>
                    <a:pt x="21557" y="21353"/>
                    <a:pt x="21587" y="20021"/>
                    <a:pt x="21575" y="12340"/>
                  </a:cubicBezTo>
                  <a:cubicBezTo>
                    <a:pt x="21561" y="2971"/>
                    <a:pt x="21531" y="2448"/>
                    <a:pt x="20898" y="1920"/>
                  </a:cubicBezTo>
                  <a:cubicBezTo>
                    <a:pt x="20600" y="1672"/>
                    <a:pt x="20350" y="1645"/>
                    <a:pt x="18095" y="1682"/>
                  </a:cubicBezTo>
                  <a:cubicBezTo>
                    <a:pt x="16733" y="1704"/>
                    <a:pt x="15485" y="1685"/>
                    <a:pt x="15324" y="1637"/>
                  </a:cubicBezTo>
                  <a:cubicBezTo>
                    <a:pt x="15125" y="1579"/>
                    <a:pt x="15034" y="1423"/>
                    <a:pt x="15034" y="1146"/>
                  </a:cubicBezTo>
                  <a:cubicBezTo>
                    <a:pt x="15034" y="921"/>
                    <a:pt x="14972" y="574"/>
                    <a:pt x="14889" y="372"/>
                  </a:cubicBezTo>
                  <a:cubicBezTo>
                    <a:pt x="14757" y="52"/>
                    <a:pt x="14637" y="0"/>
                    <a:pt x="14018" y="0"/>
                  </a:cubicBezTo>
                  <a:close/>
                </a:path>
              </a:pathLst>
            </a:custGeom>
            <a:ln w="12700" cap="flat">
              <a:noFill/>
              <a:miter lim="400000"/>
            </a:ln>
            <a:effectLst/>
          </p:spPr>
        </p:pic>
        <p:pic>
          <p:nvPicPr>
            <p:cNvPr id="736" name="pasted-movie.png" descr="pasted-movie.png"/>
            <p:cNvPicPr>
              <a:picLocks noChangeAspect="1"/>
            </p:cNvPicPr>
            <p:nvPr/>
          </p:nvPicPr>
          <p:blipFill>
            <a:blip r:embed="rId4">
              <a:extLst/>
            </a:blip>
            <a:srcRect l="19059" t="13777" r="18989" b="19098"/>
            <a:stretch>
              <a:fillRect/>
            </a:stretch>
          </p:blipFill>
          <p:spPr>
            <a:xfrm>
              <a:off x="5153092" y="2224576"/>
              <a:ext cx="531490" cy="575868"/>
            </a:xfrm>
            <a:custGeom>
              <a:avLst/>
              <a:gdLst/>
              <a:ahLst/>
              <a:cxnLst>
                <a:cxn ang="0">
                  <a:pos x="wd2" y="hd2"/>
                </a:cxn>
                <a:cxn ang="5400000">
                  <a:pos x="wd2" y="hd2"/>
                </a:cxn>
                <a:cxn ang="10800000">
                  <a:pos x="wd2" y="hd2"/>
                </a:cxn>
                <a:cxn ang="16200000">
                  <a:pos x="wd2" y="hd2"/>
                </a:cxn>
              </a:cxnLst>
              <a:rect l="0" t="0" r="r" b="b"/>
              <a:pathLst>
                <a:path w="21578" h="21598" fill="norm" stroke="1" extrusionOk="0">
                  <a:moveTo>
                    <a:pt x="14018" y="0"/>
                  </a:moveTo>
                  <a:cubicBezTo>
                    <a:pt x="13628" y="0"/>
                    <a:pt x="13022" y="62"/>
                    <a:pt x="12665" y="134"/>
                  </a:cubicBezTo>
                  <a:cubicBezTo>
                    <a:pt x="12308" y="206"/>
                    <a:pt x="11635" y="323"/>
                    <a:pt x="11167" y="402"/>
                  </a:cubicBezTo>
                  <a:cubicBezTo>
                    <a:pt x="6785" y="1143"/>
                    <a:pt x="6493" y="1209"/>
                    <a:pt x="6349" y="1459"/>
                  </a:cubicBezTo>
                  <a:cubicBezTo>
                    <a:pt x="6218" y="1685"/>
                    <a:pt x="5953" y="1721"/>
                    <a:pt x="4077" y="1727"/>
                  </a:cubicBezTo>
                  <a:cubicBezTo>
                    <a:pt x="1703" y="1734"/>
                    <a:pt x="670" y="1867"/>
                    <a:pt x="403" y="2203"/>
                  </a:cubicBezTo>
                  <a:cubicBezTo>
                    <a:pt x="244" y="2404"/>
                    <a:pt x="68" y="8408"/>
                    <a:pt x="1" y="16165"/>
                  </a:cubicBezTo>
                  <a:cubicBezTo>
                    <a:pt x="-13" y="17730"/>
                    <a:pt x="154" y="21110"/>
                    <a:pt x="258" y="21420"/>
                  </a:cubicBezTo>
                  <a:cubicBezTo>
                    <a:pt x="306" y="21560"/>
                    <a:pt x="2533" y="21600"/>
                    <a:pt x="10731" y="21598"/>
                  </a:cubicBezTo>
                  <a:cubicBezTo>
                    <a:pt x="16737" y="21597"/>
                    <a:pt x="21237" y="21540"/>
                    <a:pt x="21366" y="21464"/>
                  </a:cubicBezTo>
                  <a:cubicBezTo>
                    <a:pt x="21557" y="21353"/>
                    <a:pt x="21587" y="20021"/>
                    <a:pt x="21575" y="12340"/>
                  </a:cubicBezTo>
                  <a:cubicBezTo>
                    <a:pt x="21561" y="2971"/>
                    <a:pt x="21531" y="2448"/>
                    <a:pt x="20898" y="1920"/>
                  </a:cubicBezTo>
                  <a:cubicBezTo>
                    <a:pt x="20600" y="1672"/>
                    <a:pt x="20350" y="1645"/>
                    <a:pt x="18095" y="1682"/>
                  </a:cubicBezTo>
                  <a:cubicBezTo>
                    <a:pt x="16733" y="1704"/>
                    <a:pt x="15485" y="1685"/>
                    <a:pt x="15324" y="1637"/>
                  </a:cubicBezTo>
                  <a:cubicBezTo>
                    <a:pt x="15125" y="1579"/>
                    <a:pt x="15034" y="1423"/>
                    <a:pt x="15034" y="1146"/>
                  </a:cubicBezTo>
                  <a:cubicBezTo>
                    <a:pt x="15034" y="921"/>
                    <a:pt x="14972" y="574"/>
                    <a:pt x="14889" y="372"/>
                  </a:cubicBezTo>
                  <a:cubicBezTo>
                    <a:pt x="14757" y="52"/>
                    <a:pt x="14637" y="0"/>
                    <a:pt x="14018" y="0"/>
                  </a:cubicBezTo>
                  <a:close/>
                </a:path>
              </a:pathLst>
            </a:custGeom>
            <a:ln w="12700" cap="flat">
              <a:noFill/>
              <a:miter lim="400000"/>
            </a:ln>
            <a:effectLst/>
          </p:spPr>
        </p:pic>
        <p:pic>
          <p:nvPicPr>
            <p:cNvPr id="737" name="pasted-movie.png" descr="pasted-movie.png"/>
            <p:cNvPicPr>
              <a:picLocks noChangeAspect="1"/>
            </p:cNvPicPr>
            <p:nvPr/>
          </p:nvPicPr>
          <p:blipFill>
            <a:blip r:embed="rId4">
              <a:extLst/>
            </a:blip>
            <a:srcRect l="19059" t="13777" r="18989" b="19098"/>
            <a:stretch>
              <a:fillRect/>
            </a:stretch>
          </p:blipFill>
          <p:spPr>
            <a:xfrm>
              <a:off x="5998238" y="2224576"/>
              <a:ext cx="531490" cy="575868"/>
            </a:xfrm>
            <a:custGeom>
              <a:avLst/>
              <a:gdLst/>
              <a:ahLst/>
              <a:cxnLst>
                <a:cxn ang="0">
                  <a:pos x="wd2" y="hd2"/>
                </a:cxn>
                <a:cxn ang="5400000">
                  <a:pos x="wd2" y="hd2"/>
                </a:cxn>
                <a:cxn ang="10800000">
                  <a:pos x="wd2" y="hd2"/>
                </a:cxn>
                <a:cxn ang="16200000">
                  <a:pos x="wd2" y="hd2"/>
                </a:cxn>
              </a:cxnLst>
              <a:rect l="0" t="0" r="r" b="b"/>
              <a:pathLst>
                <a:path w="21578" h="21598" fill="norm" stroke="1" extrusionOk="0">
                  <a:moveTo>
                    <a:pt x="14018" y="0"/>
                  </a:moveTo>
                  <a:cubicBezTo>
                    <a:pt x="13628" y="0"/>
                    <a:pt x="13022" y="62"/>
                    <a:pt x="12665" y="134"/>
                  </a:cubicBezTo>
                  <a:cubicBezTo>
                    <a:pt x="12308" y="206"/>
                    <a:pt x="11635" y="323"/>
                    <a:pt x="11167" y="402"/>
                  </a:cubicBezTo>
                  <a:cubicBezTo>
                    <a:pt x="6785" y="1143"/>
                    <a:pt x="6493" y="1209"/>
                    <a:pt x="6349" y="1459"/>
                  </a:cubicBezTo>
                  <a:cubicBezTo>
                    <a:pt x="6218" y="1685"/>
                    <a:pt x="5953" y="1721"/>
                    <a:pt x="4077" y="1727"/>
                  </a:cubicBezTo>
                  <a:cubicBezTo>
                    <a:pt x="1703" y="1734"/>
                    <a:pt x="670" y="1867"/>
                    <a:pt x="403" y="2203"/>
                  </a:cubicBezTo>
                  <a:cubicBezTo>
                    <a:pt x="244" y="2404"/>
                    <a:pt x="68" y="8408"/>
                    <a:pt x="1" y="16165"/>
                  </a:cubicBezTo>
                  <a:cubicBezTo>
                    <a:pt x="-13" y="17730"/>
                    <a:pt x="154" y="21110"/>
                    <a:pt x="258" y="21420"/>
                  </a:cubicBezTo>
                  <a:cubicBezTo>
                    <a:pt x="306" y="21560"/>
                    <a:pt x="2533" y="21600"/>
                    <a:pt x="10731" y="21598"/>
                  </a:cubicBezTo>
                  <a:cubicBezTo>
                    <a:pt x="16737" y="21597"/>
                    <a:pt x="21237" y="21540"/>
                    <a:pt x="21366" y="21464"/>
                  </a:cubicBezTo>
                  <a:cubicBezTo>
                    <a:pt x="21557" y="21353"/>
                    <a:pt x="21587" y="20021"/>
                    <a:pt x="21575" y="12340"/>
                  </a:cubicBezTo>
                  <a:cubicBezTo>
                    <a:pt x="21561" y="2971"/>
                    <a:pt x="21531" y="2448"/>
                    <a:pt x="20898" y="1920"/>
                  </a:cubicBezTo>
                  <a:cubicBezTo>
                    <a:pt x="20600" y="1672"/>
                    <a:pt x="20350" y="1645"/>
                    <a:pt x="18095" y="1682"/>
                  </a:cubicBezTo>
                  <a:cubicBezTo>
                    <a:pt x="16733" y="1704"/>
                    <a:pt x="15485" y="1685"/>
                    <a:pt x="15324" y="1637"/>
                  </a:cubicBezTo>
                  <a:cubicBezTo>
                    <a:pt x="15125" y="1579"/>
                    <a:pt x="15034" y="1423"/>
                    <a:pt x="15034" y="1146"/>
                  </a:cubicBezTo>
                  <a:cubicBezTo>
                    <a:pt x="15034" y="921"/>
                    <a:pt x="14972" y="574"/>
                    <a:pt x="14889" y="372"/>
                  </a:cubicBezTo>
                  <a:cubicBezTo>
                    <a:pt x="14757" y="52"/>
                    <a:pt x="14637" y="0"/>
                    <a:pt x="14018" y="0"/>
                  </a:cubicBezTo>
                  <a:close/>
                </a:path>
              </a:pathLst>
            </a:custGeom>
            <a:ln w="12700" cap="flat">
              <a:noFill/>
              <a:miter lim="400000"/>
            </a:ln>
            <a:effectLst/>
          </p:spPr>
        </p:pic>
        <p:sp>
          <p:nvSpPr>
            <p:cNvPr id="738" name="A"/>
            <p:cNvSpPr txBox="1"/>
            <p:nvPr/>
          </p:nvSpPr>
          <p:spPr>
            <a:xfrm>
              <a:off x="6071071" y="2224688"/>
              <a:ext cx="324021" cy="57564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b="1" sz="4400">
                  <a:solidFill>
                    <a:schemeClr val="accent3">
                      <a:lumOff val="-12941"/>
                    </a:schemeClr>
                  </a:solidFill>
                </a:defRPr>
              </a:lvl1pPr>
            </a:lstStyle>
            <a:p>
              <a:pPr/>
              <a:r>
                <a:t>A</a:t>
              </a:r>
            </a:p>
          </p:txBody>
        </p:sp>
      </p:grpSp>
      <p:sp>
        <p:nvSpPr>
          <p:cNvPr id="740" name="Sequencing by Synthesis…"/>
          <p:cNvSpPr txBox="1"/>
          <p:nvPr/>
        </p:nvSpPr>
        <p:spPr>
          <a:xfrm>
            <a:off x="385656" y="1484848"/>
            <a:ext cx="2800702" cy="94120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sz="2100"/>
            </a:pPr>
            <a:r>
              <a:t>Sequencing by Synthesis</a:t>
            </a:r>
          </a:p>
          <a:p>
            <a:pPr>
              <a:defRPr sz="2100"/>
            </a:pPr>
            <a:r>
              <a:t>dNTP* is </a:t>
            </a:r>
            <a:r>
              <a:rPr b="1">
                <a:solidFill>
                  <a:srgbClr val="0096FF"/>
                </a:solidFill>
              </a:rPr>
              <a:t>BOUND</a:t>
            </a:r>
            <a:endParaRPr b="1">
              <a:solidFill>
                <a:srgbClr val="0096FF"/>
              </a:solidFill>
            </a:endParaRPr>
          </a:p>
        </p:txBody>
      </p:sp>
      <p:sp>
        <p:nvSpPr>
          <p:cNvPr id="741" name="Sequencing by Binding…"/>
          <p:cNvSpPr txBox="1"/>
          <p:nvPr/>
        </p:nvSpPr>
        <p:spPr>
          <a:xfrm>
            <a:off x="206789" y="5723830"/>
            <a:ext cx="7276392" cy="69297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sz="2100"/>
            </a:pPr>
            <a:r>
              <a:t>Sequencing by Binding </a:t>
            </a:r>
          </a:p>
          <a:p>
            <a:pPr>
              <a:defRPr sz="2100"/>
            </a:pPr>
            <a:r>
              <a:t>dNTP* </a:t>
            </a:r>
            <a:r>
              <a:rPr>
                <a:solidFill>
                  <a:srgbClr val="0096FF"/>
                </a:solidFill>
              </a:rPr>
              <a:t>presented</a:t>
            </a:r>
            <a:r>
              <a:t>, </a:t>
            </a:r>
            <a:r>
              <a:rPr>
                <a:solidFill>
                  <a:srgbClr val="0096FF"/>
                </a:solidFill>
              </a:rPr>
              <a:t>removed</a:t>
            </a:r>
            <a:r>
              <a:t>, and then a </a:t>
            </a:r>
            <a:r>
              <a:rPr>
                <a:solidFill>
                  <a:srgbClr val="9437FF"/>
                </a:solidFill>
              </a:rPr>
              <a:t>native</a:t>
            </a:r>
            <a:r>
              <a:t> nucleotide is bound</a:t>
            </a:r>
          </a:p>
        </p:txBody>
      </p:sp>
      <p:sp>
        <p:nvSpPr>
          <p:cNvPr id="742" name="NGS glossary"/>
          <p:cNvSpPr txBox="1"/>
          <p:nvPr/>
        </p:nvSpPr>
        <p:spPr>
          <a:xfrm>
            <a:off x="141146" y="91847"/>
            <a:ext cx="1333313"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9437FF"/>
                </a:solidFill>
              </a:defRPr>
            </a:lvl1pPr>
          </a:lstStyle>
          <a:p>
            <a:pPr/>
            <a:r>
              <a:t>NGS glossary</a:t>
            </a:r>
          </a:p>
        </p:txBody>
      </p:sp>
      <p:sp>
        <p:nvSpPr>
          <p:cNvPr id="743" name="C"/>
          <p:cNvSpPr txBox="1"/>
          <p:nvPr/>
        </p:nvSpPr>
        <p:spPr>
          <a:xfrm>
            <a:off x="5701311" y="4177311"/>
            <a:ext cx="399912" cy="65391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sz="4400">
                <a:solidFill>
                  <a:schemeClr val="accent3">
                    <a:lumOff val="-12941"/>
                  </a:schemeClr>
                </a:solidFill>
              </a:defRPr>
            </a:lvl1pPr>
          </a:lstStyle>
          <a:p>
            <a:pPr/>
            <a:r>
              <a:t>C</a:t>
            </a:r>
          </a:p>
        </p:txBody>
      </p:sp>
      <p:sp>
        <p:nvSpPr>
          <p:cNvPr id="744" name="C"/>
          <p:cNvSpPr txBox="1"/>
          <p:nvPr/>
        </p:nvSpPr>
        <p:spPr>
          <a:xfrm>
            <a:off x="8122777" y="4177311"/>
            <a:ext cx="399912" cy="65391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sz="4400">
                <a:solidFill>
                  <a:schemeClr val="accent3">
                    <a:lumOff val="-12941"/>
                  </a:schemeClr>
                </a:solidFill>
              </a:defRPr>
            </a:lvl1pPr>
          </a:lstStyle>
          <a:p>
            <a:pPr/>
            <a:r>
              <a:t>C</a:t>
            </a:r>
          </a:p>
        </p:txBody>
      </p:sp>
      <p:sp>
        <p:nvSpPr>
          <p:cNvPr id="745" name="T"/>
          <p:cNvSpPr txBox="1"/>
          <p:nvPr/>
        </p:nvSpPr>
        <p:spPr>
          <a:xfrm>
            <a:off x="6506727" y="4177311"/>
            <a:ext cx="380813" cy="65391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sz="4400">
                <a:solidFill>
                  <a:schemeClr val="accent3">
                    <a:lumOff val="-12941"/>
                  </a:schemeClr>
                </a:solidFill>
              </a:defRPr>
            </a:lvl1pPr>
          </a:lstStyle>
          <a:p>
            <a:pPr/>
            <a:r>
              <a:t>T</a:t>
            </a:r>
          </a:p>
        </p:txBody>
      </p:sp>
      <p:sp>
        <p:nvSpPr>
          <p:cNvPr id="746" name="T"/>
          <p:cNvSpPr txBox="1"/>
          <p:nvPr/>
        </p:nvSpPr>
        <p:spPr>
          <a:xfrm>
            <a:off x="7314752" y="4177311"/>
            <a:ext cx="380813" cy="65391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sz="4400">
                <a:solidFill>
                  <a:schemeClr val="accent3">
                    <a:lumOff val="-12941"/>
                  </a:schemeClr>
                </a:solidFill>
              </a:defRPr>
            </a:lvl1pPr>
          </a:lstStyle>
          <a:p>
            <a:pPr/>
            <a:r>
              <a:t>T</a:t>
            </a:r>
          </a:p>
        </p:txBody>
      </p:sp>
      <p:pic>
        <p:nvPicPr>
          <p:cNvPr id="747" name="pasted-movie.png" descr="pasted-movie.png"/>
          <p:cNvPicPr>
            <a:picLocks noChangeAspect="1"/>
          </p:cNvPicPr>
          <p:nvPr/>
        </p:nvPicPr>
        <p:blipFill>
          <a:blip r:embed="rId5">
            <a:extLst/>
          </a:blip>
          <a:stretch>
            <a:fillRect/>
          </a:stretch>
        </p:blipFill>
        <p:spPr>
          <a:xfrm>
            <a:off x="9289029" y="6103584"/>
            <a:ext cx="717082" cy="717082"/>
          </a:xfrm>
          <a:prstGeom prst="rect">
            <a:avLst/>
          </a:prstGeom>
          <a:ln w="12700">
            <a:miter lim="400000"/>
          </a:ln>
        </p:spPr>
      </p:pic>
      <p:sp>
        <p:nvSpPr>
          <p:cNvPr id="748" name="SBB is gentler than SBS"/>
          <p:cNvSpPr txBox="1"/>
          <p:nvPr/>
        </p:nvSpPr>
        <p:spPr>
          <a:xfrm>
            <a:off x="9856457" y="6410446"/>
            <a:ext cx="2223156"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i="1"/>
            </a:lvl1pPr>
          </a:lstStyle>
          <a:p>
            <a:pPr/>
            <a:r>
              <a:t>SBB is gentler than SBS</a:t>
            </a:r>
          </a:p>
        </p:txBody>
      </p:sp>
      <p:pic>
        <p:nvPicPr>
          <p:cNvPr id="749" name="pasted-movie.png" descr="pasted-movie.png"/>
          <p:cNvPicPr>
            <a:picLocks noChangeAspect="1"/>
          </p:cNvPicPr>
          <p:nvPr/>
        </p:nvPicPr>
        <p:blipFill>
          <a:blip r:embed="rId6">
            <a:extLst/>
          </a:blip>
          <a:stretch>
            <a:fillRect/>
          </a:stretch>
        </p:blipFill>
        <p:spPr>
          <a:xfrm>
            <a:off x="283633" y="3137871"/>
            <a:ext cx="2450139" cy="1325564"/>
          </a:xfrm>
          <a:prstGeom prst="rect">
            <a:avLst/>
          </a:prstGeom>
          <a:ln w="12700">
            <a:miter lim="400000"/>
          </a:ln>
        </p:spPr>
      </p:pic>
      <p:sp>
        <p:nvSpPr>
          <p:cNvPr id="750" name="Oval"/>
          <p:cNvSpPr/>
          <p:nvPr/>
        </p:nvSpPr>
        <p:spPr>
          <a:xfrm>
            <a:off x="1710266" y="4087217"/>
            <a:ext cx="432588" cy="449231"/>
          </a:xfrm>
          <a:prstGeom prst="ellipse">
            <a:avLst/>
          </a:prstGeom>
          <a:ln w="38100">
            <a:solidFill>
              <a:srgbClr val="FFD479"/>
            </a:solidFill>
            <a:miter/>
          </a:ln>
        </p:spPr>
        <p:txBody>
          <a:bodyPr lIns="45719" rIns="45719" anchor="ctr"/>
          <a:lstStyle/>
          <a:p>
            <a:pPr/>
          </a:p>
        </p:txBody>
      </p:sp>
      <p:sp>
        <p:nvSpPr>
          <p:cNvPr id="751" name="Oval"/>
          <p:cNvSpPr/>
          <p:nvPr/>
        </p:nvSpPr>
        <p:spPr>
          <a:xfrm>
            <a:off x="515474" y="3554138"/>
            <a:ext cx="280757" cy="294988"/>
          </a:xfrm>
          <a:prstGeom prst="ellipse">
            <a:avLst/>
          </a:prstGeom>
          <a:ln w="38100">
            <a:solidFill>
              <a:srgbClr val="FF9300"/>
            </a:solidFill>
            <a:miter/>
          </a:ln>
        </p:spPr>
        <p:txBody>
          <a:bodyPr lIns="45719" rIns="45719" anchor="ctr"/>
          <a:lstStyle/>
          <a:p>
            <a:pPr/>
          </a:p>
        </p:txBody>
      </p:sp>
      <p:sp>
        <p:nvSpPr>
          <p:cNvPr id="752" name="(Block)"/>
          <p:cNvSpPr txBox="1"/>
          <p:nvPr/>
        </p:nvSpPr>
        <p:spPr>
          <a:xfrm>
            <a:off x="1662298" y="4591723"/>
            <a:ext cx="528524" cy="24830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200"/>
            </a:lvl1pPr>
          </a:lstStyle>
          <a:p>
            <a:pPr/>
            <a:r>
              <a:t>(Block)</a:t>
            </a:r>
          </a:p>
        </p:txBody>
      </p:sp>
      <p:sp>
        <p:nvSpPr>
          <p:cNvPr id="753" name="(Fluorophore)"/>
          <p:cNvSpPr txBox="1"/>
          <p:nvPr/>
        </p:nvSpPr>
        <p:spPr>
          <a:xfrm>
            <a:off x="175603" y="3110056"/>
            <a:ext cx="960499" cy="24830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200"/>
            </a:lvl1pPr>
          </a:lstStyle>
          <a:p>
            <a:pPr/>
            <a:r>
              <a:t>(Fluorophore)</a:t>
            </a:r>
          </a:p>
        </p:txBody>
      </p:sp>
      <p:pic>
        <p:nvPicPr>
          <p:cNvPr id="754" name="pasted-movie.png" descr="pasted-movie.png"/>
          <p:cNvPicPr>
            <a:picLocks noChangeAspect="1"/>
          </p:cNvPicPr>
          <p:nvPr/>
        </p:nvPicPr>
        <p:blipFill>
          <a:blip r:embed="rId7">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56" name="SBS and SBB comparison"/>
          <p:cNvSpPr txBox="1"/>
          <p:nvPr>
            <p:ph type="title"/>
          </p:nvPr>
        </p:nvSpPr>
        <p:spPr>
          <a:xfrm>
            <a:off x="495565" y="279097"/>
            <a:ext cx="10515601" cy="1325564"/>
          </a:xfrm>
          <a:prstGeom prst="rect">
            <a:avLst/>
          </a:prstGeom>
        </p:spPr>
        <p:txBody>
          <a:bodyPr/>
          <a:lstStyle/>
          <a:p>
            <a:pPr/>
            <a:r>
              <a:t>SBS and SBB comparison</a:t>
            </a:r>
          </a:p>
        </p:txBody>
      </p:sp>
      <p:pic>
        <p:nvPicPr>
          <p:cNvPr id="757" name="pasted-movie.png" descr="pasted-movie.png"/>
          <p:cNvPicPr>
            <a:picLocks noChangeAspect="1"/>
          </p:cNvPicPr>
          <p:nvPr/>
        </p:nvPicPr>
        <p:blipFill>
          <a:blip r:embed="rId2">
            <a:extLst/>
          </a:blip>
          <a:stretch>
            <a:fillRect/>
          </a:stretch>
        </p:blipFill>
        <p:spPr>
          <a:xfrm>
            <a:off x="9093817" y="4191888"/>
            <a:ext cx="2779213" cy="1849440"/>
          </a:xfrm>
          <a:prstGeom prst="rect">
            <a:avLst/>
          </a:prstGeom>
          <a:ln w="12700">
            <a:miter lim="400000"/>
          </a:ln>
        </p:spPr>
      </p:pic>
      <p:pic>
        <p:nvPicPr>
          <p:cNvPr id="758" name="pasted-movie.png" descr="pasted-movie.png"/>
          <p:cNvPicPr>
            <a:picLocks noChangeAspect="1"/>
          </p:cNvPicPr>
          <p:nvPr/>
        </p:nvPicPr>
        <p:blipFill>
          <a:blip r:embed="rId3">
            <a:extLst/>
          </a:blip>
          <a:stretch>
            <a:fillRect/>
          </a:stretch>
        </p:blipFill>
        <p:spPr>
          <a:xfrm>
            <a:off x="9093817" y="2032969"/>
            <a:ext cx="2779213" cy="1916385"/>
          </a:xfrm>
          <a:prstGeom prst="rect">
            <a:avLst/>
          </a:prstGeom>
          <a:ln w="12700">
            <a:miter lim="400000"/>
          </a:ln>
        </p:spPr>
      </p:pic>
      <p:pic>
        <p:nvPicPr>
          <p:cNvPr id="759" name="pasted-movie.png" descr="pasted-movie.png"/>
          <p:cNvPicPr>
            <a:picLocks noChangeAspect="1"/>
          </p:cNvPicPr>
          <p:nvPr/>
        </p:nvPicPr>
        <p:blipFill>
          <a:blip r:embed="rId4">
            <a:extLst/>
          </a:blip>
          <a:stretch>
            <a:fillRect/>
          </a:stretch>
        </p:blipFill>
        <p:spPr>
          <a:xfrm>
            <a:off x="8628629" y="6103584"/>
            <a:ext cx="717082" cy="717082"/>
          </a:xfrm>
          <a:prstGeom prst="rect">
            <a:avLst/>
          </a:prstGeom>
          <a:ln w="12700">
            <a:miter lim="400000"/>
          </a:ln>
        </p:spPr>
      </p:pic>
      <p:sp>
        <p:nvSpPr>
          <p:cNvPr id="760" name="SBS is prone to phasing errors"/>
          <p:cNvSpPr txBox="1"/>
          <p:nvPr/>
        </p:nvSpPr>
        <p:spPr>
          <a:xfrm>
            <a:off x="9229923" y="6406317"/>
            <a:ext cx="2845667"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i="1"/>
            </a:lvl1pPr>
          </a:lstStyle>
          <a:p>
            <a:pPr/>
            <a:r>
              <a:t>SBS is prone to phasing errors</a:t>
            </a:r>
          </a:p>
        </p:txBody>
      </p:sp>
      <p:sp>
        <p:nvSpPr>
          <p:cNvPr id="761" name="NGS glossary"/>
          <p:cNvSpPr txBox="1"/>
          <p:nvPr/>
        </p:nvSpPr>
        <p:spPr>
          <a:xfrm>
            <a:off x="141146" y="91847"/>
            <a:ext cx="1333313"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9437FF"/>
                </a:solidFill>
              </a:defRPr>
            </a:lvl1pPr>
          </a:lstStyle>
          <a:p>
            <a:pPr/>
            <a:r>
              <a:t>NGS glossary</a:t>
            </a:r>
          </a:p>
        </p:txBody>
      </p:sp>
      <p:graphicFrame>
        <p:nvGraphicFramePr>
          <p:cNvPr id="762" name="Table 1"/>
          <p:cNvGraphicFramePr/>
          <p:nvPr/>
        </p:nvGraphicFramePr>
        <p:xfrm>
          <a:off x="558800" y="2061142"/>
          <a:ext cx="8225268" cy="3999378"/>
        </p:xfrm>
        <a:graphic xmlns:a="http://schemas.openxmlformats.org/drawingml/2006/main">
          <a:graphicData uri="http://schemas.openxmlformats.org/drawingml/2006/table">
            <a:tbl>
              <a:tblPr firstCol="0" firstRow="0" lastCol="0" lastRow="0" bandCol="0" bandRow="1" rtl="0">
                <a:tableStyleId>{C7B018BB-80A7-4F77-B60F-C8B233D01FF8}</a:tableStyleId>
              </a:tblPr>
              <a:tblGrid>
                <a:gridCol w="2737522"/>
                <a:gridCol w="2737522"/>
                <a:gridCol w="2737522"/>
              </a:tblGrid>
              <a:tr h="573434">
                <a:tc>
                  <a:txBody>
                    <a:bodyPr/>
                    <a:lstStyle/>
                    <a:p>
                      <a:pPr algn="ctr">
                        <a:defRPr sz="1800"/>
                      </a:pPr>
                      <a:r>
                        <a:rPr b="1"/>
                        <a:t>Traits:</a:t>
                      </a:r>
                    </a:p>
                  </a:txBody>
                  <a:tcPr marL="0" marR="0" marT="0" marB="0" anchor="t" anchorCtr="0" horzOverflow="overflow"/>
                </a:tc>
                <a:tc>
                  <a:txBody>
                    <a:bodyPr/>
                    <a:lstStyle/>
                    <a:p>
                      <a:pPr algn="ctr">
                        <a:defRPr sz="1800"/>
                      </a:pPr>
                      <a:r>
                        <a:rPr b="1"/>
                        <a:t>SBS</a:t>
                      </a:r>
                    </a:p>
                  </a:txBody>
                  <a:tcPr marL="0" marR="0" marT="0" marB="0" anchor="t" anchorCtr="0" horzOverflow="overflow"/>
                </a:tc>
                <a:tc>
                  <a:txBody>
                    <a:bodyPr/>
                    <a:lstStyle/>
                    <a:p>
                      <a:pPr algn="ctr">
                        <a:defRPr sz="1800"/>
                      </a:pPr>
                      <a:r>
                        <a:rPr b="1"/>
                        <a:t>SBB</a:t>
                      </a:r>
                    </a:p>
                  </a:txBody>
                  <a:tcPr marL="0" marR="0" marT="0" marB="0" anchor="t" anchorCtr="0" horzOverflow="overflow"/>
                </a:tc>
              </a:tr>
              <a:tr h="963397">
                <a:tc>
                  <a:txBody>
                    <a:bodyPr/>
                    <a:lstStyle/>
                    <a:p>
                      <a:pPr algn="l">
                        <a:defRPr sz="1800"/>
                      </a:pPr>
                      <a:r>
                        <a:rPr b="1"/>
                        <a:t>Core differences</a:t>
                      </a:r>
                    </a:p>
                  </a:txBody>
                  <a:tcPr marL="0" marR="0" marT="0" marB="0" anchor="t" anchorCtr="0" horzOverflow="overflow"/>
                </a:tc>
                <a:tc>
                  <a:txBody>
                    <a:bodyPr/>
                    <a:lstStyle/>
                    <a:p>
                      <a:pPr algn="l">
                        <a:defRPr sz="1800"/>
                      </a:pPr>
                      <a:r>
                        <a:t>Detection = incorporation Modified nucleotides
Errors locked in</a:t>
                      </a:r>
                    </a:p>
                  </a:txBody>
                  <a:tcPr marL="0" marR="0" marT="0" marB="0" anchor="t" anchorCtr="0" horzOverflow="overflow"/>
                </a:tc>
                <a:tc>
                  <a:txBody>
                    <a:bodyPr/>
                    <a:lstStyle/>
                    <a:p>
                      <a:pPr algn="l">
                        <a:defRPr sz="1800"/>
                      </a:pPr>
                      <a:r>
                        <a:t>Detection -&gt; incorporation
Natural nucleotides
Errors can reset</a:t>
                      </a:r>
                    </a:p>
                  </a:txBody>
                  <a:tcPr marL="0" marR="0" marT="0" marB="0" anchor="t" anchorCtr="0" horzOverflow="overflow"/>
                </a:tc>
              </a:tr>
              <a:tr h="612461">
                <a:tc>
                  <a:txBody>
                    <a:bodyPr/>
                    <a:lstStyle/>
                    <a:p>
                      <a:pPr algn="l">
                        <a:defRPr sz="1800"/>
                      </a:pPr>
                      <a:r>
                        <a:rPr b="1"/>
                        <a:t>Quality drop with cycle</a:t>
                      </a:r>
                    </a:p>
                  </a:txBody>
                  <a:tcPr marL="0" marR="0" marT="0" marB="0" anchor="t" anchorCtr="0" horzOverflow="overflow"/>
                </a:tc>
                <a:tc>
                  <a:txBody>
                    <a:bodyPr/>
                    <a:lstStyle/>
                    <a:p>
                      <a:pPr algn="l">
                        <a:defRPr sz="1800"/>
                      </a:pPr>
                      <a:r>
                        <a:t>Steep</a:t>
                      </a:r>
                    </a:p>
                  </a:txBody>
                  <a:tcPr marL="0" marR="0" marT="0" marB="0" anchor="t" anchorCtr="0" horzOverflow="overflow"/>
                </a:tc>
                <a:tc>
                  <a:txBody>
                    <a:bodyPr/>
                    <a:lstStyle/>
                    <a:p>
                      <a:pPr algn="l">
                        <a:defRPr sz="1800"/>
                      </a:pPr>
                      <a:r>
                        <a:t>Shallow</a:t>
                      </a:r>
                    </a:p>
                  </a:txBody>
                  <a:tcPr marL="0" marR="0" marT="0" marB="0" anchor="t" anchorCtr="0" horzOverflow="overflow"/>
                </a:tc>
              </a:tr>
              <a:tr h="612461">
                <a:tc>
                  <a:txBody>
                    <a:bodyPr/>
                    <a:lstStyle/>
                    <a:p>
                      <a:pPr algn="l">
                        <a:defRPr sz="1800"/>
                      </a:pPr>
                      <a:r>
                        <a:rPr b="1"/>
                        <a:t>Read accuracy</a:t>
                      </a:r>
                    </a:p>
                  </a:txBody>
                  <a:tcPr marL="0" marR="0" marT="0" marB="0" anchor="t" anchorCtr="0" horzOverflow="overflow"/>
                </a:tc>
                <a:tc>
                  <a:txBody>
                    <a:bodyPr/>
                    <a:lstStyle/>
                    <a:p>
                      <a:pPr algn="l">
                        <a:defRPr sz="1800"/>
                      </a:pPr>
                      <a:r>
                        <a:t>Lower</a:t>
                      </a:r>
                    </a:p>
                  </a:txBody>
                  <a:tcPr marL="0" marR="0" marT="0" marB="0" anchor="t" anchorCtr="0" horzOverflow="overflow"/>
                </a:tc>
                <a:tc>
                  <a:txBody>
                    <a:bodyPr/>
                    <a:lstStyle/>
                    <a:p>
                      <a:pPr algn="l">
                        <a:defRPr sz="1800"/>
                      </a:pPr>
                      <a:r>
                        <a:t>Higher</a:t>
                      </a:r>
                    </a:p>
                  </a:txBody>
                  <a:tcPr marL="0" marR="0" marT="0" marB="0" anchor="t" anchorCtr="0" horzOverflow="overflow"/>
                </a:tc>
              </a:tr>
              <a:tr h="612461">
                <a:tc>
                  <a:txBody>
                    <a:bodyPr/>
                    <a:lstStyle/>
                    <a:p>
                      <a:pPr algn="l">
                        <a:defRPr sz="1800"/>
                      </a:pPr>
                      <a:r>
                        <a:rPr b="1"/>
                        <a:t>Homogeneous clusters</a:t>
                      </a:r>
                    </a:p>
                  </a:txBody>
                  <a:tcPr marL="0" marR="0" marT="0" marB="0" anchor="t" anchorCtr="0" horzOverflow="overflow"/>
                </a:tc>
                <a:tc>
                  <a:txBody>
                    <a:bodyPr/>
                    <a:lstStyle/>
                    <a:p>
                      <a:pPr algn="l">
                        <a:defRPr sz="1800"/>
                      </a:pPr>
                      <a:r>
                        <a:t>Hard to maintain</a:t>
                      </a:r>
                    </a:p>
                  </a:txBody>
                  <a:tcPr marL="0" marR="0" marT="0" marB="0" anchor="t" anchorCtr="0" horzOverflow="overflow"/>
                </a:tc>
                <a:tc>
                  <a:txBody>
                    <a:bodyPr/>
                    <a:lstStyle/>
                    <a:p>
                      <a:pPr algn="l">
                        <a:defRPr sz="1800"/>
                      </a:pPr>
                      <a:r>
                        <a:t>Easier to maintain</a:t>
                      </a:r>
                    </a:p>
                  </a:txBody>
                  <a:tcPr marL="0" marR="0" marT="0" marB="0" anchor="t" anchorCtr="0" horzOverflow="overflow"/>
                </a:tc>
              </a:tr>
              <a:tr h="612461">
                <a:tc>
                  <a:txBody>
                    <a:bodyPr/>
                    <a:lstStyle/>
                    <a:p>
                      <a:pPr algn="l">
                        <a:defRPr sz="1800"/>
                      </a:pPr>
                      <a:r>
                        <a:rPr b="1"/>
                        <a:t>End-of-read noise</a:t>
                      </a:r>
                    </a:p>
                  </a:txBody>
                  <a:tcPr marL="0" marR="0" marT="0" marB="0" anchor="t" anchorCtr="0" horzOverflow="overflow"/>
                </a:tc>
                <a:tc>
                  <a:txBody>
                    <a:bodyPr/>
                    <a:lstStyle/>
                    <a:p>
                      <a:pPr algn="l">
                        <a:defRPr sz="1800"/>
                      </a:pPr>
                      <a:r>
                        <a:t>Common</a:t>
                      </a:r>
                    </a:p>
                  </a:txBody>
                  <a:tcPr marL="0" marR="0" marT="0" marB="0" anchor="t" anchorCtr="0" horzOverflow="overflow"/>
                </a:tc>
                <a:tc>
                  <a:txBody>
                    <a:bodyPr/>
                    <a:lstStyle/>
                    <a:p>
                      <a:pPr algn="l">
                        <a:defRPr sz="1800"/>
                      </a:pPr>
                      <a:r>
                        <a:t>Reduced</a:t>
                      </a:r>
                    </a:p>
                  </a:txBody>
                  <a:tcPr marL="0" marR="0" marT="0" marB="0" anchor="t" anchorCtr="0" horzOverflow="overflow"/>
                </a:tc>
              </a:tr>
            </a:tbl>
          </a:graphicData>
        </a:graphic>
      </p:graphicFrame>
      <p:pic>
        <p:nvPicPr>
          <p:cNvPr id="763" name="pasted-movie.png" descr="pasted-movie.png"/>
          <p:cNvPicPr>
            <a:picLocks noChangeAspect="1"/>
          </p:cNvPicPr>
          <p:nvPr/>
        </p:nvPicPr>
        <p:blipFill>
          <a:blip r:embed="rId5">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5" name="Q-score"/>
          <p:cNvSpPr txBox="1"/>
          <p:nvPr>
            <p:ph type="title"/>
          </p:nvPr>
        </p:nvSpPr>
        <p:spPr>
          <a:prstGeom prst="rect">
            <a:avLst/>
          </a:prstGeom>
        </p:spPr>
        <p:txBody>
          <a:bodyPr/>
          <a:lstStyle/>
          <a:p>
            <a:pPr/>
            <a:r>
              <a:t>Q-score</a:t>
            </a:r>
          </a:p>
        </p:txBody>
      </p:sp>
      <p:pic>
        <p:nvPicPr>
          <p:cNvPr id="766" name="pasted-movie.png" descr="pasted-movie.png"/>
          <p:cNvPicPr>
            <a:picLocks noChangeAspect="1"/>
          </p:cNvPicPr>
          <p:nvPr/>
        </p:nvPicPr>
        <p:blipFill>
          <a:blip r:embed="rId2">
            <a:extLst/>
          </a:blip>
          <a:stretch>
            <a:fillRect/>
          </a:stretch>
        </p:blipFill>
        <p:spPr>
          <a:xfrm>
            <a:off x="1054641" y="2303613"/>
            <a:ext cx="5701960" cy="2250774"/>
          </a:xfrm>
          <a:prstGeom prst="rect">
            <a:avLst/>
          </a:prstGeom>
          <a:ln w="12700">
            <a:miter lim="400000"/>
          </a:ln>
        </p:spPr>
      </p:pic>
      <p:sp>
        <p:nvSpPr>
          <p:cNvPr id="767" name="Q (quality) score - measurement of machine confidentiality that the base (A, G, T, C) was correctly identified"/>
          <p:cNvSpPr txBox="1"/>
          <p:nvPr/>
        </p:nvSpPr>
        <p:spPr>
          <a:xfrm>
            <a:off x="656589" y="1628389"/>
            <a:ext cx="10163211"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rPr b="1">
                <a:solidFill>
                  <a:srgbClr val="0433FF"/>
                </a:solidFill>
              </a:rPr>
              <a:t>Q (quality) score</a:t>
            </a:r>
            <a:r>
              <a:t> - measurement of machine confidentiality that the base (A, G, T, C) was correctly identified </a:t>
            </a:r>
          </a:p>
        </p:txBody>
      </p:sp>
      <p:sp>
        <p:nvSpPr>
          <p:cNvPr id="768" name="Why it matters? Example:…"/>
          <p:cNvSpPr txBox="1"/>
          <p:nvPr/>
        </p:nvSpPr>
        <p:spPr>
          <a:xfrm>
            <a:off x="715856" y="4811712"/>
            <a:ext cx="9906482" cy="17935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rPr b="1"/>
              <a:t>Why it matters?</a:t>
            </a:r>
            <a:r>
              <a:t> Example:</a:t>
            </a:r>
          </a:p>
          <a:p>
            <a:pPr/>
          </a:p>
          <a:p>
            <a:pPr/>
            <a:r>
              <a:t>Looking for a rare mutation (SNP), appears 1 in 5000 DNA molecules</a:t>
            </a:r>
          </a:p>
          <a:p>
            <a:pPr/>
            <a:r>
              <a:t>Q30 = 1 error per 1 000 bases -&gt; the somatic mutation will be drowned in the noise of incorporated errors</a:t>
            </a:r>
          </a:p>
          <a:p>
            <a:pPr/>
          </a:p>
          <a:p>
            <a:pPr/>
            <a:r>
              <a:t>To collectedly call a 1:5000 rare SNP, one needs a technology with Q40 or higher</a:t>
            </a:r>
          </a:p>
        </p:txBody>
      </p:sp>
      <p:sp>
        <p:nvSpPr>
          <p:cNvPr id="769" name="NGS glossary"/>
          <p:cNvSpPr txBox="1"/>
          <p:nvPr/>
        </p:nvSpPr>
        <p:spPr>
          <a:xfrm>
            <a:off x="141146" y="91847"/>
            <a:ext cx="1333313"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9437FF"/>
                </a:solidFill>
              </a:defRPr>
            </a:lvl1pPr>
          </a:lstStyle>
          <a:p>
            <a:pPr/>
            <a:r>
              <a:t>NGS glossary</a:t>
            </a:r>
          </a:p>
        </p:txBody>
      </p:sp>
      <p:pic>
        <p:nvPicPr>
          <p:cNvPr id="770" name="pasted-movie.png" descr="pasted-movie.png"/>
          <p:cNvPicPr>
            <a:picLocks noChangeAspect="1"/>
          </p:cNvPicPr>
          <p:nvPr/>
        </p:nvPicPr>
        <p:blipFill>
          <a:blip r:embed="rId3">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72" name="Types of sequencing errors"/>
          <p:cNvSpPr txBox="1"/>
          <p:nvPr>
            <p:ph type="title"/>
          </p:nvPr>
        </p:nvSpPr>
        <p:spPr>
          <a:prstGeom prst="rect">
            <a:avLst/>
          </a:prstGeom>
        </p:spPr>
        <p:txBody>
          <a:bodyPr/>
          <a:lstStyle/>
          <a:p>
            <a:pPr/>
            <a:r>
              <a:t>Types of sequencing errors</a:t>
            </a:r>
          </a:p>
        </p:txBody>
      </p:sp>
      <p:sp>
        <p:nvSpPr>
          <p:cNvPr id="773" name="NGS glossary"/>
          <p:cNvSpPr txBox="1"/>
          <p:nvPr/>
        </p:nvSpPr>
        <p:spPr>
          <a:xfrm>
            <a:off x="141146" y="91847"/>
            <a:ext cx="1333313" cy="3330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9437FF"/>
                </a:solidFill>
              </a:defRPr>
            </a:lvl1pPr>
          </a:lstStyle>
          <a:p>
            <a:pPr/>
            <a:r>
              <a:t>NGS glossary</a:t>
            </a:r>
          </a:p>
        </p:txBody>
      </p:sp>
      <p:sp>
        <p:nvSpPr>
          <p:cNvPr id="774" name="Indels: Insertions and deletions - machine sees something that is not there…"/>
          <p:cNvSpPr txBox="1"/>
          <p:nvPr/>
        </p:nvSpPr>
        <p:spPr>
          <a:xfrm>
            <a:off x="800522" y="2102523"/>
            <a:ext cx="7023756" cy="50066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rPr b="1">
                <a:solidFill>
                  <a:srgbClr val="7A81FF"/>
                </a:solidFill>
              </a:rPr>
              <a:t>Indels</a:t>
            </a:r>
            <a:r>
              <a:t>: Insertions and deletions - machine sees something that is not there</a:t>
            </a:r>
          </a:p>
          <a:p>
            <a:pPr/>
          </a:p>
          <a:p>
            <a:pPr/>
          </a:p>
          <a:p>
            <a:pPr/>
          </a:p>
          <a:p>
            <a:pPr/>
          </a:p>
          <a:p>
            <a:pPr/>
            <a:r>
              <a:rPr b="1">
                <a:solidFill>
                  <a:srgbClr val="0096FF"/>
                </a:solidFill>
              </a:rPr>
              <a:t>Substitutions</a:t>
            </a:r>
            <a:r>
              <a:t>: incorporation of wrong bases</a:t>
            </a:r>
          </a:p>
          <a:p>
            <a:pPr/>
          </a:p>
          <a:p>
            <a:pPr/>
          </a:p>
          <a:p>
            <a:pPr/>
          </a:p>
          <a:p>
            <a:pPr/>
          </a:p>
          <a:p>
            <a:pPr/>
            <a:r>
              <a:rPr b="1">
                <a:solidFill>
                  <a:srgbClr val="D783FF"/>
                </a:solidFill>
              </a:rPr>
              <a:t>Homopolymers</a:t>
            </a:r>
            <a:r>
              <a:t>: stretches of the same nucleotide</a:t>
            </a:r>
          </a:p>
          <a:p>
            <a:pPr/>
          </a:p>
          <a:p>
            <a:pPr/>
          </a:p>
          <a:p>
            <a:pPr/>
          </a:p>
          <a:p>
            <a:pPr/>
          </a:p>
          <a:p>
            <a:pPr/>
          </a:p>
        </p:txBody>
      </p:sp>
      <p:sp>
        <p:nvSpPr>
          <p:cNvPr id="775" name="Insertion…"/>
          <p:cNvSpPr txBox="1"/>
          <p:nvPr/>
        </p:nvSpPr>
        <p:spPr>
          <a:xfrm>
            <a:off x="1570248" y="2474968"/>
            <a:ext cx="1455500" cy="109474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sz="1600">
                <a:solidFill>
                  <a:srgbClr val="424242"/>
                </a:solidFill>
              </a:defRPr>
            </a:pPr>
            <a:r>
              <a:t>Insertion</a:t>
            </a:r>
          </a:p>
          <a:p>
            <a:pPr>
              <a:defRPr sz="1600"/>
            </a:pPr>
            <a:r>
              <a:t>Actual: A T    G C</a:t>
            </a:r>
          </a:p>
          <a:p>
            <a:pPr>
              <a:defRPr sz="1600"/>
            </a:pPr>
            <a:r>
              <a:t>Read:   A T </a:t>
            </a:r>
            <a:r>
              <a:rPr b="1">
                <a:solidFill>
                  <a:srgbClr val="9437FF"/>
                </a:solidFill>
              </a:rPr>
              <a:t>T</a:t>
            </a:r>
            <a:r>
              <a:t> G C</a:t>
            </a:r>
            <a:endParaRPr>
              <a:latin typeface="Times Roman"/>
              <a:ea typeface="Times Roman"/>
              <a:cs typeface="Times Roman"/>
              <a:sym typeface="Times Roman"/>
            </a:endParaRPr>
          </a:p>
        </p:txBody>
      </p:sp>
      <p:sp>
        <p:nvSpPr>
          <p:cNvPr id="776" name="Deletion…"/>
          <p:cNvSpPr txBox="1"/>
          <p:nvPr/>
        </p:nvSpPr>
        <p:spPr>
          <a:xfrm>
            <a:off x="3759960" y="2513262"/>
            <a:ext cx="1410058" cy="101815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nSpc>
                <a:spcPct val="90000"/>
              </a:lnSpc>
              <a:spcBef>
                <a:spcPts val="100"/>
              </a:spcBef>
              <a:defRPr b="1" sz="1600">
                <a:solidFill>
                  <a:srgbClr val="929292"/>
                </a:solidFill>
              </a:defRPr>
            </a:pPr>
            <a:r>
              <a:t>Deletion</a:t>
            </a:r>
          </a:p>
          <a:p>
            <a:pPr>
              <a:lnSpc>
                <a:spcPct val="90000"/>
              </a:lnSpc>
              <a:spcBef>
                <a:spcPts val="100"/>
              </a:spcBef>
              <a:defRPr sz="1600"/>
            </a:pPr>
            <a:r>
              <a:t>Actual: </a:t>
            </a:r>
            <a:r>
              <a:t> A T G C</a:t>
            </a:r>
          </a:p>
          <a:p>
            <a:pPr>
              <a:lnSpc>
                <a:spcPct val="90000"/>
              </a:lnSpc>
              <a:spcBef>
                <a:spcPts val="100"/>
              </a:spcBef>
              <a:defRPr sz="1600"/>
            </a:pPr>
            <a:r>
              <a:t>Read:    A T </a:t>
            </a:r>
            <a:r>
              <a:rPr b="1">
                <a:solidFill>
                  <a:srgbClr val="9437FF"/>
                </a:solidFill>
              </a:rPr>
              <a:t>_</a:t>
            </a:r>
            <a:r>
              <a:t> C  </a:t>
            </a:r>
          </a:p>
        </p:txBody>
      </p:sp>
      <p:pic>
        <p:nvPicPr>
          <p:cNvPr id="777" name="pasted-movie.png" descr="pasted-movie.png"/>
          <p:cNvPicPr>
            <a:picLocks noChangeAspect="1"/>
          </p:cNvPicPr>
          <p:nvPr/>
        </p:nvPicPr>
        <p:blipFill>
          <a:blip r:embed="rId2">
            <a:extLst/>
          </a:blip>
          <a:stretch>
            <a:fillRect/>
          </a:stretch>
        </p:blipFill>
        <p:spPr>
          <a:xfrm>
            <a:off x="7347417" y="6146587"/>
            <a:ext cx="717082" cy="717082"/>
          </a:xfrm>
          <a:prstGeom prst="rect">
            <a:avLst/>
          </a:prstGeom>
          <a:ln w="12700">
            <a:miter lim="400000"/>
          </a:ln>
        </p:spPr>
      </p:pic>
      <p:sp>
        <p:nvSpPr>
          <p:cNvPr id="778" name="All technologies have their own error profiles"/>
          <p:cNvSpPr txBox="1"/>
          <p:nvPr/>
        </p:nvSpPr>
        <p:spPr>
          <a:xfrm>
            <a:off x="7966785" y="6510267"/>
            <a:ext cx="4015009" cy="31049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i="1" sz="1700"/>
            </a:lvl1pPr>
          </a:lstStyle>
          <a:p>
            <a:pPr/>
            <a:r>
              <a:t>All technologies have their own error profiles</a:t>
            </a:r>
          </a:p>
        </p:txBody>
      </p:sp>
      <p:pic>
        <p:nvPicPr>
          <p:cNvPr id="779" name="pasted-movie.png" descr="pasted-movie.png"/>
          <p:cNvPicPr>
            <a:picLocks noChangeAspect="1"/>
          </p:cNvPicPr>
          <p:nvPr/>
        </p:nvPicPr>
        <p:blipFill>
          <a:blip r:embed="rId3">
            <a:extLst/>
          </a:blip>
          <a:stretch>
            <a:fillRect/>
          </a:stretch>
        </p:blipFill>
        <p:spPr>
          <a:xfrm>
            <a:off x="11491383" y="108786"/>
            <a:ext cx="639558" cy="513514"/>
          </a:xfrm>
          <a:prstGeom prst="rect">
            <a:avLst/>
          </a:prstGeom>
          <a:ln w="12700">
            <a:miter lim="400000"/>
          </a:ln>
        </p:spPr>
      </p:pic>
      <p:sp>
        <p:nvSpPr>
          <p:cNvPr id="780" name="Actual:  A T G C…"/>
          <p:cNvSpPr txBox="1"/>
          <p:nvPr/>
        </p:nvSpPr>
        <p:spPr>
          <a:xfrm>
            <a:off x="1465923" y="3852184"/>
            <a:ext cx="1431985" cy="101815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nSpc>
                <a:spcPct val="90000"/>
              </a:lnSpc>
              <a:spcBef>
                <a:spcPts val="100"/>
              </a:spcBef>
              <a:defRPr b="1" sz="1600">
                <a:solidFill>
                  <a:srgbClr val="7A81FF"/>
                </a:solidFill>
              </a:defRPr>
            </a:pPr>
          </a:p>
          <a:p>
            <a:pPr>
              <a:lnSpc>
                <a:spcPct val="90000"/>
              </a:lnSpc>
              <a:spcBef>
                <a:spcPts val="100"/>
              </a:spcBef>
              <a:defRPr sz="1600"/>
            </a:pPr>
            <a:r>
              <a:t>Actual: </a:t>
            </a:r>
            <a:r>
              <a:t> A T G C</a:t>
            </a:r>
          </a:p>
          <a:p>
            <a:pPr>
              <a:lnSpc>
                <a:spcPct val="90000"/>
              </a:lnSpc>
              <a:spcBef>
                <a:spcPts val="100"/>
              </a:spcBef>
              <a:defRPr sz="1600"/>
            </a:pPr>
            <a:r>
              <a:t>Read:    A T </a:t>
            </a:r>
            <a:r>
              <a:rPr b="1">
                <a:solidFill>
                  <a:srgbClr val="9437FF"/>
                </a:solidFill>
              </a:rPr>
              <a:t>A</a:t>
            </a:r>
            <a:r>
              <a:t> C  </a:t>
            </a:r>
          </a:p>
        </p:txBody>
      </p:sp>
      <p:sp>
        <p:nvSpPr>
          <p:cNvPr id="781" name="Actual:  A A A A…"/>
          <p:cNvSpPr txBox="1"/>
          <p:nvPr/>
        </p:nvSpPr>
        <p:spPr>
          <a:xfrm>
            <a:off x="1476886" y="5501995"/>
            <a:ext cx="1536959" cy="175550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nSpc>
                <a:spcPct val="90000"/>
              </a:lnSpc>
              <a:spcBef>
                <a:spcPts val="100"/>
              </a:spcBef>
              <a:defRPr sz="1600"/>
            </a:pPr>
            <a:r>
              <a:t>Actual: </a:t>
            </a:r>
            <a:r>
              <a:t> A A A A</a:t>
            </a:r>
          </a:p>
          <a:p>
            <a:pPr>
              <a:lnSpc>
                <a:spcPct val="90000"/>
              </a:lnSpc>
              <a:spcBef>
                <a:spcPts val="100"/>
              </a:spcBef>
              <a:defRPr sz="1600"/>
            </a:pPr>
            <a:r>
              <a:t>Read1:  A A A A</a:t>
            </a:r>
          </a:p>
          <a:p>
            <a:pPr>
              <a:lnSpc>
                <a:spcPct val="90000"/>
              </a:lnSpc>
              <a:spcBef>
                <a:spcPts val="100"/>
              </a:spcBef>
              <a:defRPr sz="1600"/>
            </a:pPr>
            <a:r>
              <a:t>Read2:  A A A</a:t>
            </a:r>
          </a:p>
          <a:p>
            <a:pPr>
              <a:lnSpc>
                <a:spcPct val="90000"/>
              </a:lnSpc>
              <a:spcBef>
                <a:spcPts val="100"/>
              </a:spcBef>
              <a:defRPr sz="1600"/>
            </a:pPr>
            <a:r>
              <a:t>Read3:  A A A A A</a:t>
            </a:r>
          </a:p>
          <a:p>
            <a:pPr>
              <a:lnSpc>
                <a:spcPct val="90000"/>
              </a:lnSpc>
              <a:spcBef>
                <a:spcPts val="100"/>
              </a:spcBef>
              <a:defRPr sz="1600"/>
            </a:pPr>
          </a:p>
          <a:p>
            <a:pPr>
              <a:lnSpc>
                <a:spcPct val="90000"/>
              </a:lnSpc>
              <a:spcBef>
                <a:spcPts val="100"/>
              </a:spcBef>
              <a:defRPr sz="1600"/>
            </a:pPr>
            <a:r>
              <a:t> </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83" name="Short break and then:…"/>
          <p:cNvSpPr txBox="1"/>
          <p:nvPr>
            <p:ph type="title"/>
          </p:nvPr>
        </p:nvSpPr>
        <p:spPr>
          <a:xfrm>
            <a:off x="971082" y="2535544"/>
            <a:ext cx="10515601" cy="1325564"/>
          </a:xfrm>
          <a:prstGeom prst="rect">
            <a:avLst/>
          </a:prstGeom>
        </p:spPr>
        <p:txBody>
          <a:bodyPr/>
          <a:lstStyle/>
          <a:p>
            <a:pPr algn="ctr" defTabSz="621791">
              <a:defRPr sz="2992"/>
            </a:pPr>
            <a:r>
              <a:t>Short break and then:</a:t>
            </a:r>
          </a:p>
          <a:p>
            <a:pPr algn="ctr" defTabSz="621791">
              <a:defRPr sz="2992"/>
            </a:pPr>
          </a:p>
          <a:p>
            <a:pPr algn="ctr" defTabSz="621791">
              <a:defRPr sz="2992"/>
            </a:pPr>
            <a:r>
              <a:t>Finally, the technologies…</a:t>
            </a:r>
          </a:p>
        </p:txBody>
      </p:sp>
      <p:pic>
        <p:nvPicPr>
          <p:cNvPr id="784" name="pasted-movie.png" descr="pasted-movie.png"/>
          <p:cNvPicPr>
            <a:picLocks noChangeAspect="1"/>
          </p:cNvPicPr>
          <p:nvPr/>
        </p:nvPicPr>
        <p:blipFill>
          <a:blip r:embed="rId2">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86" name="Picture 2" descr="Picture 2"/>
          <p:cNvPicPr>
            <a:picLocks noChangeAspect="1"/>
          </p:cNvPicPr>
          <p:nvPr/>
        </p:nvPicPr>
        <p:blipFill>
          <a:blip r:embed="rId2">
            <a:extLst/>
          </a:blip>
          <a:stretch>
            <a:fillRect/>
          </a:stretch>
        </p:blipFill>
        <p:spPr>
          <a:xfrm>
            <a:off x="8950511" y="5215749"/>
            <a:ext cx="1795018" cy="1642251"/>
          </a:xfrm>
          <a:prstGeom prst="rect">
            <a:avLst/>
          </a:prstGeom>
          <a:ln w="12700">
            <a:miter lim="400000"/>
          </a:ln>
        </p:spPr>
      </p:pic>
      <p:sp>
        <p:nvSpPr>
          <p:cNvPr id="787" name="TextBox 1"/>
          <p:cNvSpPr txBox="1"/>
          <p:nvPr/>
        </p:nvSpPr>
        <p:spPr>
          <a:xfrm>
            <a:off x="4762775" y="982311"/>
            <a:ext cx="3263797" cy="33308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t>Current leader on the NGS market</a:t>
            </a:r>
          </a:p>
        </p:txBody>
      </p:sp>
      <p:graphicFrame>
        <p:nvGraphicFramePr>
          <p:cNvPr id="788" name="Content Placeholder 4"/>
          <p:cNvGraphicFramePr/>
          <p:nvPr/>
        </p:nvGraphicFramePr>
        <p:xfrm>
          <a:off x="1949450" y="1778540"/>
          <a:ext cx="7886700" cy="2595881"/>
        </p:xfrm>
        <a:graphic xmlns:a="http://schemas.openxmlformats.org/drawingml/2006/main">
          <a:graphicData uri="http://schemas.openxmlformats.org/drawingml/2006/table">
            <a:tbl>
              <a:tblPr firstCol="0" firstRow="1" lastCol="0" lastRow="0" bandCol="0" bandRow="1" rtl="0">
                <a:tableStyleId>{CF821DB8-F4EB-4A41-A1BA-3FCAFE7338EE}</a:tableStyleId>
              </a:tblPr>
              <a:tblGrid>
                <a:gridCol w="1577340"/>
                <a:gridCol w="1577340"/>
                <a:gridCol w="1577340"/>
                <a:gridCol w="1577340"/>
                <a:gridCol w="1577340"/>
              </a:tblGrid>
              <a:tr h="370840">
                <a:tc>
                  <a:txBody>
                    <a:bodyPr/>
                    <a:lstStyle/>
                    <a:p>
                      <a:pPr algn="l">
                        <a:defRPr b="0" sz="1800">
                          <a:solidFill>
                            <a:srgbClr val="000000"/>
                          </a:solidFill>
                        </a:defRPr>
                      </a:pPr>
                      <a:r>
                        <a:rPr b="1">
                          <a:solidFill>
                            <a:srgbClr val="FFFFFF"/>
                          </a:solidFill>
                        </a:rPr>
                        <a:t>Instrument</a:t>
                      </a:r>
                    </a:p>
                  </a:txBody>
                  <a:tcPr marL="45720" marR="45720" marT="45720" marB="45720" anchor="t" anchorCtr="0" horzOverflow="overflow">
                    <a:lnL w="25400">
                      <a:solidFill>
                        <a:srgbClr val="000000"/>
                      </a:solidFill>
                    </a:lnL>
                  </a:tcPr>
                </a:tc>
                <a:tc>
                  <a:txBody>
                    <a:bodyPr/>
                    <a:lstStyle/>
                    <a:p>
                      <a:pPr algn="l">
                        <a:defRPr b="0" sz="1800">
                          <a:solidFill>
                            <a:srgbClr val="000000"/>
                          </a:solidFill>
                        </a:defRPr>
                      </a:pPr>
                      <a:r>
                        <a:rPr b="1">
                          <a:solidFill>
                            <a:srgbClr val="FFFFFF"/>
                          </a:solidFill>
                        </a:rPr>
                        <a:t>Run time</a:t>
                      </a:r>
                    </a:p>
                  </a:txBody>
                  <a:tcPr marL="45720" marR="45720" marT="45720" marB="45720" anchor="t" anchorCtr="0" horzOverflow="overflow"/>
                </a:tc>
                <a:tc>
                  <a:txBody>
                    <a:bodyPr/>
                    <a:lstStyle/>
                    <a:p>
                      <a:pPr algn="l">
                        <a:defRPr b="0" sz="1800">
                          <a:solidFill>
                            <a:srgbClr val="000000"/>
                          </a:solidFill>
                        </a:defRPr>
                      </a:pPr>
                      <a:r>
                        <a:rPr b="1">
                          <a:solidFill>
                            <a:srgbClr val="FFFFFF"/>
                          </a:solidFill>
                        </a:rPr>
                        <a:t>Max output</a:t>
                      </a:r>
                    </a:p>
                  </a:txBody>
                  <a:tcPr marL="45720" marR="45720" marT="45720" marB="45720" anchor="t" anchorCtr="0" horzOverflow="overflow"/>
                </a:tc>
                <a:tc>
                  <a:txBody>
                    <a:bodyPr/>
                    <a:lstStyle/>
                    <a:p>
                      <a:pPr algn="l">
                        <a:defRPr b="0" sz="1800">
                          <a:solidFill>
                            <a:srgbClr val="000000"/>
                          </a:solidFill>
                        </a:defRPr>
                      </a:pPr>
                      <a:r>
                        <a:rPr b="1">
                          <a:solidFill>
                            <a:srgbClr val="FFFFFF"/>
                          </a:solidFill>
                        </a:rPr>
                        <a:t>Max reads/run</a:t>
                      </a:r>
                    </a:p>
                  </a:txBody>
                  <a:tcPr marL="45720" marR="45720" marT="45720" marB="45720" anchor="t" anchorCtr="0" horzOverflow="overflow"/>
                </a:tc>
                <a:tc>
                  <a:txBody>
                    <a:bodyPr/>
                    <a:lstStyle/>
                    <a:p>
                      <a:pPr algn="l">
                        <a:defRPr b="0" sz="1800">
                          <a:solidFill>
                            <a:srgbClr val="000000"/>
                          </a:solidFill>
                        </a:defRPr>
                      </a:pPr>
                      <a:r>
                        <a:rPr b="1">
                          <a:solidFill>
                            <a:srgbClr val="FFFFFF"/>
                          </a:solidFill>
                        </a:rPr>
                        <a:t>Max read length, bp</a:t>
                      </a:r>
                    </a:p>
                  </a:txBody>
                  <a:tcPr marL="45720" marR="45720" marT="45720" marB="45720" anchor="t" anchorCtr="0" horzOverflow="overflow">
                    <a:lnR w="25400">
                      <a:solidFill>
                        <a:srgbClr val="000000"/>
                      </a:solidFill>
                    </a:lnR>
                  </a:tcPr>
                </a:tc>
              </a:tr>
              <a:tr h="370840">
                <a:tc>
                  <a:txBody>
                    <a:bodyPr/>
                    <a:lstStyle/>
                    <a:p>
                      <a:pPr algn="l">
                        <a:defRPr sz="1800"/>
                      </a:pPr>
                      <a:r>
                        <a:t>iSeq</a:t>
                      </a:r>
                    </a:p>
                  </a:txBody>
                  <a:tcPr marL="45720" marR="45720" marT="45720" marB="45720" anchor="t" anchorCtr="0" horzOverflow="overflow"/>
                </a:tc>
                <a:tc>
                  <a:txBody>
                    <a:bodyPr/>
                    <a:lstStyle/>
                    <a:p>
                      <a:pPr algn="l">
                        <a:defRPr sz="1800"/>
                      </a:pPr>
                      <a:r>
                        <a:t>9.5 – 19 hrs</a:t>
                      </a:r>
                    </a:p>
                  </a:txBody>
                  <a:tcPr marL="45720" marR="45720" marT="45720" marB="45720" anchor="t" anchorCtr="0" horzOverflow="overflow"/>
                </a:tc>
                <a:tc>
                  <a:txBody>
                    <a:bodyPr/>
                    <a:lstStyle/>
                    <a:p>
                      <a:pPr algn="l">
                        <a:defRPr sz="1800"/>
                      </a:pPr>
                      <a:r>
                        <a:t>1.2 Gb</a:t>
                      </a:r>
                    </a:p>
                  </a:txBody>
                  <a:tcPr marL="45720" marR="45720" marT="45720" marB="45720" anchor="t" anchorCtr="0" horzOverflow="overflow"/>
                </a:tc>
                <a:tc>
                  <a:txBody>
                    <a:bodyPr/>
                    <a:lstStyle/>
                    <a:p>
                      <a:pPr algn="l">
                        <a:defRPr sz="1800"/>
                      </a:pPr>
                      <a:r>
                        <a:t>4 mln</a:t>
                      </a:r>
                    </a:p>
                  </a:txBody>
                  <a:tcPr marL="45720" marR="45720" marT="45720" marB="45720" anchor="t" anchorCtr="0" horzOverflow="overflow"/>
                </a:tc>
                <a:tc>
                  <a:txBody>
                    <a:bodyPr/>
                    <a:lstStyle/>
                    <a:p>
                      <a:pPr algn="l">
                        <a:defRPr sz="1800"/>
                      </a:pPr>
                      <a:r>
                        <a:t>PE 150 </a:t>
                      </a:r>
                    </a:p>
                  </a:txBody>
                  <a:tcPr marL="45720" marR="45720" marT="45720" marB="45720" anchor="t" anchorCtr="0" horzOverflow="overflow"/>
                </a:tc>
              </a:tr>
              <a:tr h="370840">
                <a:tc>
                  <a:txBody>
                    <a:bodyPr/>
                    <a:lstStyle/>
                    <a:p>
                      <a:pPr algn="l">
                        <a:defRPr sz="1800"/>
                      </a:pPr>
                      <a:r>
                        <a:t>MiniSeq</a:t>
                      </a:r>
                    </a:p>
                  </a:txBody>
                  <a:tcPr marL="45720" marR="45720" marT="45720" marB="45720" anchor="t" anchorCtr="0" horzOverflow="overflow"/>
                </a:tc>
                <a:tc>
                  <a:txBody>
                    <a:bodyPr/>
                    <a:lstStyle/>
                    <a:p>
                      <a:pPr algn="l">
                        <a:defRPr sz="1800"/>
                      </a:pPr>
                      <a:r>
                        <a:t>4-24 hrs</a:t>
                      </a:r>
                    </a:p>
                  </a:txBody>
                  <a:tcPr marL="45720" marR="45720" marT="45720" marB="45720" anchor="t" anchorCtr="0" horzOverflow="overflow"/>
                </a:tc>
                <a:tc>
                  <a:txBody>
                    <a:bodyPr/>
                    <a:lstStyle/>
                    <a:p>
                      <a:pPr algn="l">
                        <a:defRPr sz="1800"/>
                      </a:pPr>
                      <a:r>
                        <a:t>7.5 Gb</a:t>
                      </a:r>
                    </a:p>
                  </a:txBody>
                  <a:tcPr marL="45720" marR="45720" marT="45720" marB="45720" anchor="t" anchorCtr="0" horzOverflow="overflow"/>
                </a:tc>
                <a:tc>
                  <a:txBody>
                    <a:bodyPr/>
                    <a:lstStyle/>
                    <a:p>
                      <a:pPr algn="l">
                        <a:defRPr sz="1800"/>
                      </a:pPr>
                      <a:r>
                        <a:t>25 mln</a:t>
                      </a:r>
                    </a:p>
                  </a:txBody>
                  <a:tcPr marL="45720" marR="45720" marT="45720" marB="45720" anchor="t" anchorCtr="0" horzOverflow="overflow"/>
                </a:tc>
                <a:tc>
                  <a:txBody>
                    <a:bodyPr/>
                    <a:lstStyle/>
                    <a:p>
                      <a:pPr algn="l">
                        <a:defRPr sz="1800"/>
                      </a:pPr>
                      <a:r>
                        <a:t>PE 150</a:t>
                      </a:r>
                    </a:p>
                  </a:txBody>
                  <a:tcPr marL="45720" marR="45720" marT="45720" marB="45720" anchor="t" anchorCtr="0" horzOverflow="overflow"/>
                </a:tc>
              </a:tr>
              <a:tr h="370840">
                <a:tc>
                  <a:txBody>
                    <a:bodyPr/>
                    <a:lstStyle/>
                    <a:p>
                      <a:pPr algn="l">
                        <a:defRPr sz="1800"/>
                      </a:pPr>
                      <a:r>
                        <a:t>MiSeq</a:t>
                      </a:r>
                    </a:p>
                  </a:txBody>
                  <a:tcPr marL="45720" marR="45720" marT="45720" marB="45720" anchor="t" anchorCtr="0" horzOverflow="overflow"/>
                </a:tc>
                <a:tc>
                  <a:txBody>
                    <a:bodyPr/>
                    <a:lstStyle/>
                    <a:p>
                      <a:pPr algn="l">
                        <a:defRPr sz="1800"/>
                      </a:pPr>
                      <a:r>
                        <a:t>4-55 hours</a:t>
                      </a:r>
                    </a:p>
                  </a:txBody>
                  <a:tcPr marL="45720" marR="45720" marT="45720" marB="45720" anchor="t" anchorCtr="0" horzOverflow="overflow"/>
                </a:tc>
                <a:tc>
                  <a:txBody>
                    <a:bodyPr/>
                    <a:lstStyle/>
                    <a:p>
                      <a:pPr algn="l">
                        <a:defRPr sz="1800"/>
                      </a:pPr>
                      <a:r>
                        <a:t>15 Gb</a:t>
                      </a:r>
                    </a:p>
                  </a:txBody>
                  <a:tcPr marL="45720" marR="45720" marT="45720" marB="45720" anchor="t" anchorCtr="0" horzOverflow="overflow"/>
                </a:tc>
                <a:tc>
                  <a:txBody>
                    <a:bodyPr/>
                    <a:lstStyle/>
                    <a:p>
                      <a:pPr algn="l">
                        <a:defRPr sz="1800"/>
                      </a:pPr>
                      <a:r>
                        <a:t>25 mln</a:t>
                      </a:r>
                    </a:p>
                  </a:txBody>
                  <a:tcPr marL="45720" marR="45720" marT="45720" marB="45720" anchor="t" anchorCtr="0" horzOverflow="overflow"/>
                </a:tc>
                <a:tc>
                  <a:txBody>
                    <a:bodyPr/>
                    <a:lstStyle/>
                    <a:p>
                      <a:pPr algn="l">
                        <a:defRPr sz="1800"/>
                      </a:pPr>
                      <a:r>
                        <a:t>PE 300</a:t>
                      </a:r>
                    </a:p>
                  </a:txBody>
                  <a:tcPr marL="45720" marR="45720" marT="45720" marB="45720" anchor="t" anchorCtr="0" horzOverflow="overflow"/>
                </a:tc>
              </a:tr>
              <a:tr h="370840">
                <a:tc>
                  <a:txBody>
                    <a:bodyPr/>
                    <a:lstStyle/>
                    <a:p>
                      <a:pPr algn="l">
                        <a:defRPr sz="1800"/>
                      </a:pPr>
                      <a:r>
                        <a:t>NextSeq series</a:t>
                      </a:r>
                    </a:p>
                  </a:txBody>
                  <a:tcPr marL="45720" marR="45720" marT="45720" marB="45720" anchor="t" anchorCtr="0" horzOverflow="overflow"/>
                </a:tc>
                <a:tc>
                  <a:txBody>
                    <a:bodyPr/>
                    <a:lstStyle/>
                    <a:p>
                      <a:pPr algn="l">
                        <a:defRPr sz="1800"/>
                      </a:pPr>
                      <a:r>
                        <a:t>12-48 hours</a:t>
                      </a:r>
                    </a:p>
                  </a:txBody>
                  <a:tcPr marL="45720" marR="45720" marT="45720" marB="45720" anchor="t" anchorCtr="0" horzOverflow="overflow"/>
                </a:tc>
                <a:tc>
                  <a:txBody>
                    <a:bodyPr/>
                    <a:lstStyle/>
                    <a:p>
                      <a:pPr algn="l">
                        <a:defRPr sz="1800"/>
                      </a:pPr>
                      <a:r>
                        <a:t>120-300 Gb</a:t>
                      </a:r>
                    </a:p>
                  </a:txBody>
                  <a:tcPr marL="45720" marR="45720" marT="45720" marB="45720" anchor="t" anchorCtr="0" horzOverflow="overflow"/>
                </a:tc>
                <a:tc>
                  <a:txBody>
                    <a:bodyPr/>
                    <a:lstStyle/>
                    <a:p>
                      <a:pPr algn="l">
                        <a:defRPr sz="1800"/>
                      </a:pPr>
                      <a:r>
                        <a:t>0.4 – 1 bln</a:t>
                      </a:r>
                    </a:p>
                  </a:txBody>
                  <a:tcPr marL="45720" marR="45720" marT="45720" marB="45720" anchor="t" anchorCtr="0" horzOverflow="overflow"/>
                </a:tc>
                <a:tc>
                  <a:txBody>
                    <a:bodyPr/>
                    <a:lstStyle/>
                    <a:p>
                      <a:pPr algn="l">
                        <a:defRPr sz="1800"/>
                      </a:pPr>
                      <a:r>
                        <a:t>PE 150</a:t>
                      </a:r>
                    </a:p>
                  </a:txBody>
                  <a:tcPr marL="45720" marR="45720" marT="45720" marB="45720" anchor="t" anchorCtr="0" horzOverflow="overflow"/>
                </a:tc>
              </a:tr>
              <a:tr h="370840">
                <a:tc>
                  <a:txBody>
                    <a:bodyPr/>
                    <a:lstStyle/>
                    <a:p>
                      <a:pPr algn="l">
                        <a:defRPr sz="1800"/>
                      </a:pPr>
                      <a:r>
                        <a:t>NovaSeq 6000</a:t>
                      </a:r>
                    </a:p>
                  </a:txBody>
                  <a:tcPr marL="45720" marR="45720" marT="45720" marB="45720" anchor="t" anchorCtr="0" horzOverflow="overflow"/>
                </a:tc>
                <a:tc>
                  <a:txBody>
                    <a:bodyPr/>
                    <a:lstStyle/>
                    <a:p>
                      <a:pPr algn="l">
                        <a:defRPr sz="1800"/>
                      </a:pPr>
                      <a:r>
                        <a:t>13-44 hours</a:t>
                      </a:r>
                    </a:p>
                  </a:txBody>
                  <a:tcPr marL="45720" marR="45720" marT="45720" marB="45720" anchor="t" anchorCtr="0" horzOverflow="overflow"/>
                </a:tc>
                <a:tc>
                  <a:txBody>
                    <a:bodyPr/>
                    <a:lstStyle/>
                    <a:p>
                      <a:pPr algn="l">
                        <a:defRPr sz="1800"/>
                      </a:pPr>
                      <a:r>
                        <a:t>6 Tb</a:t>
                      </a:r>
                    </a:p>
                  </a:txBody>
                  <a:tcPr marL="45720" marR="45720" marT="45720" marB="45720" anchor="t" anchorCtr="0" horzOverflow="overflow"/>
                </a:tc>
                <a:tc>
                  <a:txBody>
                    <a:bodyPr/>
                    <a:lstStyle/>
                    <a:p>
                      <a:pPr algn="l">
                        <a:defRPr sz="1800"/>
                      </a:pPr>
                      <a:r>
                        <a:t>2</a:t>
                      </a:r>
                      <a:r>
                        <a:t>6</a:t>
                      </a:r>
                      <a:r>
                        <a:t> bln</a:t>
                      </a:r>
                    </a:p>
                  </a:txBody>
                  <a:tcPr marL="45720" marR="45720" marT="45720" marB="45720" anchor="t" anchorCtr="0" horzOverflow="overflow"/>
                </a:tc>
                <a:tc>
                  <a:txBody>
                    <a:bodyPr/>
                    <a:lstStyle/>
                    <a:p>
                      <a:pPr algn="l">
                        <a:defRPr sz="1800"/>
                      </a:pPr>
                      <a:r>
                        <a:t>PE 250</a:t>
                      </a:r>
                    </a:p>
                  </a:txBody>
                  <a:tcPr marL="45720" marR="45720" marT="45720" marB="45720" anchor="t" anchorCtr="0" horzOverflow="overflow"/>
                </a:tc>
              </a:tr>
              <a:tr h="370840">
                <a:tc>
                  <a:txBody>
                    <a:bodyPr/>
                    <a:lstStyle/>
                    <a:p>
                      <a:pPr algn="l">
                        <a:defRPr sz="1800"/>
                      </a:pPr>
                      <a:r>
                        <a:t>NovaSeq X Plus</a:t>
                      </a:r>
                    </a:p>
                  </a:txBody>
                  <a:tcPr marL="45720" marR="45720" marT="45720" marB="45720" anchor="t" anchorCtr="0" horzOverflow="overflow">
                    <a:lnB w="25400">
                      <a:solidFill>
                        <a:srgbClr val="000000"/>
                      </a:solidFill>
                    </a:lnB>
                  </a:tcPr>
                </a:tc>
                <a:tc>
                  <a:txBody>
                    <a:bodyPr/>
                    <a:lstStyle/>
                    <a:p>
                      <a:pPr algn="l">
                        <a:defRPr sz="1800"/>
                      </a:pPr>
                      <a:r>
                        <a:t>15-18 hrs</a:t>
                      </a:r>
                    </a:p>
                  </a:txBody>
                  <a:tcPr marL="45720" marR="45720" marT="45720" marB="45720" anchor="t" anchorCtr="0" horzOverflow="overflow">
                    <a:lnB w="25400">
                      <a:solidFill>
                        <a:srgbClr val="000000"/>
                      </a:solidFill>
                    </a:lnB>
                  </a:tcPr>
                </a:tc>
                <a:tc>
                  <a:txBody>
                    <a:bodyPr/>
                    <a:lstStyle/>
                    <a:p>
                      <a:pPr algn="l">
                        <a:defRPr sz="1800"/>
                      </a:pPr>
                      <a:r>
                        <a:t>16 Tb</a:t>
                      </a:r>
                    </a:p>
                  </a:txBody>
                  <a:tcPr marL="45720" marR="45720" marT="45720" marB="45720" anchor="t" anchorCtr="0" horzOverflow="overflow">
                    <a:lnB w="25400">
                      <a:solidFill>
                        <a:srgbClr val="000000"/>
                      </a:solidFill>
                    </a:lnB>
                  </a:tcPr>
                </a:tc>
                <a:tc>
                  <a:txBody>
                    <a:bodyPr/>
                    <a:lstStyle/>
                    <a:p>
                      <a:pPr algn="l">
                        <a:defRPr sz="1800"/>
                      </a:pPr>
                      <a:r>
                        <a:t>52 bln</a:t>
                      </a:r>
                    </a:p>
                  </a:txBody>
                  <a:tcPr marL="45720" marR="45720" marT="45720" marB="45720" anchor="t" anchorCtr="0" horzOverflow="overflow">
                    <a:lnB w="25400">
                      <a:solidFill>
                        <a:srgbClr val="000000"/>
                      </a:solidFill>
                    </a:lnB>
                  </a:tcPr>
                </a:tc>
                <a:tc>
                  <a:txBody>
                    <a:bodyPr/>
                    <a:lstStyle/>
                    <a:p>
                      <a:pPr algn="l">
                        <a:defRPr sz="1800"/>
                      </a:pPr>
                      <a:r>
                        <a:t>PE 150</a:t>
                      </a:r>
                    </a:p>
                  </a:txBody>
                  <a:tcPr marL="45720" marR="45720" marT="45720" marB="45720" anchor="t" anchorCtr="0" horzOverflow="overflow">
                    <a:lnB w="25400">
                      <a:solidFill>
                        <a:srgbClr val="000000"/>
                      </a:solidFill>
                    </a:lnB>
                  </a:tcPr>
                </a:tc>
              </a:tr>
            </a:tbl>
          </a:graphicData>
        </a:graphic>
      </p:graphicFrame>
      <p:sp>
        <p:nvSpPr>
          <p:cNvPr id="789" name="TextBox 7"/>
          <p:cNvSpPr txBox="1"/>
          <p:nvPr/>
        </p:nvSpPr>
        <p:spPr>
          <a:xfrm>
            <a:off x="406674" y="4689231"/>
            <a:ext cx="5603872" cy="269528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a:solidFill>
                  <a:srgbClr val="005493"/>
                </a:solidFill>
              </a:defRPr>
            </a:pPr>
          </a:p>
          <a:p>
            <a:pPr>
              <a:defRPr b="1" sz="2200"/>
            </a:pPr>
            <a:r>
              <a:t>Technology highlight: </a:t>
            </a:r>
            <a:r>
              <a:rPr b="0"/>
              <a:t>bridge amplification</a:t>
            </a:r>
          </a:p>
          <a:p>
            <a:pPr>
              <a:defRPr b="1" sz="2200"/>
            </a:pPr>
            <a:r>
              <a:t>Used for: </a:t>
            </a:r>
            <a:r>
              <a:rPr b="0"/>
              <a:t>everything</a:t>
            </a:r>
            <a:endParaRPr>
              <a:solidFill>
                <a:srgbClr val="0433FF"/>
              </a:solidFill>
            </a:endParaRPr>
          </a:p>
          <a:p>
            <a:pPr>
              <a:defRPr b="1" sz="2200">
                <a:solidFill>
                  <a:srgbClr val="005493"/>
                </a:solidFill>
              </a:defRPr>
            </a:pPr>
            <a:endParaRPr>
              <a:solidFill>
                <a:srgbClr val="0433FF"/>
              </a:solidFill>
            </a:endParaRPr>
          </a:p>
          <a:p>
            <a:pPr>
              <a:defRPr b="1" sz="2200">
                <a:solidFill>
                  <a:srgbClr val="005493"/>
                </a:solidFill>
              </a:defRPr>
            </a:pPr>
            <a:r>
              <a:rPr>
                <a:solidFill>
                  <a:srgbClr val="0433FF"/>
                </a:solidFill>
              </a:rPr>
              <a:t>Strength: </a:t>
            </a:r>
            <a:r>
              <a:rPr b="0">
                <a:solidFill>
                  <a:srgbClr val="0433FF"/>
                </a:solidFill>
              </a:rPr>
              <a:t>cheap; robust data analysis pipelines</a:t>
            </a:r>
            <a:endParaRPr>
              <a:solidFill>
                <a:srgbClr val="0433FF"/>
              </a:solidFill>
            </a:endParaRPr>
          </a:p>
          <a:p>
            <a:pPr>
              <a:defRPr b="1" sz="2200">
                <a:solidFill>
                  <a:srgbClr val="9437FF"/>
                </a:solidFill>
              </a:defRPr>
            </a:pPr>
            <a:r>
              <a:t>Weakness: </a:t>
            </a:r>
            <a:r>
              <a:rPr b="0"/>
              <a:t>more bias than people think, GC-bias</a:t>
            </a:r>
          </a:p>
          <a:p>
            <a:pPr/>
          </a:p>
        </p:txBody>
      </p:sp>
      <p:pic>
        <p:nvPicPr>
          <p:cNvPr id="790" name="Picture 4" descr="Picture 4"/>
          <p:cNvPicPr>
            <a:picLocks noChangeAspect="1"/>
          </p:cNvPicPr>
          <p:nvPr/>
        </p:nvPicPr>
        <p:blipFill>
          <a:blip r:embed="rId3">
            <a:extLst/>
          </a:blip>
          <a:stretch>
            <a:fillRect/>
          </a:stretch>
        </p:blipFill>
        <p:spPr>
          <a:xfrm>
            <a:off x="609600" y="383721"/>
            <a:ext cx="3850848" cy="859348"/>
          </a:xfrm>
          <a:prstGeom prst="rect">
            <a:avLst/>
          </a:prstGeom>
          <a:ln w="12700">
            <a:miter lim="400000"/>
          </a:ln>
        </p:spPr>
      </p:pic>
      <p:pic>
        <p:nvPicPr>
          <p:cNvPr id="791" name="Picture 2" descr="Picture 2"/>
          <p:cNvPicPr>
            <a:picLocks noChangeAspect="1"/>
          </p:cNvPicPr>
          <p:nvPr/>
        </p:nvPicPr>
        <p:blipFill>
          <a:blip r:embed="rId4">
            <a:extLst/>
          </a:blip>
          <a:stretch>
            <a:fillRect/>
          </a:stretch>
        </p:blipFill>
        <p:spPr>
          <a:xfrm>
            <a:off x="8806788" y="4073214"/>
            <a:ext cx="4350895" cy="2807983"/>
          </a:xfrm>
          <a:prstGeom prst="rect">
            <a:avLst/>
          </a:prstGeom>
          <a:ln w="12700">
            <a:miter lim="400000"/>
          </a:ln>
        </p:spPr>
      </p:pic>
      <p:sp>
        <p:nvSpPr>
          <p:cNvPr id="792" name="SBS"/>
          <p:cNvSpPr txBox="1"/>
          <p:nvPr/>
        </p:nvSpPr>
        <p:spPr>
          <a:xfrm>
            <a:off x="606250" y="1313508"/>
            <a:ext cx="448381"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lvl1pPr>
          </a:lstStyle>
          <a:p>
            <a:pPr/>
            <a:r>
              <a:t>SBS</a:t>
            </a:r>
          </a:p>
        </p:txBody>
      </p:sp>
      <p:pic>
        <p:nvPicPr>
          <p:cNvPr id="793" name="pasted-movie.png" descr="pasted-movie.png"/>
          <p:cNvPicPr>
            <a:picLocks noChangeAspect="1"/>
          </p:cNvPicPr>
          <p:nvPr/>
        </p:nvPicPr>
        <p:blipFill>
          <a:blip r:embed="rId5">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28" name="Google Shape;284;p2"/>
          <p:cNvGrpSpPr/>
          <p:nvPr/>
        </p:nvGrpSpPr>
        <p:grpSpPr>
          <a:xfrm>
            <a:off x="9117834" y="2365573"/>
            <a:ext cx="2515366" cy="2903895"/>
            <a:chOff x="0" y="0"/>
            <a:chExt cx="2515365" cy="2903894"/>
          </a:xfrm>
        </p:grpSpPr>
        <p:sp>
          <p:nvSpPr>
            <p:cNvPr id="226" name="Google Shape;285;p2"/>
            <p:cNvSpPr/>
            <p:nvPr/>
          </p:nvSpPr>
          <p:spPr>
            <a:xfrm>
              <a:off x="-1" y="-1"/>
              <a:ext cx="2515367" cy="2903896"/>
            </a:xfrm>
            <a:prstGeom prst="rect">
              <a:avLst/>
            </a:prstGeom>
            <a:solidFill>
              <a:schemeClr val="accent5"/>
            </a:solidFill>
            <a:ln w="12700" cap="flat">
              <a:noFill/>
              <a:miter lim="400000"/>
            </a:ln>
            <a:effectLst/>
          </p:spPr>
          <p:txBody>
            <a:bodyPr wrap="square" lIns="45719" tIns="45719" rIns="45719" bIns="45719" numCol="1" anchor="ctr">
              <a:noAutofit/>
            </a:bodyPr>
            <a:lstStyle/>
            <a:p>
              <a:pPr>
                <a:defRPr>
                  <a:latin typeface="Arial"/>
                  <a:ea typeface="Arial"/>
                  <a:cs typeface="Arial"/>
                  <a:sym typeface="Arial"/>
                </a:defRPr>
              </a:pPr>
            </a:p>
          </p:txBody>
        </p:sp>
        <p:pic>
          <p:nvPicPr>
            <p:cNvPr id="227" name="Google Shape;286;p2" descr="Google Shape;286;p2"/>
            <p:cNvPicPr>
              <a:picLocks noChangeAspect="1"/>
            </p:cNvPicPr>
            <p:nvPr/>
          </p:nvPicPr>
          <p:blipFill>
            <a:blip r:embed="rId2">
              <a:extLst/>
            </a:blip>
            <a:stretch>
              <a:fillRect/>
            </a:stretch>
          </p:blipFill>
          <p:spPr>
            <a:xfrm>
              <a:off x="0" y="0"/>
              <a:ext cx="2515366" cy="2903895"/>
            </a:xfrm>
            <a:prstGeom prst="rect">
              <a:avLst/>
            </a:prstGeom>
            <a:ln w="12700" cap="flat">
              <a:noFill/>
              <a:miter lim="400000"/>
            </a:ln>
            <a:effectLst/>
          </p:spPr>
        </p:pic>
      </p:grpSp>
      <p:pic>
        <p:nvPicPr>
          <p:cNvPr id="229" name="Google Shape;287;p2" descr="Google Shape;287;p2"/>
          <p:cNvPicPr>
            <a:picLocks noChangeAspect="1"/>
          </p:cNvPicPr>
          <p:nvPr/>
        </p:nvPicPr>
        <p:blipFill>
          <a:blip r:embed="rId3">
            <a:extLst/>
          </a:blip>
          <a:stretch>
            <a:fillRect/>
          </a:stretch>
        </p:blipFill>
        <p:spPr>
          <a:xfrm>
            <a:off x="6493931" y="2365574"/>
            <a:ext cx="2515365" cy="2887780"/>
          </a:xfrm>
          <a:prstGeom prst="rect">
            <a:avLst/>
          </a:prstGeom>
          <a:ln w="12700">
            <a:miter lim="400000"/>
          </a:ln>
        </p:spPr>
      </p:pic>
      <p:sp>
        <p:nvSpPr>
          <p:cNvPr id="230" name="Google Shape;288;p2"/>
          <p:cNvSpPr/>
          <p:nvPr/>
        </p:nvSpPr>
        <p:spPr>
          <a:xfrm>
            <a:off x="0" y="0"/>
            <a:ext cx="6096000" cy="6858000"/>
          </a:xfrm>
          <a:prstGeom prst="rect">
            <a:avLst/>
          </a:prstGeom>
          <a:solidFill>
            <a:schemeClr val="accent5"/>
          </a:solidFill>
          <a:ln w="12700">
            <a:miter lim="400000"/>
          </a:ln>
        </p:spPr>
        <p:txBody>
          <a:bodyPr lIns="45719" rIns="45719" anchor="ctr"/>
          <a:lstStyle/>
          <a:p>
            <a:pPr algn="ctr">
              <a:defRPr>
                <a:solidFill>
                  <a:srgbClr val="FFFFFF"/>
                </a:solidFill>
                <a:latin typeface="Arial"/>
                <a:ea typeface="Arial"/>
                <a:cs typeface="Arial"/>
                <a:sym typeface="Arial"/>
              </a:defRPr>
            </a:pPr>
          </a:p>
        </p:txBody>
      </p:sp>
      <p:sp>
        <p:nvSpPr>
          <p:cNvPr id="231" name="Google Shape;289;p2"/>
          <p:cNvSpPr txBox="1"/>
          <p:nvPr>
            <p:ph type="title"/>
          </p:nvPr>
        </p:nvSpPr>
        <p:spPr>
          <a:xfrm>
            <a:off x="6383866" y="1195253"/>
            <a:ext cx="4969934" cy="917326"/>
          </a:xfrm>
          <a:prstGeom prst="rect">
            <a:avLst/>
          </a:prstGeom>
        </p:spPr>
        <p:txBody>
          <a:bodyPr/>
          <a:lstStyle>
            <a:lvl1pPr>
              <a:defRPr sz="2800"/>
            </a:lvl1pPr>
          </a:lstStyle>
          <a:p>
            <a:pPr/>
            <a:r>
              <a:t>Sweden’s national center for molecular biosciences</a:t>
            </a:r>
          </a:p>
        </p:txBody>
      </p:sp>
      <p:sp>
        <p:nvSpPr>
          <p:cNvPr id="232" name="Google Shape;290;p2"/>
          <p:cNvSpPr/>
          <p:nvPr/>
        </p:nvSpPr>
        <p:spPr>
          <a:xfrm flipV="1">
            <a:off x="4483675" y="5122508"/>
            <a:ext cx="5312218" cy="7743"/>
          </a:xfrm>
          <a:prstGeom prst="line">
            <a:avLst/>
          </a:prstGeom>
          <a:ln w="22225">
            <a:solidFill>
              <a:schemeClr val="accent2"/>
            </a:solidFill>
            <a:miter lim="400000"/>
            <a:tailEnd type="oval"/>
          </a:ln>
        </p:spPr>
        <p:txBody>
          <a:bodyPr lIns="45719" rIns="45719"/>
          <a:lstStyle/>
          <a:p>
            <a:pPr/>
          </a:p>
        </p:txBody>
      </p:sp>
      <p:pic>
        <p:nvPicPr>
          <p:cNvPr id="233" name="Google Shape;291;p2" descr="Google Shape;291;p2"/>
          <p:cNvPicPr>
            <a:picLocks noChangeAspect="1"/>
          </p:cNvPicPr>
          <p:nvPr/>
        </p:nvPicPr>
        <p:blipFill>
          <a:blip r:embed="rId4">
            <a:extLst/>
          </a:blip>
          <a:stretch>
            <a:fillRect/>
          </a:stretch>
        </p:blipFill>
        <p:spPr>
          <a:xfrm>
            <a:off x="48287" y="808513"/>
            <a:ext cx="5999424" cy="6001898"/>
          </a:xfrm>
          <a:prstGeom prst="rect">
            <a:avLst/>
          </a:prstGeom>
          <a:ln w="12700">
            <a:miter lim="400000"/>
          </a:ln>
        </p:spPr>
      </p:pic>
      <p:sp>
        <p:nvSpPr>
          <p:cNvPr id="234" name="Google Shape;292;p2"/>
          <p:cNvSpPr txBox="1"/>
          <p:nvPr/>
        </p:nvSpPr>
        <p:spPr>
          <a:xfrm>
            <a:off x="6493916" y="5419428"/>
            <a:ext cx="4969801" cy="9174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a:lnSpc>
                <a:spcPct val="90000"/>
              </a:lnSpc>
              <a:defRPr sz="2500">
                <a:latin typeface="Calibri Light"/>
                <a:ea typeface="Calibri Light"/>
                <a:cs typeface="Calibri Light"/>
                <a:sym typeface="Calibri Light"/>
              </a:defRPr>
            </a:lvl1pPr>
          </a:lstStyle>
          <a:p>
            <a:pPr/>
            <a:r>
              <a:t>Connecting strong research environments</a:t>
            </a:r>
          </a:p>
        </p:txBody>
      </p:sp>
      <p:sp>
        <p:nvSpPr>
          <p:cNvPr id="235" name="Google Shape;293;p2"/>
          <p:cNvSpPr/>
          <p:nvPr/>
        </p:nvSpPr>
        <p:spPr>
          <a:xfrm flipH="1" rot="16200000">
            <a:off x="2339100" y="4629825"/>
            <a:ext cx="2511901" cy="2679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400" y="0"/>
                  <a:pt x="10800" y="5400"/>
                  <a:pt x="10800" y="10800"/>
                </a:cubicBezTo>
                <a:cubicBezTo>
                  <a:pt x="10800" y="16200"/>
                  <a:pt x="16200" y="21600"/>
                  <a:pt x="21600" y="21600"/>
                </a:cubicBezTo>
              </a:path>
            </a:pathLst>
          </a:custGeom>
          <a:ln>
            <a:solidFill>
              <a:schemeClr val="accent3"/>
            </a:solidFill>
          </a:ln>
        </p:spPr>
        <p:txBody>
          <a:bodyPr lIns="45719" rIns="45719" anchor="ctr"/>
          <a:lstStyle/>
          <a:p>
            <a:pPr/>
          </a:p>
        </p:txBody>
      </p:sp>
      <p:sp>
        <p:nvSpPr>
          <p:cNvPr id="236" name="Google Shape;295;p2"/>
          <p:cNvSpPr/>
          <p:nvPr/>
        </p:nvSpPr>
        <p:spPr>
          <a:xfrm>
            <a:off x="2755924" y="5533049"/>
            <a:ext cx="668401" cy="6345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400" y="0"/>
                  <a:pt x="10800" y="5400"/>
                  <a:pt x="10800" y="10800"/>
                </a:cubicBezTo>
                <a:cubicBezTo>
                  <a:pt x="10800" y="16200"/>
                  <a:pt x="16200" y="21600"/>
                  <a:pt x="21600" y="21600"/>
                </a:cubicBezTo>
              </a:path>
            </a:pathLst>
          </a:custGeom>
          <a:ln>
            <a:solidFill>
              <a:schemeClr val="accent3"/>
            </a:solidFill>
          </a:ln>
        </p:spPr>
        <p:txBody>
          <a:bodyPr lIns="45719" rIns="45719" anchor="ctr"/>
          <a:lstStyle/>
          <a:p>
            <a:pPr/>
          </a:p>
        </p:txBody>
      </p:sp>
      <p:sp>
        <p:nvSpPr>
          <p:cNvPr id="237" name="Google Shape;296;p2"/>
          <p:cNvSpPr/>
          <p:nvPr/>
        </p:nvSpPr>
        <p:spPr>
          <a:xfrm flipH="1" rot="16200000">
            <a:off x="2566572" y="5362247"/>
            <a:ext cx="573901" cy="11985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0800" y="0"/>
                  <a:pt x="21600" y="10800"/>
                  <a:pt x="21600" y="21600"/>
                </a:cubicBezTo>
              </a:path>
            </a:pathLst>
          </a:custGeom>
          <a:ln>
            <a:solidFill>
              <a:schemeClr val="accent3"/>
            </a:solidFill>
          </a:ln>
        </p:spPr>
        <p:txBody>
          <a:bodyPr lIns="45719" rIns="45719" anchor="ctr"/>
          <a:lstStyle/>
          <a:p>
            <a:pPr/>
          </a:p>
        </p:txBody>
      </p:sp>
      <p:sp>
        <p:nvSpPr>
          <p:cNvPr id="238" name="Google Shape;298;p2"/>
          <p:cNvSpPr/>
          <p:nvPr/>
        </p:nvSpPr>
        <p:spPr>
          <a:xfrm flipH="1" rot="10800000">
            <a:off x="2384799" y="6286625"/>
            <a:ext cx="1039501" cy="1032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400" y="0"/>
                  <a:pt x="10800" y="5400"/>
                  <a:pt x="10800" y="10800"/>
                </a:cubicBezTo>
                <a:cubicBezTo>
                  <a:pt x="10800" y="16200"/>
                  <a:pt x="16200" y="21600"/>
                  <a:pt x="21600" y="21600"/>
                </a:cubicBezTo>
              </a:path>
            </a:pathLst>
          </a:custGeom>
          <a:ln>
            <a:solidFill>
              <a:schemeClr val="accent3"/>
            </a:solidFill>
          </a:ln>
        </p:spPr>
        <p:txBody>
          <a:bodyPr lIns="45719" rIns="45719" anchor="ctr"/>
          <a:lstStyle/>
          <a:p>
            <a:pPr/>
          </a:p>
        </p:txBody>
      </p:sp>
      <p:sp>
        <p:nvSpPr>
          <p:cNvPr id="239" name="Google Shape;299;p2"/>
          <p:cNvSpPr/>
          <p:nvPr/>
        </p:nvSpPr>
        <p:spPr>
          <a:xfrm>
            <a:off x="3317699" y="4667250"/>
            <a:ext cx="222601" cy="166201"/>
          </a:xfrm>
          <a:prstGeom prst="roundRect">
            <a:avLst>
              <a:gd name="adj" fmla="val 16667"/>
            </a:avLst>
          </a:prstGeom>
          <a:solidFill>
            <a:schemeClr val="accent5"/>
          </a:solidFill>
          <a:ln w="12700">
            <a:miter lim="400000"/>
          </a:ln>
        </p:spPr>
        <p:txBody>
          <a:bodyPr lIns="45719" rIns="45719" anchor="ctr"/>
          <a:lstStyle/>
          <a:p>
            <a:pPr/>
          </a:p>
        </p:txBody>
      </p:sp>
      <p:sp>
        <p:nvSpPr>
          <p:cNvPr id="240" name="Google Shape;300;p2"/>
          <p:cNvSpPr txBox="1"/>
          <p:nvPr/>
        </p:nvSpPr>
        <p:spPr>
          <a:xfrm>
            <a:off x="3208174" y="4573349"/>
            <a:ext cx="795001" cy="317119"/>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defRPr i="1" sz="1100">
                <a:solidFill>
                  <a:srgbClr val="808080"/>
                </a:solidFill>
              </a:defRPr>
            </a:lvl1pPr>
          </a:lstStyle>
          <a:p>
            <a:pPr/>
            <a:r>
              <a:t>UU, SLU</a:t>
            </a:r>
          </a:p>
        </p:txBody>
      </p:sp>
      <p:sp>
        <p:nvSpPr>
          <p:cNvPr id="241" name="Google Shape;301;p2"/>
          <p:cNvSpPr/>
          <p:nvPr/>
        </p:nvSpPr>
        <p:spPr>
          <a:xfrm>
            <a:off x="1885950" y="6210300"/>
            <a:ext cx="222601" cy="219001"/>
          </a:xfrm>
          <a:prstGeom prst="roundRect">
            <a:avLst>
              <a:gd name="adj" fmla="val 16667"/>
            </a:avLst>
          </a:prstGeom>
          <a:solidFill>
            <a:schemeClr val="accent5"/>
          </a:solidFill>
          <a:ln w="12700">
            <a:miter lim="400000"/>
          </a:ln>
        </p:spPr>
        <p:txBody>
          <a:bodyPr lIns="45719" rIns="45719" anchor="ctr"/>
          <a:lstStyle/>
          <a:p>
            <a:pPr/>
          </a:p>
        </p:txBody>
      </p:sp>
      <p:sp>
        <p:nvSpPr>
          <p:cNvPr id="242" name="Google Shape;302;p2"/>
          <p:cNvSpPr txBox="1"/>
          <p:nvPr/>
        </p:nvSpPr>
        <p:spPr>
          <a:xfrm>
            <a:off x="1504074" y="6111675"/>
            <a:ext cx="795001" cy="317118"/>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defRPr i="1" sz="1100">
                <a:solidFill>
                  <a:srgbClr val="808080"/>
                </a:solidFill>
              </a:defRPr>
            </a:lvl1pPr>
          </a:lstStyle>
          <a:p>
            <a:pPr/>
            <a:r>
              <a:t>LU, SLU</a:t>
            </a:r>
          </a:p>
        </p:txBody>
      </p:sp>
      <p:sp>
        <p:nvSpPr>
          <p:cNvPr id="243" name="Google Shape;303;p2"/>
          <p:cNvSpPr/>
          <p:nvPr/>
        </p:nvSpPr>
        <p:spPr>
          <a:xfrm>
            <a:off x="2299074" y="6336824"/>
            <a:ext cx="66601" cy="66601"/>
          </a:xfrm>
          <a:prstGeom prst="ellipse">
            <a:avLst/>
          </a:prstGeom>
          <a:solidFill>
            <a:schemeClr val="accent3"/>
          </a:solidFill>
          <a:ln>
            <a:solidFill>
              <a:schemeClr val="accent3"/>
            </a:solidFill>
          </a:ln>
        </p:spPr>
        <p:txBody>
          <a:bodyPr lIns="45719" rIns="45719" anchor="ctr"/>
          <a:lstStyle/>
          <a:p>
            <a:pPr/>
          </a:p>
        </p:txBody>
      </p:sp>
      <p:sp>
        <p:nvSpPr>
          <p:cNvPr id="244" name="Google Shape;304;p2"/>
          <p:cNvSpPr/>
          <p:nvPr/>
        </p:nvSpPr>
        <p:spPr>
          <a:xfrm>
            <a:off x="2341950" y="6179649"/>
            <a:ext cx="66601" cy="66601"/>
          </a:xfrm>
          <a:prstGeom prst="ellipse">
            <a:avLst/>
          </a:prstGeom>
          <a:solidFill>
            <a:schemeClr val="accent3"/>
          </a:solidFill>
          <a:ln>
            <a:solidFill>
              <a:schemeClr val="accent3"/>
            </a:solidFill>
          </a:ln>
        </p:spPr>
        <p:txBody>
          <a:bodyPr lIns="45719" rIns="45719" anchor="ctr"/>
          <a:lstStyle/>
          <a:p>
            <a:pPr/>
          </a:p>
        </p:txBody>
      </p:sp>
      <p:sp>
        <p:nvSpPr>
          <p:cNvPr id="245" name="Google Shape;297;p2"/>
          <p:cNvSpPr/>
          <p:nvPr/>
        </p:nvSpPr>
        <p:spPr>
          <a:xfrm>
            <a:off x="2197424" y="5617700"/>
            <a:ext cx="66601" cy="66601"/>
          </a:xfrm>
          <a:prstGeom prst="ellipse">
            <a:avLst/>
          </a:prstGeom>
          <a:solidFill>
            <a:schemeClr val="accent3"/>
          </a:solidFill>
          <a:ln>
            <a:solidFill>
              <a:schemeClr val="accent3"/>
            </a:solidFill>
          </a:ln>
        </p:spPr>
        <p:txBody>
          <a:bodyPr lIns="45719" rIns="45719" anchor="ctr"/>
          <a:lstStyle/>
          <a:p>
            <a:pPr/>
          </a:p>
        </p:txBody>
      </p:sp>
      <p:sp>
        <p:nvSpPr>
          <p:cNvPr id="246" name="Google Shape;305;p2"/>
          <p:cNvSpPr/>
          <p:nvPr/>
        </p:nvSpPr>
        <p:spPr>
          <a:xfrm>
            <a:off x="2084775" y="5489099"/>
            <a:ext cx="66601" cy="66601"/>
          </a:xfrm>
          <a:prstGeom prst="ellipse">
            <a:avLst/>
          </a:prstGeom>
          <a:solidFill>
            <a:schemeClr val="accent3"/>
          </a:solidFill>
          <a:ln>
            <a:solidFill>
              <a:schemeClr val="accent3"/>
            </a:solidFill>
          </a:ln>
        </p:spPr>
        <p:txBody>
          <a:bodyPr lIns="45719" rIns="45719" anchor="ctr"/>
          <a:lstStyle/>
          <a:p>
            <a:pPr/>
          </a:p>
        </p:txBody>
      </p:sp>
      <p:sp>
        <p:nvSpPr>
          <p:cNvPr id="247" name="Google Shape;306;p2"/>
          <p:cNvSpPr/>
          <p:nvPr/>
        </p:nvSpPr>
        <p:spPr>
          <a:xfrm>
            <a:off x="2708649" y="5489099"/>
            <a:ext cx="66601" cy="66601"/>
          </a:xfrm>
          <a:prstGeom prst="ellipse">
            <a:avLst/>
          </a:prstGeom>
          <a:solidFill>
            <a:schemeClr val="accent3"/>
          </a:solidFill>
          <a:ln>
            <a:solidFill>
              <a:schemeClr val="accent3"/>
            </a:solidFill>
          </a:ln>
        </p:spPr>
        <p:txBody>
          <a:bodyPr lIns="45719" rIns="45719" anchor="ctr"/>
          <a:lstStyle/>
          <a:p>
            <a:pPr/>
          </a:p>
        </p:txBody>
      </p:sp>
      <p:sp>
        <p:nvSpPr>
          <p:cNvPr id="248" name="Google Shape;307;p2"/>
          <p:cNvSpPr/>
          <p:nvPr/>
        </p:nvSpPr>
        <p:spPr>
          <a:xfrm>
            <a:off x="2151375" y="5522400"/>
            <a:ext cx="1291801" cy="6975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400" y="0"/>
                  <a:pt x="10800" y="5400"/>
                  <a:pt x="10800" y="10800"/>
                </a:cubicBezTo>
                <a:cubicBezTo>
                  <a:pt x="10800" y="16200"/>
                  <a:pt x="16200" y="21600"/>
                  <a:pt x="21600" y="21600"/>
                </a:cubicBezTo>
              </a:path>
            </a:pathLst>
          </a:custGeom>
          <a:ln>
            <a:solidFill>
              <a:schemeClr val="accent3"/>
            </a:solidFill>
          </a:ln>
        </p:spPr>
        <p:txBody>
          <a:bodyPr lIns="45719" rIns="45719" anchor="ctr"/>
          <a:lstStyle/>
          <a:p>
            <a:pPr/>
          </a:p>
        </p:txBody>
      </p:sp>
      <p:sp>
        <p:nvSpPr>
          <p:cNvPr id="249" name="Google Shape;308;p2"/>
          <p:cNvSpPr/>
          <p:nvPr/>
        </p:nvSpPr>
        <p:spPr>
          <a:xfrm>
            <a:off x="2414600" y="6215074"/>
            <a:ext cx="1023901" cy="525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400" y="0"/>
                  <a:pt x="10800" y="5400"/>
                  <a:pt x="10800" y="10800"/>
                </a:cubicBezTo>
                <a:cubicBezTo>
                  <a:pt x="10800" y="16200"/>
                  <a:pt x="16200" y="21600"/>
                  <a:pt x="21600" y="21600"/>
                </a:cubicBezTo>
              </a:path>
            </a:pathLst>
          </a:custGeom>
          <a:ln>
            <a:solidFill>
              <a:schemeClr val="accent3"/>
            </a:solidFill>
          </a:ln>
        </p:spPr>
        <p:txBody>
          <a:bodyPr lIns="45719" rIns="45719" anchor="ctr"/>
          <a:lstStyle/>
          <a:p>
            <a:pPr/>
          </a:p>
        </p:txBody>
      </p:sp>
      <p:sp>
        <p:nvSpPr>
          <p:cNvPr id="250" name="Google Shape;309;p2"/>
          <p:cNvSpPr/>
          <p:nvPr/>
        </p:nvSpPr>
        <p:spPr>
          <a:xfrm>
            <a:off x="3902650" y="4833275"/>
            <a:ext cx="3306118" cy="5336"/>
          </a:xfrm>
          <a:prstGeom prst="line">
            <a:avLst/>
          </a:prstGeom>
          <a:ln w="22225">
            <a:solidFill>
              <a:schemeClr val="accent2"/>
            </a:solidFill>
            <a:miter lim="400000"/>
            <a:tailEnd type="oval"/>
          </a:ln>
        </p:spPr>
        <p:txBody>
          <a:bodyPr lIns="45719" rIns="45719"/>
          <a:lstStyle/>
          <a:p>
            <a:pPr/>
          </a:p>
        </p:txBody>
      </p:sp>
      <p:sp>
        <p:nvSpPr>
          <p:cNvPr id="251" name="Google Shape;294;p2"/>
          <p:cNvSpPr/>
          <p:nvPr/>
        </p:nvSpPr>
        <p:spPr>
          <a:xfrm>
            <a:off x="3427800" y="3441224"/>
            <a:ext cx="66601" cy="66601"/>
          </a:xfrm>
          <a:prstGeom prst="ellipse">
            <a:avLst/>
          </a:prstGeom>
          <a:solidFill>
            <a:schemeClr val="accent3"/>
          </a:solidFill>
          <a:ln>
            <a:solidFill>
              <a:schemeClr val="accent3"/>
            </a:solidFill>
          </a:ln>
        </p:spPr>
        <p:txBody>
          <a:bodyPr lIns="45719" rIns="45719" anchor="ctr"/>
          <a:lstStyle/>
          <a:p>
            <a:pPr/>
          </a:p>
        </p:txBody>
      </p:sp>
      <p:sp>
        <p:nvSpPr>
          <p:cNvPr id="252" name="Google Shape;310;p2"/>
          <p:cNvSpPr/>
          <p:nvPr/>
        </p:nvSpPr>
        <p:spPr>
          <a:xfrm>
            <a:off x="3370924" y="3374625"/>
            <a:ext cx="66601" cy="66601"/>
          </a:xfrm>
          <a:prstGeom prst="ellipse">
            <a:avLst/>
          </a:prstGeom>
          <a:solidFill>
            <a:schemeClr val="accent3"/>
          </a:solidFill>
          <a:ln>
            <a:solidFill>
              <a:schemeClr val="accent3"/>
            </a:solidFill>
          </a:ln>
        </p:spPr>
        <p:txBody>
          <a:bodyPr lIns="45719" rIns="45719" anchor="ctr"/>
          <a:lstStyle/>
          <a:p>
            <a:pPr/>
          </a:p>
        </p:txBody>
      </p:sp>
      <p:sp>
        <p:nvSpPr>
          <p:cNvPr id="253" name="Google Shape;311;p2"/>
          <p:cNvSpPr/>
          <p:nvPr/>
        </p:nvSpPr>
        <p:spPr>
          <a:xfrm flipH="1" rot="16200000">
            <a:off x="2260575" y="4575075"/>
            <a:ext cx="2559600" cy="2919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400" y="0"/>
                  <a:pt x="10800" y="5400"/>
                  <a:pt x="10800" y="10800"/>
                </a:cubicBezTo>
                <a:cubicBezTo>
                  <a:pt x="10800" y="16200"/>
                  <a:pt x="16200" y="21600"/>
                  <a:pt x="21600" y="21600"/>
                </a:cubicBezTo>
              </a:path>
            </a:pathLst>
          </a:custGeom>
          <a:ln>
            <a:solidFill>
              <a:schemeClr val="accent3"/>
            </a:solidFill>
          </a:ln>
        </p:spPr>
        <p:txBody>
          <a:bodyPr lIns="45719" rIns="45719" anchor="ctr"/>
          <a:lstStyle/>
          <a:p>
            <a:pPr/>
          </a:p>
        </p:txBody>
      </p:sp>
      <p:sp>
        <p:nvSpPr>
          <p:cNvPr id="254" name="TextBox 1"/>
          <p:cNvSpPr txBox="1"/>
          <p:nvPr/>
        </p:nvSpPr>
        <p:spPr>
          <a:xfrm>
            <a:off x="6379907" y="128888"/>
            <a:ext cx="2692209" cy="4970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3200"/>
            </a:lvl1pPr>
          </a:lstStyle>
          <a:p>
            <a:pPr/>
            <a:r>
              <a:t>SciLifeLab</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5" name="Title 1"/>
          <p:cNvSpPr txBox="1"/>
          <p:nvPr>
            <p:ph type="title"/>
          </p:nvPr>
        </p:nvSpPr>
        <p:spPr>
          <a:xfrm>
            <a:off x="1860176" y="254625"/>
            <a:ext cx="8229601" cy="644527"/>
          </a:xfrm>
          <a:prstGeom prst="rect">
            <a:avLst/>
          </a:prstGeom>
        </p:spPr>
        <p:txBody>
          <a:bodyPr anchor="t"/>
          <a:lstStyle>
            <a:lvl1pPr>
              <a:defRPr sz="3900"/>
            </a:lvl1pPr>
          </a:lstStyle>
          <a:p>
            <a:pPr/>
            <a:r>
              <a:t>Illumina: bridge amplification</a:t>
            </a:r>
          </a:p>
        </p:txBody>
      </p:sp>
      <p:pic>
        <p:nvPicPr>
          <p:cNvPr id="796" name="Picture 4" descr="Picture 4"/>
          <p:cNvPicPr>
            <a:picLocks noChangeAspect="1"/>
          </p:cNvPicPr>
          <p:nvPr/>
        </p:nvPicPr>
        <p:blipFill>
          <a:blip r:embed="rId3">
            <a:extLst/>
          </a:blip>
          <a:stretch>
            <a:fillRect/>
          </a:stretch>
        </p:blipFill>
        <p:spPr>
          <a:xfrm>
            <a:off x="306523" y="1141253"/>
            <a:ext cx="5998194" cy="1447844"/>
          </a:xfrm>
          <a:prstGeom prst="rect">
            <a:avLst/>
          </a:prstGeom>
          <a:ln w="12700">
            <a:miter lim="400000"/>
          </a:ln>
        </p:spPr>
      </p:pic>
      <p:pic>
        <p:nvPicPr>
          <p:cNvPr id="797" name="Picture 2" descr="Picture 2"/>
          <p:cNvPicPr>
            <a:picLocks noChangeAspect="1"/>
          </p:cNvPicPr>
          <p:nvPr/>
        </p:nvPicPr>
        <p:blipFill>
          <a:blip r:embed="rId4">
            <a:extLst/>
          </a:blip>
          <a:stretch>
            <a:fillRect/>
          </a:stretch>
        </p:blipFill>
        <p:spPr>
          <a:xfrm>
            <a:off x="4512333" y="1673816"/>
            <a:ext cx="7689907" cy="2765942"/>
          </a:xfrm>
          <a:prstGeom prst="rect">
            <a:avLst/>
          </a:prstGeom>
          <a:ln w="12700">
            <a:miter lim="400000"/>
          </a:ln>
        </p:spPr>
      </p:pic>
      <p:pic>
        <p:nvPicPr>
          <p:cNvPr id="798" name="Picture 1" descr="Picture 1"/>
          <p:cNvPicPr>
            <a:picLocks noChangeAspect="1"/>
          </p:cNvPicPr>
          <p:nvPr/>
        </p:nvPicPr>
        <p:blipFill>
          <a:blip r:embed="rId5">
            <a:extLst/>
          </a:blip>
          <a:stretch>
            <a:fillRect/>
          </a:stretch>
        </p:blipFill>
        <p:spPr>
          <a:xfrm>
            <a:off x="36163" y="4439758"/>
            <a:ext cx="6705601" cy="2418241"/>
          </a:xfrm>
          <a:prstGeom prst="rect">
            <a:avLst/>
          </a:prstGeom>
          <a:ln w="12700">
            <a:miter lim="400000"/>
          </a:ln>
        </p:spPr>
      </p:pic>
      <p:pic>
        <p:nvPicPr>
          <p:cNvPr id="799" name="pasted-movie.png" descr="pasted-movie.png"/>
          <p:cNvPicPr>
            <a:picLocks noChangeAspect="1"/>
          </p:cNvPicPr>
          <p:nvPr/>
        </p:nvPicPr>
        <p:blipFill>
          <a:blip r:embed="rId6">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3" name="Illumina flow cells: important differences"/>
          <p:cNvSpPr txBox="1"/>
          <p:nvPr>
            <p:ph type="title"/>
          </p:nvPr>
        </p:nvSpPr>
        <p:spPr>
          <a:prstGeom prst="rect">
            <a:avLst/>
          </a:prstGeom>
        </p:spPr>
        <p:txBody>
          <a:bodyPr/>
          <a:lstStyle/>
          <a:p>
            <a:pPr/>
            <a:r>
              <a:t>Illumina flow cells: important differences</a:t>
            </a:r>
          </a:p>
        </p:txBody>
      </p:sp>
      <p:pic>
        <p:nvPicPr>
          <p:cNvPr id="804" name="pasted-movie.png" descr="pasted-movie.png"/>
          <p:cNvPicPr>
            <a:picLocks noChangeAspect="1"/>
          </p:cNvPicPr>
          <p:nvPr/>
        </p:nvPicPr>
        <p:blipFill>
          <a:blip r:embed="rId2">
            <a:extLst/>
          </a:blip>
          <a:stretch>
            <a:fillRect/>
          </a:stretch>
        </p:blipFill>
        <p:spPr>
          <a:xfrm>
            <a:off x="1068238" y="1798821"/>
            <a:ext cx="6370841" cy="4515333"/>
          </a:xfrm>
          <a:prstGeom prst="rect">
            <a:avLst/>
          </a:prstGeom>
          <a:ln w="12700">
            <a:miter lim="400000"/>
          </a:ln>
        </p:spPr>
      </p:pic>
      <p:sp>
        <p:nvSpPr>
          <p:cNvPr id="805" name="NextSeq…"/>
          <p:cNvSpPr txBox="1"/>
          <p:nvPr/>
        </p:nvSpPr>
        <p:spPr>
          <a:xfrm>
            <a:off x="5619950" y="2588865"/>
            <a:ext cx="1593613" cy="1020763"/>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nSpc>
                <a:spcPct val="90000"/>
              </a:lnSpc>
              <a:spcBef>
                <a:spcPts val="1000"/>
              </a:spcBef>
              <a:defRPr b="1" sz="1600">
                <a:solidFill>
                  <a:schemeClr val="accent1">
                    <a:satOff val="-3547"/>
                    <a:lumOff val="-10352"/>
                  </a:schemeClr>
                </a:solidFill>
              </a:defRPr>
            </a:pPr>
            <a:r>
              <a:t>NextSeq</a:t>
            </a:r>
          </a:p>
          <a:p>
            <a:pPr>
              <a:lnSpc>
                <a:spcPct val="90000"/>
              </a:lnSpc>
              <a:spcBef>
                <a:spcPts val="1000"/>
              </a:spcBef>
              <a:defRPr b="1" sz="1600">
                <a:solidFill>
                  <a:schemeClr val="accent1">
                    <a:satOff val="-3547"/>
                    <a:lumOff val="-10352"/>
                  </a:schemeClr>
                </a:solidFill>
              </a:defRPr>
            </a:pPr>
            <a:r>
              <a:t>NovaSeqX</a:t>
            </a:r>
          </a:p>
          <a:p>
            <a:pPr>
              <a:lnSpc>
                <a:spcPct val="90000"/>
              </a:lnSpc>
              <a:spcBef>
                <a:spcPts val="1000"/>
              </a:spcBef>
              <a:defRPr b="1" sz="1600">
                <a:solidFill>
                  <a:schemeClr val="accent1">
                    <a:satOff val="-3547"/>
                    <a:lumOff val="-10352"/>
                  </a:schemeClr>
                </a:solidFill>
              </a:defRPr>
            </a:pPr>
            <a:r>
              <a:t>MiSeq i100 Series</a:t>
            </a:r>
          </a:p>
        </p:txBody>
      </p:sp>
      <p:sp>
        <p:nvSpPr>
          <p:cNvPr id="806" name="Traditional MiSeq"/>
          <p:cNvSpPr txBox="1"/>
          <p:nvPr/>
        </p:nvSpPr>
        <p:spPr>
          <a:xfrm>
            <a:off x="1488209" y="4277863"/>
            <a:ext cx="1591034" cy="30059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90000"/>
              </a:lnSpc>
              <a:spcBef>
                <a:spcPts val="1000"/>
              </a:spcBef>
              <a:defRPr b="1" sz="1600">
                <a:solidFill>
                  <a:schemeClr val="accent1">
                    <a:satOff val="-3547"/>
                    <a:lumOff val="-10352"/>
                  </a:schemeClr>
                </a:solidFill>
              </a:defRPr>
            </a:lvl1pPr>
          </a:lstStyle>
          <a:p>
            <a:pPr/>
            <a:r>
              <a:t>Traditional MiSeq</a:t>
            </a:r>
          </a:p>
        </p:txBody>
      </p:sp>
      <p:pic>
        <p:nvPicPr>
          <p:cNvPr id="807" name="Image" descr="Image"/>
          <p:cNvPicPr>
            <a:picLocks noChangeAspect="1"/>
          </p:cNvPicPr>
          <p:nvPr/>
        </p:nvPicPr>
        <p:blipFill>
          <a:blip r:embed="rId3">
            <a:extLst/>
          </a:blip>
          <a:stretch>
            <a:fillRect/>
          </a:stretch>
        </p:blipFill>
        <p:spPr>
          <a:xfrm>
            <a:off x="7791204" y="2802419"/>
            <a:ext cx="4064001" cy="2286001"/>
          </a:xfrm>
          <a:prstGeom prst="rect">
            <a:avLst/>
          </a:prstGeom>
          <a:ln w="12700">
            <a:miter lim="400000"/>
          </a:ln>
        </p:spPr>
      </p:pic>
      <p:sp>
        <p:nvSpPr>
          <p:cNvPr id="808" name="Random"/>
          <p:cNvSpPr txBox="1"/>
          <p:nvPr/>
        </p:nvSpPr>
        <p:spPr>
          <a:xfrm>
            <a:off x="8392708" y="2376084"/>
            <a:ext cx="811472" cy="30059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90000"/>
              </a:lnSpc>
              <a:spcBef>
                <a:spcPts val="1000"/>
              </a:spcBef>
              <a:defRPr b="1" sz="1600"/>
            </a:lvl1pPr>
          </a:lstStyle>
          <a:p>
            <a:pPr/>
            <a:r>
              <a:t>Random</a:t>
            </a:r>
          </a:p>
        </p:txBody>
      </p:sp>
      <p:sp>
        <p:nvSpPr>
          <p:cNvPr id="809" name="Patterned"/>
          <p:cNvSpPr txBox="1"/>
          <p:nvPr/>
        </p:nvSpPr>
        <p:spPr>
          <a:xfrm>
            <a:off x="10394537" y="2376084"/>
            <a:ext cx="937678" cy="30059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nSpc>
                <a:spcPct val="90000"/>
              </a:lnSpc>
              <a:spcBef>
                <a:spcPts val="1000"/>
              </a:spcBef>
              <a:defRPr b="1" sz="1600"/>
            </a:lvl1pPr>
          </a:lstStyle>
          <a:p>
            <a:pPr/>
            <a:r>
              <a:t>Patterned</a:t>
            </a:r>
          </a:p>
        </p:txBody>
      </p:sp>
      <p:sp>
        <p:nvSpPr>
          <p:cNvPr id="810" name="1 flow cell per run"/>
          <p:cNvSpPr txBox="1"/>
          <p:nvPr/>
        </p:nvSpPr>
        <p:spPr>
          <a:xfrm>
            <a:off x="7760123" y="5891356"/>
            <a:ext cx="1780801"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1 flow cell per run</a:t>
            </a:r>
          </a:p>
        </p:txBody>
      </p:sp>
      <p:pic>
        <p:nvPicPr>
          <p:cNvPr id="811" name="pasted-movie.png" descr="pasted-movie.png"/>
          <p:cNvPicPr>
            <a:picLocks noChangeAspect="1"/>
          </p:cNvPicPr>
          <p:nvPr/>
        </p:nvPicPr>
        <p:blipFill>
          <a:blip r:embed="rId4">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13" name="ION (ThermoFischer)"/>
          <p:cNvSpPr txBox="1"/>
          <p:nvPr>
            <p:ph type="title"/>
          </p:nvPr>
        </p:nvSpPr>
        <p:spPr>
          <a:prstGeom prst="rect">
            <a:avLst/>
          </a:prstGeom>
        </p:spPr>
        <p:txBody>
          <a:bodyPr/>
          <a:lstStyle/>
          <a:p>
            <a:pPr/>
            <a:r>
              <a:t>ION (ThermoFischer)</a:t>
            </a:r>
          </a:p>
        </p:txBody>
      </p:sp>
      <p:pic>
        <p:nvPicPr>
          <p:cNvPr id="814" name="pasted-movie.png" descr="pasted-movie.png"/>
          <p:cNvPicPr>
            <a:picLocks noChangeAspect="1"/>
          </p:cNvPicPr>
          <p:nvPr/>
        </p:nvPicPr>
        <p:blipFill>
          <a:blip r:embed="rId2">
            <a:extLst/>
          </a:blip>
          <a:stretch>
            <a:fillRect/>
          </a:stretch>
        </p:blipFill>
        <p:spPr>
          <a:xfrm>
            <a:off x="8981643" y="4096311"/>
            <a:ext cx="3187701" cy="2552701"/>
          </a:xfrm>
          <a:prstGeom prst="rect">
            <a:avLst/>
          </a:prstGeom>
          <a:ln w="12700">
            <a:miter lim="400000"/>
          </a:ln>
        </p:spPr>
      </p:pic>
      <p:graphicFrame>
        <p:nvGraphicFramePr>
          <p:cNvPr id="815" name="Content Placeholder 4"/>
          <p:cNvGraphicFramePr/>
          <p:nvPr/>
        </p:nvGraphicFramePr>
        <p:xfrm>
          <a:off x="1689100" y="2197365"/>
          <a:ext cx="7886700" cy="2595881"/>
        </p:xfrm>
        <a:graphic xmlns:a="http://schemas.openxmlformats.org/drawingml/2006/main">
          <a:graphicData uri="http://schemas.openxmlformats.org/drawingml/2006/table">
            <a:tbl>
              <a:tblPr firstCol="0" firstRow="1" lastCol="0" lastRow="0" bandCol="0" bandRow="1" rtl="0">
                <a:tableStyleId>{CF821DB8-F4EB-4A41-A1BA-3FCAFE7338EE}</a:tableStyleId>
              </a:tblPr>
              <a:tblGrid>
                <a:gridCol w="1861601"/>
                <a:gridCol w="1545391"/>
                <a:gridCol w="1325026"/>
                <a:gridCol w="1577340"/>
                <a:gridCol w="1577340"/>
              </a:tblGrid>
              <a:tr h="370840">
                <a:tc>
                  <a:txBody>
                    <a:bodyPr/>
                    <a:lstStyle/>
                    <a:p>
                      <a:pPr algn="l">
                        <a:defRPr b="0" sz="1800">
                          <a:solidFill>
                            <a:srgbClr val="000000"/>
                          </a:solidFill>
                        </a:defRPr>
                      </a:pPr>
                      <a:r>
                        <a:rPr b="1">
                          <a:solidFill>
                            <a:srgbClr val="FFFFFF"/>
                          </a:solidFill>
                        </a:rPr>
                        <a:t>Instrument</a:t>
                      </a:r>
                    </a:p>
                  </a:txBody>
                  <a:tcPr marL="45720" marR="45720" marT="45720" marB="45720" anchor="t" anchorCtr="0" horzOverflow="overflow">
                    <a:lnL w="25400">
                      <a:solidFill>
                        <a:srgbClr val="000000"/>
                      </a:solidFill>
                    </a:lnL>
                  </a:tcPr>
                </a:tc>
                <a:tc>
                  <a:txBody>
                    <a:bodyPr/>
                    <a:lstStyle/>
                    <a:p>
                      <a:pPr algn="l">
                        <a:defRPr b="0" sz="1800">
                          <a:solidFill>
                            <a:srgbClr val="000000"/>
                          </a:solidFill>
                        </a:defRPr>
                      </a:pPr>
                      <a:r>
                        <a:rPr b="1">
                          <a:solidFill>
                            <a:srgbClr val="FFFFFF"/>
                          </a:solidFill>
                        </a:rPr>
                        <a:t>Run time</a:t>
                      </a:r>
                    </a:p>
                  </a:txBody>
                  <a:tcPr marL="45720" marR="45720" marT="45720" marB="45720" anchor="t" anchorCtr="0" horzOverflow="overflow"/>
                </a:tc>
                <a:tc>
                  <a:txBody>
                    <a:bodyPr/>
                    <a:lstStyle/>
                    <a:p>
                      <a:pPr algn="l">
                        <a:defRPr b="0" sz="1800">
                          <a:solidFill>
                            <a:srgbClr val="000000"/>
                          </a:solidFill>
                        </a:defRPr>
                      </a:pPr>
                      <a:r>
                        <a:rPr b="1">
                          <a:solidFill>
                            <a:srgbClr val="FFFFFF"/>
                          </a:solidFill>
                        </a:rPr>
                        <a:t>Max output</a:t>
                      </a:r>
                    </a:p>
                  </a:txBody>
                  <a:tcPr marL="45720" marR="45720" marT="45720" marB="45720" anchor="t" anchorCtr="0" horzOverflow="overflow"/>
                </a:tc>
                <a:tc>
                  <a:txBody>
                    <a:bodyPr/>
                    <a:lstStyle/>
                    <a:p>
                      <a:pPr algn="l">
                        <a:defRPr b="0" sz="1800">
                          <a:solidFill>
                            <a:srgbClr val="000000"/>
                          </a:solidFill>
                        </a:defRPr>
                      </a:pPr>
                      <a:r>
                        <a:rPr b="1">
                          <a:solidFill>
                            <a:srgbClr val="FFFFFF"/>
                          </a:solidFill>
                        </a:rPr>
                        <a:t>Max reads/run</a:t>
                      </a:r>
                    </a:p>
                  </a:txBody>
                  <a:tcPr marL="45720" marR="45720" marT="45720" marB="45720" anchor="t" anchorCtr="0" horzOverflow="overflow"/>
                </a:tc>
                <a:tc>
                  <a:txBody>
                    <a:bodyPr/>
                    <a:lstStyle/>
                    <a:p>
                      <a:pPr algn="l">
                        <a:defRPr b="0" sz="1800">
                          <a:solidFill>
                            <a:srgbClr val="000000"/>
                          </a:solidFill>
                        </a:defRPr>
                      </a:pPr>
                      <a:r>
                        <a:rPr b="1">
                          <a:solidFill>
                            <a:srgbClr val="FFFFFF"/>
                          </a:solidFill>
                        </a:rPr>
                        <a:t>Max read length, bp</a:t>
                      </a:r>
                    </a:p>
                  </a:txBody>
                  <a:tcPr marL="45720" marR="45720" marT="45720" marB="45720" anchor="t" anchorCtr="0" horzOverflow="overflow">
                    <a:lnR w="25400">
                      <a:solidFill>
                        <a:srgbClr val="000000"/>
                      </a:solidFill>
                    </a:lnR>
                  </a:tcPr>
                </a:tc>
              </a:tr>
              <a:tr h="370840">
                <a:tc>
                  <a:txBody>
                    <a:bodyPr/>
                    <a:lstStyle/>
                    <a:p>
                      <a:pPr algn="l">
                        <a:defRPr sz="1800"/>
                      </a:pPr>
                      <a:r>
                        <a:t>Gene Studio S5</a:t>
                      </a:r>
                    </a:p>
                  </a:txBody>
                  <a:tcPr marL="45720" marR="45720" marT="45720" marB="45720" anchor="t" anchorCtr="0" horzOverflow="overflow"/>
                </a:tc>
                <a:tc>
                  <a:txBody>
                    <a:bodyPr/>
                    <a:lstStyle/>
                    <a:p>
                      <a:pPr algn="l">
                        <a:defRPr sz="1800"/>
                      </a:pPr>
                      <a:r>
                        <a:t>3 - 24 hrs</a:t>
                      </a:r>
                    </a:p>
                  </a:txBody>
                  <a:tcPr marL="45720" marR="45720" marT="45720" marB="45720" anchor="t" anchorCtr="0" horzOverflow="overflow"/>
                </a:tc>
                <a:tc>
                  <a:txBody>
                    <a:bodyPr/>
                    <a:lstStyle/>
                    <a:p>
                      <a:pPr algn="l">
                        <a:defRPr sz="1800"/>
                      </a:pPr>
                      <a:r>
                        <a:t>50 Gb</a:t>
                      </a:r>
                    </a:p>
                  </a:txBody>
                  <a:tcPr marL="45720" marR="45720" marT="45720" marB="45720" anchor="t" anchorCtr="0" horzOverflow="overflow"/>
                </a:tc>
                <a:tc>
                  <a:txBody>
                    <a:bodyPr/>
                    <a:lstStyle/>
                    <a:p>
                      <a:pPr algn="l">
                        <a:defRPr sz="1800"/>
                      </a:pPr>
                      <a:r>
                        <a:t>150 mln</a:t>
                      </a:r>
                    </a:p>
                  </a:txBody>
                  <a:tcPr marL="45720" marR="45720" marT="45720" marB="45720" anchor="t" anchorCtr="0" horzOverflow="overflow"/>
                </a:tc>
                <a:tc>
                  <a:txBody>
                    <a:bodyPr/>
                    <a:lstStyle/>
                    <a:p>
                      <a:pPr algn="l">
                        <a:defRPr sz="1800"/>
                      </a:pPr>
                      <a:r>
                        <a:t>SE 600</a:t>
                      </a:r>
                    </a:p>
                  </a:txBody>
                  <a:tcPr marL="45720" marR="45720" marT="45720" marB="45720" anchor="t" anchorCtr="0" horzOverflow="overflow"/>
                </a:tc>
              </a:tr>
              <a:tr h="370840">
                <a:tc>
                  <a:txBody>
                    <a:bodyPr/>
                    <a:lstStyle/>
                    <a:p>
                      <a:pPr algn="l">
                        <a:defRPr sz="1800"/>
                      </a:pPr>
                      <a:r>
                        <a:t>Genexus</a:t>
                      </a:r>
                    </a:p>
                  </a:txBody>
                  <a:tcPr marL="45720" marR="45720" marT="45720" marB="45720" anchor="t" anchorCtr="0" horzOverflow="overflow">
                    <a:lnB w="25400">
                      <a:solidFill>
                        <a:srgbClr val="000000"/>
                      </a:solidFill>
                    </a:lnB>
                  </a:tcPr>
                </a:tc>
                <a:tc>
                  <a:txBody>
                    <a:bodyPr/>
                    <a:lstStyle/>
                    <a:p>
                      <a:pPr algn="l">
                        <a:defRPr sz="1800"/>
                      </a:pPr>
                      <a:r>
                        <a:t>14-24 hrs</a:t>
                      </a:r>
                    </a:p>
                  </a:txBody>
                  <a:tcPr marL="45720" marR="45720" marT="45720" marB="45720" anchor="t" anchorCtr="0" horzOverflow="overflow">
                    <a:lnB w="25400">
                      <a:solidFill>
                        <a:srgbClr val="000000"/>
                      </a:solidFill>
                    </a:lnB>
                  </a:tcPr>
                </a:tc>
                <a:tc>
                  <a:txBody>
                    <a:bodyPr/>
                    <a:lstStyle/>
                    <a:p>
                      <a:pPr algn="l">
                        <a:defRPr sz="1800"/>
                      </a:pPr>
                      <a:r>
                        <a:t>20 Gb</a:t>
                      </a:r>
                    </a:p>
                  </a:txBody>
                  <a:tcPr marL="45720" marR="45720" marT="45720" marB="45720" anchor="t" anchorCtr="0" horzOverflow="overflow">
                    <a:lnB w="25400">
                      <a:solidFill>
                        <a:srgbClr val="000000"/>
                      </a:solidFill>
                    </a:lnB>
                  </a:tcPr>
                </a:tc>
                <a:tc>
                  <a:txBody>
                    <a:bodyPr/>
                    <a:lstStyle/>
                    <a:p>
                      <a:pPr algn="l">
                        <a:defRPr sz="1800"/>
                      </a:pPr>
                      <a:r>
                        <a:t>60 mln</a:t>
                      </a:r>
                    </a:p>
                  </a:txBody>
                  <a:tcPr marL="45720" marR="45720" marT="45720" marB="45720" anchor="t" anchorCtr="0" horzOverflow="overflow">
                    <a:lnB w="25400">
                      <a:solidFill>
                        <a:srgbClr val="000000"/>
                      </a:solidFill>
                    </a:lnB>
                  </a:tcPr>
                </a:tc>
                <a:tc>
                  <a:txBody>
                    <a:bodyPr/>
                    <a:lstStyle/>
                    <a:p>
                      <a:pPr algn="l">
                        <a:defRPr sz="1800"/>
                      </a:pPr>
                      <a:r>
                        <a:t>SE 400</a:t>
                      </a:r>
                    </a:p>
                  </a:txBody>
                  <a:tcPr marL="45720" marR="45720" marT="45720" marB="45720" anchor="t" anchorCtr="0" horzOverflow="overflow">
                    <a:lnB w="25400">
                      <a:solidFill>
                        <a:srgbClr val="000000"/>
                      </a:solidFill>
                    </a:lnB>
                  </a:tcPr>
                </a:tc>
              </a:tr>
            </a:tbl>
          </a:graphicData>
        </a:graphic>
      </p:graphicFrame>
      <p:sp>
        <p:nvSpPr>
          <p:cNvPr id="816" name="Technology highlight: H+ ion-sensitive field effect transistors…"/>
          <p:cNvSpPr txBox="1"/>
          <p:nvPr/>
        </p:nvSpPr>
        <p:spPr>
          <a:xfrm>
            <a:off x="584622" y="4642411"/>
            <a:ext cx="8351353" cy="18204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sz="2200"/>
            </a:pPr>
            <a:r>
              <a:t>Technology highlight: </a:t>
            </a:r>
            <a:r>
              <a:rPr b="0" sz="2400"/>
              <a:t>H</a:t>
            </a:r>
            <a:r>
              <a:rPr b="0" baseline="29750" sz="2400"/>
              <a:t>+</a:t>
            </a:r>
            <a:r>
              <a:rPr b="0" sz="2400"/>
              <a:t> ion-sensitive field effect transistors</a:t>
            </a:r>
            <a:endParaRPr b="0" sz="2400"/>
          </a:p>
          <a:p>
            <a:pPr>
              <a:defRPr b="1" sz="2200"/>
            </a:pPr>
            <a:r>
              <a:t>Used for: </a:t>
            </a:r>
            <a:r>
              <a:rPr b="0"/>
              <a:t>gene panels, advantage in clinical setting</a:t>
            </a:r>
          </a:p>
          <a:p>
            <a:pPr>
              <a:defRPr b="1" sz="2200">
                <a:solidFill>
                  <a:srgbClr val="0433FF"/>
                </a:solidFill>
              </a:defRPr>
            </a:pPr>
          </a:p>
          <a:p>
            <a:pPr>
              <a:defRPr b="1" sz="2200">
                <a:solidFill>
                  <a:srgbClr val="0433FF"/>
                </a:solidFill>
              </a:defRPr>
            </a:pPr>
            <a:r>
              <a:t>Strength: </a:t>
            </a:r>
            <a:r>
              <a:rPr b="0"/>
              <a:t>scalable, very fast turn-around, inbuilt analysis software</a:t>
            </a:r>
            <a:endParaRPr b="0"/>
          </a:p>
          <a:p>
            <a:pPr>
              <a:defRPr b="1" sz="2200">
                <a:solidFill>
                  <a:srgbClr val="9437FF"/>
                </a:solidFill>
              </a:defRPr>
            </a:pPr>
            <a:r>
              <a:t>Weakness: </a:t>
            </a:r>
            <a:r>
              <a:rPr b="0"/>
              <a:t>limited number of applications, AT-bias, (homopolymers bias)</a:t>
            </a:r>
          </a:p>
        </p:txBody>
      </p:sp>
      <p:pic>
        <p:nvPicPr>
          <p:cNvPr id="817" name="pasted-movie.png" descr="pasted-movie.png"/>
          <p:cNvPicPr>
            <a:picLocks noChangeAspect="1"/>
          </p:cNvPicPr>
          <p:nvPr/>
        </p:nvPicPr>
        <p:blipFill>
          <a:blip r:embed="rId3">
            <a:extLst/>
          </a:blip>
          <a:stretch>
            <a:fillRect/>
          </a:stretch>
        </p:blipFill>
        <p:spPr>
          <a:xfrm>
            <a:off x="6508750" y="276938"/>
            <a:ext cx="3650418" cy="1210550"/>
          </a:xfrm>
          <a:prstGeom prst="rect">
            <a:avLst/>
          </a:prstGeom>
          <a:ln w="12700">
            <a:miter lim="400000"/>
          </a:ln>
        </p:spPr>
      </p:pic>
      <p:pic>
        <p:nvPicPr>
          <p:cNvPr id="818" name="pasted-movie.png" descr="pasted-movie.png"/>
          <p:cNvPicPr>
            <a:picLocks noChangeAspect="1"/>
          </p:cNvPicPr>
          <p:nvPr/>
        </p:nvPicPr>
        <p:blipFill>
          <a:blip r:embed="rId4">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20" name="Rectangle 2"/>
          <p:cNvSpPr txBox="1"/>
          <p:nvPr>
            <p:ph type="title"/>
          </p:nvPr>
        </p:nvSpPr>
        <p:spPr>
          <a:xfrm>
            <a:off x="384348" y="84530"/>
            <a:ext cx="7772401" cy="1143001"/>
          </a:xfrm>
          <a:prstGeom prst="rect">
            <a:avLst/>
          </a:prstGeom>
        </p:spPr>
        <p:txBody>
          <a:bodyPr/>
          <a:lstStyle/>
          <a:p>
            <a:pPr>
              <a:defRPr b="1" sz="3800"/>
            </a:pPr>
            <a:r>
              <a:t>Ion Torrent:</a:t>
            </a:r>
            <a:r>
              <a:rPr b="0"/>
              <a:t> </a:t>
            </a:r>
            <a:r>
              <a:rPr b="0" sz="2600"/>
              <a:t>H</a:t>
            </a:r>
            <a:r>
              <a:rPr b="0" baseline="29923" sz="2600"/>
              <a:t>+</a:t>
            </a:r>
            <a:r>
              <a:rPr b="0" sz="2600"/>
              <a:t> ion-sensitive field effect transistors </a:t>
            </a:r>
          </a:p>
        </p:txBody>
      </p:sp>
      <p:pic>
        <p:nvPicPr>
          <p:cNvPr id="821" name="Picture 3" descr="Picture 3"/>
          <p:cNvPicPr>
            <a:picLocks noChangeAspect="1"/>
          </p:cNvPicPr>
          <p:nvPr/>
        </p:nvPicPr>
        <p:blipFill>
          <a:blip r:embed="rId2">
            <a:extLst/>
          </a:blip>
          <a:stretch>
            <a:fillRect/>
          </a:stretch>
        </p:blipFill>
        <p:spPr>
          <a:xfrm>
            <a:off x="1071279" y="3369150"/>
            <a:ext cx="8297035" cy="3475823"/>
          </a:xfrm>
          <a:prstGeom prst="rect">
            <a:avLst/>
          </a:prstGeom>
          <a:ln w="12700">
            <a:miter lim="400000"/>
          </a:ln>
        </p:spPr>
      </p:pic>
      <p:sp>
        <p:nvSpPr>
          <p:cNvPr id="822" name="Straight Arrow Connector 16"/>
          <p:cNvSpPr/>
          <p:nvPr/>
        </p:nvSpPr>
        <p:spPr>
          <a:xfrm>
            <a:off x="6172489" y="2133240"/>
            <a:ext cx="387212" cy="1"/>
          </a:xfrm>
          <a:prstGeom prst="line">
            <a:avLst/>
          </a:prstGeom>
          <a:ln w="50800">
            <a:solidFill>
              <a:srgbClr val="0000FF"/>
            </a:solidFill>
            <a:tailEnd type="triangle"/>
          </a:ln>
          <a:effectLst>
            <a:outerShdw sx="100000" sy="100000" kx="0" ky="0" algn="b" rotWithShape="0" blurRad="38100" dist="12700" dir="5400000">
              <a:srgbClr val="000000">
                <a:alpha val="38000"/>
              </a:srgbClr>
            </a:outerShdw>
          </a:effectLst>
        </p:spPr>
        <p:txBody>
          <a:bodyPr lIns="45719" rIns="45719"/>
          <a:lstStyle/>
          <a:p>
            <a:pPr defTabSz="457200"/>
          </a:p>
        </p:txBody>
      </p:sp>
      <p:pic>
        <p:nvPicPr>
          <p:cNvPr id="823" name="Picture 4" descr="Picture 4"/>
          <p:cNvPicPr>
            <a:picLocks noChangeAspect="1"/>
          </p:cNvPicPr>
          <p:nvPr/>
        </p:nvPicPr>
        <p:blipFill>
          <a:blip r:embed="rId3">
            <a:extLst/>
          </a:blip>
          <a:stretch>
            <a:fillRect/>
          </a:stretch>
        </p:blipFill>
        <p:spPr>
          <a:xfrm>
            <a:off x="828848" y="1420798"/>
            <a:ext cx="5280600" cy="1293427"/>
          </a:xfrm>
          <a:prstGeom prst="rect">
            <a:avLst/>
          </a:prstGeom>
          <a:ln w="12700">
            <a:miter lim="400000"/>
          </a:ln>
        </p:spPr>
      </p:pic>
      <p:pic>
        <p:nvPicPr>
          <p:cNvPr id="824" name="pasted-movie.png" descr="pasted-movie.png"/>
          <p:cNvPicPr>
            <a:picLocks noChangeAspect="1"/>
          </p:cNvPicPr>
          <p:nvPr/>
        </p:nvPicPr>
        <p:blipFill>
          <a:blip r:embed="rId4">
            <a:extLst/>
          </a:blip>
          <a:stretch>
            <a:fillRect/>
          </a:stretch>
        </p:blipFill>
        <p:spPr>
          <a:xfrm>
            <a:off x="6883793" y="1078486"/>
            <a:ext cx="4086282" cy="2109508"/>
          </a:xfrm>
          <a:prstGeom prst="rect">
            <a:avLst/>
          </a:prstGeom>
          <a:ln w="12700">
            <a:miter lim="400000"/>
          </a:ln>
        </p:spPr>
      </p:pic>
      <p:sp>
        <p:nvSpPr>
          <p:cNvPr id="825" name="https://doi.org/10.1099/vir.0.043182-0"/>
          <p:cNvSpPr txBox="1"/>
          <p:nvPr/>
        </p:nvSpPr>
        <p:spPr>
          <a:xfrm>
            <a:off x="9444989" y="3203189"/>
            <a:ext cx="2118033" cy="22851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i="1" sz="1000"/>
            </a:lvl1pPr>
          </a:lstStyle>
          <a:p>
            <a:pPr/>
            <a:r>
              <a:t>https://doi.org/10.1099/vir.0.043182-0</a:t>
            </a:r>
          </a:p>
        </p:txBody>
      </p:sp>
      <p:pic>
        <p:nvPicPr>
          <p:cNvPr id="826" name="pasted-movie.png" descr="pasted-movie.png"/>
          <p:cNvPicPr>
            <a:picLocks noChangeAspect="1"/>
          </p:cNvPicPr>
          <p:nvPr/>
        </p:nvPicPr>
        <p:blipFill>
          <a:blip r:embed="rId5">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28" name="Ion technology: scalability"/>
          <p:cNvSpPr txBox="1"/>
          <p:nvPr>
            <p:ph type="title"/>
          </p:nvPr>
        </p:nvSpPr>
        <p:spPr>
          <a:prstGeom prst="rect">
            <a:avLst/>
          </a:prstGeom>
        </p:spPr>
        <p:txBody>
          <a:bodyPr/>
          <a:lstStyle/>
          <a:p>
            <a:pPr/>
            <a:r>
              <a:t>Ion technology: scalability</a:t>
            </a:r>
          </a:p>
        </p:txBody>
      </p:sp>
      <p:pic>
        <p:nvPicPr>
          <p:cNvPr id="829" name="pasted-movie.png" descr="pasted-movie.png"/>
          <p:cNvPicPr>
            <a:picLocks noChangeAspect="1"/>
          </p:cNvPicPr>
          <p:nvPr/>
        </p:nvPicPr>
        <p:blipFill>
          <a:blip r:embed="rId2">
            <a:extLst/>
          </a:blip>
          <a:stretch>
            <a:fillRect/>
          </a:stretch>
        </p:blipFill>
        <p:spPr>
          <a:xfrm>
            <a:off x="639609" y="2864220"/>
            <a:ext cx="10912782" cy="1947447"/>
          </a:xfrm>
          <a:prstGeom prst="rect">
            <a:avLst/>
          </a:prstGeom>
          <a:ln w="12700">
            <a:miter lim="400000"/>
          </a:ln>
        </p:spPr>
      </p:pic>
      <p:sp>
        <p:nvSpPr>
          <p:cNvPr id="830" name="1 chip per run"/>
          <p:cNvSpPr txBox="1"/>
          <p:nvPr/>
        </p:nvSpPr>
        <p:spPr>
          <a:xfrm>
            <a:off x="10046123" y="5985198"/>
            <a:ext cx="1397829"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1 chip per run</a:t>
            </a:r>
          </a:p>
        </p:txBody>
      </p:sp>
      <p:pic>
        <p:nvPicPr>
          <p:cNvPr id="831" name="pasted-movie.png" descr="pasted-movie.png"/>
          <p:cNvPicPr>
            <a:picLocks noChangeAspect="1"/>
          </p:cNvPicPr>
          <p:nvPr/>
        </p:nvPicPr>
        <p:blipFill>
          <a:blip r:embed="rId3">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33" name="Ultima"/>
          <p:cNvSpPr txBox="1"/>
          <p:nvPr>
            <p:ph type="title"/>
          </p:nvPr>
        </p:nvSpPr>
        <p:spPr>
          <a:xfrm>
            <a:off x="838200" y="264318"/>
            <a:ext cx="10515600" cy="1325564"/>
          </a:xfrm>
          <a:prstGeom prst="rect">
            <a:avLst/>
          </a:prstGeom>
        </p:spPr>
        <p:txBody>
          <a:bodyPr/>
          <a:lstStyle/>
          <a:p>
            <a:pPr/>
            <a:r>
              <a:t>Ultima</a:t>
            </a:r>
          </a:p>
        </p:txBody>
      </p:sp>
      <p:pic>
        <p:nvPicPr>
          <p:cNvPr id="834" name="pasted-movie.png" descr="pasted-movie.png"/>
          <p:cNvPicPr>
            <a:picLocks noChangeAspect="1"/>
          </p:cNvPicPr>
          <p:nvPr/>
        </p:nvPicPr>
        <p:blipFill>
          <a:blip r:embed="rId2">
            <a:extLst/>
          </a:blip>
          <a:stretch>
            <a:fillRect/>
          </a:stretch>
        </p:blipFill>
        <p:spPr>
          <a:xfrm>
            <a:off x="2437258" y="-190189"/>
            <a:ext cx="3937001" cy="2057401"/>
          </a:xfrm>
          <a:prstGeom prst="rect">
            <a:avLst/>
          </a:prstGeom>
          <a:ln w="12700">
            <a:miter lim="400000"/>
          </a:ln>
        </p:spPr>
      </p:pic>
      <p:pic>
        <p:nvPicPr>
          <p:cNvPr id="835" name="pasted-movie.png" descr="pasted-movie.png"/>
          <p:cNvPicPr>
            <a:picLocks noChangeAspect="1"/>
          </p:cNvPicPr>
          <p:nvPr/>
        </p:nvPicPr>
        <p:blipFill>
          <a:blip r:embed="rId3">
            <a:extLst/>
          </a:blip>
          <a:stretch>
            <a:fillRect/>
          </a:stretch>
        </p:blipFill>
        <p:spPr>
          <a:xfrm>
            <a:off x="9429750" y="4108450"/>
            <a:ext cx="2857500" cy="2857500"/>
          </a:xfrm>
          <a:prstGeom prst="rect">
            <a:avLst/>
          </a:prstGeom>
          <a:ln w="12700">
            <a:miter lim="400000"/>
          </a:ln>
        </p:spPr>
      </p:pic>
      <p:graphicFrame>
        <p:nvGraphicFramePr>
          <p:cNvPr id="836" name="Content Placeholder 4"/>
          <p:cNvGraphicFramePr/>
          <p:nvPr/>
        </p:nvGraphicFramePr>
        <p:xfrm>
          <a:off x="1965939" y="2308101"/>
          <a:ext cx="7886701" cy="2595881"/>
        </p:xfrm>
        <a:graphic xmlns:a="http://schemas.openxmlformats.org/drawingml/2006/main">
          <a:graphicData uri="http://schemas.openxmlformats.org/drawingml/2006/table">
            <a:tbl>
              <a:tblPr firstCol="0" firstRow="1" lastCol="0" lastRow="0" bandCol="0" bandRow="1" rtl="0">
                <a:tableStyleId>{CF821DB8-F4EB-4A41-A1BA-3FCAFE7338EE}</a:tableStyleId>
              </a:tblPr>
              <a:tblGrid>
                <a:gridCol w="1861601"/>
                <a:gridCol w="1545391"/>
                <a:gridCol w="1325026"/>
                <a:gridCol w="1577340"/>
                <a:gridCol w="1577340"/>
              </a:tblGrid>
              <a:tr h="370840">
                <a:tc>
                  <a:txBody>
                    <a:bodyPr/>
                    <a:lstStyle/>
                    <a:p>
                      <a:pPr algn="l">
                        <a:defRPr b="0" sz="1800">
                          <a:solidFill>
                            <a:srgbClr val="000000"/>
                          </a:solidFill>
                        </a:defRPr>
                      </a:pPr>
                      <a:r>
                        <a:rPr b="1">
                          <a:solidFill>
                            <a:srgbClr val="FFFFFF"/>
                          </a:solidFill>
                        </a:rPr>
                        <a:t>Instrument</a:t>
                      </a:r>
                    </a:p>
                  </a:txBody>
                  <a:tcPr marL="45720" marR="45720" marT="45720" marB="45720" anchor="t" anchorCtr="0" horzOverflow="overflow">
                    <a:lnL w="25400">
                      <a:solidFill>
                        <a:srgbClr val="000000"/>
                      </a:solidFill>
                    </a:lnL>
                  </a:tcPr>
                </a:tc>
                <a:tc>
                  <a:txBody>
                    <a:bodyPr/>
                    <a:lstStyle/>
                    <a:p>
                      <a:pPr algn="l">
                        <a:defRPr b="0" sz="1800">
                          <a:solidFill>
                            <a:srgbClr val="000000"/>
                          </a:solidFill>
                        </a:defRPr>
                      </a:pPr>
                      <a:r>
                        <a:rPr b="1">
                          <a:solidFill>
                            <a:srgbClr val="FFFFFF"/>
                          </a:solidFill>
                        </a:rPr>
                        <a:t>Run time</a:t>
                      </a:r>
                    </a:p>
                  </a:txBody>
                  <a:tcPr marL="45720" marR="45720" marT="45720" marB="45720" anchor="t" anchorCtr="0" horzOverflow="overflow"/>
                </a:tc>
                <a:tc>
                  <a:txBody>
                    <a:bodyPr/>
                    <a:lstStyle/>
                    <a:p>
                      <a:pPr algn="l">
                        <a:defRPr b="0" sz="1800">
                          <a:solidFill>
                            <a:srgbClr val="000000"/>
                          </a:solidFill>
                        </a:defRPr>
                      </a:pPr>
                      <a:r>
                        <a:rPr b="1">
                          <a:solidFill>
                            <a:srgbClr val="FFFFFF"/>
                          </a:solidFill>
                        </a:rPr>
                        <a:t>Max output</a:t>
                      </a:r>
                    </a:p>
                  </a:txBody>
                  <a:tcPr marL="45720" marR="45720" marT="45720" marB="45720" anchor="t" anchorCtr="0" horzOverflow="overflow"/>
                </a:tc>
                <a:tc>
                  <a:txBody>
                    <a:bodyPr/>
                    <a:lstStyle/>
                    <a:p>
                      <a:pPr algn="l">
                        <a:defRPr b="0" sz="1800">
                          <a:solidFill>
                            <a:srgbClr val="000000"/>
                          </a:solidFill>
                        </a:defRPr>
                      </a:pPr>
                      <a:r>
                        <a:rPr b="1">
                          <a:solidFill>
                            <a:srgbClr val="FFFFFF"/>
                          </a:solidFill>
                        </a:rPr>
                        <a:t>Max reads/run</a:t>
                      </a:r>
                    </a:p>
                  </a:txBody>
                  <a:tcPr marL="45720" marR="45720" marT="45720" marB="45720" anchor="t" anchorCtr="0" horzOverflow="overflow"/>
                </a:tc>
                <a:tc>
                  <a:txBody>
                    <a:bodyPr/>
                    <a:lstStyle/>
                    <a:p>
                      <a:pPr algn="l">
                        <a:defRPr b="0" sz="1800">
                          <a:solidFill>
                            <a:srgbClr val="000000"/>
                          </a:solidFill>
                        </a:defRPr>
                      </a:pPr>
                      <a:r>
                        <a:rPr b="1">
                          <a:solidFill>
                            <a:srgbClr val="FFFFFF"/>
                          </a:solidFill>
                        </a:rPr>
                        <a:t>Max read length, bp</a:t>
                      </a:r>
                    </a:p>
                  </a:txBody>
                  <a:tcPr marL="45720" marR="45720" marT="45720" marB="45720" anchor="t" anchorCtr="0" horzOverflow="overflow">
                    <a:lnR w="25400">
                      <a:solidFill>
                        <a:srgbClr val="000000"/>
                      </a:solidFill>
                    </a:lnR>
                  </a:tcPr>
                </a:tc>
              </a:tr>
              <a:tr h="370840">
                <a:tc>
                  <a:txBody>
                    <a:bodyPr/>
                    <a:lstStyle/>
                    <a:p>
                      <a:pPr algn="l">
                        <a:defRPr sz="1800"/>
                      </a:pPr>
                      <a:r>
                        <a:t>UG 100</a:t>
                      </a:r>
                    </a:p>
                  </a:txBody>
                  <a:tcPr marL="45720" marR="45720" marT="45720" marB="45720" anchor="t" anchorCtr="0" horzOverflow="overflow"/>
                </a:tc>
                <a:tc>
                  <a:txBody>
                    <a:bodyPr/>
                    <a:lstStyle/>
                    <a:p>
                      <a:pPr algn="l">
                        <a:defRPr sz="1800"/>
                      </a:pPr>
                      <a:r>
                        <a:t>12 - 14 hrs</a:t>
                      </a:r>
                    </a:p>
                  </a:txBody>
                  <a:tcPr marL="45720" marR="45720" marT="45720" marB="45720" anchor="t" anchorCtr="0" horzOverflow="overflow"/>
                </a:tc>
                <a:tc>
                  <a:txBody>
                    <a:bodyPr/>
                    <a:lstStyle/>
                    <a:p>
                      <a:pPr algn="l">
                        <a:defRPr sz="1800"/>
                      </a:pPr>
                      <a:r>
                        <a:t>2.4 Tb</a:t>
                      </a:r>
                    </a:p>
                  </a:txBody>
                  <a:tcPr marL="45720" marR="45720" marT="45720" marB="45720" anchor="t" anchorCtr="0" horzOverflow="overflow"/>
                </a:tc>
                <a:tc>
                  <a:txBody>
                    <a:bodyPr/>
                    <a:lstStyle/>
                    <a:p>
                      <a:pPr algn="l">
                        <a:defRPr sz="1800"/>
                      </a:pPr>
                      <a:r>
                        <a:t>6-8 bln</a:t>
                      </a:r>
                    </a:p>
                  </a:txBody>
                  <a:tcPr marL="45720" marR="45720" marT="45720" marB="45720" anchor="t" anchorCtr="0" horzOverflow="overflow"/>
                </a:tc>
                <a:tc>
                  <a:txBody>
                    <a:bodyPr/>
                    <a:lstStyle/>
                    <a:p>
                      <a:pPr algn="l">
                        <a:defRPr sz="1800"/>
                      </a:pPr>
                      <a:r>
                        <a:t>SE 300</a:t>
                      </a:r>
                    </a:p>
                  </a:txBody>
                  <a:tcPr marL="45720" marR="45720" marT="45720" marB="45720" anchor="t" anchorCtr="0" horzOverflow="overflow"/>
                </a:tc>
              </a:tr>
              <a:tr h="370840">
                <a:tc>
                  <a:txBody>
                    <a:bodyPr/>
                    <a:lstStyle/>
                    <a:p>
                      <a:pPr algn="l">
                        <a:defRPr sz="1800"/>
                      </a:pPr>
                      <a:r>
                        <a:t>UG 100 Solaris</a:t>
                      </a:r>
                    </a:p>
                  </a:txBody>
                  <a:tcPr marL="45720" marR="45720" marT="45720" marB="45720" anchor="t" anchorCtr="0" horzOverflow="overflow"/>
                </a:tc>
                <a:tc>
                  <a:txBody>
                    <a:bodyPr/>
                    <a:lstStyle/>
                    <a:p>
                      <a:pPr algn="l">
                        <a:defRPr sz="1800"/>
                      </a:pPr>
                      <a:r>
                        <a:t>14 hrs</a:t>
                      </a:r>
                    </a:p>
                  </a:txBody>
                  <a:tcPr marL="45720" marR="45720" marT="45720" marB="45720" anchor="t" anchorCtr="0" horzOverflow="overflow"/>
                </a:tc>
                <a:tc>
                  <a:txBody>
                    <a:bodyPr/>
                    <a:lstStyle/>
                    <a:p>
                      <a:pPr algn="l">
                        <a:defRPr sz="1800"/>
                      </a:pPr>
                      <a:r>
                        <a:t>3.6 Tb</a:t>
                      </a:r>
                    </a:p>
                  </a:txBody>
                  <a:tcPr marL="45720" marR="45720" marT="45720" marB="45720" anchor="t" anchorCtr="0" horzOverflow="overflow"/>
                </a:tc>
                <a:tc>
                  <a:txBody>
                    <a:bodyPr/>
                    <a:lstStyle/>
                    <a:p>
                      <a:pPr algn="l">
                        <a:defRPr sz="1800"/>
                      </a:pPr>
                      <a:r>
                        <a:t>10-12 bln</a:t>
                      </a:r>
                    </a:p>
                  </a:txBody>
                  <a:tcPr marL="45720" marR="45720" marT="45720" marB="45720" anchor="t" anchorCtr="0" horzOverflow="overflow"/>
                </a:tc>
                <a:tc>
                  <a:txBody>
                    <a:bodyPr/>
                    <a:lstStyle/>
                    <a:p>
                      <a:pPr algn="l">
                        <a:defRPr sz="1800"/>
                      </a:pPr>
                      <a:r>
                        <a:t>SE 300</a:t>
                      </a:r>
                    </a:p>
                  </a:txBody>
                  <a:tcPr marL="45720" marR="45720" marT="45720" marB="45720" anchor="t" anchorCtr="0" horzOverflow="overflow"/>
                </a:tc>
              </a:tr>
              <a:tr h="370840">
                <a:tc>
                  <a:txBody>
                    <a:bodyPr/>
                    <a:lstStyle/>
                    <a:p>
                      <a:pPr algn="l">
                        <a:defRPr sz="1800"/>
                      </a:pPr>
                      <a:r>
                        <a:t>UG Solaris Boost</a:t>
                      </a:r>
                    </a:p>
                  </a:txBody>
                  <a:tcPr marL="45720" marR="45720" marT="45720" marB="45720" anchor="t" anchorCtr="0" horzOverflow="overflow">
                    <a:lnB w="25400">
                      <a:solidFill>
                        <a:srgbClr val="000000"/>
                      </a:solidFill>
                    </a:lnB>
                  </a:tcPr>
                </a:tc>
                <a:tc>
                  <a:txBody>
                    <a:bodyPr/>
                    <a:lstStyle/>
                    <a:p>
                      <a:pPr algn="l">
                        <a:defRPr sz="1800"/>
                      </a:pPr>
                      <a:r>
                        <a:t>24 hrs</a:t>
                      </a:r>
                    </a:p>
                  </a:txBody>
                  <a:tcPr marL="45720" marR="45720" marT="45720" marB="45720" anchor="t" anchorCtr="0" horzOverflow="overflow">
                    <a:lnB w="25400">
                      <a:solidFill>
                        <a:srgbClr val="000000"/>
                      </a:solidFill>
                    </a:lnB>
                  </a:tcPr>
                </a:tc>
                <a:tc>
                  <a:txBody>
                    <a:bodyPr/>
                    <a:lstStyle/>
                    <a:p>
                      <a:pPr algn="l">
                        <a:defRPr sz="1800"/>
                      </a:pPr>
                      <a:r>
                        <a:t>unspecified*</a:t>
                      </a:r>
                    </a:p>
                  </a:txBody>
                  <a:tcPr marL="45720" marR="45720" marT="45720" marB="45720" anchor="t" anchorCtr="0" horzOverflow="overflow">
                    <a:lnB w="25400">
                      <a:solidFill>
                        <a:srgbClr val="000000"/>
                      </a:solidFill>
                    </a:lnB>
                  </a:tcPr>
                </a:tc>
                <a:tc>
                  <a:txBody>
                    <a:bodyPr/>
                    <a:lstStyle/>
                    <a:p>
                      <a:pPr algn="l">
                        <a:defRPr sz="1800"/>
                      </a:pPr>
                      <a:r>
                        <a:t>100 bln/day</a:t>
                      </a:r>
                    </a:p>
                  </a:txBody>
                  <a:tcPr marL="45720" marR="45720" marT="45720" marB="45720" anchor="t" anchorCtr="0" horzOverflow="overflow">
                    <a:lnB w="25400">
                      <a:solidFill>
                        <a:srgbClr val="000000"/>
                      </a:solidFill>
                    </a:lnB>
                  </a:tcPr>
                </a:tc>
                <a:tc>
                  <a:txBody>
                    <a:bodyPr/>
                    <a:lstStyle/>
                    <a:p>
                      <a:pPr algn="l">
                        <a:defRPr sz="1800"/>
                      </a:pPr>
                      <a:r>
                        <a:t>SE 300</a:t>
                      </a:r>
                    </a:p>
                  </a:txBody>
                  <a:tcPr marL="45720" marR="45720" marT="45720" marB="45720" anchor="t" anchorCtr="0" horzOverflow="overflow">
                    <a:lnB w="25400">
                      <a:solidFill>
                        <a:srgbClr val="000000"/>
                      </a:solidFill>
                    </a:lnB>
                  </a:tcPr>
                </a:tc>
              </a:tr>
            </a:tbl>
          </a:graphicData>
        </a:graphic>
      </p:graphicFrame>
      <p:sp>
        <p:nvSpPr>
          <p:cNvPr id="837" name="* based on 100 billion reads/day"/>
          <p:cNvSpPr txBox="1"/>
          <p:nvPr/>
        </p:nvSpPr>
        <p:spPr>
          <a:xfrm>
            <a:off x="2433390" y="4312715"/>
            <a:ext cx="3114673"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 based on 100 billion reads/day</a:t>
            </a:r>
          </a:p>
        </p:txBody>
      </p:sp>
      <p:sp>
        <p:nvSpPr>
          <p:cNvPr id="838" name="TextBox 7"/>
          <p:cNvSpPr txBox="1"/>
          <p:nvPr/>
        </p:nvSpPr>
        <p:spPr>
          <a:xfrm>
            <a:off x="406674" y="4689231"/>
            <a:ext cx="7500190" cy="269528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a:solidFill>
                  <a:srgbClr val="005493"/>
                </a:solidFill>
              </a:defRPr>
            </a:pPr>
          </a:p>
          <a:p>
            <a:pPr>
              <a:defRPr b="1" sz="2200"/>
            </a:pPr>
            <a:r>
              <a:t>Technology highlight: </a:t>
            </a:r>
            <a:r>
              <a:rPr b="0"/>
              <a:t>no flow cell, lots of AI</a:t>
            </a:r>
          </a:p>
          <a:p>
            <a:pPr>
              <a:defRPr b="1" sz="2200"/>
            </a:pPr>
            <a:r>
              <a:t>Used for: </a:t>
            </a:r>
            <a:r>
              <a:rPr b="0"/>
              <a:t>potentially - everything, still new on the market</a:t>
            </a:r>
            <a:endParaRPr>
              <a:solidFill>
                <a:srgbClr val="0433FF"/>
              </a:solidFill>
            </a:endParaRPr>
          </a:p>
          <a:p>
            <a:pPr>
              <a:defRPr b="1" sz="2200">
                <a:solidFill>
                  <a:srgbClr val="005493"/>
                </a:solidFill>
              </a:defRPr>
            </a:pPr>
            <a:endParaRPr>
              <a:solidFill>
                <a:srgbClr val="0433FF"/>
              </a:solidFill>
            </a:endParaRPr>
          </a:p>
          <a:p>
            <a:pPr>
              <a:defRPr b="1" sz="2200">
                <a:solidFill>
                  <a:srgbClr val="005493"/>
                </a:solidFill>
              </a:defRPr>
            </a:pPr>
            <a:r>
              <a:rPr>
                <a:solidFill>
                  <a:srgbClr val="0433FF"/>
                </a:solidFill>
              </a:rPr>
              <a:t>Strength: </a:t>
            </a:r>
            <a:r>
              <a:rPr b="0">
                <a:solidFill>
                  <a:srgbClr val="0433FF"/>
                </a:solidFill>
              </a:rPr>
              <a:t>very cheap but accurate</a:t>
            </a:r>
            <a:endParaRPr>
              <a:solidFill>
                <a:srgbClr val="0433FF"/>
              </a:solidFill>
            </a:endParaRPr>
          </a:p>
          <a:p>
            <a:pPr>
              <a:defRPr b="1" sz="2200">
                <a:solidFill>
                  <a:srgbClr val="9437FF"/>
                </a:solidFill>
              </a:defRPr>
            </a:pPr>
            <a:r>
              <a:t>Weakness: </a:t>
            </a:r>
            <a:r>
              <a:rPr b="0"/>
              <a:t>Few analysis pipelines available, GC-bias, analysis bias</a:t>
            </a:r>
          </a:p>
          <a:p>
            <a:pPr/>
          </a:p>
        </p:txBody>
      </p:sp>
      <p:sp>
        <p:nvSpPr>
          <p:cNvPr id="839" name="SBS"/>
          <p:cNvSpPr txBox="1"/>
          <p:nvPr/>
        </p:nvSpPr>
        <p:spPr>
          <a:xfrm>
            <a:off x="916310" y="1258140"/>
            <a:ext cx="448381"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lvl1pPr>
          </a:lstStyle>
          <a:p>
            <a:pPr/>
            <a:r>
              <a:t>SBS</a:t>
            </a:r>
          </a:p>
        </p:txBody>
      </p:sp>
      <p:pic>
        <p:nvPicPr>
          <p:cNvPr id="840" name="pasted-movie.png" descr="pasted-movie.png"/>
          <p:cNvPicPr>
            <a:picLocks noChangeAspect="1"/>
          </p:cNvPicPr>
          <p:nvPr/>
        </p:nvPicPr>
        <p:blipFill>
          <a:blip r:embed="rId4">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42" name="Ultima technology"/>
          <p:cNvSpPr txBox="1"/>
          <p:nvPr>
            <p:ph type="title"/>
          </p:nvPr>
        </p:nvSpPr>
        <p:spPr>
          <a:prstGeom prst="rect">
            <a:avLst/>
          </a:prstGeom>
        </p:spPr>
        <p:txBody>
          <a:bodyPr/>
          <a:lstStyle/>
          <a:p>
            <a:pPr/>
            <a:r>
              <a:t>Ultima technology</a:t>
            </a:r>
          </a:p>
        </p:txBody>
      </p:sp>
      <p:pic>
        <p:nvPicPr>
          <p:cNvPr id="843" name="pasted-movie.png" descr="pasted-movie.png"/>
          <p:cNvPicPr>
            <a:picLocks noChangeAspect="1"/>
          </p:cNvPicPr>
          <p:nvPr/>
        </p:nvPicPr>
        <p:blipFill>
          <a:blip r:embed="rId2">
            <a:extLst/>
          </a:blip>
          <a:stretch>
            <a:fillRect/>
          </a:stretch>
        </p:blipFill>
        <p:spPr>
          <a:xfrm>
            <a:off x="808370" y="2886007"/>
            <a:ext cx="7081244" cy="3670554"/>
          </a:xfrm>
          <a:prstGeom prst="rect">
            <a:avLst/>
          </a:prstGeom>
          <a:ln w="12700">
            <a:miter lim="400000"/>
          </a:ln>
        </p:spPr>
      </p:pic>
      <p:sp>
        <p:nvSpPr>
          <p:cNvPr id="844" name="No more flow cells, chips and SMRT cells - introduced wafers"/>
          <p:cNvSpPr txBox="1"/>
          <p:nvPr/>
        </p:nvSpPr>
        <p:spPr>
          <a:xfrm>
            <a:off x="805575" y="1378219"/>
            <a:ext cx="5711873"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No more flow cells, chips and SMRT cells - introduced wafers</a:t>
            </a:r>
          </a:p>
        </p:txBody>
      </p:sp>
      <p:pic>
        <p:nvPicPr>
          <p:cNvPr id="845" name="pasted-movie.png" descr="pasted-movie.png"/>
          <p:cNvPicPr>
            <a:picLocks noChangeAspect="1"/>
          </p:cNvPicPr>
          <p:nvPr/>
        </p:nvPicPr>
        <p:blipFill>
          <a:blip r:embed="rId3">
            <a:extLst/>
          </a:blip>
          <a:stretch>
            <a:fillRect/>
          </a:stretch>
        </p:blipFill>
        <p:spPr>
          <a:xfrm>
            <a:off x="8387719" y="660927"/>
            <a:ext cx="3245935" cy="2161252"/>
          </a:xfrm>
          <a:prstGeom prst="rect">
            <a:avLst/>
          </a:prstGeom>
          <a:ln w="12700">
            <a:miter lim="400000"/>
          </a:ln>
        </p:spPr>
      </p:pic>
      <p:pic>
        <p:nvPicPr>
          <p:cNvPr id="846" name="pasted-movie.png" descr="pasted-movie.png"/>
          <p:cNvPicPr>
            <a:picLocks noChangeAspect="1"/>
          </p:cNvPicPr>
          <p:nvPr/>
        </p:nvPicPr>
        <p:blipFill>
          <a:blip r:embed="rId4">
            <a:extLst/>
          </a:blip>
          <a:stretch>
            <a:fillRect/>
          </a:stretch>
        </p:blipFill>
        <p:spPr>
          <a:xfrm>
            <a:off x="8253269" y="3090905"/>
            <a:ext cx="3245935" cy="3040496"/>
          </a:xfrm>
          <a:prstGeom prst="rect">
            <a:avLst/>
          </a:prstGeom>
          <a:ln w="12700">
            <a:miter lim="400000"/>
          </a:ln>
        </p:spPr>
      </p:pic>
      <p:sp>
        <p:nvSpPr>
          <p:cNvPr id="847" name="CD-manufacturing precision"/>
          <p:cNvSpPr txBox="1"/>
          <p:nvPr/>
        </p:nvSpPr>
        <p:spPr>
          <a:xfrm>
            <a:off x="916310" y="6108363"/>
            <a:ext cx="2742529"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CD-manufacturing precision </a:t>
            </a:r>
          </a:p>
        </p:txBody>
      </p:sp>
      <p:sp>
        <p:nvSpPr>
          <p:cNvPr id="848" name="Library: emulsion PCR, similar to ION technology"/>
          <p:cNvSpPr txBox="1"/>
          <p:nvPr/>
        </p:nvSpPr>
        <p:spPr>
          <a:xfrm>
            <a:off x="805575" y="2132113"/>
            <a:ext cx="4584835"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Library: emulsion PCR, similar to ION technology</a:t>
            </a:r>
          </a:p>
        </p:txBody>
      </p:sp>
      <p:pic>
        <p:nvPicPr>
          <p:cNvPr id="849" name="pasted-movie.png" descr="pasted-movie.png"/>
          <p:cNvPicPr>
            <a:picLocks noChangeAspect="1"/>
          </p:cNvPicPr>
          <p:nvPr/>
        </p:nvPicPr>
        <p:blipFill>
          <a:blip r:embed="rId5">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51" name="Ultima technology"/>
          <p:cNvSpPr txBox="1"/>
          <p:nvPr>
            <p:ph type="title"/>
          </p:nvPr>
        </p:nvSpPr>
        <p:spPr>
          <a:prstGeom prst="rect">
            <a:avLst/>
          </a:prstGeom>
        </p:spPr>
        <p:txBody>
          <a:bodyPr/>
          <a:lstStyle/>
          <a:p>
            <a:pPr/>
            <a:r>
              <a:t>Ultima technology</a:t>
            </a:r>
          </a:p>
        </p:txBody>
      </p:sp>
      <p:pic>
        <p:nvPicPr>
          <p:cNvPr id="852" name="pasted-movie.png" descr="pasted-movie.png"/>
          <p:cNvPicPr>
            <a:picLocks noChangeAspect="1"/>
          </p:cNvPicPr>
          <p:nvPr/>
        </p:nvPicPr>
        <p:blipFill>
          <a:blip r:embed="rId2">
            <a:extLst/>
          </a:blip>
          <a:stretch>
            <a:fillRect/>
          </a:stretch>
        </p:blipFill>
        <p:spPr>
          <a:xfrm>
            <a:off x="2367044" y="1428490"/>
            <a:ext cx="4503966" cy="5727934"/>
          </a:xfrm>
          <a:prstGeom prst="rect">
            <a:avLst/>
          </a:prstGeom>
          <a:ln w="12700">
            <a:miter lim="400000"/>
          </a:ln>
        </p:spPr>
      </p:pic>
      <p:sp>
        <p:nvSpPr>
          <p:cNvPr id="853" name="Continuous extension: higher speed and throughput (avoiding repetitive chemical de-blocking steps).…"/>
          <p:cNvSpPr txBox="1"/>
          <p:nvPr/>
        </p:nvSpPr>
        <p:spPr>
          <a:xfrm>
            <a:off x="6476130" y="1677577"/>
            <a:ext cx="5721452" cy="388238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p>
            <a:pPr>
              <a:lnSpc>
                <a:spcPct val="90000"/>
              </a:lnSpc>
              <a:spcBef>
                <a:spcPts val="1000"/>
              </a:spcBef>
              <a:defRPr sz="1600"/>
            </a:pPr>
          </a:p>
          <a:p>
            <a:pPr>
              <a:lnSpc>
                <a:spcPct val="90000"/>
              </a:lnSpc>
              <a:spcBef>
                <a:spcPts val="1000"/>
              </a:spcBef>
              <a:defRPr sz="1600"/>
            </a:pPr>
            <a:r>
              <a:t>Continuous extension: </a:t>
            </a:r>
            <a:r>
              <a:rPr b="1"/>
              <a:t>higher speed and throughput</a:t>
            </a:r>
            <a:r>
              <a:t> (avoiding repetitive chemical de-blocking steps).</a:t>
            </a:r>
          </a:p>
          <a:p>
            <a:pPr>
              <a:lnSpc>
                <a:spcPct val="90000"/>
              </a:lnSpc>
              <a:spcBef>
                <a:spcPts val="1000"/>
              </a:spcBef>
              <a:defRPr sz="1600"/>
            </a:pPr>
          </a:p>
          <a:p>
            <a:pPr>
              <a:lnSpc>
                <a:spcPct val="90000"/>
              </a:lnSpc>
              <a:spcBef>
                <a:spcPts val="1000"/>
              </a:spcBef>
              <a:defRPr sz="1600"/>
            </a:pPr>
            <a:r>
              <a:t>Mix of fluorescent and native dNTPs: </a:t>
            </a:r>
            <a:r>
              <a:rPr b="1"/>
              <a:t>signal events are rare</a:t>
            </a:r>
            <a:endParaRPr b="1"/>
          </a:p>
          <a:p>
            <a:pPr>
              <a:lnSpc>
                <a:spcPct val="90000"/>
              </a:lnSpc>
              <a:spcBef>
                <a:spcPts val="1000"/>
              </a:spcBef>
              <a:defRPr sz="1600"/>
            </a:pPr>
            <a:r>
              <a:rPr b="1"/>
              <a:t>Pro: </a:t>
            </a:r>
            <a:r>
              <a:t> High speed - no need to resolve every single base individually.</a:t>
            </a:r>
          </a:p>
          <a:p>
            <a:pPr>
              <a:lnSpc>
                <a:spcPct val="90000"/>
              </a:lnSpc>
              <a:spcBef>
                <a:spcPts val="1000"/>
              </a:spcBef>
              <a:defRPr sz="1600"/>
            </a:pPr>
            <a:r>
              <a:rPr b="1"/>
              <a:t>Con:</a:t>
            </a:r>
            <a:r>
              <a:t> weaker fluorescent signal</a:t>
            </a:r>
          </a:p>
          <a:p>
            <a:pPr>
              <a:spcBef>
                <a:spcPts val="1200"/>
              </a:spcBef>
              <a:defRPr b="1" sz="4400">
                <a:ln w="12852" cap="flat">
                  <a:solidFill>
                    <a:srgbClr val="000000"/>
                  </a:solidFill>
                  <a:prstDash val="solid"/>
                  <a:miter lim="400000"/>
                </a:ln>
                <a:solidFill>
                  <a:srgbClr val="A7A7A7"/>
                </a:solidFill>
              </a:defRPr>
            </a:pPr>
          </a:p>
          <a:p>
            <a:pPr>
              <a:spcBef>
                <a:spcPts val="1200"/>
              </a:spcBef>
              <a:defRPr b="1">
                <a:ln w="12852" cap="flat">
                  <a:solidFill>
                    <a:srgbClr val="000000"/>
                  </a:solidFill>
                  <a:prstDash val="solid"/>
                  <a:miter lim="400000"/>
                </a:ln>
                <a:solidFill>
                  <a:srgbClr val="0433FF"/>
                </a:solidFill>
              </a:defRPr>
            </a:pPr>
            <a:r>
              <a:t>Hence - machine learning for base calling</a:t>
            </a:r>
          </a:p>
        </p:txBody>
      </p:sp>
      <p:pic>
        <p:nvPicPr>
          <p:cNvPr id="854" name="pasted-movie.png" descr="pasted-movie.png"/>
          <p:cNvPicPr>
            <a:picLocks noChangeAspect="1"/>
          </p:cNvPicPr>
          <p:nvPr/>
        </p:nvPicPr>
        <p:blipFill>
          <a:blip r:embed="rId3">
            <a:extLst/>
          </a:blip>
          <a:stretch>
            <a:fillRect/>
          </a:stretch>
        </p:blipFill>
        <p:spPr>
          <a:xfrm>
            <a:off x="713016" y="1468931"/>
            <a:ext cx="1828561" cy="1712829"/>
          </a:xfrm>
          <a:prstGeom prst="rect">
            <a:avLst/>
          </a:prstGeom>
          <a:ln w="12700">
            <a:miter lim="400000"/>
          </a:ln>
        </p:spPr>
      </p:pic>
      <p:pic>
        <p:nvPicPr>
          <p:cNvPr id="855" name="pasted-movie.png" descr="pasted-movie.png"/>
          <p:cNvPicPr>
            <a:picLocks noChangeAspect="1"/>
          </p:cNvPicPr>
          <p:nvPr/>
        </p:nvPicPr>
        <p:blipFill>
          <a:blip r:embed="rId4">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57" name="MGI"/>
          <p:cNvSpPr txBox="1"/>
          <p:nvPr>
            <p:ph type="title"/>
          </p:nvPr>
        </p:nvSpPr>
        <p:spPr>
          <a:xfrm>
            <a:off x="749611" y="143653"/>
            <a:ext cx="10515601" cy="1325564"/>
          </a:xfrm>
          <a:prstGeom prst="rect">
            <a:avLst/>
          </a:prstGeom>
        </p:spPr>
        <p:txBody>
          <a:bodyPr/>
          <a:lstStyle/>
          <a:p>
            <a:pPr/>
            <a:r>
              <a:t>MGI</a:t>
            </a:r>
          </a:p>
        </p:txBody>
      </p:sp>
      <p:pic>
        <p:nvPicPr>
          <p:cNvPr id="858" name="pasted-movie.png" descr="pasted-movie.png"/>
          <p:cNvPicPr>
            <a:picLocks noChangeAspect="1"/>
          </p:cNvPicPr>
          <p:nvPr/>
        </p:nvPicPr>
        <p:blipFill>
          <a:blip r:embed="rId2">
            <a:extLst/>
          </a:blip>
          <a:stretch>
            <a:fillRect/>
          </a:stretch>
        </p:blipFill>
        <p:spPr>
          <a:xfrm>
            <a:off x="2218787" y="214473"/>
            <a:ext cx="1657494" cy="1183924"/>
          </a:xfrm>
          <a:prstGeom prst="rect">
            <a:avLst/>
          </a:prstGeom>
          <a:ln w="12700">
            <a:miter lim="400000"/>
          </a:ln>
        </p:spPr>
      </p:pic>
      <p:sp>
        <p:nvSpPr>
          <p:cNvPr id="859" name="SBS"/>
          <p:cNvSpPr txBox="1"/>
          <p:nvPr/>
        </p:nvSpPr>
        <p:spPr>
          <a:xfrm>
            <a:off x="805575" y="1058816"/>
            <a:ext cx="448380"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lvl1pPr>
          </a:lstStyle>
          <a:p>
            <a:pPr/>
            <a:r>
              <a:t>SBS</a:t>
            </a:r>
          </a:p>
        </p:txBody>
      </p:sp>
      <p:sp>
        <p:nvSpPr>
          <p:cNvPr id="860" name="Technology highlight: DNA nanoballs (RCA)…"/>
          <p:cNvSpPr txBox="1"/>
          <p:nvPr/>
        </p:nvSpPr>
        <p:spPr>
          <a:xfrm>
            <a:off x="606770" y="4742073"/>
            <a:ext cx="8013289" cy="18204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sz="2200"/>
            </a:pPr>
            <a:r>
              <a:t>Technology highlight: </a:t>
            </a:r>
            <a:r>
              <a:rPr b="0" sz="2400"/>
              <a:t>DNA nanoballs (RCA)</a:t>
            </a:r>
            <a:endParaRPr b="0" sz="2400"/>
          </a:p>
          <a:p>
            <a:pPr>
              <a:defRPr b="1" sz="2200"/>
            </a:pPr>
            <a:r>
              <a:t>Used for: </a:t>
            </a:r>
            <a:r>
              <a:rPr b="0"/>
              <a:t>high-throughput projects</a:t>
            </a:r>
            <a:endParaRPr b="0"/>
          </a:p>
          <a:p>
            <a:pPr>
              <a:defRPr b="1" sz="2200">
                <a:solidFill>
                  <a:srgbClr val="0433FF"/>
                </a:solidFill>
              </a:defRPr>
            </a:pPr>
          </a:p>
          <a:p>
            <a:pPr>
              <a:defRPr b="1" sz="2200">
                <a:solidFill>
                  <a:srgbClr val="0433FF"/>
                </a:solidFill>
              </a:defRPr>
            </a:pPr>
            <a:r>
              <a:t>Strength: </a:t>
            </a:r>
            <a:r>
              <a:rPr b="0"/>
              <a:t>high accuracy and throughput, coupled with automatization</a:t>
            </a:r>
            <a:endParaRPr b="0"/>
          </a:p>
          <a:p>
            <a:pPr>
              <a:defRPr b="1" sz="2200">
                <a:solidFill>
                  <a:srgbClr val="9437FF"/>
                </a:solidFill>
              </a:defRPr>
            </a:pPr>
            <a:r>
              <a:t>Weakness: </a:t>
            </a:r>
            <a:r>
              <a:rPr b="0"/>
              <a:t>labour-intensive, GC bias, software limitations</a:t>
            </a:r>
          </a:p>
        </p:txBody>
      </p:sp>
      <p:graphicFrame>
        <p:nvGraphicFramePr>
          <p:cNvPr id="861" name="Content Placeholder 4"/>
          <p:cNvGraphicFramePr/>
          <p:nvPr/>
        </p:nvGraphicFramePr>
        <p:xfrm>
          <a:off x="2064061" y="1768010"/>
          <a:ext cx="7886701" cy="2595881"/>
        </p:xfrm>
        <a:graphic xmlns:a="http://schemas.openxmlformats.org/drawingml/2006/main">
          <a:graphicData uri="http://schemas.openxmlformats.org/drawingml/2006/table">
            <a:tbl>
              <a:tblPr firstCol="0" firstRow="1" lastCol="0" lastRow="0" bandCol="0" bandRow="1" rtl="0">
                <a:tableStyleId>{CF821DB8-F4EB-4A41-A1BA-3FCAFE7338EE}</a:tableStyleId>
              </a:tblPr>
              <a:tblGrid>
                <a:gridCol w="1861601"/>
                <a:gridCol w="1545391"/>
                <a:gridCol w="1325026"/>
                <a:gridCol w="1577340"/>
                <a:gridCol w="1577340"/>
              </a:tblGrid>
              <a:tr h="370840">
                <a:tc>
                  <a:txBody>
                    <a:bodyPr/>
                    <a:lstStyle/>
                    <a:p>
                      <a:pPr algn="l">
                        <a:defRPr b="0" sz="1800">
                          <a:solidFill>
                            <a:srgbClr val="000000"/>
                          </a:solidFill>
                        </a:defRPr>
                      </a:pPr>
                      <a:r>
                        <a:rPr b="1">
                          <a:solidFill>
                            <a:srgbClr val="FFFFFF"/>
                          </a:solidFill>
                        </a:rPr>
                        <a:t>Instrument</a:t>
                      </a:r>
                    </a:p>
                  </a:txBody>
                  <a:tcPr marL="45720" marR="45720" marT="45720" marB="45720" anchor="t" anchorCtr="0" horzOverflow="overflow">
                    <a:lnL w="25400">
                      <a:solidFill>
                        <a:srgbClr val="000000"/>
                      </a:solidFill>
                    </a:lnL>
                  </a:tcPr>
                </a:tc>
                <a:tc>
                  <a:txBody>
                    <a:bodyPr/>
                    <a:lstStyle/>
                    <a:p>
                      <a:pPr algn="l">
                        <a:defRPr b="0" sz="1800">
                          <a:solidFill>
                            <a:srgbClr val="000000"/>
                          </a:solidFill>
                        </a:defRPr>
                      </a:pPr>
                      <a:r>
                        <a:rPr b="1">
                          <a:solidFill>
                            <a:srgbClr val="FFFFFF"/>
                          </a:solidFill>
                        </a:rPr>
                        <a:t>Run time</a:t>
                      </a:r>
                    </a:p>
                  </a:txBody>
                  <a:tcPr marL="45720" marR="45720" marT="45720" marB="45720" anchor="t" anchorCtr="0" horzOverflow="overflow"/>
                </a:tc>
                <a:tc>
                  <a:txBody>
                    <a:bodyPr/>
                    <a:lstStyle/>
                    <a:p>
                      <a:pPr algn="l">
                        <a:defRPr b="0" sz="1800">
                          <a:solidFill>
                            <a:srgbClr val="000000"/>
                          </a:solidFill>
                        </a:defRPr>
                      </a:pPr>
                      <a:r>
                        <a:rPr b="1">
                          <a:solidFill>
                            <a:srgbClr val="FFFFFF"/>
                          </a:solidFill>
                        </a:rPr>
                        <a:t>Max output</a:t>
                      </a:r>
                    </a:p>
                  </a:txBody>
                  <a:tcPr marL="45720" marR="45720" marT="45720" marB="45720" anchor="t" anchorCtr="0" horzOverflow="overflow"/>
                </a:tc>
                <a:tc>
                  <a:txBody>
                    <a:bodyPr/>
                    <a:lstStyle/>
                    <a:p>
                      <a:pPr algn="l">
                        <a:defRPr b="0" sz="1800">
                          <a:solidFill>
                            <a:srgbClr val="000000"/>
                          </a:solidFill>
                        </a:defRPr>
                      </a:pPr>
                      <a:r>
                        <a:rPr b="1">
                          <a:solidFill>
                            <a:srgbClr val="FFFFFF"/>
                          </a:solidFill>
                        </a:rPr>
                        <a:t>Max reads/run</a:t>
                      </a:r>
                    </a:p>
                  </a:txBody>
                  <a:tcPr marL="45720" marR="45720" marT="45720" marB="45720" anchor="t" anchorCtr="0" horzOverflow="overflow"/>
                </a:tc>
                <a:tc>
                  <a:txBody>
                    <a:bodyPr/>
                    <a:lstStyle/>
                    <a:p>
                      <a:pPr algn="l">
                        <a:defRPr b="0" sz="1800">
                          <a:solidFill>
                            <a:srgbClr val="000000"/>
                          </a:solidFill>
                        </a:defRPr>
                      </a:pPr>
                      <a:r>
                        <a:rPr b="1">
                          <a:solidFill>
                            <a:srgbClr val="FFFFFF"/>
                          </a:solidFill>
                        </a:rPr>
                        <a:t>Max read length, bp</a:t>
                      </a:r>
                    </a:p>
                  </a:txBody>
                  <a:tcPr marL="45720" marR="45720" marT="45720" marB="45720" anchor="t" anchorCtr="0" horzOverflow="overflow">
                    <a:lnR w="25400">
                      <a:solidFill>
                        <a:srgbClr val="000000"/>
                      </a:solidFill>
                    </a:lnR>
                  </a:tcPr>
                </a:tc>
              </a:tr>
              <a:tr h="370840">
                <a:tc>
                  <a:txBody>
                    <a:bodyPr/>
                    <a:lstStyle/>
                    <a:p>
                      <a:pPr algn="l">
                        <a:lnSpc>
                          <a:spcPct val="90000"/>
                        </a:lnSpc>
                        <a:spcBef>
                          <a:spcPts val="1000"/>
                        </a:spcBef>
                        <a:defRPr sz="1800"/>
                      </a:pPr>
                      <a:r>
                        <a:t>DNBSEQ-T7</a:t>
                      </a:r>
                    </a:p>
                  </a:txBody>
                  <a:tcPr marL="45720" marR="45720" marT="45720" marB="45720" anchor="t" anchorCtr="0" horzOverflow="overflow"/>
                </a:tc>
                <a:tc>
                  <a:txBody>
                    <a:bodyPr/>
                    <a:lstStyle/>
                    <a:p>
                      <a:pPr algn="l">
                        <a:defRPr sz="1800"/>
                      </a:pPr>
                      <a:r>
                        <a:t>5.5 - 24 hrs</a:t>
                      </a:r>
                    </a:p>
                  </a:txBody>
                  <a:tcPr marL="45720" marR="45720" marT="45720" marB="45720" anchor="t" anchorCtr="0" horzOverflow="overflow"/>
                </a:tc>
                <a:tc>
                  <a:txBody>
                    <a:bodyPr/>
                    <a:lstStyle/>
                    <a:p>
                      <a:pPr algn="l">
                        <a:defRPr sz="1800"/>
                      </a:pPr>
                      <a:r>
                        <a:t>7 Tb</a:t>
                      </a:r>
                    </a:p>
                  </a:txBody>
                  <a:tcPr marL="45720" marR="45720" marT="45720" marB="45720" anchor="t" anchorCtr="0" horzOverflow="overflow"/>
                </a:tc>
                <a:tc>
                  <a:txBody>
                    <a:bodyPr/>
                    <a:lstStyle/>
                    <a:p>
                      <a:pPr algn="l">
                        <a:defRPr sz="1800"/>
                      </a:pPr>
                      <a:r>
                        <a:t>23 bln</a:t>
                      </a:r>
                    </a:p>
                  </a:txBody>
                  <a:tcPr marL="45720" marR="45720" marT="45720" marB="45720" anchor="t" anchorCtr="0" horzOverflow="overflow"/>
                </a:tc>
                <a:tc>
                  <a:txBody>
                    <a:bodyPr/>
                    <a:lstStyle/>
                    <a:p>
                      <a:pPr algn="l">
                        <a:defRPr sz="1800"/>
                      </a:pPr>
                      <a:r>
                        <a:t>PE 150</a:t>
                      </a:r>
                    </a:p>
                  </a:txBody>
                  <a:tcPr marL="45720" marR="45720" marT="45720" marB="45720" anchor="t" anchorCtr="0" horzOverflow="overflow"/>
                </a:tc>
              </a:tr>
              <a:tr h="370840">
                <a:tc>
                  <a:txBody>
                    <a:bodyPr/>
                    <a:lstStyle/>
                    <a:p>
                      <a:pPr algn="l">
                        <a:defRPr sz="1800"/>
                      </a:pPr>
                      <a:r>
                        <a:t>DNBSEQ-G400</a:t>
                      </a:r>
                    </a:p>
                  </a:txBody>
                  <a:tcPr marL="45720" marR="45720" marT="45720" marB="45720" anchor="t" anchorCtr="0" horzOverflow="overflow"/>
                </a:tc>
                <a:tc>
                  <a:txBody>
                    <a:bodyPr/>
                    <a:lstStyle/>
                    <a:p>
                      <a:pPr algn="l">
                        <a:defRPr sz="1800"/>
                      </a:pPr>
                      <a:r>
                        <a:t>13-109 hrs</a:t>
                      </a:r>
                    </a:p>
                  </a:txBody>
                  <a:tcPr marL="45720" marR="45720" marT="45720" marB="45720" anchor="t" anchorCtr="0" horzOverflow="overflow"/>
                </a:tc>
                <a:tc>
                  <a:txBody>
                    <a:bodyPr/>
                    <a:lstStyle/>
                    <a:p>
                      <a:pPr algn="l">
                        <a:defRPr sz="1800"/>
                      </a:pPr>
                      <a:r>
                        <a:t>1.4 Tb</a:t>
                      </a:r>
                    </a:p>
                  </a:txBody>
                  <a:tcPr marL="45720" marR="45720" marT="45720" marB="45720" anchor="t" anchorCtr="0" horzOverflow="overflow"/>
                </a:tc>
                <a:tc>
                  <a:txBody>
                    <a:bodyPr/>
                    <a:lstStyle/>
                    <a:p>
                      <a:pPr algn="l">
                        <a:defRPr sz="1800"/>
                      </a:pPr>
                      <a:r>
                        <a:t>3.6 bln</a:t>
                      </a:r>
                    </a:p>
                  </a:txBody>
                  <a:tcPr marL="45720" marR="45720" marT="45720" marB="45720" anchor="t" anchorCtr="0" horzOverflow="overflow"/>
                </a:tc>
                <a:tc>
                  <a:txBody>
                    <a:bodyPr/>
                    <a:lstStyle/>
                    <a:p>
                      <a:pPr algn="l">
                        <a:defRPr sz="1800"/>
                      </a:pPr>
                      <a:r>
                        <a:t>PE 300</a:t>
                      </a:r>
                    </a:p>
                  </a:txBody>
                  <a:tcPr marL="45720" marR="45720" marT="45720" marB="45720" anchor="t" anchorCtr="0" horzOverflow="overflow"/>
                </a:tc>
              </a:tr>
              <a:tr h="370840">
                <a:tc>
                  <a:txBody>
                    <a:bodyPr/>
                    <a:lstStyle/>
                    <a:p>
                      <a:pPr algn="l">
                        <a:defRPr sz="1800"/>
                      </a:pPr>
                      <a:r>
                        <a:t>DNBSEQ-G99</a:t>
                      </a:r>
                    </a:p>
                  </a:txBody>
                  <a:tcPr marL="45720" marR="45720" marT="45720" marB="45720" anchor="t" anchorCtr="0" horzOverflow="overflow"/>
                </a:tc>
                <a:tc>
                  <a:txBody>
                    <a:bodyPr/>
                    <a:lstStyle/>
                    <a:p>
                      <a:pPr algn="l">
                        <a:defRPr sz="1800"/>
                      </a:pPr>
                      <a:r>
                        <a:t>11 hrs</a:t>
                      </a:r>
                    </a:p>
                  </a:txBody>
                  <a:tcPr marL="45720" marR="45720" marT="45720" marB="45720" anchor="t" anchorCtr="0" horzOverflow="overflow"/>
                </a:tc>
                <a:tc>
                  <a:txBody>
                    <a:bodyPr/>
                    <a:lstStyle/>
                    <a:p>
                      <a:pPr algn="l">
                        <a:defRPr sz="1800"/>
                      </a:pPr>
                      <a:r>
                        <a:t>0.24 Tb</a:t>
                      </a:r>
                    </a:p>
                  </a:txBody>
                  <a:tcPr marL="45720" marR="45720" marT="45720" marB="45720" anchor="t" anchorCtr="0" horzOverflow="overflow"/>
                </a:tc>
                <a:tc>
                  <a:txBody>
                    <a:bodyPr/>
                    <a:lstStyle/>
                    <a:p>
                      <a:pPr algn="l">
                        <a:defRPr sz="1800"/>
                      </a:pPr>
                      <a:r>
                        <a:t>0.2 mln</a:t>
                      </a:r>
                    </a:p>
                  </a:txBody>
                  <a:tcPr marL="45720" marR="45720" marT="45720" marB="45720" anchor="t" anchorCtr="0" horzOverflow="overflow"/>
                </a:tc>
                <a:tc>
                  <a:txBody>
                    <a:bodyPr/>
                    <a:lstStyle/>
                    <a:p>
                      <a:pPr algn="l">
                        <a:defRPr sz="1800"/>
                      </a:pPr>
                      <a:r>
                        <a:t>PE 150</a:t>
                      </a:r>
                    </a:p>
                  </a:txBody>
                  <a:tcPr marL="45720" marR="45720" marT="45720" marB="45720" anchor="t" anchorCtr="0" horzOverflow="overflow"/>
                </a:tc>
              </a:tr>
              <a:tr h="370840">
                <a:tc>
                  <a:txBody>
                    <a:bodyPr/>
                    <a:lstStyle/>
                    <a:p>
                      <a:pPr algn="l">
                        <a:defRPr sz="1800"/>
                      </a:pPr>
                      <a:r>
                        <a:t>DNBSEQG-50</a:t>
                      </a:r>
                    </a:p>
                  </a:txBody>
                  <a:tcPr marL="45720" marR="45720" marT="45720" marB="45720" anchor="t" anchorCtr="0" horzOverflow="overflow"/>
                </a:tc>
                <a:tc>
                  <a:txBody>
                    <a:bodyPr/>
                    <a:lstStyle/>
                    <a:p>
                      <a:pPr algn="l">
                        <a:defRPr sz="1800"/>
                      </a:pPr>
                      <a:r>
                        <a:t>9-40 hrs</a:t>
                      </a:r>
                    </a:p>
                  </a:txBody>
                  <a:tcPr marL="45720" marR="45720" marT="45720" marB="45720" anchor="t" anchorCtr="0" horzOverflow="overflow"/>
                </a:tc>
                <a:tc>
                  <a:txBody>
                    <a:bodyPr/>
                    <a:lstStyle/>
                    <a:p>
                      <a:pPr algn="l">
                        <a:defRPr sz="1800"/>
                      </a:pPr>
                      <a:r>
                        <a:t>150 Gb</a:t>
                      </a:r>
                    </a:p>
                  </a:txBody>
                  <a:tcPr marL="45720" marR="45720" marT="45720" marB="45720" anchor="t" anchorCtr="0" horzOverflow="overflow"/>
                </a:tc>
                <a:tc>
                  <a:txBody>
                    <a:bodyPr/>
                    <a:lstStyle/>
                    <a:p>
                      <a:pPr algn="l">
                        <a:defRPr sz="1800"/>
                      </a:pPr>
                      <a:r>
                        <a:t>500 mln</a:t>
                      </a:r>
                    </a:p>
                  </a:txBody>
                  <a:tcPr marL="45720" marR="45720" marT="45720" marB="45720" anchor="t" anchorCtr="0" horzOverflow="overflow"/>
                </a:tc>
                <a:tc>
                  <a:txBody>
                    <a:bodyPr/>
                    <a:lstStyle/>
                    <a:p>
                      <a:pPr algn="l">
                        <a:defRPr sz="1800"/>
                      </a:pPr>
                      <a:r>
                        <a:t>PE 150</a:t>
                      </a:r>
                    </a:p>
                  </a:txBody>
                  <a:tcPr marL="45720" marR="45720" marT="45720" marB="45720" anchor="t" anchorCtr="0" horzOverflow="overflow"/>
                </a:tc>
              </a:tr>
              <a:tr h="370840">
                <a:tc>
                  <a:txBody>
                    <a:bodyPr/>
                    <a:lstStyle/>
                    <a:p>
                      <a:pPr algn="l">
                        <a:defRPr sz="1800"/>
                      </a:pPr>
                      <a:r>
                        <a:t>DNBSEQ-T1+</a:t>
                      </a:r>
                    </a:p>
                  </a:txBody>
                  <a:tcPr marL="45720" marR="45720" marT="45720" marB="45720" anchor="t" anchorCtr="0" horzOverflow="overflow">
                    <a:lnB w="25400">
                      <a:solidFill>
                        <a:srgbClr val="000000"/>
                      </a:solidFill>
                    </a:lnB>
                  </a:tcPr>
                </a:tc>
                <a:tc>
                  <a:txBody>
                    <a:bodyPr/>
                    <a:lstStyle/>
                    <a:p>
                      <a:pPr algn="l">
                        <a:defRPr sz="1800"/>
                      </a:pPr>
                      <a:r>
                        <a:t>24 hrs</a:t>
                      </a:r>
                    </a:p>
                  </a:txBody>
                  <a:tcPr marL="45720" marR="45720" marT="45720" marB="45720" anchor="t" anchorCtr="0" horzOverflow="overflow">
                    <a:lnB w="25400">
                      <a:solidFill>
                        <a:srgbClr val="000000"/>
                      </a:solidFill>
                    </a:lnB>
                  </a:tcPr>
                </a:tc>
                <a:tc>
                  <a:txBody>
                    <a:bodyPr/>
                    <a:lstStyle/>
                    <a:p>
                      <a:pPr algn="l">
                        <a:defRPr sz="1800"/>
                      </a:pPr>
                      <a:r>
                        <a:t>1.5 Tb</a:t>
                      </a:r>
                    </a:p>
                  </a:txBody>
                  <a:tcPr marL="45720" marR="45720" marT="45720" marB="45720" anchor="t" anchorCtr="0" horzOverflow="overflow">
                    <a:lnB w="25400">
                      <a:solidFill>
                        <a:srgbClr val="000000"/>
                      </a:solidFill>
                    </a:lnB>
                  </a:tcPr>
                </a:tc>
                <a:tc>
                  <a:txBody>
                    <a:bodyPr/>
                    <a:lstStyle/>
                    <a:p>
                      <a:pPr algn="l">
                        <a:defRPr sz="1800"/>
                      </a:pPr>
                      <a:r>
                        <a:t>12 bln</a:t>
                      </a:r>
                    </a:p>
                  </a:txBody>
                  <a:tcPr marL="45720" marR="45720" marT="45720" marB="45720" anchor="t" anchorCtr="0" horzOverflow="overflow">
                    <a:lnB w="25400">
                      <a:solidFill>
                        <a:srgbClr val="000000"/>
                      </a:solidFill>
                    </a:lnB>
                  </a:tcPr>
                </a:tc>
                <a:tc>
                  <a:txBody>
                    <a:bodyPr/>
                    <a:lstStyle/>
                    <a:p>
                      <a:pPr algn="l">
                        <a:defRPr sz="1800"/>
                      </a:pPr>
                      <a:r>
                        <a:t>PE 150</a:t>
                      </a:r>
                    </a:p>
                  </a:txBody>
                  <a:tcPr marL="45720" marR="45720" marT="45720" marB="45720" anchor="t" anchorCtr="0" horzOverflow="overflow">
                    <a:lnB w="25400">
                      <a:solidFill>
                        <a:srgbClr val="000000"/>
                      </a:solidFill>
                    </a:lnB>
                  </a:tcPr>
                </a:tc>
              </a:tr>
            </a:tbl>
          </a:graphicData>
        </a:graphic>
      </p:graphicFrame>
      <p:pic>
        <p:nvPicPr>
          <p:cNvPr id="862" name="pasted-movie.png" descr="pasted-movie.png"/>
          <p:cNvPicPr>
            <a:picLocks noChangeAspect="1"/>
          </p:cNvPicPr>
          <p:nvPr/>
        </p:nvPicPr>
        <p:blipFill>
          <a:blip r:embed="rId3">
            <a:extLst/>
          </a:blip>
          <a:stretch>
            <a:fillRect/>
          </a:stretch>
        </p:blipFill>
        <p:spPr>
          <a:xfrm>
            <a:off x="8727954" y="5114835"/>
            <a:ext cx="1524555" cy="1704337"/>
          </a:xfrm>
          <a:prstGeom prst="rect">
            <a:avLst/>
          </a:prstGeom>
          <a:ln w="12700">
            <a:miter lim="400000"/>
          </a:ln>
        </p:spPr>
      </p:pic>
      <p:pic>
        <p:nvPicPr>
          <p:cNvPr id="863" name="pasted-movie.png" descr="pasted-movie.png"/>
          <p:cNvPicPr>
            <a:picLocks noChangeAspect="1"/>
          </p:cNvPicPr>
          <p:nvPr/>
        </p:nvPicPr>
        <p:blipFill>
          <a:blip r:embed="rId4">
            <a:extLst/>
          </a:blip>
          <a:srcRect l="19291" t="21153" r="17370" b="16480"/>
          <a:stretch>
            <a:fillRect/>
          </a:stretch>
        </p:blipFill>
        <p:spPr>
          <a:xfrm>
            <a:off x="10360404" y="5612506"/>
            <a:ext cx="1718813" cy="1116014"/>
          </a:xfrm>
          <a:custGeom>
            <a:avLst/>
            <a:gdLst/>
            <a:ahLst/>
            <a:cxnLst>
              <a:cxn ang="0">
                <a:pos x="wd2" y="hd2"/>
              </a:cxn>
              <a:cxn ang="5400000">
                <a:pos x="wd2" y="hd2"/>
              </a:cxn>
              <a:cxn ang="10800000">
                <a:pos x="wd2" y="hd2"/>
              </a:cxn>
              <a:cxn ang="16200000">
                <a:pos x="wd2" y="hd2"/>
              </a:cxn>
            </a:cxnLst>
            <a:rect l="0" t="0" r="r" b="b"/>
            <a:pathLst>
              <a:path w="21568" h="21600" fill="norm" stroke="1" extrusionOk="0">
                <a:moveTo>
                  <a:pt x="10866" y="0"/>
                </a:moveTo>
                <a:cubicBezTo>
                  <a:pt x="4017" y="0"/>
                  <a:pt x="313" y="68"/>
                  <a:pt x="239" y="192"/>
                </a:cubicBezTo>
                <a:cubicBezTo>
                  <a:pt x="174" y="300"/>
                  <a:pt x="89" y="4283"/>
                  <a:pt x="44" y="9371"/>
                </a:cubicBezTo>
                <a:cubicBezTo>
                  <a:pt x="-32" y="18046"/>
                  <a:pt x="-26" y="18365"/>
                  <a:pt x="199" y="18581"/>
                </a:cubicBezTo>
                <a:cubicBezTo>
                  <a:pt x="339" y="18716"/>
                  <a:pt x="409" y="18941"/>
                  <a:pt x="373" y="19150"/>
                </a:cubicBezTo>
                <a:cubicBezTo>
                  <a:pt x="341" y="19341"/>
                  <a:pt x="356" y="19649"/>
                  <a:pt x="408" y="19833"/>
                </a:cubicBezTo>
                <a:cubicBezTo>
                  <a:pt x="460" y="20018"/>
                  <a:pt x="492" y="20315"/>
                  <a:pt x="478" y="20494"/>
                </a:cubicBezTo>
                <a:cubicBezTo>
                  <a:pt x="463" y="20673"/>
                  <a:pt x="508" y="20995"/>
                  <a:pt x="582" y="21208"/>
                </a:cubicBezTo>
                <a:cubicBezTo>
                  <a:pt x="698" y="21541"/>
                  <a:pt x="840" y="21600"/>
                  <a:pt x="1568" y="21600"/>
                </a:cubicBezTo>
                <a:cubicBezTo>
                  <a:pt x="2399" y="21600"/>
                  <a:pt x="2424" y="21587"/>
                  <a:pt x="2674" y="20962"/>
                </a:cubicBezTo>
                <a:lnTo>
                  <a:pt x="2928" y="20325"/>
                </a:lnTo>
                <a:lnTo>
                  <a:pt x="5737" y="20233"/>
                </a:lnTo>
                <a:cubicBezTo>
                  <a:pt x="7281" y="20185"/>
                  <a:pt x="9293" y="20202"/>
                  <a:pt x="10209" y="20263"/>
                </a:cubicBezTo>
                <a:cubicBezTo>
                  <a:pt x="12013" y="20384"/>
                  <a:pt x="12554" y="20208"/>
                  <a:pt x="12554" y="19495"/>
                </a:cubicBezTo>
                <a:cubicBezTo>
                  <a:pt x="12554" y="19143"/>
                  <a:pt x="12674" y="19127"/>
                  <a:pt x="15637" y="19127"/>
                </a:cubicBezTo>
                <a:cubicBezTo>
                  <a:pt x="17333" y="19127"/>
                  <a:pt x="18724" y="19199"/>
                  <a:pt x="18724" y="19288"/>
                </a:cubicBezTo>
                <a:cubicBezTo>
                  <a:pt x="18724" y="19377"/>
                  <a:pt x="18611" y="19646"/>
                  <a:pt x="18475" y="19887"/>
                </a:cubicBezTo>
                <a:cubicBezTo>
                  <a:pt x="18162" y="20444"/>
                  <a:pt x="18162" y="21145"/>
                  <a:pt x="18470" y="21400"/>
                </a:cubicBezTo>
                <a:cubicBezTo>
                  <a:pt x="18602" y="21509"/>
                  <a:pt x="19153" y="21600"/>
                  <a:pt x="19701" y="21600"/>
                </a:cubicBezTo>
                <a:cubicBezTo>
                  <a:pt x="20613" y="21600"/>
                  <a:pt x="20697" y="21565"/>
                  <a:pt x="20697" y="21216"/>
                </a:cubicBezTo>
                <a:cubicBezTo>
                  <a:pt x="20697" y="21007"/>
                  <a:pt x="20640" y="20840"/>
                  <a:pt x="20572" y="20840"/>
                </a:cubicBezTo>
                <a:cubicBezTo>
                  <a:pt x="20343" y="20840"/>
                  <a:pt x="20448" y="20310"/>
                  <a:pt x="20697" y="20210"/>
                </a:cubicBezTo>
                <a:cubicBezTo>
                  <a:pt x="20869" y="20140"/>
                  <a:pt x="20946" y="19954"/>
                  <a:pt x="20946" y="19580"/>
                </a:cubicBezTo>
                <a:cubicBezTo>
                  <a:pt x="20946" y="19238"/>
                  <a:pt x="21055" y="18906"/>
                  <a:pt x="21254" y="18658"/>
                </a:cubicBezTo>
                <a:lnTo>
                  <a:pt x="21568" y="18266"/>
                </a:lnTo>
                <a:lnTo>
                  <a:pt x="21473" y="9133"/>
                </a:lnTo>
                <a:lnTo>
                  <a:pt x="21374" y="0"/>
                </a:lnTo>
                <a:lnTo>
                  <a:pt x="10866" y="0"/>
                </a:lnTo>
                <a:close/>
              </a:path>
            </a:pathLst>
          </a:custGeom>
          <a:ln w="12700">
            <a:miter lim="400000"/>
          </a:ln>
        </p:spPr>
      </p:pic>
      <p:pic>
        <p:nvPicPr>
          <p:cNvPr id="864" name="pasted-movie.png" descr="pasted-movie.png"/>
          <p:cNvPicPr>
            <a:picLocks noChangeAspect="1"/>
          </p:cNvPicPr>
          <p:nvPr/>
        </p:nvPicPr>
        <p:blipFill>
          <a:blip r:embed="rId5">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6" name="MGI: DNA nanoball (DNB) technology"/>
          <p:cNvSpPr txBox="1"/>
          <p:nvPr>
            <p:ph type="title"/>
          </p:nvPr>
        </p:nvSpPr>
        <p:spPr>
          <a:prstGeom prst="rect">
            <a:avLst/>
          </a:prstGeom>
        </p:spPr>
        <p:txBody>
          <a:bodyPr/>
          <a:lstStyle/>
          <a:p>
            <a:pPr/>
            <a:r>
              <a:t>MGI: DNA </a:t>
            </a:r>
            <a:r>
              <a:rPr u="sng"/>
              <a:t>n</a:t>
            </a:r>
            <a:r>
              <a:t>ano</a:t>
            </a:r>
            <a:r>
              <a:rPr u="sng"/>
              <a:t>b</a:t>
            </a:r>
            <a:r>
              <a:t>all (DNB) technology</a:t>
            </a:r>
          </a:p>
        </p:txBody>
      </p:sp>
      <p:sp>
        <p:nvSpPr>
          <p:cNvPr id="867" name="Crucial step: library circularization,…"/>
          <p:cNvSpPr txBox="1"/>
          <p:nvPr/>
        </p:nvSpPr>
        <p:spPr>
          <a:xfrm>
            <a:off x="860943" y="5222478"/>
            <a:ext cx="3695884" cy="12093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rPr b="1"/>
              <a:t>Crucial step</a:t>
            </a:r>
            <a:r>
              <a:t>: library circularization, </a:t>
            </a:r>
          </a:p>
          <a:p>
            <a:pPr/>
            <a:r>
              <a:t>followed by rolling-circle amplification.</a:t>
            </a:r>
          </a:p>
          <a:p>
            <a:pPr/>
          </a:p>
          <a:p>
            <a:pPr/>
            <a:r>
              <a:t>Result: </a:t>
            </a:r>
            <a:r>
              <a:rPr i="1"/>
              <a:t>negatively charged</a:t>
            </a:r>
            <a:r>
              <a:t> nanoballs. </a:t>
            </a:r>
          </a:p>
        </p:txBody>
      </p:sp>
      <p:pic>
        <p:nvPicPr>
          <p:cNvPr id="868" name="pasted-movie.png" descr="pasted-movie.png"/>
          <p:cNvPicPr>
            <a:picLocks noChangeAspect="1"/>
          </p:cNvPicPr>
          <p:nvPr/>
        </p:nvPicPr>
        <p:blipFill>
          <a:blip r:embed="rId2">
            <a:extLst/>
          </a:blip>
          <a:stretch>
            <a:fillRect/>
          </a:stretch>
        </p:blipFill>
        <p:spPr>
          <a:xfrm>
            <a:off x="1140577" y="1569596"/>
            <a:ext cx="9141949" cy="3275866"/>
          </a:xfrm>
          <a:prstGeom prst="rect">
            <a:avLst/>
          </a:prstGeom>
          <a:ln w="12700">
            <a:miter lim="400000"/>
          </a:ln>
        </p:spPr>
      </p:pic>
      <p:sp>
        <p:nvSpPr>
          <p:cNvPr id="869" name="Physical confinement to patterned nanoarrays…"/>
          <p:cNvSpPr txBox="1"/>
          <p:nvPr/>
        </p:nvSpPr>
        <p:spPr>
          <a:xfrm>
            <a:off x="7410613" y="5233551"/>
            <a:ext cx="4397312" cy="15014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rPr b="1"/>
              <a:t>Physical</a:t>
            </a:r>
            <a:r>
              <a:t> confinement to patterned nanoarrays</a:t>
            </a:r>
          </a:p>
          <a:p>
            <a:pPr/>
            <a:r>
              <a:t>(nanowell of 200-300 nm):</a:t>
            </a:r>
          </a:p>
          <a:p>
            <a:pPr marL="180473" indent="-180473">
              <a:buSzPct val="100000"/>
              <a:buChar char="-"/>
            </a:pPr>
            <a:r>
              <a:t>No competition for primers</a:t>
            </a:r>
          </a:p>
          <a:p>
            <a:pPr marL="180473" indent="-180473">
              <a:buSzPct val="100000"/>
              <a:buChar char="-"/>
            </a:pPr>
            <a:r>
              <a:t>No runaway amplification</a:t>
            </a:r>
          </a:p>
          <a:p>
            <a:pPr marL="180473" indent="-180473">
              <a:buSzPct val="100000"/>
              <a:buChar char="-"/>
            </a:pPr>
            <a:r>
              <a:t>No bias towards shorter fragments</a:t>
            </a:r>
          </a:p>
        </p:txBody>
      </p:sp>
      <p:pic>
        <p:nvPicPr>
          <p:cNvPr id="870" name="pasted-movie.png" descr="pasted-movie.png"/>
          <p:cNvPicPr>
            <a:picLocks noChangeAspect="1"/>
          </p:cNvPicPr>
          <p:nvPr/>
        </p:nvPicPr>
        <p:blipFill>
          <a:blip r:embed="rId3">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6" name="Google Shape;316;p4"/>
          <p:cNvSpPr txBox="1"/>
          <p:nvPr>
            <p:ph type="title"/>
          </p:nvPr>
        </p:nvSpPr>
        <p:spPr>
          <a:xfrm>
            <a:off x="530700" y="239099"/>
            <a:ext cx="9538200" cy="830101"/>
          </a:xfrm>
          <a:prstGeom prst="rect">
            <a:avLst/>
          </a:prstGeom>
        </p:spPr>
        <p:txBody>
          <a:bodyPr/>
          <a:lstStyle>
            <a:lvl1pPr defTabSz="667512">
              <a:defRPr sz="3212"/>
            </a:lvl1pPr>
          </a:lstStyle>
          <a:p>
            <a:pPr/>
            <a:r>
              <a:t>Enabling research across the full spectrum of life science</a:t>
            </a:r>
          </a:p>
        </p:txBody>
      </p:sp>
      <p:pic>
        <p:nvPicPr>
          <p:cNvPr id="257" name="Google Shape;317;p4" descr="Google Shape;317;p4"/>
          <p:cNvPicPr>
            <a:picLocks noChangeAspect="1"/>
          </p:cNvPicPr>
          <p:nvPr/>
        </p:nvPicPr>
        <p:blipFill>
          <a:blip r:embed="rId2">
            <a:extLst/>
          </a:blip>
          <a:stretch>
            <a:fillRect/>
          </a:stretch>
        </p:blipFill>
        <p:spPr>
          <a:xfrm>
            <a:off x="41974" y="3130649"/>
            <a:ext cx="12053112" cy="3727351"/>
          </a:xfrm>
          <a:prstGeom prst="rect">
            <a:avLst/>
          </a:prstGeom>
          <a:ln w="12700">
            <a:miter lim="400000"/>
          </a:ln>
        </p:spPr>
      </p:pic>
      <p:sp>
        <p:nvSpPr>
          <p:cNvPr id="258" name="Google Shape;318;p4"/>
          <p:cNvSpPr txBox="1"/>
          <p:nvPr/>
        </p:nvSpPr>
        <p:spPr>
          <a:xfrm>
            <a:off x="530699" y="1329750"/>
            <a:ext cx="11130602" cy="1748037"/>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defRPr b="1" sz="2300">
                <a:solidFill>
                  <a:srgbClr val="535353"/>
                </a:solidFill>
                <a:latin typeface="Arial"/>
                <a:ea typeface="Arial"/>
                <a:cs typeface="Arial"/>
                <a:sym typeface="Arial"/>
              </a:defRPr>
            </a:pPr>
            <a:r>
              <a:t>SciLifeLab infrastructure technologies:</a:t>
            </a:r>
          </a:p>
          <a:p>
            <a:pPr marL="285750" indent="-304800">
              <a:spcBef>
                <a:spcPts val="600"/>
              </a:spcBef>
              <a:buClr>
                <a:srgbClr val="535353"/>
              </a:buClr>
              <a:buSzPts val="1700"/>
              <a:buFont typeface="Arial"/>
              <a:buChar char="•"/>
              <a:defRPr sz="1700">
                <a:solidFill>
                  <a:srgbClr val="535353"/>
                </a:solidFill>
                <a:latin typeface="Arial"/>
                <a:ea typeface="Arial"/>
                <a:cs typeface="Arial"/>
                <a:sym typeface="Arial"/>
              </a:defRPr>
            </a:pPr>
            <a:r>
              <a:t>Can be used to study the molecular aspects of life </a:t>
            </a:r>
            <a:r>
              <a:rPr b="1"/>
              <a:t>ranging from the atomic scale up to entire ecosystems</a:t>
            </a:r>
            <a:endParaRPr b="1" sz="2100"/>
          </a:p>
          <a:p>
            <a:pPr marL="285750" indent="-304800">
              <a:spcBef>
                <a:spcPts val="600"/>
              </a:spcBef>
              <a:buClr>
                <a:srgbClr val="535353"/>
              </a:buClr>
              <a:buSzPts val="1700"/>
              <a:buFont typeface="Arial"/>
              <a:buChar char="•"/>
              <a:defRPr sz="1700">
                <a:solidFill>
                  <a:srgbClr val="535353"/>
                </a:solidFill>
                <a:latin typeface="Arial"/>
                <a:ea typeface="Arial"/>
                <a:cs typeface="Arial"/>
                <a:sym typeface="Arial"/>
              </a:defRPr>
            </a:pPr>
            <a:r>
              <a:t>Are applicable across a </a:t>
            </a:r>
            <a:r>
              <a:rPr b="1"/>
              <a:t>large spectrum of disciplines and research fields </a:t>
            </a:r>
            <a:r>
              <a:t>in life science</a:t>
            </a:r>
          </a:p>
          <a:p>
            <a:pPr marL="285750" indent="-304800">
              <a:spcBef>
                <a:spcPts val="600"/>
              </a:spcBef>
              <a:buClr>
                <a:srgbClr val="535353"/>
              </a:buClr>
              <a:buSzPts val="1700"/>
              <a:buFont typeface="Arial"/>
              <a:buChar char="•"/>
              <a:defRPr sz="1700">
                <a:solidFill>
                  <a:srgbClr val="535353"/>
                </a:solidFill>
                <a:latin typeface="Arial"/>
                <a:ea typeface="Arial"/>
                <a:cs typeface="Arial"/>
                <a:sym typeface="Arial"/>
              </a:defRPr>
            </a:pPr>
            <a:r>
              <a:t>Are </a:t>
            </a:r>
            <a:r>
              <a:rPr b="1"/>
              <a:t>available to all academic researchers in Sweden </a:t>
            </a:r>
            <a:r>
              <a:t>on equal terms</a:t>
            </a:r>
          </a:p>
          <a:p>
            <a:pPr marL="285750" indent="-304800">
              <a:spcBef>
                <a:spcPts val="600"/>
              </a:spcBef>
              <a:buClr>
                <a:srgbClr val="535353"/>
              </a:buClr>
              <a:buSzPts val="1700"/>
              <a:buFont typeface="Arial"/>
              <a:buChar char="•"/>
              <a:defRPr sz="1700">
                <a:solidFill>
                  <a:srgbClr val="535353"/>
                </a:solidFill>
                <a:latin typeface="Arial"/>
                <a:ea typeface="Arial"/>
                <a:cs typeface="Arial"/>
                <a:sym typeface="Arial"/>
              </a:defRPr>
            </a:pPr>
            <a:r>
              <a:t>Are available to </a:t>
            </a:r>
            <a:r>
              <a:rPr b="1"/>
              <a:t>healthcare and industry </a:t>
            </a:r>
            <a:r>
              <a:t>all over the country, as well as international users </a:t>
            </a:r>
          </a:p>
        </p:txBody>
      </p:sp>
      <p:sp>
        <p:nvSpPr>
          <p:cNvPr id="259" name="Google Shape;319;p4"/>
          <p:cNvSpPr/>
          <p:nvPr/>
        </p:nvSpPr>
        <p:spPr>
          <a:xfrm flipH="1">
            <a:off x="9767800" y="3736075"/>
            <a:ext cx="749401" cy="1218001"/>
          </a:xfrm>
          <a:prstGeom prst="line">
            <a:avLst/>
          </a:prstGeom>
          <a:ln w="38100">
            <a:solidFill>
              <a:srgbClr val="980000"/>
            </a:solidFill>
            <a:prstDash val="dot"/>
          </a:ln>
        </p:spPr>
        <p:txBody>
          <a:bodyPr lIns="45719" rIns="45719"/>
          <a:lstStyle/>
          <a:p>
            <a:pPr/>
          </a:p>
        </p:txBody>
      </p:sp>
      <p:sp>
        <p:nvSpPr>
          <p:cNvPr id="260" name="Rectangle 1"/>
          <p:cNvSpPr txBox="1"/>
          <p:nvPr/>
        </p:nvSpPr>
        <p:spPr>
          <a:xfrm>
            <a:off x="6024540" y="3275112"/>
            <a:ext cx="155821"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 </a:t>
            </a: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72" name="MGI chemistry: cPAS"/>
          <p:cNvSpPr txBox="1"/>
          <p:nvPr>
            <p:ph type="title"/>
          </p:nvPr>
        </p:nvSpPr>
        <p:spPr>
          <a:prstGeom prst="rect">
            <a:avLst/>
          </a:prstGeom>
        </p:spPr>
        <p:txBody>
          <a:bodyPr/>
          <a:lstStyle/>
          <a:p>
            <a:pPr/>
            <a:r>
              <a:t>MGI chemistry: cPAS</a:t>
            </a:r>
          </a:p>
        </p:txBody>
      </p:sp>
      <p:sp>
        <p:nvSpPr>
          <p:cNvPr id="873" name="Combinatorial Probe-Anchor Synthesis"/>
          <p:cNvSpPr txBox="1"/>
          <p:nvPr/>
        </p:nvSpPr>
        <p:spPr>
          <a:xfrm>
            <a:off x="849869" y="1336970"/>
            <a:ext cx="3674900"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Combinatorial Probe-Anchor Synthesis</a:t>
            </a:r>
          </a:p>
        </p:txBody>
      </p:sp>
      <p:pic>
        <p:nvPicPr>
          <p:cNvPr id="874" name="pasted-movie.png" descr="pasted-movie.png"/>
          <p:cNvPicPr>
            <a:picLocks noChangeAspect="1"/>
          </p:cNvPicPr>
          <p:nvPr/>
        </p:nvPicPr>
        <p:blipFill>
          <a:blip r:embed="rId2">
            <a:extLst/>
          </a:blip>
          <a:stretch>
            <a:fillRect/>
          </a:stretch>
        </p:blipFill>
        <p:spPr>
          <a:xfrm>
            <a:off x="654205" y="1961696"/>
            <a:ext cx="5118664" cy="2649662"/>
          </a:xfrm>
          <a:prstGeom prst="rect">
            <a:avLst/>
          </a:prstGeom>
          <a:ln w="12700">
            <a:miter lim="400000"/>
          </a:ln>
        </p:spPr>
      </p:pic>
      <p:pic>
        <p:nvPicPr>
          <p:cNvPr id="875" name="pasted-movie.png" descr="pasted-movie.png"/>
          <p:cNvPicPr>
            <a:picLocks noChangeAspect="1"/>
          </p:cNvPicPr>
          <p:nvPr/>
        </p:nvPicPr>
        <p:blipFill>
          <a:blip r:embed="rId3">
            <a:extLst/>
          </a:blip>
          <a:stretch>
            <a:fillRect/>
          </a:stretch>
        </p:blipFill>
        <p:spPr>
          <a:xfrm>
            <a:off x="7140856" y="1982327"/>
            <a:ext cx="2044093" cy="4749286"/>
          </a:xfrm>
          <a:prstGeom prst="rect">
            <a:avLst/>
          </a:prstGeom>
          <a:ln w="12700">
            <a:miter lim="400000"/>
          </a:ln>
        </p:spPr>
      </p:pic>
      <p:sp>
        <p:nvSpPr>
          <p:cNvPr id="876" name="Cool"/>
          <p:cNvSpPr txBox="1"/>
          <p:nvPr/>
        </p:nvSpPr>
        <p:spPr>
          <a:xfrm>
            <a:off x="134966" y="1964283"/>
            <a:ext cx="527074"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0096FF"/>
                </a:solidFill>
              </a:defRPr>
            </a:lvl1pPr>
          </a:lstStyle>
          <a:p>
            <a:pPr/>
            <a:r>
              <a:t>Cool</a:t>
            </a:r>
          </a:p>
        </p:txBody>
      </p:sp>
      <p:sp>
        <p:nvSpPr>
          <p:cNvPr id="877" name="Hot"/>
          <p:cNvSpPr txBox="1"/>
          <p:nvPr/>
        </p:nvSpPr>
        <p:spPr>
          <a:xfrm>
            <a:off x="6801342" y="1982327"/>
            <a:ext cx="450501"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9437FF"/>
                </a:solidFill>
              </a:defRPr>
            </a:lvl1pPr>
          </a:lstStyle>
          <a:p>
            <a:pPr/>
            <a:r>
              <a:t>Hot</a:t>
            </a:r>
          </a:p>
        </p:txBody>
      </p:sp>
      <p:pic>
        <p:nvPicPr>
          <p:cNvPr id="878" name="pasted-movie.png" descr="pasted-movie.png"/>
          <p:cNvPicPr>
            <a:picLocks noChangeAspect="1"/>
          </p:cNvPicPr>
          <p:nvPr/>
        </p:nvPicPr>
        <p:blipFill>
          <a:blip r:embed="rId4">
            <a:extLst/>
          </a:blip>
          <a:stretch>
            <a:fillRect/>
          </a:stretch>
        </p:blipFill>
        <p:spPr>
          <a:xfrm>
            <a:off x="1200932" y="4737551"/>
            <a:ext cx="4025211" cy="1973526"/>
          </a:xfrm>
          <a:prstGeom prst="rect">
            <a:avLst/>
          </a:prstGeom>
          <a:ln w="12700">
            <a:miter lim="400000"/>
          </a:ln>
        </p:spPr>
      </p:pic>
      <p:pic>
        <p:nvPicPr>
          <p:cNvPr id="879" name="pasted-movie.png" descr="pasted-movie.png"/>
          <p:cNvPicPr>
            <a:picLocks noChangeAspect="1"/>
          </p:cNvPicPr>
          <p:nvPr/>
        </p:nvPicPr>
        <p:blipFill>
          <a:blip r:embed="rId5">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81" name="Element Biosciences"/>
          <p:cNvSpPr txBox="1"/>
          <p:nvPr>
            <p:ph type="title"/>
          </p:nvPr>
        </p:nvSpPr>
        <p:spPr>
          <a:prstGeom prst="rect">
            <a:avLst/>
          </a:prstGeom>
        </p:spPr>
        <p:txBody>
          <a:bodyPr/>
          <a:lstStyle/>
          <a:p>
            <a:pPr/>
            <a:r>
              <a:t>Element Biosciences</a:t>
            </a:r>
          </a:p>
        </p:txBody>
      </p:sp>
      <p:pic>
        <p:nvPicPr>
          <p:cNvPr id="882" name="pasted-movie.png" descr="pasted-movie.png"/>
          <p:cNvPicPr>
            <a:picLocks noChangeAspect="1"/>
          </p:cNvPicPr>
          <p:nvPr/>
        </p:nvPicPr>
        <p:blipFill>
          <a:blip r:embed="rId2">
            <a:extLst/>
          </a:blip>
          <a:stretch>
            <a:fillRect/>
          </a:stretch>
        </p:blipFill>
        <p:spPr>
          <a:xfrm>
            <a:off x="6293318" y="355950"/>
            <a:ext cx="2225029" cy="1159019"/>
          </a:xfrm>
          <a:prstGeom prst="rect">
            <a:avLst/>
          </a:prstGeom>
          <a:ln w="12700">
            <a:miter lim="400000"/>
          </a:ln>
        </p:spPr>
      </p:pic>
      <p:pic>
        <p:nvPicPr>
          <p:cNvPr id="883" name="pasted-movie.png" descr="pasted-movie.png"/>
          <p:cNvPicPr>
            <a:picLocks noChangeAspect="1"/>
          </p:cNvPicPr>
          <p:nvPr/>
        </p:nvPicPr>
        <p:blipFill>
          <a:blip r:embed="rId3">
            <a:extLst/>
          </a:blip>
          <a:stretch>
            <a:fillRect/>
          </a:stretch>
        </p:blipFill>
        <p:spPr>
          <a:xfrm>
            <a:off x="8977041" y="4646142"/>
            <a:ext cx="2762032" cy="1878588"/>
          </a:xfrm>
          <a:prstGeom prst="rect">
            <a:avLst/>
          </a:prstGeom>
          <a:ln w="12700">
            <a:miter lim="400000"/>
          </a:ln>
        </p:spPr>
      </p:pic>
      <p:graphicFrame>
        <p:nvGraphicFramePr>
          <p:cNvPr id="884" name="Table 3"/>
          <p:cNvGraphicFramePr/>
          <p:nvPr/>
        </p:nvGraphicFramePr>
        <p:xfrm>
          <a:off x="1165513" y="1900092"/>
          <a:ext cx="9886373" cy="2074072"/>
        </p:xfrm>
        <a:graphic xmlns:a="http://schemas.openxmlformats.org/drawingml/2006/main">
          <a:graphicData uri="http://schemas.openxmlformats.org/drawingml/2006/table">
            <a:tbl>
              <a:tblPr firstCol="0" firstRow="1" lastCol="0" lastRow="0" bandCol="0" bandRow="1" rtl="0">
                <a:tableStyleId>{CF821DB8-F4EB-4A41-A1BA-3FCAFE7338EE}</a:tableStyleId>
              </a:tblPr>
              <a:tblGrid>
                <a:gridCol w="1602031"/>
                <a:gridCol w="1998805"/>
                <a:gridCol w="1765613"/>
                <a:gridCol w="1605108"/>
                <a:gridCol w="2889412"/>
              </a:tblGrid>
              <a:tr h="650580">
                <a:tc>
                  <a:txBody>
                    <a:bodyPr/>
                    <a:lstStyle/>
                    <a:p>
                      <a:pPr algn="l" defTabSz="457200">
                        <a:defRPr b="0" sz="1800">
                          <a:solidFill>
                            <a:srgbClr val="000000"/>
                          </a:solidFill>
                        </a:defRPr>
                      </a:pPr>
                      <a:r>
                        <a:rPr b="1">
                          <a:solidFill>
                            <a:srgbClr val="FFFFFF"/>
                          </a:solidFill>
                        </a:rPr>
                        <a:t>Instrument</a:t>
                      </a:r>
                    </a:p>
                  </a:txBody>
                  <a:tcPr marL="45720" marR="45720" marT="45720" marB="45720" anchor="t" anchorCtr="0" horzOverflow="overflow">
                    <a:lnL w="25400">
                      <a:solidFill>
                        <a:srgbClr val="000000"/>
                      </a:solidFill>
                    </a:lnL>
                    <a:solidFill>
                      <a:srgbClr val="4F81BD"/>
                    </a:solidFill>
                  </a:tcPr>
                </a:tc>
                <a:tc>
                  <a:txBody>
                    <a:bodyPr/>
                    <a:lstStyle/>
                    <a:p>
                      <a:pPr algn="l" defTabSz="457200">
                        <a:defRPr b="0" sz="1800">
                          <a:solidFill>
                            <a:srgbClr val="000000"/>
                          </a:solidFill>
                        </a:defRPr>
                      </a:pPr>
                      <a:r>
                        <a:rPr b="1">
                          <a:solidFill>
                            <a:srgbClr val="FFFFFF"/>
                          </a:solidFill>
                        </a:rPr>
                        <a:t>Run time /cell</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Output /cell</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Max reads /cell</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Max read length, bp*</a:t>
                      </a:r>
                    </a:p>
                  </a:txBody>
                  <a:tcPr marL="45720" marR="45720" marT="45720" marB="45720" anchor="t" anchorCtr="0" horzOverflow="overflow">
                    <a:lnR w="25400">
                      <a:solidFill>
                        <a:srgbClr val="000000"/>
                      </a:solidFill>
                    </a:lnR>
                    <a:solidFill>
                      <a:srgbClr val="4F81BD"/>
                    </a:solidFill>
                  </a:tcPr>
                </a:tc>
              </a:tr>
              <a:tr h="376923">
                <a:tc>
                  <a:txBody>
                    <a:bodyPr/>
                    <a:lstStyle/>
                    <a:p>
                      <a:pPr algn="l" defTabSz="457200">
                        <a:defRPr sz="1800"/>
                      </a:pPr>
                      <a:r>
                        <a:t>AVITI™ </a:t>
                      </a:r>
                    </a:p>
                  </a:txBody>
                  <a:tcPr marL="45720" marR="45720" marT="45720" marB="45720" anchor="t" anchorCtr="0" horzOverflow="overflow">
                    <a:solidFill>
                      <a:srgbClr val="CFD7E7"/>
                    </a:solidFill>
                  </a:tcPr>
                </a:tc>
                <a:tc>
                  <a:txBody>
                    <a:bodyPr/>
                    <a:lstStyle/>
                    <a:p>
                      <a:pPr algn="l">
                        <a:defRPr sz="1800"/>
                      </a:pPr>
                      <a:r>
                        <a:t>24-60 hrs</a:t>
                      </a:r>
                    </a:p>
                  </a:txBody>
                  <a:tcPr marL="45720" marR="45720" marT="45720" marB="45720" anchor="t" anchorCtr="0" horzOverflow="overflow">
                    <a:solidFill>
                      <a:srgbClr val="CFD7E7"/>
                    </a:solidFill>
                  </a:tcPr>
                </a:tc>
                <a:tc>
                  <a:txBody>
                    <a:bodyPr/>
                    <a:lstStyle/>
                    <a:p>
                      <a:pPr algn="l" defTabSz="457200">
                        <a:defRPr sz="1800"/>
                      </a:pPr>
                      <a:r>
                        <a:t>300 Gb</a:t>
                      </a:r>
                    </a:p>
                  </a:txBody>
                  <a:tcPr marL="45720" marR="45720" marT="45720" marB="45720" anchor="t" anchorCtr="0" horzOverflow="overflow">
                    <a:solidFill>
                      <a:srgbClr val="CFD7E7"/>
                    </a:solidFill>
                  </a:tcPr>
                </a:tc>
                <a:tc>
                  <a:txBody>
                    <a:bodyPr/>
                    <a:lstStyle/>
                    <a:p>
                      <a:pPr algn="l" defTabSz="457200">
                        <a:defRPr sz="1800"/>
                      </a:pPr>
                      <a:r>
                        <a:t>1 bln</a:t>
                      </a:r>
                    </a:p>
                  </a:txBody>
                  <a:tcPr marL="45720" marR="45720" marT="45720" marB="45720" anchor="t" anchorCtr="0" horzOverflow="overflow">
                    <a:solidFill>
                      <a:srgbClr val="CFD7E7"/>
                    </a:solidFill>
                  </a:tcPr>
                </a:tc>
                <a:tc>
                  <a:txBody>
                    <a:bodyPr/>
                    <a:lstStyle/>
                    <a:p>
                      <a:pPr algn="l" defTabSz="457200">
                        <a:defRPr sz="1800"/>
                      </a:pPr>
                      <a:r>
                        <a:t>PE 300</a:t>
                      </a:r>
                    </a:p>
                  </a:txBody>
                  <a:tcPr marL="45720" marR="45720" marT="45720" marB="45720" anchor="t" anchorCtr="0" horzOverflow="overflow">
                    <a:solidFill>
                      <a:srgbClr val="CFD7E7"/>
                    </a:solidFill>
                  </a:tcPr>
                </a:tc>
              </a:tr>
              <a:tr h="376923">
                <a:tc>
                  <a:txBody>
                    <a:bodyPr/>
                    <a:lstStyle/>
                    <a:p>
                      <a:pPr algn="l" defTabSz="457200">
                        <a:defRPr sz="1800"/>
                      </a:pPr>
                      <a:r>
                        <a:t>AVITI24™</a:t>
                      </a:r>
                    </a:p>
                  </a:txBody>
                  <a:tcPr marL="45720" marR="45720" marT="45720" marB="45720" anchor="t" anchorCtr="0" horzOverflow="overflow">
                    <a:solidFill>
                      <a:srgbClr val="CFD7E7"/>
                    </a:solidFill>
                  </a:tcPr>
                </a:tc>
                <a:tc>
                  <a:txBody>
                    <a:bodyPr/>
                    <a:lstStyle/>
                    <a:p>
                      <a:pPr algn="l">
                        <a:defRPr sz="1800"/>
                      </a:pPr>
                      <a:r>
                        <a:t>24-60 hrs</a:t>
                      </a:r>
                    </a:p>
                  </a:txBody>
                  <a:tcPr marL="45720" marR="45720" marT="45720" marB="45720" anchor="t" anchorCtr="0" horzOverflow="overflow">
                    <a:solidFill>
                      <a:srgbClr val="CFD7E7"/>
                    </a:solidFill>
                  </a:tcPr>
                </a:tc>
                <a:tc>
                  <a:txBody>
                    <a:bodyPr/>
                    <a:lstStyle/>
                    <a:p>
                      <a:pPr algn="l" defTabSz="457200">
                        <a:defRPr sz="1800"/>
                      </a:pPr>
                      <a:r>
                        <a:t>450 Gb</a:t>
                      </a:r>
                    </a:p>
                  </a:txBody>
                  <a:tcPr marL="45720" marR="45720" marT="45720" marB="45720" anchor="t" anchorCtr="0" horzOverflow="overflow">
                    <a:solidFill>
                      <a:srgbClr val="CFD7E7"/>
                    </a:solidFill>
                  </a:tcPr>
                </a:tc>
                <a:tc>
                  <a:txBody>
                    <a:bodyPr/>
                    <a:lstStyle/>
                    <a:p>
                      <a:pPr algn="l" defTabSz="457200">
                        <a:defRPr sz="1800"/>
                      </a:pPr>
                      <a:r>
                        <a:t>1.5 bln</a:t>
                      </a:r>
                    </a:p>
                  </a:txBody>
                  <a:tcPr marL="45720" marR="45720" marT="45720" marB="45720" anchor="t" anchorCtr="0" horzOverflow="overflow">
                    <a:solidFill>
                      <a:srgbClr val="CFD7E7"/>
                    </a:solidFill>
                  </a:tcPr>
                </a:tc>
                <a:tc>
                  <a:txBody>
                    <a:bodyPr/>
                    <a:lstStyle/>
                    <a:p>
                      <a:pPr algn="l" defTabSz="457200">
                        <a:defRPr sz="1800"/>
                      </a:pPr>
                      <a:r>
                        <a:t>PE 300</a:t>
                      </a:r>
                    </a:p>
                  </a:txBody>
                  <a:tcPr marL="45720" marR="45720" marT="45720" marB="45720" anchor="t" anchorCtr="0" horzOverflow="overflow">
                    <a:solidFill>
                      <a:srgbClr val="CFD7E7"/>
                    </a:solidFill>
                  </a:tcPr>
                </a:tc>
              </a:tr>
              <a:tr h="376923">
                <a:tc>
                  <a:txBody>
                    <a:bodyPr/>
                    <a:lstStyle/>
                    <a:p>
                      <a:pPr algn="l" defTabSz="457200">
                        <a:defRPr sz="1800"/>
                      </a:pPr>
                      <a:r>
                        <a:t>AVITI LT™</a:t>
                      </a:r>
                    </a:p>
                  </a:txBody>
                  <a:tcPr marL="45720" marR="45720" marT="45720" marB="45720" anchor="t" anchorCtr="0" horzOverflow="overflow">
                    <a:lnB w="25400">
                      <a:solidFill>
                        <a:srgbClr val="000000"/>
                      </a:solidFill>
                    </a:lnB>
                    <a:solidFill>
                      <a:srgbClr val="CFD7E7"/>
                    </a:solidFill>
                  </a:tcPr>
                </a:tc>
                <a:tc>
                  <a:txBody>
                    <a:bodyPr/>
                    <a:lstStyle/>
                    <a:p>
                      <a:pPr algn="l">
                        <a:defRPr sz="1800"/>
                      </a:pPr>
                      <a:r>
                        <a:t>17-51 hrs</a:t>
                      </a:r>
                    </a:p>
                  </a:txBody>
                  <a:tcPr marL="45720" marR="45720" marT="45720" marB="45720" anchor="t" anchorCtr="0" horzOverflow="overflow">
                    <a:lnB w="25400">
                      <a:solidFill>
                        <a:srgbClr val="000000"/>
                      </a:solidFill>
                    </a:lnB>
                    <a:solidFill>
                      <a:srgbClr val="CFD7E7"/>
                    </a:solidFill>
                  </a:tcPr>
                </a:tc>
                <a:tc>
                  <a:txBody>
                    <a:bodyPr/>
                    <a:lstStyle/>
                    <a:p>
                      <a:pPr algn="l" defTabSz="457200">
                        <a:defRPr sz="1800"/>
                      </a:pPr>
                      <a:r>
                        <a:t>150 Gb</a:t>
                      </a:r>
                    </a:p>
                  </a:txBody>
                  <a:tcPr marL="45720" marR="45720" marT="45720" marB="45720" anchor="t" anchorCtr="0" horzOverflow="overflow">
                    <a:lnB w="25400">
                      <a:solidFill>
                        <a:srgbClr val="000000"/>
                      </a:solidFill>
                    </a:lnB>
                    <a:solidFill>
                      <a:srgbClr val="CFD7E7"/>
                    </a:solidFill>
                  </a:tcPr>
                </a:tc>
                <a:tc>
                  <a:txBody>
                    <a:bodyPr/>
                    <a:lstStyle/>
                    <a:p>
                      <a:pPr algn="l" defTabSz="457200">
                        <a:defRPr sz="1800"/>
                      </a:pPr>
                      <a:r>
                        <a:t>500 mln</a:t>
                      </a:r>
                    </a:p>
                  </a:txBody>
                  <a:tcPr marL="45720" marR="45720" marT="45720" marB="45720" anchor="t" anchorCtr="0" horzOverflow="overflow">
                    <a:lnB w="25400">
                      <a:solidFill>
                        <a:srgbClr val="000000"/>
                      </a:solidFill>
                    </a:lnB>
                    <a:solidFill>
                      <a:srgbClr val="CFD7E7"/>
                    </a:solidFill>
                  </a:tcPr>
                </a:tc>
                <a:tc>
                  <a:txBody>
                    <a:bodyPr/>
                    <a:lstStyle/>
                    <a:p>
                      <a:pPr algn="l" defTabSz="457200">
                        <a:defRPr sz="1800"/>
                      </a:pPr>
                      <a:r>
                        <a:t>PE 300</a:t>
                      </a:r>
                    </a:p>
                  </a:txBody>
                  <a:tcPr marL="45720" marR="45720" marT="45720" marB="45720" anchor="t" anchorCtr="0" horzOverflow="overflow">
                    <a:lnB w="25400">
                      <a:solidFill>
                        <a:srgbClr val="000000"/>
                      </a:solidFill>
                    </a:lnB>
                    <a:solidFill>
                      <a:srgbClr val="CFD7E7"/>
                    </a:solidFill>
                  </a:tcPr>
                </a:tc>
              </a:tr>
            </a:tbl>
          </a:graphicData>
        </a:graphic>
      </p:graphicFrame>
      <p:sp>
        <p:nvSpPr>
          <p:cNvPr id="885" name="Technology highlight: DNA colonies (colonies), multiomics…"/>
          <p:cNvSpPr txBox="1"/>
          <p:nvPr/>
        </p:nvSpPr>
        <p:spPr>
          <a:xfrm>
            <a:off x="657570" y="4497398"/>
            <a:ext cx="7945758" cy="21760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sz="2200"/>
            </a:pPr>
            <a:r>
              <a:t>Technology highlight: </a:t>
            </a:r>
            <a:r>
              <a:rPr b="0" sz="2400"/>
              <a:t>DNA colonies (colonies), multiomics</a:t>
            </a:r>
            <a:endParaRPr b="0" sz="2400"/>
          </a:p>
          <a:p>
            <a:pPr>
              <a:defRPr b="1" sz="2200"/>
            </a:pPr>
            <a:r>
              <a:t>Used for: </a:t>
            </a:r>
            <a:r>
              <a:rPr b="0"/>
              <a:t>everything + single cell multiomics</a:t>
            </a:r>
            <a:endParaRPr b="0"/>
          </a:p>
          <a:p>
            <a:pPr>
              <a:defRPr b="1" sz="2200">
                <a:solidFill>
                  <a:srgbClr val="0433FF"/>
                </a:solidFill>
              </a:defRPr>
            </a:pPr>
          </a:p>
          <a:p>
            <a:pPr>
              <a:defRPr b="1" sz="2200">
                <a:solidFill>
                  <a:srgbClr val="0433FF"/>
                </a:solidFill>
              </a:defRPr>
            </a:pPr>
            <a:r>
              <a:t>Strength: </a:t>
            </a:r>
            <a:r>
              <a:rPr b="0"/>
              <a:t>low cost, few artifacts, muti-omics on the same sample, </a:t>
            </a:r>
            <a:endParaRPr b="0"/>
          </a:p>
          <a:p>
            <a:pPr lvl="3">
              <a:defRPr b="1" sz="2200">
                <a:solidFill>
                  <a:srgbClr val="0433FF"/>
                </a:solidFill>
              </a:defRPr>
            </a:pPr>
            <a:r>
              <a:rPr b="0"/>
              <a:t>Illumina-library compatible</a:t>
            </a:r>
            <a:endParaRPr b="0"/>
          </a:p>
          <a:p>
            <a:pPr>
              <a:defRPr b="1" sz="2200">
                <a:solidFill>
                  <a:srgbClr val="9437FF"/>
                </a:solidFill>
              </a:defRPr>
            </a:pPr>
            <a:r>
              <a:t>Weakness: </a:t>
            </a:r>
            <a:r>
              <a:rPr b="0"/>
              <a:t>throughput limitations, GC homopolymers, Read 2 quality</a:t>
            </a:r>
          </a:p>
        </p:txBody>
      </p:sp>
      <p:sp>
        <p:nvSpPr>
          <p:cNvPr id="886" name="SBB"/>
          <p:cNvSpPr txBox="1"/>
          <p:nvPr/>
        </p:nvSpPr>
        <p:spPr>
          <a:xfrm>
            <a:off x="846215" y="1201056"/>
            <a:ext cx="468472"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lvl1pPr>
          </a:lstStyle>
          <a:p>
            <a:pPr/>
            <a:r>
              <a:t>SBB</a:t>
            </a:r>
          </a:p>
        </p:txBody>
      </p:sp>
      <p:pic>
        <p:nvPicPr>
          <p:cNvPr id="887" name="pasted-movie.png" descr="pasted-movie.png"/>
          <p:cNvPicPr>
            <a:picLocks noChangeAspect="1"/>
          </p:cNvPicPr>
          <p:nvPr/>
        </p:nvPicPr>
        <p:blipFill>
          <a:blip r:embed="rId4">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89" name="Avidities and polonies"/>
          <p:cNvSpPr txBox="1"/>
          <p:nvPr>
            <p:ph type="title"/>
          </p:nvPr>
        </p:nvSpPr>
        <p:spPr>
          <a:xfrm>
            <a:off x="838200" y="-636"/>
            <a:ext cx="10515600" cy="1325564"/>
          </a:xfrm>
          <a:prstGeom prst="rect">
            <a:avLst/>
          </a:prstGeom>
        </p:spPr>
        <p:txBody>
          <a:bodyPr/>
          <a:lstStyle/>
          <a:p>
            <a:pPr/>
            <a:r>
              <a:t>Avidities and polonies</a:t>
            </a:r>
          </a:p>
        </p:txBody>
      </p:sp>
      <p:pic>
        <p:nvPicPr>
          <p:cNvPr id="890" name="pasted-movie.png" descr="pasted-movie.png"/>
          <p:cNvPicPr>
            <a:picLocks noChangeAspect="1"/>
          </p:cNvPicPr>
          <p:nvPr/>
        </p:nvPicPr>
        <p:blipFill>
          <a:blip r:embed="rId2">
            <a:extLst/>
          </a:blip>
          <a:stretch>
            <a:fillRect/>
          </a:stretch>
        </p:blipFill>
        <p:spPr>
          <a:xfrm>
            <a:off x="828039" y="1070914"/>
            <a:ext cx="6572144" cy="2940489"/>
          </a:xfrm>
          <a:prstGeom prst="rect">
            <a:avLst/>
          </a:prstGeom>
          <a:ln w="12700">
            <a:miter lim="400000"/>
          </a:ln>
        </p:spPr>
      </p:pic>
      <p:pic>
        <p:nvPicPr>
          <p:cNvPr id="891" name="pasted-movie.png" descr="pasted-movie.png"/>
          <p:cNvPicPr>
            <a:picLocks noChangeAspect="1"/>
          </p:cNvPicPr>
          <p:nvPr/>
        </p:nvPicPr>
        <p:blipFill>
          <a:blip r:embed="rId3">
            <a:extLst/>
          </a:blip>
          <a:stretch>
            <a:fillRect/>
          </a:stretch>
        </p:blipFill>
        <p:spPr>
          <a:xfrm flipH="1" rot="10800000">
            <a:off x="9819599" y="4001898"/>
            <a:ext cx="2033063" cy="2033062"/>
          </a:xfrm>
          <a:prstGeom prst="rect">
            <a:avLst/>
          </a:prstGeom>
          <a:ln w="12700">
            <a:miter lim="400000"/>
          </a:ln>
        </p:spPr>
      </p:pic>
      <p:sp>
        <p:nvSpPr>
          <p:cNvPr id="892" name="Think of Velcro"/>
          <p:cNvSpPr txBox="1"/>
          <p:nvPr/>
        </p:nvSpPr>
        <p:spPr>
          <a:xfrm>
            <a:off x="10650642" y="6422216"/>
            <a:ext cx="1483555"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Think of Velcro</a:t>
            </a:r>
          </a:p>
        </p:txBody>
      </p:sp>
      <p:pic>
        <p:nvPicPr>
          <p:cNvPr id="893" name="pasted-movie.png" descr="pasted-movie.png"/>
          <p:cNvPicPr>
            <a:picLocks noChangeAspect="1"/>
          </p:cNvPicPr>
          <p:nvPr/>
        </p:nvPicPr>
        <p:blipFill>
          <a:blip r:embed="rId4">
            <a:extLst/>
          </a:blip>
          <a:stretch>
            <a:fillRect/>
          </a:stretch>
        </p:blipFill>
        <p:spPr>
          <a:xfrm>
            <a:off x="9958209" y="6097041"/>
            <a:ext cx="717082" cy="717082"/>
          </a:xfrm>
          <a:prstGeom prst="rect">
            <a:avLst/>
          </a:prstGeom>
          <a:ln w="12700">
            <a:miter lim="400000"/>
          </a:ln>
        </p:spPr>
      </p:pic>
      <p:sp>
        <p:nvSpPr>
          <p:cNvPr id="894" name="Library is Illumina-compatible (P5 &amp; P7 adaptors)…"/>
          <p:cNvSpPr txBox="1"/>
          <p:nvPr/>
        </p:nvSpPr>
        <p:spPr>
          <a:xfrm>
            <a:off x="571922" y="4229610"/>
            <a:ext cx="5337720" cy="23777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Library is Illumina-compatible (P5 &amp; P7 adaptors)</a:t>
            </a:r>
          </a:p>
          <a:p>
            <a:pPr/>
          </a:p>
          <a:p>
            <a:pPr/>
            <a:r>
              <a:t>Similar to Illumina: amplification on a slide </a:t>
            </a:r>
          </a:p>
          <a:p>
            <a:pPr/>
            <a:r>
              <a:t>Similar to MGI:        </a:t>
            </a:r>
            <a:r>
              <a:rPr b="1"/>
              <a:t>RCA</a:t>
            </a:r>
            <a:endParaRPr b="1"/>
          </a:p>
          <a:p>
            <a:pPr/>
          </a:p>
          <a:p>
            <a:pPr/>
            <a:r>
              <a:t>Patterned flow cell</a:t>
            </a:r>
          </a:p>
          <a:p>
            <a:pPr lvl="2">
              <a:defRPr b="1"/>
            </a:pPr>
            <a:endParaRPr b="0"/>
          </a:p>
          <a:p>
            <a:pPr>
              <a:defRPr b="1"/>
            </a:pPr>
            <a:r>
              <a:rPr b="0"/>
              <a:t>Decoupled incorporation and detection = low error rates</a:t>
            </a:r>
          </a:p>
        </p:txBody>
      </p:sp>
      <p:sp>
        <p:nvSpPr>
          <p:cNvPr id="895" name="Polonies"/>
          <p:cNvSpPr txBox="1"/>
          <p:nvPr/>
        </p:nvSpPr>
        <p:spPr>
          <a:xfrm>
            <a:off x="9059634" y="5599256"/>
            <a:ext cx="909152"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0433FF"/>
                </a:solidFill>
              </a:defRPr>
            </a:lvl1pPr>
          </a:lstStyle>
          <a:p>
            <a:pPr/>
            <a:r>
              <a:t>Polonies</a:t>
            </a:r>
          </a:p>
        </p:txBody>
      </p:sp>
      <p:sp>
        <p:nvSpPr>
          <p:cNvPr id="896" name="Avidities"/>
          <p:cNvSpPr txBox="1"/>
          <p:nvPr/>
        </p:nvSpPr>
        <p:spPr>
          <a:xfrm>
            <a:off x="9989274" y="4049856"/>
            <a:ext cx="921877"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9437FF"/>
                </a:solidFill>
              </a:defRPr>
            </a:lvl1pPr>
          </a:lstStyle>
          <a:p>
            <a:pPr/>
            <a:r>
              <a:t>Avidities</a:t>
            </a:r>
          </a:p>
        </p:txBody>
      </p:sp>
      <p:sp>
        <p:nvSpPr>
          <p:cNvPr id="897" name="Polony = polymerase colony…"/>
          <p:cNvSpPr txBox="1"/>
          <p:nvPr/>
        </p:nvSpPr>
        <p:spPr>
          <a:xfrm>
            <a:off x="7956675" y="1644365"/>
            <a:ext cx="4044213" cy="179358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a:pPr>
            <a:r>
              <a:rPr>
                <a:solidFill>
                  <a:srgbClr val="0433FF"/>
                </a:solidFill>
              </a:rPr>
              <a:t>Polony</a:t>
            </a:r>
            <a:r>
              <a:t> </a:t>
            </a:r>
            <a:r>
              <a:rPr b="0"/>
              <a:t>= polymerase colony</a:t>
            </a:r>
            <a:endParaRPr b="0"/>
          </a:p>
          <a:p>
            <a:pPr>
              <a:defRPr b="1"/>
            </a:pPr>
            <a:r>
              <a:rPr>
                <a:solidFill>
                  <a:srgbClr val="9437FF"/>
                </a:solidFill>
              </a:rPr>
              <a:t>Avidity</a:t>
            </a:r>
            <a:r>
              <a:t> </a:t>
            </a:r>
            <a:r>
              <a:rPr b="0"/>
              <a:t>= </a:t>
            </a:r>
            <a:r>
              <a:rPr b="0" i="1"/>
              <a:t>multivalent</a:t>
            </a:r>
            <a:r>
              <a:rPr b="0"/>
              <a:t> labelled probe, recognizes the incorporated nucleotide in a polony. </a:t>
            </a:r>
            <a:endParaRPr b="0"/>
          </a:p>
          <a:p>
            <a:pPr>
              <a:defRPr b="1"/>
            </a:pPr>
            <a:r>
              <a:rPr b="0"/>
              <a:t>Reusable, reversible, strong signal.</a:t>
            </a:r>
            <a:endParaRPr b="0"/>
          </a:p>
        </p:txBody>
      </p:sp>
      <p:pic>
        <p:nvPicPr>
          <p:cNvPr id="898" name="pasted-movie.png" descr="pasted-movie.png"/>
          <p:cNvPicPr>
            <a:picLocks noChangeAspect="1"/>
          </p:cNvPicPr>
          <p:nvPr/>
        </p:nvPicPr>
        <p:blipFill>
          <a:blip r:embed="rId5">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00" name="Multiomics on AVITI"/>
          <p:cNvSpPr txBox="1"/>
          <p:nvPr>
            <p:ph type="title"/>
          </p:nvPr>
        </p:nvSpPr>
        <p:spPr>
          <a:xfrm>
            <a:off x="838200" y="41698"/>
            <a:ext cx="10515600" cy="1325564"/>
          </a:xfrm>
          <a:prstGeom prst="rect">
            <a:avLst/>
          </a:prstGeom>
        </p:spPr>
        <p:txBody>
          <a:bodyPr/>
          <a:lstStyle/>
          <a:p>
            <a:pPr/>
            <a:r>
              <a:t>Multiomics on AVITI</a:t>
            </a:r>
          </a:p>
        </p:txBody>
      </p:sp>
      <p:sp>
        <p:nvSpPr>
          <p:cNvPr id="901" name="Teton™ CytoProfiling…"/>
          <p:cNvSpPr txBox="1"/>
          <p:nvPr/>
        </p:nvSpPr>
        <p:spPr>
          <a:xfrm>
            <a:off x="6141296" y="1427747"/>
            <a:ext cx="5658437" cy="1610182"/>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400">
                <a:solidFill>
                  <a:srgbClr val="0433FF"/>
                </a:solidFill>
              </a:defRPr>
            </a:pPr>
            <a:r>
              <a:rPr b="1"/>
              <a:t>Teton™ CytoProfiling</a:t>
            </a:r>
            <a:endParaRPr b="1"/>
          </a:p>
          <a:p>
            <a:pPr/>
          </a:p>
          <a:p>
            <a:pPr marL="200526" indent="-200526">
              <a:buSzPct val="100000"/>
              <a:buChar char="•"/>
              <a:defRPr sz="2000"/>
            </a:pPr>
            <a:r>
              <a:t>Simultaneous detection of RNA, proteins and morphology in cells - </a:t>
            </a:r>
            <a:r>
              <a:rPr i="1"/>
              <a:t>in situ</a:t>
            </a:r>
            <a:r>
              <a:t> profiling approach</a:t>
            </a:r>
          </a:p>
          <a:p>
            <a:pPr marL="200526" indent="-200526">
              <a:buSzPct val="100000"/>
              <a:buChar char="•"/>
              <a:defRPr sz="2000"/>
            </a:pPr>
            <a:r>
              <a:t>Provides spatial information</a:t>
            </a:r>
          </a:p>
        </p:txBody>
      </p:sp>
      <p:pic>
        <p:nvPicPr>
          <p:cNvPr id="902" name="pasted-movie.png" descr="pasted-movie.png"/>
          <p:cNvPicPr>
            <a:picLocks noChangeAspect="1"/>
          </p:cNvPicPr>
          <p:nvPr/>
        </p:nvPicPr>
        <p:blipFill>
          <a:blip r:embed="rId2">
            <a:extLst/>
          </a:blip>
          <a:stretch>
            <a:fillRect/>
          </a:stretch>
        </p:blipFill>
        <p:spPr>
          <a:xfrm>
            <a:off x="886856" y="1103623"/>
            <a:ext cx="4572510" cy="5439417"/>
          </a:xfrm>
          <a:prstGeom prst="rect">
            <a:avLst/>
          </a:prstGeom>
          <a:ln w="12700">
            <a:miter lim="400000"/>
          </a:ln>
        </p:spPr>
      </p:pic>
      <p:sp>
        <p:nvSpPr>
          <p:cNvPr id="903" name="Cells fixed on a slide &gt; target probes hybridized &gt; polonies formed &gt; avidities added &gt; signal detected.…"/>
          <p:cNvSpPr txBox="1"/>
          <p:nvPr/>
        </p:nvSpPr>
        <p:spPr>
          <a:xfrm>
            <a:off x="6115254" y="3022214"/>
            <a:ext cx="5845988" cy="336278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p>
          <a:p>
            <a:pPr/>
          </a:p>
          <a:p>
            <a:pPr>
              <a:defRPr sz="2000"/>
            </a:pPr>
            <a:r>
              <a:t>Cells fixed on a slide &gt; target probes hybridized &gt; polonies formed &gt; avidities added &gt; signal detected. </a:t>
            </a:r>
          </a:p>
          <a:p>
            <a:pPr>
              <a:defRPr sz="2000"/>
            </a:pPr>
          </a:p>
          <a:p>
            <a:pPr>
              <a:defRPr sz="2000"/>
            </a:pPr>
            <a:r>
              <a:rPr b="1"/>
              <a:t>RNASeq</a:t>
            </a:r>
            <a:r>
              <a:t>: ~350 transcripts with seq-specific probes</a:t>
            </a:r>
          </a:p>
          <a:p>
            <a:pPr lvl="2">
              <a:defRPr sz="2000"/>
            </a:pPr>
            <a:r>
              <a:t>Spatial &amp; single cell differential expression</a:t>
            </a:r>
          </a:p>
          <a:p>
            <a:pPr lvl="2">
              <a:defRPr sz="2000"/>
            </a:pPr>
          </a:p>
          <a:p>
            <a:pPr>
              <a:defRPr sz="2000"/>
            </a:pPr>
            <a:r>
              <a:rPr b="1"/>
              <a:t>Protein profiling</a:t>
            </a:r>
            <a:r>
              <a:t>: ~50 markers in the same cell</a:t>
            </a:r>
          </a:p>
          <a:p>
            <a:pPr>
              <a:defRPr sz="2000"/>
            </a:pPr>
          </a:p>
          <a:p>
            <a:pPr>
              <a:defRPr sz="2000"/>
            </a:pPr>
            <a:r>
              <a:t>Cell morphology is scanned</a:t>
            </a:r>
          </a:p>
        </p:txBody>
      </p:sp>
      <p:pic>
        <p:nvPicPr>
          <p:cNvPr id="904" name="pasted-movie.png" descr="pasted-movie.png"/>
          <p:cNvPicPr>
            <a:picLocks noChangeAspect="1"/>
          </p:cNvPicPr>
          <p:nvPr/>
        </p:nvPicPr>
        <p:blipFill>
          <a:blip r:embed="rId3">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906" name="Table 3"/>
          <p:cNvGraphicFramePr/>
          <p:nvPr/>
        </p:nvGraphicFramePr>
        <p:xfrm>
          <a:off x="1165514" y="1798492"/>
          <a:ext cx="9886372" cy="2074072"/>
        </p:xfrm>
        <a:graphic xmlns:a="http://schemas.openxmlformats.org/drawingml/2006/main">
          <a:graphicData uri="http://schemas.openxmlformats.org/drawingml/2006/table">
            <a:tbl>
              <a:tblPr firstCol="0" firstRow="1" lastCol="0" lastRow="0" bandCol="0" bandRow="1" rtl="0">
                <a:tableStyleId>{CF821DB8-F4EB-4A41-A1BA-3FCAFE7338EE}</a:tableStyleId>
              </a:tblPr>
              <a:tblGrid>
                <a:gridCol w="1602031"/>
                <a:gridCol w="1998805"/>
                <a:gridCol w="1765613"/>
                <a:gridCol w="1605108"/>
                <a:gridCol w="2889412"/>
              </a:tblGrid>
              <a:tr h="650580">
                <a:tc>
                  <a:txBody>
                    <a:bodyPr/>
                    <a:lstStyle/>
                    <a:p>
                      <a:pPr algn="l" defTabSz="457200">
                        <a:defRPr b="0" sz="1800">
                          <a:solidFill>
                            <a:srgbClr val="000000"/>
                          </a:solidFill>
                        </a:defRPr>
                      </a:pPr>
                      <a:r>
                        <a:rPr b="1">
                          <a:solidFill>
                            <a:srgbClr val="FFFFFF"/>
                          </a:solidFill>
                        </a:rPr>
                        <a:t>Instrument</a:t>
                      </a:r>
                    </a:p>
                  </a:txBody>
                  <a:tcPr marL="45720" marR="45720" marT="45720" marB="45720" anchor="t" anchorCtr="0" horzOverflow="overflow">
                    <a:lnL w="25400">
                      <a:solidFill>
                        <a:srgbClr val="000000"/>
                      </a:solidFill>
                    </a:lnL>
                    <a:solidFill>
                      <a:srgbClr val="4F81BD"/>
                    </a:solidFill>
                  </a:tcPr>
                </a:tc>
                <a:tc>
                  <a:txBody>
                    <a:bodyPr/>
                    <a:lstStyle/>
                    <a:p>
                      <a:pPr algn="l" defTabSz="457200">
                        <a:defRPr b="0" sz="1800">
                          <a:solidFill>
                            <a:srgbClr val="000000"/>
                          </a:solidFill>
                        </a:defRPr>
                      </a:pPr>
                      <a:r>
                        <a:rPr b="1">
                          <a:solidFill>
                            <a:srgbClr val="FFFFFF"/>
                          </a:solidFill>
                        </a:rPr>
                        <a:t>Run time /cell</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Output /cell</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Max reads /cell</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Max read length, bp*</a:t>
                      </a:r>
                    </a:p>
                  </a:txBody>
                  <a:tcPr marL="45720" marR="45720" marT="45720" marB="45720" anchor="t" anchorCtr="0" horzOverflow="overflow">
                    <a:lnR w="25400">
                      <a:solidFill>
                        <a:srgbClr val="000000"/>
                      </a:solidFill>
                    </a:lnR>
                    <a:solidFill>
                      <a:srgbClr val="4F81BD"/>
                    </a:solidFill>
                  </a:tcPr>
                </a:tc>
              </a:tr>
              <a:tr h="376923">
                <a:tc>
                  <a:txBody>
                    <a:bodyPr/>
                    <a:lstStyle/>
                    <a:p>
                      <a:pPr algn="l" defTabSz="457200">
                        <a:defRPr sz="1800"/>
                      </a:pPr>
                      <a:r>
                        <a:t>Sequel II</a:t>
                      </a:r>
                    </a:p>
                  </a:txBody>
                  <a:tcPr marL="45720" marR="45720" marT="45720" marB="45720" anchor="t" anchorCtr="0" horzOverflow="overflow">
                    <a:solidFill>
                      <a:srgbClr val="CFD7E7"/>
                    </a:solidFill>
                  </a:tcPr>
                </a:tc>
                <a:tc>
                  <a:txBody>
                    <a:bodyPr/>
                    <a:lstStyle/>
                    <a:p>
                      <a:pPr algn="l">
                        <a:defRPr sz="1800"/>
                      </a:pPr>
                      <a:r>
                        <a:t>12-30 hr</a:t>
                      </a:r>
                    </a:p>
                  </a:txBody>
                  <a:tcPr marL="45720" marR="45720" marT="45720" marB="45720" anchor="t" anchorCtr="0" horzOverflow="overflow">
                    <a:solidFill>
                      <a:srgbClr val="CFD7E7"/>
                    </a:solidFill>
                  </a:tcPr>
                </a:tc>
                <a:tc>
                  <a:txBody>
                    <a:bodyPr/>
                    <a:lstStyle/>
                    <a:p>
                      <a:pPr algn="l" defTabSz="457200">
                        <a:defRPr sz="1800"/>
                      </a:pPr>
                      <a:r>
                        <a:rPr i="1"/>
                        <a:t>30*</a:t>
                      </a:r>
                    </a:p>
                  </a:txBody>
                  <a:tcPr marL="45720" marR="45720" marT="45720" marB="45720" anchor="t" anchorCtr="0" horzOverflow="overflow">
                    <a:solidFill>
                      <a:srgbClr val="CFD7E7"/>
                    </a:solidFill>
                  </a:tcPr>
                </a:tc>
                <a:tc>
                  <a:txBody>
                    <a:bodyPr/>
                    <a:lstStyle/>
                    <a:p>
                      <a:pPr algn="l" defTabSz="457200">
                        <a:defRPr sz="1800"/>
                      </a:pPr>
                      <a:r>
                        <a:rPr i="1"/>
                        <a:t>4 M*</a:t>
                      </a:r>
                    </a:p>
                  </a:txBody>
                  <a:tcPr marL="45720" marR="45720" marT="45720" marB="45720" anchor="t" anchorCtr="0" horzOverflow="overflow">
                    <a:solidFill>
                      <a:srgbClr val="CFD7E7"/>
                    </a:solidFill>
                  </a:tcPr>
                </a:tc>
                <a:tc>
                  <a:txBody>
                    <a:bodyPr/>
                    <a:lstStyle/>
                    <a:p>
                      <a:pPr algn="l" defTabSz="457200">
                        <a:defRPr sz="1800"/>
                      </a:pPr>
                      <a:r>
                        <a:t>20 k, circular consensus HiFi</a:t>
                      </a:r>
                    </a:p>
                  </a:txBody>
                  <a:tcPr marL="45720" marR="45720" marT="45720" marB="45720" anchor="t" anchorCtr="0" horzOverflow="overflow">
                    <a:solidFill>
                      <a:srgbClr val="CFD7E7"/>
                    </a:solidFill>
                  </a:tcPr>
                </a:tc>
              </a:tr>
              <a:tr h="376923">
                <a:tc>
                  <a:txBody>
                    <a:bodyPr/>
                    <a:lstStyle/>
                    <a:p>
                      <a:pPr algn="l" defTabSz="457200">
                        <a:defRPr sz="1800"/>
                      </a:pPr>
                      <a:r>
                        <a:t>Revio</a:t>
                      </a:r>
                    </a:p>
                  </a:txBody>
                  <a:tcPr marL="45720" marR="45720" marT="45720" marB="45720" anchor="t" anchorCtr="0" horzOverflow="overflow">
                    <a:solidFill>
                      <a:srgbClr val="CFD7E7"/>
                    </a:solidFill>
                  </a:tcPr>
                </a:tc>
                <a:tc>
                  <a:txBody>
                    <a:bodyPr/>
                    <a:lstStyle/>
                    <a:p>
                      <a:pPr algn="l">
                        <a:defRPr sz="1800"/>
                      </a:pPr>
                      <a:r>
                        <a:t>12-30 hr</a:t>
                      </a:r>
                    </a:p>
                  </a:txBody>
                  <a:tcPr marL="45720" marR="45720" marT="45720" marB="45720" anchor="t" anchorCtr="0" horzOverflow="overflow">
                    <a:solidFill>
                      <a:srgbClr val="CFD7E7"/>
                    </a:solidFill>
                  </a:tcPr>
                </a:tc>
                <a:tc>
                  <a:txBody>
                    <a:bodyPr/>
                    <a:lstStyle/>
                    <a:p>
                      <a:pPr algn="l" defTabSz="457200">
                        <a:defRPr sz="1800"/>
                      </a:pPr>
                      <a:r>
                        <a:rPr i="1"/>
                        <a:t>100-120 Gb*</a:t>
                      </a:r>
                    </a:p>
                  </a:txBody>
                  <a:tcPr marL="45720" marR="45720" marT="45720" marB="45720" anchor="t" anchorCtr="0" horzOverflow="overflow">
                    <a:solidFill>
                      <a:srgbClr val="CFD7E7"/>
                    </a:solidFill>
                  </a:tcPr>
                </a:tc>
                <a:tc>
                  <a:txBody>
                    <a:bodyPr/>
                    <a:lstStyle/>
                    <a:p>
                      <a:pPr algn="l" defTabSz="457200">
                        <a:defRPr sz="1800"/>
                      </a:pPr>
                      <a:r>
                        <a:rPr i="1"/>
                        <a:t>7 M*</a:t>
                      </a:r>
                    </a:p>
                  </a:txBody>
                  <a:tcPr marL="45720" marR="45720" marT="45720" marB="45720" anchor="t" anchorCtr="0" horzOverflow="overflow">
                    <a:solidFill>
                      <a:srgbClr val="CFD7E7"/>
                    </a:solidFill>
                  </a:tcPr>
                </a:tc>
                <a:tc>
                  <a:txBody>
                    <a:bodyPr/>
                    <a:lstStyle/>
                    <a:p>
                      <a:pPr algn="l" defTabSz="457200">
                        <a:defRPr sz="1800"/>
                      </a:pPr>
                      <a:r>
                        <a:t>20 k, circular consensus HiFi</a:t>
                      </a:r>
                    </a:p>
                  </a:txBody>
                  <a:tcPr marL="45720" marR="45720" marT="45720" marB="45720" anchor="t" anchorCtr="0" horzOverflow="overflow">
                    <a:solidFill>
                      <a:srgbClr val="CFD7E7"/>
                    </a:solidFill>
                  </a:tcPr>
                </a:tc>
              </a:tr>
              <a:tr h="376923">
                <a:tc>
                  <a:txBody>
                    <a:bodyPr/>
                    <a:lstStyle/>
                    <a:p>
                      <a:pPr algn="l" defTabSz="457200">
                        <a:defRPr sz="1800"/>
                      </a:pPr>
                      <a:r>
                        <a:t>Onso</a:t>
                      </a:r>
                    </a:p>
                  </a:txBody>
                  <a:tcPr marL="45720" marR="45720" marT="45720" marB="45720" anchor="t" anchorCtr="0" horzOverflow="overflow">
                    <a:lnB w="25400">
                      <a:solidFill>
                        <a:srgbClr val="000000"/>
                      </a:solidFill>
                    </a:lnB>
                    <a:solidFill>
                      <a:srgbClr val="CFD7E7"/>
                    </a:solidFill>
                  </a:tcPr>
                </a:tc>
                <a:tc>
                  <a:txBody>
                    <a:bodyPr/>
                    <a:lstStyle/>
                    <a:p>
                      <a:pPr algn="l">
                        <a:defRPr sz="1800"/>
                      </a:pPr>
                      <a:r>
                        <a:t>48 hr</a:t>
                      </a:r>
                    </a:p>
                  </a:txBody>
                  <a:tcPr marL="45720" marR="45720" marT="45720" marB="45720" anchor="t" anchorCtr="0" horzOverflow="overflow">
                    <a:lnB w="25400">
                      <a:solidFill>
                        <a:srgbClr val="000000"/>
                      </a:solidFill>
                    </a:lnB>
                    <a:solidFill>
                      <a:srgbClr val="CFD7E7"/>
                    </a:solidFill>
                  </a:tcPr>
                </a:tc>
                <a:tc>
                  <a:txBody>
                    <a:bodyPr/>
                    <a:lstStyle/>
                    <a:p>
                      <a:pPr algn="l" defTabSz="457200">
                        <a:defRPr sz="1800"/>
                      </a:pPr>
                      <a:r>
                        <a:t>150 Gb</a:t>
                      </a:r>
                    </a:p>
                  </a:txBody>
                  <a:tcPr marL="45720" marR="45720" marT="45720" marB="45720" anchor="t" anchorCtr="0" horzOverflow="overflow">
                    <a:lnB w="25400">
                      <a:solidFill>
                        <a:srgbClr val="000000"/>
                      </a:solidFill>
                    </a:lnB>
                    <a:solidFill>
                      <a:srgbClr val="CFD7E7"/>
                    </a:solidFill>
                  </a:tcPr>
                </a:tc>
                <a:tc>
                  <a:txBody>
                    <a:bodyPr/>
                    <a:lstStyle/>
                    <a:p>
                      <a:pPr algn="l" defTabSz="457200">
                        <a:defRPr sz="1800"/>
                      </a:pPr>
                      <a:r>
                        <a:t>800-1000 M</a:t>
                      </a:r>
                    </a:p>
                  </a:txBody>
                  <a:tcPr marL="45720" marR="45720" marT="45720" marB="45720" anchor="t" anchorCtr="0" horzOverflow="overflow">
                    <a:lnB w="25400">
                      <a:solidFill>
                        <a:srgbClr val="000000"/>
                      </a:solidFill>
                    </a:lnB>
                    <a:solidFill>
                      <a:srgbClr val="CFD7E7"/>
                    </a:solidFill>
                  </a:tcPr>
                </a:tc>
                <a:tc>
                  <a:txBody>
                    <a:bodyPr/>
                    <a:lstStyle/>
                    <a:p>
                      <a:pPr algn="l" defTabSz="457200">
                        <a:defRPr sz="1800"/>
                      </a:pPr>
                      <a:r>
                        <a:t>PE 150</a:t>
                      </a:r>
                    </a:p>
                  </a:txBody>
                  <a:tcPr marL="45720" marR="45720" marT="45720" marB="45720" anchor="t" anchorCtr="0" horzOverflow="overflow">
                    <a:lnB w="25400">
                      <a:solidFill>
                        <a:srgbClr val="000000"/>
                      </a:solidFill>
                    </a:lnB>
                    <a:solidFill>
                      <a:srgbClr val="CFD7E7"/>
                    </a:solidFill>
                  </a:tcPr>
                </a:tc>
              </a:tr>
            </a:tbl>
          </a:graphicData>
        </a:graphic>
      </p:graphicFrame>
      <p:pic>
        <p:nvPicPr>
          <p:cNvPr id="907" name="Picture 2" descr="Picture 2"/>
          <p:cNvPicPr>
            <a:picLocks noChangeAspect="1"/>
          </p:cNvPicPr>
          <p:nvPr/>
        </p:nvPicPr>
        <p:blipFill>
          <a:blip r:embed="rId2">
            <a:extLst/>
          </a:blip>
          <a:stretch>
            <a:fillRect/>
          </a:stretch>
        </p:blipFill>
        <p:spPr>
          <a:xfrm>
            <a:off x="472806" y="-4008"/>
            <a:ext cx="4559303" cy="1778002"/>
          </a:xfrm>
          <a:prstGeom prst="rect">
            <a:avLst/>
          </a:prstGeom>
          <a:ln w="12700">
            <a:miter lim="400000"/>
          </a:ln>
        </p:spPr>
      </p:pic>
      <p:sp>
        <p:nvSpPr>
          <p:cNvPr id="908" name="TextBox 1"/>
          <p:cNvSpPr txBox="1"/>
          <p:nvPr/>
        </p:nvSpPr>
        <p:spPr>
          <a:xfrm>
            <a:off x="5815753" y="3608259"/>
            <a:ext cx="5994460" cy="300595"/>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600"/>
            </a:lvl1pPr>
          </a:lstStyle>
          <a:p>
            <a:pPr/>
            <a:r>
              <a:t>* What company tells you (achievable mainly on fresh human samples) </a:t>
            </a:r>
          </a:p>
        </p:txBody>
      </p:sp>
      <p:sp>
        <p:nvSpPr>
          <p:cNvPr id="909" name="Technology highlight Revio: Single Molecule Real Time (SMRT) sequencing…"/>
          <p:cNvSpPr txBox="1"/>
          <p:nvPr/>
        </p:nvSpPr>
        <p:spPr>
          <a:xfrm>
            <a:off x="593089" y="4043104"/>
            <a:ext cx="7771394" cy="2702382"/>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sz="2000"/>
            </a:pPr>
            <a:r>
              <a:t>Technology highlight Revio: </a:t>
            </a:r>
            <a:r>
              <a:rPr b="0"/>
              <a:t>Single Molecule Real Time (SMRT) sequencing</a:t>
            </a:r>
            <a:endParaRPr b="0"/>
          </a:p>
          <a:p>
            <a:pPr>
              <a:defRPr b="1" sz="2000"/>
            </a:pPr>
            <a:r>
              <a:t>Used for, Revio: </a:t>
            </a:r>
            <a:r>
              <a:rPr b="0"/>
              <a:t>everything where long reads are needed</a:t>
            </a:r>
            <a:endParaRPr b="0"/>
          </a:p>
          <a:p>
            <a:pPr>
              <a:defRPr b="1" sz="2000"/>
            </a:pPr>
            <a:endParaRPr b="0"/>
          </a:p>
          <a:p>
            <a:pPr>
              <a:defRPr b="1" sz="2000"/>
            </a:pPr>
            <a:r>
              <a:t>Technology highlight Onso</a:t>
            </a:r>
            <a:r>
              <a:rPr b="0"/>
              <a:t>: SBB</a:t>
            </a:r>
            <a:endParaRPr b="0"/>
          </a:p>
          <a:p>
            <a:pPr>
              <a:defRPr b="1" sz="2000"/>
            </a:pPr>
            <a:r>
              <a:t>Used for, Onso</a:t>
            </a:r>
            <a:r>
              <a:rPr b="0"/>
              <a:t>: “needle in the stack” applications</a:t>
            </a:r>
            <a:endParaRPr b="0"/>
          </a:p>
          <a:p>
            <a:pPr>
              <a:defRPr b="1" sz="1500">
                <a:solidFill>
                  <a:srgbClr val="0433FF"/>
                </a:solidFill>
              </a:defRPr>
            </a:pPr>
          </a:p>
          <a:p>
            <a:pPr>
              <a:defRPr b="1" sz="2000">
                <a:solidFill>
                  <a:srgbClr val="0433FF"/>
                </a:solidFill>
              </a:defRPr>
            </a:pPr>
            <a:r>
              <a:t>Strength: </a:t>
            </a:r>
            <a:r>
              <a:rPr b="0"/>
              <a:t>very high quality of reads</a:t>
            </a:r>
            <a:endParaRPr b="0"/>
          </a:p>
          <a:p>
            <a:pPr>
              <a:defRPr b="1" sz="2000">
                <a:solidFill>
                  <a:srgbClr val="9437FF"/>
                </a:solidFill>
              </a:defRPr>
            </a:pPr>
            <a:r>
              <a:t>Weakness, Revio: </a:t>
            </a:r>
            <a:r>
              <a:rPr b="0"/>
              <a:t>sensitivity to DNA quality, GA bias</a:t>
            </a:r>
            <a:endParaRPr b="0"/>
          </a:p>
          <a:p>
            <a:pPr>
              <a:defRPr b="1" sz="2000">
                <a:solidFill>
                  <a:srgbClr val="9437FF"/>
                </a:solidFill>
              </a:defRPr>
            </a:pPr>
            <a:r>
              <a:t>Weakness, Onso:</a:t>
            </a:r>
            <a:r>
              <a:rPr b="0"/>
              <a:t> higher cost, low throughput, new technology</a:t>
            </a:r>
          </a:p>
        </p:txBody>
      </p:sp>
      <p:pic>
        <p:nvPicPr>
          <p:cNvPr id="910" name="pasted-movie.png" descr="pasted-movie.png"/>
          <p:cNvPicPr>
            <a:picLocks noChangeAspect="1"/>
          </p:cNvPicPr>
          <p:nvPr/>
        </p:nvPicPr>
        <p:blipFill>
          <a:blip r:embed="rId3">
            <a:extLst/>
          </a:blip>
          <a:stretch>
            <a:fillRect/>
          </a:stretch>
        </p:blipFill>
        <p:spPr>
          <a:xfrm>
            <a:off x="8369300" y="4908550"/>
            <a:ext cx="3530600" cy="2298700"/>
          </a:xfrm>
          <a:prstGeom prst="rect">
            <a:avLst/>
          </a:prstGeom>
          <a:ln w="12700">
            <a:miter lim="400000"/>
          </a:ln>
        </p:spPr>
      </p:pic>
      <p:pic>
        <p:nvPicPr>
          <p:cNvPr id="911" name="pasted-movie.png" descr="pasted-movie.png"/>
          <p:cNvPicPr>
            <a:picLocks noChangeAspect="1"/>
          </p:cNvPicPr>
          <p:nvPr/>
        </p:nvPicPr>
        <p:blipFill>
          <a:blip r:embed="rId4">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3" name="Straight Connector 16"/>
          <p:cNvSpPr/>
          <p:nvPr/>
        </p:nvSpPr>
        <p:spPr>
          <a:xfrm>
            <a:off x="1685364" y="842701"/>
            <a:ext cx="8994597" cy="1"/>
          </a:xfrm>
          <a:prstGeom prst="line">
            <a:avLst/>
          </a:prstGeom>
          <a:ln w="12700">
            <a:solidFill>
              <a:srgbClr val="000000"/>
            </a:solidFill>
            <a:miter/>
          </a:ln>
        </p:spPr>
        <p:txBody>
          <a:bodyPr lIns="45719" rIns="45719"/>
          <a:lstStyle/>
          <a:p>
            <a:pPr/>
          </a:p>
        </p:txBody>
      </p:sp>
      <p:sp>
        <p:nvSpPr>
          <p:cNvPr id="914" name="Title 1"/>
          <p:cNvSpPr txBox="1"/>
          <p:nvPr>
            <p:ph type="title"/>
          </p:nvPr>
        </p:nvSpPr>
        <p:spPr>
          <a:xfrm>
            <a:off x="736887" y="168349"/>
            <a:ext cx="8051758" cy="506004"/>
          </a:xfrm>
          <a:prstGeom prst="rect">
            <a:avLst/>
          </a:prstGeom>
        </p:spPr>
        <p:txBody>
          <a:bodyPr/>
          <a:lstStyle>
            <a:lvl1pPr defTabSz="896111">
              <a:defRPr b="1" sz="2700">
                <a:solidFill>
                  <a:srgbClr val="2F5597"/>
                </a:solidFill>
                <a:latin typeface="Tahoma"/>
                <a:ea typeface="Tahoma"/>
                <a:cs typeface="Tahoma"/>
                <a:sym typeface="Tahoma"/>
              </a:defRPr>
            </a:lvl1pPr>
          </a:lstStyle>
          <a:p>
            <a:pPr/>
            <a:r>
              <a:t>PacBio HiFi: SMRT - technology</a:t>
            </a:r>
          </a:p>
        </p:txBody>
      </p:sp>
      <p:pic>
        <p:nvPicPr>
          <p:cNvPr id="915" name="Picture 4" descr="Picture 4"/>
          <p:cNvPicPr>
            <a:picLocks noChangeAspect="1"/>
          </p:cNvPicPr>
          <p:nvPr/>
        </p:nvPicPr>
        <p:blipFill>
          <a:blip r:embed="rId2">
            <a:extLst/>
          </a:blip>
          <a:stretch>
            <a:fillRect/>
          </a:stretch>
        </p:blipFill>
        <p:spPr>
          <a:xfrm>
            <a:off x="9790789" y="1011050"/>
            <a:ext cx="1791612" cy="2471760"/>
          </a:xfrm>
          <a:prstGeom prst="rect">
            <a:avLst/>
          </a:prstGeom>
          <a:ln w="12700">
            <a:miter lim="400000"/>
          </a:ln>
        </p:spPr>
      </p:pic>
      <p:sp>
        <p:nvSpPr>
          <p:cNvPr id="916" name="TextBox 2"/>
          <p:cNvSpPr txBox="1"/>
          <p:nvPr/>
        </p:nvSpPr>
        <p:spPr>
          <a:xfrm>
            <a:off x="9742585" y="6165103"/>
            <a:ext cx="2192346" cy="33308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a:lvl1pPr>
          </a:lstStyle>
          <a:p>
            <a:pPr/>
            <a:r>
              <a:t>HiFi Q-score up to 50+</a:t>
            </a:r>
          </a:p>
        </p:txBody>
      </p:sp>
      <p:pic>
        <p:nvPicPr>
          <p:cNvPr id="917" name="Picture 1" descr="Picture 1"/>
          <p:cNvPicPr>
            <a:picLocks noChangeAspect="1"/>
          </p:cNvPicPr>
          <p:nvPr/>
        </p:nvPicPr>
        <p:blipFill>
          <a:blip r:embed="rId3">
            <a:extLst/>
          </a:blip>
          <a:stretch>
            <a:fillRect/>
          </a:stretch>
        </p:blipFill>
        <p:spPr>
          <a:xfrm>
            <a:off x="659660" y="1011050"/>
            <a:ext cx="8206211" cy="5439111"/>
          </a:xfrm>
          <a:prstGeom prst="rect">
            <a:avLst/>
          </a:prstGeom>
          <a:ln w="12700">
            <a:miter lim="400000"/>
          </a:ln>
        </p:spPr>
      </p:pic>
      <p:pic>
        <p:nvPicPr>
          <p:cNvPr id="918" name="pasted-movie.png" descr="pasted-movie.png"/>
          <p:cNvPicPr>
            <a:picLocks noChangeAspect="1"/>
          </p:cNvPicPr>
          <p:nvPr/>
        </p:nvPicPr>
        <p:blipFill>
          <a:blip r:embed="rId4">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20" name="Picture 3" descr="Picture 3"/>
          <p:cNvPicPr>
            <a:picLocks noChangeAspect="1"/>
          </p:cNvPicPr>
          <p:nvPr/>
        </p:nvPicPr>
        <p:blipFill>
          <a:blip r:embed="rId2">
            <a:extLst/>
          </a:blip>
          <a:stretch>
            <a:fillRect/>
          </a:stretch>
        </p:blipFill>
        <p:spPr>
          <a:xfrm>
            <a:off x="711200" y="326191"/>
            <a:ext cx="9144000" cy="6205618"/>
          </a:xfrm>
          <a:prstGeom prst="rect">
            <a:avLst/>
          </a:prstGeom>
          <a:ln w="12700">
            <a:miter lim="400000"/>
          </a:ln>
        </p:spPr>
      </p:pic>
      <p:pic>
        <p:nvPicPr>
          <p:cNvPr id="921" name="pasted-movie.png" descr="pasted-movie.png"/>
          <p:cNvPicPr>
            <a:picLocks noChangeAspect="1"/>
          </p:cNvPicPr>
          <p:nvPr/>
        </p:nvPicPr>
        <p:blipFill>
          <a:blip r:embed="rId3">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3" name="PacBio Onso: SBB reminded"/>
          <p:cNvSpPr txBox="1"/>
          <p:nvPr>
            <p:ph type="title"/>
          </p:nvPr>
        </p:nvSpPr>
        <p:spPr>
          <a:xfrm>
            <a:off x="838200" y="34762"/>
            <a:ext cx="10515600" cy="1325564"/>
          </a:xfrm>
          <a:prstGeom prst="rect">
            <a:avLst/>
          </a:prstGeom>
        </p:spPr>
        <p:txBody>
          <a:bodyPr/>
          <a:lstStyle/>
          <a:p>
            <a:pPr/>
            <a:r>
              <a:t>PacBio Onso: SBB reminded</a:t>
            </a:r>
          </a:p>
        </p:txBody>
      </p:sp>
      <p:grpSp>
        <p:nvGrpSpPr>
          <p:cNvPr id="954" name="Group"/>
          <p:cNvGrpSpPr/>
          <p:nvPr/>
        </p:nvGrpSpPr>
        <p:grpSpPr>
          <a:xfrm>
            <a:off x="1391121" y="1667350"/>
            <a:ext cx="9454314" cy="4402232"/>
            <a:chOff x="0" y="0"/>
            <a:chExt cx="9454312" cy="4402230"/>
          </a:xfrm>
        </p:grpSpPr>
        <p:pic>
          <p:nvPicPr>
            <p:cNvPr id="924" name="pasted-movie.png" descr="pasted-movie.png"/>
            <p:cNvPicPr>
              <a:picLocks noChangeAspect="1"/>
            </p:cNvPicPr>
            <p:nvPr/>
          </p:nvPicPr>
          <p:blipFill>
            <a:blip r:embed="rId2">
              <a:extLst/>
            </a:blip>
            <a:srcRect l="0" t="0" r="0" b="0"/>
            <a:stretch>
              <a:fillRect/>
            </a:stretch>
          </p:blipFill>
          <p:spPr>
            <a:xfrm>
              <a:off x="0" y="0"/>
              <a:ext cx="9454313" cy="4402231"/>
            </a:xfrm>
            <a:prstGeom prst="rect">
              <a:avLst/>
            </a:prstGeom>
            <a:ln w="12700" cap="flat">
              <a:solidFill>
                <a:srgbClr val="DDDDDD"/>
              </a:solidFill>
              <a:prstDash val="solid"/>
              <a:miter lim="400000"/>
            </a:ln>
            <a:effectLst/>
          </p:spPr>
        </p:pic>
        <p:sp>
          <p:nvSpPr>
            <p:cNvPr id="925" name="A     G     T     C     C     T     G"/>
            <p:cNvSpPr/>
            <p:nvPr/>
          </p:nvSpPr>
          <p:spPr>
            <a:xfrm>
              <a:off x="975604" y="1643859"/>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1" sz="4400"/>
              </a:lvl1pPr>
            </a:lstStyle>
            <a:p>
              <a:pPr/>
              <a:r>
                <a:t>A     G     T     C     C     T     G       </a:t>
              </a:r>
            </a:p>
          </p:txBody>
        </p:sp>
        <p:pic>
          <p:nvPicPr>
            <p:cNvPr id="926" name="pasted-movie.png" descr="pasted-movie.png"/>
            <p:cNvPicPr>
              <a:picLocks noChangeAspect="1"/>
            </p:cNvPicPr>
            <p:nvPr/>
          </p:nvPicPr>
          <p:blipFill>
            <a:blip r:embed="rId3">
              <a:extLst/>
            </a:blip>
            <a:srcRect l="369" t="1435" r="571" b="1323"/>
            <a:stretch>
              <a:fillRect/>
            </a:stretch>
          </p:blipFill>
          <p:spPr>
            <a:xfrm>
              <a:off x="769981" y="677598"/>
              <a:ext cx="926041" cy="929521"/>
            </a:xfrm>
            <a:custGeom>
              <a:avLst/>
              <a:gdLst/>
              <a:ahLst/>
              <a:cxnLst>
                <a:cxn ang="0">
                  <a:pos x="wd2" y="hd2"/>
                </a:cxn>
                <a:cxn ang="5400000">
                  <a:pos x="wd2" y="hd2"/>
                </a:cxn>
                <a:cxn ang="10800000">
                  <a:pos x="wd2" y="hd2"/>
                </a:cxn>
                <a:cxn ang="16200000">
                  <a:pos x="wd2" y="hd2"/>
                </a:cxn>
              </a:cxnLst>
              <a:rect l="0" t="0" r="r" b="b"/>
              <a:pathLst>
                <a:path w="21297" h="21583" fill="norm" stroke="1" extrusionOk="0">
                  <a:moveTo>
                    <a:pt x="11475" y="1"/>
                  </a:moveTo>
                  <a:cubicBezTo>
                    <a:pt x="11421" y="-17"/>
                    <a:pt x="11217" y="239"/>
                    <a:pt x="11018" y="563"/>
                  </a:cubicBezTo>
                  <a:cubicBezTo>
                    <a:pt x="10820" y="887"/>
                    <a:pt x="10643" y="1144"/>
                    <a:pt x="10626" y="1144"/>
                  </a:cubicBezTo>
                  <a:cubicBezTo>
                    <a:pt x="10609" y="1144"/>
                    <a:pt x="10456" y="903"/>
                    <a:pt x="10279" y="609"/>
                  </a:cubicBezTo>
                  <a:cubicBezTo>
                    <a:pt x="10103" y="315"/>
                    <a:pt x="9900" y="55"/>
                    <a:pt x="9832" y="29"/>
                  </a:cubicBezTo>
                  <a:cubicBezTo>
                    <a:pt x="9726" y="-12"/>
                    <a:pt x="9312" y="713"/>
                    <a:pt x="9312" y="941"/>
                  </a:cubicBezTo>
                  <a:cubicBezTo>
                    <a:pt x="9312" y="977"/>
                    <a:pt x="9266" y="1061"/>
                    <a:pt x="9202" y="1125"/>
                  </a:cubicBezTo>
                  <a:cubicBezTo>
                    <a:pt x="9112" y="1216"/>
                    <a:pt x="8991" y="1140"/>
                    <a:pt x="8682" y="784"/>
                  </a:cubicBezTo>
                  <a:cubicBezTo>
                    <a:pt x="8190" y="220"/>
                    <a:pt x="8025" y="260"/>
                    <a:pt x="7860" y="969"/>
                  </a:cubicBezTo>
                  <a:cubicBezTo>
                    <a:pt x="7794" y="1255"/>
                    <a:pt x="7720" y="1526"/>
                    <a:pt x="7696" y="1568"/>
                  </a:cubicBezTo>
                  <a:cubicBezTo>
                    <a:pt x="7672" y="1610"/>
                    <a:pt x="7441" y="1462"/>
                    <a:pt x="7185" y="1245"/>
                  </a:cubicBezTo>
                  <a:cubicBezTo>
                    <a:pt x="6541" y="701"/>
                    <a:pt x="6408" y="721"/>
                    <a:pt x="6400" y="1365"/>
                  </a:cubicBezTo>
                  <a:cubicBezTo>
                    <a:pt x="6388" y="2231"/>
                    <a:pt x="6350" y="2269"/>
                    <a:pt x="5734" y="1881"/>
                  </a:cubicBezTo>
                  <a:cubicBezTo>
                    <a:pt x="4959" y="1394"/>
                    <a:pt x="4933" y="1410"/>
                    <a:pt x="4976" y="2277"/>
                  </a:cubicBezTo>
                  <a:cubicBezTo>
                    <a:pt x="5000" y="2752"/>
                    <a:pt x="4976" y="2996"/>
                    <a:pt x="4912" y="2968"/>
                  </a:cubicBezTo>
                  <a:cubicBezTo>
                    <a:pt x="4409" y="2750"/>
                    <a:pt x="3773" y="2596"/>
                    <a:pt x="3698" y="2673"/>
                  </a:cubicBezTo>
                  <a:cubicBezTo>
                    <a:pt x="3644" y="2729"/>
                    <a:pt x="3665" y="3004"/>
                    <a:pt x="3744" y="3383"/>
                  </a:cubicBezTo>
                  <a:cubicBezTo>
                    <a:pt x="3872" y="3998"/>
                    <a:pt x="3868" y="3997"/>
                    <a:pt x="3662" y="3936"/>
                  </a:cubicBezTo>
                  <a:cubicBezTo>
                    <a:pt x="3249" y="3814"/>
                    <a:pt x="2439" y="3761"/>
                    <a:pt x="2439" y="3853"/>
                  </a:cubicBezTo>
                  <a:cubicBezTo>
                    <a:pt x="2439" y="3904"/>
                    <a:pt x="2544" y="4223"/>
                    <a:pt x="2676" y="4563"/>
                  </a:cubicBezTo>
                  <a:lnTo>
                    <a:pt x="2913" y="5180"/>
                  </a:lnTo>
                  <a:lnTo>
                    <a:pt x="2247" y="5115"/>
                  </a:lnTo>
                  <a:cubicBezTo>
                    <a:pt x="1805" y="5072"/>
                    <a:pt x="1560" y="5082"/>
                    <a:pt x="1517" y="5152"/>
                  </a:cubicBezTo>
                  <a:cubicBezTo>
                    <a:pt x="1481" y="5211"/>
                    <a:pt x="1596" y="5507"/>
                    <a:pt x="1763" y="5807"/>
                  </a:cubicBezTo>
                  <a:cubicBezTo>
                    <a:pt x="1931" y="6106"/>
                    <a:pt x="2050" y="6365"/>
                    <a:pt x="2028" y="6387"/>
                  </a:cubicBezTo>
                  <a:cubicBezTo>
                    <a:pt x="2006" y="6410"/>
                    <a:pt x="1730" y="6467"/>
                    <a:pt x="1416" y="6507"/>
                  </a:cubicBezTo>
                  <a:cubicBezTo>
                    <a:pt x="968" y="6563"/>
                    <a:pt x="832" y="6612"/>
                    <a:pt x="805" y="6756"/>
                  </a:cubicBezTo>
                  <a:cubicBezTo>
                    <a:pt x="786" y="6857"/>
                    <a:pt x="813" y="6971"/>
                    <a:pt x="860" y="7005"/>
                  </a:cubicBezTo>
                  <a:cubicBezTo>
                    <a:pt x="906" y="7038"/>
                    <a:pt x="1081" y="7243"/>
                    <a:pt x="1252" y="7465"/>
                  </a:cubicBezTo>
                  <a:lnTo>
                    <a:pt x="1562" y="7871"/>
                  </a:lnTo>
                  <a:lnTo>
                    <a:pt x="1252" y="7935"/>
                  </a:lnTo>
                  <a:cubicBezTo>
                    <a:pt x="562" y="8075"/>
                    <a:pt x="211" y="8201"/>
                    <a:pt x="212" y="8313"/>
                  </a:cubicBezTo>
                  <a:cubicBezTo>
                    <a:pt x="212" y="8378"/>
                    <a:pt x="438" y="8627"/>
                    <a:pt x="714" y="8866"/>
                  </a:cubicBezTo>
                  <a:lnTo>
                    <a:pt x="1216" y="9299"/>
                  </a:lnTo>
                  <a:lnTo>
                    <a:pt x="613" y="9576"/>
                  </a:lnTo>
                  <a:cubicBezTo>
                    <a:pt x="281" y="9725"/>
                    <a:pt x="20" y="9903"/>
                    <a:pt x="20" y="9981"/>
                  </a:cubicBezTo>
                  <a:cubicBezTo>
                    <a:pt x="20" y="10059"/>
                    <a:pt x="237" y="10260"/>
                    <a:pt x="504" y="10433"/>
                  </a:cubicBezTo>
                  <a:cubicBezTo>
                    <a:pt x="770" y="10605"/>
                    <a:pt x="988" y="10776"/>
                    <a:pt x="987" y="10810"/>
                  </a:cubicBezTo>
                  <a:cubicBezTo>
                    <a:pt x="987" y="10886"/>
                    <a:pt x="422" y="11282"/>
                    <a:pt x="184" y="11373"/>
                  </a:cubicBezTo>
                  <a:cubicBezTo>
                    <a:pt x="-174" y="11509"/>
                    <a:pt x="0" y="11786"/>
                    <a:pt x="613" y="12064"/>
                  </a:cubicBezTo>
                  <a:lnTo>
                    <a:pt x="1206" y="12331"/>
                  </a:lnTo>
                  <a:lnTo>
                    <a:pt x="714" y="12783"/>
                  </a:lnTo>
                  <a:cubicBezTo>
                    <a:pt x="439" y="13027"/>
                    <a:pt x="211" y="13276"/>
                    <a:pt x="212" y="13335"/>
                  </a:cubicBezTo>
                  <a:cubicBezTo>
                    <a:pt x="212" y="13395"/>
                    <a:pt x="517" y="13519"/>
                    <a:pt x="887" y="13621"/>
                  </a:cubicBezTo>
                  <a:lnTo>
                    <a:pt x="1553" y="13815"/>
                  </a:lnTo>
                  <a:lnTo>
                    <a:pt x="1115" y="14340"/>
                  </a:lnTo>
                  <a:cubicBezTo>
                    <a:pt x="708" y="14834"/>
                    <a:pt x="691" y="14886"/>
                    <a:pt x="850" y="15003"/>
                  </a:cubicBezTo>
                  <a:cubicBezTo>
                    <a:pt x="945" y="15073"/>
                    <a:pt x="1227" y="15132"/>
                    <a:pt x="1480" y="15132"/>
                  </a:cubicBezTo>
                  <a:cubicBezTo>
                    <a:pt x="1733" y="15132"/>
                    <a:pt x="1969" y="15174"/>
                    <a:pt x="2000" y="15225"/>
                  </a:cubicBezTo>
                  <a:cubicBezTo>
                    <a:pt x="2032" y="15275"/>
                    <a:pt x="1924" y="15532"/>
                    <a:pt x="1763" y="15796"/>
                  </a:cubicBezTo>
                  <a:cubicBezTo>
                    <a:pt x="1313" y="16534"/>
                    <a:pt x="1307" y="16524"/>
                    <a:pt x="2356" y="16496"/>
                  </a:cubicBezTo>
                  <a:lnTo>
                    <a:pt x="2904" y="16487"/>
                  </a:lnTo>
                  <a:lnTo>
                    <a:pt x="2676" y="17058"/>
                  </a:lnTo>
                  <a:cubicBezTo>
                    <a:pt x="2348" y="17863"/>
                    <a:pt x="2356" y="17902"/>
                    <a:pt x="2849" y="17832"/>
                  </a:cubicBezTo>
                  <a:cubicBezTo>
                    <a:pt x="3076" y="17800"/>
                    <a:pt x="3403" y="17747"/>
                    <a:pt x="3570" y="17713"/>
                  </a:cubicBezTo>
                  <a:lnTo>
                    <a:pt x="3872" y="17648"/>
                  </a:lnTo>
                  <a:lnTo>
                    <a:pt x="3753" y="18238"/>
                  </a:lnTo>
                  <a:cubicBezTo>
                    <a:pt x="3586" y="19044"/>
                    <a:pt x="3656" y="19132"/>
                    <a:pt x="4301" y="18901"/>
                  </a:cubicBezTo>
                  <a:cubicBezTo>
                    <a:pt x="4583" y="18800"/>
                    <a:pt x="4856" y="18700"/>
                    <a:pt x="4912" y="18680"/>
                  </a:cubicBezTo>
                  <a:cubicBezTo>
                    <a:pt x="4979" y="18656"/>
                    <a:pt x="5003" y="18863"/>
                    <a:pt x="4976" y="19288"/>
                  </a:cubicBezTo>
                  <a:cubicBezTo>
                    <a:pt x="4954" y="19645"/>
                    <a:pt x="4978" y="19981"/>
                    <a:pt x="5031" y="20035"/>
                  </a:cubicBezTo>
                  <a:cubicBezTo>
                    <a:pt x="5094" y="20099"/>
                    <a:pt x="5313" y="20013"/>
                    <a:pt x="5679" y="19777"/>
                  </a:cubicBezTo>
                  <a:cubicBezTo>
                    <a:pt x="5983" y="19580"/>
                    <a:pt x="6250" y="19432"/>
                    <a:pt x="6272" y="19454"/>
                  </a:cubicBezTo>
                  <a:cubicBezTo>
                    <a:pt x="6294" y="19477"/>
                    <a:pt x="6338" y="19772"/>
                    <a:pt x="6373" y="20109"/>
                  </a:cubicBezTo>
                  <a:cubicBezTo>
                    <a:pt x="6411" y="20476"/>
                    <a:pt x="6487" y="20742"/>
                    <a:pt x="6564" y="20772"/>
                  </a:cubicBezTo>
                  <a:cubicBezTo>
                    <a:pt x="6635" y="20799"/>
                    <a:pt x="6897" y="20639"/>
                    <a:pt x="7148" y="20422"/>
                  </a:cubicBezTo>
                  <a:cubicBezTo>
                    <a:pt x="7400" y="20205"/>
                    <a:pt x="7635" y="20051"/>
                    <a:pt x="7669" y="20072"/>
                  </a:cubicBezTo>
                  <a:cubicBezTo>
                    <a:pt x="7702" y="20093"/>
                    <a:pt x="7784" y="20351"/>
                    <a:pt x="7851" y="20652"/>
                  </a:cubicBezTo>
                  <a:cubicBezTo>
                    <a:pt x="7919" y="20956"/>
                    <a:pt x="8036" y="21229"/>
                    <a:pt x="8116" y="21260"/>
                  </a:cubicBezTo>
                  <a:cubicBezTo>
                    <a:pt x="8208" y="21296"/>
                    <a:pt x="8414" y="21143"/>
                    <a:pt x="8682" y="20837"/>
                  </a:cubicBezTo>
                  <a:cubicBezTo>
                    <a:pt x="8912" y="20574"/>
                    <a:pt x="9121" y="20386"/>
                    <a:pt x="9147" y="20413"/>
                  </a:cubicBezTo>
                  <a:cubicBezTo>
                    <a:pt x="9173" y="20440"/>
                    <a:pt x="9310" y="20712"/>
                    <a:pt x="9448" y="21021"/>
                  </a:cubicBezTo>
                  <a:cubicBezTo>
                    <a:pt x="9587" y="21330"/>
                    <a:pt x="9742" y="21583"/>
                    <a:pt x="9795" y="21583"/>
                  </a:cubicBezTo>
                  <a:cubicBezTo>
                    <a:pt x="9849" y="21583"/>
                    <a:pt x="10048" y="21344"/>
                    <a:pt x="10243" y="21049"/>
                  </a:cubicBezTo>
                  <a:cubicBezTo>
                    <a:pt x="10437" y="20753"/>
                    <a:pt x="10612" y="20505"/>
                    <a:pt x="10626" y="20505"/>
                  </a:cubicBezTo>
                  <a:cubicBezTo>
                    <a:pt x="10640" y="20505"/>
                    <a:pt x="10815" y="20753"/>
                    <a:pt x="11009" y="21049"/>
                  </a:cubicBezTo>
                  <a:cubicBezTo>
                    <a:pt x="11204" y="21344"/>
                    <a:pt x="11394" y="21583"/>
                    <a:pt x="11438" y="21583"/>
                  </a:cubicBezTo>
                  <a:cubicBezTo>
                    <a:pt x="11560" y="21583"/>
                    <a:pt x="11683" y="21382"/>
                    <a:pt x="11886" y="20873"/>
                  </a:cubicBezTo>
                  <a:cubicBezTo>
                    <a:pt x="11987" y="20618"/>
                    <a:pt x="12106" y="20413"/>
                    <a:pt x="12141" y="20413"/>
                  </a:cubicBezTo>
                  <a:cubicBezTo>
                    <a:pt x="12177" y="20412"/>
                    <a:pt x="12377" y="20604"/>
                    <a:pt x="12588" y="20846"/>
                  </a:cubicBezTo>
                  <a:cubicBezTo>
                    <a:pt x="12961" y="21273"/>
                    <a:pt x="13282" y="21421"/>
                    <a:pt x="13282" y="21159"/>
                  </a:cubicBezTo>
                  <a:cubicBezTo>
                    <a:pt x="13282" y="21088"/>
                    <a:pt x="13355" y="20803"/>
                    <a:pt x="13437" y="20523"/>
                  </a:cubicBezTo>
                  <a:lnTo>
                    <a:pt x="13583" y="20016"/>
                  </a:lnTo>
                  <a:lnTo>
                    <a:pt x="13994" y="20339"/>
                  </a:lnTo>
                  <a:cubicBezTo>
                    <a:pt x="14218" y="20514"/>
                    <a:pt x="14414" y="20686"/>
                    <a:pt x="14432" y="20726"/>
                  </a:cubicBezTo>
                  <a:cubicBezTo>
                    <a:pt x="14450" y="20766"/>
                    <a:pt x="14538" y="20800"/>
                    <a:pt x="14633" y="20800"/>
                  </a:cubicBezTo>
                  <a:cubicBezTo>
                    <a:pt x="14814" y="20800"/>
                    <a:pt x="14932" y="20401"/>
                    <a:pt x="14934" y="19740"/>
                  </a:cubicBezTo>
                  <a:lnTo>
                    <a:pt x="14934" y="19417"/>
                  </a:lnTo>
                  <a:lnTo>
                    <a:pt x="15482" y="19722"/>
                  </a:lnTo>
                  <a:cubicBezTo>
                    <a:pt x="16288" y="20163"/>
                    <a:pt x="16312" y="20142"/>
                    <a:pt x="16267" y="19325"/>
                  </a:cubicBezTo>
                  <a:cubicBezTo>
                    <a:pt x="16224" y="18557"/>
                    <a:pt x="16168" y="18595"/>
                    <a:pt x="16988" y="18911"/>
                  </a:cubicBezTo>
                  <a:cubicBezTo>
                    <a:pt x="17595" y="19144"/>
                    <a:pt x="17680" y="19049"/>
                    <a:pt x="17535" y="18321"/>
                  </a:cubicBezTo>
                  <a:cubicBezTo>
                    <a:pt x="17474" y="18013"/>
                    <a:pt x="17438" y="17746"/>
                    <a:pt x="17462" y="17722"/>
                  </a:cubicBezTo>
                  <a:cubicBezTo>
                    <a:pt x="17486" y="17698"/>
                    <a:pt x="17781" y="17725"/>
                    <a:pt x="18110" y="17786"/>
                  </a:cubicBezTo>
                  <a:cubicBezTo>
                    <a:pt x="18440" y="17848"/>
                    <a:pt x="18738" y="17872"/>
                    <a:pt x="18777" y="17832"/>
                  </a:cubicBezTo>
                  <a:cubicBezTo>
                    <a:pt x="18816" y="17793"/>
                    <a:pt x="18772" y="17550"/>
                    <a:pt x="18676" y="17298"/>
                  </a:cubicBezTo>
                  <a:cubicBezTo>
                    <a:pt x="18336" y="16395"/>
                    <a:pt x="18303" y="16458"/>
                    <a:pt x="19032" y="16533"/>
                  </a:cubicBezTo>
                  <a:cubicBezTo>
                    <a:pt x="19839" y="16617"/>
                    <a:pt x="19898" y="16528"/>
                    <a:pt x="19489" y="15796"/>
                  </a:cubicBezTo>
                  <a:cubicBezTo>
                    <a:pt x="19325" y="15504"/>
                    <a:pt x="19197" y="15233"/>
                    <a:pt x="19197" y="15197"/>
                  </a:cubicBezTo>
                  <a:cubicBezTo>
                    <a:pt x="19197" y="15161"/>
                    <a:pt x="19449" y="15132"/>
                    <a:pt x="19763" y="15132"/>
                  </a:cubicBezTo>
                  <a:cubicBezTo>
                    <a:pt x="20600" y="15132"/>
                    <a:pt x="20672" y="14979"/>
                    <a:pt x="20146" y="14349"/>
                  </a:cubicBezTo>
                  <a:cubicBezTo>
                    <a:pt x="19685" y="13798"/>
                    <a:pt x="19707" y="13724"/>
                    <a:pt x="20365" y="13612"/>
                  </a:cubicBezTo>
                  <a:cubicBezTo>
                    <a:pt x="20561" y="13578"/>
                    <a:pt x="20805" y="13487"/>
                    <a:pt x="20903" y="13409"/>
                  </a:cubicBezTo>
                  <a:cubicBezTo>
                    <a:pt x="21071" y="13277"/>
                    <a:pt x="21048" y="13238"/>
                    <a:pt x="20547" y="12783"/>
                  </a:cubicBezTo>
                  <a:lnTo>
                    <a:pt x="20018" y="12303"/>
                  </a:lnTo>
                  <a:lnTo>
                    <a:pt x="20310" y="12202"/>
                  </a:lnTo>
                  <a:cubicBezTo>
                    <a:pt x="20790" y="12033"/>
                    <a:pt x="21258" y="11762"/>
                    <a:pt x="21296" y="11640"/>
                  </a:cubicBezTo>
                  <a:cubicBezTo>
                    <a:pt x="21315" y="11577"/>
                    <a:pt x="21090" y="11385"/>
                    <a:pt x="20794" y="11207"/>
                  </a:cubicBezTo>
                  <a:cubicBezTo>
                    <a:pt x="20498" y="11028"/>
                    <a:pt x="20255" y="10853"/>
                    <a:pt x="20255" y="10820"/>
                  </a:cubicBezTo>
                  <a:cubicBezTo>
                    <a:pt x="20255" y="10786"/>
                    <a:pt x="20497" y="10595"/>
                    <a:pt x="20794" y="10396"/>
                  </a:cubicBezTo>
                  <a:cubicBezTo>
                    <a:pt x="21426" y="9972"/>
                    <a:pt x="21411" y="9885"/>
                    <a:pt x="20584" y="9539"/>
                  </a:cubicBezTo>
                  <a:lnTo>
                    <a:pt x="20045" y="9318"/>
                  </a:lnTo>
                  <a:lnTo>
                    <a:pt x="20557" y="8866"/>
                  </a:lnTo>
                  <a:cubicBezTo>
                    <a:pt x="21168" y="8324"/>
                    <a:pt x="21136" y="8186"/>
                    <a:pt x="20310" y="8000"/>
                  </a:cubicBezTo>
                  <a:cubicBezTo>
                    <a:pt x="20017" y="7934"/>
                    <a:pt x="19772" y="7844"/>
                    <a:pt x="19772" y="7797"/>
                  </a:cubicBezTo>
                  <a:cubicBezTo>
                    <a:pt x="19772" y="7750"/>
                    <a:pt x="19949" y="7504"/>
                    <a:pt x="20164" y="7253"/>
                  </a:cubicBezTo>
                  <a:cubicBezTo>
                    <a:pt x="20638" y="6700"/>
                    <a:pt x="20577" y="6578"/>
                    <a:pt x="19808" y="6498"/>
                  </a:cubicBezTo>
                  <a:cubicBezTo>
                    <a:pt x="19510" y="6467"/>
                    <a:pt x="19248" y="6421"/>
                    <a:pt x="19224" y="6396"/>
                  </a:cubicBezTo>
                  <a:cubicBezTo>
                    <a:pt x="19200" y="6372"/>
                    <a:pt x="19317" y="6129"/>
                    <a:pt x="19480" y="5862"/>
                  </a:cubicBezTo>
                  <a:cubicBezTo>
                    <a:pt x="19946" y="5096"/>
                    <a:pt x="19909" y="5037"/>
                    <a:pt x="19051" y="5115"/>
                  </a:cubicBezTo>
                  <a:lnTo>
                    <a:pt x="18329" y="5180"/>
                  </a:lnTo>
                  <a:lnTo>
                    <a:pt x="18585" y="4535"/>
                  </a:lnTo>
                  <a:cubicBezTo>
                    <a:pt x="18904" y="3725"/>
                    <a:pt x="18842" y="3644"/>
                    <a:pt x="18083" y="3844"/>
                  </a:cubicBezTo>
                  <a:cubicBezTo>
                    <a:pt x="17772" y="3926"/>
                    <a:pt x="17492" y="3966"/>
                    <a:pt x="17462" y="3936"/>
                  </a:cubicBezTo>
                  <a:cubicBezTo>
                    <a:pt x="17433" y="3906"/>
                    <a:pt x="17468" y="3610"/>
                    <a:pt x="17535" y="3282"/>
                  </a:cubicBezTo>
                  <a:cubicBezTo>
                    <a:pt x="17605" y="2940"/>
                    <a:pt x="17620" y="2649"/>
                    <a:pt x="17572" y="2600"/>
                  </a:cubicBezTo>
                  <a:cubicBezTo>
                    <a:pt x="17523" y="2551"/>
                    <a:pt x="17244" y="2621"/>
                    <a:pt x="16915" y="2756"/>
                  </a:cubicBezTo>
                  <a:lnTo>
                    <a:pt x="16340" y="2987"/>
                  </a:lnTo>
                  <a:lnTo>
                    <a:pt x="16285" y="2296"/>
                  </a:lnTo>
                  <a:cubicBezTo>
                    <a:pt x="16258" y="1915"/>
                    <a:pt x="16193" y="1586"/>
                    <a:pt x="16139" y="1568"/>
                  </a:cubicBezTo>
                  <a:cubicBezTo>
                    <a:pt x="16085" y="1550"/>
                    <a:pt x="15811" y="1692"/>
                    <a:pt x="15527" y="1881"/>
                  </a:cubicBezTo>
                  <a:cubicBezTo>
                    <a:pt x="15244" y="2069"/>
                    <a:pt x="14995" y="2222"/>
                    <a:pt x="14980" y="2222"/>
                  </a:cubicBezTo>
                  <a:cubicBezTo>
                    <a:pt x="14965" y="2222"/>
                    <a:pt x="14925" y="1915"/>
                    <a:pt x="14888" y="1540"/>
                  </a:cubicBezTo>
                  <a:cubicBezTo>
                    <a:pt x="14852" y="1165"/>
                    <a:pt x="14787" y="840"/>
                    <a:pt x="14742" y="812"/>
                  </a:cubicBezTo>
                  <a:cubicBezTo>
                    <a:pt x="14697" y="784"/>
                    <a:pt x="14425" y="950"/>
                    <a:pt x="14140" y="1190"/>
                  </a:cubicBezTo>
                  <a:lnTo>
                    <a:pt x="13620" y="1632"/>
                  </a:lnTo>
                  <a:lnTo>
                    <a:pt x="13510" y="1365"/>
                  </a:lnTo>
                  <a:cubicBezTo>
                    <a:pt x="13446" y="1219"/>
                    <a:pt x="13385" y="1020"/>
                    <a:pt x="13382" y="923"/>
                  </a:cubicBezTo>
                  <a:cubicBezTo>
                    <a:pt x="13377" y="684"/>
                    <a:pt x="13207" y="370"/>
                    <a:pt x="13081" y="370"/>
                  </a:cubicBezTo>
                  <a:cubicBezTo>
                    <a:pt x="13025" y="370"/>
                    <a:pt x="12791" y="575"/>
                    <a:pt x="12561" y="830"/>
                  </a:cubicBezTo>
                  <a:cubicBezTo>
                    <a:pt x="12331" y="1086"/>
                    <a:pt x="12127" y="1272"/>
                    <a:pt x="12105" y="1245"/>
                  </a:cubicBezTo>
                  <a:cubicBezTo>
                    <a:pt x="12082" y="1218"/>
                    <a:pt x="11955" y="938"/>
                    <a:pt x="11822" y="618"/>
                  </a:cubicBezTo>
                  <a:cubicBezTo>
                    <a:pt x="11688" y="299"/>
                    <a:pt x="11528" y="19"/>
                    <a:pt x="11475" y="1"/>
                  </a:cubicBezTo>
                  <a:close/>
                </a:path>
              </a:pathLst>
            </a:custGeom>
            <a:ln w="12700" cap="flat">
              <a:noFill/>
              <a:miter lim="400000"/>
            </a:ln>
            <a:effectLst/>
          </p:spPr>
        </p:pic>
        <p:pic>
          <p:nvPicPr>
            <p:cNvPr id="927" name="pasted-movie.png" descr="pasted-movie.png"/>
            <p:cNvPicPr>
              <a:picLocks noChangeAspect="1"/>
            </p:cNvPicPr>
            <p:nvPr/>
          </p:nvPicPr>
          <p:blipFill>
            <a:blip r:embed="rId3">
              <a:extLst/>
            </a:blip>
            <a:srcRect l="369" t="1435" r="571" b="1323"/>
            <a:stretch>
              <a:fillRect/>
            </a:stretch>
          </p:blipFill>
          <p:spPr>
            <a:xfrm>
              <a:off x="1690731" y="677598"/>
              <a:ext cx="926041" cy="929521"/>
            </a:xfrm>
            <a:custGeom>
              <a:avLst/>
              <a:gdLst/>
              <a:ahLst/>
              <a:cxnLst>
                <a:cxn ang="0">
                  <a:pos x="wd2" y="hd2"/>
                </a:cxn>
                <a:cxn ang="5400000">
                  <a:pos x="wd2" y="hd2"/>
                </a:cxn>
                <a:cxn ang="10800000">
                  <a:pos x="wd2" y="hd2"/>
                </a:cxn>
                <a:cxn ang="16200000">
                  <a:pos x="wd2" y="hd2"/>
                </a:cxn>
              </a:cxnLst>
              <a:rect l="0" t="0" r="r" b="b"/>
              <a:pathLst>
                <a:path w="21297" h="21583" fill="norm" stroke="1" extrusionOk="0">
                  <a:moveTo>
                    <a:pt x="11475" y="1"/>
                  </a:moveTo>
                  <a:cubicBezTo>
                    <a:pt x="11421" y="-17"/>
                    <a:pt x="11217" y="239"/>
                    <a:pt x="11018" y="563"/>
                  </a:cubicBezTo>
                  <a:cubicBezTo>
                    <a:pt x="10820" y="887"/>
                    <a:pt x="10643" y="1144"/>
                    <a:pt x="10626" y="1144"/>
                  </a:cubicBezTo>
                  <a:cubicBezTo>
                    <a:pt x="10609" y="1144"/>
                    <a:pt x="10456" y="903"/>
                    <a:pt x="10279" y="609"/>
                  </a:cubicBezTo>
                  <a:cubicBezTo>
                    <a:pt x="10103" y="315"/>
                    <a:pt x="9900" y="55"/>
                    <a:pt x="9832" y="29"/>
                  </a:cubicBezTo>
                  <a:cubicBezTo>
                    <a:pt x="9726" y="-12"/>
                    <a:pt x="9312" y="713"/>
                    <a:pt x="9312" y="941"/>
                  </a:cubicBezTo>
                  <a:cubicBezTo>
                    <a:pt x="9312" y="977"/>
                    <a:pt x="9266" y="1061"/>
                    <a:pt x="9202" y="1125"/>
                  </a:cubicBezTo>
                  <a:cubicBezTo>
                    <a:pt x="9112" y="1216"/>
                    <a:pt x="8991" y="1140"/>
                    <a:pt x="8682" y="784"/>
                  </a:cubicBezTo>
                  <a:cubicBezTo>
                    <a:pt x="8190" y="220"/>
                    <a:pt x="8025" y="260"/>
                    <a:pt x="7860" y="969"/>
                  </a:cubicBezTo>
                  <a:cubicBezTo>
                    <a:pt x="7794" y="1255"/>
                    <a:pt x="7720" y="1526"/>
                    <a:pt x="7696" y="1568"/>
                  </a:cubicBezTo>
                  <a:cubicBezTo>
                    <a:pt x="7672" y="1610"/>
                    <a:pt x="7441" y="1462"/>
                    <a:pt x="7185" y="1245"/>
                  </a:cubicBezTo>
                  <a:cubicBezTo>
                    <a:pt x="6541" y="701"/>
                    <a:pt x="6408" y="721"/>
                    <a:pt x="6400" y="1365"/>
                  </a:cubicBezTo>
                  <a:cubicBezTo>
                    <a:pt x="6388" y="2231"/>
                    <a:pt x="6350" y="2269"/>
                    <a:pt x="5734" y="1881"/>
                  </a:cubicBezTo>
                  <a:cubicBezTo>
                    <a:pt x="4959" y="1394"/>
                    <a:pt x="4933" y="1410"/>
                    <a:pt x="4976" y="2277"/>
                  </a:cubicBezTo>
                  <a:cubicBezTo>
                    <a:pt x="5000" y="2752"/>
                    <a:pt x="4976" y="2996"/>
                    <a:pt x="4912" y="2968"/>
                  </a:cubicBezTo>
                  <a:cubicBezTo>
                    <a:pt x="4409" y="2750"/>
                    <a:pt x="3773" y="2596"/>
                    <a:pt x="3698" y="2673"/>
                  </a:cubicBezTo>
                  <a:cubicBezTo>
                    <a:pt x="3644" y="2729"/>
                    <a:pt x="3665" y="3004"/>
                    <a:pt x="3744" y="3383"/>
                  </a:cubicBezTo>
                  <a:cubicBezTo>
                    <a:pt x="3872" y="3998"/>
                    <a:pt x="3868" y="3997"/>
                    <a:pt x="3662" y="3936"/>
                  </a:cubicBezTo>
                  <a:cubicBezTo>
                    <a:pt x="3249" y="3814"/>
                    <a:pt x="2439" y="3761"/>
                    <a:pt x="2439" y="3853"/>
                  </a:cubicBezTo>
                  <a:cubicBezTo>
                    <a:pt x="2439" y="3904"/>
                    <a:pt x="2544" y="4223"/>
                    <a:pt x="2676" y="4563"/>
                  </a:cubicBezTo>
                  <a:lnTo>
                    <a:pt x="2913" y="5180"/>
                  </a:lnTo>
                  <a:lnTo>
                    <a:pt x="2247" y="5115"/>
                  </a:lnTo>
                  <a:cubicBezTo>
                    <a:pt x="1805" y="5072"/>
                    <a:pt x="1560" y="5082"/>
                    <a:pt x="1517" y="5152"/>
                  </a:cubicBezTo>
                  <a:cubicBezTo>
                    <a:pt x="1481" y="5211"/>
                    <a:pt x="1596" y="5507"/>
                    <a:pt x="1763" y="5807"/>
                  </a:cubicBezTo>
                  <a:cubicBezTo>
                    <a:pt x="1931" y="6106"/>
                    <a:pt x="2050" y="6365"/>
                    <a:pt x="2028" y="6387"/>
                  </a:cubicBezTo>
                  <a:cubicBezTo>
                    <a:pt x="2006" y="6410"/>
                    <a:pt x="1730" y="6467"/>
                    <a:pt x="1416" y="6507"/>
                  </a:cubicBezTo>
                  <a:cubicBezTo>
                    <a:pt x="968" y="6563"/>
                    <a:pt x="832" y="6612"/>
                    <a:pt x="805" y="6756"/>
                  </a:cubicBezTo>
                  <a:cubicBezTo>
                    <a:pt x="786" y="6857"/>
                    <a:pt x="813" y="6971"/>
                    <a:pt x="860" y="7005"/>
                  </a:cubicBezTo>
                  <a:cubicBezTo>
                    <a:pt x="906" y="7038"/>
                    <a:pt x="1081" y="7243"/>
                    <a:pt x="1252" y="7465"/>
                  </a:cubicBezTo>
                  <a:lnTo>
                    <a:pt x="1562" y="7871"/>
                  </a:lnTo>
                  <a:lnTo>
                    <a:pt x="1252" y="7935"/>
                  </a:lnTo>
                  <a:cubicBezTo>
                    <a:pt x="562" y="8075"/>
                    <a:pt x="211" y="8201"/>
                    <a:pt x="212" y="8313"/>
                  </a:cubicBezTo>
                  <a:cubicBezTo>
                    <a:pt x="212" y="8378"/>
                    <a:pt x="438" y="8627"/>
                    <a:pt x="714" y="8866"/>
                  </a:cubicBezTo>
                  <a:lnTo>
                    <a:pt x="1216" y="9299"/>
                  </a:lnTo>
                  <a:lnTo>
                    <a:pt x="613" y="9576"/>
                  </a:lnTo>
                  <a:cubicBezTo>
                    <a:pt x="281" y="9725"/>
                    <a:pt x="20" y="9903"/>
                    <a:pt x="20" y="9981"/>
                  </a:cubicBezTo>
                  <a:cubicBezTo>
                    <a:pt x="20" y="10059"/>
                    <a:pt x="237" y="10260"/>
                    <a:pt x="504" y="10433"/>
                  </a:cubicBezTo>
                  <a:cubicBezTo>
                    <a:pt x="770" y="10605"/>
                    <a:pt x="988" y="10776"/>
                    <a:pt x="987" y="10810"/>
                  </a:cubicBezTo>
                  <a:cubicBezTo>
                    <a:pt x="987" y="10886"/>
                    <a:pt x="422" y="11282"/>
                    <a:pt x="184" y="11373"/>
                  </a:cubicBezTo>
                  <a:cubicBezTo>
                    <a:pt x="-174" y="11509"/>
                    <a:pt x="0" y="11786"/>
                    <a:pt x="613" y="12064"/>
                  </a:cubicBezTo>
                  <a:lnTo>
                    <a:pt x="1206" y="12331"/>
                  </a:lnTo>
                  <a:lnTo>
                    <a:pt x="714" y="12783"/>
                  </a:lnTo>
                  <a:cubicBezTo>
                    <a:pt x="439" y="13027"/>
                    <a:pt x="211" y="13276"/>
                    <a:pt x="212" y="13335"/>
                  </a:cubicBezTo>
                  <a:cubicBezTo>
                    <a:pt x="212" y="13395"/>
                    <a:pt x="517" y="13519"/>
                    <a:pt x="887" y="13621"/>
                  </a:cubicBezTo>
                  <a:lnTo>
                    <a:pt x="1553" y="13815"/>
                  </a:lnTo>
                  <a:lnTo>
                    <a:pt x="1115" y="14340"/>
                  </a:lnTo>
                  <a:cubicBezTo>
                    <a:pt x="708" y="14834"/>
                    <a:pt x="691" y="14886"/>
                    <a:pt x="850" y="15003"/>
                  </a:cubicBezTo>
                  <a:cubicBezTo>
                    <a:pt x="945" y="15073"/>
                    <a:pt x="1227" y="15132"/>
                    <a:pt x="1480" y="15132"/>
                  </a:cubicBezTo>
                  <a:cubicBezTo>
                    <a:pt x="1733" y="15132"/>
                    <a:pt x="1969" y="15174"/>
                    <a:pt x="2000" y="15225"/>
                  </a:cubicBezTo>
                  <a:cubicBezTo>
                    <a:pt x="2032" y="15275"/>
                    <a:pt x="1924" y="15532"/>
                    <a:pt x="1763" y="15796"/>
                  </a:cubicBezTo>
                  <a:cubicBezTo>
                    <a:pt x="1313" y="16534"/>
                    <a:pt x="1307" y="16524"/>
                    <a:pt x="2356" y="16496"/>
                  </a:cubicBezTo>
                  <a:lnTo>
                    <a:pt x="2904" y="16487"/>
                  </a:lnTo>
                  <a:lnTo>
                    <a:pt x="2676" y="17058"/>
                  </a:lnTo>
                  <a:cubicBezTo>
                    <a:pt x="2348" y="17863"/>
                    <a:pt x="2356" y="17902"/>
                    <a:pt x="2849" y="17832"/>
                  </a:cubicBezTo>
                  <a:cubicBezTo>
                    <a:pt x="3076" y="17800"/>
                    <a:pt x="3403" y="17747"/>
                    <a:pt x="3570" y="17713"/>
                  </a:cubicBezTo>
                  <a:lnTo>
                    <a:pt x="3872" y="17648"/>
                  </a:lnTo>
                  <a:lnTo>
                    <a:pt x="3753" y="18238"/>
                  </a:lnTo>
                  <a:cubicBezTo>
                    <a:pt x="3586" y="19044"/>
                    <a:pt x="3656" y="19132"/>
                    <a:pt x="4301" y="18901"/>
                  </a:cubicBezTo>
                  <a:cubicBezTo>
                    <a:pt x="4583" y="18800"/>
                    <a:pt x="4856" y="18700"/>
                    <a:pt x="4912" y="18680"/>
                  </a:cubicBezTo>
                  <a:cubicBezTo>
                    <a:pt x="4979" y="18656"/>
                    <a:pt x="5003" y="18863"/>
                    <a:pt x="4976" y="19288"/>
                  </a:cubicBezTo>
                  <a:cubicBezTo>
                    <a:pt x="4954" y="19645"/>
                    <a:pt x="4978" y="19981"/>
                    <a:pt x="5031" y="20035"/>
                  </a:cubicBezTo>
                  <a:cubicBezTo>
                    <a:pt x="5094" y="20099"/>
                    <a:pt x="5313" y="20013"/>
                    <a:pt x="5679" y="19777"/>
                  </a:cubicBezTo>
                  <a:cubicBezTo>
                    <a:pt x="5983" y="19580"/>
                    <a:pt x="6250" y="19432"/>
                    <a:pt x="6272" y="19454"/>
                  </a:cubicBezTo>
                  <a:cubicBezTo>
                    <a:pt x="6294" y="19477"/>
                    <a:pt x="6338" y="19772"/>
                    <a:pt x="6373" y="20109"/>
                  </a:cubicBezTo>
                  <a:cubicBezTo>
                    <a:pt x="6411" y="20476"/>
                    <a:pt x="6487" y="20742"/>
                    <a:pt x="6564" y="20772"/>
                  </a:cubicBezTo>
                  <a:cubicBezTo>
                    <a:pt x="6635" y="20799"/>
                    <a:pt x="6897" y="20639"/>
                    <a:pt x="7148" y="20422"/>
                  </a:cubicBezTo>
                  <a:cubicBezTo>
                    <a:pt x="7400" y="20205"/>
                    <a:pt x="7635" y="20051"/>
                    <a:pt x="7669" y="20072"/>
                  </a:cubicBezTo>
                  <a:cubicBezTo>
                    <a:pt x="7702" y="20093"/>
                    <a:pt x="7784" y="20351"/>
                    <a:pt x="7851" y="20652"/>
                  </a:cubicBezTo>
                  <a:cubicBezTo>
                    <a:pt x="7919" y="20956"/>
                    <a:pt x="8036" y="21229"/>
                    <a:pt x="8116" y="21260"/>
                  </a:cubicBezTo>
                  <a:cubicBezTo>
                    <a:pt x="8208" y="21296"/>
                    <a:pt x="8414" y="21143"/>
                    <a:pt x="8682" y="20837"/>
                  </a:cubicBezTo>
                  <a:cubicBezTo>
                    <a:pt x="8912" y="20574"/>
                    <a:pt x="9121" y="20386"/>
                    <a:pt x="9147" y="20413"/>
                  </a:cubicBezTo>
                  <a:cubicBezTo>
                    <a:pt x="9173" y="20440"/>
                    <a:pt x="9310" y="20712"/>
                    <a:pt x="9448" y="21021"/>
                  </a:cubicBezTo>
                  <a:cubicBezTo>
                    <a:pt x="9587" y="21330"/>
                    <a:pt x="9742" y="21583"/>
                    <a:pt x="9795" y="21583"/>
                  </a:cubicBezTo>
                  <a:cubicBezTo>
                    <a:pt x="9849" y="21583"/>
                    <a:pt x="10048" y="21344"/>
                    <a:pt x="10243" y="21049"/>
                  </a:cubicBezTo>
                  <a:cubicBezTo>
                    <a:pt x="10437" y="20753"/>
                    <a:pt x="10612" y="20505"/>
                    <a:pt x="10626" y="20505"/>
                  </a:cubicBezTo>
                  <a:cubicBezTo>
                    <a:pt x="10640" y="20505"/>
                    <a:pt x="10815" y="20753"/>
                    <a:pt x="11009" y="21049"/>
                  </a:cubicBezTo>
                  <a:cubicBezTo>
                    <a:pt x="11204" y="21344"/>
                    <a:pt x="11394" y="21583"/>
                    <a:pt x="11438" y="21583"/>
                  </a:cubicBezTo>
                  <a:cubicBezTo>
                    <a:pt x="11560" y="21583"/>
                    <a:pt x="11683" y="21382"/>
                    <a:pt x="11886" y="20873"/>
                  </a:cubicBezTo>
                  <a:cubicBezTo>
                    <a:pt x="11987" y="20618"/>
                    <a:pt x="12106" y="20413"/>
                    <a:pt x="12141" y="20413"/>
                  </a:cubicBezTo>
                  <a:cubicBezTo>
                    <a:pt x="12177" y="20412"/>
                    <a:pt x="12377" y="20604"/>
                    <a:pt x="12588" y="20846"/>
                  </a:cubicBezTo>
                  <a:cubicBezTo>
                    <a:pt x="12961" y="21273"/>
                    <a:pt x="13282" y="21421"/>
                    <a:pt x="13282" y="21159"/>
                  </a:cubicBezTo>
                  <a:cubicBezTo>
                    <a:pt x="13282" y="21088"/>
                    <a:pt x="13355" y="20803"/>
                    <a:pt x="13437" y="20523"/>
                  </a:cubicBezTo>
                  <a:lnTo>
                    <a:pt x="13583" y="20016"/>
                  </a:lnTo>
                  <a:lnTo>
                    <a:pt x="13994" y="20339"/>
                  </a:lnTo>
                  <a:cubicBezTo>
                    <a:pt x="14218" y="20514"/>
                    <a:pt x="14414" y="20686"/>
                    <a:pt x="14432" y="20726"/>
                  </a:cubicBezTo>
                  <a:cubicBezTo>
                    <a:pt x="14450" y="20766"/>
                    <a:pt x="14538" y="20800"/>
                    <a:pt x="14633" y="20800"/>
                  </a:cubicBezTo>
                  <a:cubicBezTo>
                    <a:pt x="14814" y="20800"/>
                    <a:pt x="14932" y="20401"/>
                    <a:pt x="14934" y="19740"/>
                  </a:cubicBezTo>
                  <a:lnTo>
                    <a:pt x="14934" y="19417"/>
                  </a:lnTo>
                  <a:lnTo>
                    <a:pt x="15482" y="19722"/>
                  </a:lnTo>
                  <a:cubicBezTo>
                    <a:pt x="16288" y="20163"/>
                    <a:pt x="16312" y="20142"/>
                    <a:pt x="16267" y="19325"/>
                  </a:cubicBezTo>
                  <a:cubicBezTo>
                    <a:pt x="16224" y="18557"/>
                    <a:pt x="16168" y="18595"/>
                    <a:pt x="16988" y="18911"/>
                  </a:cubicBezTo>
                  <a:cubicBezTo>
                    <a:pt x="17595" y="19144"/>
                    <a:pt x="17680" y="19049"/>
                    <a:pt x="17535" y="18321"/>
                  </a:cubicBezTo>
                  <a:cubicBezTo>
                    <a:pt x="17474" y="18013"/>
                    <a:pt x="17438" y="17746"/>
                    <a:pt x="17462" y="17722"/>
                  </a:cubicBezTo>
                  <a:cubicBezTo>
                    <a:pt x="17486" y="17698"/>
                    <a:pt x="17781" y="17725"/>
                    <a:pt x="18110" y="17786"/>
                  </a:cubicBezTo>
                  <a:cubicBezTo>
                    <a:pt x="18440" y="17848"/>
                    <a:pt x="18738" y="17872"/>
                    <a:pt x="18777" y="17832"/>
                  </a:cubicBezTo>
                  <a:cubicBezTo>
                    <a:pt x="18816" y="17793"/>
                    <a:pt x="18772" y="17550"/>
                    <a:pt x="18676" y="17298"/>
                  </a:cubicBezTo>
                  <a:cubicBezTo>
                    <a:pt x="18336" y="16395"/>
                    <a:pt x="18303" y="16458"/>
                    <a:pt x="19032" y="16533"/>
                  </a:cubicBezTo>
                  <a:cubicBezTo>
                    <a:pt x="19839" y="16617"/>
                    <a:pt x="19898" y="16528"/>
                    <a:pt x="19489" y="15796"/>
                  </a:cubicBezTo>
                  <a:cubicBezTo>
                    <a:pt x="19325" y="15504"/>
                    <a:pt x="19197" y="15233"/>
                    <a:pt x="19197" y="15197"/>
                  </a:cubicBezTo>
                  <a:cubicBezTo>
                    <a:pt x="19197" y="15161"/>
                    <a:pt x="19449" y="15132"/>
                    <a:pt x="19763" y="15132"/>
                  </a:cubicBezTo>
                  <a:cubicBezTo>
                    <a:pt x="20600" y="15132"/>
                    <a:pt x="20672" y="14979"/>
                    <a:pt x="20146" y="14349"/>
                  </a:cubicBezTo>
                  <a:cubicBezTo>
                    <a:pt x="19685" y="13798"/>
                    <a:pt x="19707" y="13724"/>
                    <a:pt x="20365" y="13612"/>
                  </a:cubicBezTo>
                  <a:cubicBezTo>
                    <a:pt x="20561" y="13578"/>
                    <a:pt x="20805" y="13487"/>
                    <a:pt x="20903" y="13409"/>
                  </a:cubicBezTo>
                  <a:cubicBezTo>
                    <a:pt x="21071" y="13277"/>
                    <a:pt x="21048" y="13238"/>
                    <a:pt x="20547" y="12783"/>
                  </a:cubicBezTo>
                  <a:lnTo>
                    <a:pt x="20018" y="12303"/>
                  </a:lnTo>
                  <a:lnTo>
                    <a:pt x="20310" y="12202"/>
                  </a:lnTo>
                  <a:cubicBezTo>
                    <a:pt x="20790" y="12033"/>
                    <a:pt x="21258" y="11762"/>
                    <a:pt x="21296" y="11640"/>
                  </a:cubicBezTo>
                  <a:cubicBezTo>
                    <a:pt x="21315" y="11577"/>
                    <a:pt x="21090" y="11385"/>
                    <a:pt x="20794" y="11207"/>
                  </a:cubicBezTo>
                  <a:cubicBezTo>
                    <a:pt x="20498" y="11028"/>
                    <a:pt x="20255" y="10853"/>
                    <a:pt x="20255" y="10820"/>
                  </a:cubicBezTo>
                  <a:cubicBezTo>
                    <a:pt x="20255" y="10786"/>
                    <a:pt x="20497" y="10595"/>
                    <a:pt x="20794" y="10396"/>
                  </a:cubicBezTo>
                  <a:cubicBezTo>
                    <a:pt x="21426" y="9972"/>
                    <a:pt x="21411" y="9885"/>
                    <a:pt x="20584" y="9539"/>
                  </a:cubicBezTo>
                  <a:lnTo>
                    <a:pt x="20045" y="9318"/>
                  </a:lnTo>
                  <a:lnTo>
                    <a:pt x="20557" y="8866"/>
                  </a:lnTo>
                  <a:cubicBezTo>
                    <a:pt x="21168" y="8324"/>
                    <a:pt x="21136" y="8186"/>
                    <a:pt x="20310" y="8000"/>
                  </a:cubicBezTo>
                  <a:cubicBezTo>
                    <a:pt x="20017" y="7934"/>
                    <a:pt x="19772" y="7844"/>
                    <a:pt x="19772" y="7797"/>
                  </a:cubicBezTo>
                  <a:cubicBezTo>
                    <a:pt x="19772" y="7750"/>
                    <a:pt x="19949" y="7504"/>
                    <a:pt x="20164" y="7253"/>
                  </a:cubicBezTo>
                  <a:cubicBezTo>
                    <a:pt x="20638" y="6700"/>
                    <a:pt x="20577" y="6578"/>
                    <a:pt x="19808" y="6498"/>
                  </a:cubicBezTo>
                  <a:cubicBezTo>
                    <a:pt x="19510" y="6467"/>
                    <a:pt x="19248" y="6421"/>
                    <a:pt x="19224" y="6396"/>
                  </a:cubicBezTo>
                  <a:cubicBezTo>
                    <a:pt x="19200" y="6372"/>
                    <a:pt x="19317" y="6129"/>
                    <a:pt x="19480" y="5862"/>
                  </a:cubicBezTo>
                  <a:cubicBezTo>
                    <a:pt x="19946" y="5096"/>
                    <a:pt x="19909" y="5037"/>
                    <a:pt x="19051" y="5115"/>
                  </a:cubicBezTo>
                  <a:lnTo>
                    <a:pt x="18329" y="5180"/>
                  </a:lnTo>
                  <a:lnTo>
                    <a:pt x="18585" y="4535"/>
                  </a:lnTo>
                  <a:cubicBezTo>
                    <a:pt x="18904" y="3725"/>
                    <a:pt x="18842" y="3644"/>
                    <a:pt x="18083" y="3844"/>
                  </a:cubicBezTo>
                  <a:cubicBezTo>
                    <a:pt x="17772" y="3926"/>
                    <a:pt x="17492" y="3966"/>
                    <a:pt x="17462" y="3936"/>
                  </a:cubicBezTo>
                  <a:cubicBezTo>
                    <a:pt x="17433" y="3906"/>
                    <a:pt x="17468" y="3610"/>
                    <a:pt x="17535" y="3282"/>
                  </a:cubicBezTo>
                  <a:cubicBezTo>
                    <a:pt x="17605" y="2940"/>
                    <a:pt x="17620" y="2649"/>
                    <a:pt x="17572" y="2600"/>
                  </a:cubicBezTo>
                  <a:cubicBezTo>
                    <a:pt x="17523" y="2551"/>
                    <a:pt x="17244" y="2621"/>
                    <a:pt x="16915" y="2756"/>
                  </a:cubicBezTo>
                  <a:lnTo>
                    <a:pt x="16340" y="2987"/>
                  </a:lnTo>
                  <a:lnTo>
                    <a:pt x="16285" y="2296"/>
                  </a:lnTo>
                  <a:cubicBezTo>
                    <a:pt x="16258" y="1915"/>
                    <a:pt x="16193" y="1586"/>
                    <a:pt x="16139" y="1568"/>
                  </a:cubicBezTo>
                  <a:cubicBezTo>
                    <a:pt x="16085" y="1550"/>
                    <a:pt x="15811" y="1692"/>
                    <a:pt x="15527" y="1881"/>
                  </a:cubicBezTo>
                  <a:cubicBezTo>
                    <a:pt x="15244" y="2069"/>
                    <a:pt x="14995" y="2222"/>
                    <a:pt x="14980" y="2222"/>
                  </a:cubicBezTo>
                  <a:cubicBezTo>
                    <a:pt x="14965" y="2222"/>
                    <a:pt x="14925" y="1915"/>
                    <a:pt x="14888" y="1540"/>
                  </a:cubicBezTo>
                  <a:cubicBezTo>
                    <a:pt x="14852" y="1165"/>
                    <a:pt x="14787" y="840"/>
                    <a:pt x="14742" y="812"/>
                  </a:cubicBezTo>
                  <a:cubicBezTo>
                    <a:pt x="14697" y="784"/>
                    <a:pt x="14425" y="950"/>
                    <a:pt x="14140" y="1190"/>
                  </a:cubicBezTo>
                  <a:lnTo>
                    <a:pt x="13620" y="1632"/>
                  </a:lnTo>
                  <a:lnTo>
                    <a:pt x="13510" y="1365"/>
                  </a:lnTo>
                  <a:cubicBezTo>
                    <a:pt x="13446" y="1219"/>
                    <a:pt x="13385" y="1020"/>
                    <a:pt x="13382" y="923"/>
                  </a:cubicBezTo>
                  <a:cubicBezTo>
                    <a:pt x="13377" y="684"/>
                    <a:pt x="13207" y="370"/>
                    <a:pt x="13081" y="370"/>
                  </a:cubicBezTo>
                  <a:cubicBezTo>
                    <a:pt x="13025" y="370"/>
                    <a:pt x="12791" y="575"/>
                    <a:pt x="12561" y="830"/>
                  </a:cubicBezTo>
                  <a:cubicBezTo>
                    <a:pt x="12331" y="1086"/>
                    <a:pt x="12127" y="1272"/>
                    <a:pt x="12105" y="1245"/>
                  </a:cubicBezTo>
                  <a:cubicBezTo>
                    <a:pt x="12082" y="1218"/>
                    <a:pt x="11955" y="938"/>
                    <a:pt x="11822" y="618"/>
                  </a:cubicBezTo>
                  <a:cubicBezTo>
                    <a:pt x="11688" y="299"/>
                    <a:pt x="11528" y="19"/>
                    <a:pt x="11475" y="1"/>
                  </a:cubicBezTo>
                  <a:close/>
                </a:path>
              </a:pathLst>
            </a:custGeom>
            <a:ln w="12700" cap="flat">
              <a:noFill/>
              <a:miter lim="400000"/>
            </a:ln>
            <a:effectLst/>
          </p:spPr>
        </p:pic>
        <p:pic>
          <p:nvPicPr>
            <p:cNvPr id="928" name="pasted-movie.png" descr="pasted-movie.png"/>
            <p:cNvPicPr>
              <a:picLocks noChangeAspect="1"/>
            </p:cNvPicPr>
            <p:nvPr/>
          </p:nvPicPr>
          <p:blipFill>
            <a:blip r:embed="rId3">
              <a:extLst/>
            </a:blip>
            <a:srcRect l="369" t="1435" r="571" b="1323"/>
            <a:stretch>
              <a:fillRect/>
            </a:stretch>
          </p:blipFill>
          <p:spPr>
            <a:xfrm>
              <a:off x="2611481" y="677598"/>
              <a:ext cx="926041" cy="929521"/>
            </a:xfrm>
            <a:custGeom>
              <a:avLst/>
              <a:gdLst/>
              <a:ahLst/>
              <a:cxnLst>
                <a:cxn ang="0">
                  <a:pos x="wd2" y="hd2"/>
                </a:cxn>
                <a:cxn ang="5400000">
                  <a:pos x="wd2" y="hd2"/>
                </a:cxn>
                <a:cxn ang="10800000">
                  <a:pos x="wd2" y="hd2"/>
                </a:cxn>
                <a:cxn ang="16200000">
                  <a:pos x="wd2" y="hd2"/>
                </a:cxn>
              </a:cxnLst>
              <a:rect l="0" t="0" r="r" b="b"/>
              <a:pathLst>
                <a:path w="21297" h="21583" fill="norm" stroke="1" extrusionOk="0">
                  <a:moveTo>
                    <a:pt x="11475" y="1"/>
                  </a:moveTo>
                  <a:cubicBezTo>
                    <a:pt x="11421" y="-17"/>
                    <a:pt x="11217" y="239"/>
                    <a:pt x="11018" y="563"/>
                  </a:cubicBezTo>
                  <a:cubicBezTo>
                    <a:pt x="10820" y="887"/>
                    <a:pt x="10643" y="1144"/>
                    <a:pt x="10626" y="1144"/>
                  </a:cubicBezTo>
                  <a:cubicBezTo>
                    <a:pt x="10609" y="1144"/>
                    <a:pt x="10456" y="903"/>
                    <a:pt x="10279" y="609"/>
                  </a:cubicBezTo>
                  <a:cubicBezTo>
                    <a:pt x="10103" y="315"/>
                    <a:pt x="9900" y="55"/>
                    <a:pt x="9832" y="29"/>
                  </a:cubicBezTo>
                  <a:cubicBezTo>
                    <a:pt x="9726" y="-12"/>
                    <a:pt x="9312" y="713"/>
                    <a:pt x="9312" y="941"/>
                  </a:cubicBezTo>
                  <a:cubicBezTo>
                    <a:pt x="9312" y="977"/>
                    <a:pt x="9266" y="1061"/>
                    <a:pt x="9202" y="1125"/>
                  </a:cubicBezTo>
                  <a:cubicBezTo>
                    <a:pt x="9112" y="1216"/>
                    <a:pt x="8991" y="1140"/>
                    <a:pt x="8682" y="784"/>
                  </a:cubicBezTo>
                  <a:cubicBezTo>
                    <a:pt x="8190" y="220"/>
                    <a:pt x="8025" y="260"/>
                    <a:pt x="7860" y="969"/>
                  </a:cubicBezTo>
                  <a:cubicBezTo>
                    <a:pt x="7794" y="1255"/>
                    <a:pt x="7720" y="1526"/>
                    <a:pt x="7696" y="1568"/>
                  </a:cubicBezTo>
                  <a:cubicBezTo>
                    <a:pt x="7672" y="1610"/>
                    <a:pt x="7441" y="1462"/>
                    <a:pt x="7185" y="1245"/>
                  </a:cubicBezTo>
                  <a:cubicBezTo>
                    <a:pt x="6541" y="701"/>
                    <a:pt x="6408" y="721"/>
                    <a:pt x="6400" y="1365"/>
                  </a:cubicBezTo>
                  <a:cubicBezTo>
                    <a:pt x="6388" y="2231"/>
                    <a:pt x="6350" y="2269"/>
                    <a:pt x="5734" y="1881"/>
                  </a:cubicBezTo>
                  <a:cubicBezTo>
                    <a:pt x="4959" y="1394"/>
                    <a:pt x="4933" y="1410"/>
                    <a:pt x="4976" y="2277"/>
                  </a:cubicBezTo>
                  <a:cubicBezTo>
                    <a:pt x="5000" y="2752"/>
                    <a:pt x="4976" y="2996"/>
                    <a:pt x="4912" y="2968"/>
                  </a:cubicBezTo>
                  <a:cubicBezTo>
                    <a:pt x="4409" y="2750"/>
                    <a:pt x="3773" y="2596"/>
                    <a:pt x="3698" y="2673"/>
                  </a:cubicBezTo>
                  <a:cubicBezTo>
                    <a:pt x="3644" y="2729"/>
                    <a:pt x="3665" y="3004"/>
                    <a:pt x="3744" y="3383"/>
                  </a:cubicBezTo>
                  <a:cubicBezTo>
                    <a:pt x="3872" y="3998"/>
                    <a:pt x="3868" y="3997"/>
                    <a:pt x="3662" y="3936"/>
                  </a:cubicBezTo>
                  <a:cubicBezTo>
                    <a:pt x="3249" y="3814"/>
                    <a:pt x="2439" y="3761"/>
                    <a:pt x="2439" y="3853"/>
                  </a:cubicBezTo>
                  <a:cubicBezTo>
                    <a:pt x="2439" y="3904"/>
                    <a:pt x="2544" y="4223"/>
                    <a:pt x="2676" y="4563"/>
                  </a:cubicBezTo>
                  <a:lnTo>
                    <a:pt x="2913" y="5180"/>
                  </a:lnTo>
                  <a:lnTo>
                    <a:pt x="2247" y="5115"/>
                  </a:lnTo>
                  <a:cubicBezTo>
                    <a:pt x="1805" y="5072"/>
                    <a:pt x="1560" y="5082"/>
                    <a:pt x="1517" y="5152"/>
                  </a:cubicBezTo>
                  <a:cubicBezTo>
                    <a:pt x="1481" y="5211"/>
                    <a:pt x="1596" y="5507"/>
                    <a:pt x="1763" y="5807"/>
                  </a:cubicBezTo>
                  <a:cubicBezTo>
                    <a:pt x="1931" y="6106"/>
                    <a:pt x="2050" y="6365"/>
                    <a:pt x="2028" y="6387"/>
                  </a:cubicBezTo>
                  <a:cubicBezTo>
                    <a:pt x="2006" y="6410"/>
                    <a:pt x="1730" y="6467"/>
                    <a:pt x="1416" y="6507"/>
                  </a:cubicBezTo>
                  <a:cubicBezTo>
                    <a:pt x="968" y="6563"/>
                    <a:pt x="832" y="6612"/>
                    <a:pt x="805" y="6756"/>
                  </a:cubicBezTo>
                  <a:cubicBezTo>
                    <a:pt x="786" y="6857"/>
                    <a:pt x="813" y="6971"/>
                    <a:pt x="860" y="7005"/>
                  </a:cubicBezTo>
                  <a:cubicBezTo>
                    <a:pt x="906" y="7038"/>
                    <a:pt x="1081" y="7243"/>
                    <a:pt x="1252" y="7465"/>
                  </a:cubicBezTo>
                  <a:lnTo>
                    <a:pt x="1562" y="7871"/>
                  </a:lnTo>
                  <a:lnTo>
                    <a:pt x="1252" y="7935"/>
                  </a:lnTo>
                  <a:cubicBezTo>
                    <a:pt x="562" y="8075"/>
                    <a:pt x="211" y="8201"/>
                    <a:pt x="212" y="8313"/>
                  </a:cubicBezTo>
                  <a:cubicBezTo>
                    <a:pt x="212" y="8378"/>
                    <a:pt x="438" y="8627"/>
                    <a:pt x="714" y="8866"/>
                  </a:cubicBezTo>
                  <a:lnTo>
                    <a:pt x="1216" y="9299"/>
                  </a:lnTo>
                  <a:lnTo>
                    <a:pt x="613" y="9576"/>
                  </a:lnTo>
                  <a:cubicBezTo>
                    <a:pt x="281" y="9725"/>
                    <a:pt x="20" y="9903"/>
                    <a:pt x="20" y="9981"/>
                  </a:cubicBezTo>
                  <a:cubicBezTo>
                    <a:pt x="20" y="10059"/>
                    <a:pt x="237" y="10260"/>
                    <a:pt x="504" y="10433"/>
                  </a:cubicBezTo>
                  <a:cubicBezTo>
                    <a:pt x="770" y="10605"/>
                    <a:pt x="988" y="10776"/>
                    <a:pt x="987" y="10810"/>
                  </a:cubicBezTo>
                  <a:cubicBezTo>
                    <a:pt x="987" y="10886"/>
                    <a:pt x="422" y="11282"/>
                    <a:pt x="184" y="11373"/>
                  </a:cubicBezTo>
                  <a:cubicBezTo>
                    <a:pt x="-174" y="11509"/>
                    <a:pt x="0" y="11786"/>
                    <a:pt x="613" y="12064"/>
                  </a:cubicBezTo>
                  <a:lnTo>
                    <a:pt x="1206" y="12331"/>
                  </a:lnTo>
                  <a:lnTo>
                    <a:pt x="714" y="12783"/>
                  </a:lnTo>
                  <a:cubicBezTo>
                    <a:pt x="439" y="13027"/>
                    <a:pt x="211" y="13276"/>
                    <a:pt x="212" y="13335"/>
                  </a:cubicBezTo>
                  <a:cubicBezTo>
                    <a:pt x="212" y="13395"/>
                    <a:pt x="517" y="13519"/>
                    <a:pt x="887" y="13621"/>
                  </a:cubicBezTo>
                  <a:lnTo>
                    <a:pt x="1553" y="13815"/>
                  </a:lnTo>
                  <a:lnTo>
                    <a:pt x="1115" y="14340"/>
                  </a:lnTo>
                  <a:cubicBezTo>
                    <a:pt x="708" y="14834"/>
                    <a:pt x="691" y="14886"/>
                    <a:pt x="850" y="15003"/>
                  </a:cubicBezTo>
                  <a:cubicBezTo>
                    <a:pt x="945" y="15073"/>
                    <a:pt x="1227" y="15132"/>
                    <a:pt x="1480" y="15132"/>
                  </a:cubicBezTo>
                  <a:cubicBezTo>
                    <a:pt x="1733" y="15132"/>
                    <a:pt x="1969" y="15174"/>
                    <a:pt x="2000" y="15225"/>
                  </a:cubicBezTo>
                  <a:cubicBezTo>
                    <a:pt x="2032" y="15275"/>
                    <a:pt x="1924" y="15532"/>
                    <a:pt x="1763" y="15796"/>
                  </a:cubicBezTo>
                  <a:cubicBezTo>
                    <a:pt x="1313" y="16534"/>
                    <a:pt x="1307" y="16524"/>
                    <a:pt x="2356" y="16496"/>
                  </a:cubicBezTo>
                  <a:lnTo>
                    <a:pt x="2904" y="16487"/>
                  </a:lnTo>
                  <a:lnTo>
                    <a:pt x="2676" y="17058"/>
                  </a:lnTo>
                  <a:cubicBezTo>
                    <a:pt x="2348" y="17863"/>
                    <a:pt x="2356" y="17902"/>
                    <a:pt x="2849" y="17832"/>
                  </a:cubicBezTo>
                  <a:cubicBezTo>
                    <a:pt x="3076" y="17800"/>
                    <a:pt x="3403" y="17747"/>
                    <a:pt x="3570" y="17713"/>
                  </a:cubicBezTo>
                  <a:lnTo>
                    <a:pt x="3872" y="17648"/>
                  </a:lnTo>
                  <a:lnTo>
                    <a:pt x="3753" y="18238"/>
                  </a:lnTo>
                  <a:cubicBezTo>
                    <a:pt x="3586" y="19044"/>
                    <a:pt x="3656" y="19132"/>
                    <a:pt x="4301" y="18901"/>
                  </a:cubicBezTo>
                  <a:cubicBezTo>
                    <a:pt x="4583" y="18800"/>
                    <a:pt x="4856" y="18700"/>
                    <a:pt x="4912" y="18680"/>
                  </a:cubicBezTo>
                  <a:cubicBezTo>
                    <a:pt x="4979" y="18656"/>
                    <a:pt x="5003" y="18863"/>
                    <a:pt x="4976" y="19288"/>
                  </a:cubicBezTo>
                  <a:cubicBezTo>
                    <a:pt x="4954" y="19645"/>
                    <a:pt x="4978" y="19981"/>
                    <a:pt x="5031" y="20035"/>
                  </a:cubicBezTo>
                  <a:cubicBezTo>
                    <a:pt x="5094" y="20099"/>
                    <a:pt x="5313" y="20013"/>
                    <a:pt x="5679" y="19777"/>
                  </a:cubicBezTo>
                  <a:cubicBezTo>
                    <a:pt x="5983" y="19580"/>
                    <a:pt x="6250" y="19432"/>
                    <a:pt x="6272" y="19454"/>
                  </a:cubicBezTo>
                  <a:cubicBezTo>
                    <a:pt x="6294" y="19477"/>
                    <a:pt x="6338" y="19772"/>
                    <a:pt x="6373" y="20109"/>
                  </a:cubicBezTo>
                  <a:cubicBezTo>
                    <a:pt x="6411" y="20476"/>
                    <a:pt x="6487" y="20742"/>
                    <a:pt x="6564" y="20772"/>
                  </a:cubicBezTo>
                  <a:cubicBezTo>
                    <a:pt x="6635" y="20799"/>
                    <a:pt x="6897" y="20639"/>
                    <a:pt x="7148" y="20422"/>
                  </a:cubicBezTo>
                  <a:cubicBezTo>
                    <a:pt x="7400" y="20205"/>
                    <a:pt x="7635" y="20051"/>
                    <a:pt x="7669" y="20072"/>
                  </a:cubicBezTo>
                  <a:cubicBezTo>
                    <a:pt x="7702" y="20093"/>
                    <a:pt x="7784" y="20351"/>
                    <a:pt x="7851" y="20652"/>
                  </a:cubicBezTo>
                  <a:cubicBezTo>
                    <a:pt x="7919" y="20956"/>
                    <a:pt x="8036" y="21229"/>
                    <a:pt x="8116" y="21260"/>
                  </a:cubicBezTo>
                  <a:cubicBezTo>
                    <a:pt x="8208" y="21296"/>
                    <a:pt x="8414" y="21143"/>
                    <a:pt x="8682" y="20837"/>
                  </a:cubicBezTo>
                  <a:cubicBezTo>
                    <a:pt x="8912" y="20574"/>
                    <a:pt x="9121" y="20386"/>
                    <a:pt x="9147" y="20413"/>
                  </a:cubicBezTo>
                  <a:cubicBezTo>
                    <a:pt x="9173" y="20440"/>
                    <a:pt x="9310" y="20712"/>
                    <a:pt x="9448" y="21021"/>
                  </a:cubicBezTo>
                  <a:cubicBezTo>
                    <a:pt x="9587" y="21330"/>
                    <a:pt x="9742" y="21583"/>
                    <a:pt x="9795" y="21583"/>
                  </a:cubicBezTo>
                  <a:cubicBezTo>
                    <a:pt x="9849" y="21583"/>
                    <a:pt x="10048" y="21344"/>
                    <a:pt x="10243" y="21049"/>
                  </a:cubicBezTo>
                  <a:cubicBezTo>
                    <a:pt x="10437" y="20753"/>
                    <a:pt x="10612" y="20505"/>
                    <a:pt x="10626" y="20505"/>
                  </a:cubicBezTo>
                  <a:cubicBezTo>
                    <a:pt x="10640" y="20505"/>
                    <a:pt x="10815" y="20753"/>
                    <a:pt x="11009" y="21049"/>
                  </a:cubicBezTo>
                  <a:cubicBezTo>
                    <a:pt x="11204" y="21344"/>
                    <a:pt x="11394" y="21583"/>
                    <a:pt x="11438" y="21583"/>
                  </a:cubicBezTo>
                  <a:cubicBezTo>
                    <a:pt x="11560" y="21583"/>
                    <a:pt x="11683" y="21382"/>
                    <a:pt x="11886" y="20873"/>
                  </a:cubicBezTo>
                  <a:cubicBezTo>
                    <a:pt x="11987" y="20618"/>
                    <a:pt x="12106" y="20413"/>
                    <a:pt x="12141" y="20413"/>
                  </a:cubicBezTo>
                  <a:cubicBezTo>
                    <a:pt x="12177" y="20412"/>
                    <a:pt x="12377" y="20604"/>
                    <a:pt x="12588" y="20846"/>
                  </a:cubicBezTo>
                  <a:cubicBezTo>
                    <a:pt x="12961" y="21273"/>
                    <a:pt x="13282" y="21421"/>
                    <a:pt x="13282" y="21159"/>
                  </a:cubicBezTo>
                  <a:cubicBezTo>
                    <a:pt x="13282" y="21088"/>
                    <a:pt x="13355" y="20803"/>
                    <a:pt x="13437" y="20523"/>
                  </a:cubicBezTo>
                  <a:lnTo>
                    <a:pt x="13583" y="20016"/>
                  </a:lnTo>
                  <a:lnTo>
                    <a:pt x="13994" y="20339"/>
                  </a:lnTo>
                  <a:cubicBezTo>
                    <a:pt x="14218" y="20514"/>
                    <a:pt x="14414" y="20686"/>
                    <a:pt x="14432" y="20726"/>
                  </a:cubicBezTo>
                  <a:cubicBezTo>
                    <a:pt x="14450" y="20766"/>
                    <a:pt x="14538" y="20800"/>
                    <a:pt x="14633" y="20800"/>
                  </a:cubicBezTo>
                  <a:cubicBezTo>
                    <a:pt x="14814" y="20800"/>
                    <a:pt x="14932" y="20401"/>
                    <a:pt x="14934" y="19740"/>
                  </a:cubicBezTo>
                  <a:lnTo>
                    <a:pt x="14934" y="19417"/>
                  </a:lnTo>
                  <a:lnTo>
                    <a:pt x="15482" y="19722"/>
                  </a:lnTo>
                  <a:cubicBezTo>
                    <a:pt x="16288" y="20163"/>
                    <a:pt x="16312" y="20142"/>
                    <a:pt x="16267" y="19325"/>
                  </a:cubicBezTo>
                  <a:cubicBezTo>
                    <a:pt x="16224" y="18557"/>
                    <a:pt x="16168" y="18595"/>
                    <a:pt x="16988" y="18911"/>
                  </a:cubicBezTo>
                  <a:cubicBezTo>
                    <a:pt x="17595" y="19144"/>
                    <a:pt x="17680" y="19049"/>
                    <a:pt x="17535" y="18321"/>
                  </a:cubicBezTo>
                  <a:cubicBezTo>
                    <a:pt x="17474" y="18013"/>
                    <a:pt x="17438" y="17746"/>
                    <a:pt x="17462" y="17722"/>
                  </a:cubicBezTo>
                  <a:cubicBezTo>
                    <a:pt x="17486" y="17698"/>
                    <a:pt x="17781" y="17725"/>
                    <a:pt x="18110" y="17786"/>
                  </a:cubicBezTo>
                  <a:cubicBezTo>
                    <a:pt x="18440" y="17848"/>
                    <a:pt x="18738" y="17872"/>
                    <a:pt x="18777" y="17832"/>
                  </a:cubicBezTo>
                  <a:cubicBezTo>
                    <a:pt x="18816" y="17793"/>
                    <a:pt x="18772" y="17550"/>
                    <a:pt x="18676" y="17298"/>
                  </a:cubicBezTo>
                  <a:cubicBezTo>
                    <a:pt x="18336" y="16395"/>
                    <a:pt x="18303" y="16458"/>
                    <a:pt x="19032" y="16533"/>
                  </a:cubicBezTo>
                  <a:cubicBezTo>
                    <a:pt x="19839" y="16617"/>
                    <a:pt x="19898" y="16528"/>
                    <a:pt x="19489" y="15796"/>
                  </a:cubicBezTo>
                  <a:cubicBezTo>
                    <a:pt x="19325" y="15504"/>
                    <a:pt x="19197" y="15233"/>
                    <a:pt x="19197" y="15197"/>
                  </a:cubicBezTo>
                  <a:cubicBezTo>
                    <a:pt x="19197" y="15161"/>
                    <a:pt x="19449" y="15132"/>
                    <a:pt x="19763" y="15132"/>
                  </a:cubicBezTo>
                  <a:cubicBezTo>
                    <a:pt x="20600" y="15132"/>
                    <a:pt x="20672" y="14979"/>
                    <a:pt x="20146" y="14349"/>
                  </a:cubicBezTo>
                  <a:cubicBezTo>
                    <a:pt x="19685" y="13798"/>
                    <a:pt x="19707" y="13724"/>
                    <a:pt x="20365" y="13612"/>
                  </a:cubicBezTo>
                  <a:cubicBezTo>
                    <a:pt x="20561" y="13578"/>
                    <a:pt x="20805" y="13487"/>
                    <a:pt x="20903" y="13409"/>
                  </a:cubicBezTo>
                  <a:cubicBezTo>
                    <a:pt x="21071" y="13277"/>
                    <a:pt x="21048" y="13238"/>
                    <a:pt x="20547" y="12783"/>
                  </a:cubicBezTo>
                  <a:lnTo>
                    <a:pt x="20018" y="12303"/>
                  </a:lnTo>
                  <a:lnTo>
                    <a:pt x="20310" y="12202"/>
                  </a:lnTo>
                  <a:cubicBezTo>
                    <a:pt x="20790" y="12033"/>
                    <a:pt x="21258" y="11762"/>
                    <a:pt x="21296" y="11640"/>
                  </a:cubicBezTo>
                  <a:cubicBezTo>
                    <a:pt x="21315" y="11577"/>
                    <a:pt x="21090" y="11385"/>
                    <a:pt x="20794" y="11207"/>
                  </a:cubicBezTo>
                  <a:cubicBezTo>
                    <a:pt x="20498" y="11028"/>
                    <a:pt x="20255" y="10853"/>
                    <a:pt x="20255" y="10820"/>
                  </a:cubicBezTo>
                  <a:cubicBezTo>
                    <a:pt x="20255" y="10786"/>
                    <a:pt x="20497" y="10595"/>
                    <a:pt x="20794" y="10396"/>
                  </a:cubicBezTo>
                  <a:cubicBezTo>
                    <a:pt x="21426" y="9972"/>
                    <a:pt x="21411" y="9885"/>
                    <a:pt x="20584" y="9539"/>
                  </a:cubicBezTo>
                  <a:lnTo>
                    <a:pt x="20045" y="9318"/>
                  </a:lnTo>
                  <a:lnTo>
                    <a:pt x="20557" y="8866"/>
                  </a:lnTo>
                  <a:cubicBezTo>
                    <a:pt x="21168" y="8324"/>
                    <a:pt x="21136" y="8186"/>
                    <a:pt x="20310" y="8000"/>
                  </a:cubicBezTo>
                  <a:cubicBezTo>
                    <a:pt x="20017" y="7934"/>
                    <a:pt x="19772" y="7844"/>
                    <a:pt x="19772" y="7797"/>
                  </a:cubicBezTo>
                  <a:cubicBezTo>
                    <a:pt x="19772" y="7750"/>
                    <a:pt x="19949" y="7504"/>
                    <a:pt x="20164" y="7253"/>
                  </a:cubicBezTo>
                  <a:cubicBezTo>
                    <a:pt x="20638" y="6700"/>
                    <a:pt x="20577" y="6578"/>
                    <a:pt x="19808" y="6498"/>
                  </a:cubicBezTo>
                  <a:cubicBezTo>
                    <a:pt x="19510" y="6467"/>
                    <a:pt x="19248" y="6421"/>
                    <a:pt x="19224" y="6396"/>
                  </a:cubicBezTo>
                  <a:cubicBezTo>
                    <a:pt x="19200" y="6372"/>
                    <a:pt x="19317" y="6129"/>
                    <a:pt x="19480" y="5862"/>
                  </a:cubicBezTo>
                  <a:cubicBezTo>
                    <a:pt x="19946" y="5096"/>
                    <a:pt x="19909" y="5037"/>
                    <a:pt x="19051" y="5115"/>
                  </a:cubicBezTo>
                  <a:lnTo>
                    <a:pt x="18329" y="5180"/>
                  </a:lnTo>
                  <a:lnTo>
                    <a:pt x="18585" y="4535"/>
                  </a:lnTo>
                  <a:cubicBezTo>
                    <a:pt x="18904" y="3725"/>
                    <a:pt x="18842" y="3644"/>
                    <a:pt x="18083" y="3844"/>
                  </a:cubicBezTo>
                  <a:cubicBezTo>
                    <a:pt x="17772" y="3926"/>
                    <a:pt x="17492" y="3966"/>
                    <a:pt x="17462" y="3936"/>
                  </a:cubicBezTo>
                  <a:cubicBezTo>
                    <a:pt x="17433" y="3906"/>
                    <a:pt x="17468" y="3610"/>
                    <a:pt x="17535" y="3282"/>
                  </a:cubicBezTo>
                  <a:cubicBezTo>
                    <a:pt x="17605" y="2940"/>
                    <a:pt x="17620" y="2649"/>
                    <a:pt x="17572" y="2600"/>
                  </a:cubicBezTo>
                  <a:cubicBezTo>
                    <a:pt x="17523" y="2551"/>
                    <a:pt x="17244" y="2621"/>
                    <a:pt x="16915" y="2756"/>
                  </a:cubicBezTo>
                  <a:lnTo>
                    <a:pt x="16340" y="2987"/>
                  </a:lnTo>
                  <a:lnTo>
                    <a:pt x="16285" y="2296"/>
                  </a:lnTo>
                  <a:cubicBezTo>
                    <a:pt x="16258" y="1915"/>
                    <a:pt x="16193" y="1586"/>
                    <a:pt x="16139" y="1568"/>
                  </a:cubicBezTo>
                  <a:cubicBezTo>
                    <a:pt x="16085" y="1550"/>
                    <a:pt x="15811" y="1692"/>
                    <a:pt x="15527" y="1881"/>
                  </a:cubicBezTo>
                  <a:cubicBezTo>
                    <a:pt x="15244" y="2069"/>
                    <a:pt x="14995" y="2222"/>
                    <a:pt x="14980" y="2222"/>
                  </a:cubicBezTo>
                  <a:cubicBezTo>
                    <a:pt x="14965" y="2222"/>
                    <a:pt x="14925" y="1915"/>
                    <a:pt x="14888" y="1540"/>
                  </a:cubicBezTo>
                  <a:cubicBezTo>
                    <a:pt x="14852" y="1165"/>
                    <a:pt x="14787" y="840"/>
                    <a:pt x="14742" y="812"/>
                  </a:cubicBezTo>
                  <a:cubicBezTo>
                    <a:pt x="14697" y="784"/>
                    <a:pt x="14425" y="950"/>
                    <a:pt x="14140" y="1190"/>
                  </a:cubicBezTo>
                  <a:lnTo>
                    <a:pt x="13620" y="1632"/>
                  </a:lnTo>
                  <a:lnTo>
                    <a:pt x="13510" y="1365"/>
                  </a:lnTo>
                  <a:cubicBezTo>
                    <a:pt x="13446" y="1219"/>
                    <a:pt x="13385" y="1020"/>
                    <a:pt x="13382" y="923"/>
                  </a:cubicBezTo>
                  <a:cubicBezTo>
                    <a:pt x="13377" y="684"/>
                    <a:pt x="13207" y="370"/>
                    <a:pt x="13081" y="370"/>
                  </a:cubicBezTo>
                  <a:cubicBezTo>
                    <a:pt x="13025" y="370"/>
                    <a:pt x="12791" y="575"/>
                    <a:pt x="12561" y="830"/>
                  </a:cubicBezTo>
                  <a:cubicBezTo>
                    <a:pt x="12331" y="1086"/>
                    <a:pt x="12127" y="1272"/>
                    <a:pt x="12105" y="1245"/>
                  </a:cubicBezTo>
                  <a:cubicBezTo>
                    <a:pt x="12082" y="1218"/>
                    <a:pt x="11955" y="938"/>
                    <a:pt x="11822" y="618"/>
                  </a:cubicBezTo>
                  <a:cubicBezTo>
                    <a:pt x="11688" y="299"/>
                    <a:pt x="11528" y="19"/>
                    <a:pt x="11475" y="1"/>
                  </a:cubicBezTo>
                  <a:close/>
                </a:path>
              </a:pathLst>
            </a:custGeom>
            <a:ln w="12700" cap="flat">
              <a:noFill/>
              <a:miter lim="400000"/>
            </a:ln>
            <a:effectLst/>
          </p:spPr>
        </p:pic>
        <p:pic>
          <p:nvPicPr>
            <p:cNvPr id="929" name="pasted-movie.png" descr="pasted-movie.png"/>
            <p:cNvPicPr>
              <a:picLocks noChangeAspect="1"/>
            </p:cNvPicPr>
            <p:nvPr/>
          </p:nvPicPr>
          <p:blipFill>
            <a:blip r:embed="rId3">
              <a:extLst/>
            </a:blip>
            <a:srcRect l="369" t="1435" r="571" b="1323"/>
            <a:stretch>
              <a:fillRect/>
            </a:stretch>
          </p:blipFill>
          <p:spPr>
            <a:xfrm>
              <a:off x="3557631" y="677598"/>
              <a:ext cx="926041" cy="929521"/>
            </a:xfrm>
            <a:custGeom>
              <a:avLst/>
              <a:gdLst/>
              <a:ahLst/>
              <a:cxnLst>
                <a:cxn ang="0">
                  <a:pos x="wd2" y="hd2"/>
                </a:cxn>
                <a:cxn ang="5400000">
                  <a:pos x="wd2" y="hd2"/>
                </a:cxn>
                <a:cxn ang="10800000">
                  <a:pos x="wd2" y="hd2"/>
                </a:cxn>
                <a:cxn ang="16200000">
                  <a:pos x="wd2" y="hd2"/>
                </a:cxn>
              </a:cxnLst>
              <a:rect l="0" t="0" r="r" b="b"/>
              <a:pathLst>
                <a:path w="21297" h="21583" fill="norm" stroke="1" extrusionOk="0">
                  <a:moveTo>
                    <a:pt x="11475" y="1"/>
                  </a:moveTo>
                  <a:cubicBezTo>
                    <a:pt x="11421" y="-17"/>
                    <a:pt x="11217" y="239"/>
                    <a:pt x="11018" y="563"/>
                  </a:cubicBezTo>
                  <a:cubicBezTo>
                    <a:pt x="10820" y="887"/>
                    <a:pt x="10643" y="1144"/>
                    <a:pt x="10626" y="1144"/>
                  </a:cubicBezTo>
                  <a:cubicBezTo>
                    <a:pt x="10609" y="1144"/>
                    <a:pt x="10456" y="903"/>
                    <a:pt x="10279" y="609"/>
                  </a:cubicBezTo>
                  <a:cubicBezTo>
                    <a:pt x="10103" y="315"/>
                    <a:pt x="9900" y="55"/>
                    <a:pt x="9832" y="29"/>
                  </a:cubicBezTo>
                  <a:cubicBezTo>
                    <a:pt x="9726" y="-12"/>
                    <a:pt x="9312" y="713"/>
                    <a:pt x="9312" y="941"/>
                  </a:cubicBezTo>
                  <a:cubicBezTo>
                    <a:pt x="9312" y="977"/>
                    <a:pt x="9266" y="1061"/>
                    <a:pt x="9202" y="1125"/>
                  </a:cubicBezTo>
                  <a:cubicBezTo>
                    <a:pt x="9112" y="1216"/>
                    <a:pt x="8991" y="1140"/>
                    <a:pt x="8682" y="784"/>
                  </a:cubicBezTo>
                  <a:cubicBezTo>
                    <a:pt x="8190" y="220"/>
                    <a:pt x="8025" y="260"/>
                    <a:pt x="7860" y="969"/>
                  </a:cubicBezTo>
                  <a:cubicBezTo>
                    <a:pt x="7794" y="1255"/>
                    <a:pt x="7720" y="1526"/>
                    <a:pt x="7696" y="1568"/>
                  </a:cubicBezTo>
                  <a:cubicBezTo>
                    <a:pt x="7672" y="1610"/>
                    <a:pt x="7441" y="1462"/>
                    <a:pt x="7185" y="1245"/>
                  </a:cubicBezTo>
                  <a:cubicBezTo>
                    <a:pt x="6541" y="701"/>
                    <a:pt x="6408" y="721"/>
                    <a:pt x="6400" y="1365"/>
                  </a:cubicBezTo>
                  <a:cubicBezTo>
                    <a:pt x="6388" y="2231"/>
                    <a:pt x="6350" y="2269"/>
                    <a:pt x="5734" y="1881"/>
                  </a:cubicBezTo>
                  <a:cubicBezTo>
                    <a:pt x="4959" y="1394"/>
                    <a:pt x="4933" y="1410"/>
                    <a:pt x="4976" y="2277"/>
                  </a:cubicBezTo>
                  <a:cubicBezTo>
                    <a:pt x="5000" y="2752"/>
                    <a:pt x="4976" y="2996"/>
                    <a:pt x="4912" y="2968"/>
                  </a:cubicBezTo>
                  <a:cubicBezTo>
                    <a:pt x="4409" y="2750"/>
                    <a:pt x="3773" y="2596"/>
                    <a:pt x="3698" y="2673"/>
                  </a:cubicBezTo>
                  <a:cubicBezTo>
                    <a:pt x="3644" y="2729"/>
                    <a:pt x="3665" y="3004"/>
                    <a:pt x="3744" y="3383"/>
                  </a:cubicBezTo>
                  <a:cubicBezTo>
                    <a:pt x="3872" y="3998"/>
                    <a:pt x="3868" y="3997"/>
                    <a:pt x="3662" y="3936"/>
                  </a:cubicBezTo>
                  <a:cubicBezTo>
                    <a:pt x="3249" y="3814"/>
                    <a:pt x="2439" y="3761"/>
                    <a:pt x="2439" y="3853"/>
                  </a:cubicBezTo>
                  <a:cubicBezTo>
                    <a:pt x="2439" y="3904"/>
                    <a:pt x="2544" y="4223"/>
                    <a:pt x="2676" y="4563"/>
                  </a:cubicBezTo>
                  <a:lnTo>
                    <a:pt x="2913" y="5180"/>
                  </a:lnTo>
                  <a:lnTo>
                    <a:pt x="2247" y="5115"/>
                  </a:lnTo>
                  <a:cubicBezTo>
                    <a:pt x="1805" y="5072"/>
                    <a:pt x="1560" y="5082"/>
                    <a:pt x="1517" y="5152"/>
                  </a:cubicBezTo>
                  <a:cubicBezTo>
                    <a:pt x="1481" y="5211"/>
                    <a:pt x="1596" y="5507"/>
                    <a:pt x="1763" y="5807"/>
                  </a:cubicBezTo>
                  <a:cubicBezTo>
                    <a:pt x="1931" y="6106"/>
                    <a:pt x="2050" y="6365"/>
                    <a:pt x="2028" y="6387"/>
                  </a:cubicBezTo>
                  <a:cubicBezTo>
                    <a:pt x="2006" y="6410"/>
                    <a:pt x="1730" y="6467"/>
                    <a:pt x="1416" y="6507"/>
                  </a:cubicBezTo>
                  <a:cubicBezTo>
                    <a:pt x="968" y="6563"/>
                    <a:pt x="832" y="6612"/>
                    <a:pt x="805" y="6756"/>
                  </a:cubicBezTo>
                  <a:cubicBezTo>
                    <a:pt x="786" y="6857"/>
                    <a:pt x="813" y="6971"/>
                    <a:pt x="860" y="7005"/>
                  </a:cubicBezTo>
                  <a:cubicBezTo>
                    <a:pt x="906" y="7038"/>
                    <a:pt x="1081" y="7243"/>
                    <a:pt x="1252" y="7465"/>
                  </a:cubicBezTo>
                  <a:lnTo>
                    <a:pt x="1562" y="7871"/>
                  </a:lnTo>
                  <a:lnTo>
                    <a:pt x="1252" y="7935"/>
                  </a:lnTo>
                  <a:cubicBezTo>
                    <a:pt x="562" y="8075"/>
                    <a:pt x="211" y="8201"/>
                    <a:pt x="212" y="8313"/>
                  </a:cubicBezTo>
                  <a:cubicBezTo>
                    <a:pt x="212" y="8378"/>
                    <a:pt x="438" y="8627"/>
                    <a:pt x="714" y="8866"/>
                  </a:cubicBezTo>
                  <a:lnTo>
                    <a:pt x="1216" y="9299"/>
                  </a:lnTo>
                  <a:lnTo>
                    <a:pt x="613" y="9576"/>
                  </a:lnTo>
                  <a:cubicBezTo>
                    <a:pt x="281" y="9725"/>
                    <a:pt x="20" y="9903"/>
                    <a:pt x="20" y="9981"/>
                  </a:cubicBezTo>
                  <a:cubicBezTo>
                    <a:pt x="20" y="10059"/>
                    <a:pt x="237" y="10260"/>
                    <a:pt x="504" y="10433"/>
                  </a:cubicBezTo>
                  <a:cubicBezTo>
                    <a:pt x="770" y="10605"/>
                    <a:pt x="988" y="10776"/>
                    <a:pt x="987" y="10810"/>
                  </a:cubicBezTo>
                  <a:cubicBezTo>
                    <a:pt x="987" y="10886"/>
                    <a:pt x="422" y="11282"/>
                    <a:pt x="184" y="11373"/>
                  </a:cubicBezTo>
                  <a:cubicBezTo>
                    <a:pt x="-174" y="11509"/>
                    <a:pt x="0" y="11786"/>
                    <a:pt x="613" y="12064"/>
                  </a:cubicBezTo>
                  <a:lnTo>
                    <a:pt x="1206" y="12331"/>
                  </a:lnTo>
                  <a:lnTo>
                    <a:pt x="714" y="12783"/>
                  </a:lnTo>
                  <a:cubicBezTo>
                    <a:pt x="439" y="13027"/>
                    <a:pt x="211" y="13276"/>
                    <a:pt x="212" y="13335"/>
                  </a:cubicBezTo>
                  <a:cubicBezTo>
                    <a:pt x="212" y="13395"/>
                    <a:pt x="517" y="13519"/>
                    <a:pt x="887" y="13621"/>
                  </a:cubicBezTo>
                  <a:lnTo>
                    <a:pt x="1553" y="13815"/>
                  </a:lnTo>
                  <a:lnTo>
                    <a:pt x="1115" y="14340"/>
                  </a:lnTo>
                  <a:cubicBezTo>
                    <a:pt x="708" y="14834"/>
                    <a:pt x="691" y="14886"/>
                    <a:pt x="850" y="15003"/>
                  </a:cubicBezTo>
                  <a:cubicBezTo>
                    <a:pt x="945" y="15073"/>
                    <a:pt x="1227" y="15132"/>
                    <a:pt x="1480" y="15132"/>
                  </a:cubicBezTo>
                  <a:cubicBezTo>
                    <a:pt x="1733" y="15132"/>
                    <a:pt x="1969" y="15174"/>
                    <a:pt x="2000" y="15225"/>
                  </a:cubicBezTo>
                  <a:cubicBezTo>
                    <a:pt x="2032" y="15275"/>
                    <a:pt x="1924" y="15532"/>
                    <a:pt x="1763" y="15796"/>
                  </a:cubicBezTo>
                  <a:cubicBezTo>
                    <a:pt x="1313" y="16534"/>
                    <a:pt x="1307" y="16524"/>
                    <a:pt x="2356" y="16496"/>
                  </a:cubicBezTo>
                  <a:lnTo>
                    <a:pt x="2904" y="16487"/>
                  </a:lnTo>
                  <a:lnTo>
                    <a:pt x="2676" y="17058"/>
                  </a:lnTo>
                  <a:cubicBezTo>
                    <a:pt x="2348" y="17863"/>
                    <a:pt x="2356" y="17902"/>
                    <a:pt x="2849" y="17832"/>
                  </a:cubicBezTo>
                  <a:cubicBezTo>
                    <a:pt x="3076" y="17800"/>
                    <a:pt x="3403" y="17747"/>
                    <a:pt x="3570" y="17713"/>
                  </a:cubicBezTo>
                  <a:lnTo>
                    <a:pt x="3872" y="17648"/>
                  </a:lnTo>
                  <a:lnTo>
                    <a:pt x="3753" y="18238"/>
                  </a:lnTo>
                  <a:cubicBezTo>
                    <a:pt x="3586" y="19044"/>
                    <a:pt x="3656" y="19132"/>
                    <a:pt x="4301" y="18901"/>
                  </a:cubicBezTo>
                  <a:cubicBezTo>
                    <a:pt x="4583" y="18800"/>
                    <a:pt x="4856" y="18700"/>
                    <a:pt x="4912" y="18680"/>
                  </a:cubicBezTo>
                  <a:cubicBezTo>
                    <a:pt x="4979" y="18656"/>
                    <a:pt x="5003" y="18863"/>
                    <a:pt x="4976" y="19288"/>
                  </a:cubicBezTo>
                  <a:cubicBezTo>
                    <a:pt x="4954" y="19645"/>
                    <a:pt x="4978" y="19981"/>
                    <a:pt x="5031" y="20035"/>
                  </a:cubicBezTo>
                  <a:cubicBezTo>
                    <a:pt x="5094" y="20099"/>
                    <a:pt x="5313" y="20013"/>
                    <a:pt x="5679" y="19777"/>
                  </a:cubicBezTo>
                  <a:cubicBezTo>
                    <a:pt x="5983" y="19580"/>
                    <a:pt x="6250" y="19432"/>
                    <a:pt x="6272" y="19454"/>
                  </a:cubicBezTo>
                  <a:cubicBezTo>
                    <a:pt x="6294" y="19477"/>
                    <a:pt x="6338" y="19772"/>
                    <a:pt x="6373" y="20109"/>
                  </a:cubicBezTo>
                  <a:cubicBezTo>
                    <a:pt x="6411" y="20476"/>
                    <a:pt x="6487" y="20742"/>
                    <a:pt x="6564" y="20772"/>
                  </a:cubicBezTo>
                  <a:cubicBezTo>
                    <a:pt x="6635" y="20799"/>
                    <a:pt x="6897" y="20639"/>
                    <a:pt x="7148" y="20422"/>
                  </a:cubicBezTo>
                  <a:cubicBezTo>
                    <a:pt x="7400" y="20205"/>
                    <a:pt x="7635" y="20051"/>
                    <a:pt x="7669" y="20072"/>
                  </a:cubicBezTo>
                  <a:cubicBezTo>
                    <a:pt x="7702" y="20093"/>
                    <a:pt x="7784" y="20351"/>
                    <a:pt x="7851" y="20652"/>
                  </a:cubicBezTo>
                  <a:cubicBezTo>
                    <a:pt x="7919" y="20956"/>
                    <a:pt x="8036" y="21229"/>
                    <a:pt x="8116" y="21260"/>
                  </a:cubicBezTo>
                  <a:cubicBezTo>
                    <a:pt x="8208" y="21296"/>
                    <a:pt x="8414" y="21143"/>
                    <a:pt x="8682" y="20837"/>
                  </a:cubicBezTo>
                  <a:cubicBezTo>
                    <a:pt x="8912" y="20574"/>
                    <a:pt x="9121" y="20386"/>
                    <a:pt x="9147" y="20413"/>
                  </a:cubicBezTo>
                  <a:cubicBezTo>
                    <a:pt x="9173" y="20440"/>
                    <a:pt x="9310" y="20712"/>
                    <a:pt x="9448" y="21021"/>
                  </a:cubicBezTo>
                  <a:cubicBezTo>
                    <a:pt x="9587" y="21330"/>
                    <a:pt x="9742" y="21583"/>
                    <a:pt x="9795" y="21583"/>
                  </a:cubicBezTo>
                  <a:cubicBezTo>
                    <a:pt x="9849" y="21583"/>
                    <a:pt x="10048" y="21344"/>
                    <a:pt x="10243" y="21049"/>
                  </a:cubicBezTo>
                  <a:cubicBezTo>
                    <a:pt x="10437" y="20753"/>
                    <a:pt x="10612" y="20505"/>
                    <a:pt x="10626" y="20505"/>
                  </a:cubicBezTo>
                  <a:cubicBezTo>
                    <a:pt x="10640" y="20505"/>
                    <a:pt x="10815" y="20753"/>
                    <a:pt x="11009" y="21049"/>
                  </a:cubicBezTo>
                  <a:cubicBezTo>
                    <a:pt x="11204" y="21344"/>
                    <a:pt x="11394" y="21583"/>
                    <a:pt x="11438" y="21583"/>
                  </a:cubicBezTo>
                  <a:cubicBezTo>
                    <a:pt x="11560" y="21583"/>
                    <a:pt x="11683" y="21382"/>
                    <a:pt x="11886" y="20873"/>
                  </a:cubicBezTo>
                  <a:cubicBezTo>
                    <a:pt x="11987" y="20618"/>
                    <a:pt x="12106" y="20413"/>
                    <a:pt x="12141" y="20413"/>
                  </a:cubicBezTo>
                  <a:cubicBezTo>
                    <a:pt x="12177" y="20412"/>
                    <a:pt x="12377" y="20604"/>
                    <a:pt x="12588" y="20846"/>
                  </a:cubicBezTo>
                  <a:cubicBezTo>
                    <a:pt x="12961" y="21273"/>
                    <a:pt x="13282" y="21421"/>
                    <a:pt x="13282" y="21159"/>
                  </a:cubicBezTo>
                  <a:cubicBezTo>
                    <a:pt x="13282" y="21088"/>
                    <a:pt x="13355" y="20803"/>
                    <a:pt x="13437" y="20523"/>
                  </a:cubicBezTo>
                  <a:lnTo>
                    <a:pt x="13583" y="20016"/>
                  </a:lnTo>
                  <a:lnTo>
                    <a:pt x="13994" y="20339"/>
                  </a:lnTo>
                  <a:cubicBezTo>
                    <a:pt x="14218" y="20514"/>
                    <a:pt x="14414" y="20686"/>
                    <a:pt x="14432" y="20726"/>
                  </a:cubicBezTo>
                  <a:cubicBezTo>
                    <a:pt x="14450" y="20766"/>
                    <a:pt x="14538" y="20800"/>
                    <a:pt x="14633" y="20800"/>
                  </a:cubicBezTo>
                  <a:cubicBezTo>
                    <a:pt x="14814" y="20800"/>
                    <a:pt x="14932" y="20401"/>
                    <a:pt x="14934" y="19740"/>
                  </a:cubicBezTo>
                  <a:lnTo>
                    <a:pt x="14934" y="19417"/>
                  </a:lnTo>
                  <a:lnTo>
                    <a:pt x="15482" y="19722"/>
                  </a:lnTo>
                  <a:cubicBezTo>
                    <a:pt x="16288" y="20163"/>
                    <a:pt x="16312" y="20142"/>
                    <a:pt x="16267" y="19325"/>
                  </a:cubicBezTo>
                  <a:cubicBezTo>
                    <a:pt x="16224" y="18557"/>
                    <a:pt x="16168" y="18595"/>
                    <a:pt x="16988" y="18911"/>
                  </a:cubicBezTo>
                  <a:cubicBezTo>
                    <a:pt x="17595" y="19144"/>
                    <a:pt x="17680" y="19049"/>
                    <a:pt x="17535" y="18321"/>
                  </a:cubicBezTo>
                  <a:cubicBezTo>
                    <a:pt x="17474" y="18013"/>
                    <a:pt x="17438" y="17746"/>
                    <a:pt x="17462" y="17722"/>
                  </a:cubicBezTo>
                  <a:cubicBezTo>
                    <a:pt x="17486" y="17698"/>
                    <a:pt x="17781" y="17725"/>
                    <a:pt x="18110" y="17786"/>
                  </a:cubicBezTo>
                  <a:cubicBezTo>
                    <a:pt x="18440" y="17848"/>
                    <a:pt x="18738" y="17872"/>
                    <a:pt x="18777" y="17832"/>
                  </a:cubicBezTo>
                  <a:cubicBezTo>
                    <a:pt x="18816" y="17793"/>
                    <a:pt x="18772" y="17550"/>
                    <a:pt x="18676" y="17298"/>
                  </a:cubicBezTo>
                  <a:cubicBezTo>
                    <a:pt x="18336" y="16395"/>
                    <a:pt x="18303" y="16458"/>
                    <a:pt x="19032" y="16533"/>
                  </a:cubicBezTo>
                  <a:cubicBezTo>
                    <a:pt x="19839" y="16617"/>
                    <a:pt x="19898" y="16528"/>
                    <a:pt x="19489" y="15796"/>
                  </a:cubicBezTo>
                  <a:cubicBezTo>
                    <a:pt x="19325" y="15504"/>
                    <a:pt x="19197" y="15233"/>
                    <a:pt x="19197" y="15197"/>
                  </a:cubicBezTo>
                  <a:cubicBezTo>
                    <a:pt x="19197" y="15161"/>
                    <a:pt x="19449" y="15132"/>
                    <a:pt x="19763" y="15132"/>
                  </a:cubicBezTo>
                  <a:cubicBezTo>
                    <a:pt x="20600" y="15132"/>
                    <a:pt x="20672" y="14979"/>
                    <a:pt x="20146" y="14349"/>
                  </a:cubicBezTo>
                  <a:cubicBezTo>
                    <a:pt x="19685" y="13798"/>
                    <a:pt x="19707" y="13724"/>
                    <a:pt x="20365" y="13612"/>
                  </a:cubicBezTo>
                  <a:cubicBezTo>
                    <a:pt x="20561" y="13578"/>
                    <a:pt x="20805" y="13487"/>
                    <a:pt x="20903" y="13409"/>
                  </a:cubicBezTo>
                  <a:cubicBezTo>
                    <a:pt x="21071" y="13277"/>
                    <a:pt x="21048" y="13238"/>
                    <a:pt x="20547" y="12783"/>
                  </a:cubicBezTo>
                  <a:lnTo>
                    <a:pt x="20018" y="12303"/>
                  </a:lnTo>
                  <a:lnTo>
                    <a:pt x="20310" y="12202"/>
                  </a:lnTo>
                  <a:cubicBezTo>
                    <a:pt x="20790" y="12033"/>
                    <a:pt x="21258" y="11762"/>
                    <a:pt x="21296" y="11640"/>
                  </a:cubicBezTo>
                  <a:cubicBezTo>
                    <a:pt x="21315" y="11577"/>
                    <a:pt x="21090" y="11385"/>
                    <a:pt x="20794" y="11207"/>
                  </a:cubicBezTo>
                  <a:cubicBezTo>
                    <a:pt x="20498" y="11028"/>
                    <a:pt x="20255" y="10853"/>
                    <a:pt x="20255" y="10820"/>
                  </a:cubicBezTo>
                  <a:cubicBezTo>
                    <a:pt x="20255" y="10786"/>
                    <a:pt x="20497" y="10595"/>
                    <a:pt x="20794" y="10396"/>
                  </a:cubicBezTo>
                  <a:cubicBezTo>
                    <a:pt x="21426" y="9972"/>
                    <a:pt x="21411" y="9885"/>
                    <a:pt x="20584" y="9539"/>
                  </a:cubicBezTo>
                  <a:lnTo>
                    <a:pt x="20045" y="9318"/>
                  </a:lnTo>
                  <a:lnTo>
                    <a:pt x="20557" y="8866"/>
                  </a:lnTo>
                  <a:cubicBezTo>
                    <a:pt x="21168" y="8324"/>
                    <a:pt x="21136" y="8186"/>
                    <a:pt x="20310" y="8000"/>
                  </a:cubicBezTo>
                  <a:cubicBezTo>
                    <a:pt x="20017" y="7934"/>
                    <a:pt x="19772" y="7844"/>
                    <a:pt x="19772" y="7797"/>
                  </a:cubicBezTo>
                  <a:cubicBezTo>
                    <a:pt x="19772" y="7750"/>
                    <a:pt x="19949" y="7504"/>
                    <a:pt x="20164" y="7253"/>
                  </a:cubicBezTo>
                  <a:cubicBezTo>
                    <a:pt x="20638" y="6700"/>
                    <a:pt x="20577" y="6578"/>
                    <a:pt x="19808" y="6498"/>
                  </a:cubicBezTo>
                  <a:cubicBezTo>
                    <a:pt x="19510" y="6467"/>
                    <a:pt x="19248" y="6421"/>
                    <a:pt x="19224" y="6396"/>
                  </a:cubicBezTo>
                  <a:cubicBezTo>
                    <a:pt x="19200" y="6372"/>
                    <a:pt x="19317" y="6129"/>
                    <a:pt x="19480" y="5862"/>
                  </a:cubicBezTo>
                  <a:cubicBezTo>
                    <a:pt x="19946" y="5096"/>
                    <a:pt x="19909" y="5037"/>
                    <a:pt x="19051" y="5115"/>
                  </a:cubicBezTo>
                  <a:lnTo>
                    <a:pt x="18329" y="5180"/>
                  </a:lnTo>
                  <a:lnTo>
                    <a:pt x="18585" y="4535"/>
                  </a:lnTo>
                  <a:cubicBezTo>
                    <a:pt x="18904" y="3725"/>
                    <a:pt x="18842" y="3644"/>
                    <a:pt x="18083" y="3844"/>
                  </a:cubicBezTo>
                  <a:cubicBezTo>
                    <a:pt x="17772" y="3926"/>
                    <a:pt x="17492" y="3966"/>
                    <a:pt x="17462" y="3936"/>
                  </a:cubicBezTo>
                  <a:cubicBezTo>
                    <a:pt x="17433" y="3906"/>
                    <a:pt x="17468" y="3610"/>
                    <a:pt x="17535" y="3282"/>
                  </a:cubicBezTo>
                  <a:cubicBezTo>
                    <a:pt x="17605" y="2940"/>
                    <a:pt x="17620" y="2649"/>
                    <a:pt x="17572" y="2600"/>
                  </a:cubicBezTo>
                  <a:cubicBezTo>
                    <a:pt x="17523" y="2551"/>
                    <a:pt x="17244" y="2621"/>
                    <a:pt x="16915" y="2756"/>
                  </a:cubicBezTo>
                  <a:lnTo>
                    <a:pt x="16340" y="2987"/>
                  </a:lnTo>
                  <a:lnTo>
                    <a:pt x="16285" y="2296"/>
                  </a:lnTo>
                  <a:cubicBezTo>
                    <a:pt x="16258" y="1915"/>
                    <a:pt x="16193" y="1586"/>
                    <a:pt x="16139" y="1568"/>
                  </a:cubicBezTo>
                  <a:cubicBezTo>
                    <a:pt x="16085" y="1550"/>
                    <a:pt x="15811" y="1692"/>
                    <a:pt x="15527" y="1881"/>
                  </a:cubicBezTo>
                  <a:cubicBezTo>
                    <a:pt x="15244" y="2069"/>
                    <a:pt x="14995" y="2222"/>
                    <a:pt x="14980" y="2222"/>
                  </a:cubicBezTo>
                  <a:cubicBezTo>
                    <a:pt x="14965" y="2222"/>
                    <a:pt x="14925" y="1915"/>
                    <a:pt x="14888" y="1540"/>
                  </a:cubicBezTo>
                  <a:cubicBezTo>
                    <a:pt x="14852" y="1165"/>
                    <a:pt x="14787" y="840"/>
                    <a:pt x="14742" y="812"/>
                  </a:cubicBezTo>
                  <a:cubicBezTo>
                    <a:pt x="14697" y="784"/>
                    <a:pt x="14425" y="950"/>
                    <a:pt x="14140" y="1190"/>
                  </a:cubicBezTo>
                  <a:lnTo>
                    <a:pt x="13620" y="1632"/>
                  </a:lnTo>
                  <a:lnTo>
                    <a:pt x="13510" y="1365"/>
                  </a:lnTo>
                  <a:cubicBezTo>
                    <a:pt x="13446" y="1219"/>
                    <a:pt x="13385" y="1020"/>
                    <a:pt x="13382" y="923"/>
                  </a:cubicBezTo>
                  <a:cubicBezTo>
                    <a:pt x="13377" y="684"/>
                    <a:pt x="13207" y="370"/>
                    <a:pt x="13081" y="370"/>
                  </a:cubicBezTo>
                  <a:cubicBezTo>
                    <a:pt x="13025" y="370"/>
                    <a:pt x="12791" y="575"/>
                    <a:pt x="12561" y="830"/>
                  </a:cubicBezTo>
                  <a:cubicBezTo>
                    <a:pt x="12331" y="1086"/>
                    <a:pt x="12127" y="1272"/>
                    <a:pt x="12105" y="1245"/>
                  </a:cubicBezTo>
                  <a:cubicBezTo>
                    <a:pt x="12082" y="1218"/>
                    <a:pt x="11955" y="938"/>
                    <a:pt x="11822" y="618"/>
                  </a:cubicBezTo>
                  <a:cubicBezTo>
                    <a:pt x="11688" y="299"/>
                    <a:pt x="11528" y="19"/>
                    <a:pt x="11475" y="1"/>
                  </a:cubicBezTo>
                  <a:close/>
                </a:path>
              </a:pathLst>
            </a:custGeom>
            <a:ln w="12700" cap="flat">
              <a:noFill/>
              <a:miter lim="400000"/>
            </a:ln>
            <a:effectLst/>
          </p:spPr>
        </p:pic>
        <p:pic>
          <p:nvPicPr>
            <p:cNvPr id="930" name="pasted-movie.png" descr="pasted-movie.png"/>
            <p:cNvPicPr>
              <a:picLocks noChangeAspect="1"/>
            </p:cNvPicPr>
            <p:nvPr/>
          </p:nvPicPr>
          <p:blipFill>
            <a:blip r:embed="rId3">
              <a:extLst/>
            </a:blip>
            <a:srcRect l="369" t="1435" r="571" b="1323"/>
            <a:stretch>
              <a:fillRect/>
            </a:stretch>
          </p:blipFill>
          <p:spPr>
            <a:xfrm>
              <a:off x="4503781" y="677598"/>
              <a:ext cx="926041" cy="929521"/>
            </a:xfrm>
            <a:custGeom>
              <a:avLst/>
              <a:gdLst/>
              <a:ahLst/>
              <a:cxnLst>
                <a:cxn ang="0">
                  <a:pos x="wd2" y="hd2"/>
                </a:cxn>
                <a:cxn ang="5400000">
                  <a:pos x="wd2" y="hd2"/>
                </a:cxn>
                <a:cxn ang="10800000">
                  <a:pos x="wd2" y="hd2"/>
                </a:cxn>
                <a:cxn ang="16200000">
                  <a:pos x="wd2" y="hd2"/>
                </a:cxn>
              </a:cxnLst>
              <a:rect l="0" t="0" r="r" b="b"/>
              <a:pathLst>
                <a:path w="21297" h="21583" fill="norm" stroke="1" extrusionOk="0">
                  <a:moveTo>
                    <a:pt x="11475" y="1"/>
                  </a:moveTo>
                  <a:cubicBezTo>
                    <a:pt x="11421" y="-17"/>
                    <a:pt x="11217" y="239"/>
                    <a:pt x="11018" y="563"/>
                  </a:cubicBezTo>
                  <a:cubicBezTo>
                    <a:pt x="10820" y="887"/>
                    <a:pt x="10643" y="1144"/>
                    <a:pt x="10626" y="1144"/>
                  </a:cubicBezTo>
                  <a:cubicBezTo>
                    <a:pt x="10609" y="1144"/>
                    <a:pt x="10456" y="903"/>
                    <a:pt x="10279" y="609"/>
                  </a:cubicBezTo>
                  <a:cubicBezTo>
                    <a:pt x="10103" y="315"/>
                    <a:pt x="9900" y="55"/>
                    <a:pt x="9832" y="29"/>
                  </a:cubicBezTo>
                  <a:cubicBezTo>
                    <a:pt x="9726" y="-12"/>
                    <a:pt x="9312" y="713"/>
                    <a:pt x="9312" y="941"/>
                  </a:cubicBezTo>
                  <a:cubicBezTo>
                    <a:pt x="9312" y="977"/>
                    <a:pt x="9266" y="1061"/>
                    <a:pt x="9202" y="1125"/>
                  </a:cubicBezTo>
                  <a:cubicBezTo>
                    <a:pt x="9112" y="1216"/>
                    <a:pt x="8991" y="1140"/>
                    <a:pt x="8682" y="784"/>
                  </a:cubicBezTo>
                  <a:cubicBezTo>
                    <a:pt x="8190" y="220"/>
                    <a:pt x="8025" y="260"/>
                    <a:pt x="7860" y="969"/>
                  </a:cubicBezTo>
                  <a:cubicBezTo>
                    <a:pt x="7794" y="1255"/>
                    <a:pt x="7720" y="1526"/>
                    <a:pt x="7696" y="1568"/>
                  </a:cubicBezTo>
                  <a:cubicBezTo>
                    <a:pt x="7672" y="1610"/>
                    <a:pt x="7441" y="1462"/>
                    <a:pt x="7185" y="1245"/>
                  </a:cubicBezTo>
                  <a:cubicBezTo>
                    <a:pt x="6541" y="701"/>
                    <a:pt x="6408" y="721"/>
                    <a:pt x="6400" y="1365"/>
                  </a:cubicBezTo>
                  <a:cubicBezTo>
                    <a:pt x="6388" y="2231"/>
                    <a:pt x="6350" y="2269"/>
                    <a:pt x="5734" y="1881"/>
                  </a:cubicBezTo>
                  <a:cubicBezTo>
                    <a:pt x="4959" y="1394"/>
                    <a:pt x="4933" y="1410"/>
                    <a:pt x="4976" y="2277"/>
                  </a:cubicBezTo>
                  <a:cubicBezTo>
                    <a:pt x="5000" y="2752"/>
                    <a:pt x="4976" y="2996"/>
                    <a:pt x="4912" y="2968"/>
                  </a:cubicBezTo>
                  <a:cubicBezTo>
                    <a:pt x="4409" y="2750"/>
                    <a:pt x="3773" y="2596"/>
                    <a:pt x="3698" y="2673"/>
                  </a:cubicBezTo>
                  <a:cubicBezTo>
                    <a:pt x="3644" y="2729"/>
                    <a:pt x="3665" y="3004"/>
                    <a:pt x="3744" y="3383"/>
                  </a:cubicBezTo>
                  <a:cubicBezTo>
                    <a:pt x="3872" y="3998"/>
                    <a:pt x="3868" y="3997"/>
                    <a:pt x="3662" y="3936"/>
                  </a:cubicBezTo>
                  <a:cubicBezTo>
                    <a:pt x="3249" y="3814"/>
                    <a:pt x="2439" y="3761"/>
                    <a:pt x="2439" y="3853"/>
                  </a:cubicBezTo>
                  <a:cubicBezTo>
                    <a:pt x="2439" y="3904"/>
                    <a:pt x="2544" y="4223"/>
                    <a:pt x="2676" y="4563"/>
                  </a:cubicBezTo>
                  <a:lnTo>
                    <a:pt x="2913" y="5180"/>
                  </a:lnTo>
                  <a:lnTo>
                    <a:pt x="2247" y="5115"/>
                  </a:lnTo>
                  <a:cubicBezTo>
                    <a:pt x="1805" y="5072"/>
                    <a:pt x="1560" y="5082"/>
                    <a:pt x="1517" y="5152"/>
                  </a:cubicBezTo>
                  <a:cubicBezTo>
                    <a:pt x="1481" y="5211"/>
                    <a:pt x="1596" y="5507"/>
                    <a:pt x="1763" y="5807"/>
                  </a:cubicBezTo>
                  <a:cubicBezTo>
                    <a:pt x="1931" y="6106"/>
                    <a:pt x="2050" y="6365"/>
                    <a:pt x="2028" y="6387"/>
                  </a:cubicBezTo>
                  <a:cubicBezTo>
                    <a:pt x="2006" y="6410"/>
                    <a:pt x="1730" y="6467"/>
                    <a:pt x="1416" y="6507"/>
                  </a:cubicBezTo>
                  <a:cubicBezTo>
                    <a:pt x="968" y="6563"/>
                    <a:pt x="832" y="6612"/>
                    <a:pt x="805" y="6756"/>
                  </a:cubicBezTo>
                  <a:cubicBezTo>
                    <a:pt x="786" y="6857"/>
                    <a:pt x="813" y="6971"/>
                    <a:pt x="860" y="7005"/>
                  </a:cubicBezTo>
                  <a:cubicBezTo>
                    <a:pt x="906" y="7038"/>
                    <a:pt x="1081" y="7243"/>
                    <a:pt x="1252" y="7465"/>
                  </a:cubicBezTo>
                  <a:lnTo>
                    <a:pt x="1562" y="7871"/>
                  </a:lnTo>
                  <a:lnTo>
                    <a:pt x="1252" y="7935"/>
                  </a:lnTo>
                  <a:cubicBezTo>
                    <a:pt x="562" y="8075"/>
                    <a:pt x="211" y="8201"/>
                    <a:pt x="212" y="8313"/>
                  </a:cubicBezTo>
                  <a:cubicBezTo>
                    <a:pt x="212" y="8378"/>
                    <a:pt x="438" y="8627"/>
                    <a:pt x="714" y="8866"/>
                  </a:cubicBezTo>
                  <a:lnTo>
                    <a:pt x="1216" y="9299"/>
                  </a:lnTo>
                  <a:lnTo>
                    <a:pt x="613" y="9576"/>
                  </a:lnTo>
                  <a:cubicBezTo>
                    <a:pt x="281" y="9725"/>
                    <a:pt x="20" y="9903"/>
                    <a:pt x="20" y="9981"/>
                  </a:cubicBezTo>
                  <a:cubicBezTo>
                    <a:pt x="20" y="10059"/>
                    <a:pt x="237" y="10260"/>
                    <a:pt x="504" y="10433"/>
                  </a:cubicBezTo>
                  <a:cubicBezTo>
                    <a:pt x="770" y="10605"/>
                    <a:pt x="988" y="10776"/>
                    <a:pt x="987" y="10810"/>
                  </a:cubicBezTo>
                  <a:cubicBezTo>
                    <a:pt x="987" y="10886"/>
                    <a:pt x="422" y="11282"/>
                    <a:pt x="184" y="11373"/>
                  </a:cubicBezTo>
                  <a:cubicBezTo>
                    <a:pt x="-174" y="11509"/>
                    <a:pt x="0" y="11786"/>
                    <a:pt x="613" y="12064"/>
                  </a:cubicBezTo>
                  <a:lnTo>
                    <a:pt x="1206" y="12331"/>
                  </a:lnTo>
                  <a:lnTo>
                    <a:pt x="714" y="12783"/>
                  </a:lnTo>
                  <a:cubicBezTo>
                    <a:pt x="439" y="13027"/>
                    <a:pt x="211" y="13276"/>
                    <a:pt x="212" y="13335"/>
                  </a:cubicBezTo>
                  <a:cubicBezTo>
                    <a:pt x="212" y="13395"/>
                    <a:pt x="517" y="13519"/>
                    <a:pt x="887" y="13621"/>
                  </a:cubicBezTo>
                  <a:lnTo>
                    <a:pt x="1553" y="13815"/>
                  </a:lnTo>
                  <a:lnTo>
                    <a:pt x="1115" y="14340"/>
                  </a:lnTo>
                  <a:cubicBezTo>
                    <a:pt x="708" y="14834"/>
                    <a:pt x="691" y="14886"/>
                    <a:pt x="850" y="15003"/>
                  </a:cubicBezTo>
                  <a:cubicBezTo>
                    <a:pt x="945" y="15073"/>
                    <a:pt x="1227" y="15132"/>
                    <a:pt x="1480" y="15132"/>
                  </a:cubicBezTo>
                  <a:cubicBezTo>
                    <a:pt x="1733" y="15132"/>
                    <a:pt x="1969" y="15174"/>
                    <a:pt x="2000" y="15225"/>
                  </a:cubicBezTo>
                  <a:cubicBezTo>
                    <a:pt x="2032" y="15275"/>
                    <a:pt x="1924" y="15532"/>
                    <a:pt x="1763" y="15796"/>
                  </a:cubicBezTo>
                  <a:cubicBezTo>
                    <a:pt x="1313" y="16534"/>
                    <a:pt x="1307" y="16524"/>
                    <a:pt x="2356" y="16496"/>
                  </a:cubicBezTo>
                  <a:lnTo>
                    <a:pt x="2904" y="16487"/>
                  </a:lnTo>
                  <a:lnTo>
                    <a:pt x="2676" y="17058"/>
                  </a:lnTo>
                  <a:cubicBezTo>
                    <a:pt x="2348" y="17863"/>
                    <a:pt x="2356" y="17902"/>
                    <a:pt x="2849" y="17832"/>
                  </a:cubicBezTo>
                  <a:cubicBezTo>
                    <a:pt x="3076" y="17800"/>
                    <a:pt x="3403" y="17747"/>
                    <a:pt x="3570" y="17713"/>
                  </a:cubicBezTo>
                  <a:lnTo>
                    <a:pt x="3872" y="17648"/>
                  </a:lnTo>
                  <a:lnTo>
                    <a:pt x="3753" y="18238"/>
                  </a:lnTo>
                  <a:cubicBezTo>
                    <a:pt x="3586" y="19044"/>
                    <a:pt x="3656" y="19132"/>
                    <a:pt x="4301" y="18901"/>
                  </a:cubicBezTo>
                  <a:cubicBezTo>
                    <a:pt x="4583" y="18800"/>
                    <a:pt x="4856" y="18700"/>
                    <a:pt x="4912" y="18680"/>
                  </a:cubicBezTo>
                  <a:cubicBezTo>
                    <a:pt x="4979" y="18656"/>
                    <a:pt x="5003" y="18863"/>
                    <a:pt x="4976" y="19288"/>
                  </a:cubicBezTo>
                  <a:cubicBezTo>
                    <a:pt x="4954" y="19645"/>
                    <a:pt x="4978" y="19981"/>
                    <a:pt x="5031" y="20035"/>
                  </a:cubicBezTo>
                  <a:cubicBezTo>
                    <a:pt x="5094" y="20099"/>
                    <a:pt x="5313" y="20013"/>
                    <a:pt x="5679" y="19777"/>
                  </a:cubicBezTo>
                  <a:cubicBezTo>
                    <a:pt x="5983" y="19580"/>
                    <a:pt x="6250" y="19432"/>
                    <a:pt x="6272" y="19454"/>
                  </a:cubicBezTo>
                  <a:cubicBezTo>
                    <a:pt x="6294" y="19477"/>
                    <a:pt x="6338" y="19772"/>
                    <a:pt x="6373" y="20109"/>
                  </a:cubicBezTo>
                  <a:cubicBezTo>
                    <a:pt x="6411" y="20476"/>
                    <a:pt x="6487" y="20742"/>
                    <a:pt x="6564" y="20772"/>
                  </a:cubicBezTo>
                  <a:cubicBezTo>
                    <a:pt x="6635" y="20799"/>
                    <a:pt x="6897" y="20639"/>
                    <a:pt x="7148" y="20422"/>
                  </a:cubicBezTo>
                  <a:cubicBezTo>
                    <a:pt x="7400" y="20205"/>
                    <a:pt x="7635" y="20051"/>
                    <a:pt x="7669" y="20072"/>
                  </a:cubicBezTo>
                  <a:cubicBezTo>
                    <a:pt x="7702" y="20093"/>
                    <a:pt x="7784" y="20351"/>
                    <a:pt x="7851" y="20652"/>
                  </a:cubicBezTo>
                  <a:cubicBezTo>
                    <a:pt x="7919" y="20956"/>
                    <a:pt x="8036" y="21229"/>
                    <a:pt x="8116" y="21260"/>
                  </a:cubicBezTo>
                  <a:cubicBezTo>
                    <a:pt x="8208" y="21296"/>
                    <a:pt x="8414" y="21143"/>
                    <a:pt x="8682" y="20837"/>
                  </a:cubicBezTo>
                  <a:cubicBezTo>
                    <a:pt x="8912" y="20574"/>
                    <a:pt x="9121" y="20386"/>
                    <a:pt x="9147" y="20413"/>
                  </a:cubicBezTo>
                  <a:cubicBezTo>
                    <a:pt x="9173" y="20440"/>
                    <a:pt x="9310" y="20712"/>
                    <a:pt x="9448" y="21021"/>
                  </a:cubicBezTo>
                  <a:cubicBezTo>
                    <a:pt x="9587" y="21330"/>
                    <a:pt x="9742" y="21583"/>
                    <a:pt x="9795" y="21583"/>
                  </a:cubicBezTo>
                  <a:cubicBezTo>
                    <a:pt x="9849" y="21583"/>
                    <a:pt x="10048" y="21344"/>
                    <a:pt x="10243" y="21049"/>
                  </a:cubicBezTo>
                  <a:cubicBezTo>
                    <a:pt x="10437" y="20753"/>
                    <a:pt x="10612" y="20505"/>
                    <a:pt x="10626" y="20505"/>
                  </a:cubicBezTo>
                  <a:cubicBezTo>
                    <a:pt x="10640" y="20505"/>
                    <a:pt x="10815" y="20753"/>
                    <a:pt x="11009" y="21049"/>
                  </a:cubicBezTo>
                  <a:cubicBezTo>
                    <a:pt x="11204" y="21344"/>
                    <a:pt x="11394" y="21583"/>
                    <a:pt x="11438" y="21583"/>
                  </a:cubicBezTo>
                  <a:cubicBezTo>
                    <a:pt x="11560" y="21583"/>
                    <a:pt x="11683" y="21382"/>
                    <a:pt x="11886" y="20873"/>
                  </a:cubicBezTo>
                  <a:cubicBezTo>
                    <a:pt x="11987" y="20618"/>
                    <a:pt x="12106" y="20413"/>
                    <a:pt x="12141" y="20413"/>
                  </a:cubicBezTo>
                  <a:cubicBezTo>
                    <a:pt x="12177" y="20412"/>
                    <a:pt x="12377" y="20604"/>
                    <a:pt x="12588" y="20846"/>
                  </a:cubicBezTo>
                  <a:cubicBezTo>
                    <a:pt x="12961" y="21273"/>
                    <a:pt x="13282" y="21421"/>
                    <a:pt x="13282" y="21159"/>
                  </a:cubicBezTo>
                  <a:cubicBezTo>
                    <a:pt x="13282" y="21088"/>
                    <a:pt x="13355" y="20803"/>
                    <a:pt x="13437" y="20523"/>
                  </a:cubicBezTo>
                  <a:lnTo>
                    <a:pt x="13583" y="20016"/>
                  </a:lnTo>
                  <a:lnTo>
                    <a:pt x="13994" y="20339"/>
                  </a:lnTo>
                  <a:cubicBezTo>
                    <a:pt x="14218" y="20514"/>
                    <a:pt x="14414" y="20686"/>
                    <a:pt x="14432" y="20726"/>
                  </a:cubicBezTo>
                  <a:cubicBezTo>
                    <a:pt x="14450" y="20766"/>
                    <a:pt x="14538" y="20800"/>
                    <a:pt x="14633" y="20800"/>
                  </a:cubicBezTo>
                  <a:cubicBezTo>
                    <a:pt x="14814" y="20800"/>
                    <a:pt x="14932" y="20401"/>
                    <a:pt x="14934" y="19740"/>
                  </a:cubicBezTo>
                  <a:lnTo>
                    <a:pt x="14934" y="19417"/>
                  </a:lnTo>
                  <a:lnTo>
                    <a:pt x="15482" y="19722"/>
                  </a:lnTo>
                  <a:cubicBezTo>
                    <a:pt x="16288" y="20163"/>
                    <a:pt x="16312" y="20142"/>
                    <a:pt x="16267" y="19325"/>
                  </a:cubicBezTo>
                  <a:cubicBezTo>
                    <a:pt x="16224" y="18557"/>
                    <a:pt x="16168" y="18595"/>
                    <a:pt x="16988" y="18911"/>
                  </a:cubicBezTo>
                  <a:cubicBezTo>
                    <a:pt x="17595" y="19144"/>
                    <a:pt x="17680" y="19049"/>
                    <a:pt x="17535" y="18321"/>
                  </a:cubicBezTo>
                  <a:cubicBezTo>
                    <a:pt x="17474" y="18013"/>
                    <a:pt x="17438" y="17746"/>
                    <a:pt x="17462" y="17722"/>
                  </a:cubicBezTo>
                  <a:cubicBezTo>
                    <a:pt x="17486" y="17698"/>
                    <a:pt x="17781" y="17725"/>
                    <a:pt x="18110" y="17786"/>
                  </a:cubicBezTo>
                  <a:cubicBezTo>
                    <a:pt x="18440" y="17848"/>
                    <a:pt x="18738" y="17872"/>
                    <a:pt x="18777" y="17832"/>
                  </a:cubicBezTo>
                  <a:cubicBezTo>
                    <a:pt x="18816" y="17793"/>
                    <a:pt x="18772" y="17550"/>
                    <a:pt x="18676" y="17298"/>
                  </a:cubicBezTo>
                  <a:cubicBezTo>
                    <a:pt x="18336" y="16395"/>
                    <a:pt x="18303" y="16458"/>
                    <a:pt x="19032" y="16533"/>
                  </a:cubicBezTo>
                  <a:cubicBezTo>
                    <a:pt x="19839" y="16617"/>
                    <a:pt x="19898" y="16528"/>
                    <a:pt x="19489" y="15796"/>
                  </a:cubicBezTo>
                  <a:cubicBezTo>
                    <a:pt x="19325" y="15504"/>
                    <a:pt x="19197" y="15233"/>
                    <a:pt x="19197" y="15197"/>
                  </a:cubicBezTo>
                  <a:cubicBezTo>
                    <a:pt x="19197" y="15161"/>
                    <a:pt x="19449" y="15132"/>
                    <a:pt x="19763" y="15132"/>
                  </a:cubicBezTo>
                  <a:cubicBezTo>
                    <a:pt x="20600" y="15132"/>
                    <a:pt x="20672" y="14979"/>
                    <a:pt x="20146" y="14349"/>
                  </a:cubicBezTo>
                  <a:cubicBezTo>
                    <a:pt x="19685" y="13798"/>
                    <a:pt x="19707" y="13724"/>
                    <a:pt x="20365" y="13612"/>
                  </a:cubicBezTo>
                  <a:cubicBezTo>
                    <a:pt x="20561" y="13578"/>
                    <a:pt x="20805" y="13487"/>
                    <a:pt x="20903" y="13409"/>
                  </a:cubicBezTo>
                  <a:cubicBezTo>
                    <a:pt x="21071" y="13277"/>
                    <a:pt x="21048" y="13238"/>
                    <a:pt x="20547" y="12783"/>
                  </a:cubicBezTo>
                  <a:lnTo>
                    <a:pt x="20018" y="12303"/>
                  </a:lnTo>
                  <a:lnTo>
                    <a:pt x="20310" y="12202"/>
                  </a:lnTo>
                  <a:cubicBezTo>
                    <a:pt x="20790" y="12033"/>
                    <a:pt x="21258" y="11762"/>
                    <a:pt x="21296" y="11640"/>
                  </a:cubicBezTo>
                  <a:cubicBezTo>
                    <a:pt x="21315" y="11577"/>
                    <a:pt x="21090" y="11385"/>
                    <a:pt x="20794" y="11207"/>
                  </a:cubicBezTo>
                  <a:cubicBezTo>
                    <a:pt x="20498" y="11028"/>
                    <a:pt x="20255" y="10853"/>
                    <a:pt x="20255" y="10820"/>
                  </a:cubicBezTo>
                  <a:cubicBezTo>
                    <a:pt x="20255" y="10786"/>
                    <a:pt x="20497" y="10595"/>
                    <a:pt x="20794" y="10396"/>
                  </a:cubicBezTo>
                  <a:cubicBezTo>
                    <a:pt x="21426" y="9972"/>
                    <a:pt x="21411" y="9885"/>
                    <a:pt x="20584" y="9539"/>
                  </a:cubicBezTo>
                  <a:lnTo>
                    <a:pt x="20045" y="9318"/>
                  </a:lnTo>
                  <a:lnTo>
                    <a:pt x="20557" y="8866"/>
                  </a:lnTo>
                  <a:cubicBezTo>
                    <a:pt x="21168" y="8324"/>
                    <a:pt x="21136" y="8186"/>
                    <a:pt x="20310" y="8000"/>
                  </a:cubicBezTo>
                  <a:cubicBezTo>
                    <a:pt x="20017" y="7934"/>
                    <a:pt x="19772" y="7844"/>
                    <a:pt x="19772" y="7797"/>
                  </a:cubicBezTo>
                  <a:cubicBezTo>
                    <a:pt x="19772" y="7750"/>
                    <a:pt x="19949" y="7504"/>
                    <a:pt x="20164" y="7253"/>
                  </a:cubicBezTo>
                  <a:cubicBezTo>
                    <a:pt x="20638" y="6700"/>
                    <a:pt x="20577" y="6578"/>
                    <a:pt x="19808" y="6498"/>
                  </a:cubicBezTo>
                  <a:cubicBezTo>
                    <a:pt x="19510" y="6467"/>
                    <a:pt x="19248" y="6421"/>
                    <a:pt x="19224" y="6396"/>
                  </a:cubicBezTo>
                  <a:cubicBezTo>
                    <a:pt x="19200" y="6372"/>
                    <a:pt x="19317" y="6129"/>
                    <a:pt x="19480" y="5862"/>
                  </a:cubicBezTo>
                  <a:cubicBezTo>
                    <a:pt x="19946" y="5096"/>
                    <a:pt x="19909" y="5037"/>
                    <a:pt x="19051" y="5115"/>
                  </a:cubicBezTo>
                  <a:lnTo>
                    <a:pt x="18329" y="5180"/>
                  </a:lnTo>
                  <a:lnTo>
                    <a:pt x="18585" y="4535"/>
                  </a:lnTo>
                  <a:cubicBezTo>
                    <a:pt x="18904" y="3725"/>
                    <a:pt x="18842" y="3644"/>
                    <a:pt x="18083" y="3844"/>
                  </a:cubicBezTo>
                  <a:cubicBezTo>
                    <a:pt x="17772" y="3926"/>
                    <a:pt x="17492" y="3966"/>
                    <a:pt x="17462" y="3936"/>
                  </a:cubicBezTo>
                  <a:cubicBezTo>
                    <a:pt x="17433" y="3906"/>
                    <a:pt x="17468" y="3610"/>
                    <a:pt x="17535" y="3282"/>
                  </a:cubicBezTo>
                  <a:cubicBezTo>
                    <a:pt x="17605" y="2940"/>
                    <a:pt x="17620" y="2649"/>
                    <a:pt x="17572" y="2600"/>
                  </a:cubicBezTo>
                  <a:cubicBezTo>
                    <a:pt x="17523" y="2551"/>
                    <a:pt x="17244" y="2621"/>
                    <a:pt x="16915" y="2756"/>
                  </a:cubicBezTo>
                  <a:lnTo>
                    <a:pt x="16340" y="2987"/>
                  </a:lnTo>
                  <a:lnTo>
                    <a:pt x="16285" y="2296"/>
                  </a:lnTo>
                  <a:cubicBezTo>
                    <a:pt x="16258" y="1915"/>
                    <a:pt x="16193" y="1586"/>
                    <a:pt x="16139" y="1568"/>
                  </a:cubicBezTo>
                  <a:cubicBezTo>
                    <a:pt x="16085" y="1550"/>
                    <a:pt x="15811" y="1692"/>
                    <a:pt x="15527" y="1881"/>
                  </a:cubicBezTo>
                  <a:cubicBezTo>
                    <a:pt x="15244" y="2069"/>
                    <a:pt x="14995" y="2222"/>
                    <a:pt x="14980" y="2222"/>
                  </a:cubicBezTo>
                  <a:cubicBezTo>
                    <a:pt x="14965" y="2222"/>
                    <a:pt x="14925" y="1915"/>
                    <a:pt x="14888" y="1540"/>
                  </a:cubicBezTo>
                  <a:cubicBezTo>
                    <a:pt x="14852" y="1165"/>
                    <a:pt x="14787" y="840"/>
                    <a:pt x="14742" y="812"/>
                  </a:cubicBezTo>
                  <a:cubicBezTo>
                    <a:pt x="14697" y="784"/>
                    <a:pt x="14425" y="950"/>
                    <a:pt x="14140" y="1190"/>
                  </a:cubicBezTo>
                  <a:lnTo>
                    <a:pt x="13620" y="1632"/>
                  </a:lnTo>
                  <a:lnTo>
                    <a:pt x="13510" y="1365"/>
                  </a:lnTo>
                  <a:cubicBezTo>
                    <a:pt x="13446" y="1219"/>
                    <a:pt x="13385" y="1020"/>
                    <a:pt x="13382" y="923"/>
                  </a:cubicBezTo>
                  <a:cubicBezTo>
                    <a:pt x="13377" y="684"/>
                    <a:pt x="13207" y="370"/>
                    <a:pt x="13081" y="370"/>
                  </a:cubicBezTo>
                  <a:cubicBezTo>
                    <a:pt x="13025" y="370"/>
                    <a:pt x="12791" y="575"/>
                    <a:pt x="12561" y="830"/>
                  </a:cubicBezTo>
                  <a:cubicBezTo>
                    <a:pt x="12331" y="1086"/>
                    <a:pt x="12127" y="1272"/>
                    <a:pt x="12105" y="1245"/>
                  </a:cubicBezTo>
                  <a:cubicBezTo>
                    <a:pt x="12082" y="1218"/>
                    <a:pt x="11955" y="938"/>
                    <a:pt x="11822" y="618"/>
                  </a:cubicBezTo>
                  <a:cubicBezTo>
                    <a:pt x="11688" y="299"/>
                    <a:pt x="11528" y="19"/>
                    <a:pt x="11475" y="1"/>
                  </a:cubicBezTo>
                  <a:close/>
                </a:path>
              </a:pathLst>
            </a:custGeom>
            <a:ln w="12700" cap="flat">
              <a:noFill/>
              <a:miter lim="400000"/>
            </a:ln>
            <a:effectLst/>
          </p:spPr>
        </p:pic>
        <p:pic>
          <p:nvPicPr>
            <p:cNvPr id="931" name="pasted-movie.png" descr="pasted-movie.png"/>
            <p:cNvPicPr>
              <a:picLocks noChangeAspect="1"/>
            </p:cNvPicPr>
            <p:nvPr/>
          </p:nvPicPr>
          <p:blipFill>
            <a:blip r:embed="rId3">
              <a:extLst/>
            </a:blip>
            <a:srcRect l="369" t="1435" r="571" b="1323"/>
            <a:stretch>
              <a:fillRect/>
            </a:stretch>
          </p:blipFill>
          <p:spPr>
            <a:xfrm>
              <a:off x="5449931" y="677598"/>
              <a:ext cx="926041" cy="929521"/>
            </a:xfrm>
            <a:custGeom>
              <a:avLst/>
              <a:gdLst/>
              <a:ahLst/>
              <a:cxnLst>
                <a:cxn ang="0">
                  <a:pos x="wd2" y="hd2"/>
                </a:cxn>
                <a:cxn ang="5400000">
                  <a:pos x="wd2" y="hd2"/>
                </a:cxn>
                <a:cxn ang="10800000">
                  <a:pos x="wd2" y="hd2"/>
                </a:cxn>
                <a:cxn ang="16200000">
                  <a:pos x="wd2" y="hd2"/>
                </a:cxn>
              </a:cxnLst>
              <a:rect l="0" t="0" r="r" b="b"/>
              <a:pathLst>
                <a:path w="21297" h="21583" fill="norm" stroke="1" extrusionOk="0">
                  <a:moveTo>
                    <a:pt x="11475" y="1"/>
                  </a:moveTo>
                  <a:cubicBezTo>
                    <a:pt x="11421" y="-17"/>
                    <a:pt x="11217" y="239"/>
                    <a:pt x="11018" y="563"/>
                  </a:cubicBezTo>
                  <a:cubicBezTo>
                    <a:pt x="10820" y="887"/>
                    <a:pt x="10643" y="1144"/>
                    <a:pt x="10626" y="1144"/>
                  </a:cubicBezTo>
                  <a:cubicBezTo>
                    <a:pt x="10609" y="1144"/>
                    <a:pt x="10456" y="903"/>
                    <a:pt x="10279" y="609"/>
                  </a:cubicBezTo>
                  <a:cubicBezTo>
                    <a:pt x="10103" y="315"/>
                    <a:pt x="9900" y="55"/>
                    <a:pt x="9832" y="29"/>
                  </a:cubicBezTo>
                  <a:cubicBezTo>
                    <a:pt x="9726" y="-12"/>
                    <a:pt x="9312" y="713"/>
                    <a:pt x="9312" y="941"/>
                  </a:cubicBezTo>
                  <a:cubicBezTo>
                    <a:pt x="9312" y="977"/>
                    <a:pt x="9266" y="1061"/>
                    <a:pt x="9202" y="1125"/>
                  </a:cubicBezTo>
                  <a:cubicBezTo>
                    <a:pt x="9112" y="1216"/>
                    <a:pt x="8991" y="1140"/>
                    <a:pt x="8682" y="784"/>
                  </a:cubicBezTo>
                  <a:cubicBezTo>
                    <a:pt x="8190" y="220"/>
                    <a:pt x="8025" y="260"/>
                    <a:pt x="7860" y="969"/>
                  </a:cubicBezTo>
                  <a:cubicBezTo>
                    <a:pt x="7794" y="1255"/>
                    <a:pt x="7720" y="1526"/>
                    <a:pt x="7696" y="1568"/>
                  </a:cubicBezTo>
                  <a:cubicBezTo>
                    <a:pt x="7672" y="1610"/>
                    <a:pt x="7441" y="1462"/>
                    <a:pt x="7185" y="1245"/>
                  </a:cubicBezTo>
                  <a:cubicBezTo>
                    <a:pt x="6541" y="701"/>
                    <a:pt x="6408" y="721"/>
                    <a:pt x="6400" y="1365"/>
                  </a:cubicBezTo>
                  <a:cubicBezTo>
                    <a:pt x="6388" y="2231"/>
                    <a:pt x="6350" y="2269"/>
                    <a:pt x="5734" y="1881"/>
                  </a:cubicBezTo>
                  <a:cubicBezTo>
                    <a:pt x="4959" y="1394"/>
                    <a:pt x="4933" y="1410"/>
                    <a:pt x="4976" y="2277"/>
                  </a:cubicBezTo>
                  <a:cubicBezTo>
                    <a:pt x="5000" y="2752"/>
                    <a:pt x="4976" y="2996"/>
                    <a:pt x="4912" y="2968"/>
                  </a:cubicBezTo>
                  <a:cubicBezTo>
                    <a:pt x="4409" y="2750"/>
                    <a:pt x="3773" y="2596"/>
                    <a:pt x="3698" y="2673"/>
                  </a:cubicBezTo>
                  <a:cubicBezTo>
                    <a:pt x="3644" y="2729"/>
                    <a:pt x="3665" y="3004"/>
                    <a:pt x="3744" y="3383"/>
                  </a:cubicBezTo>
                  <a:cubicBezTo>
                    <a:pt x="3872" y="3998"/>
                    <a:pt x="3868" y="3997"/>
                    <a:pt x="3662" y="3936"/>
                  </a:cubicBezTo>
                  <a:cubicBezTo>
                    <a:pt x="3249" y="3814"/>
                    <a:pt x="2439" y="3761"/>
                    <a:pt x="2439" y="3853"/>
                  </a:cubicBezTo>
                  <a:cubicBezTo>
                    <a:pt x="2439" y="3904"/>
                    <a:pt x="2544" y="4223"/>
                    <a:pt x="2676" y="4563"/>
                  </a:cubicBezTo>
                  <a:lnTo>
                    <a:pt x="2913" y="5180"/>
                  </a:lnTo>
                  <a:lnTo>
                    <a:pt x="2247" y="5115"/>
                  </a:lnTo>
                  <a:cubicBezTo>
                    <a:pt x="1805" y="5072"/>
                    <a:pt x="1560" y="5082"/>
                    <a:pt x="1517" y="5152"/>
                  </a:cubicBezTo>
                  <a:cubicBezTo>
                    <a:pt x="1481" y="5211"/>
                    <a:pt x="1596" y="5507"/>
                    <a:pt x="1763" y="5807"/>
                  </a:cubicBezTo>
                  <a:cubicBezTo>
                    <a:pt x="1931" y="6106"/>
                    <a:pt x="2050" y="6365"/>
                    <a:pt x="2028" y="6387"/>
                  </a:cubicBezTo>
                  <a:cubicBezTo>
                    <a:pt x="2006" y="6410"/>
                    <a:pt x="1730" y="6467"/>
                    <a:pt x="1416" y="6507"/>
                  </a:cubicBezTo>
                  <a:cubicBezTo>
                    <a:pt x="968" y="6563"/>
                    <a:pt x="832" y="6612"/>
                    <a:pt x="805" y="6756"/>
                  </a:cubicBezTo>
                  <a:cubicBezTo>
                    <a:pt x="786" y="6857"/>
                    <a:pt x="813" y="6971"/>
                    <a:pt x="860" y="7005"/>
                  </a:cubicBezTo>
                  <a:cubicBezTo>
                    <a:pt x="906" y="7038"/>
                    <a:pt x="1081" y="7243"/>
                    <a:pt x="1252" y="7465"/>
                  </a:cubicBezTo>
                  <a:lnTo>
                    <a:pt x="1562" y="7871"/>
                  </a:lnTo>
                  <a:lnTo>
                    <a:pt x="1252" y="7935"/>
                  </a:lnTo>
                  <a:cubicBezTo>
                    <a:pt x="562" y="8075"/>
                    <a:pt x="211" y="8201"/>
                    <a:pt x="212" y="8313"/>
                  </a:cubicBezTo>
                  <a:cubicBezTo>
                    <a:pt x="212" y="8378"/>
                    <a:pt x="438" y="8627"/>
                    <a:pt x="714" y="8866"/>
                  </a:cubicBezTo>
                  <a:lnTo>
                    <a:pt x="1216" y="9299"/>
                  </a:lnTo>
                  <a:lnTo>
                    <a:pt x="613" y="9576"/>
                  </a:lnTo>
                  <a:cubicBezTo>
                    <a:pt x="281" y="9725"/>
                    <a:pt x="20" y="9903"/>
                    <a:pt x="20" y="9981"/>
                  </a:cubicBezTo>
                  <a:cubicBezTo>
                    <a:pt x="20" y="10059"/>
                    <a:pt x="237" y="10260"/>
                    <a:pt x="504" y="10433"/>
                  </a:cubicBezTo>
                  <a:cubicBezTo>
                    <a:pt x="770" y="10605"/>
                    <a:pt x="988" y="10776"/>
                    <a:pt x="987" y="10810"/>
                  </a:cubicBezTo>
                  <a:cubicBezTo>
                    <a:pt x="987" y="10886"/>
                    <a:pt x="422" y="11282"/>
                    <a:pt x="184" y="11373"/>
                  </a:cubicBezTo>
                  <a:cubicBezTo>
                    <a:pt x="-174" y="11509"/>
                    <a:pt x="0" y="11786"/>
                    <a:pt x="613" y="12064"/>
                  </a:cubicBezTo>
                  <a:lnTo>
                    <a:pt x="1206" y="12331"/>
                  </a:lnTo>
                  <a:lnTo>
                    <a:pt x="714" y="12783"/>
                  </a:lnTo>
                  <a:cubicBezTo>
                    <a:pt x="439" y="13027"/>
                    <a:pt x="211" y="13276"/>
                    <a:pt x="212" y="13335"/>
                  </a:cubicBezTo>
                  <a:cubicBezTo>
                    <a:pt x="212" y="13395"/>
                    <a:pt x="517" y="13519"/>
                    <a:pt x="887" y="13621"/>
                  </a:cubicBezTo>
                  <a:lnTo>
                    <a:pt x="1553" y="13815"/>
                  </a:lnTo>
                  <a:lnTo>
                    <a:pt x="1115" y="14340"/>
                  </a:lnTo>
                  <a:cubicBezTo>
                    <a:pt x="708" y="14834"/>
                    <a:pt x="691" y="14886"/>
                    <a:pt x="850" y="15003"/>
                  </a:cubicBezTo>
                  <a:cubicBezTo>
                    <a:pt x="945" y="15073"/>
                    <a:pt x="1227" y="15132"/>
                    <a:pt x="1480" y="15132"/>
                  </a:cubicBezTo>
                  <a:cubicBezTo>
                    <a:pt x="1733" y="15132"/>
                    <a:pt x="1969" y="15174"/>
                    <a:pt x="2000" y="15225"/>
                  </a:cubicBezTo>
                  <a:cubicBezTo>
                    <a:pt x="2032" y="15275"/>
                    <a:pt x="1924" y="15532"/>
                    <a:pt x="1763" y="15796"/>
                  </a:cubicBezTo>
                  <a:cubicBezTo>
                    <a:pt x="1313" y="16534"/>
                    <a:pt x="1307" y="16524"/>
                    <a:pt x="2356" y="16496"/>
                  </a:cubicBezTo>
                  <a:lnTo>
                    <a:pt x="2904" y="16487"/>
                  </a:lnTo>
                  <a:lnTo>
                    <a:pt x="2676" y="17058"/>
                  </a:lnTo>
                  <a:cubicBezTo>
                    <a:pt x="2348" y="17863"/>
                    <a:pt x="2356" y="17902"/>
                    <a:pt x="2849" y="17832"/>
                  </a:cubicBezTo>
                  <a:cubicBezTo>
                    <a:pt x="3076" y="17800"/>
                    <a:pt x="3403" y="17747"/>
                    <a:pt x="3570" y="17713"/>
                  </a:cubicBezTo>
                  <a:lnTo>
                    <a:pt x="3872" y="17648"/>
                  </a:lnTo>
                  <a:lnTo>
                    <a:pt x="3753" y="18238"/>
                  </a:lnTo>
                  <a:cubicBezTo>
                    <a:pt x="3586" y="19044"/>
                    <a:pt x="3656" y="19132"/>
                    <a:pt x="4301" y="18901"/>
                  </a:cubicBezTo>
                  <a:cubicBezTo>
                    <a:pt x="4583" y="18800"/>
                    <a:pt x="4856" y="18700"/>
                    <a:pt x="4912" y="18680"/>
                  </a:cubicBezTo>
                  <a:cubicBezTo>
                    <a:pt x="4979" y="18656"/>
                    <a:pt x="5003" y="18863"/>
                    <a:pt x="4976" y="19288"/>
                  </a:cubicBezTo>
                  <a:cubicBezTo>
                    <a:pt x="4954" y="19645"/>
                    <a:pt x="4978" y="19981"/>
                    <a:pt x="5031" y="20035"/>
                  </a:cubicBezTo>
                  <a:cubicBezTo>
                    <a:pt x="5094" y="20099"/>
                    <a:pt x="5313" y="20013"/>
                    <a:pt x="5679" y="19777"/>
                  </a:cubicBezTo>
                  <a:cubicBezTo>
                    <a:pt x="5983" y="19580"/>
                    <a:pt x="6250" y="19432"/>
                    <a:pt x="6272" y="19454"/>
                  </a:cubicBezTo>
                  <a:cubicBezTo>
                    <a:pt x="6294" y="19477"/>
                    <a:pt x="6338" y="19772"/>
                    <a:pt x="6373" y="20109"/>
                  </a:cubicBezTo>
                  <a:cubicBezTo>
                    <a:pt x="6411" y="20476"/>
                    <a:pt x="6487" y="20742"/>
                    <a:pt x="6564" y="20772"/>
                  </a:cubicBezTo>
                  <a:cubicBezTo>
                    <a:pt x="6635" y="20799"/>
                    <a:pt x="6897" y="20639"/>
                    <a:pt x="7148" y="20422"/>
                  </a:cubicBezTo>
                  <a:cubicBezTo>
                    <a:pt x="7400" y="20205"/>
                    <a:pt x="7635" y="20051"/>
                    <a:pt x="7669" y="20072"/>
                  </a:cubicBezTo>
                  <a:cubicBezTo>
                    <a:pt x="7702" y="20093"/>
                    <a:pt x="7784" y="20351"/>
                    <a:pt x="7851" y="20652"/>
                  </a:cubicBezTo>
                  <a:cubicBezTo>
                    <a:pt x="7919" y="20956"/>
                    <a:pt x="8036" y="21229"/>
                    <a:pt x="8116" y="21260"/>
                  </a:cubicBezTo>
                  <a:cubicBezTo>
                    <a:pt x="8208" y="21296"/>
                    <a:pt x="8414" y="21143"/>
                    <a:pt x="8682" y="20837"/>
                  </a:cubicBezTo>
                  <a:cubicBezTo>
                    <a:pt x="8912" y="20574"/>
                    <a:pt x="9121" y="20386"/>
                    <a:pt x="9147" y="20413"/>
                  </a:cubicBezTo>
                  <a:cubicBezTo>
                    <a:pt x="9173" y="20440"/>
                    <a:pt x="9310" y="20712"/>
                    <a:pt x="9448" y="21021"/>
                  </a:cubicBezTo>
                  <a:cubicBezTo>
                    <a:pt x="9587" y="21330"/>
                    <a:pt x="9742" y="21583"/>
                    <a:pt x="9795" y="21583"/>
                  </a:cubicBezTo>
                  <a:cubicBezTo>
                    <a:pt x="9849" y="21583"/>
                    <a:pt x="10048" y="21344"/>
                    <a:pt x="10243" y="21049"/>
                  </a:cubicBezTo>
                  <a:cubicBezTo>
                    <a:pt x="10437" y="20753"/>
                    <a:pt x="10612" y="20505"/>
                    <a:pt x="10626" y="20505"/>
                  </a:cubicBezTo>
                  <a:cubicBezTo>
                    <a:pt x="10640" y="20505"/>
                    <a:pt x="10815" y="20753"/>
                    <a:pt x="11009" y="21049"/>
                  </a:cubicBezTo>
                  <a:cubicBezTo>
                    <a:pt x="11204" y="21344"/>
                    <a:pt x="11394" y="21583"/>
                    <a:pt x="11438" y="21583"/>
                  </a:cubicBezTo>
                  <a:cubicBezTo>
                    <a:pt x="11560" y="21583"/>
                    <a:pt x="11683" y="21382"/>
                    <a:pt x="11886" y="20873"/>
                  </a:cubicBezTo>
                  <a:cubicBezTo>
                    <a:pt x="11987" y="20618"/>
                    <a:pt x="12106" y="20413"/>
                    <a:pt x="12141" y="20413"/>
                  </a:cubicBezTo>
                  <a:cubicBezTo>
                    <a:pt x="12177" y="20412"/>
                    <a:pt x="12377" y="20604"/>
                    <a:pt x="12588" y="20846"/>
                  </a:cubicBezTo>
                  <a:cubicBezTo>
                    <a:pt x="12961" y="21273"/>
                    <a:pt x="13282" y="21421"/>
                    <a:pt x="13282" y="21159"/>
                  </a:cubicBezTo>
                  <a:cubicBezTo>
                    <a:pt x="13282" y="21088"/>
                    <a:pt x="13355" y="20803"/>
                    <a:pt x="13437" y="20523"/>
                  </a:cubicBezTo>
                  <a:lnTo>
                    <a:pt x="13583" y="20016"/>
                  </a:lnTo>
                  <a:lnTo>
                    <a:pt x="13994" y="20339"/>
                  </a:lnTo>
                  <a:cubicBezTo>
                    <a:pt x="14218" y="20514"/>
                    <a:pt x="14414" y="20686"/>
                    <a:pt x="14432" y="20726"/>
                  </a:cubicBezTo>
                  <a:cubicBezTo>
                    <a:pt x="14450" y="20766"/>
                    <a:pt x="14538" y="20800"/>
                    <a:pt x="14633" y="20800"/>
                  </a:cubicBezTo>
                  <a:cubicBezTo>
                    <a:pt x="14814" y="20800"/>
                    <a:pt x="14932" y="20401"/>
                    <a:pt x="14934" y="19740"/>
                  </a:cubicBezTo>
                  <a:lnTo>
                    <a:pt x="14934" y="19417"/>
                  </a:lnTo>
                  <a:lnTo>
                    <a:pt x="15482" y="19722"/>
                  </a:lnTo>
                  <a:cubicBezTo>
                    <a:pt x="16288" y="20163"/>
                    <a:pt x="16312" y="20142"/>
                    <a:pt x="16267" y="19325"/>
                  </a:cubicBezTo>
                  <a:cubicBezTo>
                    <a:pt x="16224" y="18557"/>
                    <a:pt x="16168" y="18595"/>
                    <a:pt x="16988" y="18911"/>
                  </a:cubicBezTo>
                  <a:cubicBezTo>
                    <a:pt x="17595" y="19144"/>
                    <a:pt x="17680" y="19049"/>
                    <a:pt x="17535" y="18321"/>
                  </a:cubicBezTo>
                  <a:cubicBezTo>
                    <a:pt x="17474" y="18013"/>
                    <a:pt x="17438" y="17746"/>
                    <a:pt x="17462" y="17722"/>
                  </a:cubicBezTo>
                  <a:cubicBezTo>
                    <a:pt x="17486" y="17698"/>
                    <a:pt x="17781" y="17725"/>
                    <a:pt x="18110" y="17786"/>
                  </a:cubicBezTo>
                  <a:cubicBezTo>
                    <a:pt x="18440" y="17848"/>
                    <a:pt x="18738" y="17872"/>
                    <a:pt x="18777" y="17832"/>
                  </a:cubicBezTo>
                  <a:cubicBezTo>
                    <a:pt x="18816" y="17793"/>
                    <a:pt x="18772" y="17550"/>
                    <a:pt x="18676" y="17298"/>
                  </a:cubicBezTo>
                  <a:cubicBezTo>
                    <a:pt x="18336" y="16395"/>
                    <a:pt x="18303" y="16458"/>
                    <a:pt x="19032" y="16533"/>
                  </a:cubicBezTo>
                  <a:cubicBezTo>
                    <a:pt x="19839" y="16617"/>
                    <a:pt x="19898" y="16528"/>
                    <a:pt x="19489" y="15796"/>
                  </a:cubicBezTo>
                  <a:cubicBezTo>
                    <a:pt x="19325" y="15504"/>
                    <a:pt x="19197" y="15233"/>
                    <a:pt x="19197" y="15197"/>
                  </a:cubicBezTo>
                  <a:cubicBezTo>
                    <a:pt x="19197" y="15161"/>
                    <a:pt x="19449" y="15132"/>
                    <a:pt x="19763" y="15132"/>
                  </a:cubicBezTo>
                  <a:cubicBezTo>
                    <a:pt x="20600" y="15132"/>
                    <a:pt x="20672" y="14979"/>
                    <a:pt x="20146" y="14349"/>
                  </a:cubicBezTo>
                  <a:cubicBezTo>
                    <a:pt x="19685" y="13798"/>
                    <a:pt x="19707" y="13724"/>
                    <a:pt x="20365" y="13612"/>
                  </a:cubicBezTo>
                  <a:cubicBezTo>
                    <a:pt x="20561" y="13578"/>
                    <a:pt x="20805" y="13487"/>
                    <a:pt x="20903" y="13409"/>
                  </a:cubicBezTo>
                  <a:cubicBezTo>
                    <a:pt x="21071" y="13277"/>
                    <a:pt x="21048" y="13238"/>
                    <a:pt x="20547" y="12783"/>
                  </a:cubicBezTo>
                  <a:lnTo>
                    <a:pt x="20018" y="12303"/>
                  </a:lnTo>
                  <a:lnTo>
                    <a:pt x="20310" y="12202"/>
                  </a:lnTo>
                  <a:cubicBezTo>
                    <a:pt x="20790" y="12033"/>
                    <a:pt x="21258" y="11762"/>
                    <a:pt x="21296" y="11640"/>
                  </a:cubicBezTo>
                  <a:cubicBezTo>
                    <a:pt x="21315" y="11577"/>
                    <a:pt x="21090" y="11385"/>
                    <a:pt x="20794" y="11207"/>
                  </a:cubicBezTo>
                  <a:cubicBezTo>
                    <a:pt x="20498" y="11028"/>
                    <a:pt x="20255" y="10853"/>
                    <a:pt x="20255" y="10820"/>
                  </a:cubicBezTo>
                  <a:cubicBezTo>
                    <a:pt x="20255" y="10786"/>
                    <a:pt x="20497" y="10595"/>
                    <a:pt x="20794" y="10396"/>
                  </a:cubicBezTo>
                  <a:cubicBezTo>
                    <a:pt x="21426" y="9972"/>
                    <a:pt x="21411" y="9885"/>
                    <a:pt x="20584" y="9539"/>
                  </a:cubicBezTo>
                  <a:lnTo>
                    <a:pt x="20045" y="9318"/>
                  </a:lnTo>
                  <a:lnTo>
                    <a:pt x="20557" y="8866"/>
                  </a:lnTo>
                  <a:cubicBezTo>
                    <a:pt x="21168" y="8324"/>
                    <a:pt x="21136" y="8186"/>
                    <a:pt x="20310" y="8000"/>
                  </a:cubicBezTo>
                  <a:cubicBezTo>
                    <a:pt x="20017" y="7934"/>
                    <a:pt x="19772" y="7844"/>
                    <a:pt x="19772" y="7797"/>
                  </a:cubicBezTo>
                  <a:cubicBezTo>
                    <a:pt x="19772" y="7750"/>
                    <a:pt x="19949" y="7504"/>
                    <a:pt x="20164" y="7253"/>
                  </a:cubicBezTo>
                  <a:cubicBezTo>
                    <a:pt x="20638" y="6700"/>
                    <a:pt x="20577" y="6578"/>
                    <a:pt x="19808" y="6498"/>
                  </a:cubicBezTo>
                  <a:cubicBezTo>
                    <a:pt x="19510" y="6467"/>
                    <a:pt x="19248" y="6421"/>
                    <a:pt x="19224" y="6396"/>
                  </a:cubicBezTo>
                  <a:cubicBezTo>
                    <a:pt x="19200" y="6372"/>
                    <a:pt x="19317" y="6129"/>
                    <a:pt x="19480" y="5862"/>
                  </a:cubicBezTo>
                  <a:cubicBezTo>
                    <a:pt x="19946" y="5096"/>
                    <a:pt x="19909" y="5037"/>
                    <a:pt x="19051" y="5115"/>
                  </a:cubicBezTo>
                  <a:lnTo>
                    <a:pt x="18329" y="5180"/>
                  </a:lnTo>
                  <a:lnTo>
                    <a:pt x="18585" y="4535"/>
                  </a:lnTo>
                  <a:cubicBezTo>
                    <a:pt x="18904" y="3725"/>
                    <a:pt x="18842" y="3644"/>
                    <a:pt x="18083" y="3844"/>
                  </a:cubicBezTo>
                  <a:cubicBezTo>
                    <a:pt x="17772" y="3926"/>
                    <a:pt x="17492" y="3966"/>
                    <a:pt x="17462" y="3936"/>
                  </a:cubicBezTo>
                  <a:cubicBezTo>
                    <a:pt x="17433" y="3906"/>
                    <a:pt x="17468" y="3610"/>
                    <a:pt x="17535" y="3282"/>
                  </a:cubicBezTo>
                  <a:cubicBezTo>
                    <a:pt x="17605" y="2940"/>
                    <a:pt x="17620" y="2649"/>
                    <a:pt x="17572" y="2600"/>
                  </a:cubicBezTo>
                  <a:cubicBezTo>
                    <a:pt x="17523" y="2551"/>
                    <a:pt x="17244" y="2621"/>
                    <a:pt x="16915" y="2756"/>
                  </a:cubicBezTo>
                  <a:lnTo>
                    <a:pt x="16340" y="2987"/>
                  </a:lnTo>
                  <a:lnTo>
                    <a:pt x="16285" y="2296"/>
                  </a:lnTo>
                  <a:cubicBezTo>
                    <a:pt x="16258" y="1915"/>
                    <a:pt x="16193" y="1586"/>
                    <a:pt x="16139" y="1568"/>
                  </a:cubicBezTo>
                  <a:cubicBezTo>
                    <a:pt x="16085" y="1550"/>
                    <a:pt x="15811" y="1692"/>
                    <a:pt x="15527" y="1881"/>
                  </a:cubicBezTo>
                  <a:cubicBezTo>
                    <a:pt x="15244" y="2069"/>
                    <a:pt x="14995" y="2222"/>
                    <a:pt x="14980" y="2222"/>
                  </a:cubicBezTo>
                  <a:cubicBezTo>
                    <a:pt x="14965" y="2222"/>
                    <a:pt x="14925" y="1915"/>
                    <a:pt x="14888" y="1540"/>
                  </a:cubicBezTo>
                  <a:cubicBezTo>
                    <a:pt x="14852" y="1165"/>
                    <a:pt x="14787" y="840"/>
                    <a:pt x="14742" y="812"/>
                  </a:cubicBezTo>
                  <a:cubicBezTo>
                    <a:pt x="14697" y="784"/>
                    <a:pt x="14425" y="950"/>
                    <a:pt x="14140" y="1190"/>
                  </a:cubicBezTo>
                  <a:lnTo>
                    <a:pt x="13620" y="1632"/>
                  </a:lnTo>
                  <a:lnTo>
                    <a:pt x="13510" y="1365"/>
                  </a:lnTo>
                  <a:cubicBezTo>
                    <a:pt x="13446" y="1219"/>
                    <a:pt x="13385" y="1020"/>
                    <a:pt x="13382" y="923"/>
                  </a:cubicBezTo>
                  <a:cubicBezTo>
                    <a:pt x="13377" y="684"/>
                    <a:pt x="13207" y="370"/>
                    <a:pt x="13081" y="370"/>
                  </a:cubicBezTo>
                  <a:cubicBezTo>
                    <a:pt x="13025" y="370"/>
                    <a:pt x="12791" y="575"/>
                    <a:pt x="12561" y="830"/>
                  </a:cubicBezTo>
                  <a:cubicBezTo>
                    <a:pt x="12331" y="1086"/>
                    <a:pt x="12127" y="1272"/>
                    <a:pt x="12105" y="1245"/>
                  </a:cubicBezTo>
                  <a:cubicBezTo>
                    <a:pt x="12082" y="1218"/>
                    <a:pt x="11955" y="938"/>
                    <a:pt x="11822" y="618"/>
                  </a:cubicBezTo>
                  <a:cubicBezTo>
                    <a:pt x="11688" y="299"/>
                    <a:pt x="11528" y="19"/>
                    <a:pt x="11475" y="1"/>
                  </a:cubicBezTo>
                  <a:close/>
                </a:path>
              </a:pathLst>
            </a:custGeom>
            <a:ln w="12700" cap="flat">
              <a:noFill/>
              <a:miter lim="400000"/>
            </a:ln>
            <a:effectLst/>
          </p:spPr>
        </p:pic>
        <p:pic>
          <p:nvPicPr>
            <p:cNvPr id="932" name="pasted-movie.png" descr="pasted-movie.png"/>
            <p:cNvPicPr>
              <a:picLocks noChangeAspect="1"/>
            </p:cNvPicPr>
            <p:nvPr/>
          </p:nvPicPr>
          <p:blipFill>
            <a:blip r:embed="rId3">
              <a:extLst/>
            </a:blip>
            <a:srcRect l="369" t="1435" r="571" b="1323"/>
            <a:stretch>
              <a:fillRect/>
            </a:stretch>
          </p:blipFill>
          <p:spPr>
            <a:xfrm>
              <a:off x="6383381" y="677598"/>
              <a:ext cx="926041" cy="929521"/>
            </a:xfrm>
            <a:custGeom>
              <a:avLst/>
              <a:gdLst/>
              <a:ahLst/>
              <a:cxnLst>
                <a:cxn ang="0">
                  <a:pos x="wd2" y="hd2"/>
                </a:cxn>
                <a:cxn ang="5400000">
                  <a:pos x="wd2" y="hd2"/>
                </a:cxn>
                <a:cxn ang="10800000">
                  <a:pos x="wd2" y="hd2"/>
                </a:cxn>
                <a:cxn ang="16200000">
                  <a:pos x="wd2" y="hd2"/>
                </a:cxn>
              </a:cxnLst>
              <a:rect l="0" t="0" r="r" b="b"/>
              <a:pathLst>
                <a:path w="21297" h="21583" fill="norm" stroke="1" extrusionOk="0">
                  <a:moveTo>
                    <a:pt x="11475" y="1"/>
                  </a:moveTo>
                  <a:cubicBezTo>
                    <a:pt x="11421" y="-17"/>
                    <a:pt x="11217" y="239"/>
                    <a:pt x="11018" y="563"/>
                  </a:cubicBezTo>
                  <a:cubicBezTo>
                    <a:pt x="10820" y="887"/>
                    <a:pt x="10643" y="1144"/>
                    <a:pt x="10626" y="1144"/>
                  </a:cubicBezTo>
                  <a:cubicBezTo>
                    <a:pt x="10609" y="1144"/>
                    <a:pt x="10456" y="903"/>
                    <a:pt x="10279" y="609"/>
                  </a:cubicBezTo>
                  <a:cubicBezTo>
                    <a:pt x="10103" y="315"/>
                    <a:pt x="9900" y="55"/>
                    <a:pt x="9832" y="29"/>
                  </a:cubicBezTo>
                  <a:cubicBezTo>
                    <a:pt x="9726" y="-12"/>
                    <a:pt x="9312" y="713"/>
                    <a:pt x="9312" y="941"/>
                  </a:cubicBezTo>
                  <a:cubicBezTo>
                    <a:pt x="9312" y="977"/>
                    <a:pt x="9266" y="1061"/>
                    <a:pt x="9202" y="1125"/>
                  </a:cubicBezTo>
                  <a:cubicBezTo>
                    <a:pt x="9112" y="1216"/>
                    <a:pt x="8991" y="1140"/>
                    <a:pt x="8682" y="784"/>
                  </a:cubicBezTo>
                  <a:cubicBezTo>
                    <a:pt x="8190" y="220"/>
                    <a:pt x="8025" y="260"/>
                    <a:pt x="7860" y="969"/>
                  </a:cubicBezTo>
                  <a:cubicBezTo>
                    <a:pt x="7794" y="1255"/>
                    <a:pt x="7720" y="1526"/>
                    <a:pt x="7696" y="1568"/>
                  </a:cubicBezTo>
                  <a:cubicBezTo>
                    <a:pt x="7672" y="1610"/>
                    <a:pt x="7441" y="1462"/>
                    <a:pt x="7185" y="1245"/>
                  </a:cubicBezTo>
                  <a:cubicBezTo>
                    <a:pt x="6541" y="701"/>
                    <a:pt x="6408" y="721"/>
                    <a:pt x="6400" y="1365"/>
                  </a:cubicBezTo>
                  <a:cubicBezTo>
                    <a:pt x="6388" y="2231"/>
                    <a:pt x="6350" y="2269"/>
                    <a:pt x="5734" y="1881"/>
                  </a:cubicBezTo>
                  <a:cubicBezTo>
                    <a:pt x="4959" y="1394"/>
                    <a:pt x="4933" y="1410"/>
                    <a:pt x="4976" y="2277"/>
                  </a:cubicBezTo>
                  <a:cubicBezTo>
                    <a:pt x="5000" y="2752"/>
                    <a:pt x="4976" y="2996"/>
                    <a:pt x="4912" y="2968"/>
                  </a:cubicBezTo>
                  <a:cubicBezTo>
                    <a:pt x="4409" y="2750"/>
                    <a:pt x="3773" y="2596"/>
                    <a:pt x="3698" y="2673"/>
                  </a:cubicBezTo>
                  <a:cubicBezTo>
                    <a:pt x="3644" y="2729"/>
                    <a:pt x="3665" y="3004"/>
                    <a:pt x="3744" y="3383"/>
                  </a:cubicBezTo>
                  <a:cubicBezTo>
                    <a:pt x="3872" y="3998"/>
                    <a:pt x="3868" y="3997"/>
                    <a:pt x="3662" y="3936"/>
                  </a:cubicBezTo>
                  <a:cubicBezTo>
                    <a:pt x="3249" y="3814"/>
                    <a:pt x="2439" y="3761"/>
                    <a:pt x="2439" y="3853"/>
                  </a:cubicBezTo>
                  <a:cubicBezTo>
                    <a:pt x="2439" y="3904"/>
                    <a:pt x="2544" y="4223"/>
                    <a:pt x="2676" y="4563"/>
                  </a:cubicBezTo>
                  <a:lnTo>
                    <a:pt x="2913" y="5180"/>
                  </a:lnTo>
                  <a:lnTo>
                    <a:pt x="2247" y="5115"/>
                  </a:lnTo>
                  <a:cubicBezTo>
                    <a:pt x="1805" y="5072"/>
                    <a:pt x="1560" y="5082"/>
                    <a:pt x="1517" y="5152"/>
                  </a:cubicBezTo>
                  <a:cubicBezTo>
                    <a:pt x="1481" y="5211"/>
                    <a:pt x="1596" y="5507"/>
                    <a:pt x="1763" y="5807"/>
                  </a:cubicBezTo>
                  <a:cubicBezTo>
                    <a:pt x="1931" y="6106"/>
                    <a:pt x="2050" y="6365"/>
                    <a:pt x="2028" y="6387"/>
                  </a:cubicBezTo>
                  <a:cubicBezTo>
                    <a:pt x="2006" y="6410"/>
                    <a:pt x="1730" y="6467"/>
                    <a:pt x="1416" y="6507"/>
                  </a:cubicBezTo>
                  <a:cubicBezTo>
                    <a:pt x="968" y="6563"/>
                    <a:pt x="832" y="6612"/>
                    <a:pt x="805" y="6756"/>
                  </a:cubicBezTo>
                  <a:cubicBezTo>
                    <a:pt x="786" y="6857"/>
                    <a:pt x="813" y="6971"/>
                    <a:pt x="860" y="7005"/>
                  </a:cubicBezTo>
                  <a:cubicBezTo>
                    <a:pt x="906" y="7038"/>
                    <a:pt x="1081" y="7243"/>
                    <a:pt x="1252" y="7465"/>
                  </a:cubicBezTo>
                  <a:lnTo>
                    <a:pt x="1562" y="7871"/>
                  </a:lnTo>
                  <a:lnTo>
                    <a:pt x="1252" y="7935"/>
                  </a:lnTo>
                  <a:cubicBezTo>
                    <a:pt x="562" y="8075"/>
                    <a:pt x="211" y="8201"/>
                    <a:pt x="212" y="8313"/>
                  </a:cubicBezTo>
                  <a:cubicBezTo>
                    <a:pt x="212" y="8378"/>
                    <a:pt x="438" y="8627"/>
                    <a:pt x="714" y="8866"/>
                  </a:cubicBezTo>
                  <a:lnTo>
                    <a:pt x="1216" y="9299"/>
                  </a:lnTo>
                  <a:lnTo>
                    <a:pt x="613" y="9576"/>
                  </a:lnTo>
                  <a:cubicBezTo>
                    <a:pt x="281" y="9725"/>
                    <a:pt x="20" y="9903"/>
                    <a:pt x="20" y="9981"/>
                  </a:cubicBezTo>
                  <a:cubicBezTo>
                    <a:pt x="20" y="10059"/>
                    <a:pt x="237" y="10260"/>
                    <a:pt x="504" y="10433"/>
                  </a:cubicBezTo>
                  <a:cubicBezTo>
                    <a:pt x="770" y="10605"/>
                    <a:pt x="988" y="10776"/>
                    <a:pt x="987" y="10810"/>
                  </a:cubicBezTo>
                  <a:cubicBezTo>
                    <a:pt x="987" y="10886"/>
                    <a:pt x="422" y="11282"/>
                    <a:pt x="184" y="11373"/>
                  </a:cubicBezTo>
                  <a:cubicBezTo>
                    <a:pt x="-174" y="11509"/>
                    <a:pt x="0" y="11786"/>
                    <a:pt x="613" y="12064"/>
                  </a:cubicBezTo>
                  <a:lnTo>
                    <a:pt x="1206" y="12331"/>
                  </a:lnTo>
                  <a:lnTo>
                    <a:pt x="714" y="12783"/>
                  </a:lnTo>
                  <a:cubicBezTo>
                    <a:pt x="439" y="13027"/>
                    <a:pt x="211" y="13276"/>
                    <a:pt x="212" y="13335"/>
                  </a:cubicBezTo>
                  <a:cubicBezTo>
                    <a:pt x="212" y="13395"/>
                    <a:pt x="517" y="13519"/>
                    <a:pt x="887" y="13621"/>
                  </a:cubicBezTo>
                  <a:lnTo>
                    <a:pt x="1553" y="13815"/>
                  </a:lnTo>
                  <a:lnTo>
                    <a:pt x="1115" y="14340"/>
                  </a:lnTo>
                  <a:cubicBezTo>
                    <a:pt x="708" y="14834"/>
                    <a:pt x="691" y="14886"/>
                    <a:pt x="850" y="15003"/>
                  </a:cubicBezTo>
                  <a:cubicBezTo>
                    <a:pt x="945" y="15073"/>
                    <a:pt x="1227" y="15132"/>
                    <a:pt x="1480" y="15132"/>
                  </a:cubicBezTo>
                  <a:cubicBezTo>
                    <a:pt x="1733" y="15132"/>
                    <a:pt x="1969" y="15174"/>
                    <a:pt x="2000" y="15225"/>
                  </a:cubicBezTo>
                  <a:cubicBezTo>
                    <a:pt x="2032" y="15275"/>
                    <a:pt x="1924" y="15532"/>
                    <a:pt x="1763" y="15796"/>
                  </a:cubicBezTo>
                  <a:cubicBezTo>
                    <a:pt x="1313" y="16534"/>
                    <a:pt x="1307" y="16524"/>
                    <a:pt x="2356" y="16496"/>
                  </a:cubicBezTo>
                  <a:lnTo>
                    <a:pt x="2904" y="16487"/>
                  </a:lnTo>
                  <a:lnTo>
                    <a:pt x="2676" y="17058"/>
                  </a:lnTo>
                  <a:cubicBezTo>
                    <a:pt x="2348" y="17863"/>
                    <a:pt x="2356" y="17902"/>
                    <a:pt x="2849" y="17832"/>
                  </a:cubicBezTo>
                  <a:cubicBezTo>
                    <a:pt x="3076" y="17800"/>
                    <a:pt x="3403" y="17747"/>
                    <a:pt x="3570" y="17713"/>
                  </a:cubicBezTo>
                  <a:lnTo>
                    <a:pt x="3872" y="17648"/>
                  </a:lnTo>
                  <a:lnTo>
                    <a:pt x="3753" y="18238"/>
                  </a:lnTo>
                  <a:cubicBezTo>
                    <a:pt x="3586" y="19044"/>
                    <a:pt x="3656" y="19132"/>
                    <a:pt x="4301" y="18901"/>
                  </a:cubicBezTo>
                  <a:cubicBezTo>
                    <a:pt x="4583" y="18800"/>
                    <a:pt x="4856" y="18700"/>
                    <a:pt x="4912" y="18680"/>
                  </a:cubicBezTo>
                  <a:cubicBezTo>
                    <a:pt x="4979" y="18656"/>
                    <a:pt x="5003" y="18863"/>
                    <a:pt x="4976" y="19288"/>
                  </a:cubicBezTo>
                  <a:cubicBezTo>
                    <a:pt x="4954" y="19645"/>
                    <a:pt x="4978" y="19981"/>
                    <a:pt x="5031" y="20035"/>
                  </a:cubicBezTo>
                  <a:cubicBezTo>
                    <a:pt x="5094" y="20099"/>
                    <a:pt x="5313" y="20013"/>
                    <a:pt x="5679" y="19777"/>
                  </a:cubicBezTo>
                  <a:cubicBezTo>
                    <a:pt x="5983" y="19580"/>
                    <a:pt x="6250" y="19432"/>
                    <a:pt x="6272" y="19454"/>
                  </a:cubicBezTo>
                  <a:cubicBezTo>
                    <a:pt x="6294" y="19477"/>
                    <a:pt x="6338" y="19772"/>
                    <a:pt x="6373" y="20109"/>
                  </a:cubicBezTo>
                  <a:cubicBezTo>
                    <a:pt x="6411" y="20476"/>
                    <a:pt x="6487" y="20742"/>
                    <a:pt x="6564" y="20772"/>
                  </a:cubicBezTo>
                  <a:cubicBezTo>
                    <a:pt x="6635" y="20799"/>
                    <a:pt x="6897" y="20639"/>
                    <a:pt x="7148" y="20422"/>
                  </a:cubicBezTo>
                  <a:cubicBezTo>
                    <a:pt x="7400" y="20205"/>
                    <a:pt x="7635" y="20051"/>
                    <a:pt x="7669" y="20072"/>
                  </a:cubicBezTo>
                  <a:cubicBezTo>
                    <a:pt x="7702" y="20093"/>
                    <a:pt x="7784" y="20351"/>
                    <a:pt x="7851" y="20652"/>
                  </a:cubicBezTo>
                  <a:cubicBezTo>
                    <a:pt x="7919" y="20956"/>
                    <a:pt x="8036" y="21229"/>
                    <a:pt x="8116" y="21260"/>
                  </a:cubicBezTo>
                  <a:cubicBezTo>
                    <a:pt x="8208" y="21296"/>
                    <a:pt x="8414" y="21143"/>
                    <a:pt x="8682" y="20837"/>
                  </a:cubicBezTo>
                  <a:cubicBezTo>
                    <a:pt x="8912" y="20574"/>
                    <a:pt x="9121" y="20386"/>
                    <a:pt x="9147" y="20413"/>
                  </a:cubicBezTo>
                  <a:cubicBezTo>
                    <a:pt x="9173" y="20440"/>
                    <a:pt x="9310" y="20712"/>
                    <a:pt x="9448" y="21021"/>
                  </a:cubicBezTo>
                  <a:cubicBezTo>
                    <a:pt x="9587" y="21330"/>
                    <a:pt x="9742" y="21583"/>
                    <a:pt x="9795" y="21583"/>
                  </a:cubicBezTo>
                  <a:cubicBezTo>
                    <a:pt x="9849" y="21583"/>
                    <a:pt x="10048" y="21344"/>
                    <a:pt x="10243" y="21049"/>
                  </a:cubicBezTo>
                  <a:cubicBezTo>
                    <a:pt x="10437" y="20753"/>
                    <a:pt x="10612" y="20505"/>
                    <a:pt x="10626" y="20505"/>
                  </a:cubicBezTo>
                  <a:cubicBezTo>
                    <a:pt x="10640" y="20505"/>
                    <a:pt x="10815" y="20753"/>
                    <a:pt x="11009" y="21049"/>
                  </a:cubicBezTo>
                  <a:cubicBezTo>
                    <a:pt x="11204" y="21344"/>
                    <a:pt x="11394" y="21583"/>
                    <a:pt x="11438" y="21583"/>
                  </a:cubicBezTo>
                  <a:cubicBezTo>
                    <a:pt x="11560" y="21583"/>
                    <a:pt x="11683" y="21382"/>
                    <a:pt x="11886" y="20873"/>
                  </a:cubicBezTo>
                  <a:cubicBezTo>
                    <a:pt x="11987" y="20618"/>
                    <a:pt x="12106" y="20413"/>
                    <a:pt x="12141" y="20413"/>
                  </a:cubicBezTo>
                  <a:cubicBezTo>
                    <a:pt x="12177" y="20412"/>
                    <a:pt x="12377" y="20604"/>
                    <a:pt x="12588" y="20846"/>
                  </a:cubicBezTo>
                  <a:cubicBezTo>
                    <a:pt x="12961" y="21273"/>
                    <a:pt x="13282" y="21421"/>
                    <a:pt x="13282" y="21159"/>
                  </a:cubicBezTo>
                  <a:cubicBezTo>
                    <a:pt x="13282" y="21088"/>
                    <a:pt x="13355" y="20803"/>
                    <a:pt x="13437" y="20523"/>
                  </a:cubicBezTo>
                  <a:lnTo>
                    <a:pt x="13583" y="20016"/>
                  </a:lnTo>
                  <a:lnTo>
                    <a:pt x="13994" y="20339"/>
                  </a:lnTo>
                  <a:cubicBezTo>
                    <a:pt x="14218" y="20514"/>
                    <a:pt x="14414" y="20686"/>
                    <a:pt x="14432" y="20726"/>
                  </a:cubicBezTo>
                  <a:cubicBezTo>
                    <a:pt x="14450" y="20766"/>
                    <a:pt x="14538" y="20800"/>
                    <a:pt x="14633" y="20800"/>
                  </a:cubicBezTo>
                  <a:cubicBezTo>
                    <a:pt x="14814" y="20800"/>
                    <a:pt x="14932" y="20401"/>
                    <a:pt x="14934" y="19740"/>
                  </a:cubicBezTo>
                  <a:lnTo>
                    <a:pt x="14934" y="19417"/>
                  </a:lnTo>
                  <a:lnTo>
                    <a:pt x="15482" y="19722"/>
                  </a:lnTo>
                  <a:cubicBezTo>
                    <a:pt x="16288" y="20163"/>
                    <a:pt x="16312" y="20142"/>
                    <a:pt x="16267" y="19325"/>
                  </a:cubicBezTo>
                  <a:cubicBezTo>
                    <a:pt x="16224" y="18557"/>
                    <a:pt x="16168" y="18595"/>
                    <a:pt x="16988" y="18911"/>
                  </a:cubicBezTo>
                  <a:cubicBezTo>
                    <a:pt x="17595" y="19144"/>
                    <a:pt x="17680" y="19049"/>
                    <a:pt x="17535" y="18321"/>
                  </a:cubicBezTo>
                  <a:cubicBezTo>
                    <a:pt x="17474" y="18013"/>
                    <a:pt x="17438" y="17746"/>
                    <a:pt x="17462" y="17722"/>
                  </a:cubicBezTo>
                  <a:cubicBezTo>
                    <a:pt x="17486" y="17698"/>
                    <a:pt x="17781" y="17725"/>
                    <a:pt x="18110" y="17786"/>
                  </a:cubicBezTo>
                  <a:cubicBezTo>
                    <a:pt x="18440" y="17848"/>
                    <a:pt x="18738" y="17872"/>
                    <a:pt x="18777" y="17832"/>
                  </a:cubicBezTo>
                  <a:cubicBezTo>
                    <a:pt x="18816" y="17793"/>
                    <a:pt x="18772" y="17550"/>
                    <a:pt x="18676" y="17298"/>
                  </a:cubicBezTo>
                  <a:cubicBezTo>
                    <a:pt x="18336" y="16395"/>
                    <a:pt x="18303" y="16458"/>
                    <a:pt x="19032" y="16533"/>
                  </a:cubicBezTo>
                  <a:cubicBezTo>
                    <a:pt x="19839" y="16617"/>
                    <a:pt x="19898" y="16528"/>
                    <a:pt x="19489" y="15796"/>
                  </a:cubicBezTo>
                  <a:cubicBezTo>
                    <a:pt x="19325" y="15504"/>
                    <a:pt x="19197" y="15233"/>
                    <a:pt x="19197" y="15197"/>
                  </a:cubicBezTo>
                  <a:cubicBezTo>
                    <a:pt x="19197" y="15161"/>
                    <a:pt x="19449" y="15132"/>
                    <a:pt x="19763" y="15132"/>
                  </a:cubicBezTo>
                  <a:cubicBezTo>
                    <a:pt x="20600" y="15132"/>
                    <a:pt x="20672" y="14979"/>
                    <a:pt x="20146" y="14349"/>
                  </a:cubicBezTo>
                  <a:cubicBezTo>
                    <a:pt x="19685" y="13798"/>
                    <a:pt x="19707" y="13724"/>
                    <a:pt x="20365" y="13612"/>
                  </a:cubicBezTo>
                  <a:cubicBezTo>
                    <a:pt x="20561" y="13578"/>
                    <a:pt x="20805" y="13487"/>
                    <a:pt x="20903" y="13409"/>
                  </a:cubicBezTo>
                  <a:cubicBezTo>
                    <a:pt x="21071" y="13277"/>
                    <a:pt x="21048" y="13238"/>
                    <a:pt x="20547" y="12783"/>
                  </a:cubicBezTo>
                  <a:lnTo>
                    <a:pt x="20018" y="12303"/>
                  </a:lnTo>
                  <a:lnTo>
                    <a:pt x="20310" y="12202"/>
                  </a:lnTo>
                  <a:cubicBezTo>
                    <a:pt x="20790" y="12033"/>
                    <a:pt x="21258" y="11762"/>
                    <a:pt x="21296" y="11640"/>
                  </a:cubicBezTo>
                  <a:cubicBezTo>
                    <a:pt x="21315" y="11577"/>
                    <a:pt x="21090" y="11385"/>
                    <a:pt x="20794" y="11207"/>
                  </a:cubicBezTo>
                  <a:cubicBezTo>
                    <a:pt x="20498" y="11028"/>
                    <a:pt x="20255" y="10853"/>
                    <a:pt x="20255" y="10820"/>
                  </a:cubicBezTo>
                  <a:cubicBezTo>
                    <a:pt x="20255" y="10786"/>
                    <a:pt x="20497" y="10595"/>
                    <a:pt x="20794" y="10396"/>
                  </a:cubicBezTo>
                  <a:cubicBezTo>
                    <a:pt x="21426" y="9972"/>
                    <a:pt x="21411" y="9885"/>
                    <a:pt x="20584" y="9539"/>
                  </a:cubicBezTo>
                  <a:lnTo>
                    <a:pt x="20045" y="9318"/>
                  </a:lnTo>
                  <a:lnTo>
                    <a:pt x="20557" y="8866"/>
                  </a:lnTo>
                  <a:cubicBezTo>
                    <a:pt x="21168" y="8324"/>
                    <a:pt x="21136" y="8186"/>
                    <a:pt x="20310" y="8000"/>
                  </a:cubicBezTo>
                  <a:cubicBezTo>
                    <a:pt x="20017" y="7934"/>
                    <a:pt x="19772" y="7844"/>
                    <a:pt x="19772" y="7797"/>
                  </a:cubicBezTo>
                  <a:cubicBezTo>
                    <a:pt x="19772" y="7750"/>
                    <a:pt x="19949" y="7504"/>
                    <a:pt x="20164" y="7253"/>
                  </a:cubicBezTo>
                  <a:cubicBezTo>
                    <a:pt x="20638" y="6700"/>
                    <a:pt x="20577" y="6578"/>
                    <a:pt x="19808" y="6498"/>
                  </a:cubicBezTo>
                  <a:cubicBezTo>
                    <a:pt x="19510" y="6467"/>
                    <a:pt x="19248" y="6421"/>
                    <a:pt x="19224" y="6396"/>
                  </a:cubicBezTo>
                  <a:cubicBezTo>
                    <a:pt x="19200" y="6372"/>
                    <a:pt x="19317" y="6129"/>
                    <a:pt x="19480" y="5862"/>
                  </a:cubicBezTo>
                  <a:cubicBezTo>
                    <a:pt x="19946" y="5096"/>
                    <a:pt x="19909" y="5037"/>
                    <a:pt x="19051" y="5115"/>
                  </a:cubicBezTo>
                  <a:lnTo>
                    <a:pt x="18329" y="5180"/>
                  </a:lnTo>
                  <a:lnTo>
                    <a:pt x="18585" y="4535"/>
                  </a:lnTo>
                  <a:cubicBezTo>
                    <a:pt x="18904" y="3725"/>
                    <a:pt x="18842" y="3644"/>
                    <a:pt x="18083" y="3844"/>
                  </a:cubicBezTo>
                  <a:cubicBezTo>
                    <a:pt x="17772" y="3926"/>
                    <a:pt x="17492" y="3966"/>
                    <a:pt x="17462" y="3936"/>
                  </a:cubicBezTo>
                  <a:cubicBezTo>
                    <a:pt x="17433" y="3906"/>
                    <a:pt x="17468" y="3610"/>
                    <a:pt x="17535" y="3282"/>
                  </a:cubicBezTo>
                  <a:cubicBezTo>
                    <a:pt x="17605" y="2940"/>
                    <a:pt x="17620" y="2649"/>
                    <a:pt x="17572" y="2600"/>
                  </a:cubicBezTo>
                  <a:cubicBezTo>
                    <a:pt x="17523" y="2551"/>
                    <a:pt x="17244" y="2621"/>
                    <a:pt x="16915" y="2756"/>
                  </a:cubicBezTo>
                  <a:lnTo>
                    <a:pt x="16340" y="2987"/>
                  </a:lnTo>
                  <a:lnTo>
                    <a:pt x="16285" y="2296"/>
                  </a:lnTo>
                  <a:cubicBezTo>
                    <a:pt x="16258" y="1915"/>
                    <a:pt x="16193" y="1586"/>
                    <a:pt x="16139" y="1568"/>
                  </a:cubicBezTo>
                  <a:cubicBezTo>
                    <a:pt x="16085" y="1550"/>
                    <a:pt x="15811" y="1692"/>
                    <a:pt x="15527" y="1881"/>
                  </a:cubicBezTo>
                  <a:cubicBezTo>
                    <a:pt x="15244" y="2069"/>
                    <a:pt x="14995" y="2222"/>
                    <a:pt x="14980" y="2222"/>
                  </a:cubicBezTo>
                  <a:cubicBezTo>
                    <a:pt x="14965" y="2222"/>
                    <a:pt x="14925" y="1915"/>
                    <a:pt x="14888" y="1540"/>
                  </a:cubicBezTo>
                  <a:cubicBezTo>
                    <a:pt x="14852" y="1165"/>
                    <a:pt x="14787" y="840"/>
                    <a:pt x="14742" y="812"/>
                  </a:cubicBezTo>
                  <a:cubicBezTo>
                    <a:pt x="14697" y="784"/>
                    <a:pt x="14425" y="950"/>
                    <a:pt x="14140" y="1190"/>
                  </a:cubicBezTo>
                  <a:lnTo>
                    <a:pt x="13620" y="1632"/>
                  </a:lnTo>
                  <a:lnTo>
                    <a:pt x="13510" y="1365"/>
                  </a:lnTo>
                  <a:cubicBezTo>
                    <a:pt x="13446" y="1219"/>
                    <a:pt x="13385" y="1020"/>
                    <a:pt x="13382" y="923"/>
                  </a:cubicBezTo>
                  <a:cubicBezTo>
                    <a:pt x="13377" y="684"/>
                    <a:pt x="13207" y="370"/>
                    <a:pt x="13081" y="370"/>
                  </a:cubicBezTo>
                  <a:cubicBezTo>
                    <a:pt x="13025" y="370"/>
                    <a:pt x="12791" y="575"/>
                    <a:pt x="12561" y="830"/>
                  </a:cubicBezTo>
                  <a:cubicBezTo>
                    <a:pt x="12331" y="1086"/>
                    <a:pt x="12127" y="1272"/>
                    <a:pt x="12105" y="1245"/>
                  </a:cubicBezTo>
                  <a:cubicBezTo>
                    <a:pt x="12082" y="1218"/>
                    <a:pt x="11955" y="938"/>
                    <a:pt x="11822" y="618"/>
                  </a:cubicBezTo>
                  <a:cubicBezTo>
                    <a:pt x="11688" y="299"/>
                    <a:pt x="11528" y="19"/>
                    <a:pt x="11475" y="1"/>
                  </a:cubicBezTo>
                  <a:close/>
                </a:path>
              </a:pathLst>
            </a:custGeom>
            <a:ln w="12700" cap="flat">
              <a:noFill/>
              <a:miter lim="400000"/>
            </a:ln>
            <a:effectLst/>
          </p:spPr>
        </p:pic>
        <p:sp>
          <p:nvSpPr>
            <p:cNvPr id="933" name="A"/>
            <p:cNvSpPr/>
            <p:nvPr/>
          </p:nvSpPr>
          <p:spPr>
            <a:xfrm>
              <a:off x="1932376" y="815402"/>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1" sz="4400">
                  <a:solidFill>
                    <a:srgbClr val="00FDFF"/>
                  </a:solidFill>
                </a:defRPr>
              </a:lvl1pPr>
            </a:lstStyle>
            <a:p>
              <a:pPr/>
              <a:r>
                <a:t>A</a:t>
              </a:r>
            </a:p>
          </p:txBody>
        </p:sp>
        <p:sp>
          <p:nvSpPr>
            <p:cNvPr id="934" name="G"/>
            <p:cNvSpPr/>
            <p:nvPr/>
          </p:nvSpPr>
          <p:spPr>
            <a:xfrm>
              <a:off x="1002895" y="815402"/>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1" sz="4400">
                  <a:solidFill>
                    <a:srgbClr val="942193"/>
                  </a:solidFill>
                </a:defRPr>
              </a:lvl1pPr>
            </a:lstStyle>
            <a:p>
              <a:pPr/>
              <a:r>
                <a:t>G</a:t>
              </a:r>
            </a:p>
          </p:txBody>
        </p:sp>
        <p:sp>
          <p:nvSpPr>
            <p:cNvPr id="935" name="C"/>
            <p:cNvSpPr/>
            <p:nvPr/>
          </p:nvSpPr>
          <p:spPr>
            <a:xfrm>
              <a:off x="2844395" y="840802"/>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1" sz="4400">
                  <a:solidFill>
                    <a:srgbClr val="0433FF"/>
                  </a:solidFill>
                </a:defRPr>
              </a:lvl1pPr>
            </a:lstStyle>
            <a:p>
              <a:pPr/>
              <a:r>
                <a:t>C</a:t>
              </a:r>
            </a:p>
          </p:txBody>
        </p:sp>
        <p:sp>
          <p:nvSpPr>
            <p:cNvPr id="936" name="T"/>
            <p:cNvSpPr/>
            <p:nvPr/>
          </p:nvSpPr>
          <p:spPr>
            <a:xfrm>
              <a:off x="3811196" y="840802"/>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1" sz="4400">
                  <a:solidFill>
                    <a:srgbClr val="941100"/>
                  </a:solidFill>
                </a:defRPr>
              </a:lvl1pPr>
            </a:lstStyle>
            <a:p>
              <a:pPr/>
              <a:r>
                <a:t>T</a:t>
              </a:r>
            </a:p>
          </p:txBody>
        </p:sp>
        <p:sp>
          <p:nvSpPr>
            <p:cNvPr id="937" name="T"/>
            <p:cNvSpPr/>
            <p:nvPr/>
          </p:nvSpPr>
          <p:spPr>
            <a:xfrm>
              <a:off x="4796996" y="840802"/>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1" sz="4400">
                  <a:solidFill>
                    <a:srgbClr val="941100"/>
                  </a:solidFill>
                </a:defRPr>
              </a:lvl1pPr>
            </a:lstStyle>
            <a:p>
              <a:pPr/>
              <a:r>
                <a:t>T</a:t>
              </a:r>
            </a:p>
          </p:txBody>
        </p:sp>
        <p:sp>
          <p:nvSpPr>
            <p:cNvPr id="938" name="C"/>
            <p:cNvSpPr/>
            <p:nvPr/>
          </p:nvSpPr>
          <p:spPr>
            <a:xfrm>
              <a:off x="5666177" y="840802"/>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1" sz="4400">
                  <a:solidFill>
                    <a:srgbClr val="0433FF"/>
                  </a:solidFill>
                </a:defRPr>
              </a:lvl1pPr>
            </a:lstStyle>
            <a:p>
              <a:pPr/>
              <a:r>
                <a:t>C</a:t>
              </a:r>
            </a:p>
          </p:txBody>
        </p:sp>
        <p:sp>
          <p:nvSpPr>
            <p:cNvPr id="939" name="A"/>
            <p:cNvSpPr/>
            <p:nvPr/>
          </p:nvSpPr>
          <p:spPr>
            <a:xfrm>
              <a:off x="6648095" y="815402"/>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1" sz="4400">
                  <a:solidFill>
                    <a:srgbClr val="00FDFF"/>
                  </a:solidFill>
                </a:defRPr>
              </a:lvl1pPr>
            </a:lstStyle>
            <a:p>
              <a:pPr/>
              <a:r>
                <a:t>A</a:t>
              </a:r>
            </a:p>
          </p:txBody>
        </p:sp>
        <p:pic>
          <p:nvPicPr>
            <p:cNvPr id="940" name="pasted-movie.png" descr="pasted-movie.png"/>
            <p:cNvPicPr>
              <a:picLocks noChangeAspect="1"/>
            </p:cNvPicPr>
            <p:nvPr/>
          </p:nvPicPr>
          <p:blipFill>
            <a:blip r:embed="rId4">
              <a:extLst/>
            </a:blip>
            <a:srcRect l="19059" t="13777" r="18990" b="19110"/>
            <a:stretch>
              <a:fillRect/>
            </a:stretch>
          </p:blipFill>
          <p:spPr>
            <a:xfrm>
              <a:off x="852405" y="2389545"/>
              <a:ext cx="603747" cy="654053"/>
            </a:xfrm>
            <a:custGeom>
              <a:avLst/>
              <a:gdLst/>
              <a:ahLst/>
              <a:cxnLst>
                <a:cxn ang="0">
                  <a:pos x="wd2" y="hd2"/>
                </a:cxn>
                <a:cxn ang="5400000">
                  <a:pos x="wd2" y="hd2"/>
                </a:cxn>
                <a:cxn ang="10800000">
                  <a:pos x="wd2" y="hd2"/>
                </a:cxn>
                <a:cxn ang="16200000">
                  <a:pos x="wd2" y="hd2"/>
                </a:cxn>
              </a:cxnLst>
              <a:rect l="0" t="0" r="r" b="b"/>
              <a:pathLst>
                <a:path w="21578" h="21598" fill="norm" stroke="1" extrusionOk="0">
                  <a:moveTo>
                    <a:pt x="14029" y="0"/>
                  </a:moveTo>
                  <a:cubicBezTo>
                    <a:pt x="13639" y="0"/>
                    <a:pt x="13024" y="59"/>
                    <a:pt x="12667" y="131"/>
                  </a:cubicBezTo>
                  <a:cubicBezTo>
                    <a:pt x="12310" y="203"/>
                    <a:pt x="11632" y="327"/>
                    <a:pt x="11164" y="406"/>
                  </a:cubicBezTo>
                  <a:cubicBezTo>
                    <a:pt x="6782" y="1147"/>
                    <a:pt x="6486" y="1205"/>
                    <a:pt x="6341" y="1455"/>
                  </a:cubicBezTo>
                  <a:cubicBezTo>
                    <a:pt x="6210" y="1681"/>
                    <a:pt x="5948" y="1711"/>
                    <a:pt x="4072" y="1717"/>
                  </a:cubicBezTo>
                  <a:cubicBezTo>
                    <a:pt x="1698" y="1724"/>
                    <a:pt x="664" y="1865"/>
                    <a:pt x="398" y="2202"/>
                  </a:cubicBezTo>
                  <a:cubicBezTo>
                    <a:pt x="239" y="2403"/>
                    <a:pt x="68" y="8401"/>
                    <a:pt x="1" y="16159"/>
                  </a:cubicBezTo>
                  <a:cubicBezTo>
                    <a:pt x="-13" y="17724"/>
                    <a:pt x="151" y="21105"/>
                    <a:pt x="256" y="21415"/>
                  </a:cubicBezTo>
                  <a:cubicBezTo>
                    <a:pt x="303" y="21556"/>
                    <a:pt x="2540" y="21600"/>
                    <a:pt x="10738" y="21598"/>
                  </a:cubicBezTo>
                  <a:cubicBezTo>
                    <a:pt x="16744" y="21597"/>
                    <a:pt x="21248" y="21542"/>
                    <a:pt x="21377" y="21467"/>
                  </a:cubicBezTo>
                  <a:cubicBezTo>
                    <a:pt x="21567" y="21356"/>
                    <a:pt x="21587" y="20028"/>
                    <a:pt x="21575" y="12346"/>
                  </a:cubicBezTo>
                  <a:cubicBezTo>
                    <a:pt x="21561" y="2975"/>
                    <a:pt x="21527" y="2441"/>
                    <a:pt x="20894" y="1913"/>
                  </a:cubicBezTo>
                  <a:cubicBezTo>
                    <a:pt x="20596" y="1665"/>
                    <a:pt x="20355" y="1653"/>
                    <a:pt x="18100" y="1691"/>
                  </a:cubicBezTo>
                  <a:cubicBezTo>
                    <a:pt x="16738" y="1713"/>
                    <a:pt x="15496" y="1686"/>
                    <a:pt x="15334" y="1638"/>
                  </a:cubicBezTo>
                  <a:cubicBezTo>
                    <a:pt x="15135" y="1580"/>
                    <a:pt x="15036" y="1417"/>
                    <a:pt x="15036" y="1140"/>
                  </a:cubicBezTo>
                  <a:cubicBezTo>
                    <a:pt x="15036" y="915"/>
                    <a:pt x="14963" y="569"/>
                    <a:pt x="14880" y="367"/>
                  </a:cubicBezTo>
                  <a:cubicBezTo>
                    <a:pt x="14748" y="47"/>
                    <a:pt x="14648" y="0"/>
                    <a:pt x="14029" y="0"/>
                  </a:cubicBezTo>
                  <a:close/>
                </a:path>
              </a:pathLst>
            </a:custGeom>
            <a:ln w="12700" cap="flat">
              <a:noFill/>
              <a:miter lim="400000"/>
            </a:ln>
            <a:effectLst/>
          </p:spPr>
        </p:pic>
        <p:pic>
          <p:nvPicPr>
            <p:cNvPr id="941" name="pasted-movie.png" descr="pasted-movie.png"/>
            <p:cNvPicPr>
              <a:picLocks noChangeAspect="1"/>
            </p:cNvPicPr>
            <p:nvPr/>
          </p:nvPicPr>
          <p:blipFill>
            <a:blip r:embed="rId4">
              <a:extLst/>
            </a:blip>
            <a:srcRect l="19059" t="13777" r="18990" b="19110"/>
            <a:stretch>
              <a:fillRect/>
            </a:stretch>
          </p:blipFill>
          <p:spPr>
            <a:xfrm>
              <a:off x="1788216" y="2327063"/>
              <a:ext cx="603746" cy="654053"/>
            </a:xfrm>
            <a:custGeom>
              <a:avLst/>
              <a:gdLst/>
              <a:ahLst/>
              <a:cxnLst>
                <a:cxn ang="0">
                  <a:pos x="wd2" y="hd2"/>
                </a:cxn>
                <a:cxn ang="5400000">
                  <a:pos x="wd2" y="hd2"/>
                </a:cxn>
                <a:cxn ang="10800000">
                  <a:pos x="wd2" y="hd2"/>
                </a:cxn>
                <a:cxn ang="16200000">
                  <a:pos x="wd2" y="hd2"/>
                </a:cxn>
              </a:cxnLst>
              <a:rect l="0" t="0" r="r" b="b"/>
              <a:pathLst>
                <a:path w="21578" h="21598" fill="norm" stroke="1" extrusionOk="0">
                  <a:moveTo>
                    <a:pt x="14029" y="0"/>
                  </a:moveTo>
                  <a:cubicBezTo>
                    <a:pt x="13639" y="0"/>
                    <a:pt x="13024" y="59"/>
                    <a:pt x="12667" y="131"/>
                  </a:cubicBezTo>
                  <a:cubicBezTo>
                    <a:pt x="12310" y="203"/>
                    <a:pt x="11632" y="327"/>
                    <a:pt x="11164" y="406"/>
                  </a:cubicBezTo>
                  <a:cubicBezTo>
                    <a:pt x="6782" y="1147"/>
                    <a:pt x="6486" y="1205"/>
                    <a:pt x="6341" y="1455"/>
                  </a:cubicBezTo>
                  <a:cubicBezTo>
                    <a:pt x="6210" y="1681"/>
                    <a:pt x="5948" y="1711"/>
                    <a:pt x="4072" y="1717"/>
                  </a:cubicBezTo>
                  <a:cubicBezTo>
                    <a:pt x="1698" y="1724"/>
                    <a:pt x="664" y="1865"/>
                    <a:pt x="398" y="2202"/>
                  </a:cubicBezTo>
                  <a:cubicBezTo>
                    <a:pt x="239" y="2403"/>
                    <a:pt x="68" y="8401"/>
                    <a:pt x="1" y="16159"/>
                  </a:cubicBezTo>
                  <a:cubicBezTo>
                    <a:pt x="-13" y="17724"/>
                    <a:pt x="151" y="21105"/>
                    <a:pt x="256" y="21415"/>
                  </a:cubicBezTo>
                  <a:cubicBezTo>
                    <a:pt x="303" y="21556"/>
                    <a:pt x="2540" y="21600"/>
                    <a:pt x="10738" y="21598"/>
                  </a:cubicBezTo>
                  <a:cubicBezTo>
                    <a:pt x="16744" y="21597"/>
                    <a:pt x="21248" y="21542"/>
                    <a:pt x="21377" y="21467"/>
                  </a:cubicBezTo>
                  <a:cubicBezTo>
                    <a:pt x="21567" y="21356"/>
                    <a:pt x="21587" y="20028"/>
                    <a:pt x="21575" y="12346"/>
                  </a:cubicBezTo>
                  <a:cubicBezTo>
                    <a:pt x="21561" y="2975"/>
                    <a:pt x="21527" y="2441"/>
                    <a:pt x="20894" y="1913"/>
                  </a:cubicBezTo>
                  <a:cubicBezTo>
                    <a:pt x="20596" y="1665"/>
                    <a:pt x="20355" y="1653"/>
                    <a:pt x="18100" y="1691"/>
                  </a:cubicBezTo>
                  <a:cubicBezTo>
                    <a:pt x="16738" y="1713"/>
                    <a:pt x="15496" y="1686"/>
                    <a:pt x="15334" y="1638"/>
                  </a:cubicBezTo>
                  <a:cubicBezTo>
                    <a:pt x="15135" y="1580"/>
                    <a:pt x="15036" y="1417"/>
                    <a:pt x="15036" y="1140"/>
                  </a:cubicBezTo>
                  <a:cubicBezTo>
                    <a:pt x="15036" y="915"/>
                    <a:pt x="14963" y="569"/>
                    <a:pt x="14880" y="367"/>
                  </a:cubicBezTo>
                  <a:cubicBezTo>
                    <a:pt x="14748" y="47"/>
                    <a:pt x="14648" y="0"/>
                    <a:pt x="14029" y="0"/>
                  </a:cubicBezTo>
                  <a:close/>
                </a:path>
              </a:pathLst>
            </a:custGeom>
            <a:ln w="12700" cap="flat">
              <a:noFill/>
              <a:miter lim="400000"/>
            </a:ln>
            <a:effectLst/>
          </p:spPr>
        </p:pic>
        <p:pic>
          <p:nvPicPr>
            <p:cNvPr id="942" name="pasted-movie.png" descr="pasted-movie.png"/>
            <p:cNvPicPr>
              <a:picLocks noChangeAspect="1"/>
            </p:cNvPicPr>
            <p:nvPr/>
          </p:nvPicPr>
          <p:blipFill>
            <a:blip r:embed="rId4">
              <a:extLst/>
            </a:blip>
            <a:srcRect l="19059" t="13777" r="18990" b="19110"/>
            <a:stretch>
              <a:fillRect/>
            </a:stretch>
          </p:blipFill>
          <p:spPr>
            <a:xfrm>
              <a:off x="2816394" y="2361479"/>
              <a:ext cx="603746" cy="654053"/>
            </a:xfrm>
            <a:custGeom>
              <a:avLst/>
              <a:gdLst/>
              <a:ahLst/>
              <a:cxnLst>
                <a:cxn ang="0">
                  <a:pos x="wd2" y="hd2"/>
                </a:cxn>
                <a:cxn ang="5400000">
                  <a:pos x="wd2" y="hd2"/>
                </a:cxn>
                <a:cxn ang="10800000">
                  <a:pos x="wd2" y="hd2"/>
                </a:cxn>
                <a:cxn ang="16200000">
                  <a:pos x="wd2" y="hd2"/>
                </a:cxn>
              </a:cxnLst>
              <a:rect l="0" t="0" r="r" b="b"/>
              <a:pathLst>
                <a:path w="21578" h="21598" fill="norm" stroke="1" extrusionOk="0">
                  <a:moveTo>
                    <a:pt x="14029" y="0"/>
                  </a:moveTo>
                  <a:cubicBezTo>
                    <a:pt x="13639" y="0"/>
                    <a:pt x="13024" y="59"/>
                    <a:pt x="12667" y="131"/>
                  </a:cubicBezTo>
                  <a:cubicBezTo>
                    <a:pt x="12310" y="203"/>
                    <a:pt x="11632" y="327"/>
                    <a:pt x="11164" y="406"/>
                  </a:cubicBezTo>
                  <a:cubicBezTo>
                    <a:pt x="6782" y="1147"/>
                    <a:pt x="6486" y="1205"/>
                    <a:pt x="6341" y="1455"/>
                  </a:cubicBezTo>
                  <a:cubicBezTo>
                    <a:pt x="6210" y="1681"/>
                    <a:pt x="5948" y="1711"/>
                    <a:pt x="4072" y="1717"/>
                  </a:cubicBezTo>
                  <a:cubicBezTo>
                    <a:pt x="1698" y="1724"/>
                    <a:pt x="664" y="1865"/>
                    <a:pt x="398" y="2202"/>
                  </a:cubicBezTo>
                  <a:cubicBezTo>
                    <a:pt x="239" y="2403"/>
                    <a:pt x="68" y="8401"/>
                    <a:pt x="1" y="16159"/>
                  </a:cubicBezTo>
                  <a:cubicBezTo>
                    <a:pt x="-13" y="17724"/>
                    <a:pt x="151" y="21105"/>
                    <a:pt x="256" y="21415"/>
                  </a:cubicBezTo>
                  <a:cubicBezTo>
                    <a:pt x="303" y="21556"/>
                    <a:pt x="2540" y="21600"/>
                    <a:pt x="10738" y="21598"/>
                  </a:cubicBezTo>
                  <a:cubicBezTo>
                    <a:pt x="16744" y="21597"/>
                    <a:pt x="21248" y="21542"/>
                    <a:pt x="21377" y="21467"/>
                  </a:cubicBezTo>
                  <a:cubicBezTo>
                    <a:pt x="21567" y="21356"/>
                    <a:pt x="21587" y="20028"/>
                    <a:pt x="21575" y="12346"/>
                  </a:cubicBezTo>
                  <a:cubicBezTo>
                    <a:pt x="21561" y="2975"/>
                    <a:pt x="21527" y="2441"/>
                    <a:pt x="20894" y="1913"/>
                  </a:cubicBezTo>
                  <a:cubicBezTo>
                    <a:pt x="20596" y="1665"/>
                    <a:pt x="20355" y="1653"/>
                    <a:pt x="18100" y="1691"/>
                  </a:cubicBezTo>
                  <a:cubicBezTo>
                    <a:pt x="16738" y="1713"/>
                    <a:pt x="15496" y="1686"/>
                    <a:pt x="15334" y="1638"/>
                  </a:cubicBezTo>
                  <a:cubicBezTo>
                    <a:pt x="15135" y="1580"/>
                    <a:pt x="15036" y="1417"/>
                    <a:pt x="15036" y="1140"/>
                  </a:cubicBezTo>
                  <a:cubicBezTo>
                    <a:pt x="15036" y="915"/>
                    <a:pt x="14963" y="569"/>
                    <a:pt x="14880" y="367"/>
                  </a:cubicBezTo>
                  <a:cubicBezTo>
                    <a:pt x="14748" y="47"/>
                    <a:pt x="14648" y="0"/>
                    <a:pt x="14029" y="0"/>
                  </a:cubicBezTo>
                  <a:close/>
                </a:path>
              </a:pathLst>
            </a:custGeom>
            <a:ln w="12700" cap="flat">
              <a:noFill/>
              <a:miter lim="400000"/>
            </a:ln>
            <a:effectLst/>
          </p:spPr>
        </p:pic>
        <p:pic>
          <p:nvPicPr>
            <p:cNvPr id="943" name="pasted-movie.png" descr="pasted-movie.png"/>
            <p:cNvPicPr>
              <a:picLocks noChangeAspect="1"/>
            </p:cNvPicPr>
            <p:nvPr/>
          </p:nvPicPr>
          <p:blipFill>
            <a:blip r:embed="rId4">
              <a:extLst/>
            </a:blip>
            <a:srcRect l="19059" t="13777" r="18990" b="19110"/>
            <a:stretch>
              <a:fillRect/>
            </a:stretch>
          </p:blipFill>
          <p:spPr>
            <a:xfrm>
              <a:off x="3762256" y="2439843"/>
              <a:ext cx="603746" cy="654053"/>
            </a:xfrm>
            <a:custGeom>
              <a:avLst/>
              <a:gdLst/>
              <a:ahLst/>
              <a:cxnLst>
                <a:cxn ang="0">
                  <a:pos x="wd2" y="hd2"/>
                </a:cxn>
                <a:cxn ang="5400000">
                  <a:pos x="wd2" y="hd2"/>
                </a:cxn>
                <a:cxn ang="10800000">
                  <a:pos x="wd2" y="hd2"/>
                </a:cxn>
                <a:cxn ang="16200000">
                  <a:pos x="wd2" y="hd2"/>
                </a:cxn>
              </a:cxnLst>
              <a:rect l="0" t="0" r="r" b="b"/>
              <a:pathLst>
                <a:path w="21578" h="21598" fill="norm" stroke="1" extrusionOk="0">
                  <a:moveTo>
                    <a:pt x="14029" y="0"/>
                  </a:moveTo>
                  <a:cubicBezTo>
                    <a:pt x="13639" y="0"/>
                    <a:pt x="13024" y="59"/>
                    <a:pt x="12667" y="131"/>
                  </a:cubicBezTo>
                  <a:cubicBezTo>
                    <a:pt x="12310" y="203"/>
                    <a:pt x="11632" y="327"/>
                    <a:pt x="11164" y="406"/>
                  </a:cubicBezTo>
                  <a:cubicBezTo>
                    <a:pt x="6782" y="1147"/>
                    <a:pt x="6486" y="1205"/>
                    <a:pt x="6341" y="1455"/>
                  </a:cubicBezTo>
                  <a:cubicBezTo>
                    <a:pt x="6210" y="1681"/>
                    <a:pt x="5948" y="1711"/>
                    <a:pt x="4072" y="1717"/>
                  </a:cubicBezTo>
                  <a:cubicBezTo>
                    <a:pt x="1698" y="1724"/>
                    <a:pt x="664" y="1865"/>
                    <a:pt x="398" y="2202"/>
                  </a:cubicBezTo>
                  <a:cubicBezTo>
                    <a:pt x="239" y="2403"/>
                    <a:pt x="68" y="8401"/>
                    <a:pt x="1" y="16159"/>
                  </a:cubicBezTo>
                  <a:cubicBezTo>
                    <a:pt x="-13" y="17724"/>
                    <a:pt x="151" y="21105"/>
                    <a:pt x="256" y="21415"/>
                  </a:cubicBezTo>
                  <a:cubicBezTo>
                    <a:pt x="303" y="21556"/>
                    <a:pt x="2540" y="21600"/>
                    <a:pt x="10738" y="21598"/>
                  </a:cubicBezTo>
                  <a:cubicBezTo>
                    <a:pt x="16744" y="21597"/>
                    <a:pt x="21248" y="21542"/>
                    <a:pt x="21377" y="21467"/>
                  </a:cubicBezTo>
                  <a:cubicBezTo>
                    <a:pt x="21567" y="21356"/>
                    <a:pt x="21587" y="20028"/>
                    <a:pt x="21575" y="12346"/>
                  </a:cubicBezTo>
                  <a:cubicBezTo>
                    <a:pt x="21561" y="2975"/>
                    <a:pt x="21527" y="2441"/>
                    <a:pt x="20894" y="1913"/>
                  </a:cubicBezTo>
                  <a:cubicBezTo>
                    <a:pt x="20596" y="1665"/>
                    <a:pt x="20355" y="1653"/>
                    <a:pt x="18100" y="1691"/>
                  </a:cubicBezTo>
                  <a:cubicBezTo>
                    <a:pt x="16738" y="1713"/>
                    <a:pt x="15496" y="1686"/>
                    <a:pt x="15334" y="1638"/>
                  </a:cubicBezTo>
                  <a:cubicBezTo>
                    <a:pt x="15135" y="1580"/>
                    <a:pt x="15036" y="1417"/>
                    <a:pt x="15036" y="1140"/>
                  </a:cubicBezTo>
                  <a:cubicBezTo>
                    <a:pt x="15036" y="915"/>
                    <a:pt x="14963" y="569"/>
                    <a:pt x="14880" y="367"/>
                  </a:cubicBezTo>
                  <a:cubicBezTo>
                    <a:pt x="14748" y="47"/>
                    <a:pt x="14648" y="0"/>
                    <a:pt x="14029" y="0"/>
                  </a:cubicBezTo>
                  <a:close/>
                </a:path>
              </a:pathLst>
            </a:custGeom>
            <a:ln w="12700" cap="flat">
              <a:noFill/>
              <a:miter lim="400000"/>
            </a:ln>
            <a:effectLst/>
          </p:spPr>
        </p:pic>
        <p:pic>
          <p:nvPicPr>
            <p:cNvPr id="944" name="pasted-movie.png" descr="pasted-movie.png"/>
            <p:cNvPicPr>
              <a:picLocks noChangeAspect="1"/>
            </p:cNvPicPr>
            <p:nvPr/>
          </p:nvPicPr>
          <p:blipFill>
            <a:blip r:embed="rId4">
              <a:extLst/>
            </a:blip>
            <a:srcRect l="19059" t="13777" r="18990" b="19110"/>
            <a:stretch>
              <a:fillRect/>
            </a:stretch>
          </p:blipFill>
          <p:spPr>
            <a:xfrm>
              <a:off x="4700773" y="2292647"/>
              <a:ext cx="603746" cy="654052"/>
            </a:xfrm>
            <a:custGeom>
              <a:avLst/>
              <a:gdLst/>
              <a:ahLst/>
              <a:cxnLst>
                <a:cxn ang="0">
                  <a:pos x="wd2" y="hd2"/>
                </a:cxn>
                <a:cxn ang="5400000">
                  <a:pos x="wd2" y="hd2"/>
                </a:cxn>
                <a:cxn ang="10800000">
                  <a:pos x="wd2" y="hd2"/>
                </a:cxn>
                <a:cxn ang="16200000">
                  <a:pos x="wd2" y="hd2"/>
                </a:cxn>
              </a:cxnLst>
              <a:rect l="0" t="0" r="r" b="b"/>
              <a:pathLst>
                <a:path w="21578" h="21598" fill="norm" stroke="1" extrusionOk="0">
                  <a:moveTo>
                    <a:pt x="14029" y="0"/>
                  </a:moveTo>
                  <a:cubicBezTo>
                    <a:pt x="13639" y="0"/>
                    <a:pt x="13024" y="59"/>
                    <a:pt x="12667" y="131"/>
                  </a:cubicBezTo>
                  <a:cubicBezTo>
                    <a:pt x="12310" y="203"/>
                    <a:pt x="11632" y="327"/>
                    <a:pt x="11164" y="406"/>
                  </a:cubicBezTo>
                  <a:cubicBezTo>
                    <a:pt x="6782" y="1147"/>
                    <a:pt x="6486" y="1205"/>
                    <a:pt x="6341" y="1455"/>
                  </a:cubicBezTo>
                  <a:cubicBezTo>
                    <a:pt x="6210" y="1681"/>
                    <a:pt x="5948" y="1711"/>
                    <a:pt x="4072" y="1717"/>
                  </a:cubicBezTo>
                  <a:cubicBezTo>
                    <a:pt x="1698" y="1724"/>
                    <a:pt x="664" y="1865"/>
                    <a:pt x="398" y="2202"/>
                  </a:cubicBezTo>
                  <a:cubicBezTo>
                    <a:pt x="239" y="2403"/>
                    <a:pt x="68" y="8401"/>
                    <a:pt x="1" y="16159"/>
                  </a:cubicBezTo>
                  <a:cubicBezTo>
                    <a:pt x="-13" y="17724"/>
                    <a:pt x="151" y="21105"/>
                    <a:pt x="256" y="21415"/>
                  </a:cubicBezTo>
                  <a:cubicBezTo>
                    <a:pt x="303" y="21556"/>
                    <a:pt x="2540" y="21600"/>
                    <a:pt x="10738" y="21598"/>
                  </a:cubicBezTo>
                  <a:cubicBezTo>
                    <a:pt x="16744" y="21597"/>
                    <a:pt x="21248" y="21542"/>
                    <a:pt x="21377" y="21467"/>
                  </a:cubicBezTo>
                  <a:cubicBezTo>
                    <a:pt x="21567" y="21356"/>
                    <a:pt x="21587" y="20028"/>
                    <a:pt x="21575" y="12346"/>
                  </a:cubicBezTo>
                  <a:cubicBezTo>
                    <a:pt x="21561" y="2975"/>
                    <a:pt x="21527" y="2441"/>
                    <a:pt x="20894" y="1913"/>
                  </a:cubicBezTo>
                  <a:cubicBezTo>
                    <a:pt x="20596" y="1665"/>
                    <a:pt x="20355" y="1653"/>
                    <a:pt x="18100" y="1691"/>
                  </a:cubicBezTo>
                  <a:cubicBezTo>
                    <a:pt x="16738" y="1713"/>
                    <a:pt x="15496" y="1686"/>
                    <a:pt x="15334" y="1638"/>
                  </a:cubicBezTo>
                  <a:cubicBezTo>
                    <a:pt x="15135" y="1580"/>
                    <a:pt x="15036" y="1417"/>
                    <a:pt x="15036" y="1140"/>
                  </a:cubicBezTo>
                  <a:cubicBezTo>
                    <a:pt x="15036" y="915"/>
                    <a:pt x="14963" y="569"/>
                    <a:pt x="14880" y="367"/>
                  </a:cubicBezTo>
                  <a:cubicBezTo>
                    <a:pt x="14748" y="47"/>
                    <a:pt x="14648" y="0"/>
                    <a:pt x="14029" y="0"/>
                  </a:cubicBezTo>
                  <a:close/>
                </a:path>
              </a:pathLst>
            </a:custGeom>
            <a:ln w="12700" cap="flat">
              <a:noFill/>
              <a:miter lim="400000"/>
            </a:ln>
            <a:effectLst/>
          </p:spPr>
        </p:pic>
        <p:pic>
          <p:nvPicPr>
            <p:cNvPr id="945" name="pasted-movie.png" descr="pasted-movie.png"/>
            <p:cNvPicPr>
              <a:picLocks noChangeAspect="1"/>
            </p:cNvPicPr>
            <p:nvPr/>
          </p:nvPicPr>
          <p:blipFill>
            <a:blip r:embed="rId4">
              <a:extLst/>
            </a:blip>
            <a:srcRect l="19059" t="13777" r="18990" b="19110"/>
            <a:stretch>
              <a:fillRect/>
            </a:stretch>
          </p:blipFill>
          <p:spPr>
            <a:xfrm>
              <a:off x="5736295" y="2276835"/>
              <a:ext cx="603746" cy="654053"/>
            </a:xfrm>
            <a:custGeom>
              <a:avLst/>
              <a:gdLst/>
              <a:ahLst/>
              <a:cxnLst>
                <a:cxn ang="0">
                  <a:pos x="wd2" y="hd2"/>
                </a:cxn>
                <a:cxn ang="5400000">
                  <a:pos x="wd2" y="hd2"/>
                </a:cxn>
                <a:cxn ang="10800000">
                  <a:pos x="wd2" y="hd2"/>
                </a:cxn>
                <a:cxn ang="16200000">
                  <a:pos x="wd2" y="hd2"/>
                </a:cxn>
              </a:cxnLst>
              <a:rect l="0" t="0" r="r" b="b"/>
              <a:pathLst>
                <a:path w="21578" h="21598" fill="norm" stroke="1" extrusionOk="0">
                  <a:moveTo>
                    <a:pt x="14029" y="0"/>
                  </a:moveTo>
                  <a:cubicBezTo>
                    <a:pt x="13639" y="0"/>
                    <a:pt x="13024" y="59"/>
                    <a:pt x="12667" y="131"/>
                  </a:cubicBezTo>
                  <a:cubicBezTo>
                    <a:pt x="12310" y="203"/>
                    <a:pt x="11632" y="327"/>
                    <a:pt x="11164" y="406"/>
                  </a:cubicBezTo>
                  <a:cubicBezTo>
                    <a:pt x="6782" y="1147"/>
                    <a:pt x="6486" y="1205"/>
                    <a:pt x="6341" y="1455"/>
                  </a:cubicBezTo>
                  <a:cubicBezTo>
                    <a:pt x="6210" y="1681"/>
                    <a:pt x="5948" y="1711"/>
                    <a:pt x="4072" y="1717"/>
                  </a:cubicBezTo>
                  <a:cubicBezTo>
                    <a:pt x="1698" y="1724"/>
                    <a:pt x="664" y="1865"/>
                    <a:pt x="398" y="2202"/>
                  </a:cubicBezTo>
                  <a:cubicBezTo>
                    <a:pt x="239" y="2403"/>
                    <a:pt x="68" y="8401"/>
                    <a:pt x="1" y="16159"/>
                  </a:cubicBezTo>
                  <a:cubicBezTo>
                    <a:pt x="-13" y="17724"/>
                    <a:pt x="151" y="21105"/>
                    <a:pt x="256" y="21415"/>
                  </a:cubicBezTo>
                  <a:cubicBezTo>
                    <a:pt x="303" y="21556"/>
                    <a:pt x="2540" y="21600"/>
                    <a:pt x="10738" y="21598"/>
                  </a:cubicBezTo>
                  <a:cubicBezTo>
                    <a:pt x="16744" y="21597"/>
                    <a:pt x="21248" y="21542"/>
                    <a:pt x="21377" y="21467"/>
                  </a:cubicBezTo>
                  <a:cubicBezTo>
                    <a:pt x="21567" y="21356"/>
                    <a:pt x="21587" y="20028"/>
                    <a:pt x="21575" y="12346"/>
                  </a:cubicBezTo>
                  <a:cubicBezTo>
                    <a:pt x="21561" y="2975"/>
                    <a:pt x="21527" y="2441"/>
                    <a:pt x="20894" y="1913"/>
                  </a:cubicBezTo>
                  <a:cubicBezTo>
                    <a:pt x="20596" y="1665"/>
                    <a:pt x="20355" y="1653"/>
                    <a:pt x="18100" y="1691"/>
                  </a:cubicBezTo>
                  <a:cubicBezTo>
                    <a:pt x="16738" y="1713"/>
                    <a:pt x="15496" y="1686"/>
                    <a:pt x="15334" y="1638"/>
                  </a:cubicBezTo>
                  <a:cubicBezTo>
                    <a:pt x="15135" y="1580"/>
                    <a:pt x="15036" y="1417"/>
                    <a:pt x="15036" y="1140"/>
                  </a:cubicBezTo>
                  <a:cubicBezTo>
                    <a:pt x="15036" y="915"/>
                    <a:pt x="14963" y="569"/>
                    <a:pt x="14880" y="367"/>
                  </a:cubicBezTo>
                  <a:cubicBezTo>
                    <a:pt x="14748" y="47"/>
                    <a:pt x="14648" y="0"/>
                    <a:pt x="14029" y="0"/>
                  </a:cubicBezTo>
                  <a:close/>
                </a:path>
              </a:pathLst>
            </a:custGeom>
            <a:ln w="12700" cap="flat">
              <a:noFill/>
              <a:miter lim="400000"/>
            </a:ln>
            <a:effectLst/>
          </p:spPr>
        </p:pic>
        <p:pic>
          <p:nvPicPr>
            <p:cNvPr id="946" name="pasted-movie.png" descr="pasted-movie.png"/>
            <p:cNvPicPr>
              <a:picLocks noChangeAspect="1"/>
            </p:cNvPicPr>
            <p:nvPr/>
          </p:nvPicPr>
          <p:blipFill>
            <a:blip r:embed="rId4">
              <a:extLst/>
            </a:blip>
            <a:srcRect l="19059" t="13777" r="18990" b="19110"/>
            <a:stretch>
              <a:fillRect/>
            </a:stretch>
          </p:blipFill>
          <p:spPr>
            <a:xfrm>
              <a:off x="6585152" y="2276835"/>
              <a:ext cx="603746" cy="654053"/>
            </a:xfrm>
            <a:custGeom>
              <a:avLst/>
              <a:gdLst/>
              <a:ahLst/>
              <a:cxnLst>
                <a:cxn ang="0">
                  <a:pos x="wd2" y="hd2"/>
                </a:cxn>
                <a:cxn ang="5400000">
                  <a:pos x="wd2" y="hd2"/>
                </a:cxn>
                <a:cxn ang="10800000">
                  <a:pos x="wd2" y="hd2"/>
                </a:cxn>
                <a:cxn ang="16200000">
                  <a:pos x="wd2" y="hd2"/>
                </a:cxn>
              </a:cxnLst>
              <a:rect l="0" t="0" r="r" b="b"/>
              <a:pathLst>
                <a:path w="21578" h="21598" fill="norm" stroke="1" extrusionOk="0">
                  <a:moveTo>
                    <a:pt x="14029" y="0"/>
                  </a:moveTo>
                  <a:cubicBezTo>
                    <a:pt x="13639" y="0"/>
                    <a:pt x="13024" y="59"/>
                    <a:pt x="12667" y="131"/>
                  </a:cubicBezTo>
                  <a:cubicBezTo>
                    <a:pt x="12310" y="203"/>
                    <a:pt x="11632" y="327"/>
                    <a:pt x="11164" y="406"/>
                  </a:cubicBezTo>
                  <a:cubicBezTo>
                    <a:pt x="6782" y="1147"/>
                    <a:pt x="6486" y="1205"/>
                    <a:pt x="6341" y="1455"/>
                  </a:cubicBezTo>
                  <a:cubicBezTo>
                    <a:pt x="6210" y="1681"/>
                    <a:pt x="5948" y="1711"/>
                    <a:pt x="4072" y="1717"/>
                  </a:cubicBezTo>
                  <a:cubicBezTo>
                    <a:pt x="1698" y="1724"/>
                    <a:pt x="664" y="1865"/>
                    <a:pt x="398" y="2202"/>
                  </a:cubicBezTo>
                  <a:cubicBezTo>
                    <a:pt x="239" y="2403"/>
                    <a:pt x="68" y="8401"/>
                    <a:pt x="1" y="16159"/>
                  </a:cubicBezTo>
                  <a:cubicBezTo>
                    <a:pt x="-13" y="17724"/>
                    <a:pt x="151" y="21105"/>
                    <a:pt x="256" y="21415"/>
                  </a:cubicBezTo>
                  <a:cubicBezTo>
                    <a:pt x="303" y="21556"/>
                    <a:pt x="2540" y="21600"/>
                    <a:pt x="10738" y="21598"/>
                  </a:cubicBezTo>
                  <a:cubicBezTo>
                    <a:pt x="16744" y="21597"/>
                    <a:pt x="21248" y="21542"/>
                    <a:pt x="21377" y="21467"/>
                  </a:cubicBezTo>
                  <a:cubicBezTo>
                    <a:pt x="21567" y="21356"/>
                    <a:pt x="21587" y="20028"/>
                    <a:pt x="21575" y="12346"/>
                  </a:cubicBezTo>
                  <a:cubicBezTo>
                    <a:pt x="21561" y="2975"/>
                    <a:pt x="21527" y="2441"/>
                    <a:pt x="20894" y="1913"/>
                  </a:cubicBezTo>
                  <a:cubicBezTo>
                    <a:pt x="20596" y="1665"/>
                    <a:pt x="20355" y="1653"/>
                    <a:pt x="18100" y="1691"/>
                  </a:cubicBezTo>
                  <a:cubicBezTo>
                    <a:pt x="16738" y="1713"/>
                    <a:pt x="15496" y="1686"/>
                    <a:pt x="15334" y="1638"/>
                  </a:cubicBezTo>
                  <a:cubicBezTo>
                    <a:pt x="15135" y="1580"/>
                    <a:pt x="15036" y="1417"/>
                    <a:pt x="15036" y="1140"/>
                  </a:cubicBezTo>
                  <a:cubicBezTo>
                    <a:pt x="15036" y="915"/>
                    <a:pt x="14963" y="569"/>
                    <a:pt x="14880" y="367"/>
                  </a:cubicBezTo>
                  <a:cubicBezTo>
                    <a:pt x="14748" y="47"/>
                    <a:pt x="14648" y="0"/>
                    <a:pt x="14029" y="0"/>
                  </a:cubicBezTo>
                  <a:close/>
                </a:path>
              </a:pathLst>
            </a:custGeom>
            <a:ln w="12700" cap="flat">
              <a:noFill/>
              <a:miter lim="400000"/>
            </a:ln>
            <a:effectLst/>
          </p:spPr>
        </p:pic>
        <p:sp>
          <p:nvSpPr>
            <p:cNvPr id="947" name="G"/>
            <p:cNvSpPr/>
            <p:nvPr/>
          </p:nvSpPr>
          <p:spPr>
            <a:xfrm>
              <a:off x="903572" y="2490141"/>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1" sz="4400">
                  <a:solidFill>
                    <a:schemeClr val="accent3">
                      <a:lumOff val="-12941"/>
                    </a:schemeClr>
                  </a:solidFill>
                </a:defRPr>
              </a:lvl1pPr>
            </a:lstStyle>
            <a:p>
              <a:pPr/>
              <a:r>
                <a:t>G</a:t>
              </a:r>
            </a:p>
          </p:txBody>
        </p:sp>
        <p:sp>
          <p:nvSpPr>
            <p:cNvPr id="948" name="A"/>
            <p:cNvSpPr/>
            <p:nvPr/>
          </p:nvSpPr>
          <p:spPr>
            <a:xfrm>
              <a:off x="1868714" y="2396036"/>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1" sz="4400">
                  <a:solidFill>
                    <a:schemeClr val="accent3">
                      <a:lumOff val="-12941"/>
                    </a:schemeClr>
                  </a:solidFill>
                </a:defRPr>
              </a:lvl1pPr>
            </a:lstStyle>
            <a:p>
              <a:pPr/>
              <a:r>
                <a:t>A</a:t>
              </a:r>
            </a:p>
          </p:txBody>
        </p:sp>
        <p:sp>
          <p:nvSpPr>
            <p:cNvPr id="949" name="A"/>
            <p:cNvSpPr/>
            <p:nvPr/>
          </p:nvSpPr>
          <p:spPr>
            <a:xfrm>
              <a:off x="6672106" y="2361549"/>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1" sz="4400">
                  <a:solidFill>
                    <a:schemeClr val="accent3">
                      <a:lumOff val="-12941"/>
                    </a:schemeClr>
                  </a:solidFill>
                </a:defRPr>
              </a:lvl1pPr>
            </a:lstStyle>
            <a:p>
              <a:pPr/>
              <a:r>
                <a:t>A</a:t>
              </a:r>
            </a:p>
          </p:txBody>
        </p:sp>
        <p:sp>
          <p:nvSpPr>
            <p:cNvPr id="950" name="C"/>
            <p:cNvSpPr/>
            <p:nvPr/>
          </p:nvSpPr>
          <p:spPr>
            <a:xfrm>
              <a:off x="2930723" y="2417752"/>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1" sz="4400">
                  <a:solidFill>
                    <a:schemeClr val="accent3">
                      <a:lumOff val="-12941"/>
                    </a:schemeClr>
                  </a:solidFill>
                </a:defRPr>
              </a:lvl1pPr>
            </a:lstStyle>
            <a:p>
              <a:pPr/>
              <a:r>
                <a:t>C</a:t>
              </a:r>
            </a:p>
          </p:txBody>
        </p:sp>
        <p:sp>
          <p:nvSpPr>
            <p:cNvPr id="951" name="C"/>
            <p:cNvSpPr/>
            <p:nvPr/>
          </p:nvSpPr>
          <p:spPr>
            <a:xfrm>
              <a:off x="5800112" y="2377431"/>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1" sz="4400">
                  <a:solidFill>
                    <a:schemeClr val="accent3">
                      <a:lumOff val="-12941"/>
                    </a:schemeClr>
                  </a:solidFill>
                </a:defRPr>
              </a:lvl1pPr>
            </a:lstStyle>
            <a:p>
              <a:pPr/>
              <a:r>
                <a:t>C</a:t>
              </a:r>
            </a:p>
          </p:txBody>
        </p:sp>
        <p:sp>
          <p:nvSpPr>
            <p:cNvPr id="952" name="T"/>
            <p:cNvSpPr/>
            <p:nvPr/>
          </p:nvSpPr>
          <p:spPr>
            <a:xfrm>
              <a:off x="3873723" y="2540439"/>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1" sz="4400">
                  <a:solidFill>
                    <a:schemeClr val="accent3">
                      <a:lumOff val="-12941"/>
                    </a:schemeClr>
                  </a:solidFill>
                </a:defRPr>
              </a:lvl1pPr>
            </a:lstStyle>
            <a:p>
              <a:pPr/>
              <a:r>
                <a:t>T</a:t>
              </a:r>
            </a:p>
          </p:txBody>
        </p:sp>
        <p:sp>
          <p:nvSpPr>
            <p:cNvPr id="953" name="T"/>
            <p:cNvSpPr/>
            <p:nvPr/>
          </p:nvSpPr>
          <p:spPr>
            <a:xfrm>
              <a:off x="4823548" y="2361619"/>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1" sz="4400">
                  <a:solidFill>
                    <a:schemeClr val="accent3">
                      <a:lumOff val="-12941"/>
                    </a:schemeClr>
                  </a:solidFill>
                </a:defRPr>
              </a:lvl1pPr>
            </a:lstStyle>
            <a:p>
              <a:pPr/>
              <a:r>
                <a:t>T</a:t>
              </a:r>
            </a:p>
          </p:txBody>
        </p:sp>
      </p:grpSp>
      <p:sp>
        <p:nvSpPr>
          <p:cNvPr id="955" name="Template"/>
          <p:cNvSpPr txBox="1"/>
          <p:nvPr/>
        </p:nvSpPr>
        <p:spPr>
          <a:xfrm>
            <a:off x="1143422" y="3523671"/>
            <a:ext cx="1125623" cy="36278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r">
              <a:defRPr b="1" sz="2100"/>
            </a:lvl1pPr>
          </a:lstStyle>
          <a:p>
            <a:pPr/>
            <a:r>
              <a:t>Template</a:t>
            </a:r>
          </a:p>
        </p:txBody>
      </p:sp>
      <p:pic>
        <p:nvPicPr>
          <p:cNvPr id="956" name="pasted-movie.png" descr="pasted-movie.png"/>
          <p:cNvPicPr>
            <a:picLocks noChangeAspect="1"/>
          </p:cNvPicPr>
          <p:nvPr/>
        </p:nvPicPr>
        <p:blipFill>
          <a:blip r:embed="rId5">
            <a:extLst/>
          </a:blip>
          <a:stretch>
            <a:fillRect/>
          </a:stretch>
        </p:blipFill>
        <p:spPr>
          <a:xfrm>
            <a:off x="11491383" y="108786"/>
            <a:ext cx="639558" cy="513514"/>
          </a:xfrm>
          <a:prstGeom prst="rect">
            <a:avLst/>
          </a:prstGeom>
          <a:ln w="12700">
            <a:miter lim="400000"/>
          </a:ln>
        </p:spPr>
      </p:pic>
      <p:sp>
        <p:nvSpPr>
          <p:cNvPr id="957" name="Sequencing by Synthesis…"/>
          <p:cNvSpPr txBox="1"/>
          <p:nvPr/>
        </p:nvSpPr>
        <p:spPr>
          <a:xfrm>
            <a:off x="402589" y="1281648"/>
            <a:ext cx="2800702" cy="69298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sz="2100"/>
            </a:pPr>
            <a:r>
              <a:t>Sequencing by Synthesis</a:t>
            </a:r>
          </a:p>
          <a:p>
            <a:pPr>
              <a:defRPr sz="2100"/>
            </a:pPr>
            <a:r>
              <a:t>dNTP* bound</a:t>
            </a:r>
          </a:p>
        </p:txBody>
      </p:sp>
      <p:sp>
        <p:nvSpPr>
          <p:cNvPr id="958" name="Sequencing by Binding…"/>
          <p:cNvSpPr txBox="1"/>
          <p:nvPr/>
        </p:nvSpPr>
        <p:spPr>
          <a:xfrm>
            <a:off x="350722" y="5737705"/>
            <a:ext cx="5527866" cy="69297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sz="2100"/>
            </a:pPr>
            <a:r>
              <a:t>Sequencing by Binding </a:t>
            </a:r>
          </a:p>
          <a:p>
            <a:pPr>
              <a:defRPr sz="2100"/>
            </a:pPr>
            <a:r>
              <a:t>dNTP* presented, then native nucleotide is bound</a:t>
            </a:r>
          </a:p>
        </p:txBody>
      </p:sp>
    </p:spTree>
  </p:cSld>
  <p:clrMapOvr>
    <a:masterClrMapping/>
  </p:clrMapOvr>
  <p:transition xmlns:p14="http://schemas.microsoft.com/office/powerpoint/2010/main" spd="med" advClick="1"/>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60" name="Comparison Illumina vs Onso"/>
          <p:cNvSpPr txBox="1"/>
          <p:nvPr>
            <p:ph type="title"/>
          </p:nvPr>
        </p:nvSpPr>
        <p:spPr>
          <a:xfrm>
            <a:off x="520700" y="149225"/>
            <a:ext cx="10515600" cy="1325563"/>
          </a:xfrm>
          <a:prstGeom prst="rect">
            <a:avLst/>
          </a:prstGeom>
        </p:spPr>
        <p:txBody>
          <a:bodyPr/>
          <a:lstStyle/>
          <a:p>
            <a:pPr/>
            <a:r>
              <a:t>Comparison Illumina vs Onso</a:t>
            </a:r>
          </a:p>
        </p:txBody>
      </p:sp>
      <p:pic>
        <p:nvPicPr>
          <p:cNvPr id="961" name="pasted-movie.png" descr="pasted-movie.png"/>
          <p:cNvPicPr>
            <a:picLocks noChangeAspect="1"/>
          </p:cNvPicPr>
          <p:nvPr/>
        </p:nvPicPr>
        <p:blipFill>
          <a:blip r:embed="rId2">
            <a:extLst/>
          </a:blip>
          <a:stretch>
            <a:fillRect/>
          </a:stretch>
        </p:blipFill>
        <p:spPr>
          <a:xfrm>
            <a:off x="128190" y="2062376"/>
            <a:ext cx="11935674" cy="4423599"/>
          </a:xfrm>
          <a:prstGeom prst="rect">
            <a:avLst/>
          </a:prstGeom>
          <a:ln w="12700">
            <a:miter lim="400000"/>
          </a:ln>
        </p:spPr>
      </p:pic>
      <p:sp>
        <p:nvSpPr>
          <p:cNvPr id="962" name="Onso utilizes a proprietary cluster generation technology, non-patterned flow cell"/>
          <p:cNvSpPr txBox="1"/>
          <p:nvPr/>
        </p:nvSpPr>
        <p:spPr>
          <a:xfrm>
            <a:off x="508422" y="1230456"/>
            <a:ext cx="7624389"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Onso utilizes a proprietary cluster generation technology, non-patterned flow cell</a:t>
            </a:r>
          </a:p>
        </p:txBody>
      </p:sp>
      <p:pic>
        <p:nvPicPr>
          <p:cNvPr id="963" name="pasted-movie.png" descr="pasted-movie.png"/>
          <p:cNvPicPr>
            <a:picLocks noChangeAspect="1"/>
          </p:cNvPicPr>
          <p:nvPr/>
        </p:nvPicPr>
        <p:blipFill>
          <a:blip r:embed="rId3">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65" name="Picture 4" descr="Picture 4"/>
          <p:cNvPicPr>
            <a:picLocks noChangeAspect="1"/>
          </p:cNvPicPr>
          <p:nvPr/>
        </p:nvPicPr>
        <p:blipFill>
          <a:blip r:embed="rId2">
            <a:extLst/>
          </a:blip>
          <a:stretch>
            <a:fillRect/>
          </a:stretch>
        </p:blipFill>
        <p:spPr>
          <a:xfrm>
            <a:off x="2005853" y="0"/>
            <a:ext cx="4038603" cy="2019300"/>
          </a:xfrm>
          <a:prstGeom prst="rect">
            <a:avLst/>
          </a:prstGeom>
          <a:ln w="12700">
            <a:miter lim="400000"/>
          </a:ln>
        </p:spPr>
      </p:pic>
      <p:graphicFrame>
        <p:nvGraphicFramePr>
          <p:cNvPr id="966" name="Table 5"/>
          <p:cNvGraphicFramePr/>
          <p:nvPr/>
        </p:nvGraphicFramePr>
        <p:xfrm>
          <a:off x="2027278" y="1972080"/>
          <a:ext cx="8150144" cy="2280006"/>
        </p:xfrm>
        <a:graphic xmlns:a="http://schemas.openxmlformats.org/drawingml/2006/main">
          <a:graphicData uri="http://schemas.openxmlformats.org/drawingml/2006/table">
            <a:tbl>
              <a:tblPr firstCol="0" firstRow="1" lastCol="0" lastRow="0" bandCol="0" bandRow="0" rtl="0">
                <a:tableStyleId>{4C3C2611-4C71-4FC5-86AE-919BDF0F9419}</a:tableStyleId>
              </a:tblPr>
              <a:tblGrid>
                <a:gridCol w="1495956"/>
                <a:gridCol w="1866459"/>
                <a:gridCol w="1648707"/>
                <a:gridCol w="1498829"/>
                <a:gridCol w="1627488"/>
              </a:tblGrid>
              <a:tr h="683446">
                <a:tc>
                  <a:txBody>
                    <a:bodyPr/>
                    <a:lstStyle/>
                    <a:p>
                      <a:pPr algn="l" defTabSz="457200">
                        <a:defRPr b="0" sz="1800">
                          <a:solidFill>
                            <a:srgbClr val="000000"/>
                          </a:solidFill>
                        </a:defRPr>
                      </a:pPr>
                      <a:r>
                        <a:rPr b="1">
                          <a:solidFill>
                            <a:srgbClr val="FFFFFF"/>
                          </a:solidFill>
                        </a:rPr>
                        <a:t>Instrument</a:t>
                      </a:r>
                    </a:p>
                  </a:txBody>
                  <a:tcPr marL="45720" marR="45720" marT="45720" marB="45720" anchor="t" anchorCtr="0" horzOverflow="overflow">
                    <a:lnL w="12700">
                      <a:miter lim="400000"/>
                    </a:lnL>
                    <a:lnR w="12700">
                      <a:miter lim="400000"/>
                    </a:lnR>
                    <a:lnT w="12700">
                      <a:miter lim="400000"/>
                    </a:lnT>
                    <a:lnB w="12700">
                      <a:miter lim="400000"/>
                    </a:lnB>
                    <a:solidFill>
                      <a:srgbClr val="4F81BD"/>
                    </a:solidFill>
                  </a:tcPr>
                </a:tc>
                <a:tc>
                  <a:txBody>
                    <a:bodyPr/>
                    <a:lstStyle/>
                    <a:p>
                      <a:pPr algn="l" defTabSz="457200">
                        <a:defRPr b="0" sz="1800">
                          <a:solidFill>
                            <a:srgbClr val="000000"/>
                          </a:solidFill>
                        </a:defRPr>
                      </a:pPr>
                      <a:r>
                        <a:rPr b="1">
                          <a:solidFill>
                            <a:srgbClr val="FFFFFF"/>
                          </a:solidFill>
                        </a:rPr>
                        <a:t>Run time /FC</a:t>
                      </a:r>
                    </a:p>
                  </a:txBody>
                  <a:tcPr marL="45720" marR="45720" marT="45720" marB="45720" anchor="t" anchorCtr="0" horzOverflow="overflow">
                    <a:lnL w="12700">
                      <a:miter lim="400000"/>
                    </a:lnL>
                    <a:lnR w="12700">
                      <a:miter lim="400000"/>
                    </a:lnR>
                    <a:lnT w="12700">
                      <a:miter lim="400000"/>
                    </a:lnT>
                    <a:lnB w="12700">
                      <a:miter lim="400000"/>
                    </a:lnB>
                    <a:solidFill>
                      <a:srgbClr val="4F81BD"/>
                    </a:solidFill>
                  </a:tcPr>
                </a:tc>
                <a:tc>
                  <a:txBody>
                    <a:bodyPr/>
                    <a:lstStyle/>
                    <a:p>
                      <a:pPr algn="l" defTabSz="457200">
                        <a:defRPr b="0" sz="1800">
                          <a:solidFill>
                            <a:srgbClr val="000000"/>
                          </a:solidFill>
                        </a:defRPr>
                      </a:pPr>
                      <a:r>
                        <a:rPr b="1">
                          <a:solidFill>
                            <a:srgbClr val="FFFFFF"/>
                          </a:solidFill>
                        </a:rPr>
                        <a:t>Output / FC</a:t>
                      </a:r>
                    </a:p>
                  </a:txBody>
                  <a:tcPr marL="45720" marR="45720" marT="45720" marB="45720" anchor="t" anchorCtr="0" horzOverflow="overflow">
                    <a:lnL w="12700">
                      <a:miter lim="400000"/>
                    </a:lnL>
                    <a:lnR w="12700">
                      <a:miter lim="400000"/>
                    </a:lnR>
                    <a:lnT w="12700">
                      <a:miter lim="400000"/>
                    </a:lnT>
                    <a:lnB w="12700">
                      <a:miter lim="400000"/>
                    </a:lnB>
                    <a:solidFill>
                      <a:srgbClr val="4F81BD"/>
                    </a:solidFill>
                  </a:tcPr>
                </a:tc>
                <a:tc>
                  <a:txBody>
                    <a:bodyPr/>
                    <a:lstStyle/>
                    <a:p>
                      <a:pPr algn="l" defTabSz="457200">
                        <a:defRPr b="0" sz="1800">
                          <a:solidFill>
                            <a:srgbClr val="000000"/>
                          </a:solidFill>
                        </a:defRPr>
                      </a:pPr>
                      <a:r>
                        <a:rPr b="1">
                          <a:solidFill>
                            <a:srgbClr val="FFFFFF"/>
                          </a:solidFill>
                        </a:rPr>
                        <a:t>Nr of pores</a:t>
                      </a:r>
                    </a:p>
                  </a:txBody>
                  <a:tcPr marL="45720" marR="45720" marT="45720" marB="45720" anchor="t" anchorCtr="0" horzOverflow="overflow">
                    <a:lnL w="12700">
                      <a:miter lim="400000"/>
                    </a:lnL>
                    <a:lnR w="12700">
                      <a:miter lim="400000"/>
                    </a:lnR>
                    <a:lnT w="12700">
                      <a:miter lim="400000"/>
                    </a:lnT>
                    <a:lnB w="12700">
                      <a:miter lim="400000"/>
                    </a:lnB>
                    <a:solidFill>
                      <a:srgbClr val="4F81BD"/>
                    </a:solidFill>
                  </a:tcPr>
                </a:tc>
                <a:tc>
                  <a:txBody>
                    <a:bodyPr/>
                    <a:lstStyle/>
                    <a:p>
                      <a:pPr algn="l" defTabSz="457200">
                        <a:defRPr b="0" sz="1800">
                          <a:solidFill>
                            <a:srgbClr val="000000"/>
                          </a:solidFill>
                        </a:defRPr>
                      </a:pPr>
                      <a:r>
                        <a:rPr b="1">
                          <a:solidFill>
                            <a:srgbClr val="FFFFFF"/>
                          </a:solidFill>
                        </a:rPr>
                        <a:t>Max read length</a:t>
                      </a:r>
                    </a:p>
                  </a:txBody>
                  <a:tcPr marL="45720" marR="45720" marT="45720" marB="45720" anchor="t" anchorCtr="0" horzOverflow="overflow">
                    <a:lnL w="12700">
                      <a:miter lim="400000"/>
                    </a:lnL>
                    <a:lnR w="12700">
                      <a:miter lim="400000"/>
                    </a:lnR>
                    <a:lnT w="12700">
                      <a:miter lim="400000"/>
                    </a:lnT>
                    <a:lnB w="12700">
                      <a:miter lim="400000"/>
                    </a:lnB>
                    <a:solidFill>
                      <a:srgbClr val="4F81BD"/>
                    </a:solidFill>
                  </a:tcPr>
                </a:tc>
              </a:tr>
              <a:tr h="395964">
                <a:tc>
                  <a:txBody>
                    <a:bodyPr/>
                    <a:lstStyle/>
                    <a:p>
                      <a:pPr algn="l" defTabSz="457200">
                        <a:defRPr sz="1800"/>
                      </a:pPr>
                      <a:r>
                        <a:t>Flongle</a:t>
                      </a:r>
                    </a:p>
                  </a:txBody>
                  <a:tcPr marL="45720" marR="45720" marT="45720" marB="45720" anchor="t" anchorCtr="0" horzOverflow="overflow">
                    <a:lnL w="12700">
                      <a:miter lim="400000"/>
                    </a:lnL>
                    <a:lnR w="12700">
                      <a:miter lim="400000"/>
                    </a:lnR>
                    <a:lnT w="12700">
                      <a:miter lim="400000"/>
                    </a:lnT>
                    <a:lnB w="12700">
                      <a:miter lim="400000"/>
                    </a:lnB>
                    <a:solidFill>
                      <a:srgbClr val="CFD7E7"/>
                    </a:solidFill>
                  </a:tcPr>
                </a:tc>
                <a:tc>
                  <a:txBody>
                    <a:bodyPr/>
                    <a:lstStyle/>
                    <a:p>
                      <a:pPr algn="l" defTabSz="457200">
                        <a:defRPr sz="1800"/>
                      </a:pPr>
                      <a:r>
                        <a:t>16 hrs</a:t>
                      </a:r>
                    </a:p>
                  </a:txBody>
                  <a:tcPr marL="45720" marR="45720" marT="45720" marB="45720" anchor="t" anchorCtr="0" horzOverflow="overflow">
                    <a:lnL w="12700">
                      <a:miter lim="400000"/>
                    </a:lnL>
                    <a:lnR w="12700">
                      <a:miter lim="400000"/>
                    </a:lnR>
                    <a:lnT w="12700">
                      <a:miter lim="400000"/>
                    </a:lnT>
                    <a:lnB w="12700">
                      <a:miter lim="400000"/>
                    </a:lnB>
                    <a:solidFill>
                      <a:srgbClr val="CFD7E7"/>
                    </a:solidFill>
                  </a:tcPr>
                </a:tc>
                <a:tc>
                  <a:txBody>
                    <a:bodyPr/>
                    <a:lstStyle/>
                    <a:p>
                      <a:pPr algn="l" defTabSz="457200">
                        <a:defRPr sz="1800"/>
                      </a:pPr>
                      <a:r>
                        <a:t>1 Gb</a:t>
                      </a:r>
                    </a:p>
                  </a:txBody>
                  <a:tcPr marL="45720" marR="45720" marT="45720" marB="45720" anchor="t" anchorCtr="0" horzOverflow="overflow">
                    <a:lnL w="12700">
                      <a:miter lim="400000"/>
                    </a:lnL>
                    <a:lnR w="12700">
                      <a:miter lim="400000"/>
                    </a:lnR>
                    <a:lnT w="12700">
                      <a:miter lim="400000"/>
                    </a:lnT>
                    <a:lnB w="12700">
                      <a:miter lim="400000"/>
                    </a:lnB>
                    <a:solidFill>
                      <a:srgbClr val="CFD7E7"/>
                    </a:solidFill>
                  </a:tcPr>
                </a:tc>
                <a:tc>
                  <a:txBody>
                    <a:bodyPr/>
                    <a:lstStyle/>
                    <a:p>
                      <a:pPr algn="l" defTabSz="457200">
                        <a:defRPr sz="1800"/>
                      </a:pPr>
                      <a:r>
                        <a:t>126</a:t>
                      </a:r>
                    </a:p>
                  </a:txBody>
                  <a:tcPr marL="45720" marR="45720" marT="45720" marB="45720" anchor="t" anchorCtr="0" horzOverflow="overflow">
                    <a:lnL w="12700">
                      <a:miter lim="400000"/>
                    </a:lnL>
                    <a:lnR w="12700">
                      <a:miter lim="400000"/>
                    </a:lnR>
                    <a:lnT w="12700">
                      <a:miter lim="400000"/>
                    </a:lnT>
                    <a:lnB w="12700">
                      <a:miter lim="400000"/>
                    </a:lnB>
                    <a:solidFill>
                      <a:srgbClr val="CFD7E7"/>
                    </a:solidFill>
                  </a:tcPr>
                </a:tc>
                <a:tc>
                  <a:txBody>
                    <a:bodyPr/>
                    <a:lstStyle/>
                    <a:p>
                      <a:pPr algn="l" defTabSz="457200">
                        <a:defRPr sz="1800"/>
                      </a:pPr>
                      <a:r>
                        <a:t>1 Mb</a:t>
                      </a:r>
                    </a:p>
                  </a:txBody>
                  <a:tcPr marL="45720" marR="45720" marT="45720" marB="45720" anchor="t" anchorCtr="0" horzOverflow="overflow">
                    <a:lnL w="12700">
                      <a:miter lim="400000"/>
                    </a:lnL>
                    <a:lnR w="12700">
                      <a:miter lim="400000"/>
                    </a:lnR>
                    <a:lnT w="12700">
                      <a:miter lim="400000"/>
                    </a:lnT>
                    <a:lnB w="12700">
                      <a:miter lim="400000"/>
                    </a:lnB>
                    <a:solidFill>
                      <a:srgbClr val="CFD7E7"/>
                    </a:solidFill>
                  </a:tcPr>
                </a:tc>
              </a:tr>
              <a:tr h="395964">
                <a:tc>
                  <a:txBody>
                    <a:bodyPr/>
                    <a:lstStyle/>
                    <a:p>
                      <a:pPr algn="l" defTabSz="457200">
                        <a:defRPr sz="1800"/>
                      </a:pPr>
                      <a:r>
                        <a:t>MinION</a:t>
                      </a:r>
                    </a:p>
                  </a:txBody>
                  <a:tcPr marL="45720" marR="45720" marT="45720" marB="45720" anchor="t" anchorCtr="0" horzOverflow="overflow">
                    <a:lnL w="12700">
                      <a:miter lim="400000"/>
                    </a:lnL>
                    <a:lnR w="12700">
                      <a:miter lim="400000"/>
                    </a:lnR>
                    <a:lnT w="12700">
                      <a:miter lim="400000"/>
                    </a:lnT>
                    <a:lnB w="12700">
                      <a:miter lim="400000"/>
                    </a:lnB>
                    <a:solidFill>
                      <a:srgbClr val="E8ECF4"/>
                    </a:solidFill>
                  </a:tcPr>
                </a:tc>
                <a:tc>
                  <a:txBody>
                    <a:bodyPr/>
                    <a:lstStyle/>
                    <a:p>
                      <a:pPr algn="l" defTabSz="457200">
                        <a:defRPr sz="1800"/>
                      </a:pPr>
                      <a:r>
                        <a:t>24 hrs</a:t>
                      </a:r>
                    </a:p>
                  </a:txBody>
                  <a:tcPr marL="45720" marR="45720" marT="45720" marB="45720" anchor="t" anchorCtr="0" horzOverflow="overflow">
                    <a:lnL w="12700">
                      <a:miter lim="400000"/>
                    </a:lnL>
                    <a:lnR w="12700">
                      <a:miter lim="400000"/>
                    </a:lnR>
                    <a:lnT w="12700">
                      <a:miter lim="400000"/>
                    </a:lnT>
                    <a:lnB w="12700">
                      <a:miter lim="400000"/>
                    </a:lnB>
                    <a:solidFill>
                      <a:srgbClr val="E8ECF4"/>
                    </a:solidFill>
                  </a:tcPr>
                </a:tc>
                <a:tc>
                  <a:txBody>
                    <a:bodyPr/>
                    <a:lstStyle/>
                    <a:p>
                      <a:pPr algn="l" defTabSz="457200">
                        <a:defRPr sz="1800"/>
                      </a:pPr>
                      <a:r>
                        <a:t>2-15 Gb</a:t>
                      </a:r>
                    </a:p>
                  </a:txBody>
                  <a:tcPr marL="45720" marR="45720" marT="45720" marB="45720" anchor="t" anchorCtr="0" horzOverflow="overflow">
                    <a:lnL w="12700">
                      <a:miter lim="400000"/>
                    </a:lnL>
                    <a:lnR w="12700">
                      <a:miter lim="400000"/>
                    </a:lnR>
                    <a:lnT w="12700">
                      <a:miter lim="400000"/>
                    </a:lnT>
                    <a:lnB w="12700">
                      <a:miter lim="400000"/>
                    </a:lnB>
                    <a:solidFill>
                      <a:srgbClr val="E8ECF4"/>
                    </a:solidFill>
                  </a:tcPr>
                </a:tc>
                <a:tc>
                  <a:txBody>
                    <a:bodyPr/>
                    <a:lstStyle/>
                    <a:p>
                      <a:pPr algn="l" defTabSz="457200">
                        <a:defRPr sz="1800"/>
                      </a:pPr>
                      <a:r>
                        <a:t>512</a:t>
                      </a:r>
                    </a:p>
                  </a:txBody>
                  <a:tcPr marL="45720" marR="45720" marT="45720" marB="45720" anchor="t" anchorCtr="0" horzOverflow="overflow">
                    <a:lnL w="12700">
                      <a:miter lim="400000"/>
                    </a:lnL>
                    <a:lnR w="12700">
                      <a:miter lim="400000"/>
                    </a:lnR>
                    <a:lnT w="12700">
                      <a:miter lim="400000"/>
                    </a:lnT>
                    <a:lnB w="12700">
                      <a:miter lim="400000"/>
                    </a:lnB>
                    <a:solidFill>
                      <a:srgbClr val="E8ECF4"/>
                    </a:solidFill>
                  </a:tcPr>
                </a:tc>
                <a:tc>
                  <a:txBody>
                    <a:bodyPr/>
                    <a:lstStyle/>
                    <a:p>
                      <a:pPr algn="l" defTabSz="457200">
                        <a:defRPr sz="1800"/>
                      </a:pPr>
                      <a:r>
                        <a:t>1 Mb</a:t>
                      </a:r>
                    </a:p>
                  </a:txBody>
                  <a:tcPr marL="45720" marR="45720" marT="45720" marB="45720" anchor="t" anchorCtr="0" horzOverflow="overflow">
                    <a:lnL w="12700">
                      <a:miter lim="400000"/>
                    </a:lnL>
                    <a:lnR w="12700">
                      <a:miter lim="400000"/>
                    </a:lnR>
                    <a:lnT w="12700">
                      <a:miter lim="400000"/>
                    </a:lnT>
                    <a:lnB w="12700">
                      <a:miter lim="400000"/>
                    </a:lnB>
                    <a:solidFill>
                      <a:srgbClr val="E8ECF4"/>
                    </a:solidFill>
                  </a:tcPr>
                </a:tc>
              </a:tr>
              <a:tr h="395964">
                <a:tc>
                  <a:txBody>
                    <a:bodyPr/>
                    <a:lstStyle/>
                    <a:p>
                      <a:pPr algn="l" defTabSz="457200">
                        <a:defRPr sz="1800"/>
                      </a:pPr>
                      <a:r>
                        <a:t>GridION</a:t>
                      </a:r>
                    </a:p>
                  </a:txBody>
                  <a:tcPr marL="45720" marR="45720" marT="45720" marB="45720" anchor="t" anchorCtr="0" horzOverflow="overflow">
                    <a:lnL w="12700">
                      <a:miter lim="400000"/>
                    </a:lnL>
                    <a:lnR w="12700">
                      <a:miter lim="400000"/>
                    </a:lnR>
                    <a:lnT w="12700">
                      <a:miter lim="400000"/>
                    </a:lnT>
                    <a:lnB w="12700">
                      <a:miter lim="400000"/>
                    </a:lnB>
                    <a:solidFill>
                      <a:srgbClr val="CFD7E7"/>
                    </a:solidFill>
                  </a:tcPr>
                </a:tc>
                <a:tc>
                  <a:txBody>
                    <a:bodyPr/>
                    <a:lstStyle/>
                    <a:p>
                      <a:pPr algn="l">
                        <a:defRPr sz="1800"/>
                      </a:pPr>
                      <a:r>
                        <a:t>24 hrs</a:t>
                      </a:r>
                    </a:p>
                  </a:txBody>
                  <a:tcPr marL="45720" marR="45720" marT="45720" marB="45720" anchor="t" anchorCtr="0" horzOverflow="overflow">
                    <a:lnL w="12700">
                      <a:miter lim="400000"/>
                    </a:lnL>
                    <a:lnR w="12700">
                      <a:miter lim="400000"/>
                    </a:lnR>
                    <a:lnT w="12700">
                      <a:miter lim="400000"/>
                    </a:lnT>
                    <a:lnB w="12700">
                      <a:miter lim="400000"/>
                    </a:lnB>
                    <a:solidFill>
                      <a:srgbClr val="CFD7E7"/>
                    </a:solidFill>
                  </a:tcPr>
                </a:tc>
                <a:tc>
                  <a:txBody>
                    <a:bodyPr/>
                    <a:lstStyle/>
                    <a:p>
                      <a:pPr algn="l" defTabSz="457200">
                        <a:defRPr sz="1800"/>
                      </a:pPr>
                      <a:r>
                        <a:t>2-15 Gb</a:t>
                      </a:r>
                    </a:p>
                  </a:txBody>
                  <a:tcPr marL="45720" marR="45720" marT="45720" marB="45720" anchor="t" anchorCtr="0" horzOverflow="overflow">
                    <a:lnL w="12700">
                      <a:miter lim="400000"/>
                    </a:lnL>
                    <a:lnR w="12700">
                      <a:miter lim="400000"/>
                    </a:lnR>
                    <a:lnT w="12700">
                      <a:miter lim="400000"/>
                    </a:lnT>
                    <a:lnB w="12700">
                      <a:miter lim="400000"/>
                    </a:lnB>
                    <a:solidFill>
                      <a:srgbClr val="CFD7E7"/>
                    </a:solidFill>
                  </a:tcPr>
                </a:tc>
                <a:tc>
                  <a:txBody>
                    <a:bodyPr/>
                    <a:lstStyle/>
                    <a:p>
                      <a:pPr algn="l" defTabSz="457200">
                        <a:defRPr sz="1800"/>
                      </a:pPr>
                      <a:r>
                        <a:t>512</a:t>
                      </a:r>
                    </a:p>
                  </a:txBody>
                  <a:tcPr marL="45720" marR="45720" marT="45720" marB="45720" anchor="t" anchorCtr="0" horzOverflow="overflow">
                    <a:lnL w="12700">
                      <a:miter lim="400000"/>
                    </a:lnL>
                    <a:lnR w="12700">
                      <a:miter lim="400000"/>
                    </a:lnR>
                    <a:lnT w="12700">
                      <a:miter lim="400000"/>
                    </a:lnT>
                    <a:lnB w="12700">
                      <a:miter lim="400000"/>
                    </a:lnB>
                    <a:solidFill>
                      <a:srgbClr val="CFD7E7"/>
                    </a:solidFill>
                  </a:tcPr>
                </a:tc>
                <a:tc>
                  <a:txBody>
                    <a:bodyPr/>
                    <a:lstStyle/>
                    <a:p>
                      <a:pPr algn="l" defTabSz="457200">
                        <a:defRPr sz="1800"/>
                      </a:pPr>
                      <a:r>
                        <a:t>1 Mb</a:t>
                      </a:r>
                    </a:p>
                  </a:txBody>
                  <a:tcPr marL="45720" marR="45720" marT="45720" marB="45720" anchor="t" anchorCtr="0" horzOverflow="overflow">
                    <a:lnL w="12700">
                      <a:miter lim="400000"/>
                    </a:lnL>
                    <a:lnR w="12700">
                      <a:miter lim="400000"/>
                    </a:lnR>
                    <a:lnT w="12700">
                      <a:miter lim="400000"/>
                    </a:lnT>
                    <a:lnB w="12700">
                      <a:miter lim="400000"/>
                    </a:lnB>
                    <a:solidFill>
                      <a:srgbClr val="CFD7E7"/>
                    </a:solidFill>
                  </a:tcPr>
                </a:tc>
              </a:tr>
              <a:tr h="395964">
                <a:tc>
                  <a:txBody>
                    <a:bodyPr/>
                    <a:lstStyle/>
                    <a:p>
                      <a:pPr algn="l" defTabSz="457200">
                        <a:defRPr sz="1800"/>
                      </a:pPr>
                      <a:r>
                        <a:t>PromethION</a:t>
                      </a:r>
                    </a:p>
                  </a:txBody>
                  <a:tcPr marL="45720" marR="45720" marT="45720" marB="45720" anchor="t" anchorCtr="0" horzOverflow="overflow">
                    <a:lnL w="12700">
                      <a:miter lim="400000"/>
                    </a:lnL>
                    <a:lnR w="12700">
                      <a:miter lim="400000"/>
                    </a:lnR>
                    <a:lnT w="12700">
                      <a:miter lim="400000"/>
                    </a:lnT>
                    <a:lnB w="12700">
                      <a:miter lim="400000"/>
                    </a:lnB>
                    <a:solidFill>
                      <a:srgbClr val="E8ECF4"/>
                    </a:solidFill>
                  </a:tcPr>
                </a:tc>
                <a:tc>
                  <a:txBody>
                    <a:bodyPr/>
                    <a:lstStyle/>
                    <a:p>
                      <a:pPr algn="l">
                        <a:defRPr sz="1800"/>
                      </a:pPr>
                      <a:r>
                        <a:t>72 hrs</a:t>
                      </a:r>
                    </a:p>
                  </a:txBody>
                  <a:tcPr marL="45720" marR="45720" marT="45720" marB="45720" anchor="t" anchorCtr="0" horzOverflow="overflow">
                    <a:lnL w="12700">
                      <a:miter lim="400000"/>
                    </a:lnL>
                    <a:lnR w="12700">
                      <a:miter lim="400000"/>
                    </a:lnR>
                    <a:lnT w="12700">
                      <a:miter lim="400000"/>
                    </a:lnT>
                    <a:lnB w="12700">
                      <a:miter lim="400000"/>
                    </a:lnB>
                    <a:solidFill>
                      <a:srgbClr val="E8ECF4"/>
                    </a:solidFill>
                  </a:tcPr>
                </a:tc>
                <a:tc>
                  <a:txBody>
                    <a:bodyPr/>
                    <a:lstStyle/>
                    <a:p>
                      <a:pPr algn="l" defTabSz="457200">
                        <a:defRPr sz="1800"/>
                      </a:pPr>
                      <a:r>
                        <a:t>10 – 150 Gb</a:t>
                      </a:r>
                    </a:p>
                  </a:txBody>
                  <a:tcPr marL="45720" marR="45720" marT="45720" marB="45720" anchor="t" anchorCtr="0" horzOverflow="overflow">
                    <a:lnL w="12700">
                      <a:miter lim="400000"/>
                    </a:lnL>
                    <a:lnR w="12700">
                      <a:miter lim="400000"/>
                    </a:lnR>
                    <a:lnT w="12700">
                      <a:miter lim="400000"/>
                    </a:lnT>
                    <a:lnB w="12700">
                      <a:miter lim="400000"/>
                    </a:lnB>
                    <a:solidFill>
                      <a:srgbClr val="E8ECF4"/>
                    </a:solidFill>
                  </a:tcPr>
                </a:tc>
                <a:tc>
                  <a:txBody>
                    <a:bodyPr/>
                    <a:lstStyle/>
                    <a:p>
                      <a:pPr algn="l" defTabSz="457200">
                        <a:defRPr sz="1800"/>
                      </a:pPr>
                      <a:r>
                        <a:t>3 000</a:t>
                      </a:r>
                    </a:p>
                  </a:txBody>
                  <a:tcPr marL="45720" marR="45720" marT="45720" marB="45720" anchor="t" anchorCtr="0" horzOverflow="overflow">
                    <a:lnL w="12700">
                      <a:miter lim="400000"/>
                    </a:lnL>
                    <a:lnR w="12700">
                      <a:miter lim="400000"/>
                    </a:lnR>
                    <a:lnT w="12700">
                      <a:miter lim="400000"/>
                    </a:lnT>
                    <a:lnB w="12700">
                      <a:miter lim="400000"/>
                    </a:lnB>
                    <a:solidFill>
                      <a:srgbClr val="E8ECF4"/>
                    </a:solidFill>
                  </a:tcPr>
                </a:tc>
                <a:tc>
                  <a:txBody>
                    <a:bodyPr/>
                    <a:lstStyle/>
                    <a:p>
                      <a:pPr algn="l" defTabSz="457200">
                        <a:defRPr sz="1800"/>
                      </a:pPr>
                      <a:r>
                        <a:t>2 Mb</a:t>
                      </a:r>
                    </a:p>
                  </a:txBody>
                  <a:tcPr marL="45720" marR="45720" marT="45720" marB="45720" anchor="t" anchorCtr="0" horzOverflow="overflow">
                    <a:lnL w="12700">
                      <a:miter lim="400000"/>
                    </a:lnL>
                    <a:lnR w="12700">
                      <a:miter lim="400000"/>
                    </a:lnR>
                    <a:lnT w="12700">
                      <a:miter lim="400000"/>
                    </a:lnT>
                    <a:lnB w="12700">
                      <a:miter lim="400000"/>
                    </a:lnB>
                    <a:solidFill>
                      <a:srgbClr val="E8ECF4"/>
                    </a:solidFill>
                  </a:tcPr>
                </a:tc>
              </a:tr>
            </a:tbl>
          </a:graphicData>
        </a:graphic>
      </p:graphicFrame>
      <p:pic>
        <p:nvPicPr>
          <p:cNvPr id="967" name="Picture 2" descr="Picture 2"/>
          <p:cNvPicPr>
            <a:picLocks noChangeAspect="1"/>
          </p:cNvPicPr>
          <p:nvPr/>
        </p:nvPicPr>
        <p:blipFill>
          <a:blip r:embed="rId3">
            <a:extLst/>
          </a:blip>
          <a:stretch>
            <a:fillRect/>
          </a:stretch>
        </p:blipFill>
        <p:spPr>
          <a:xfrm>
            <a:off x="10796115" y="4396107"/>
            <a:ext cx="1387420" cy="924947"/>
          </a:xfrm>
          <a:prstGeom prst="rect">
            <a:avLst/>
          </a:prstGeom>
          <a:ln w="12700">
            <a:miter lim="400000"/>
          </a:ln>
        </p:spPr>
      </p:pic>
      <p:pic>
        <p:nvPicPr>
          <p:cNvPr id="968" name="pasted-movie.png" descr="pasted-movie.png"/>
          <p:cNvPicPr>
            <a:picLocks noChangeAspect="1"/>
          </p:cNvPicPr>
          <p:nvPr/>
        </p:nvPicPr>
        <p:blipFill>
          <a:blip r:embed="rId4">
            <a:extLst/>
          </a:blip>
          <a:stretch>
            <a:fillRect/>
          </a:stretch>
        </p:blipFill>
        <p:spPr>
          <a:xfrm>
            <a:off x="11491383" y="108786"/>
            <a:ext cx="639558" cy="513514"/>
          </a:xfrm>
          <a:prstGeom prst="rect">
            <a:avLst/>
          </a:prstGeom>
          <a:ln w="12700">
            <a:miter lim="400000"/>
          </a:ln>
        </p:spPr>
      </p:pic>
      <p:sp>
        <p:nvSpPr>
          <p:cNvPr id="969" name="Technology highlight: nanopores, no fluorescence,  ultra-long reads, native RNA…"/>
          <p:cNvSpPr txBox="1"/>
          <p:nvPr/>
        </p:nvSpPr>
        <p:spPr>
          <a:xfrm>
            <a:off x="369703" y="4768331"/>
            <a:ext cx="9743801" cy="1820477"/>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sz="2200"/>
            </a:pPr>
            <a:r>
              <a:t>Technology highlight: </a:t>
            </a:r>
            <a:r>
              <a:rPr b="0" sz="2400"/>
              <a:t>nanopores, no fluorescence,  ultra-long reads, native RNA</a:t>
            </a:r>
            <a:endParaRPr b="0" sz="2400"/>
          </a:p>
          <a:p>
            <a:pPr>
              <a:defRPr b="1" sz="2200"/>
            </a:pPr>
            <a:r>
              <a:t>Used for: </a:t>
            </a:r>
            <a:r>
              <a:rPr b="0"/>
              <a:t>reference genomes, SV detection</a:t>
            </a:r>
            <a:endParaRPr b="0"/>
          </a:p>
          <a:p>
            <a:pPr>
              <a:defRPr b="1" sz="2200">
                <a:solidFill>
                  <a:srgbClr val="0433FF"/>
                </a:solidFill>
              </a:defRPr>
            </a:pPr>
          </a:p>
          <a:p>
            <a:pPr>
              <a:defRPr b="1" sz="2200">
                <a:solidFill>
                  <a:srgbClr val="0433FF"/>
                </a:solidFill>
              </a:defRPr>
            </a:pPr>
            <a:r>
              <a:t>Strength: </a:t>
            </a:r>
            <a:r>
              <a:rPr b="0"/>
              <a:t>size and portability</a:t>
            </a:r>
            <a:endParaRPr b="0"/>
          </a:p>
          <a:p>
            <a:pPr>
              <a:defRPr b="1" sz="2200">
                <a:solidFill>
                  <a:srgbClr val="0433FF"/>
                </a:solidFill>
              </a:defRPr>
            </a:pPr>
            <a:r>
              <a:t>Weakness: </a:t>
            </a:r>
            <a:r>
              <a:rPr b="0"/>
              <a:t>sample-sensitive, software limitations, lower Q-score than PacBio</a:t>
            </a:r>
          </a:p>
        </p:txBody>
      </p:sp>
      <p:pic>
        <p:nvPicPr>
          <p:cNvPr id="970" name="Picture 4" descr="Picture 4"/>
          <p:cNvPicPr>
            <a:picLocks noChangeAspect="1"/>
          </p:cNvPicPr>
          <p:nvPr/>
        </p:nvPicPr>
        <p:blipFill>
          <a:blip r:embed="rId5">
            <a:extLst/>
          </a:blip>
          <a:stretch>
            <a:fillRect/>
          </a:stretch>
        </p:blipFill>
        <p:spPr>
          <a:xfrm>
            <a:off x="10296662" y="5392749"/>
            <a:ext cx="1727974" cy="1380920"/>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2" name="Title 6"/>
          <p:cNvSpPr txBox="1"/>
          <p:nvPr>
            <p:ph type="title"/>
          </p:nvPr>
        </p:nvSpPr>
        <p:spPr>
          <a:prstGeom prst="rect">
            <a:avLst/>
          </a:prstGeom>
        </p:spPr>
        <p:txBody>
          <a:bodyPr/>
          <a:lstStyle/>
          <a:p>
            <a:pPr/>
            <a:r>
              <a:t>SciLifeLab Genomics Platform</a:t>
            </a:r>
          </a:p>
        </p:txBody>
      </p:sp>
      <p:sp>
        <p:nvSpPr>
          <p:cNvPr id="263" name="Platshållare för innehåll 2"/>
          <p:cNvSpPr txBox="1"/>
          <p:nvPr>
            <p:ph type="body" idx="1"/>
          </p:nvPr>
        </p:nvSpPr>
        <p:spPr>
          <a:xfrm>
            <a:off x="189959" y="1539153"/>
            <a:ext cx="10650310" cy="5024294"/>
          </a:xfrm>
          <a:prstGeom prst="rect">
            <a:avLst/>
          </a:prstGeom>
        </p:spPr>
        <p:txBody>
          <a:bodyPr/>
          <a:lstStyle/>
          <a:p>
            <a:pPr>
              <a:lnSpc>
                <a:spcPct val="100000"/>
              </a:lnSpc>
              <a:spcBef>
                <a:spcPts val="600"/>
              </a:spcBef>
              <a:buSzPts val="1800"/>
              <a:defRPr sz="1800"/>
            </a:pPr>
            <a:r>
              <a:t>Consists of:</a:t>
            </a:r>
          </a:p>
          <a:p>
            <a:pPr lvl="1" marL="914400" indent="-342900">
              <a:lnSpc>
                <a:spcPct val="100000"/>
              </a:lnSpc>
              <a:spcBef>
                <a:spcPts val="600"/>
              </a:spcBef>
              <a:buSzPts val="1800"/>
              <a:defRPr b="1" sz="1800">
                <a:solidFill>
                  <a:srgbClr val="2F5597"/>
                </a:solidFill>
              </a:defRPr>
            </a:pPr>
            <a:r>
              <a:t>National Genomics Infrastructure</a:t>
            </a:r>
            <a:r>
              <a:rPr b="0">
                <a:solidFill>
                  <a:srgbClr val="000000"/>
                </a:solidFill>
              </a:rPr>
              <a:t> – 3rd largest NGS core in Europe</a:t>
            </a:r>
          </a:p>
          <a:p>
            <a:pPr lvl="1" marL="914400" indent="-342900">
              <a:lnSpc>
                <a:spcPct val="100000"/>
              </a:lnSpc>
              <a:spcBef>
                <a:spcPts val="600"/>
              </a:spcBef>
              <a:buSzPts val="1800"/>
              <a:defRPr sz="1800"/>
            </a:pPr>
            <a:r>
              <a:t>Ancient DNA facility</a:t>
            </a:r>
          </a:p>
          <a:p>
            <a:pPr lvl="1" marL="0" indent="457200">
              <a:lnSpc>
                <a:spcPct val="100000"/>
              </a:lnSpc>
              <a:spcBef>
                <a:spcPts val="600"/>
              </a:spcBef>
              <a:buSzTx/>
              <a:buNone/>
              <a:defRPr sz="1800"/>
            </a:pPr>
          </a:p>
          <a:p>
            <a:pPr>
              <a:lnSpc>
                <a:spcPct val="100000"/>
              </a:lnSpc>
              <a:spcBef>
                <a:spcPts val="600"/>
              </a:spcBef>
              <a:buSzPts val="1800"/>
              <a:defRPr sz="1800"/>
            </a:pPr>
            <a:r>
              <a:t>Advanced user support (even without previous NGS experience):</a:t>
            </a:r>
          </a:p>
          <a:p>
            <a:pPr lvl="1" marL="914400" indent="-342900">
              <a:lnSpc>
                <a:spcPct val="100000"/>
              </a:lnSpc>
              <a:spcBef>
                <a:spcPts val="600"/>
              </a:spcBef>
              <a:buSzPts val="1800"/>
              <a:buFontTx/>
              <a:buChar char="✓"/>
              <a:defRPr sz="1800"/>
            </a:pPr>
            <a:r>
              <a:t>Project design </a:t>
            </a:r>
            <a:endParaRPr sz="2400"/>
          </a:p>
          <a:p>
            <a:pPr lvl="1" marL="914400" indent="-342900">
              <a:lnSpc>
                <a:spcPct val="100000"/>
              </a:lnSpc>
              <a:spcBef>
                <a:spcPts val="600"/>
              </a:spcBef>
              <a:buSzPts val="1800"/>
              <a:buFontTx/>
              <a:buChar char="✓"/>
              <a:defRPr sz="1800"/>
            </a:pPr>
            <a:r>
              <a:t>Choice of sequencing technology and methodology</a:t>
            </a:r>
          </a:p>
          <a:p>
            <a:pPr lvl="1" marL="914400" indent="-342900">
              <a:lnSpc>
                <a:spcPct val="100000"/>
              </a:lnSpc>
              <a:spcBef>
                <a:spcPts val="600"/>
              </a:spcBef>
              <a:buSzPts val="1800"/>
              <a:buFontTx/>
              <a:buChar char="✓"/>
              <a:defRPr sz="1800"/>
            </a:pPr>
            <a:r>
              <a:t>Sample requirements and experimental design</a:t>
            </a:r>
            <a:endParaRPr sz="2400"/>
          </a:p>
          <a:p>
            <a:pPr lvl="1" marL="914400" indent="-342900">
              <a:lnSpc>
                <a:spcPct val="100000"/>
              </a:lnSpc>
              <a:spcBef>
                <a:spcPts val="600"/>
              </a:spcBef>
              <a:buSzPts val="1800"/>
              <a:buFontTx/>
              <a:buChar char="✓"/>
              <a:defRPr sz="1800"/>
            </a:pPr>
            <a:r>
              <a:t>DNA and RNA extraction for reference genome sequencing</a:t>
            </a:r>
          </a:p>
          <a:p>
            <a:pPr lvl="1" marL="914400" indent="-342900">
              <a:lnSpc>
                <a:spcPct val="100000"/>
              </a:lnSpc>
              <a:spcBef>
                <a:spcPts val="600"/>
              </a:spcBef>
              <a:buSzPts val="1800"/>
              <a:buFontTx/>
              <a:buChar char="✓"/>
              <a:defRPr sz="1800"/>
            </a:pPr>
            <a:r>
              <a:t>Ancient DNA extraction and library construction</a:t>
            </a:r>
          </a:p>
          <a:p>
            <a:pPr lvl="1" marL="914400" indent="-342900">
              <a:lnSpc>
                <a:spcPct val="100000"/>
              </a:lnSpc>
              <a:spcBef>
                <a:spcPts val="600"/>
              </a:spcBef>
              <a:buSzPts val="1800"/>
              <a:buFontTx/>
              <a:buChar char="✓"/>
              <a:defRPr sz="1800"/>
            </a:pPr>
            <a:r>
              <a:t>Sequencing</a:t>
            </a:r>
          </a:p>
          <a:p>
            <a:pPr lvl="1" marL="914400" indent="-342900">
              <a:lnSpc>
                <a:spcPct val="100000"/>
              </a:lnSpc>
              <a:spcBef>
                <a:spcPts val="600"/>
              </a:spcBef>
              <a:buSzPts val="1800"/>
              <a:buFontTx/>
              <a:buChar char="✓"/>
              <a:defRPr sz="1800"/>
            </a:pPr>
            <a:r>
              <a:t>Primary data analysis</a:t>
            </a:r>
          </a:p>
        </p:txBody>
      </p:sp>
      <p:pic>
        <p:nvPicPr>
          <p:cNvPr id="264" name="Picture 2" descr="Picture 2"/>
          <p:cNvPicPr>
            <a:picLocks noChangeAspect="1"/>
          </p:cNvPicPr>
          <p:nvPr/>
        </p:nvPicPr>
        <p:blipFill>
          <a:blip r:embed="rId2">
            <a:extLst/>
          </a:blip>
          <a:stretch>
            <a:fillRect/>
          </a:stretch>
        </p:blipFill>
        <p:spPr>
          <a:xfrm>
            <a:off x="8166640" y="1244600"/>
            <a:ext cx="3835401" cy="5613400"/>
          </a:xfrm>
          <a:prstGeom prst="rect">
            <a:avLst/>
          </a:prstGeom>
          <a:ln w="12700">
            <a:miter lim="400000"/>
          </a:ln>
        </p:spPr>
      </p:pic>
    </p:spTree>
  </p:cSld>
  <p:clrMapOvr>
    <a:masterClrMapping/>
  </p:clrMapOvr>
  <p:transition xmlns:p14="http://schemas.microsoft.com/office/powerpoint/2010/main" spd="med" advClick="1"/>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72" name="Picture 3" descr="Picture 3"/>
          <p:cNvPicPr>
            <a:picLocks noChangeAspect="1"/>
          </p:cNvPicPr>
          <p:nvPr/>
        </p:nvPicPr>
        <p:blipFill>
          <a:blip r:embed="rId2">
            <a:extLst/>
          </a:blip>
          <a:stretch>
            <a:fillRect/>
          </a:stretch>
        </p:blipFill>
        <p:spPr>
          <a:xfrm>
            <a:off x="2133974" y="1811048"/>
            <a:ext cx="4051303" cy="1600202"/>
          </a:xfrm>
          <a:prstGeom prst="rect">
            <a:avLst/>
          </a:prstGeom>
          <a:ln w="12700">
            <a:miter lim="400000"/>
          </a:ln>
        </p:spPr>
      </p:pic>
      <p:pic>
        <p:nvPicPr>
          <p:cNvPr id="973" name="Picture 6" descr="Picture 6"/>
          <p:cNvPicPr>
            <a:picLocks noChangeAspect="1"/>
          </p:cNvPicPr>
          <p:nvPr/>
        </p:nvPicPr>
        <p:blipFill>
          <a:blip r:embed="rId3">
            <a:extLst/>
          </a:blip>
          <a:stretch>
            <a:fillRect/>
          </a:stretch>
        </p:blipFill>
        <p:spPr>
          <a:xfrm>
            <a:off x="7779904" y="1620426"/>
            <a:ext cx="3533963" cy="3406950"/>
          </a:xfrm>
          <a:prstGeom prst="rect">
            <a:avLst/>
          </a:prstGeom>
          <a:ln w="12700">
            <a:miter lim="400000"/>
          </a:ln>
        </p:spPr>
      </p:pic>
      <p:pic>
        <p:nvPicPr>
          <p:cNvPr id="974" name="Picture 2" descr="Picture 2"/>
          <p:cNvPicPr>
            <a:picLocks noChangeAspect="1"/>
          </p:cNvPicPr>
          <p:nvPr/>
        </p:nvPicPr>
        <p:blipFill>
          <a:blip r:embed="rId4">
            <a:extLst/>
          </a:blip>
          <a:stretch>
            <a:fillRect/>
          </a:stretch>
        </p:blipFill>
        <p:spPr>
          <a:xfrm>
            <a:off x="1134525" y="3585948"/>
            <a:ext cx="5777873" cy="3119652"/>
          </a:xfrm>
          <a:prstGeom prst="rect">
            <a:avLst/>
          </a:prstGeom>
          <a:ln w="12700">
            <a:miter lim="400000"/>
          </a:ln>
        </p:spPr>
      </p:pic>
      <p:sp>
        <p:nvSpPr>
          <p:cNvPr id="975" name="Title 1"/>
          <p:cNvSpPr txBox="1"/>
          <p:nvPr>
            <p:ph type="title"/>
          </p:nvPr>
        </p:nvSpPr>
        <p:spPr>
          <a:xfrm>
            <a:off x="1779605" y="294864"/>
            <a:ext cx="7886701" cy="1325563"/>
          </a:xfrm>
          <a:prstGeom prst="rect">
            <a:avLst/>
          </a:prstGeom>
        </p:spPr>
        <p:txBody>
          <a:bodyPr/>
          <a:lstStyle/>
          <a:p>
            <a:pPr/>
            <a:r>
              <a:t>ONT: DNA + Motor + Pore</a:t>
            </a:r>
          </a:p>
        </p:txBody>
      </p:sp>
      <p:pic>
        <p:nvPicPr>
          <p:cNvPr id="976" name="pasted-movie.png" descr="pasted-movie.png"/>
          <p:cNvPicPr>
            <a:picLocks noChangeAspect="1"/>
          </p:cNvPicPr>
          <p:nvPr/>
        </p:nvPicPr>
        <p:blipFill>
          <a:blip r:embed="rId5">
            <a:extLst/>
          </a:blip>
          <a:stretch>
            <a:fillRect/>
          </a:stretch>
        </p:blipFill>
        <p:spPr>
          <a:xfrm>
            <a:off x="11491383" y="108786"/>
            <a:ext cx="639558" cy="513514"/>
          </a:xfrm>
          <a:prstGeom prst="rect">
            <a:avLst/>
          </a:prstGeom>
          <a:ln w="12700">
            <a:miter lim="400000"/>
          </a:ln>
        </p:spPr>
      </p:pic>
      <p:sp>
        <p:nvSpPr>
          <p:cNvPr id="977" name="TextBox 2"/>
          <p:cNvSpPr txBox="1"/>
          <p:nvPr/>
        </p:nvSpPr>
        <p:spPr>
          <a:xfrm>
            <a:off x="9920385" y="6275170"/>
            <a:ext cx="1418477" cy="33308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a:lvl1pPr>
          </a:lstStyle>
          <a:p>
            <a:pPr/>
            <a:r>
              <a:t>Q-score 20-30</a:t>
            </a:r>
          </a:p>
        </p:txBody>
      </p:sp>
    </p:spTree>
  </p:cSld>
  <p:clrMapOvr>
    <a:masterClrMapping/>
  </p:clrMapOvr>
  <p:transition xmlns:p14="http://schemas.microsoft.com/office/powerpoint/2010/main" spd="med" advClick="1"/>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79" name="Title 1"/>
          <p:cNvSpPr txBox="1"/>
          <p:nvPr>
            <p:ph type="title"/>
          </p:nvPr>
        </p:nvSpPr>
        <p:spPr>
          <a:xfrm>
            <a:off x="1630457" y="353388"/>
            <a:ext cx="8229602" cy="1143001"/>
          </a:xfrm>
          <a:prstGeom prst="rect">
            <a:avLst/>
          </a:prstGeom>
        </p:spPr>
        <p:txBody>
          <a:bodyPr/>
          <a:lstStyle/>
          <a:p>
            <a:pPr defTabSz="443483">
              <a:defRPr sz="3700"/>
            </a:pPr>
            <a:r>
              <a:t>Main advantages of ONT: </a:t>
            </a:r>
            <a:br/>
            <a:r>
              <a:t>SPEED and PORTABILITY</a:t>
            </a:r>
          </a:p>
        </p:txBody>
      </p:sp>
      <p:pic>
        <p:nvPicPr>
          <p:cNvPr id="980" name="Picture 3" descr="Picture 3"/>
          <p:cNvPicPr>
            <a:picLocks noChangeAspect="1"/>
          </p:cNvPicPr>
          <p:nvPr/>
        </p:nvPicPr>
        <p:blipFill>
          <a:blip r:embed="rId2">
            <a:extLst/>
          </a:blip>
          <a:stretch>
            <a:fillRect/>
          </a:stretch>
        </p:blipFill>
        <p:spPr>
          <a:xfrm>
            <a:off x="344520" y="2098265"/>
            <a:ext cx="4251906" cy="2388550"/>
          </a:xfrm>
          <a:prstGeom prst="rect">
            <a:avLst/>
          </a:prstGeom>
          <a:ln w="12700">
            <a:miter lim="400000"/>
          </a:ln>
        </p:spPr>
      </p:pic>
      <p:pic>
        <p:nvPicPr>
          <p:cNvPr id="981" name="Picture 4" descr="Picture 4"/>
          <p:cNvPicPr>
            <a:picLocks noChangeAspect="1"/>
          </p:cNvPicPr>
          <p:nvPr/>
        </p:nvPicPr>
        <p:blipFill>
          <a:blip r:embed="rId3">
            <a:extLst/>
          </a:blip>
          <a:stretch>
            <a:fillRect/>
          </a:stretch>
        </p:blipFill>
        <p:spPr>
          <a:xfrm>
            <a:off x="4859466" y="4276723"/>
            <a:ext cx="3349984" cy="1696744"/>
          </a:xfrm>
          <a:prstGeom prst="rect">
            <a:avLst/>
          </a:prstGeom>
          <a:ln w="12700">
            <a:miter lim="400000"/>
          </a:ln>
        </p:spPr>
      </p:pic>
      <p:pic>
        <p:nvPicPr>
          <p:cNvPr id="982" name="Picture 5" descr="Picture 5"/>
          <p:cNvPicPr>
            <a:picLocks noChangeAspect="1"/>
          </p:cNvPicPr>
          <p:nvPr/>
        </p:nvPicPr>
        <p:blipFill>
          <a:blip r:embed="rId4">
            <a:extLst/>
          </a:blip>
          <a:stretch>
            <a:fillRect/>
          </a:stretch>
        </p:blipFill>
        <p:spPr>
          <a:xfrm>
            <a:off x="4860863" y="3301373"/>
            <a:ext cx="3347190" cy="946778"/>
          </a:xfrm>
          <a:prstGeom prst="rect">
            <a:avLst/>
          </a:prstGeom>
          <a:ln w="12700">
            <a:miter lim="400000"/>
          </a:ln>
        </p:spPr>
      </p:pic>
      <p:pic>
        <p:nvPicPr>
          <p:cNvPr id="983" name="Picture 2" descr="Picture 2"/>
          <p:cNvPicPr>
            <a:picLocks noChangeAspect="1"/>
          </p:cNvPicPr>
          <p:nvPr/>
        </p:nvPicPr>
        <p:blipFill>
          <a:blip r:embed="rId5">
            <a:extLst/>
          </a:blip>
          <a:stretch>
            <a:fillRect/>
          </a:stretch>
        </p:blipFill>
        <p:spPr>
          <a:xfrm>
            <a:off x="7146646" y="588650"/>
            <a:ext cx="3492502" cy="2324102"/>
          </a:xfrm>
          <a:prstGeom prst="rect">
            <a:avLst/>
          </a:prstGeom>
          <a:ln w="12700">
            <a:miter lim="400000"/>
          </a:ln>
        </p:spPr>
      </p:pic>
      <p:pic>
        <p:nvPicPr>
          <p:cNvPr id="984" name="Picture 6" descr="Picture 6"/>
          <p:cNvPicPr>
            <a:picLocks noChangeAspect="1"/>
          </p:cNvPicPr>
          <p:nvPr/>
        </p:nvPicPr>
        <p:blipFill>
          <a:blip r:embed="rId6">
            <a:extLst/>
          </a:blip>
          <a:stretch>
            <a:fillRect/>
          </a:stretch>
        </p:blipFill>
        <p:spPr>
          <a:xfrm>
            <a:off x="366007" y="5297337"/>
            <a:ext cx="4208932" cy="723158"/>
          </a:xfrm>
          <a:prstGeom prst="rect">
            <a:avLst/>
          </a:prstGeom>
          <a:ln w="12700">
            <a:miter lim="400000"/>
          </a:ln>
        </p:spPr>
      </p:pic>
      <p:pic>
        <p:nvPicPr>
          <p:cNvPr id="985" name="pasted-movie.png" descr="pasted-movie.png"/>
          <p:cNvPicPr>
            <a:picLocks noChangeAspect="1"/>
          </p:cNvPicPr>
          <p:nvPr/>
        </p:nvPicPr>
        <p:blipFill>
          <a:blip r:embed="rId7">
            <a:extLst/>
          </a:blip>
          <a:stretch>
            <a:fillRect/>
          </a:stretch>
        </p:blipFill>
        <p:spPr>
          <a:xfrm>
            <a:off x="11491383" y="108786"/>
            <a:ext cx="639558" cy="513514"/>
          </a:xfrm>
          <a:prstGeom prst="rect">
            <a:avLst/>
          </a:prstGeom>
          <a:ln w="12700">
            <a:miter lim="400000"/>
          </a:ln>
        </p:spPr>
      </p:pic>
      <p:pic>
        <p:nvPicPr>
          <p:cNvPr id="986" name="pasted-movie.png" descr="pasted-movie.png"/>
          <p:cNvPicPr>
            <a:picLocks noChangeAspect="1"/>
          </p:cNvPicPr>
          <p:nvPr/>
        </p:nvPicPr>
        <p:blipFill>
          <a:blip r:embed="rId8">
            <a:extLst/>
          </a:blip>
          <a:stretch>
            <a:fillRect/>
          </a:stretch>
        </p:blipFill>
        <p:spPr>
          <a:xfrm>
            <a:off x="8754684" y="3301373"/>
            <a:ext cx="3007633" cy="946778"/>
          </a:xfrm>
          <a:prstGeom prst="rect">
            <a:avLst/>
          </a:prstGeom>
          <a:ln w="12700">
            <a:miter lim="400000"/>
          </a:ln>
        </p:spPr>
      </p:pic>
      <p:pic>
        <p:nvPicPr>
          <p:cNvPr id="987" name="pasted-movie.png" descr="pasted-movie.png"/>
          <p:cNvPicPr>
            <a:picLocks noChangeAspect="1"/>
          </p:cNvPicPr>
          <p:nvPr/>
        </p:nvPicPr>
        <p:blipFill>
          <a:blip r:embed="rId9">
            <a:extLst/>
          </a:blip>
          <a:stretch>
            <a:fillRect/>
          </a:stretch>
        </p:blipFill>
        <p:spPr>
          <a:xfrm>
            <a:off x="8583508" y="4293710"/>
            <a:ext cx="3349984" cy="1883745"/>
          </a:xfrm>
          <a:prstGeom prst="rect">
            <a:avLst/>
          </a:prstGeom>
          <a:ln w="12700">
            <a:miter lim="400000"/>
          </a:ln>
        </p:spPr>
      </p:pic>
    </p:spTree>
  </p:cSld>
  <p:clrMapOvr>
    <a:masterClrMapping/>
  </p:clrMapOvr>
  <p:transition xmlns:p14="http://schemas.microsoft.com/office/powerpoint/2010/main" spd="med" advClick="1"/>
</p:sld>
</file>

<file path=ppt/slides/slide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89" name="Roche"/>
          <p:cNvSpPr txBox="1"/>
          <p:nvPr>
            <p:ph type="title"/>
          </p:nvPr>
        </p:nvSpPr>
        <p:spPr>
          <a:prstGeom prst="rect">
            <a:avLst/>
          </a:prstGeom>
        </p:spPr>
        <p:txBody>
          <a:bodyPr/>
          <a:lstStyle/>
          <a:p>
            <a:pPr/>
            <a:r>
              <a:t>Roche</a:t>
            </a:r>
          </a:p>
        </p:txBody>
      </p:sp>
      <p:graphicFrame>
        <p:nvGraphicFramePr>
          <p:cNvPr id="990" name="Table 3"/>
          <p:cNvGraphicFramePr/>
          <p:nvPr/>
        </p:nvGraphicFramePr>
        <p:xfrm>
          <a:off x="1165514" y="2502019"/>
          <a:ext cx="9886372" cy="2074071"/>
        </p:xfrm>
        <a:graphic xmlns:a="http://schemas.openxmlformats.org/drawingml/2006/main">
          <a:graphicData uri="http://schemas.openxmlformats.org/drawingml/2006/table">
            <a:tbl>
              <a:tblPr firstCol="0" firstRow="1" lastCol="0" lastRow="0" bandCol="0" bandRow="1" rtl="0">
                <a:tableStyleId>{CF821DB8-F4EB-4A41-A1BA-3FCAFE7338EE}</a:tableStyleId>
              </a:tblPr>
              <a:tblGrid>
                <a:gridCol w="1602031"/>
                <a:gridCol w="1998805"/>
                <a:gridCol w="1765613"/>
                <a:gridCol w="1605108"/>
                <a:gridCol w="2889412"/>
              </a:tblGrid>
              <a:tr h="650580">
                <a:tc>
                  <a:txBody>
                    <a:bodyPr/>
                    <a:lstStyle/>
                    <a:p>
                      <a:pPr algn="l" defTabSz="457200">
                        <a:defRPr b="0" sz="1800">
                          <a:solidFill>
                            <a:srgbClr val="000000"/>
                          </a:solidFill>
                        </a:defRPr>
                      </a:pPr>
                      <a:r>
                        <a:rPr b="1">
                          <a:solidFill>
                            <a:srgbClr val="FFFFFF"/>
                          </a:solidFill>
                        </a:rPr>
                        <a:t>Instrument</a:t>
                      </a:r>
                    </a:p>
                  </a:txBody>
                  <a:tcPr marL="45720" marR="45720" marT="45720" marB="45720" anchor="t" anchorCtr="0" horzOverflow="overflow">
                    <a:lnL w="25400">
                      <a:solidFill>
                        <a:srgbClr val="000000"/>
                      </a:solidFill>
                    </a:lnL>
                    <a:solidFill>
                      <a:srgbClr val="4F81BD"/>
                    </a:solidFill>
                  </a:tcPr>
                </a:tc>
                <a:tc>
                  <a:txBody>
                    <a:bodyPr/>
                    <a:lstStyle/>
                    <a:p>
                      <a:pPr algn="l" defTabSz="457200">
                        <a:defRPr b="0" sz="1800">
                          <a:solidFill>
                            <a:srgbClr val="000000"/>
                          </a:solidFill>
                        </a:defRPr>
                      </a:pPr>
                      <a:r>
                        <a:rPr b="1">
                          <a:solidFill>
                            <a:srgbClr val="FFFFFF"/>
                          </a:solidFill>
                        </a:rPr>
                        <a:t>Run time /cell</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Output /cell</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Max reads /cell</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Max read length, bp*</a:t>
                      </a:r>
                    </a:p>
                  </a:txBody>
                  <a:tcPr marL="45720" marR="45720" marT="45720" marB="45720" anchor="t" anchorCtr="0" horzOverflow="overflow">
                    <a:lnR w="25400">
                      <a:solidFill>
                        <a:srgbClr val="000000"/>
                      </a:solidFill>
                    </a:lnR>
                    <a:solidFill>
                      <a:srgbClr val="4F81BD"/>
                    </a:solidFill>
                  </a:tcPr>
                </a:tc>
              </a:tr>
              <a:tr h="376923">
                <a:tc>
                  <a:txBody>
                    <a:bodyPr/>
                    <a:lstStyle/>
                    <a:p>
                      <a:pPr algn="l" defTabSz="457200">
                        <a:defRPr sz="1800"/>
                      </a:pPr>
                      <a:r>
                        <a:t>AXELIOS</a:t>
                      </a:r>
                    </a:p>
                  </a:txBody>
                  <a:tcPr marL="45720" marR="45720" marT="45720" marB="45720" anchor="t" anchorCtr="0" horzOverflow="overflow">
                    <a:lnB w="25400">
                      <a:solidFill>
                        <a:srgbClr val="000000"/>
                      </a:solidFill>
                    </a:lnB>
                    <a:solidFill>
                      <a:srgbClr val="CFD7E7"/>
                    </a:solidFill>
                  </a:tcPr>
                </a:tc>
                <a:tc>
                  <a:txBody>
                    <a:bodyPr/>
                    <a:lstStyle/>
                    <a:p>
                      <a:pPr algn="l">
                        <a:defRPr sz="1800"/>
                      </a:pPr>
                      <a:r>
                        <a:t>500 mln bp/sec</a:t>
                      </a:r>
                    </a:p>
                  </a:txBody>
                  <a:tcPr marL="45720" marR="45720" marT="45720" marB="45720" anchor="t" anchorCtr="0" horzOverflow="overflow">
                    <a:lnB w="25400">
                      <a:solidFill>
                        <a:srgbClr val="000000"/>
                      </a:solidFill>
                    </a:lnB>
                    <a:solidFill>
                      <a:srgbClr val="CFD7E7"/>
                    </a:solidFill>
                  </a:tcPr>
                </a:tc>
                <a:tc>
                  <a:txBody>
                    <a:bodyPr/>
                    <a:lstStyle/>
                    <a:p>
                      <a:pPr algn="l" defTabSz="457200">
                        <a:defRPr sz="1800"/>
                      </a:pPr>
                      <a:r>
                        <a:t>5 bln/hour</a:t>
                      </a:r>
                    </a:p>
                  </a:txBody>
                  <a:tcPr marL="45720" marR="45720" marT="45720" marB="45720" anchor="t" anchorCtr="0" horzOverflow="overflow">
                    <a:lnB w="25400">
                      <a:solidFill>
                        <a:srgbClr val="000000"/>
                      </a:solidFill>
                    </a:lnB>
                    <a:solidFill>
                      <a:srgbClr val="CFD7E7"/>
                    </a:solidFill>
                  </a:tcPr>
                </a:tc>
                <a:tc>
                  <a:txBody>
                    <a:bodyPr/>
                    <a:lstStyle/>
                    <a:p>
                      <a:pPr algn="l" defTabSz="457200">
                        <a:defRPr sz="1800"/>
                      </a:pPr>
                      <a:r>
                        <a:t>75-90 bln</a:t>
                      </a:r>
                    </a:p>
                  </a:txBody>
                  <a:tcPr marL="45720" marR="45720" marT="45720" marB="45720" anchor="t" anchorCtr="0" horzOverflow="overflow">
                    <a:lnB w="25400">
                      <a:solidFill>
                        <a:srgbClr val="000000"/>
                      </a:solidFill>
                    </a:lnB>
                    <a:solidFill>
                      <a:srgbClr val="CFD7E7"/>
                    </a:solidFill>
                  </a:tcPr>
                </a:tc>
                <a:tc>
                  <a:txBody>
                    <a:bodyPr/>
                    <a:lstStyle/>
                    <a:p>
                      <a:pPr algn="l" defTabSz="457200">
                        <a:defRPr sz="1800"/>
                      </a:pPr>
                      <a:r>
                        <a:t>SE 1 kb</a:t>
                      </a:r>
                    </a:p>
                  </a:txBody>
                  <a:tcPr marL="45720" marR="45720" marT="45720" marB="45720" anchor="t" anchorCtr="0" horzOverflow="overflow">
                    <a:lnB w="25400">
                      <a:solidFill>
                        <a:srgbClr val="000000"/>
                      </a:solidFill>
                    </a:lnB>
                    <a:solidFill>
                      <a:srgbClr val="CFD7E7"/>
                    </a:solidFill>
                  </a:tcPr>
                </a:tc>
              </a:tr>
            </a:tbl>
          </a:graphicData>
        </a:graphic>
      </p:graphicFrame>
      <p:sp>
        <p:nvSpPr>
          <p:cNvPr id="991" name="Technology highlight: novel sequencing by expansion, uses nanopores…"/>
          <p:cNvSpPr txBox="1"/>
          <p:nvPr/>
        </p:nvSpPr>
        <p:spPr>
          <a:xfrm>
            <a:off x="657570" y="4497398"/>
            <a:ext cx="8122293" cy="18077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sz="2200"/>
            </a:pPr>
            <a:r>
              <a:t>Technology highlight: </a:t>
            </a:r>
            <a:r>
              <a:rPr b="0"/>
              <a:t>novel sequencing by expansion, uses nanopores</a:t>
            </a:r>
            <a:r>
              <a:t> </a:t>
            </a:r>
            <a:endParaRPr b="0" sz="2400"/>
          </a:p>
          <a:p>
            <a:pPr>
              <a:defRPr b="1" sz="2200"/>
            </a:pPr>
            <a:r>
              <a:t>Used for: </a:t>
            </a:r>
            <a:r>
              <a:rPr b="0"/>
              <a:t>massive sample size, high sensitivity, poor quality samples</a:t>
            </a:r>
            <a:endParaRPr b="0"/>
          </a:p>
          <a:p>
            <a:pPr>
              <a:defRPr b="1" sz="2200">
                <a:solidFill>
                  <a:srgbClr val="0433FF"/>
                </a:solidFill>
              </a:defRPr>
            </a:pPr>
          </a:p>
          <a:p>
            <a:pPr>
              <a:defRPr b="1" sz="2200">
                <a:solidFill>
                  <a:srgbClr val="0433FF"/>
                </a:solidFill>
              </a:defRPr>
            </a:pPr>
            <a:r>
              <a:t>Strength: </a:t>
            </a:r>
            <a:r>
              <a:rPr b="0"/>
              <a:t>highest speed on the market, very high accuracy</a:t>
            </a:r>
            <a:endParaRPr b="0"/>
          </a:p>
          <a:p>
            <a:pPr>
              <a:defRPr b="1" sz="2200">
                <a:solidFill>
                  <a:srgbClr val="0433FF"/>
                </a:solidFill>
              </a:defRPr>
            </a:pPr>
            <a:r>
              <a:t>Weakness: </a:t>
            </a:r>
            <a:r>
              <a:rPr b="0"/>
              <a:t>high running costs, labor-intensive, software limitations</a:t>
            </a:r>
          </a:p>
        </p:txBody>
      </p:sp>
      <p:sp>
        <p:nvSpPr>
          <p:cNvPr id="992" name="Sequencing by expansion"/>
          <p:cNvSpPr txBox="1"/>
          <p:nvPr/>
        </p:nvSpPr>
        <p:spPr>
          <a:xfrm>
            <a:off x="846215" y="1201056"/>
            <a:ext cx="2493948"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lvl1pPr>
          </a:lstStyle>
          <a:p>
            <a:pPr/>
            <a:r>
              <a:t>Sequencing by expansion</a:t>
            </a:r>
          </a:p>
        </p:txBody>
      </p:sp>
      <p:pic>
        <p:nvPicPr>
          <p:cNvPr id="993" name="pasted-movie.png" descr="pasted-movie.png"/>
          <p:cNvPicPr>
            <a:picLocks noChangeAspect="1"/>
          </p:cNvPicPr>
          <p:nvPr/>
        </p:nvPicPr>
        <p:blipFill>
          <a:blip r:embed="rId2">
            <a:extLst/>
          </a:blip>
          <a:stretch>
            <a:fillRect/>
          </a:stretch>
        </p:blipFill>
        <p:spPr>
          <a:xfrm>
            <a:off x="4652319" y="634367"/>
            <a:ext cx="1515856" cy="787079"/>
          </a:xfrm>
          <a:prstGeom prst="rect">
            <a:avLst/>
          </a:prstGeom>
          <a:ln w="12700">
            <a:miter lim="400000"/>
          </a:ln>
        </p:spPr>
      </p:pic>
      <p:pic>
        <p:nvPicPr>
          <p:cNvPr id="994" name="pasted-movie.png" descr="pasted-movie.png"/>
          <p:cNvPicPr>
            <a:picLocks noChangeAspect="1"/>
          </p:cNvPicPr>
          <p:nvPr/>
        </p:nvPicPr>
        <p:blipFill>
          <a:blip r:embed="rId3">
            <a:extLst/>
          </a:blip>
          <a:stretch>
            <a:fillRect/>
          </a:stretch>
        </p:blipFill>
        <p:spPr>
          <a:xfrm>
            <a:off x="9165830" y="5118641"/>
            <a:ext cx="2924570" cy="1637760"/>
          </a:xfrm>
          <a:prstGeom prst="rect">
            <a:avLst/>
          </a:prstGeom>
          <a:ln w="12700">
            <a:miter lim="400000"/>
          </a:ln>
        </p:spPr>
      </p:pic>
      <p:pic>
        <p:nvPicPr>
          <p:cNvPr id="995" name="pasted-movie.png" descr="pasted-movie.png"/>
          <p:cNvPicPr>
            <a:picLocks noChangeAspect="1"/>
          </p:cNvPicPr>
          <p:nvPr/>
        </p:nvPicPr>
        <p:blipFill>
          <a:blip r:embed="rId4">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97" name="Sequencing by expansion (SBX)"/>
          <p:cNvSpPr txBox="1"/>
          <p:nvPr>
            <p:ph type="title"/>
          </p:nvPr>
        </p:nvSpPr>
        <p:spPr>
          <a:prstGeom prst="rect">
            <a:avLst/>
          </a:prstGeom>
        </p:spPr>
        <p:txBody>
          <a:bodyPr/>
          <a:lstStyle/>
          <a:p>
            <a:pPr/>
            <a:r>
              <a:t>Sequencing by expansion (SBX)</a:t>
            </a:r>
          </a:p>
        </p:txBody>
      </p:sp>
      <p:pic>
        <p:nvPicPr>
          <p:cNvPr id="998" name="pasted-movie.png" descr="pasted-movie.png"/>
          <p:cNvPicPr>
            <a:picLocks noChangeAspect="1"/>
          </p:cNvPicPr>
          <p:nvPr/>
        </p:nvPicPr>
        <p:blipFill>
          <a:blip r:embed="rId2">
            <a:extLst/>
          </a:blip>
          <a:stretch>
            <a:fillRect/>
          </a:stretch>
        </p:blipFill>
        <p:spPr>
          <a:xfrm>
            <a:off x="499533" y="1489383"/>
            <a:ext cx="7748764" cy="2385207"/>
          </a:xfrm>
          <a:prstGeom prst="rect">
            <a:avLst/>
          </a:prstGeom>
          <a:ln w="12700">
            <a:miter lim="400000"/>
          </a:ln>
        </p:spPr>
      </p:pic>
      <p:sp>
        <p:nvSpPr>
          <p:cNvPr id="999" name="Standard NGS library construction…"/>
          <p:cNvSpPr txBox="1"/>
          <p:nvPr/>
        </p:nvSpPr>
        <p:spPr>
          <a:xfrm>
            <a:off x="571922" y="3855122"/>
            <a:ext cx="8890619" cy="306358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Standard NGS library construction</a:t>
            </a:r>
          </a:p>
          <a:p>
            <a:pPr/>
            <a:r>
              <a:rPr b="1">
                <a:solidFill>
                  <a:srgbClr val="9437FF"/>
                </a:solidFill>
              </a:rPr>
              <a:t>SBX encoding</a:t>
            </a:r>
            <a:r>
              <a:t>: from template to Xpandomers  - proprietary expandable nucleotides (X-NTPs)</a:t>
            </a:r>
          </a:p>
          <a:p>
            <a:pPr/>
            <a:r>
              <a:t>Single molecule detection by CMOS sensor array (</a:t>
            </a:r>
            <a:r>
              <a:rPr i="1" u="sng"/>
              <a:t>C</a:t>
            </a:r>
            <a:r>
              <a:rPr i="1"/>
              <a:t>omplementary </a:t>
            </a:r>
            <a:r>
              <a:rPr i="1" u="sng"/>
              <a:t>M</a:t>
            </a:r>
            <a:r>
              <a:rPr i="1"/>
              <a:t>etal-</a:t>
            </a:r>
            <a:r>
              <a:rPr i="1" u="sng"/>
              <a:t>O</a:t>
            </a:r>
            <a:r>
              <a:rPr i="1"/>
              <a:t>xide-</a:t>
            </a:r>
            <a:r>
              <a:rPr i="1" u="sng"/>
              <a:t>S</a:t>
            </a:r>
            <a:r>
              <a:rPr i="1"/>
              <a:t>emiconductor</a:t>
            </a:r>
            <a:r>
              <a:t>)</a:t>
            </a:r>
          </a:p>
          <a:p>
            <a:pPr>
              <a:defRPr sz="1400"/>
            </a:pPr>
          </a:p>
          <a:p>
            <a:pPr/>
            <a:r>
              <a:t>X-A, X-G, X-C, X-T carry a </a:t>
            </a:r>
            <a:r>
              <a:rPr b="1">
                <a:solidFill>
                  <a:srgbClr val="9437FF"/>
                </a:solidFill>
              </a:rPr>
              <a:t>reporter code</a:t>
            </a:r>
            <a:r>
              <a:rPr i="1"/>
              <a:t> - </a:t>
            </a:r>
            <a:r>
              <a:t>later will produce a high-signal readout</a:t>
            </a:r>
          </a:p>
          <a:p>
            <a:pPr/>
            <a:r>
              <a:rPr b="1">
                <a:solidFill>
                  <a:srgbClr val="9437FF"/>
                </a:solidFill>
              </a:rPr>
              <a:t>Translocation control elements</a:t>
            </a:r>
            <a:r>
              <a:t> - movement through a nanopore</a:t>
            </a:r>
          </a:p>
          <a:p>
            <a:pPr/>
            <a:r>
              <a:rPr b="1">
                <a:solidFill>
                  <a:srgbClr val="9437FF"/>
                </a:solidFill>
              </a:rPr>
              <a:t>Enhancer</a:t>
            </a:r>
            <a:r>
              <a:t> - robust synthesis</a:t>
            </a:r>
          </a:p>
          <a:p>
            <a:pPr/>
            <a:r>
              <a:rPr b="1">
                <a:solidFill>
                  <a:srgbClr val="9437FF"/>
                </a:solidFill>
              </a:rPr>
              <a:t>Acid-cleavable bonds</a:t>
            </a:r>
            <a:r>
              <a:t> - allow polymer expansion after synthesis</a:t>
            </a:r>
          </a:p>
          <a:p>
            <a:pPr>
              <a:defRPr sz="1100"/>
            </a:pPr>
          </a:p>
          <a:p>
            <a:pPr/>
            <a:r>
              <a:t>Enzyme: XP synthase + help from polymerase enhancers (PEMs)</a:t>
            </a:r>
          </a:p>
        </p:txBody>
      </p:sp>
      <p:sp>
        <p:nvSpPr>
          <p:cNvPr id="1000" name="No amplification"/>
          <p:cNvSpPr txBox="1"/>
          <p:nvPr/>
        </p:nvSpPr>
        <p:spPr>
          <a:xfrm>
            <a:off x="10405109" y="6430683"/>
            <a:ext cx="1635136"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No amplification</a:t>
            </a:r>
          </a:p>
        </p:txBody>
      </p:sp>
      <p:pic>
        <p:nvPicPr>
          <p:cNvPr id="1001" name="pasted-movie.png" descr="pasted-movie.png"/>
          <p:cNvPicPr>
            <a:picLocks noChangeAspect="1"/>
          </p:cNvPicPr>
          <p:nvPr/>
        </p:nvPicPr>
        <p:blipFill>
          <a:blip r:embed="rId3">
            <a:extLst/>
          </a:blip>
          <a:stretch>
            <a:fillRect/>
          </a:stretch>
        </p:blipFill>
        <p:spPr>
          <a:xfrm>
            <a:off x="9678809" y="6097041"/>
            <a:ext cx="717082" cy="717082"/>
          </a:xfrm>
          <a:prstGeom prst="rect">
            <a:avLst/>
          </a:prstGeom>
          <a:ln w="12700">
            <a:miter lim="400000"/>
          </a:ln>
        </p:spPr>
      </p:pic>
      <p:sp>
        <p:nvSpPr>
          <p:cNvPr id="1002" name="Xpandomer - synthetic molecule 50x longer than the template"/>
          <p:cNvSpPr txBox="1"/>
          <p:nvPr/>
        </p:nvSpPr>
        <p:spPr>
          <a:xfrm>
            <a:off x="8791171" y="2684678"/>
            <a:ext cx="3136266" cy="62518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r>
              <a:rPr b="1">
                <a:solidFill>
                  <a:srgbClr val="0433FF"/>
                </a:solidFill>
              </a:rPr>
              <a:t>Xpandomer</a:t>
            </a:r>
            <a:r>
              <a:t> - synthetic molecule 50x longer than the template</a:t>
            </a:r>
          </a:p>
        </p:txBody>
      </p:sp>
      <p:pic>
        <p:nvPicPr>
          <p:cNvPr id="1003" name="pasted-movie.png" descr="pasted-movie.png"/>
          <p:cNvPicPr>
            <a:picLocks noChangeAspect="1"/>
          </p:cNvPicPr>
          <p:nvPr/>
        </p:nvPicPr>
        <p:blipFill>
          <a:blip r:embed="rId4">
            <a:extLst/>
          </a:blip>
          <a:stretch>
            <a:fillRect/>
          </a:stretch>
        </p:blipFill>
        <p:spPr>
          <a:xfrm>
            <a:off x="10337040" y="3510850"/>
            <a:ext cx="653687" cy="2385207"/>
          </a:xfrm>
          <a:prstGeom prst="rect">
            <a:avLst/>
          </a:prstGeom>
          <a:ln w="12700">
            <a:miter lim="400000"/>
          </a:ln>
        </p:spPr>
      </p:pic>
      <p:pic>
        <p:nvPicPr>
          <p:cNvPr id="1004" name="pasted-movie.png" descr="pasted-movie.png"/>
          <p:cNvPicPr>
            <a:picLocks noChangeAspect="1"/>
          </p:cNvPicPr>
          <p:nvPr/>
        </p:nvPicPr>
        <p:blipFill>
          <a:blip r:embed="rId5">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6" name="Xpandomers, CMOS and nanopores"/>
          <p:cNvSpPr txBox="1"/>
          <p:nvPr>
            <p:ph type="title"/>
          </p:nvPr>
        </p:nvSpPr>
        <p:spPr>
          <a:prstGeom prst="rect">
            <a:avLst/>
          </a:prstGeom>
        </p:spPr>
        <p:txBody>
          <a:bodyPr/>
          <a:lstStyle/>
          <a:p>
            <a:pPr/>
            <a:r>
              <a:t>Xpandomers, CMOS and nanopores</a:t>
            </a:r>
          </a:p>
        </p:txBody>
      </p:sp>
      <p:sp>
        <p:nvSpPr>
          <p:cNvPr id="1007" name="Xpandomers make the electronic signal easy to read…"/>
          <p:cNvSpPr txBox="1"/>
          <p:nvPr/>
        </p:nvSpPr>
        <p:spPr>
          <a:xfrm>
            <a:off x="521122" y="2297256"/>
            <a:ext cx="8348029" cy="51844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Xpandomers make the electronic signal easy to read</a:t>
            </a:r>
          </a:p>
          <a:p>
            <a:pPr/>
          </a:p>
          <a:p>
            <a:pPr/>
            <a:r>
              <a:t>CMOS detect Xpandomer units, not bases</a:t>
            </a:r>
          </a:p>
          <a:p>
            <a:pPr/>
            <a:r>
              <a:t>Each Xpandomer = large, base-specific reporter structure</a:t>
            </a:r>
          </a:p>
          <a:p>
            <a:pPr/>
            <a:r>
              <a:t>X-A, X-G, X-C and X-T have unique engineered electrical signatures</a:t>
            </a:r>
          </a:p>
          <a:p>
            <a:pPr/>
          </a:p>
          <a:p>
            <a:pPr/>
            <a:r>
              <a:t>1 Xpandomer passes the pore at a time (unlike  constant stream in ONT)</a:t>
            </a:r>
          </a:p>
          <a:p>
            <a:pPr/>
          </a:p>
          <a:p>
            <a:pPr/>
            <a:r>
              <a:t>Signal is strong, base-specific and time-separated</a:t>
            </a:r>
          </a:p>
          <a:p>
            <a:pPr/>
          </a:p>
          <a:p>
            <a:pPr/>
            <a:r>
              <a:rPr b="1"/>
              <a:t>Homopolymers</a:t>
            </a:r>
            <a:r>
              <a:t>: each Xpandomer is read separately, but long stretches is always an issue</a:t>
            </a:r>
          </a:p>
          <a:p>
            <a:pPr>
              <a:defRPr b="1" sz="4400">
                <a:ln w="12852" cap="flat">
                  <a:solidFill>
                    <a:srgbClr val="000000"/>
                  </a:solidFill>
                  <a:prstDash val="solid"/>
                  <a:miter lim="400000"/>
                </a:ln>
                <a:solidFill>
                  <a:srgbClr val="808080"/>
                </a:solidFill>
                <a:latin typeface="Times Roman"/>
                <a:ea typeface="Times Roman"/>
                <a:cs typeface="Times Roman"/>
                <a:sym typeface="Times Roman"/>
              </a:defRPr>
            </a:pPr>
          </a:p>
          <a:p>
            <a:pPr>
              <a:defRPr b="1" sz="4400">
                <a:ln w="12852" cap="flat">
                  <a:solidFill>
                    <a:srgbClr val="000000"/>
                  </a:solidFill>
                  <a:prstDash val="solid"/>
                  <a:miter lim="400000"/>
                </a:ln>
                <a:solidFill>
                  <a:srgbClr val="808080"/>
                </a:solidFill>
                <a:latin typeface="Times Roman"/>
                <a:ea typeface="Times Roman"/>
                <a:cs typeface="Times Roman"/>
                <a:sym typeface="Times Roman"/>
              </a:defRPr>
            </a:pPr>
          </a:p>
          <a:p>
            <a:pPr/>
          </a:p>
        </p:txBody>
      </p:sp>
      <p:pic>
        <p:nvPicPr>
          <p:cNvPr id="1008" name="pasted-movie.png" descr="pasted-movie.png"/>
          <p:cNvPicPr>
            <a:picLocks noChangeAspect="1"/>
          </p:cNvPicPr>
          <p:nvPr/>
        </p:nvPicPr>
        <p:blipFill>
          <a:blip r:embed="rId2">
            <a:extLst/>
          </a:blip>
          <a:stretch>
            <a:fillRect/>
          </a:stretch>
        </p:blipFill>
        <p:spPr>
          <a:xfrm>
            <a:off x="9701045" y="1430282"/>
            <a:ext cx="2060831" cy="2100902"/>
          </a:xfrm>
          <a:prstGeom prst="rect">
            <a:avLst/>
          </a:prstGeom>
          <a:ln w="12700">
            <a:miter lim="400000"/>
          </a:ln>
        </p:spPr>
      </p:pic>
      <p:pic>
        <p:nvPicPr>
          <p:cNvPr id="1009" name="pasted-movie.png" descr="pasted-movie.png"/>
          <p:cNvPicPr>
            <a:picLocks noChangeAspect="1"/>
          </p:cNvPicPr>
          <p:nvPr/>
        </p:nvPicPr>
        <p:blipFill>
          <a:blip r:embed="rId3">
            <a:extLst/>
          </a:blip>
          <a:stretch>
            <a:fillRect/>
          </a:stretch>
        </p:blipFill>
        <p:spPr>
          <a:xfrm>
            <a:off x="9406918" y="3781029"/>
            <a:ext cx="2649085" cy="3036755"/>
          </a:xfrm>
          <a:prstGeom prst="rect">
            <a:avLst/>
          </a:prstGeom>
          <a:ln w="12700">
            <a:miter lim="400000"/>
          </a:ln>
        </p:spPr>
      </p:pic>
      <p:sp>
        <p:nvSpPr>
          <p:cNvPr id="1010" name="ONT"/>
          <p:cNvSpPr txBox="1"/>
          <p:nvPr/>
        </p:nvSpPr>
        <p:spPr>
          <a:xfrm>
            <a:off x="9013189" y="1746923"/>
            <a:ext cx="522497"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0433FF"/>
                </a:solidFill>
              </a:defRPr>
            </a:lvl1pPr>
          </a:lstStyle>
          <a:p>
            <a:pPr/>
            <a:r>
              <a:t>ONT</a:t>
            </a:r>
          </a:p>
        </p:txBody>
      </p:sp>
      <p:sp>
        <p:nvSpPr>
          <p:cNvPr id="1011" name="SBX"/>
          <p:cNvSpPr txBox="1"/>
          <p:nvPr/>
        </p:nvSpPr>
        <p:spPr>
          <a:xfrm>
            <a:off x="9013189" y="3973656"/>
            <a:ext cx="460659" cy="3330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9437FF"/>
                </a:solidFill>
              </a:defRPr>
            </a:lvl1pPr>
          </a:lstStyle>
          <a:p>
            <a:pPr/>
            <a:r>
              <a:t>SBX</a:t>
            </a:r>
          </a:p>
        </p:txBody>
      </p:sp>
      <p:pic>
        <p:nvPicPr>
          <p:cNvPr id="1012" name="pasted-movie.png" descr="pasted-movie.png"/>
          <p:cNvPicPr>
            <a:picLocks noChangeAspect="1"/>
          </p:cNvPicPr>
          <p:nvPr/>
        </p:nvPicPr>
        <p:blipFill>
          <a:blip r:embed="rId4">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14" name="Let’s compare all the short reads"/>
          <p:cNvSpPr txBox="1"/>
          <p:nvPr>
            <p:ph type="title"/>
          </p:nvPr>
        </p:nvSpPr>
        <p:spPr>
          <a:xfrm>
            <a:off x="728133" y="195791"/>
            <a:ext cx="10515601" cy="1325564"/>
          </a:xfrm>
          <a:prstGeom prst="rect">
            <a:avLst/>
          </a:prstGeom>
        </p:spPr>
        <p:txBody>
          <a:bodyPr/>
          <a:lstStyle/>
          <a:p>
            <a:pPr/>
            <a:r>
              <a:t>Let’s compare all the short reads </a:t>
            </a:r>
          </a:p>
        </p:txBody>
      </p:sp>
      <p:graphicFrame>
        <p:nvGraphicFramePr>
          <p:cNvPr id="1015" name="Table 3"/>
          <p:cNvGraphicFramePr/>
          <p:nvPr/>
        </p:nvGraphicFramePr>
        <p:xfrm>
          <a:off x="271259" y="1519092"/>
          <a:ext cx="11847418" cy="5218984"/>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985526"/>
                <a:gridCol w="1397913"/>
                <a:gridCol w="1298452"/>
                <a:gridCol w="1272427"/>
                <a:gridCol w="1398834"/>
                <a:gridCol w="1551285"/>
                <a:gridCol w="1467958"/>
                <a:gridCol w="897396"/>
                <a:gridCol w="1564922"/>
              </a:tblGrid>
              <a:tr h="947390">
                <a:tc>
                  <a:txBody>
                    <a:bodyPr/>
                    <a:lstStyle/>
                    <a:p>
                      <a:pPr algn="l" defTabSz="457200">
                        <a:defRPr b="0" sz="1800">
                          <a:solidFill>
                            <a:srgbClr val="000000"/>
                          </a:solidFill>
                        </a:defRPr>
                      </a:pPr>
                      <a:r>
                        <a:rPr b="1">
                          <a:solidFill>
                            <a:srgbClr val="FFFFFF"/>
                          </a:solidFill>
                        </a:rPr>
                        <a:t>Platform</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Sequencing type</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Library / amplification</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Signal detection</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Main advantage</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Main disadvantage</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Error profile</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Q score</a:t>
                      </a:r>
                    </a:p>
                  </a:txBody>
                  <a:tcPr marL="45720" marR="45720" marT="45720" marB="45720" anchor="t" anchorCtr="0" horzOverflow="overflow">
                    <a:solidFill>
                      <a:srgbClr val="4F81BD"/>
                    </a:solidFill>
                  </a:tcPr>
                </a:tc>
                <a:tc>
                  <a:txBody>
                    <a:bodyPr/>
                    <a:lstStyle/>
                    <a:p>
                      <a:pPr algn="l" defTabSz="457200">
                        <a:defRPr b="0" sz="1800">
                          <a:solidFill>
                            <a:srgbClr val="000000"/>
                          </a:solidFill>
                        </a:defRPr>
                      </a:pPr>
                      <a:r>
                        <a:rPr b="1">
                          <a:solidFill>
                            <a:srgbClr val="FFFFFF"/>
                          </a:solidFill>
                        </a:rPr>
                        <a:t>Best uses</a:t>
                      </a:r>
                    </a:p>
                  </a:txBody>
                  <a:tcPr marL="45720" marR="45720" marT="45720" marB="45720" anchor="t" anchorCtr="0" horzOverflow="overflow">
                    <a:solidFill>
                      <a:srgbClr val="4F81BD"/>
                    </a:solidFill>
                  </a:tcPr>
                </a:tc>
              </a:tr>
              <a:tr h="582886">
                <a:tc>
                  <a:txBody>
                    <a:bodyPr/>
                    <a:lstStyle/>
                    <a:p>
                      <a:pPr algn="l" defTabSz="457200">
                        <a:defRPr sz="1800"/>
                      </a:pPr>
                      <a:r>
                        <a:rPr sz="1600"/>
                        <a:t>Illumina</a:t>
                      </a:r>
                    </a:p>
                  </a:txBody>
                  <a:tcPr marL="45720" marR="45720" marT="45720" marB="45720" anchor="t" anchorCtr="0" horzOverflow="overflow">
                    <a:solidFill>
                      <a:srgbClr val="CFD7E7"/>
                    </a:solidFill>
                  </a:tcPr>
                </a:tc>
                <a:tc>
                  <a:txBody>
                    <a:bodyPr/>
                    <a:lstStyle/>
                    <a:p>
                      <a:pPr algn="l">
                        <a:defRPr sz="1800"/>
                      </a:pPr>
                      <a:r>
                        <a:rPr sz="1600"/>
                        <a:t>SBS, optical</a:t>
                      </a:r>
                    </a:p>
                  </a:txBody>
                  <a:tcPr marL="45720" marR="45720" marT="45720" marB="45720" anchor="t" anchorCtr="0" horzOverflow="overflow">
                    <a:solidFill>
                      <a:srgbClr val="CFD7E7"/>
                    </a:solidFill>
                  </a:tcPr>
                </a:tc>
                <a:tc>
                  <a:txBody>
                    <a:bodyPr/>
                    <a:lstStyle/>
                    <a:p>
                      <a:pPr algn="l" defTabSz="457200">
                        <a:defRPr sz="1800"/>
                      </a:pPr>
                      <a:r>
                        <a:rPr sz="1600"/>
                        <a:t>Bridge PCR</a:t>
                      </a:r>
                    </a:p>
                  </a:txBody>
                  <a:tcPr marL="45720" marR="45720" marT="45720" marB="45720" anchor="t" anchorCtr="0" horzOverflow="overflow">
                    <a:solidFill>
                      <a:srgbClr val="CFD7E7"/>
                    </a:solidFill>
                  </a:tcPr>
                </a:tc>
                <a:tc>
                  <a:txBody>
                    <a:bodyPr/>
                    <a:lstStyle/>
                    <a:p>
                      <a:pPr algn="l" defTabSz="457200">
                        <a:defRPr sz="1800"/>
                      </a:pPr>
                      <a:r>
                        <a:rPr sz="1600"/>
                        <a:t>Fluorescence </a:t>
                      </a:r>
                    </a:p>
                  </a:txBody>
                  <a:tcPr marL="45720" marR="45720" marT="45720" marB="45720" anchor="t" anchorCtr="0" horzOverflow="overflow">
                    <a:solidFill>
                      <a:srgbClr val="CFD7E7"/>
                    </a:solidFill>
                  </a:tcPr>
                </a:tc>
                <a:tc>
                  <a:txBody>
                    <a:bodyPr/>
                    <a:lstStyle/>
                    <a:p>
                      <a:pPr algn="l" defTabSz="457200">
                        <a:defRPr sz="1800"/>
                      </a:pPr>
                      <a:r>
                        <a:rPr sz="1600"/>
                        <a:t>Accurate, common</a:t>
                      </a:r>
                    </a:p>
                  </a:txBody>
                  <a:tcPr marL="45720" marR="45720" marT="45720" marB="45720" anchor="t" anchorCtr="0" horzOverflow="overflow">
                    <a:solidFill>
                      <a:srgbClr val="CFD7E7"/>
                    </a:solidFill>
                  </a:tcPr>
                </a:tc>
                <a:tc>
                  <a:txBody>
                    <a:bodyPr/>
                    <a:lstStyle/>
                    <a:p>
                      <a:pPr algn="ctr" defTabSz="457200">
                        <a:defRPr sz="1800"/>
                      </a:pPr>
                      <a:r>
                        <a:rPr sz="1600">
                          <a:solidFill>
                            <a:srgbClr val="535353"/>
                          </a:solidFill>
                        </a:rPr>
                        <a:t>Old?</a:t>
                      </a:r>
                    </a:p>
                  </a:txBody>
                  <a:tcPr marL="45720" marR="45720" marT="45720" marB="45720" anchor="t" anchorCtr="0" horzOverflow="overflow">
                    <a:solidFill>
                      <a:srgbClr val="CFD7E7"/>
                    </a:solidFill>
                  </a:tcPr>
                </a:tc>
                <a:tc>
                  <a:txBody>
                    <a:bodyPr/>
                    <a:lstStyle/>
                    <a:p>
                      <a:pPr algn="l" defTabSz="457200">
                        <a:defRPr sz="1800"/>
                      </a:pPr>
                      <a:r>
                        <a:rPr sz="1600"/>
                        <a:t>Substitutions</a:t>
                      </a:r>
                    </a:p>
                  </a:txBody>
                  <a:tcPr marL="45720" marR="45720" marT="45720" marB="45720" anchor="t" anchorCtr="0" horzOverflow="overflow">
                    <a:solidFill>
                      <a:srgbClr val="CFD7E7"/>
                    </a:solidFill>
                  </a:tcPr>
                </a:tc>
                <a:tc>
                  <a:txBody>
                    <a:bodyPr/>
                    <a:lstStyle/>
                    <a:p>
                      <a:pPr algn="l" defTabSz="457200">
                        <a:defRPr sz="1800"/>
                      </a:pPr>
                      <a:r>
                        <a:rPr sz="1600"/>
                        <a:t>Q30-40</a:t>
                      </a:r>
                    </a:p>
                  </a:txBody>
                  <a:tcPr marL="45720" marR="45720" marT="45720" marB="45720" anchor="t" anchorCtr="0" horzOverflow="overflow">
                    <a:solidFill>
                      <a:srgbClr val="CFD7E7"/>
                    </a:solidFill>
                  </a:tcPr>
                </a:tc>
                <a:tc>
                  <a:txBody>
                    <a:bodyPr/>
                    <a:lstStyle/>
                    <a:p>
                      <a:pPr algn="l" defTabSz="457200">
                        <a:defRPr sz="1800"/>
                      </a:pPr>
                      <a:r>
                        <a:rPr sz="1600"/>
                        <a:t>WGS, RNA</a:t>
                      </a:r>
                    </a:p>
                  </a:txBody>
                  <a:tcPr marL="45720" marR="45720" marT="45720" marB="45720" anchor="t" anchorCtr="0" horzOverflow="overflow">
                    <a:solidFill>
                      <a:srgbClr val="CFD7E7"/>
                    </a:solidFill>
                  </a:tcPr>
                </a:tc>
              </a:tr>
              <a:tr h="570123">
                <a:tc>
                  <a:txBody>
                    <a:bodyPr/>
                    <a:lstStyle/>
                    <a:p>
                      <a:pPr algn="l" defTabSz="457200">
                        <a:defRPr sz="1800"/>
                      </a:pPr>
                      <a:r>
                        <a:rPr sz="1600"/>
                        <a:t>Utima</a:t>
                      </a:r>
                    </a:p>
                  </a:txBody>
                  <a:tcPr marL="45720" marR="45720" marT="45720" marB="45720" anchor="t" anchorCtr="0" horzOverflow="overflow">
                    <a:solidFill>
                      <a:srgbClr val="CFD7E7"/>
                    </a:solidFill>
                  </a:tcPr>
                </a:tc>
                <a:tc>
                  <a:txBody>
                    <a:bodyPr/>
                    <a:lstStyle/>
                    <a:p>
                      <a:pPr algn="l">
                        <a:defRPr sz="1800"/>
                      </a:pPr>
                      <a:r>
                        <a:rPr sz="1600"/>
                        <a:t>SBS, flow-based</a:t>
                      </a:r>
                    </a:p>
                  </a:txBody>
                  <a:tcPr marL="45720" marR="45720" marT="45720" marB="45720" anchor="t" anchorCtr="0" horzOverflow="overflow">
                    <a:solidFill>
                      <a:srgbClr val="CFD7E7"/>
                    </a:solidFill>
                  </a:tcPr>
                </a:tc>
                <a:tc>
                  <a:txBody>
                    <a:bodyPr/>
                    <a:lstStyle/>
                    <a:p>
                      <a:pPr algn="l" defTabSz="457200">
                        <a:defRPr sz="1800"/>
                      </a:pPr>
                      <a:r>
                        <a:rPr sz="1600"/>
                        <a:t>Emulsion PCR</a:t>
                      </a:r>
                    </a:p>
                  </a:txBody>
                  <a:tcPr marL="45720" marR="45720" marT="45720" marB="45720" anchor="t" anchorCtr="0" horzOverflow="overflow">
                    <a:solidFill>
                      <a:srgbClr val="CFD7E7"/>
                    </a:solidFill>
                  </a:tcPr>
                </a:tc>
                <a:tc>
                  <a:txBody>
                    <a:bodyPr/>
                    <a:lstStyle/>
                    <a:p>
                      <a:pPr algn="l" defTabSz="457200">
                        <a:defRPr sz="1800"/>
                      </a:pPr>
                      <a:r>
                        <a:rPr sz="1600"/>
                        <a:t>Fluorescence </a:t>
                      </a:r>
                    </a:p>
                  </a:txBody>
                  <a:tcPr marL="45720" marR="45720" marT="45720" marB="45720" anchor="t" anchorCtr="0" horzOverflow="overflow">
                    <a:solidFill>
                      <a:srgbClr val="CFD7E7"/>
                    </a:solidFill>
                  </a:tcPr>
                </a:tc>
                <a:tc>
                  <a:txBody>
                    <a:bodyPr/>
                    <a:lstStyle/>
                    <a:p>
                      <a:pPr algn="l" defTabSz="457200">
                        <a:defRPr sz="1800"/>
                      </a:pPr>
                      <a:r>
                        <a:rPr sz="1600"/>
                        <a:t>Throughput, cost</a:t>
                      </a:r>
                    </a:p>
                  </a:txBody>
                  <a:tcPr marL="45720" marR="45720" marT="45720" marB="45720" anchor="t" anchorCtr="0" horzOverflow="overflow">
                    <a:solidFill>
                      <a:srgbClr val="CFD7E7"/>
                    </a:solidFill>
                  </a:tcPr>
                </a:tc>
                <a:tc>
                  <a:txBody>
                    <a:bodyPr/>
                    <a:lstStyle/>
                    <a:p>
                      <a:pPr algn="l" defTabSz="457200">
                        <a:defRPr sz="1800"/>
                      </a:pPr>
                      <a:r>
                        <a:rPr sz="1600"/>
                        <a:t>Homopolymers, repeats</a:t>
                      </a:r>
                    </a:p>
                  </a:txBody>
                  <a:tcPr marL="45720" marR="45720" marT="45720" marB="45720" anchor="t" anchorCtr="0" horzOverflow="overflow">
                    <a:solidFill>
                      <a:srgbClr val="CFD7E7"/>
                    </a:solidFill>
                  </a:tcPr>
                </a:tc>
                <a:tc>
                  <a:txBody>
                    <a:bodyPr/>
                    <a:lstStyle/>
                    <a:p>
                      <a:pPr algn="l" defTabSz="457200">
                        <a:defRPr sz="1800"/>
                      </a:pPr>
                      <a:r>
                        <a:rPr sz="1600"/>
                        <a:t>Substitutions, homopolymers</a:t>
                      </a:r>
                    </a:p>
                  </a:txBody>
                  <a:tcPr marL="45720" marR="45720" marT="45720" marB="45720" anchor="t" anchorCtr="0" horzOverflow="overflow">
                    <a:solidFill>
                      <a:srgbClr val="CFD7E7"/>
                    </a:solidFill>
                  </a:tcPr>
                </a:tc>
                <a:tc>
                  <a:txBody>
                    <a:bodyPr/>
                    <a:lstStyle/>
                    <a:p>
                      <a:pPr algn="l" defTabSz="457200">
                        <a:defRPr sz="1800"/>
                      </a:pPr>
                      <a:r>
                        <a:rPr sz="1600"/>
                        <a:t>Q30-35</a:t>
                      </a:r>
                    </a:p>
                  </a:txBody>
                  <a:tcPr marL="45720" marR="45720" marT="45720" marB="45720" anchor="t" anchorCtr="0" horzOverflow="overflow">
                    <a:solidFill>
                      <a:srgbClr val="CFD7E7"/>
                    </a:solidFill>
                  </a:tcPr>
                </a:tc>
                <a:tc>
                  <a:txBody>
                    <a:bodyPr/>
                    <a:lstStyle/>
                    <a:p>
                      <a:pPr algn="l" defTabSz="457200">
                        <a:defRPr sz="1800"/>
                      </a:pPr>
                      <a:r>
                        <a:rPr sz="1600"/>
                        <a:t>High-throughput</a:t>
                      </a:r>
                    </a:p>
                  </a:txBody>
                  <a:tcPr marL="45720" marR="45720" marT="45720" marB="45720" anchor="t" anchorCtr="0" horzOverflow="overflow">
                    <a:solidFill>
                      <a:srgbClr val="CFD7E7"/>
                    </a:solidFill>
                  </a:tcPr>
                </a:tc>
              </a:tr>
              <a:tr h="570123">
                <a:tc>
                  <a:txBody>
                    <a:bodyPr/>
                    <a:lstStyle/>
                    <a:p>
                      <a:pPr algn="l" defTabSz="457200">
                        <a:defRPr sz="1800"/>
                      </a:pPr>
                      <a:r>
                        <a:rPr sz="1600"/>
                        <a:t>Element</a:t>
                      </a:r>
                    </a:p>
                  </a:txBody>
                  <a:tcPr marL="45720" marR="45720" marT="45720" marB="45720" anchor="t" anchorCtr="0" horzOverflow="overflow">
                    <a:solidFill>
                      <a:srgbClr val="CFD7E7"/>
                    </a:solidFill>
                  </a:tcPr>
                </a:tc>
                <a:tc>
                  <a:txBody>
                    <a:bodyPr/>
                    <a:lstStyle/>
                    <a:p>
                      <a:pPr algn="l">
                        <a:defRPr sz="1800"/>
                      </a:pPr>
                      <a:r>
                        <a:rPr sz="1600"/>
                        <a:t>SBB with avidities</a:t>
                      </a:r>
                    </a:p>
                  </a:txBody>
                  <a:tcPr marL="45720" marR="45720" marT="45720" marB="45720" anchor="t" anchorCtr="0" horzOverflow="overflow">
                    <a:solidFill>
                      <a:srgbClr val="CFD7E7"/>
                    </a:solidFill>
                  </a:tcPr>
                </a:tc>
                <a:tc>
                  <a:txBody>
                    <a:bodyPr/>
                    <a:lstStyle/>
                    <a:p>
                      <a:pPr algn="l" defTabSz="457200">
                        <a:defRPr sz="1800"/>
                      </a:pPr>
                      <a:r>
                        <a:rPr sz="1600"/>
                        <a:t>RCA polonies</a:t>
                      </a:r>
                    </a:p>
                  </a:txBody>
                  <a:tcPr marL="45720" marR="45720" marT="45720" marB="45720" anchor="t" anchorCtr="0" horzOverflow="overflow">
                    <a:solidFill>
                      <a:srgbClr val="CFD7E7"/>
                    </a:solidFill>
                  </a:tcPr>
                </a:tc>
                <a:tc>
                  <a:txBody>
                    <a:bodyPr/>
                    <a:lstStyle/>
                    <a:p>
                      <a:pPr algn="l" defTabSz="457200">
                        <a:defRPr sz="1800"/>
                      </a:pPr>
                      <a:r>
                        <a:rPr sz="1600"/>
                        <a:t>Fluorescence</a:t>
                      </a:r>
                    </a:p>
                  </a:txBody>
                  <a:tcPr marL="45720" marR="45720" marT="45720" marB="45720" anchor="t" anchorCtr="0" horzOverflow="overflow">
                    <a:solidFill>
                      <a:srgbClr val="CFD7E7"/>
                    </a:solidFill>
                  </a:tcPr>
                </a:tc>
                <a:tc>
                  <a:txBody>
                    <a:bodyPr/>
                    <a:lstStyle/>
                    <a:p>
                      <a:pPr algn="l" defTabSz="457200">
                        <a:defRPr sz="1800"/>
                      </a:pPr>
                      <a:r>
                        <a:rPr sz="1600"/>
                        <a:t>High accuracy</a:t>
                      </a:r>
                    </a:p>
                  </a:txBody>
                  <a:tcPr marL="45720" marR="45720" marT="45720" marB="45720" anchor="t" anchorCtr="0" horzOverflow="overflow">
                    <a:solidFill>
                      <a:srgbClr val="CFD7E7"/>
                    </a:solidFill>
                  </a:tcPr>
                </a:tc>
                <a:tc>
                  <a:txBody>
                    <a:bodyPr/>
                    <a:lstStyle/>
                    <a:p>
                      <a:pPr algn="l" defTabSz="457200">
                        <a:defRPr sz="1800"/>
                      </a:pPr>
                      <a:r>
                        <a:rPr sz="1600"/>
                        <a:t>Small ecosystem</a:t>
                      </a:r>
                    </a:p>
                  </a:txBody>
                  <a:tcPr marL="45720" marR="45720" marT="45720" marB="45720" anchor="t" anchorCtr="0" horzOverflow="overflow">
                    <a:solidFill>
                      <a:srgbClr val="CFD7E7"/>
                    </a:solidFill>
                  </a:tcPr>
                </a:tc>
                <a:tc>
                  <a:txBody>
                    <a:bodyPr/>
                    <a:lstStyle/>
                    <a:p>
                      <a:pPr algn="l" defTabSz="457200">
                        <a:defRPr sz="1800"/>
                      </a:pPr>
                      <a:r>
                        <a:rPr sz="1600"/>
                        <a:t>Low substitutions</a:t>
                      </a:r>
                    </a:p>
                  </a:txBody>
                  <a:tcPr marL="45720" marR="45720" marT="45720" marB="45720" anchor="t" anchorCtr="0" horzOverflow="overflow">
                    <a:solidFill>
                      <a:srgbClr val="CFD7E7"/>
                    </a:solidFill>
                  </a:tcPr>
                </a:tc>
                <a:tc>
                  <a:txBody>
                    <a:bodyPr/>
                    <a:lstStyle/>
                    <a:p>
                      <a:pPr algn="l" defTabSz="457200">
                        <a:defRPr sz="1800"/>
                      </a:pPr>
                      <a:r>
                        <a:rPr sz="1600"/>
                        <a:t>Q40+</a:t>
                      </a:r>
                    </a:p>
                  </a:txBody>
                  <a:tcPr marL="45720" marR="45720" marT="45720" marB="45720" anchor="t" anchorCtr="0" horzOverflow="overflow">
                    <a:solidFill>
                      <a:srgbClr val="CFD7E7"/>
                    </a:solidFill>
                  </a:tcPr>
                </a:tc>
                <a:tc>
                  <a:txBody>
                    <a:bodyPr/>
                    <a:lstStyle/>
                    <a:p>
                      <a:pPr algn="l" defTabSz="457200">
                        <a:defRPr sz="1800"/>
                      </a:pPr>
                      <a:r>
                        <a:rPr sz="1600"/>
                        <a:t>Variant calling</a:t>
                      </a:r>
                    </a:p>
                  </a:txBody>
                  <a:tcPr marL="45720" marR="45720" marT="45720" marB="45720" anchor="t" anchorCtr="0" horzOverflow="overflow">
                    <a:solidFill>
                      <a:srgbClr val="CFD7E7"/>
                    </a:solidFill>
                  </a:tcPr>
                </a:tc>
              </a:tr>
              <a:tr h="570123">
                <a:tc>
                  <a:txBody>
                    <a:bodyPr/>
                    <a:lstStyle/>
                    <a:p>
                      <a:pPr algn="l" defTabSz="457200">
                        <a:defRPr sz="1800"/>
                      </a:pPr>
                      <a:r>
                        <a:rPr sz="1600"/>
                        <a:t>MGI</a:t>
                      </a:r>
                    </a:p>
                  </a:txBody>
                  <a:tcPr marL="45720" marR="45720" marT="45720" marB="45720" anchor="t" anchorCtr="0" horzOverflow="overflow">
                    <a:solidFill>
                      <a:srgbClr val="CFD7E7"/>
                    </a:solidFill>
                  </a:tcPr>
                </a:tc>
                <a:tc>
                  <a:txBody>
                    <a:bodyPr/>
                    <a:lstStyle/>
                    <a:p>
                      <a:pPr algn="l">
                        <a:defRPr sz="1800"/>
                      </a:pPr>
                      <a:r>
                        <a:rPr sz="1600"/>
                        <a:t>SBS with DNB</a:t>
                      </a:r>
                    </a:p>
                  </a:txBody>
                  <a:tcPr marL="45720" marR="45720" marT="45720" marB="45720" anchor="t" anchorCtr="0" horzOverflow="overflow">
                    <a:solidFill>
                      <a:srgbClr val="CFD7E7"/>
                    </a:solidFill>
                  </a:tcPr>
                </a:tc>
                <a:tc>
                  <a:txBody>
                    <a:bodyPr/>
                    <a:lstStyle/>
                    <a:p>
                      <a:pPr algn="l" defTabSz="457200">
                        <a:defRPr sz="1800"/>
                      </a:pPr>
                      <a:r>
                        <a:rPr sz="1600"/>
                        <a:t>RCA nanoballs</a:t>
                      </a:r>
                    </a:p>
                  </a:txBody>
                  <a:tcPr marL="45720" marR="45720" marT="45720" marB="45720" anchor="t" anchorCtr="0" horzOverflow="overflow">
                    <a:solidFill>
                      <a:srgbClr val="CFD7E7"/>
                    </a:solidFill>
                  </a:tcPr>
                </a:tc>
                <a:tc>
                  <a:txBody>
                    <a:bodyPr/>
                    <a:lstStyle/>
                    <a:p>
                      <a:pPr algn="l" defTabSz="457200">
                        <a:defRPr sz="1800"/>
                      </a:pPr>
                      <a:r>
                        <a:rPr sz="1600"/>
                        <a:t>Fluorescence</a:t>
                      </a:r>
                    </a:p>
                  </a:txBody>
                  <a:tcPr marL="45720" marR="45720" marT="45720" marB="45720" anchor="t" anchorCtr="0" horzOverflow="overflow">
                    <a:solidFill>
                      <a:srgbClr val="CFD7E7"/>
                    </a:solidFill>
                  </a:tcPr>
                </a:tc>
                <a:tc>
                  <a:txBody>
                    <a:bodyPr/>
                    <a:lstStyle/>
                    <a:p>
                      <a:pPr algn="l" defTabSz="457200">
                        <a:defRPr sz="1800"/>
                      </a:pPr>
                      <a:r>
                        <a:rPr sz="1600"/>
                        <a:t>High accuracy</a:t>
                      </a:r>
                    </a:p>
                  </a:txBody>
                  <a:tcPr marL="45720" marR="45720" marT="45720" marB="45720" anchor="t" anchorCtr="0" horzOverflow="overflow">
                    <a:solidFill>
                      <a:srgbClr val="CFD7E7"/>
                    </a:solidFill>
                  </a:tcPr>
                </a:tc>
                <a:tc>
                  <a:txBody>
                    <a:bodyPr/>
                    <a:lstStyle/>
                    <a:p>
                      <a:pPr algn="l" defTabSz="457200">
                        <a:defRPr sz="1800"/>
                      </a:pPr>
                      <a:r>
                        <a:rPr sz="1600"/>
                        <a:t>Complex, loading issues</a:t>
                      </a:r>
                    </a:p>
                  </a:txBody>
                  <a:tcPr marL="45720" marR="45720" marT="45720" marB="45720" anchor="t" anchorCtr="0" horzOverflow="overflow">
                    <a:solidFill>
                      <a:srgbClr val="CFD7E7"/>
                    </a:solidFill>
                  </a:tcPr>
                </a:tc>
                <a:tc>
                  <a:txBody>
                    <a:bodyPr/>
                    <a:lstStyle/>
                    <a:p>
                      <a:pPr algn="l" defTabSz="457200">
                        <a:defRPr sz="1800"/>
                      </a:pPr>
                      <a:r>
                        <a:rPr sz="1600"/>
                        <a:t>Low substitutions</a:t>
                      </a:r>
                    </a:p>
                  </a:txBody>
                  <a:tcPr marL="45720" marR="45720" marT="45720" marB="45720" anchor="t" anchorCtr="0" horzOverflow="overflow">
                    <a:solidFill>
                      <a:srgbClr val="CFD7E7"/>
                    </a:solidFill>
                  </a:tcPr>
                </a:tc>
                <a:tc>
                  <a:txBody>
                    <a:bodyPr/>
                    <a:lstStyle/>
                    <a:p>
                      <a:pPr algn="l" defTabSz="457200">
                        <a:defRPr sz="1800"/>
                      </a:pPr>
                      <a:r>
                        <a:rPr sz="1600"/>
                        <a:t>Q30-35</a:t>
                      </a:r>
                    </a:p>
                  </a:txBody>
                  <a:tcPr marL="45720" marR="45720" marT="45720" marB="45720" anchor="t" anchorCtr="0" horzOverflow="overflow">
                    <a:solidFill>
                      <a:srgbClr val="CFD7E7"/>
                    </a:solidFill>
                  </a:tcPr>
                </a:tc>
                <a:tc>
                  <a:txBody>
                    <a:bodyPr/>
                    <a:lstStyle/>
                    <a:p>
                      <a:pPr algn="l" defTabSz="457200">
                        <a:defRPr sz="1800"/>
                      </a:pPr>
                      <a:r>
                        <a:rPr sz="1600"/>
                        <a:t>High-throughput</a:t>
                      </a:r>
                    </a:p>
                  </a:txBody>
                  <a:tcPr marL="45720" marR="45720" marT="45720" marB="45720" anchor="t" anchorCtr="0" horzOverflow="overflow">
                    <a:solidFill>
                      <a:srgbClr val="CFD7E7"/>
                    </a:solidFill>
                  </a:tcPr>
                </a:tc>
              </a:tr>
              <a:tr h="570123">
                <a:tc>
                  <a:txBody>
                    <a:bodyPr/>
                    <a:lstStyle/>
                    <a:p>
                      <a:pPr algn="l" defTabSz="457200">
                        <a:defRPr sz="1800"/>
                      </a:pPr>
                      <a:r>
                        <a:rPr sz="1600"/>
                        <a:t>ION</a:t>
                      </a:r>
                    </a:p>
                  </a:txBody>
                  <a:tcPr marL="45720" marR="45720" marT="45720" marB="45720" anchor="t" anchorCtr="0" horzOverflow="overflow">
                    <a:solidFill>
                      <a:srgbClr val="CFD7E7"/>
                    </a:solidFill>
                  </a:tcPr>
                </a:tc>
                <a:tc>
                  <a:txBody>
                    <a:bodyPr/>
                    <a:lstStyle/>
                    <a:p>
                      <a:pPr algn="l">
                        <a:defRPr sz="1800"/>
                      </a:pPr>
                      <a:r>
                        <a:rPr sz="1600"/>
                        <a:t>Semiconductor pH</a:t>
                      </a:r>
                    </a:p>
                  </a:txBody>
                  <a:tcPr marL="45720" marR="45720" marT="45720" marB="45720" anchor="t" anchorCtr="0" horzOverflow="overflow">
                    <a:solidFill>
                      <a:srgbClr val="CFD7E7"/>
                    </a:solidFill>
                  </a:tcPr>
                </a:tc>
                <a:tc>
                  <a:txBody>
                    <a:bodyPr/>
                    <a:lstStyle/>
                    <a:p>
                      <a:pPr algn="l" defTabSz="457200">
                        <a:defRPr sz="1800"/>
                      </a:pPr>
                      <a:r>
                        <a:rPr sz="1600"/>
                        <a:t>Emulsion PCR</a:t>
                      </a:r>
                    </a:p>
                  </a:txBody>
                  <a:tcPr marL="45720" marR="45720" marT="45720" marB="45720" anchor="t" anchorCtr="0" horzOverflow="overflow">
                    <a:solidFill>
                      <a:srgbClr val="CFD7E7"/>
                    </a:solidFill>
                  </a:tcPr>
                </a:tc>
                <a:tc>
                  <a:txBody>
                    <a:bodyPr/>
                    <a:lstStyle/>
                    <a:p>
                      <a:pPr algn="l" defTabSz="457200">
                        <a:defRPr sz="1800"/>
                      </a:pPr>
                      <a:r>
                        <a:rPr sz="1600"/>
                        <a:t>pH change</a:t>
                      </a:r>
                    </a:p>
                  </a:txBody>
                  <a:tcPr marL="45720" marR="45720" marT="45720" marB="45720" anchor="t" anchorCtr="0" horzOverflow="overflow">
                    <a:solidFill>
                      <a:srgbClr val="CFD7E7"/>
                    </a:solidFill>
                  </a:tcPr>
                </a:tc>
                <a:tc>
                  <a:txBody>
                    <a:bodyPr/>
                    <a:lstStyle/>
                    <a:p>
                      <a:pPr algn="l" defTabSz="457200">
                        <a:defRPr sz="1800"/>
                      </a:pPr>
                      <a:r>
                        <a:rPr sz="1600"/>
                        <a:t>Fast, simple
Inbuilt analysis</a:t>
                      </a:r>
                    </a:p>
                  </a:txBody>
                  <a:tcPr marL="45720" marR="45720" marT="45720" marB="45720" anchor="t" anchorCtr="0" horzOverflow="overflow">
                    <a:solidFill>
                      <a:srgbClr val="CFD7E7"/>
                    </a:solidFill>
                  </a:tcPr>
                </a:tc>
                <a:tc>
                  <a:txBody>
                    <a:bodyPr/>
                    <a:lstStyle/>
                    <a:p>
                      <a:pPr algn="l" defTabSz="457200">
                        <a:defRPr sz="1800"/>
                      </a:pPr>
                      <a:r>
                        <a:rPr sz="1600"/>
                        <a:t>Homopolymers, single-end</a:t>
                      </a:r>
                    </a:p>
                  </a:txBody>
                  <a:tcPr marL="45720" marR="45720" marT="45720" marB="45720" anchor="t" anchorCtr="0" horzOverflow="overflow">
                    <a:solidFill>
                      <a:srgbClr val="CFD7E7"/>
                    </a:solidFill>
                  </a:tcPr>
                </a:tc>
                <a:tc>
                  <a:txBody>
                    <a:bodyPr/>
                    <a:lstStyle/>
                    <a:p>
                      <a:pPr algn="l" defTabSz="457200">
                        <a:defRPr sz="1800"/>
                      </a:pPr>
                      <a:r>
                        <a:rPr sz="1600"/>
                        <a:t>Indels in homopolymers</a:t>
                      </a:r>
                    </a:p>
                  </a:txBody>
                  <a:tcPr marL="45720" marR="45720" marT="45720" marB="45720" anchor="t" anchorCtr="0" horzOverflow="overflow">
                    <a:solidFill>
                      <a:srgbClr val="CFD7E7"/>
                    </a:solidFill>
                  </a:tcPr>
                </a:tc>
                <a:tc>
                  <a:txBody>
                    <a:bodyPr/>
                    <a:lstStyle/>
                    <a:p>
                      <a:pPr algn="l" defTabSz="457200">
                        <a:defRPr sz="1800"/>
                      </a:pPr>
                      <a:r>
                        <a:rPr sz="1600"/>
                        <a:t>Q30</a:t>
                      </a:r>
                    </a:p>
                  </a:txBody>
                  <a:tcPr marL="45720" marR="45720" marT="45720" marB="45720" anchor="t" anchorCtr="0" horzOverflow="overflow">
                    <a:solidFill>
                      <a:srgbClr val="CFD7E7"/>
                    </a:solidFill>
                  </a:tcPr>
                </a:tc>
                <a:tc>
                  <a:txBody>
                    <a:bodyPr/>
                    <a:lstStyle/>
                    <a:p>
                      <a:pPr algn="l" defTabSz="457200">
                        <a:defRPr sz="1800"/>
                      </a:pPr>
                      <a:r>
                        <a:rPr sz="1600"/>
                        <a:t>Gene panels</a:t>
                      </a:r>
                    </a:p>
                  </a:txBody>
                  <a:tcPr marL="45720" marR="45720" marT="45720" marB="45720" anchor="t" anchorCtr="0" horzOverflow="overflow">
                    <a:solidFill>
                      <a:srgbClr val="CFD7E7"/>
                    </a:solidFill>
                  </a:tcPr>
                </a:tc>
              </a:tr>
              <a:tr h="570123">
                <a:tc>
                  <a:txBody>
                    <a:bodyPr/>
                    <a:lstStyle/>
                    <a:p>
                      <a:pPr algn="l" defTabSz="457200">
                        <a:defRPr sz="1800"/>
                      </a:pPr>
                      <a:r>
                        <a:rPr sz="1600"/>
                        <a:t>Roche</a:t>
                      </a:r>
                    </a:p>
                  </a:txBody>
                  <a:tcPr marL="45720" marR="45720" marT="45720" marB="45720" anchor="t" anchorCtr="0" horzOverflow="overflow">
                    <a:solidFill>
                      <a:srgbClr val="CFD7E7"/>
                    </a:solidFill>
                  </a:tcPr>
                </a:tc>
                <a:tc>
                  <a:txBody>
                    <a:bodyPr/>
                    <a:lstStyle/>
                    <a:p>
                      <a:pPr algn="l">
                        <a:defRPr sz="1800"/>
                      </a:pPr>
                      <a:r>
                        <a:rPr sz="1600"/>
                        <a:t>SBE</a:t>
                      </a:r>
                    </a:p>
                  </a:txBody>
                  <a:tcPr marL="45720" marR="45720" marT="45720" marB="45720" anchor="t" anchorCtr="0" horzOverflow="overflow">
                    <a:solidFill>
                      <a:srgbClr val="CFD7E7"/>
                    </a:solidFill>
                  </a:tcPr>
                </a:tc>
                <a:tc>
                  <a:txBody>
                    <a:bodyPr/>
                    <a:lstStyle/>
                    <a:p>
                      <a:pPr algn="l" defTabSz="457200">
                        <a:defRPr sz="1800"/>
                      </a:pPr>
                      <a:r>
                        <a:rPr sz="1600"/>
                        <a:t>Xpandomers</a:t>
                      </a:r>
                    </a:p>
                  </a:txBody>
                  <a:tcPr marL="45720" marR="45720" marT="45720" marB="45720" anchor="t" anchorCtr="0" horzOverflow="overflow">
                    <a:solidFill>
                      <a:srgbClr val="CFD7E7"/>
                    </a:solidFill>
                  </a:tcPr>
                </a:tc>
                <a:tc>
                  <a:txBody>
                    <a:bodyPr/>
                    <a:lstStyle/>
                    <a:p>
                      <a:pPr algn="l" defTabSz="457200">
                        <a:defRPr sz="1800"/>
                      </a:pPr>
                      <a:r>
                        <a:rPr sz="1600"/>
                        <a:t>Electronic</a:t>
                      </a:r>
                    </a:p>
                  </a:txBody>
                  <a:tcPr marL="45720" marR="45720" marT="45720" marB="45720" anchor="t" anchorCtr="0" horzOverflow="overflow">
                    <a:solidFill>
                      <a:srgbClr val="CFD7E7"/>
                    </a:solidFill>
                  </a:tcPr>
                </a:tc>
                <a:tc>
                  <a:txBody>
                    <a:bodyPr/>
                    <a:lstStyle/>
                    <a:p>
                      <a:pPr algn="l" defTabSz="457200">
                        <a:defRPr sz="1800"/>
                      </a:pPr>
                      <a:r>
                        <a:rPr sz="1600"/>
                        <a:t>Ultra-fast</a:t>
                      </a:r>
                    </a:p>
                  </a:txBody>
                  <a:tcPr marL="45720" marR="45720" marT="45720" marB="45720" anchor="t" anchorCtr="0" horzOverflow="overflow">
                    <a:solidFill>
                      <a:srgbClr val="CFD7E7"/>
                    </a:solidFill>
                  </a:tcPr>
                </a:tc>
                <a:tc>
                  <a:txBody>
                    <a:bodyPr/>
                    <a:lstStyle/>
                    <a:p>
                      <a:pPr algn="l" defTabSz="457200">
                        <a:defRPr sz="1800"/>
                      </a:pPr>
                      <a:r>
                        <a:rPr sz="1600"/>
                        <a:t>Higher cost/base, new tech</a:t>
                      </a:r>
                    </a:p>
                  </a:txBody>
                  <a:tcPr marL="45720" marR="45720" marT="45720" marB="45720" anchor="t" anchorCtr="0" horzOverflow="overflow">
                    <a:solidFill>
                      <a:srgbClr val="CFD7E7"/>
                    </a:solidFill>
                  </a:tcPr>
                </a:tc>
                <a:tc>
                  <a:txBody>
                    <a:bodyPr/>
                    <a:lstStyle/>
                    <a:p>
                      <a:pPr algn="l" defTabSz="457200">
                        <a:defRPr sz="1800"/>
                      </a:pPr>
                      <a:r>
                        <a:rPr sz="1600"/>
                        <a:t>New tech</a:t>
                      </a:r>
                    </a:p>
                  </a:txBody>
                  <a:tcPr marL="45720" marR="45720" marT="45720" marB="45720" anchor="t" anchorCtr="0" horzOverflow="overflow">
                    <a:solidFill>
                      <a:srgbClr val="CFD7E7"/>
                    </a:solidFill>
                  </a:tcPr>
                </a:tc>
                <a:tc>
                  <a:txBody>
                    <a:bodyPr/>
                    <a:lstStyle/>
                    <a:p>
                      <a:pPr algn="l" defTabSz="457200">
                        <a:defRPr sz="1800"/>
                      </a:pPr>
                      <a:r>
                        <a:rPr sz="1600"/>
                        <a:t>Q40+</a:t>
                      </a:r>
                    </a:p>
                  </a:txBody>
                  <a:tcPr marL="45720" marR="45720" marT="45720" marB="45720" anchor="t" anchorCtr="0" horzOverflow="overflow">
                    <a:solidFill>
                      <a:srgbClr val="CFD7E7"/>
                    </a:solidFill>
                  </a:tcPr>
                </a:tc>
                <a:tc>
                  <a:txBody>
                    <a:bodyPr/>
                    <a:lstStyle/>
                    <a:p>
                      <a:pPr algn="l" defTabSz="457200">
                        <a:defRPr sz="1800"/>
                      </a:pPr>
                      <a:r>
                        <a:rPr sz="1600"/>
                        <a:t>Fast, rare variant detection</a:t>
                      </a:r>
                    </a:p>
                  </a:txBody>
                  <a:tcPr marL="45720" marR="45720" marT="45720" marB="45720" anchor="t" anchorCtr="0" horzOverflow="overflow">
                    <a:solidFill>
                      <a:srgbClr val="CFD7E7"/>
                    </a:solidFill>
                  </a:tcPr>
                </a:tc>
              </a:tr>
              <a:tr h="825390">
                <a:tc>
                  <a:txBody>
                    <a:bodyPr/>
                    <a:lstStyle/>
                    <a:p>
                      <a:pPr algn="l" defTabSz="457200">
                        <a:defRPr sz="1800"/>
                      </a:pPr>
                      <a:r>
                        <a:rPr sz="1600"/>
                        <a:t>PacBio ONSO</a:t>
                      </a:r>
                    </a:p>
                  </a:txBody>
                  <a:tcPr marL="45720" marR="45720" marT="45720" marB="45720" anchor="t" anchorCtr="0" horzOverflow="overflow">
                    <a:solidFill>
                      <a:srgbClr val="CFD7E7"/>
                    </a:solidFill>
                  </a:tcPr>
                </a:tc>
                <a:tc>
                  <a:txBody>
                    <a:bodyPr/>
                    <a:lstStyle/>
                    <a:p>
                      <a:pPr algn="l">
                        <a:defRPr sz="1800"/>
                      </a:pPr>
                      <a:r>
                        <a:rPr sz="1600"/>
                        <a:t>SBB</a:t>
                      </a:r>
                    </a:p>
                  </a:txBody>
                  <a:tcPr marL="45720" marR="45720" marT="45720" marB="45720" anchor="t" anchorCtr="0" horzOverflow="overflow">
                    <a:solidFill>
                      <a:srgbClr val="CFD7E7"/>
                    </a:solidFill>
                  </a:tcPr>
                </a:tc>
                <a:tc>
                  <a:txBody>
                    <a:bodyPr/>
                    <a:lstStyle/>
                    <a:p>
                      <a:pPr algn="ctr" defTabSz="457200">
                        <a:defRPr sz="1800"/>
                      </a:pPr>
                      <a:r>
                        <a:rPr sz="1600"/>
                        <a:t>?</a:t>
                      </a:r>
                    </a:p>
                  </a:txBody>
                  <a:tcPr marL="45720" marR="45720" marT="45720" marB="45720" anchor="t" anchorCtr="0" horzOverflow="overflow">
                    <a:solidFill>
                      <a:srgbClr val="CFD7E7"/>
                    </a:solidFill>
                  </a:tcPr>
                </a:tc>
                <a:tc>
                  <a:txBody>
                    <a:bodyPr/>
                    <a:lstStyle/>
                    <a:p>
                      <a:pPr algn="l" defTabSz="457200">
                        <a:defRPr sz="1800"/>
                      </a:pPr>
                      <a:r>
                        <a:rPr sz="1600"/>
                        <a:t>Fluorescence</a:t>
                      </a:r>
                    </a:p>
                  </a:txBody>
                  <a:tcPr marL="45720" marR="45720" marT="45720" marB="45720" anchor="t" anchorCtr="0" horzOverflow="overflow">
                    <a:solidFill>
                      <a:srgbClr val="CFD7E7"/>
                    </a:solidFill>
                  </a:tcPr>
                </a:tc>
                <a:tc>
                  <a:txBody>
                    <a:bodyPr/>
                    <a:lstStyle/>
                    <a:p>
                      <a:pPr algn="l" defTabSz="457200">
                        <a:defRPr sz="1800"/>
                      </a:pPr>
                      <a:r>
                        <a:rPr sz="1600"/>
                        <a:t>High accuracy, superb in homopolymers</a:t>
                      </a:r>
                    </a:p>
                  </a:txBody>
                  <a:tcPr marL="45720" marR="45720" marT="45720" marB="45720" anchor="t" anchorCtr="0" horzOverflow="overflow">
                    <a:solidFill>
                      <a:srgbClr val="CFD7E7"/>
                    </a:solidFill>
                  </a:tcPr>
                </a:tc>
                <a:tc>
                  <a:txBody>
                    <a:bodyPr/>
                    <a:lstStyle/>
                    <a:p>
                      <a:pPr algn="l" defTabSz="457200">
                        <a:defRPr sz="1800"/>
                      </a:pPr>
                      <a:r>
                        <a:rPr sz="1600"/>
                        <a:t>Higher cost/base, lower output</a:t>
                      </a:r>
                    </a:p>
                  </a:txBody>
                  <a:tcPr marL="45720" marR="45720" marT="45720" marB="45720" anchor="t" anchorCtr="0" horzOverflow="overflow">
                    <a:solidFill>
                      <a:srgbClr val="CFD7E7"/>
                    </a:solidFill>
                  </a:tcPr>
                </a:tc>
                <a:tc>
                  <a:txBody>
                    <a:bodyPr/>
                    <a:lstStyle/>
                    <a:p>
                      <a:pPr algn="ctr" defTabSz="457200">
                        <a:defRPr sz="1800"/>
                      </a:pPr>
                      <a:r>
                        <a:rPr sz="1600"/>
                        <a:t>?</a:t>
                      </a:r>
                    </a:p>
                  </a:txBody>
                  <a:tcPr marL="45720" marR="45720" marT="45720" marB="45720" anchor="t" anchorCtr="0" horzOverflow="overflow">
                    <a:solidFill>
                      <a:srgbClr val="CFD7E7"/>
                    </a:solidFill>
                  </a:tcPr>
                </a:tc>
                <a:tc>
                  <a:txBody>
                    <a:bodyPr/>
                    <a:lstStyle/>
                    <a:p>
                      <a:pPr algn="l" defTabSz="457200">
                        <a:defRPr sz="1800"/>
                      </a:pPr>
                      <a:r>
                        <a:rPr sz="1600"/>
                        <a:t>Q40-50+</a:t>
                      </a:r>
                    </a:p>
                  </a:txBody>
                  <a:tcPr marL="45720" marR="45720" marT="45720" marB="45720" anchor="t" anchorCtr="0" horzOverflow="overflow">
                    <a:solidFill>
                      <a:srgbClr val="CFD7E7"/>
                    </a:solidFill>
                  </a:tcPr>
                </a:tc>
                <a:tc>
                  <a:txBody>
                    <a:bodyPr/>
                    <a:lstStyle/>
                    <a:p>
                      <a:pPr algn="l" defTabSz="457200">
                        <a:defRPr sz="1800"/>
                      </a:pPr>
                      <a:r>
                        <a:rPr sz="1600"/>
                        <a:t>Rare variant detection</a:t>
                      </a:r>
                    </a:p>
                  </a:txBody>
                  <a:tcPr marL="45720" marR="45720" marT="45720" marB="45720" anchor="t" anchorCtr="0" horzOverflow="overflow">
                    <a:solidFill>
                      <a:srgbClr val="CFD7E7"/>
                    </a:solidFill>
                  </a:tcPr>
                </a:tc>
              </a:tr>
            </a:tbl>
          </a:graphicData>
        </a:graphic>
      </p:graphicFrame>
      <p:pic>
        <p:nvPicPr>
          <p:cNvPr id="1016" name="pasted-movie.png" descr="pasted-movie.png"/>
          <p:cNvPicPr>
            <a:picLocks noChangeAspect="1"/>
          </p:cNvPicPr>
          <p:nvPr/>
        </p:nvPicPr>
        <p:blipFill>
          <a:blip r:embed="rId2">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18" name="How it looked yesterday"/>
          <p:cNvSpPr txBox="1"/>
          <p:nvPr>
            <p:ph type="title"/>
          </p:nvPr>
        </p:nvSpPr>
        <p:spPr>
          <a:xfrm>
            <a:off x="1542429" y="-16986"/>
            <a:ext cx="8229601" cy="1143001"/>
          </a:xfrm>
          <a:prstGeom prst="rect">
            <a:avLst/>
          </a:prstGeom>
        </p:spPr>
        <p:txBody>
          <a:bodyPr/>
          <a:lstStyle/>
          <a:p>
            <a:pPr/>
            <a:r>
              <a:t>How it looked yesterday</a:t>
            </a:r>
          </a:p>
        </p:txBody>
      </p:sp>
      <p:pic>
        <p:nvPicPr>
          <p:cNvPr id="1019" name="IMG_1345.jpeg" descr="IMG_1345.jpeg"/>
          <p:cNvPicPr>
            <a:picLocks noChangeAspect="1"/>
          </p:cNvPicPr>
          <p:nvPr/>
        </p:nvPicPr>
        <p:blipFill>
          <a:blip r:embed="rId2">
            <a:extLst/>
          </a:blip>
          <a:stretch>
            <a:fillRect/>
          </a:stretch>
        </p:blipFill>
        <p:spPr>
          <a:xfrm>
            <a:off x="1542428" y="934918"/>
            <a:ext cx="5923577" cy="4442684"/>
          </a:xfrm>
          <a:prstGeom prst="rect">
            <a:avLst/>
          </a:prstGeom>
          <a:ln w="12700">
            <a:miter lim="400000"/>
          </a:ln>
        </p:spPr>
      </p:pic>
      <p:pic>
        <p:nvPicPr>
          <p:cNvPr id="1020" name="IMG_1348.jpeg" descr="IMG_1348.jpeg"/>
          <p:cNvPicPr>
            <a:picLocks noChangeAspect="1"/>
          </p:cNvPicPr>
          <p:nvPr/>
        </p:nvPicPr>
        <p:blipFill>
          <a:blip r:embed="rId3">
            <a:extLst/>
          </a:blip>
          <a:stretch>
            <a:fillRect/>
          </a:stretch>
        </p:blipFill>
        <p:spPr>
          <a:xfrm>
            <a:off x="6882228" y="4002554"/>
            <a:ext cx="3795563" cy="2846672"/>
          </a:xfrm>
          <a:prstGeom prst="rect">
            <a:avLst/>
          </a:prstGeom>
          <a:ln w="12700">
            <a:miter lim="400000"/>
          </a:ln>
        </p:spPr>
      </p:pic>
      <p:pic>
        <p:nvPicPr>
          <p:cNvPr id="1021" name="pasted-movie.png" descr="pasted-movie.png"/>
          <p:cNvPicPr>
            <a:picLocks noChangeAspect="1"/>
          </p:cNvPicPr>
          <p:nvPr/>
        </p:nvPicPr>
        <p:blipFill>
          <a:blip r:embed="rId4">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23" name="How it looks like now"/>
          <p:cNvSpPr txBox="1"/>
          <p:nvPr>
            <p:ph type="title"/>
          </p:nvPr>
        </p:nvSpPr>
        <p:spPr>
          <a:xfrm>
            <a:off x="529418" y="126861"/>
            <a:ext cx="9083817" cy="1143001"/>
          </a:xfrm>
          <a:prstGeom prst="rect">
            <a:avLst/>
          </a:prstGeom>
        </p:spPr>
        <p:txBody>
          <a:bodyPr/>
          <a:lstStyle/>
          <a:p>
            <a:pPr/>
            <a:r>
              <a:t>How it looks now</a:t>
            </a:r>
            <a:r>
              <a:t>: technology progress</a:t>
            </a:r>
          </a:p>
        </p:txBody>
      </p:sp>
      <p:pic>
        <p:nvPicPr>
          <p:cNvPr id="1024" name="IMG_1349.jpeg" descr="IMG_1349.jpeg"/>
          <p:cNvPicPr>
            <a:picLocks noChangeAspect="1"/>
          </p:cNvPicPr>
          <p:nvPr/>
        </p:nvPicPr>
        <p:blipFill>
          <a:blip r:embed="rId2">
            <a:extLst/>
          </a:blip>
          <a:stretch>
            <a:fillRect/>
          </a:stretch>
        </p:blipFill>
        <p:spPr>
          <a:xfrm>
            <a:off x="4029357" y="1196207"/>
            <a:ext cx="3349175" cy="2511881"/>
          </a:xfrm>
          <a:prstGeom prst="rect">
            <a:avLst/>
          </a:prstGeom>
          <a:ln w="12700">
            <a:miter lim="400000"/>
          </a:ln>
        </p:spPr>
      </p:pic>
      <p:pic>
        <p:nvPicPr>
          <p:cNvPr id="1025" name="IMG_1351.jpeg" descr="IMG_1351.jpeg"/>
          <p:cNvPicPr>
            <a:picLocks noChangeAspect="1"/>
          </p:cNvPicPr>
          <p:nvPr/>
        </p:nvPicPr>
        <p:blipFill>
          <a:blip r:embed="rId3">
            <a:extLst/>
          </a:blip>
          <a:stretch>
            <a:fillRect/>
          </a:stretch>
        </p:blipFill>
        <p:spPr>
          <a:xfrm>
            <a:off x="677142" y="1192643"/>
            <a:ext cx="3349172" cy="2511881"/>
          </a:xfrm>
          <a:prstGeom prst="rect">
            <a:avLst/>
          </a:prstGeom>
          <a:ln w="12700">
            <a:miter lim="400000"/>
          </a:ln>
        </p:spPr>
      </p:pic>
      <p:pic>
        <p:nvPicPr>
          <p:cNvPr id="1026" name="IMG_1352.jpeg" descr="IMG_1352.jpeg"/>
          <p:cNvPicPr>
            <a:picLocks noChangeAspect="1"/>
          </p:cNvPicPr>
          <p:nvPr/>
        </p:nvPicPr>
        <p:blipFill>
          <a:blip r:embed="rId4">
            <a:extLst/>
          </a:blip>
          <a:stretch>
            <a:fillRect/>
          </a:stretch>
        </p:blipFill>
        <p:spPr>
          <a:xfrm>
            <a:off x="700825" y="3791801"/>
            <a:ext cx="3301806" cy="2476356"/>
          </a:xfrm>
          <a:prstGeom prst="rect">
            <a:avLst/>
          </a:prstGeom>
          <a:ln w="12700">
            <a:miter lim="400000"/>
          </a:ln>
        </p:spPr>
      </p:pic>
      <p:pic>
        <p:nvPicPr>
          <p:cNvPr id="1027" name="IMG_1353.jpeg" descr="IMG_1353.jpeg"/>
          <p:cNvPicPr>
            <a:picLocks noChangeAspect="1"/>
          </p:cNvPicPr>
          <p:nvPr/>
        </p:nvPicPr>
        <p:blipFill>
          <a:blip r:embed="rId5">
            <a:extLst/>
          </a:blip>
          <a:stretch>
            <a:fillRect/>
          </a:stretch>
        </p:blipFill>
        <p:spPr>
          <a:xfrm>
            <a:off x="4032751" y="3790522"/>
            <a:ext cx="3305211" cy="2478909"/>
          </a:xfrm>
          <a:prstGeom prst="rect">
            <a:avLst/>
          </a:prstGeom>
          <a:ln w="12700">
            <a:miter lim="400000"/>
          </a:ln>
        </p:spPr>
      </p:pic>
      <p:sp>
        <p:nvSpPr>
          <p:cNvPr id="1028" name="Content Placeholder 1"/>
          <p:cNvSpPr txBox="1"/>
          <p:nvPr/>
        </p:nvSpPr>
        <p:spPr>
          <a:xfrm>
            <a:off x="7757330" y="1682731"/>
            <a:ext cx="3711808" cy="45867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228600" indent="-228600">
              <a:lnSpc>
                <a:spcPct val="72000"/>
              </a:lnSpc>
              <a:spcBef>
                <a:spcPts val="1000"/>
              </a:spcBef>
              <a:buSzPct val="100000"/>
              <a:buFont typeface="Arial"/>
              <a:buChar char="•"/>
              <a:defRPr sz="2500"/>
            </a:pPr>
            <a:r>
              <a:t>Sequencing technologies</a:t>
            </a:r>
          </a:p>
          <a:p>
            <a:pPr marL="228600" indent="-228600">
              <a:lnSpc>
                <a:spcPct val="72000"/>
              </a:lnSpc>
              <a:spcBef>
                <a:spcPts val="1000"/>
              </a:spcBef>
              <a:buSzPct val="100000"/>
              <a:buFont typeface="Arial"/>
              <a:buChar char="•"/>
              <a:defRPr sz="2500"/>
            </a:pPr>
          </a:p>
          <a:p>
            <a:pPr marL="228600" indent="-228600">
              <a:lnSpc>
                <a:spcPct val="72000"/>
              </a:lnSpc>
              <a:spcBef>
                <a:spcPts val="1000"/>
              </a:spcBef>
              <a:buSzPct val="100000"/>
              <a:buFont typeface="Arial"/>
              <a:buChar char="•"/>
              <a:defRPr sz="2500"/>
            </a:pPr>
            <a:r>
              <a:t>Informatics</a:t>
            </a:r>
          </a:p>
          <a:p>
            <a:pPr marL="228600" indent="-228600">
              <a:lnSpc>
                <a:spcPct val="72000"/>
              </a:lnSpc>
              <a:spcBef>
                <a:spcPts val="1000"/>
              </a:spcBef>
              <a:buSzPct val="100000"/>
              <a:buFont typeface="Arial"/>
              <a:buChar char="•"/>
              <a:defRPr sz="2500"/>
            </a:pPr>
          </a:p>
          <a:p>
            <a:pPr marL="228600" indent="-228600">
              <a:lnSpc>
                <a:spcPct val="72000"/>
              </a:lnSpc>
              <a:spcBef>
                <a:spcPts val="1000"/>
              </a:spcBef>
              <a:buSzPct val="100000"/>
              <a:buFont typeface="Arial"/>
              <a:buChar char="•"/>
              <a:defRPr sz="2500"/>
            </a:pPr>
            <a:r>
              <a:t>Biotech &amp; medical applications</a:t>
            </a:r>
          </a:p>
          <a:p>
            <a:pPr marL="228600" indent="-228600">
              <a:lnSpc>
                <a:spcPct val="72000"/>
              </a:lnSpc>
              <a:spcBef>
                <a:spcPts val="1000"/>
              </a:spcBef>
              <a:buSzPct val="100000"/>
              <a:buFont typeface="Arial"/>
              <a:buChar char="•"/>
              <a:defRPr sz="2500"/>
            </a:pPr>
          </a:p>
          <a:p>
            <a:pPr marL="228600" indent="-228600">
              <a:lnSpc>
                <a:spcPct val="72000"/>
              </a:lnSpc>
              <a:spcBef>
                <a:spcPts val="1000"/>
              </a:spcBef>
              <a:buSzPct val="100000"/>
              <a:buFont typeface="Arial"/>
              <a:buChar char="•"/>
              <a:defRPr sz="2500"/>
            </a:pPr>
            <a:r>
              <a:t>Ecosystem science</a:t>
            </a:r>
          </a:p>
          <a:p>
            <a:pPr marL="228600" indent="-228600">
              <a:lnSpc>
                <a:spcPct val="72000"/>
              </a:lnSpc>
              <a:spcBef>
                <a:spcPts val="1000"/>
              </a:spcBef>
              <a:buSzPct val="100000"/>
              <a:buFont typeface="Arial"/>
              <a:buChar char="•"/>
              <a:defRPr sz="2500"/>
            </a:pPr>
          </a:p>
          <a:p>
            <a:pPr marL="228600" indent="-228600">
              <a:lnSpc>
                <a:spcPct val="72000"/>
              </a:lnSpc>
              <a:spcBef>
                <a:spcPts val="1000"/>
              </a:spcBef>
              <a:buSzPct val="100000"/>
              <a:buFont typeface="Arial"/>
              <a:buChar char="•"/>
              <a:defRPr sz="2500"/>
            </a:pPr>
            <a:r>
              <a:t>Reference genome sequencing</a:t>
            </a:r>
          </a:p>
        </p:txBody>
      </p:sp>
      <p:pic>
        <p:nvPicPr>
          <p:cNvPr id="1029" name="pasted-movie.png" descr="pasted-movie.png"/>
          <p:cNvPicPr>
            <a:picLocks noChangeAspect="1"/>
          </p:cNvPicPr>
          <p:nvPr/>
        </p:nvPicPr>
        <p:blipFill>
          <a:blip r:embed="rId6">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1" name="Rounded Rectangle 26"/>
          <p:cNvSpPr/>
          <p:nvPr/>
        </p:nvSpPr>
        <p:spPr>
          <a:xfrm>
            <a:off x="6455202" y="3864554"/>
            <a:ext cx="3913812" cy="367054"/>
          </a:xfrm>
          <a:prstGeom prst="roundRect">
            <a:avLst>
              <a:gd name="adj" fmla="val 16667"/>
            </a:avLst>
          </a:prstGeom>
          <a:solidFill>
            <a:srgbClr val="DCE6F2"/>
          </a:solidFill>
          <a:ln w="12700">
            <a:miter lim="400000"/>
          </a:ln>
          <a:effectLst>
            <a:outerShdw sx="100000" sy="100000" kx="0" ky="0" algn="b" rotWithShape="0" blurRad="38100" dist="25400" dir="5400000">
              <a:srgbClr val="000000">
                <a:alpha val="50000"/>
              </a:srgbClr>
            </a:outerShdw>
          </a:effectLst>
        </p:spPr>
        <p:txBody>
          <a:bodyPr lIns="45719" rIns="45719" anchor="ctr"/>
          <a:lstStyle/>
          <a:p>
            <a:pPr algn="ctr" defTabSz="410749">
              <a:defRPr sz="1600">
                <a:solidFill>
                  <a:srgbClr val="FFFFFF"/>
                </a:solidFill>
              </a:defRPr>
            </a:pPr>
          </a:p>
        </p:txBody>
      </p:sp>
      <p:sp>
        <p:nvSpPr>
          <p:cNvPr id="1032" name="Rounded Rectangle 25"/>
          <p:cNvSpPr/>
          <p:nvPr/>
        </p:nvSpPr>
        <p:spPr>
          <a:xfrm>
            <a:off x="1775305" y="3841894"/>
            <a:ext cx="3913812" cy="367054"/>
          </a:xfrm>
          <a:prstGeom prst="roundRect">
            <a:avLst>
              <a:gd name="adj" fmla="val 16667"/>
            </a:avLst>
          </a:prstGeom>
          <a:solidFill>
            <a:srgbClr val="DCE6F2"/>
          </a:solidFill>
          <a:ln w="12700">
            <a:miter lim="400000"/>
          </a:ln>
          <a:effectLst>
            <a:outerShdw sx="100000" sy="100000" kx="0" ky="0" algn="b" rotWithShape="0" blurRad="38100" dist="25400" dir="5400000">
              <a:srgbClr val="000000">
                <a:alpha val="50000"/>
              </a:srgbClr>
            </a:outerShdw>
          </a:effectLst>
        </p:spPr>
        <p:txBody>
          <a:bodyPr lIns="45719" rIns="45719" anchor="ctr"/>
          <a:lstStyle/>
          <a:p>
            <a:pPr algn="ctr" defTabSz="410749">
              <a:defRPr sz="1600">
                <a:solidFill>
                  <a:srgbClr val="FFFFFF"/>
                </a:solidFill>
              </a:defRPr>
            </a:pPr>
          </a:p>
        </p:txBody>
      </p:sp>
      <p:sp>
        <p:nvSpPr>
          <p:cNvPr id="1033" name="Technologies and Applications"/>
          <p:cNvSpPr txBox="1"/>
          <p:nvPr/>
        </p:nvSpPr>
        <p:spPr>
          <a:xfrm>
            <a:off x="3486676" y="162718"/>
            <a:ext cx="5687208" cy="452439"/>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defRPr b="1" sz="2500">
                <a:solidFill>
                  <a:srgbClr val="376092"/>
                </a:solidFill>
                <a:latin typeface="Tahoma"/>
                <a:ea typeface="Tahoma"/>
                <a:cs typeface="Tahoma"/>
                <a:sym typeface="Tahoma"/>
              </a:defRPr>
            </a:lvl1pPr>
          </a:lstStyle>
          <a:p>
            <a:pPr/>
            <a:r>
              <a:t>NGS Technologies and Applications</a:t>
            </a:r>
          </a:p>
        </p:txBody>
      </p:sp>
      <p:sp>
        <p:nvSpPr>
          <p:cNvPr id="1034" name="Rectangle 4"/>
          <p:cNvSpPr/>
          <p:nvPr/>
        </p:nvSpPr>
        <p:spPr>
          <a:xfrm>
            <a:off x="4248239" y="846966"/>
            <a:ext cx="3578089" cy="280593"/>
          </a:xfrm>
          <a:prstGeom prst="rect">
            <a:avLst/>
          </a:prstGeom>
          <a:blipFill>
            <a:blip r:embed="rId2"/>
          </a:blipFill>
          <a:ln w="12700">
            <a:miter lim="400000"/>
          </a:ln>
          <a:effectLst>
            <a:outerShdw sx="100000" sy="100000" kx="0" ky="0" algn="b" rotWithShape="0" blurRad="38100" dist="25400" dir="5400000">
              <a:srgbClr val="000000">
                <a:alpha val="50000"/>
              </a:srgbClr>
            </a:outerShdw>
          </a:effectLst>
          <a:extLst>
            <a:ext uri="{C572A759-6A51-4108-AA02-DFA0A04FC94B}">
              <ma14:wrappingTextBoxFlag xmlns:ma14="http://schemas.microsoft.com/office/mac/drawingml/2011/main" val="1"/>
            </a:ext>
          </a:extLst>
        </p:spPr>
        <p:txBody>
          <a:bodyPr lIns="35719" tIns="35719" rIns="35719" bIns="35719" anchor="ctr">
            <a:spAutoFit/>
          </a:bodyPr>
          <a:lstStyle>
            <a:lvl1pPr algn="ctr" defTabSz="410749">
              <a:defRPr sz="1600">
                <a:solidFill>
                  <a:srgbClr val="FFFFFF"/>
                </a:solidFill>
              </a:defRPr>
            </a:lvl1pPr>
          </a:lstStyle>
          <a:p>
            <a:pPr/>
            <a:r>
              <a:t>NGS technologies</a:t>
            </a:r>
          </a:p>
        </p:txBody>
      </p:sp>
      <p:sp>
        <p:nvSpPr>
          <p:cNvPr id="1035" name="Rectangle 5"/>
          <p:cNvSpPr/>
          <p:nvPr/>
        </p:nvSpPr>
        <p:spPr>
          <a:xfrm>
            <a:off x="1930074" y="1753316"/>
            <a:ext cx="3578089" cy="280593"/>
          </a:xfrm>
          <a:prstGeom prst="rect">
            <a:avLst/>
          </a:prstGeom>
          <a:blipFill>
            <a:blip r:embed="rId2"/>
          </a:blipFill>
          <a:ln w="12700">
            <a:miter lim="400000"/>
          </a:ln>
          <a:effectLst>
            <a:outerShdw sx="100000" sy="100000" kx="0" ky="0" algn="b" rotWithShape="0" blurRad="38100" dist="25400" dir="5400000">
              <a:srgbClr val="000000">
                <a:alpha val="50000"/>
              </a:srgbClr>
            </a:outerShdw>
          </a:effectLst>
          <a:extLst>
            <a:ext uri="{C572A759-6A51-4108-AA02-DFA0A04FC94B}">
              <ma14:wrappingTextBoxFlag xmlns:ma14="http://schemas.microsoft.com/office/mac/drawingml/2011/main" val="1"/>
            </a:ext>
          </a:extLst>
        </p:spPr>
        <p:txBody>
          <a:bodyPr lIns="35719" tIns="35719" rIns="35719" bIns="35719" anchor="ctr">
            <a:spAutoFit/>
          </a:bodyPr>
          <a:lstStyle>
            <a:lvl1pPr algn="ctr" defTabSz="410749">
              <a:defRPr sz="1600">
                <a:solidFill>
                  <a:srgbClr val="FFFFFF"/>
                </a:solidFill>
              </a:defRPr>
            </a:lvl1pPr>
          </a:lstStyle>
          <a:p>
            <a:pPr/>
            <a:r>
              <a:t>Short read NGS</a:t>
            </a:r>
          </a:p>
        </p:txBody>
      </p:sp>
      <p:sp>
        <p:nvSpPr>
          <p:cNvPr id="1036" name="Rectangle 6"/>
          <p:cNvSpPr/>
          <p:nvPr/>
        </p:nvSpPr>
        <p:spPr>
          <a:xfrm>
            <a:off x="6546367" y="1799789"/>
            <a:ext cx="3578089" cy="280593"/>
          </a:xfrm>
          <a:prstGeom prst="rect">
            <a:avLst/>
          </a:prstGeom>
          <a:blipFill>
            <a:blip r:embed="rId2"/>
          </a:blipFill>
          <a:ln w="12700">
            <a:miter lim="400000"/>
          </a:ln>
          <a:effectLst>
            <a:outerShdw sx="100000" sy="100000" kx="0" ky="0" algn="b" rotWithShape="0" blurRad="38100" dist="25400" dir="5400000">
              <a:srgbClr val="000000">
                <a:alpha val="50000"/>
              </a:srgbClr>
            </a:outerShdw>
          </a:effectLst>
          <a:extLst>
            <a:ext uri="{C572A759-6A51-4108-AA02-DFA0A04FC94B}">
              <ma14:wrappingTextBoxFlag xmlns:ma14="http://schemas.microsoft.com/office/mac/drawingml/2011/main" val="1"/>
            </a:ext>
          </a:extLst>
        </p:spPr>
        <p:txBody>
          <a:bodyPr lIns="35719" tIns="35719" rIns="35719" bIns="35719" anchor="ctr">
            <a:spAutoFit/>
          </a:bodyPr>
          <a:lstStyle>
            <a:lvl1pPr algn="ctr" defTabSz="410749">
              <a:defRPr sz="1600">
                <a:solidFill>
                  <a:srgbClr val="FFFFFF"/>
                </a:solidFill>
              </a:defRPr>
            </a:lvl1pPr>
          </a:lstStyle>
          <a:p>
            <a:pPr/>
            <a:r>
              <a:t>Long-read NGS</a:t>
            </a:r>
          </a:p>
        </p:txBody>
      </p:sp>
      <p:grpSp>
        <p:nvGrpSpPr>
          <p:cNvPr id="1040" name="Group 16"/>
          <p:cNvGrpSpPr/>
          <p:nvPr/>
        </p:nvGrpSpPr>
        <p:grpSpPr>
          <a:xfrm>
            <a:off x="2408834" y="2633940"/>
            <a:ext cx="7374332" cy="3738460"/>
            <a:chOff x="0" y="0"/>
            <a:chExt cx="7374331" cy="3738458"/>
          </a:xfrm>
        </p:grpSpPr>
        <p:pic>
          <p:nvPicPr>
            <p:cNvPr id="1037" name="Picture 4" descr="Picture 4"/>
            <p:cNvPicPr>
              <a:picLocks noChangeAspect="1"/>
            </p:cNvPicPr>
            <p:nvPr/>
          </p:nvPicPr>
          <p:blipFill>
            <a:blip r:embed="rId3">
              <a:extLst/>
            </a:blip>
            <a:stretch>
              <a:fillRect/>
            </a:stretch>
          </p:blipFill>
          <p:spPr>
            <a:xfrm>
              <a:off x="6008229" y="0"/>
              <a:ext cx="1366103" cy="1091729"/>
            </a:xfrm>
            <a:prstGeom prst="rect">
              <a:avLst/>
            </a:prstGeom>
            <a:ln w="12700" cap="flat">
              <a:noFill/>
              <a:miter lim="400000"/>
            </a:ln>
            <a:effectLst/>
          </p:spPr>
        </p:pic>
        <p:sp>
          <p:nvSpPr>
            <p:cNvPr id="1038" name="TextBox 10"/>
            <p:cNvSpPr/>
            <p:nvPr/>
          </p:nvSpPr>
          <p:spPr>
            <a:xfrm>
              <a:off x="0" y="2468458"/>
              <a:ext cx="1270000"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35719" tIns="35719" rIns="35719" bIns="35719" numCol="1" anchor="ctr">
              <a:spAutoFit/>
            </a:bodyPr>
            <a:lstStyle/>
            <a:p>
              <a:pPr defTabSz="410749">
                <a:defRPr sz="1600"/>
              </a:pPr>
              <a:r>
                <a:t>Whole genome re-sequencing</a:t>
              </a:r>
            </a:p>
            <a:p>
              <a:pPr defTabSz="410749">
                <a:defRPr sz="1600"/>
              </a:pPr>
              <a:r>
                <a:t>RNA-seq</a:t>
              </a:r>
            </a:p>
            <a:p>
              <a:pPr defTabSz="410749">
                <a:defRPr sz="1600"/>
              </a:pPr>
              <a:r>
                <a:t>Targeted re-seq</a:t>
              </a:r>
            </a:p>
            <a:p>
              <a:pPr defTabSz="410749">
                <a:defRPr sz="1600"/>
              </a:pPr>
              <a:r>
                <a:t>Panels</a:t>
              </a:r>
            </a:p>
            <a:p>
              <a:pPr defTabSz="410749">
                <a:defRPr sz="1600"/>
              </a:pPr>
              <a:r>
                <a:t>Amplicons up to 600 bp</a:t>
              </a:r>
            </a:p>
          </p:txBody>
        </p:sp>
        <p:sp>
          <p:nvSpPr>
            <p:cNvPr id="1039" name="TextBox 14"/>
            <p:cNvSpPr/>
            <p:nvPr/>
          </p:nvSpPr>
          <p:spPr>
            <a:xfrm>
              <a:off x="4763144" y="2445858"/>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35719" tIns="35719" rIns="35719" bIns="35719" numCol="1" anchor="ctr">
              <a:spAutoFit/>
            </a:bodyPr>
            <a:lstStyle/>
            <a:p>
              <a:pPr defTabSz="410749">
                <a:defRPr i="1" sz="1600"/>
              </a:pPr>
              <a:r>
                <a:t>De novo genome sequencing</a:t>
              </a:r>
            </a:p>
            <a:p>
              <a:pPr defTabSz="410749">
                <a:defRPr sz="1600"/>
              </a:pPr>
              <a:r>
                <a:t>Whole-transcript sequencing</a:t>
              </a:r>
            </a:p>
            <a:p>
              <a:pPr defTabSz="410749">
                <a:defRPr sz="1600"/>
              </a:pPr>
              <a:r>
                <a:t>Structural variant resolving</a:t>
              </a:r>
            </a:p>
            <a:p>
              <a:pPr defTabSz="410749">
                <a:defRPr sz="1600"/>
              </a:pPr>
              <a:r>
                <a:t>Targeted re-seq</a:t>
              </a:r>
            </a:p>
            <a:p>
              <a:pPr defTabSz="410749">
                <a:defRPr sz="1600"/>
              </a:pPr>
              <a:r>
                <a:t>Amplicons up to 13 kb</a:t>
              </a:r>
            </a:p>
          </p:txBody>
        </p:sp>
      </p:grpSp>
      <p:sp>
        <p:nvSpPr>
          <p:cNvPr id="1041" name="Rectangle 15"/>
          <p:cNvSpPr/>
          <p:nvPr/>
        </p:nvSpPr>
        <p:spPr>
          <a:xfrm>
            <a:off x="4288321" y="6350727"/>
            <a:ext cx="3578089" cy="280592"/>
          </a:xfrm>
          <a:prstGeom prst="rect">
            <a:avLst/>
          </a:prstGeom>
          <a:blipFill>
            <a:blip r:embed="rId2"/>
          </a:blipFill>
          <a:ln w="12700">
            <a:miter lim="400000"/>
          </a:ln>
          <a:effectLst>
            <a:outerShdw sx="100000" sy="100000" kx="0" ky="0" algn="b" rotWithShape="0" blurRad="38100" dist="25400" dir="5400000">
              <a:srgbClr val="000000">
                <a:alpha val="50000"/>
              </a:srgbClr>
            </a:outerShdw>
          </a:effectLst>
          <a:extLst>
            <a:ext uri="{C572A759-6A51-4108-AA02-DFA0A04FC94B}">
              <ma14:wrappingTextBoxFlag xmlns:ma14="http://schemas.microsoft.com/office/mac/drawingml/2011/main" val="1"/>
            </a:ext>
          </a:extLst>
        </p:spPr>
        <p:txBody>
          <a:bodyPr lIns="35719" tIns="35719" rIns="35719" bIns="35719" anchor="ctr">
            <a:spAutoFit/>
          </a:bodyPr>
          <a:lstStyle>
            <a:lvl1pPr algn="ctr" defTabSz="410749">
              <a:defRPr sz="1600">
                <a:solidFill>
                  <a:srgbClr val="FFFFFF"/>
                </a:solidFill>
              </a:defRPr>
            </a:lvl1pPr>
          </a:lstStyle>
          <a:p>
            <a:pPr/>
            <a:r>
              <a:t>Research and development</a:t>
            </a:r>
          </a:p>
        </p:txBody>
      </p:sp>
      <p:cxnSp>
        <p:nvCxnSpPr>
          <p:cNvPr id="1042" name="Straight Connector 18"/>
          <p:cNvCxnSpPr>
            <a:stCxn id="1034" idx="0"/>
            <a:endCxn id="1035" idx="0"/>
          </p:cNvCxnSpPr>
          <p:nvPr/>
        </p:nvCxnSpPr>
        <p:spPr>
          <a:xfrm flipH="1">
            <a:off x="3719118" y="987262"/>
            <a:ext cx="2318166" cy="906351"/>
          </a:xfrm>
          <a:prstGeom prst="straightConnector1">
            <a:avLst/>
          </a:prstGeom>
          <a:ln w="25400">
            <a:solidFill>
              <a:srgbClr val="000000"/>
            </a:solidFill>
            <a:miter lim="400000"/>
          </a:ln>
        </p:spPr>
      </p:cxnSp>
      <p:sp>
        <p:nvSpPr>
          <p:cNvPr id="1043" name="Straight Connector 20"/>
          <p:cNvSpPr/>
          <p:nvPr/>
        </p:nvSpPr>
        <p:spPr>
          <a:xfrm>
            <a:off x="6041797" y="1124380"/>
            <a:ext cx="2293615" cy="668251"/>
          </a:xfrm>
          <a:prstGeom prst="line">
            <a:avLst/>
          </a:prstGeom>
          <a:ln w="25400">
            <a:solidFill>
              <a:srgbClr val="000000"/>
            </a:solidFill>
            <a:miter lim="400000"/>
          </a:ln>
        </p:spPr>
        <p:txBody>
          <a:bodyPr lIns="45719" rIns="45719"/>
          <a:lstStyle/>
          <a:p>
            <a:pPr/>
          </a:p>
        </p:txBody>
      </p:sp>
      <p:sp>
        <p:nvSpPr>
          <p:cNvPr id="1044" name="Straight Connector 22"/>
          <p:cNvSpPr/>
          <p:nvPr/>
        </p:nvSpPr>
        <p:spPr>
          <a:xfrm flipH="1" flipV="1">
            <a:off x="5129364" y="4231607"/>
            <a:ext cx="961596" cy="2093510"/>
          </a:xfrm>
          <a:prstGeom prst="line">
            <a:avLst/>
          </a:prstGeom>
          <a:ln w="25400">
            <a:solidFill>
              <a:srgbClr val="000000"/>
            </a:solidFill>
            <a:miter lim="400000"/>
          </a:ln>
        </p:spPr>
        <p:txBody>
          <a:bodyPr lIns="45719" rIns="45719"/>
          <a:lstStyle/>
          <a:p>
            <a:pPr/>
          </a:p>
        </p:txBody>
      </p:sp>
      <p:sp>
        <p:nvSpPr>
          <p:cNvPr id="1045" name="Straight Connector 24"/>
          <p:cNvSpPr/>
          <p:nvPr/>
        </p:nvSpPr>
        <p:spPr>
          <a:xfrm flipV="1">
            <a:off x="6077366" y="4263129"/>
            <a:ext cx="917272" cy="2062000"/>
          </a:xfrm>
          <a:prstGeom prst="line">
            <a:avLst/>
          </a:prstGeom>
          <a:ln w="25400">
            <a:solidFill>
              <a:srgbClr val="000000"/>
            </a:solidFill>
            <a:miter lim="400000"/>
          </a:ln>
        </p:spPr>
        <p:txBody>
          <a:bodyPr lIns="45719" rIns="45719"/>
          <a:lstStyle/>
          <a:p>
            <a:pPr/>
          </a:p>
        </p:txBody>
      </p:sp>
      <p:pic>
        <p:nvPicPr>
          <p:cNvPr id="1046" name="pasted-movie.png" descr="pasted-movie.png"/>
          <p:cNvPicPr>
            <a:picLocks noChangeAspect="1"/>
          </p:cNvPicPr>
          <p:nvPr/>
        </p:nvPicPr>
        <p:blipFill>
          <a:blip r:embed="rId4">
            <a:extLst/>
          </a:blip>
          <a:stretch>
            <a:fillRect/>
          </a:stretch>
        </p:blipFill>
        <p:spPr>
          <a:xfrm>
            <a:off x="6716183" y="2226521"/>
            <a:ext cx="1609749" cy="1609749"/>
          </a:xfrm>
          <a:prstGeom prst="rect">
            <a:avLst/>
          </a:prstGeom>
          <a:ln w="12700">
            <a:miter lim="400000"/>
          </a:ln>
        </p:spPr>
      </p:pic>
      <p:pic>
        <p:nvPicPr>
          <p:cNvPr id="1047" name="pasted-movie.png" descr="pasted-movie.png"/>
          <p:cNvPicPr>
            <a:picLocks noChangeAspect="1"/>
          </p:cNvPicPr>
          <p:nvPr/>
        </p:nvPicPr>
        <p:blipFill>
          <a:blip r:embed="rId5">
            <a:extLst/>
          </a:blip>
          <a:stretch>
            <a:fillRect/>
          </a:stretch>
        </p:blipFill>
        <p:spPr>
          <a:xfrm>
            <a:off x="4999566" y="3141348"/>
            <a:ext cx="740120" cy="683188"/>
          </a:xfrm>
          <a:prstGeom prst="rect">
            <a:avLst/>
          </a:prstGeom>
          <a:ln w="12700">
            <a:miter lim="400000"/>
          </a:ln>
        </p:spPr>
      </p:pic>
      <p:pic>
        <p:nvPicPr>
          <p:cNvPr id="1048" name="pasted-movie.png" descr="pasted-movie.png"/>
          <p:cNvPicPr>
            <a:picLocks noChangeAspect="1"/>
          </p:cNvPicPr>
          <p:nvPr/>
        </p:nvPicPr>
        <p:blipFill>
          <a:blip r:embed="rId6">
            <a:extLst/>
          </a:blip>
          <a:stretch>
            <a:fillRect/>
          </a:stretch>
        </p:blipFill>
        <p:spPr>
          <a:xfrm>
            <a:off x="4887647" y="2106372"/>
            <a:ext cx="963958" cy="963958"/>
          </a:xfrm>
          <a:prstGeom prst="rect">
            <a:avLst/>
          </a:prstGeom>
          <a:ln w="12700">
            <a:miter lim="400000"/>
          </a:ln>
        </p:spPr>
      </p:pic>
      <p:pic>
        <p:nvPicPr>
          <p:cNvPr id="1049" name="pasted-movie.png" descr="pasted-movie.png"/>
          <p:cNvPicPr>
            <a:picLocks noChangeAspect="1"/>
          </p:cNvPicPr>
          <p:nvPr/>
        </p:nvPicPr>
        <p:blipFill>
          <a:blip r:embed="rId7">
            <a:extLst/>
          </a:blip>
          <a:stretch>
            <a:fillRect/>
          </a:stretch>
        </p:blipFill>
        <p:spPr>
          <a:xfrm>
            <a:off x="368300" y="2355466"/>
            <a:ext cx="869171" cy="1164870"/>
          </a:xfrm>
          <a:prstGeom prst="rect">
            <a:avLst/>
          </a:prstGeom>
          <a:ln w="12700">
            <a:miter lim="400000"/>
          </a:ln>
        </p:spPr>
      </p:pic>
      <p:pic>
        <p:nvPicPr>
          <p:cNvPr id="1050" name="pasted-movie.png" descr="pasted-movie.png"/>
          <p:cNvPicPr>
            <a:picLocks noChangeAspect="1"/>
          </p:cNvPicPr>
          <p:nvPr/>
        </p:nvPicPr>
        <p:blipFill>
          <a:blip r:embed="rId8">
            <a:extLst/>
          </a:blip>
          <a:stretch>
            <a:fillRect/>
          </a:stretch>
        </p:blipFill>
        <p:spPr>
          <a:xfrm>
            <a:off x="1243958" y="2448961"/>
            <a:ext cx="1164870" cy="1164869"/>
          </a:xfrm>
          <a:prstGeom prst="rect">
            <a:avLst/>
          </a:prstGeom>
          <a:ln w="12700">
            <a:miter lim="400000"/>
          </a:ln>
        </p:spPr>
      </p:pic>
      <p:pic>
        <p:nvPicPr>
          <p:cNvPr id="1051" name="pasted-movie.png" descr="pasted-movie.png"/>
          <p:cNvPicPr>
            <a:picLocks noChangeAspect="1"/>
          </p:cNvPicPr>
          <p:nvPr/>
        </p:nvPicPr>
        <p:blipFill>
          <a:blip r:embed="rId9">
            <a:extLst/>
          </a:blip>
          <a:stretch>
            <a:fillRect/>
          </a:stretch>
        </p:blipFill>
        <p:spPr>
          <a:xfrm>
            <a:off x="2415314" y="2556378"/>
            <a:ext cx="862275" cy="963958"/>
          </a:xfrm>
          <a:prstGeom prst="rect">
            <a:avLst/>
          </a:prstGeom>
          <a:ln w="12700">
            <a:miter lim="400000"/>
          </a:ln>
        </p:spPr>
      </p:pic>
      <p:pic>
        <p:nvPicPr>
          <p:cNvPr id="1052" name="pasted-movie.png" descr="pasted-movie.png"/>
          <p:cNvPicPr>
            <a:picLocks noChangeAspect="1"/>
          </p:cNvPicPr>
          <p:nvPr/>
        </p:nvPicPr>
        <p:blipFill>
          <a:blip r:embed="rId10">
            <a:extLst/>
          </a:blip>
          <a:stretch>
            <a:fillRect/>
          </a:stretch>
        </p:blipFill>
        <p:spPr>
          <a:xfrm>
            <a:off x="3429938" y="2649872"/>
            <a:ext cx="1417279" cy="963958"/>
          </a:xfrm>
          <a:prstGeom prst="rect">
            <a:avLst/>
          </a:prstGeom>
          <a:ln w="12700">
            <a:miter lim="400000"/>
          </a:ln>
        </p:spPr>
      </p:pic>
      <p:pic>
        <p:nvPicPr>
          <p:cNvPr id="1053" name="pasted-movie.png" descr="pasted-movie.png"/>
          <p:cNvPicPr>
            <a:picLocks noChangeAspect="1"/>
          </p:cNvPicPr>
          <p:nvPr/>
        </p:nvPicPr>
        <p:blipFill>
          <a:blip r:embed="rId11">
            <a:extLst/>
          </a:blip>
          <a:stretch>
            <a:fillRect/>
          </a:stretch>
        </p:blipFill>
        <p:spPr>
          <a:xfrm>
            <a:off x="9602658" y="3057191"/>
            <a:ext cx="1058992" cy="793222"/>
          </a:xfrm>
          <a:prstGeom prst="rect">
            <a:avLst/>
          </a:prstGeom>
          <a:ln w="12700">
            <a:miter lim="400000"/>
          </a:ln>
        </p:spPr>
      </p:pic>
      <p:pic>
        <p:nvPicPr>
          <p:cNvPr id="1054" name="pasted-movie.png" descr="pasted-movie.png"/>
          <p:cNvPicPr>
            <a:picLocks noChangeAspect="1"/>
          </p:cNvPicPr>
          <p:nvPr/>
        </p:nvPicPr>
        <p:blipFill>
          <a:blip r:embed="rId12">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56" name="Title 1"/>
          <p:cNvSpPr txBox="1"/>
          <p:nvPr>
            <p:ph type="title"/>
          </p:nvPr>
        </p:nvSpPr>
        <p:spPr>
          <a:xfrm>
            <a:off x="816626" y="3052108"/>
            <a:ext cx="10166889" cy="1055078"/>
          </a:xfrm>
          <a:prstGeom prst="rect">
            <a:avLst/>
          </a:prstGeom>
        </p:spPr>
        <p:txBody>
          <a:bodyPr/>
          <a:lstStyle>
            <a:lvl1pPr algn="ctr"/>
          </a:lstStyle>
          <a:p>
            <a:pPr/>
            <a:r>
              <a:t>Thank you!</a:t>
            </a:r>
          </a:p>
        </p:txBody>
      </p:sp>
      <p:sp>
        <p:nvSpPr>
          <p:cNvPr id="1057" name="Slide Number Placeholder 3"/>
          <p:cNvSpPr txBox="1"/>
          <p:nvPr>
            <p:ph type="sldNum" sz="quarter" idx="4294967295"/>
          </p:nvPr>
        </p:nvSpPr>
        <p:spPr>
          <a:xfrm>
            <a:off x="9952176" y="6414761"/>
            <a:ext cx="258624" cy="248306"/>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058" name="Picture 2" descr="Picture 2"/>
          <p:cNvPicPr>
            <a:picLocks noChangeAspect="1"/>
          </p:cNvPicPr>
          <p:nvPr/>
        </p:nvPicPr>
        <p:blipFill>
          <a:blip r:embed="rId2">
            <a:extLst/>
          </a:blip>
          <a:stretch>
            <a:fillRect/>
          </a:stretch>
        </p:blipFill>
        <p:spPr>
          <a:xfrm>
            <a:off x="7771582" y="2120101"/>
            <a:ext cx="3924977" cy="3237713"/>
          </a:xfrm>
          <a:prstGeom prst="rect">
            <a:avLst/>
          </a:prstGeom>
          <a:ln w="12700">
            <a:miter lim="400000"/>
          </a:ln>
        </p:spPr>
      </p:pic>
      <p:grpSp>
        <p:nvGrpSpPr>
          <p:cNvPr id="1062" name="Group 1"/>
          <p:cNvGrpSpPr/>
          <p:nvPr/>
        </p:nvGrpSpPr>
        <p:grpSpPr>
          <a:xfrm>
            <a:off x="452436" y="5597966"/>
            <a:ext cx="5643564" cy="1055078"/>
            <a:chOff x="0" y="0"/>
            <a:chExt cx="5643562" cy="1055076"/>
          </a:xfrm>
        </p:grpSpPr>
        <p:pic>
          <p:nvPicPr>
            <p:cNvPr id="1059" name="Picture 4" descr="Picture 4"/>
            <p:cNvPicPr>
              <a:picLocks noChangeAspect="1"/>
            </p:cNvPicPr>
            <p:nvPr/>
          </p:nvPicPr>
          <p:blipFill>
            <a:blip r:embed="rId3">
              <a:extLst/>
            </a:blip>
            <a:stretch>
              <a:fillRect/>
            </a:stretch>
          </p:blipFill>
          <p:spPr>
            <a:xfrm>
              <a:off x="-1" y="168655"/>
              <a:ext cx="1663515" cy="717768"/>
            </a:xfrm>
            <a:prstGeom prst="rect">
              <a:avLst/>
            </a:prstGeom>
            <a:ln w="12700" cap="flat">
              <a:noFill/>
              <a:miter lim="400000"/>
            </a:ln>
            <a:effectLst/>
          </p:spPr>
        </p:pic>
        <p:pic>
          <p:nvPicPr>
            <p:cNvPr id="1060" name="Picture 6" descr="Picture 6"/>
            <p:cNvPicPr>
              <a:picLocks noChangeAspect="1"/>
            </p:cNvPicPr>
            <p:nvPr/>
          </p:nvPicPr>
          <p:blipFill>
            <a:blip r:embed="rId4">
              <a:extLst/>
            </a:blip>
            <a:stretch>
              <a:fillRect/>
            </a:stretch>
          </p:blipFill>
          <p:spPr>
            <a:xfrm>
              <a:off x="1835634" y="0"/>
              <a:ext cx="1149404" cy="1055077"/>
            </a:xfrm>
            <a:prstGeom prst="rect">
              <a:avLst/>
            </a:prstGeom>
            <a:ln w="12700" cap="flat">
              <a:noFill/>
              <a:miter lim="400000"/>
            </a:ln>
            <a:effectLst/>
          </p:spPr>
        </p:pic>
        <p:pic>
          <p:nvPicPr>
            <p:cNvPr id="1061" name="Picture 8" descr="Picture 8"/>
            <p:cNvPicPr>
              <a:picLocks noChangeAspect="1"/>
            </p:cNvPicPr>
            <p:nvPr/>
          </p:nvPicPr>
          <p:blipFill>
            <a:blip r:embed="rId5">
              <a:extLst/>
            </a:blip>
            <a:stretch>
              <a:fillRect/>
            </a:stretch>
          </p:blipFill>
          <p:spPr>
            <a:xfrm>
              <a:off x="3197868" y="268143"/>
              <a:ext cx="2445695" cy="488461"/>
            </a:xfrm>
            <a:prstGeom prst="rect">
              <a:avLst/>
            </a:prstGeom>
            <a:ln w="12700" cap="flat">
              <a:noFill/>
              <a:miter lim="400000"/>
            </a:ln>
            <a:effectLst/>
          </p:spPr>
        </p:pic>
      </p:grpSp>
      <p:pic>
        <p:nvPicPr>
          <p:cNvPr id="1063" name="Picture 8" descr="Picture 8"/>
          <p:cNvPicPr>
            <a:picLocks noChangeAspect="1"/>
          </p:cNvPicPr>
          <p:nvPr/>
        </p:nvPicPr>
        <p:blipFill>
          <a:blip r:embed="rId6">
            <a:extLst/>
          </a:blip>
          <a:stretch>
            <a:fillRect/>
          </a:stretch>
        </p:blipFill>
        <p:spPr>
          <a:xfrm>
            <a:off x="6308830" y="5357812"/>
            <a:ext cx="1453121" cy="1453121"/>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6" name="Title 2"/>
          <p:cNvSpPr txBox="1"/>
          <p:nvPr>
            <p:ph type="title"/>
          </p:nvPr>
        </p:nvSpPr>
        <p:spPr>
          <a:xfrm>
            <a:off x="1326874" y="3429000"/>
            <a:ext cx="9538252" cy="830132"/>
          </a:xfrm>
          <a:prstGeom prst="rect">
            <a:avLst/>
          </a:prstGeom>
        </p:spPr>
        <p:txBody>
          <a:bodyPr/>
          <a:lstStyle/>
          <a:p>
            <a:pPr algn="ctr" defTabSz="640079">
              <a:defRPr sz="2730"/>
            </a:pPr>
            <a:r>
              <a:t>Brief history of Genomics and NGS</a:t>
            </a:r>
            <a:b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8" name="Picture Placeholder 2" descr="Picture Placeholder 2"/>
          <p:cNvPicPr>
            <a:picLocks noChangeAspect="1"/>
          </p:cNvPicPr>
          <p:nvPr>
            <p:ph type="pic" idx="21"/>
          </p:nvPr>
        </p:nvPicPr>
        <p:blipFill>
          <a:blip r:embed="rId2">
            <a:extLst/>
          </a:blip>
          <a:stretch>
            <a:fillRect/>
          </a:stretch>
        </p:blipFill>
        <p:spPr>
          <a:prstGeom prst="rect">
            <a:avLst/>
          </a:prstGeom>
        </p:spPr>
      </p:pic>
      <p:pic>
        <p:nvPicPr>
          <p:cNvPr id="269" name="Picture 2" descr="Picture 2"/>
          <p:cNvPicPr>
            <a:picLocks noChangeAspect="1"/>
          </p:cNvPicPr>
          <p:nvPr/>
        </p:nvPicPr>
        <p:blipFill>
          <a:blip r:embed="rId3">
            <a:extLst/>
          </a:blip>
          <a:stretch>
            <a:fillRect/>
          </a:stretch>
        </p:blipFill>
        <p:spPr>
          <a:xfrm>
            <a:off x="476172" y="587108"/>
            <a:ext cx="4271696" cy="6213375"/>
          </a:xfrm>
          <a:prstGeom prst="rect">
            <a:avLst/>
          </a:prstGeom>
          <a:ln w="12700">
            <a:miter lim="400000"/>
          </a:ln>
        </p:spPr>
      </p:pic>
      <p:sp>
        <p:nvSpPr>
          <p:cNvPr id="270" name="TextBox 1"/>
          <p:cNvSpPr txBox="1"/>
          <p:nvPr/>
        </p:nvSpPr>
        <p:spPr>
          <a:xfrm>
            <a:off x="502516" y="6272055"/>
            <a:ext cx="2526565" cy="47970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i="1" sz="1600">
                <a:solidFill>
                  <a:srgbClr val="FFFFFF"/>
                </a:solidFill>
              </a:defRPr>
            </a:pPr>
            <a:r>
              <a:t>Johannes Friedrich Miescher</a:t>
            </a:r>
            <a:r>
              <a:rPr b="0"/>
              <a:t> </a:t>
            </a:r>
            <a:endParaRPr b="0"/>
          </a:p>
          <a:p>
            <a:pPr>
              <a:defRPr i="1" sz="1100">
                <a:solidFill>
                  <a:srgbClr val="FFFFFF"/>
                </a:solidFill>
              </a:defRPr>
            </a:pPr>
            <a:r>
              <a:t>(13 August 1844 – 26 August 1895)</a:t>
            </a:r>
          </a:p>
        </p:txBody>
      </p:sp>
      <p:pic>
        <p:nvPicPr>
          <p:cNvPr id="271" name="Picture 2" descr="Picture 2"/>
          <p:cNvPicPr>
            <a:picLocks noChangeAspect="1"/>
          </p:cNvPicPr>
          <p:nvPr/>
        </p:nvPicPr>
        <p:blipFill>
          <a:blip r:embed="rId4">
            <a:extLst/>
          </a:blip>
          <a:stretch>
            <a:fillRect/>
          </a:stretch>
        </p:blipFill>
        <p:spPr>
          <a:xfrm>
            <a:off x="5682103" y="587108"/>
            <a:ext cx="3918384" cy="6192777"/>
          </a:xfrm>
          <a:prstGeom prst="rect">
            <a:avLst/>
          </a:prstGeom>
          <a:ln w="12700">
            <a:miter lim="400000"/>
          </a:ln>
        </p:spPr>
      </p:pic>
      <p:sp>
        <p:nvSpPr>
          <p:cNvPr id="272" name="Title 1"/>
          <p:cNvSpPr txBox="1"/>
          <p:nvPr>
            <p:ph type="title"/>
          </p:nvPr>
        </p:nvSpPr>
        <p:spPr>
          <a:xfrm>
            <a:off x="2803706" y="-329747"/>
            <a:ext cx="7891410" cy="917326"/>
          </a:xfrm>
          <a:prstGeom prst="rect">
            <a:avLst/>
          </a:prstGeom>
        </p:spPr>
        <p:txBody>
          <a:bodyPr/>
          <a:lstStyle/>
          <a:p>
            <a:pPr>
              <a:defRPr>
                <a:solidFill>
                  <a:srgbClr val="FFFFFF"/>
                </a:solidFill>
              </a:defRPr>
            </a:pPr>
            <a:r>
              <a:t>It all begun i</a:t>
            </a:r>
            <a:r>
              <a:rPr>
                <a:solidFill>
                  <a:srgbClr val="000000"/>
                </a:solidFill>
              </a:rPr>
              <a:t>n late 19th century…</a:t>
            </a:r>
          </a:p>
        </p:txBody>
      </p:sp>
      <p:pic>
        <p:nvPicPr>
          <p:cNvPr id="273" name="Picture 3" descr="Picture 3"/>
          <p:cNvPicPr>
            <a:picLocks noChangeAspect="1"/>
          </p:cNvPicPr>
          <p:nvPr/>
        </p:nvPicPr>
        <p:blipFill>
          <a:blip r:embed="rId5">
            <a:extLst/>
          </a:blip>
          <a:stretch>
            <a:fillRect/>
          </a:stretch>
        </p:blipFill>
        <p:spPr>
          <a:xfrm>
            <a:off x="7623423" y="5050720"/>
            <a:ext cx="4432628" cy="1551026"/>
          </a:xfrm>
          <a:prstGeom prst="rect">
            <a:avLst/>
          </a:prstGeom>
          <a:ln w="12700">
            <a:miter lim="400000"/>
          </a:ln>
        </p:spPr>
      </p:pic>
      <p:pic>
        <p:nvPicPr>
          <p:cNvPr id="274" name="pasted-movie.png" descr="pasted-movie.png"/>
          <p:cNvPicPr>
            <a:picLocks noChangeAspect="1"/>
          </p:cNvPicPr>
          <p:nvPr/>
        </p:nvPicPr>
        <p:blipFill>
          <a:blip r:embed="rId6">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Right Arrow 5"/>
          <p:cNvSpPr/>
          <p:nvPr/>
        </p:nvSpPr>
        <p:spPr>
          <a:xfrm>
            <a:off x="947650" y="3256510"/>
            <a:ext cx="9784081" cy="344979"/>
          </a:xfrm>
          <a:prstGeom prst="rightArrow">
            <a:avLst>
              <a:gd name="adj1" fmla="val 50000"/>
              <a:gd name="adj2" fmla="val 50000"/>
            </a:avLst>
          </a:prstGeom>
          <a:solidFill>
            <a:schemeClr val="accent2"/>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277" name="TextBox 6"/>
          <p:cNvSpPr txBox="1"/>
          <p:nvPr/>
        </p:nvSpPr>
        <p:spPr>
          <a:xfrm>
            <a:off x="231912" y="3601489"/>
            <a:ext cx="1431476" cy="930594"/>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ctr">
              <a:defRPr sz="1400">
                <a:latin typeface="Arial"/>
                <a:ea typeface="Arial"/>
                <a:cs typeface="Arial"/>
                <a:sym typeface="Arial"/>
              </a:defRPr>
            </a:pPr>
            <a:r>
              <a:t>1873</a:t>
            </a:r>
          </a:p>
          <a:p>
            <a:pPr algn="ctr">
              <a:defRPr sz="1400">
                <a:latin typeface="Arial"/>
                <a:ea typeface="Arial"/>
                <a:cs typeface="Arial"/>
                <a:sym typeface="Arial"/>
              </a:defRPr>
            </a:pPr>
          </a:p>
          <a:p>
            <a:pPr algn="ctr">
              <a:defRPr b="1" sz="1400"/>
            </a:pPr>
            <a:r>
              <a:t>Miescher</a:t>
            </a:r>
          </a:p>
          <a:p>
            <a:pPr algn="ctr">
              <a:defRPr sz="1400">
                <a:latin typeface="Arial"/>
                <a:ea typeface="Arial"/>
                <a:cs typeface="Arial"/>
                <a:sym typeface="Arial"/>
              </a:defRPr>
            </a:pPr>
            <a:r>
              <a:t>Nuclein di</a:t>
            </a:r>
            <a:r>
              <a:rPr>
                <a:latin typeface="+mn-lt"/>
                <a:ea typeface="+mn-ea"/>
                <a:cs typeface="+mn-cs"/>
                <a:sym typeface="Calibri"/>
              </a:rPr>
              <a:t>scovery</a:t>
            </a:r>
          </a:p>
        </p:txBody>
      </p:sp>
      <p:sp>
        <p:nvSpPr>
          <p:cNvPr id="278" name="TextBox 9"/>
          <p:cNvSpPr txBox="1"/>
          <p:nvPr/>
        </p:nvSpPr>
        <p:spPr>
          <a:xfrm>
            <a:off x="9470482" y="2169585"/>
            <a:ext cx="2522497" cy="1381023"/>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ctr">
              <a:defRPr b="1" sz="1400"/>
            </a:pPr>
            <a:r>
              <a:t>Sanger and Coulson</a:t>
            </a:r>
          </a:p>
          <a:p>
            <a:pPr algn="ctr">
              <a:defRPr sz="1400"/>
            </a:pPr>
            <a:r>
              <a:t>Nobel Prize for</a:t>
            </a:r>
          </a:p>
          <a:p>
            <a:pPr algn="ctr">
              <a:defRPr sz="1400">
                <a:latin typeface="Arial"/>
                <a:ea typeface="Arial"/>
                <a:cs typeface="Arial"/>
                <a:sym typeface="Arial"/>
              </a:defRPr>
            </a:pPr>
            <a:r>
              <a:t>Chain Termination Sequencing</a:t>
            </a:r>
          </a:p>
          <a:p>
            <a:pPr algn="ctr">
              <a:defRPr sz="1400"/>
            </a:pPr>
          </a:p>
          <a:p>
            <a:pPr algn="ctr">
              <a:defRPr sz="1400">
                <a:latin typeface="Arial"/>
                <a:ea typeface="Arial"/>
                <a:cs typeface="Arial"/>
                <a:sym typeface="Arial"/>
              </a:defRPr>
            </a:pPr>
            <a:r>
              <a:t>1977</a:t>
            </a:r>
          </a:p>
        </p:txBody>
      </p:sp>
      <p:sp>
        <p:nvSpPr>
          <p:cNvPr id="279" name="TextBox 10"/>
          <p:cNvSpPr txBox="1"/>
          <p:nvPr/>
        </p:nvSpPr>
        <p:spPr>
          <a:xfrm>
            <a:off x="1456348" y="2145938"/>
            <a:ext cx="1477922" cy="1152423"/>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ctr">
              <a:defRPr b="1" sz="1400"/>
            </a:pPr>
            <a:r>
              <a:t>Sutton and Boveri</a:t>
            </a:r>
          </a:p>
          <a:p>
            <a:pPr algn="ctr">
              <a:defRPr sz="1400">
                <a:latin typeface="Arial"/>
                <a:ea typeface="Arial"/>
                <a:cs typeface="Arial"/>
                <a:sym typeface="Arial"/>
              </a:defRPr>
            </a:pPr>
            <a:r>
              <a:t>Chromosome </a:t>
            </a:r>
          </a:p>
          <a:p>
            <a:pPr algn="ctr">
              <a:defRPr sz="1400">
                <a:latin typeface="Arial"/>
                <a:ea typeface="Arial"/>
                <a:cs typeface="Arial"/>
                <a:sym typeface="Arial"/>
              </a:defRPr>
            </a:pPr>
            <a:r>
              <a:t>theory of heredity</a:t>
            </a:r>
          </a:p>
          <a:p>
            <a:pPr algn="ctr">
              <a:defRPr sz="1400"/>
            </a:pPr>
          </a:p>
          <a:p>
            <a:pPr algn="ctr">
              <a:defRPr sz="1400">
                <a:latin typeface="Arial"/>
                <a:ea typeface="Arial"/>
                <a:cs typeface="Arial"/>
                <a:sym typeface="Arial"/>
              </a:defRPr>
            </a:pPr>
            <a:r>
              <a:t>1904</a:t>
            </a:r>
          </a:p>
        </p:txBody>
      </p:sp>
      <p:sp>
        <p:nvSpPr>
          <p:cNvPr id="280" name="TextBox 11"/>
          <p:cNvSpPr txBox="1"/>
          <p:nvPr/>
        </p:nvSpPr>
        <p:spPr>
          <a:xfrm>
            <a:off x="1981398" y="3591249"/>
            <a:ext cx="1395359" cy="133022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ctr">
              <a:defRPr sz="1400">
                <a:latin typeface="Arial"/>
                <a:ea typeface="Arial"/>
                <a:cs typeface="Arial"/>
                <a:sym typeface="Arial"/>
              </a:defRPr>
            </a:pPr>
            <a:r>
              <a:t>1910</a:t>
            </a:r>
          </a:p>
          <a:p>
            <a:pPr algn="ctr">
              <a:defRPr sz="1400">
                <a:latin typeface="Arial"/>
                <a:ea typeface="Arial"/>
                <a:cs typeface="Arial"/>
                <a:sym typeface="Arial"/>
              </a:defRPr>
            </a:pPr>
          </a:p>
          <a:p>
            <a:pPr algn="ctr">
              <a:defRPr b="1" sz="1400"/>
            </a:pPr>
            <a:r>
              <a:t>Kossel</a:t>
            </a:r>
          </a:p>
          <a:p>
            <a:pPr algn="ctr">
              <a:defRPr sz="1400">
                <a:latin typeface="Arial"/>
                <a:ea typeface="Arial"/>
                <a:cs typeface="Arial"/>
                <a:sym typeface="Arial"/>
              </a:defRPr>
            </a:pPr>
            <a:r>
              <a:t>Nobel Prize </a:t>
            </a:r>
          </a:p>
          <a:p>
            <a:pPr algn="ctr">
              <a:defRPr sz="1400">
                <a:latin typeface="Arial"/>
                <a:ea typeface="Arial"/>
                <a:cs typeface="Arial"/>
                <a:sym typeface="Arial"/>
              </a:defRPr>
            </a:pPr>
            <a:r>
              <a:t>for discovery of </a:t>
            </a:r>
          </a:p>
          <a:p>
            <a:pPr algn="ctr">
              <a:defRPr sz="1400">
                <a:latin typeface="Arial"/>
                <a:ea typeface="Arial"/>
                <a:cs typeface="Arial"/>
                <a:sym typeface="Arial"/>
              </a:defRPr>
            </a:pPr>
            <a:r>
              <a:t>A, G, T, C and U</a:t>
            </a:r>
          </a:p>
        </p:txBody>
      </p:sp>
      <p:sp>
        <p:nvSpPr>
          <p:cNvPr id="281" name="TextBox 12"/>
          <p:cNvSpPr txBox="1"/>
          <p:nvPr/>
        </p:nvSpPr>
        <p:spPr>
          <a:xfrm>
            <a:off x="3045761" y="1954142"/>
            <a:ext cx="2060894" cy="1406423"/>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ctr">
              <a:defRPr b="1" sz="1400"/>
            </a:pPr>
            <a:r>
              <a:t>Koltzoff</a:t>
            </a:r>
          </a:p>
          <a:p>
            <a:pPr algn="ctr">
              <a:defRPr sz="1400">
                <a:latin typeface="Arial"/>
                <a:ea typeface="Arial"/>
                <a:cs typeface="Arial"/>
                <a:sym typeface="Arial"/>
              </a:defRPr>
            </a:pPr>
            <a:r>
              <a:t>Prediction of a </a:t>
            </a:r>
          </a:p>
          <a:p>
            <a:pPr algn="ctr">
              <a:defRPr sz="1400"/>
            </a:pPr>
            <a:r>
              <a:t>”giant hereditary molecule </a:t>
            </a:r>
          </a:p>
          <a:p>
            <a:pPr algn="ctr">
              <a:defRPr sz="1400"/>
            </a:pPr>
            <a:r>
              <a:t>of 2 mirrow strands”</a:t>
            </a:r>
          </a:p>
          <a:p>
            <a:pPr algn="ctr">
              <a:defRPr sz="1400"/>
            </a:pPr>
          </a:p>
          <a:p>
            <a:pPr algn="ctr">
              <a:defRPr sz="1400">
                <a:latin typeface="Arial"/>
                <a:ea typeface="Arial"/>
                <a:cs typeface="Arial"/>
                <a:sym typeface="Arial"/>
              </a:defRPr>
            </a:pPr>
            <a:r>
              <a:t>1924</a:t>
            </a:r>
          </a:p>
        </p:txBody>
      </p:sp>
      <p:sp>
        <p:nvSpPr>
          <p:cNvPr id="282" name="TextBox 13"/>
          <p:cNvSpPr txBox="1"/>
          <p:nvPr/>
        </p:nvSpPr>
        <p:spPr>
          <a:xfrm>
            <a:off x="3881523" y="3588789"/>
            <a:ext cx="1564218" cy="137299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ctr">
              <a:defRPr sz="1400">
                <a:latin typeface="Arial"/>
                <a:ea typeface="Arial"/>
                <a:cs typeface="Arial"/>
                <a:sym typeface="Arial"/>
              </a:defRPr>
            </a:pPr>
            <a:r>
              <a:t>1928</a:t>
            </a:r>
          </a:p>
          <a:p>
            <a:pPr algn="ctr">
              <a:defRPr sz="1400">
                <a:latin typeface="Arial"/>
                <a:ea typeface="Arial"/>
                <a:cs typeface="Arial"/>
                <a:sym typeface="Arial"/>
              </a:defRPr>
            </a:pPr>
          </a:p>
          <a:p>
            <a:pPr algn="ctr">
              <a:defRPr b="1" sz="1400"/>
            </a:pPr>
            <a:r>
              <a:t>Griffith</a:t>
            </a:r>
            <a:r>
              <a:rPr b="0"/>
              <a:t> </a:t>
            </a:r>
            <a:endParaRPr b="0"/>
          </a:p>
          <a:p>
            <a:pPr algn="ctr">
              <a:defRPr sz="1400"/>
            </a:pPr>
            <a:r>
              <a:t>DNA carried </a:t>
            </a:r>
          </a:p>
          <a:p>
            <a:pPr algn="ctr">
              <a:defRPr sz="1400"/>
            </a:pPr>
            <a:r>
              <a:t>genetic information </a:t>
            </a:r>
          </a:p>
          <a:p>
            <a:pPr algn="ctr">
              <a:defRPr sz="1400"/>
            </a:pPr>
            <a:r>
              <a:t>(theory)</a:t>
            </a:r>
          </a:p>
        </p:txBody>
      </p:sp>
      <p:sp>
        <p:nvSpPr>
          <p:cNvPr id="283" name="TextBox 14"/>
          <p:cNvSpPr txBox="1"/>
          <p:nvPr/>
        </p:nvSpPr>
        <p:spPr>
          <a:xfrm>
            <a:off x="5623466" y="3584400"/>
            <a:ext cx="1564218" cy="137299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ctr">
              <a:defRPr sz="1400">
                <a:latin typeface="Arial"/>
                <a:ea typeface="Arial"/>
                <a:cs typeface="Arial"/>
                <a:sym typeface="Arial"/>
              </a:defRPr>
            </a:pPr>
            <a:r>
              <a:t>1942</a:t>
            </a:r>
          </a:p>
          <a:p>
            <a:pPr algn="ctr">
              <a:defRPr sz="1400">
                <a:latin typeface="Arial"/>
                <a:ea typeface="Arial"/>
                <a:cs typeface="Arial"/>
                <a:sym typeface="Arial"/>
              </a:defRPr>
            </a:pPr>
          </a:p>
          <a:p>
            <a:pPr algn="ctr">
              <a:defRPr b="1" sz="1400"/>
            </a:pPr>
            <a:r>
              <a:t>Avery </a:t>
            </a:r>
          </a:p>
          <a:p>
            <a:pPr algn="ctr">
              <a:defRPr sz="1400"/>
            </a:pPr>
            <a:r>
              <a:t>DNA carried </a:t>
            </a:r>
          </a:p>
          <a:p>
            <a:pPr algn="ctr">
              <a:defRPr sz="1400"/>
            </a:pPr>
            <a:r>
              <a:t>genetic information </a:t>
            </a:r>
          </a:p>
          <a:p>
            <a:pPr algn="ctr">
              <a:defRPr sz="1400"/>
            </a:pPr>
            <a:r>
              <a:t>(experimental)</a:t>
            </a:r>
          </a:p>
        </p:txBody>
      </p:sp>
      <p:sp>
        <p:nvSpPr>
          <p:cNvPr id="284" name="TextBox 15"/>
          <p:cNvSpPr txBox="1"/>
          <p:nvPr/>
        </p:nvSpPr>
        <p:spPr>
          <a:xfrm>
            <a:off x="6465653" y="2385030"/>
            <a:ext cx="1869985" cy="974623"/>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ctr">
              <a:defRPr b="1" sz="1400"/>
            </a:pPr>
            <a:r>
              <a:t>Watson, Crick, Franklin</a:t>
            </a:r>
          </a:p>
          <a:p>
            <a:pPr algn="ctr">
              <a:defRPr sz="1400"/>
            </a:pPr>
            <a:r>
              <a:t>Double helix DNA model</a:t>
            </a:r>
          </a:p>
          <a:p>
            <a:pPr algn="ctr">
              <a:defRPr sz="1400"/>
            </a:pPr>
          </a:p>
          <a:p>
            <a:pPr algn="ctr">
              <a:defRPr sz="1400">
                <a:latin typeface="Arial"/>
                <a:ea typeface="Arial"/>
                <a:cs typeface="Arial"/>
                <a:sym typeface="Arial"/>
              </a:defRPr>
            </a:pPr>
            <a:r>
              <a:t>1953</a:t>
            </a:r>
          </a:p>
        </p:txBody>
      </p:sp>
      <p:sp>
        <p:nvSpPr>
          <p:cNvPr id="285" name="TextBox 16"/>
          <p:cNvSpPr txBox="1"/>
          <p:nvPr/>
        </p:nvSpPr>
        <p:spPr>
          <a:xfrm>
            <a:off x="8794833" y="3601489"/>
            <a:ext cx="2421616" cy="137299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ctr">
              <a:defRPr sz="1400">
                <a:latin typeface="Arial"/>
                <a:ea typeface="Arial"/>
                <a:cs typeface="Arial"/>
                <a:sym typeface="Arial"/>
              </a:defRPr>
            </a:pPr>
            <a:r>
              <a:t>1976</a:t>
            </a:r>
          </a:p>
          <a:p>
            <a:pPr algn="ctr">
              <a:defRPr sz="1400">
                <a:latin typeface="Arial"/>
                <a:ea typeface="Arial"/>
                <a:cs typeface="Arial"/>
                <a:sym typeface="Arial"/>
              </a:defRPr>
            </a:pPr>
          </a:p>
          <a:p>
            <a:pPr algn="ctr">
              <a:defRPr b="1" sz="1400"/>
            </a:pPr>
            <a:r>
              <a:t>Fiers </a:t>
            </a:r>
            <a:r>
              <a:rPr i="1"/>
              <a:t>et al. </a:t>
            </a:r>
            <a:endParaRPr i="1"/>
          </a:p>
          <a:p>
            <a:pPr algn="ctr">
              <a:defRPr sz="1400"/>
            </a:pPr>
            <a:r>
              <a:t>Complete nucleotide seiquence </a:t>
            </a:r>
          </a:p>
          <a:p>
            <a:pPr algn="ctr">
              <a:defRPr sz="1400"/>
            </a:pPr>
            <a:r>
              <a:t>of bacteriophage MS2 RNA </a:t>
            </a:r>
          </a:p>
          <a:p>
            <a:pPr algn="ctr">
              <a:defRPr sz="1400"/>
            </a:pPr>
            <a:r>
              <a:t>(3569 nucleotides)</a:t>
            </a:r>
          </a:p>
        </p:txBody>
      </p:sp>
      <p:sp>
        <p:nvSpPr>
          <p:cNvPr id="286" name="Rectangle 17"/>
          <p:cNvSpPr/>
          <p:nvPr/>
        </p:nvSpPr>
        <p:spPr>
          <a:xfrm>
            <a:off x="949437" y="3309965"/>
            <a:ext cx="45720" cy="238070"/>
          </a:xfrm>
          <a:prstGeom prst="rect">
            <a:avLst/>
          </a:prstGeom>
          <a:solidFill>
            <a:srgbClr val="C55A11"/>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287" name="Rectangle 18"/>
          <p:cNvSpPr/>
          <p:nvPr/>
        </p:nvSpPr>
        <p:spPr>
          <a:xfrm>
            <a:off x="2172448" y="3316509"/>
            <a:ext cx="45720" cy="238070"/>
          </a:xfrm>
          <a:prstGeom prst="rect">
            <a:avLst/>
          </a:prstGeom>
          <a:solidFill>
            <a:srgbClr val="C55A11"/>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288" name="Rectangle 19"/>
          <p:cNvSpPr/>
          <p:nvPr/>
        </p:nvSpPr>
        <p:spPr>
          <a:xfrm flipH="1">
            <a:off x="2667181" y="3316509"/>
            <a:ext cx="45720" cy="238070"/>
          </a:xfrm>
          <a:prstGeom prst="rect">
            <a:avLst/>
          </a:prstGeom>
          <a:solidFill>
            <a:srgbClr val="C55A11"/>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289" name="Rectangle 20"/>
          <p:cNvSpPr/>
          <p:nvPr/>
        </p:nvSpPr>
        <p:spPr>
          <a:xfrm>
            <a:off x="4044431" y="3313300"/>
            <a:ext cx="45720" cy="238070"/>
          </a:xfrm>
          <a:prstGeom prst="rect">
            <a:avLst/>
          </a:prstGeom>
          <a:solidFill>
            <a:srgbClr val="C55A11"/>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290" name="Rectangle 21"/>
          <p:cNvSpPr/>
          <p:nvPr/>
        </p:nvSpPr>
        <p:spPr>
          <a:xfrm>
            <a:off x="4644209" y="3309963"/>
            <a:ext cx="45720" cy="238070"/>
          </a:xfrm>
          <a:prstGeom prst="rect">
            <a:avLst/>
          </a:prstGeom>
          <a:solidFill>
            <a:srgbClr val="C55A11"/>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291" name="Rectangle 22"/>
          <p:cNvSpPr/>
          <p:nvPr/>
        </p:nvSpPr>
        <p:spPr>
          <a:xfrm>
            <a:off x="6382715" y="3301422"/>
            <a:ext cx="45720" cy="238070"/>
          </a:xfrm>
          <a:prstGeom prst="rect">
            <a:avLst/>
          </a:prstGeom>
          <a:solidFill>
            <a:srgbClr val="C55A11"/>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292" name="Rectangle 23"/>
          <p:cNvSpPr/>
          <p:nvPr/>
        </p:nvSpPr>
        <p:spPr>
          <a:xfrm>
            <a:off x="7366375" y="3313169"/>
            <a:ext cx="45720" cy="238070"/>
          </a:xfrm>
          <a:prstGeom prst="rect">
            <a:avLst/>
          </a:prstGeom>
          <a:solidFill>
            <a:srgbClr val="C55A11"/>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293" name="Rectangle 24"/>
          <p:cNvSpPr/>
          <p:nvPr/>
        </p:nvSpPr>
        <p:spPr>
          <a:xfrm>
            <a:off x="9982781" y="3309963"/>
            <a:ext cx="45720" cy="238070"/>
          </a:xfrm>
          <a:prstGeom prst="rect">
            <a:avLst/>
          </a:prstGeom>
          <a:solidFill>
            <a:srgbClr val="C55A11"/>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294" name="Rectangle 25"/>
          <p:cNvSpPr/>
          <p:nvPr/>
        </p:nvSpPr>
        <p:spPr>
          <a:xfrm>
            <a:off x="10733368" y="3309961"/>
            <a:ext cx="45720" cy="238070"/>
          </a:xfrm>
          <a:prstGeom prst="rect">
            <a:avLst/>
          </a:prstGeom>
          <a:solidFill>
            <a:srgbClr val="C55A11"/>
          </a:solidFill>
          <a:ln w="12700">
            <a:solidFill>
              <a:schemeClr val="accent1"/>
            </a:solidFill>
            <a:miter/>
          </a:ln>
        </p:spPr>
        <p:txBody>
          <a:bodyPr lIns="45719" rIns="45719" anchor="ctr"/>
          <a:lstStyle/>
          <a:p>
            <a:pPr>
              <a:defRPr>
                <a:latin typeface="Arial"/>
                <a:ea typeface="Arial"/>
                <a:cs typeface="Arial"/>
                <a:sym typeface="Arial"/>
              </a:defRPr>
            </a:pPr>
          </a:p>
        </p:txBody>
      </p:sp>
      <p:sp>
        <p:nvSpPr>
          <p:cNvPr id="295" name="TextBox 26"/>
          <p:cNvSpPr txBox="1"/>
          <p:nvPr/>
        </p:nvSpPr>
        <p:spPr>
          <a:xfrm>
            <a:off x="654823" y="448473"/>
            <a:ext cx="5591878" cy="60988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3600">
                <a:latin typeface="Arial"/>
                <a:ea typeface="Arial"/>
                <a:cs typeface="Arial"/>
                <a:sym typeface="Arial"/>
              </a:defRPr>
            </a:lvl1pPr>
          </a:lstStyle>
          <a:p>
            <a:pPr/>
            <a:r>
              <a:t>From Miescher to Sanger</a:t>
            </a:r>
          </a:p>
        </p:txBody>
      </p:sp>
      <p:sp>
        <p:nvSpPr>
          <p:cNvPr id="296" name="Straight Connector 28"/>
          <p:cNvSpPr/>
          <p:nvPr/>
        </p:nvSpPr>
        <p:spPr>
          <a:xfrm>
            <a:off x="611404" y="1087540"/>
            <a:ext cx="10453377" cy="1"/>
          </a:xfrm>
          <a:prstGeom prst="line">
            <a:avLst/>
          </a:prstGeom>
          <a:ln w="12700">
            <a:solidFill>
              <a:schemeClr val="accent1"/>
            </a:solidFill>
            <a:miter/>
          </a:ln>
        </p:spPr>
        <p:txBody>
          <a:bodyPr lIns="45719" rIns="45719"/>
          <a:lstStyle/>
          <a:p>
            <a:pPr/>
          </a:p>
        </p:txBody>
      </p:sp>
      <p:pic>
        <p:nvPicPr>
          <p:cNvPr id="297" name="pasted-movie.png" descr="pasted-movie.png"/>
          <p:cNvPicPr>
            <a:picLocks noChangeAspect="1"/>
          </p:cNvPicPr>
          <p:nvPr/>
        </p:nvPicPr>
        <p:blipFill>
          <a:blip r:embed="rId2">
            <a:extLst/>
          </a:blip>
          <a:stretch>
            <a:fillRect/>
          </a:stretch>
        </p:blipFill>
        <p:spPr>
          <a:xfrm>
            <a:off x="11491383" y="108786"/>
            <a:ext cx="639558" cy="513514"/>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