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82"/>
  </p:notesMasterIdLst>
  <p:sldIdLst>
    <p:sldId id="257" r:id="rId3"/>
    <p:sldId id="349" r:id="rId4"/>
    <p:sldId id="430" r:id="rId5"/>
    <p:sldId id="260" r:id="rId6"/>
    <p:sldId id="295" r:id="rId7"/>
    <p:sldId id="262" r:id="rId8"/>
    <p:sldId id="296" r:id="rId9"/>
    <p:sldId id="266" r:id="rId10"/>
    <p:sldId id="267" r:id="rId11"/>
    <p:sldId id="297" r:id="rId12"/>
    <p:sldId id="268" r:id="rId13"/>
    <p:sldId id="471" r:id="rId14"/>
    <p:sldId id="431" r:id="rId15"/>
    <p:sldId id="434" r:id="rId16"/>
    <p:sldId id="435" r:id="rId17"/>
    <p:sldId id="436" r:id="rId18"/>
    <p:sldId id="437" r:id="rId19"/>
    <p:sldId id="302" r:id="rId20"/>
    <p:sldId id="432" r:id="rId21"/>
    <p:sldId id="304" r:id="rId22"/>
    <p:sldId id="391" r:id="rId23"/>
    <p:sldId id="392" r:id="rId24"/>
    <p:sldId id="284" r:id="rId25"/>
    <p:sldId id="285" r:id="rId26"/>
    <p:sldId id="303" r:id="rId27"/>
    <p:sldId id="299" r:id="rId28"/>
    <p:sldId id="301" r:id="rId29"/>
    <p:sldId id="300" r:id="rId30"/>
    <p:sldId id="305" r:id="rId31"/>
    <p:sldId id="306" r:id="rId32"/>
    <p:sldId id="472" r:id="rId33"/>
    <p:sldId id="307" r:id="rId34"/>
    <p:sldId id="438" r:id="rId35"/>
    <p:sldId id="439" r:id="rId36"/>
    <p:sldId id="441" r:id="rId37"/>
    <p:sldId id="440" r:id="rId38"/>
    <p:sldId id="433" r:id="rId39"/>
    <p:sldId id="442" r:id="rId40"/>
    <p:sldId id="443" r:id="rId41"/>
    <p:sldId id="445" r:id="rId42"/>
    <p:sldId id="446" r:id="rId43"/>
    <p:sldId id="444" r:id="rId44"/>
    <p:sldId id="316" r:id="rId45"/>
    <p:sldId id="448" r:id="rId46"/>
    <p:sldId id="449" r:id="rId47"/>
    <p:sldId id="447" r:id="rId48"/>
    <p:sldId id="450" r:id="rId49"/>
    <p:sldId id="452" r:id="rId50"/>
    <p:sldId id="453" r:id="rId51"/>
    <p:sldId id="462" r:id="rId52"/>
    <p:sldId id="454" r:id="rId53"/>
    <p:sldId id="455" r:id="rId54"/>
    <p:sldId id="456" r:id="rId55"/>
    <p:sldId id="457" r:id="rId56"/>
    <p:sldId id="465" r:id="rId57"/>
    <p:sldId id="463" r:id="rId58"/>
    <p:sldId id="467" r:id="rId59"/>
    <p:sldId id="458" r:id="rId60"/>
    <p:sldId id="459" r:id="rId61"/>
    <p:sldId id="466" r:id="rId62"/>
    <p:sldId id="469" r:id="rId63"/>
    <p:sldId id="464" r:id="rId64"/>
    <p:sldId id="468" r:id="rId65"/>
    <p:sldId id="460" r:id="rId66"/>
    <p:sldId id="461" r:id="rId67"/>
    <p:sldId id="317" r:id="rId68"/>
    <p:sldId id="318" r:id="rId69"/>
    <p:sldId id="325" r:id="rId70"/>
    <p:sldId id="322" r:id="rId71"/>
    <p:sldId id="470" r:id="rId72"/>
    <p:sldId id="331" r:id="rId73"/>
    <p:sldId id="321" r:id="rId74"/>
    <p:sldId id="327" r:id="rId75"/>
    <p:sldId id="326" r:id="rId76"/>
    <p:sldId id="324" r:id="rId77"/>
    <p:sldId id="329" r:id="rId78"/>
    <p:sldId id="330" r:id="rId79"/>
    <p:sldId id="343" r:id="rId80"/>
    <p:sldId id="342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7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9"/>
    <p:restoredTop sz="94141"/>
  </p:normalViewPr>
  <p:slideViewPr>
    <p:cSldViewPr snapToGrid="0" snapToObjects="1">
      <p:cViewPr varScale="1">
        <p:scale>
          <a:sx n="123" d="100"/>
          <a:sy n="123" d="100"/>
        </p:scale>
        <p:origin x="3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viewProps" Target="view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F250C-C2B8-1441-88A1-1A3C709E6C68}" type="datetimeFigureOut">
              <a:rPr lang="en-US" smtClean="0"/>
              <a:t>1/7/20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17521-0038-C641-88A6-59CA10F42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27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73E76-B4DB-134F-87FC-A2A3B03A29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01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17521-0038-C641-88A6-59CA10F4270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05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Copying and pasting doesn’t work due to </a:t>
            </a:r>
            <a:r>
              <a:rPr lang="en-GB"/>
              <a:t>the q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17521-0038-C641-88A6-59CA10F4270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35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17521-0038-C641-88A6-59CA10F4270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72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17521-0038-C641-88A6-59CA10F4270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11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Mention barcodes – inline here but can sometimes be indexed in the sequencing 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8A104-C9A9-984F-A2D2-DABAE29100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5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8A104-C9A9-984F-A2D2-DABAE29100E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5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2842BE-0857-4D7D-9ADE-C7D212E39C0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025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2842BE-0857-4D7D-9ADE-C7D212E39C0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332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842BE-0857-4D7D-9ADE-C7D212E39C0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285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842BE-0857-4D7D-9ADE-C7D212E39C0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783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842BE-0857-4D7D-9ADE-C7D212E39C0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496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817521-0038-C641-88A6-59CA10F4270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82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45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6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74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701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7264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9599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7675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5118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1389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5805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5787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54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6204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7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81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50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3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9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8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0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5C53C-A9CA-8F47-8BE8-9C8A3F2F5AE3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7B40F-2B3D-BA4D-8AAF-8A0C689F5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1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84063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vomics.org/2020-workshop-on-genomics-cesky-krumlov-czech-republic/" TargetMode="Externa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n.wikipedia.org/wiki/Phred_quality_score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tiff"/><Relationship Id="rId4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4" descr="Terminal_Screen_Shot.png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05" y="122699"/>
            <a:ext cx="8210190" cy="63832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55"/>
          <p:cNvSpPr txBox="1"/>
          <p:nvPr/>
        </p:nvSpPr>
        <p:spPr>
          <a:xfrm>
            <a:off x="685800" y="1361986"/>
            <a:ext cx="7772400" cy="19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Introduction to Sequencing and Quality Control</a:t>
            </a:r>
            <a:endParaRPr sz="35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56"/>
          <p:cNvSpPr txBox="1"/>
          <p:nvPr/>
        </p:nvSpPr>
        <p:spPr>
          <a:xfrm>
            <a:off x="1371600" y="34562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Dr.</a:t>
            </a: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Sophie Shaw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University of Aberdeen, 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s.shaw@abdn.ac.uk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0452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8F1BD1-EE9D-C945-88A6-3E772A0BED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835" y="1182554"/>
            <a:ext cx="4342587" cy="53656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99123E-4DE6-F44A-A500-538D10B73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9733" y="1182554"/>
            <a:ext cx="4342587" cy="5387579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Challenge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206835" y="1298824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835" y="2339083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835" y="3379342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835" y="4419601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835" y="5459860"/>
            <a:ext cx="8183880" cy="190922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075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Sequencing Stats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59160" y="1117600"/>
            <a:ext cx="5425716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How many reads?</a:t>
            </a:r>
          </a:p>
          <a:p>
            <a:pPr algn="ctr"/>
            <a:r>
              <a:rPr lang="en-US" dirty="0"/>
              <a:t>Count the number of lines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100000 lines THEREFORE 25000 reads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Are there the same number of reverse reads?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How about just counting the header lines?</a:t>
            </a:r>
          </a:p>
          <a:p>
            <a:pPr algn="ctr"/>
            <a:r>
              <a:rPr lang="en-US" dirty="0"/>
              <a:t>Each header line starts @H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25121</a:t>
            </a:r>
            <a:endParaRPr lang="en-US" dirty="0"/>
          </a:p>
          <a:p>
            <a:pPr algn="ctr"/>
            <a:r>
              <a:rPr lang="en-US" dirty="0"/>
              <a:t>BUT the numbers from the two programs don’t match?!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How about with this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25000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^ matches this pattern at the start of the line</a:t>
            </a:r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24710" y="1679695"/>
            <a:ext cx="2932019" cy="324000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700" dirty="0" err="1">
                <a:solidFill>
                  <a:srgbClr val="FFFFFF"/>
                </a:solidFill>
                <a:latin typeface="Courier New"/>
                <a:cs typeface="Courier New"/>
              </a:rPr>
              <a:t>wc</a:t>
            </a:r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 –l sequence_1.fq</a:t>
            </a:r>
          </a:p>
        </p:txBody>
      </p:sp>
      <p:sp>
        <p:nvSpPr>
          <p:cNvPr id="8" name="Rectangle 7"/>
          <p:cNvSpPr/>
          <p:nvPr/>
        </p:nvSpPr>
        <p:spPr>
          <a:xfrm>
            <a:off x="2540359" y="4517846"/>
            <a:ext cx="4063282" cy="353943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grep “@H” sequence_1.fq</a:t>
            </a:r>
          </a:p>
        </p:txBody>
      </p:sp>
      <p:sp>
        <p:nvSpPr>
          <p:cNvPr id="9" name="Rectangle 8"/>
          <p:cNvSpPr/>
          <p:nvPr/>
        </p:nvSpPr>
        <p:spPr>
          <a:xfrm>
            <a:off x="2573696" y="5520173"/>
            <a:ext cx="3996608" cy="353943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grep –c “^@H” sequence_1.fq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49652" y="3586004"/>
            <a:ext cx="4044697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–c “@H” sequence_1.fq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037042" y="1528015"/>
            <a:ext cx="2532958" cy="268435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31842" y="1204849"/>
            <a:ext cx="1393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the letter l</a:t>
            </a:r>
          </a:p>
        </p:txBody>
      </p:sp>
      <p:pic>
        <p:nvPicPr>
          <p:cNvPr id="10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15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2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6600" y="258221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Other Cool Things Unix Can Do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382" y="1182615"/>
            <a:ext cx="77492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Unix commands can be used to manipulate files.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Within workshop materials, there is a file called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scientists.txt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064A26-E77D-4D43-95EB-223792F0738C}"/>
              </a:ext>
            </a:extLst>
          </p:cNvPr>
          <p:cNvSpPr txBox="1"/>
          <p:nvPr/>
        </p:nvSpPr>
        <p:spPr>
          <a:xfrm>
            <a:off x="2361588" y="6150454"/>
            <a:ext cx="4545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really great with pipes…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7AAE80-867E-394F-A9ED-46E0042C3C49}"/>
              </a:ext>
            </a:extLst>
          </p:cNvPr>
          <p:cNvSpPr/>
          <p:nvPr/>
        </p:nvSpPr>
        <p:spPr>
          <a:xfrm>
            <a:off x="1341395" y="2617998"/>
            <a:ext cx="6461211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more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3DFBC533-D8F1-FD4D-AAFA-1D913B1C76A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32DA91-446B-B240-8CDE-FDA0EBC32644}"/>
              </a:ext>
            </a:extLst>
          </p:cNvPr>
          <p:cNvSpPr/>
          <p:nvPr/>
        </p:nvSpPr>
        <p:spPr>
          <a:xfrm>
            <a:off x="966355" y="3943880"/>
            <a:ext cx="7211291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cut –f 3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742ABF-7576-9440-860A-2EE97D1A7B72}"/>
              </a:ext>
            </a:extLst>
          </p:cNvPr>
          <p:cNvSpPr/>
          <p:nvPr/>
        </p:nvSpPr>
        <p:spPr>
          <a:xfrm>
            <a:off x="966355" y="4593553"/>
            <a:ext cx="7211291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sort –k 3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6FA3D6-1A12-8441-847E-88FD66620B43}"/>
              </a:ext>
            </a:extLst>
          </p:cNvPr>
          <p:cNvSpPr txBox="1"/>
          <p:nvPr/>
        </p:nvSpPr>
        <p:spPr>
          <a:xfrm>
            <a:off x="508228" y="3412184"/>
            <a:ext cx="8252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Run the following commands and work out what cut and sort do.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426DFE-2F6A-374F-B0E2-AF8CE3043E76}"/>
              </a:ext>
            </a:extLst>
          </p:cNvPr>
          <p:cNvSpPr txBox="1"/>
          <p:nvPr/>
        </p:nvSpPr>
        <p:spPr>
          <a:xfrm>
            <a:off x="2673884" y="2060658"/>
            <a:ext cx="3796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more to take a look at it: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F8E38D-913E-3849-891A-601F056CE778}"/>
              </a:ext>
            </a:extLst>
          </p:cNvPr>
          <p:cNvSpPr txBox="1"/>
          <p:nvPr/>
        </p:nvSpPr>
        <p:spPr>
          <a:xfrm>
            <a:off x="410989" y="5243226"/>
            <a:ext cx="83220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Then repeat the more command to look at the original file again.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Has it changed?</a:t>
            </a:r>
          </a:p>
        </p:txBody>
      </p:sp>
    </p:spTree>
    <p:extLst>
      <p:ext uri="{BB962C8B-B14F-4D97-AF65-F5344CB8AC3E}">
        <p14:creationId xmlns:p14="http://schemas.microsoft.com/office/powerpoint/2010/main" val="236086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94B0764-5F52-7B44-BAB6-655B537B6AE2}"/>
              </a:ext>
            </a:extLst>
          </p:cNvPr>
          <p:cNvSpPr/>
          <p:nvPr/>
        </p:nvSpPr>
        <p:spPr>
          <a:xfrm>
            <a:off x="1099820" y="2167890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CBEE3241-C48E-F244-92F4-07238AD63FF3}"/>
              </a:ext>
            </a:extLst>
          </p:cNvPr>
          <p:cNvSpPr/>
          <p:nvPr/>
        </p:nvSpPr>
        <p:spPr>
          <a:xfrm>
            <a:off x="5598363" y="2112645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D69BD3-8B55-A04B-A32A-681347041E18}"/>
              </a:ext>
            </a:extLst>
          </p:cNvPr>
          <p:cNvSpPr txBox="1"/>
          <p:nvPr/>
        </p:nvSpPr>
        <p:spPr>
          <a:xfrm>
            <a:off x="3471434" y="2306681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D6C54-D99B-3B4A-A77B-43F14D920198}"/>
              </a:ext>
            </a:extLst>
          </p:cNvPr>
          <p:cNvSpPr txBox="1"/>
          <p:nvPr/>
        </p:nvSpPr>
        <p:spPr>
          <a:xfrm>
            <a:off x="5598363" y="2274947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3C1BCA-0251-8749-B5FA-F5BE93F8BDE2}"/>
              </a:ext>
            </a:extLst>
          </p:cNvPr>
          <p:cNvSpPr txBox="1"/>
          <p:nvPr/>
        </p:nvSpPr>
        <p:spPr>
          <a:xfrm>
            <a:off x="5549900" y="2825220"/>
            <a:ext cx="16664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+ STDERR</a:t>
            </a: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8978220-A322-2342-B411-AD420812BA7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496870-AEAD-6547-8C29-1940133A8C78}"/>
              </a:ext>
            </a:extLst>
          </p:cNvPr>
          <p:cNvSpPr txBox="1"/>
          <p:nvPr/>
        </p:nvSpPr>
        <p:spPr>
          <a:xfrm>
            <a:off x="1054846" y="2317715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</p:spTree>
    <p:extLst>
      <p:ext uri="{BB962C8B-B14F-4D97-AF65-F5344CB8AC3E}">
        <p14:creationId xmlns:p14="http://schemas.microsoft.com/office/powerpoint/2010/main" val="918752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94B0764-5F52-7B44-BAB6-655B537B6AE2}"/>
              </a:ext>
            </a:extLst>
          </p:cNvPr>
          <p:cNvSpPr/>
          <p:nvPr/>
        </p:nvSpPr>
        <p:spPr>
          <a:xfrm>
            <a:off x="260900" y="1992475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CBEE3241-C48E-F244-92F4-07238AD63FF3}"/>
              </a:ext>
            </a:extLst>
          </p:cNvPr>
          <p:cNvSpPr/>
          <p:nvPr/>
        </p:nvSpPr>
        <p:spPr>
          <a:xfrm>
            <a:off x="4759443" y="1937230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D69BD3-8B55-A04B-A32A-681347041E18}"/>
              </a:ext>
            </a:extLst>
          </p:cNvPr>
          <p:cNvSpPr txBox="1"/>
          <p:nvPr/>
        </p:nvSpPr>
        <p:spPr>
          <a:xfrm>
            <a:off x="2632514" y="2131266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D6C54-D99B-3B4A-A77B-43F14D920198}"/>
              </a:ext>
            </a:extLst>
          </p:cNvPr>
          <p:cNvSpPr txBox="1"/>
          <p:nvPr/>
        </p:nvSpPr>
        <p:spPr>
          <a:xfrm>
            <a:off x="4759443" y="2099532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8978220-A322-2342-B411-AD420812BA7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496870-AEAD-6547-8C29-1940133A8C78}"/>
              </a:ext>
            </a:extLst>
          </p:cNvPr>
          <p:cNvSpPr txBox="1"/>
          <p:nvPr/>
        </p:nvSpPr>
        <p:spPr>
          <a:xfrm>
            <a:off x="215926" y="2142300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2A3B8B29-123E-3D40-8F25-079564769863}"/>
              </a:ext>
            </a:extLst>
          </p:cNvPr>
          <p:cNvSpPr/>
          <p:nvPr/>
        </p:nvSpPr>
        <p:spPr>
          <a:xfrm>
            <a:off x="2204949" y="4147038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B280513-DF6B-8E4F-BF92-711173A1BA71}"/>
              </a:ext>
            </a:extLst>
          </p:cNvPr>
          <p:cNvSpPr/>
          <p:nvPr/>
        </p:nvSpPr>
        <p:spPr>
          <a:xfrm>
            <a:off x="6703492" y="4091793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DCA23D-1DD8-AD4D-8F2C-AB4990FB514C}"/>
              </a:ext>
            </a:extLst>
          </p:cNvPr>
          <p:cNvSpPr txBox="1"/>
          <p:nvPr/>
        </p:nvSpPr>
        <p:spPr>
          <a:xfrm>
            <a:off x="4576563" y="4285829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DCFE43-FCC1-B342-B53F-6542C50E2EE5}"/>
              </a:ext>
            </a:extLst>
          </p:cNvPr>
          <p:cNvSpPr txBox="1"/>
          <p:nvPr/>
        </p:nvSpPr>
        <p:spPr>
          <a:xfrm>
            <a:off x="6703492" y="4254095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C27728-E076-AB4D-A07B-D38ADB9B23BB}"/>
              </a:ext>
            </a:extLst>
          </p:cNvPr>
          <p:cNvSpPr txBox="1"/>
          <p:nvPr/>
        </p:nvSpPr>
        <p:spPr>
          <a:xfrm>
            <a:off x="2159975" y="4296863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</p:spTree>
    <p:extLst>
      <p:ext uri="{BB962C8B-B14F-4D97-AF65-F5344CB8AC3E}">
        <p14:creationId xmlns:p14="http://schemas.microsoft.com/office/powerpoint/2010/main" val="1584931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94B0764-5F52-7B44-BAB6-655B537B6AE2}"/>
              </a:ext>
            </a:extLst>
          </p:cNvPr>
          <p:cNvSpPr/>
          <p:nvPr/>
        </p:nvSpPr>
        <p:spPr>
          <a:xfrm>
            <a:off x="260900" y="1992475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D69BD3-8B55-A04B-A32A-681347041E18}"/>
              </a:ext>
            </a:extLst>
          </p:cNvPr>
          <p:cNvSpPr txBox="1"/>
          <p:nvPr/>
        </p:nvSpPr>
        <p:spPr>
          <a:xfrm>
            <a:off x="2632514" y="2131266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1</a:t>
            </a:r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F8978220-A322-2342-B411-AD420812BA7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496870-AEAD-6547-8C29-1940133A8C78}"/>
              </a:ext>
            </a:extLst>
          </p:cNvPr>
          <p:cNvSpPr txBox="1"/>
          <p:nvPr/>
        </p:nvSpPr>
        <p:spPr>
          <a:xfrm>
            <a:off x="215926" y="2142300"/>
            <a:ext cx="1127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STDIN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B280513-DF6B-8E4F-BF92-711173A1BA71}"/>
              </a:ext>
            </a:extLst>
          </p:cNvPr>
          <p:cNvSpPr/>
          <p:nvPr/>
        </p:nvSpPr>
        <p:spPr>
          <a:xfrm>
            <a:off x="6703492" y="4091793"/>
            <a:ext cx="2326640" cy="8496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DCA23D-1DD8-AD4D-8F2C-AB4990FB514C}"/>
              </a:ext>
            </a:extLst>
          </p:cNvPr>
          <p:cNvSpPr txBox="1"/>
          <p:nvPr/>
        </p:nvSpPr>
        <p:spPr>
          <a:xfrm>
            <a:off x="4576563" y="4285829"/>
            <a:ext cx="2126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PROGRAM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DCFE43-FCC1-B342-B53F-6542C50E2EE5}"/>
              </a:ext>
            </a:extLst>
          </p:cNvPr>
          <p:cNvSpPr txBox="1"/>
          <p:nvPr/>
        </p:nvSpPr>
        <p:spPr>
          <a:xfrm>
            <a:off x="6703492" y="4254095"/>
            <a:ext cx="1472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STDOUT</a:t>
            </a: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836A2B8-A268-E746-9CDB-BA32533ADF74}"/>
              </a:ext>
            </a:extLst>
          </p:cNvPr>
          <p:cNvSpPr/>
          <p:nvPr/>
        </p:nvSpPr>
        <p:spPr>
          <a:xfrm>
            <a:off x="4963767" y="2142301"/>
            <a:ext cx="849600" cy="207354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5E84F5-775C-5B48-896B-6EE10C6BBD26}"/>
              </a:ext>
            </a:extLst>
          </p:cNvPr>
          <p:cNvSpPr/>
          <p:nvPr/>
        </p:nvSpPr>
        <p:spPr>
          <a:xfrm>
            <a:off x="4759443" y="2131266"/>
            <a:ext cx="841257" cy="463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8D0968-C36C-214B-91EA-35988C23BD49}"/>
              </a:ext>
            </a:extLst>
          </p:cNvPr>
          <p:cNvSpPr txBox="1"/>
          <p:nvPr/>
        </p:nvSpPr>
        <p:spPr>
          <a:xfrm>
            <a:off x="5706920" y="2565106"/>
            <a:ext cx="1428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Pipe |</a:t>
            </a:r>
          </a:p>
        </p:txBody>
      </p:sp>
    </p:spTree>
    <p:extLst>
      <p:ext uri="{BB962C8B-B14F-4D97-AF65-F5344CB8AC3E}">
        <p14:creationId xmlns:p14="http://schemas.microsoft.com/office/powerpoint/2010/main" val="2190678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1A29D47-CA64-0642-87D6-8C85BBD4C941}"/>
              </a:ext>
            </a:extLst>
          </p:cNvPr>
          <p:cNvSpPr txBox="1">
            <a:spLocks/>
          </p:cNvSpPr>
          <p:nvPr/>
        </p:nvSpPr>
        <p:spPr>
          <a:xfrm>
            <a:off x="497840" y="274638"/>
            <a:ext cx="8148320" cy="1300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Let’s put this to practice:</a:t>
            </a:r>
          </a:p>
          <a:p>
            <a:r>
              <a:rPr lang="en-US" dirty="0"/>
              <a:t>Building Pipelines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E4A130-B4C9-1A4B-82C7-F5133492AB6E}"/>
              </a:ext>
            </a:extLst>
          </p:cNvPr>
          <p:cNvSpPr txBox="1"/>
          <p:nvPr/>
        </p:nvSpPr>
        <p:spPr>
          <a:xfrm>
            <a:off x="1607089" y="1771412"/>
            <a:ext cx="59298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Count the number of files and folders in your home directory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Let’s build the first part of the pipeline, listing the files: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0C465-5F4D-324E-B6FE-45106057C270}"/>
              </a:ext>
            </a:extLst>
          </p:cNvPr>
          <p:cNvSpPr/>
          <p:nvPr/>
        </p:nvSpPr>
        <p:spPr>
          <a:xfrm>
            <a:off x="2894298" y="2716097"/>
            <a:ext cx="3355407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ls -1 /home/genomics/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526C48-0798-834D-9CB0-84961D0334D0}"/>
              </a:ext>
            </a:extLst>
          </p:cNvPr>
          <p:cNvSpPr txBox="1"/>
          <p:nvPr/>
        </p:nvSpPr>
        <p:spPr>
          <a:xfrm>
            <a:off x="2200423" y="3527475"/>
            <a:ext cx="4743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PIPE this into </a:t>
            </a:r>
            <a:r>
              <a:rPr lang="en-US" dirty="0" err="1"/>
              <a:t>wc</a:t>
            </a:r>
            <a:r>
              <a:rPr lang="en-US" dirty="0"/>
              <a:t> –l to count the number of lines:</a:t>
            </a:r>
          </a:p>
          <a:p>
            <a:pPr algn="ctr"/>
            <a:r>
              <a:rPr lang="en-US" dirty="0"/>
              <a:t>(i.e. the number of files and folders)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A64484-2079-B64E-8169-F1DB1A09E31F}"/>
              </a:ext>
            </a:extLst>
          </p:cNvPr>
          <p:cNvSpPr/>
          <p:nvPr/>
        </p:nvSpPr>
        <p:spPr>
          <a:xfrm>
            <a:off x="2342866" y="4295735"/>
            <a:ext cx="4458272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ls -1 /home/genomics/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wc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-l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C4D7597-F28D-1841-A0FA-F5A811D184D2}"/>
              </a:ext>
            </a:extLst>
          </p:cNvPr>
          <p:cNvCxnSpPr/>
          <p:nvPr/>
        </p:nvCxnSpPr>
        <p:spPr>
          <a:xfrm>
            <a:off x="1775885" y="2694742"/>
            <a:ext cx="2116607" cy="154800"/>
          </a:xfrm>
          <a:prstGeom prst="straightConnector1">
            <a:avLst/>
          </a:prstGeom>
          <a:ln>
            <a:solidFill>
              <a:srgbClr val="F7964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B553516-32F4-9C44-9EB8-4F8D70223D56}"/>
              </a:ext>
            </a:extLst>
          </p:cNvPr>
          <p:cNvSpPr txBox="1"/>
          <p:nvPr/>
        </p:nvSpPr>
        <p:spPr>
          <a:xfrm>
            <a:off x="650757" y="2531431"/>
            <a:ext cx="112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C710CBA-6A30-EB46-86E3-7F4DB0B9BCE3}"/>
              </a:ext>
            </a:extLst>
          </p:cNvPr>
          <p:cNvCxnSpPr/>
          <p:nvPr/>
        </p:nvCxnSpPr>
        <p:spPr>
          <a:xfrm flipH="1">
            <a:off x="6607675" y="3985809"/>
            <a:ext cx="1001785" cy="375993"/>
          </a:xfrm>
          <a:prstGeom prst="straightConnector1">
            <a:avLst/>
          </a:prstGeom>
          <a:ln>
            <a:solidFill>
              <a:srgbClr val="F7964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6085976-7E5D-5440-A5D5-51573294E9AC}"/>
              </a:ext>
            </a:extLst>
          </p:cNvPr>
          <p:cNvSpPr txBox="1"/>
          <p:nvPr/>
        </p:nvSpPr>
        <p:spPr>
          <a:xfrm>
            <a:off x="7702384" y="3836028"/>
            <a:ext cx="84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Letter l</a:t>
            </a: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BAE2D77D-25FF-804D-AA89-9BEED6D5FB2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18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22A622-0EFB-F94F-B822-445891765661}"/>
              </a:ext>
            </a:extLst>
          </p:cNvPr>
          <p:cNvSpPr txBox="1"/>
          <p:nvPr/>
        </p:nvSpPr>
        <p:spPr>
          <a:xfrm>
            <a:off x="2065298" y="1766389"/>
            <a:ext cx="5148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How many base pairs in first sequence?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Firstly let’s get the top two lines of the sequence file: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686150-B513-9A4C-A220-5D6BA3621BB9}"/>
              </a:ext>
            </a:extLst>
          </p:cNvPr>
          <p:cNvSpPr/>
          <p:nvPr/>
        </p:nvSpPr>
        <p:spPr>
          <a:xfrm>
            <a:off x="2748143" y="2886948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head –n 2 sequence_1.fq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D6D08-9589-E349-80EE-4D5824D2019B}"/>
              </a:ext>
            </a:extLst>
          </p:cNvPr>
          <p:cNvSpPr txBox="1"/>
          <p:nvPr/>
        </p:nvSpPr>
        <p:spPr>
          <a:xfrm>
            <a:off x="2558901" y="6004859"/>
            <a:ext cx="402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Is the first reverse read the same length?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99E7E8-6552-9541-8B73-FB0898A1A47D}"/>
              </a:ext>
            </a:extLst>
          </p:cNvPr>
          <p:cNvSpPr txBox="1">
            <a:spLocks/>
          </p:cNvSpPr>
          <p:nvPr/>
        </p:nvSpPr>
        <p:spPr>
          <a:xfrm>
            <a:off x="497840" y="274638"/>
            <a:ext cx="8148320" cy="1300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Let’s put this to practice:</a:t>
            </a:r>
          </a:p>
          <a:p>
            <a:r>
              <a:rPr lang="en-US" dirty="0"/>
              <a:t>Building Pipelines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58896D-CA20-4D42-B9F5-EC4B8741BDE6}"/>
              </a:ext>
            </a:extLst>
          </p:cNvPr>
          <p:cNvSpPr/>
          <p:nvPr/>
        </p:nvSpPr>
        <p:spPr>
          <a:xfrm>
            <a:off x="1293662" y="5107634"/>
            <a:ext cx="655667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head –n 2 sequence_1.fq | tail –n 1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wc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1FF0B3-BA1A-7843-AA67-8B66DCB19737}"/>
              </a:ext>
            </a:extLst>
          </p:cNvPr>
          <p:cNvSpPr txBox="1"/>
          <p:nvPr/>
        </p:nvSpPr>
        <p:spPr>
          <a:xfrm>
            <a:off x="1876152" y="3416478"/>
            <a:ext cx="539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let’s PIPE this into tail to get just the sequence line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DFB406-9EC3-1646-8C62-8E65C8083E16}"/>
              </a:ext>
            </a:extLst>
          </p:cNvPr>
          <p:cNvSpPr/>
          <p:nvPr/>
        </p:nvSpPr>
        <p:spPr>
          <a:xfrm>
            <a:off x="1917010" y="3941653"/>
            <a:ext cx="530998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head –n 2 sequence_1.fq | tail –n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59B555-F6A1-6D4C-86BF-0F264F6D7DAE}"/>
              </a:ext>
            </a:extLst>
          </p:cNvPr>
          <p:cNvSpPr txBox="1"/>
          <p:nvPr/>
        </p:nvSpPr>
        <p:spPr>
          <a:xfrm>
            <a:off x="1228777" y="4568763"/>
            <a:ext cx="668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Finally PIPE this into word count of characters to count the base pairs</a:t>
            </a:r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id="{625B6949-B5B0-EB49-BEF3-4E1D98A4EDD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625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 animBg="1"/>
      <p:bldP spid="9" grpId="0"/>
      <p:bldP spid="1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444269" y="1378950"/>
            <a:ext cx="825546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 You’ve Got Some Sequencing Data – Now What?</a:t>
            </a:r>
            <a:endParaRPr sz="3000"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753"/>
          <p:cNvSpPr txBox="1"/>
          <p:nvPr/>
        </p:nvSpPr>
        <p:spPr>
          <a:xfrm>
            <a:off x="444269" y="4992995"/>
            <a:ext cx="825546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thing you should do is check the quality of the data</a:t>
            </a:r>
            <a:r>
              <a:rPr lang="is-IS" sz="3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69805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C444-825B-CF48-A11C-89BD7C88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08BA3-9677-294B-9C39-4A5802910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Quality Control is a multi-step process:</a:t>
            </a:r>
          </a:p>
          <a:p>
            <a:pPr lvl="1"/>
            <a:r>
              <a:rPr lang="en-US" dirty="0"/>
              <a:t>Assessing read quality.</a:t>
            </a:r>
          </a:p>
          <a:p>
            <a:pPr lvl="1"/>
            <a:r>
              <a:rPr lang="en-US" dirty="0" err="1"/>
              <a:t>Visualising</a:t>
            </a:r>
            <a:r>
              <a:rPr lang="en-US" dirty="0"/>
              <a:t> adaptor contamination.</a:t>
            </a:r>
          </a:p>
          <a:p>
            <a:pPr lvl="1"/>
            <a:r>
              <a:rPr lang="en-US" dirty="0"/>
              <a:t>Improving quality and removing adaptors.</a:t>
            </a:r>
          </a:p>
          <a:p>
            <a:pPr lvl="1"/>
            <a:r>
              <a:rPr lang="en-US" dirty="0"/>
              <a:t>Removing further contaminating sequences. 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E3B3293-E099-004F-AAF6-04722E3F003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59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2C9B9-B301-4356-BEA9-6855BCF7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20837"/>
            <a:ext cx="8520600" cy="763600"/>
          </a:xfrm>
        </p:spPr>
        <p:txBody>
          <a:bodyPr/>
          <a:lstStyle/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These Slides!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F33DD9-9405-44DB-BC0B-7162EFCFEE17}"/>
              </a:ext>
            </a:extLst>
          </p:cNvPr>
          <p:cNvSpPr/>
          <p:nvPr/>
        </p:nvSpPr>
        <p:spPr>
          <a:xfrm>
            <a:off x="311700" y="1279481"/>
            <a:ext cx="852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http://evomics.org/2020-workshop-on-genomics-cesky-krumlov-czech-republic/</a:t>
            </a: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01AAB-051D-A442-9156-EF8B106A0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2398474"/>
            <a:ext cx="8671389" cy="33533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0CCCB-70BE-AC4E-B795-873971351353}"/>
              </a:ext>
            </a:extLst>
          </p:cNvPr>
          <p:cNvCxnSpPr/>
          <p:nvPr/>
        </p:nvCxnSpPr>
        <p:spPr>
          <a:xfrm>
            <a:off x="5983357" y="1725757"/>
            <a:ext cx="467139" cy="1345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107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06C63B2-B6FF-BE42-BFDB-9F418A039B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89" y="1442720"/>
            <a:ext cx="8918223" cy="139327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Read 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160" y="2997200"/>
            <a:ext cx="24648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Fastq</a:t>
            </a:r>
            <a:r>
              <a:rPr lang="en-US" b="1" dirty="0"/>
              <a:t> File Format:</a:t>
            </a:r>
          </a:p>
          <a:p>
            <a:r>
              <a:rPr lang="en-US" dirty="0"/>
              <a:t>Header</a:t>
            </a:r>
          </a:p>
          <a:p>
            <a:r>
              <a:rPr lang="en-US" dirty="0"/>
              <a:t>Sequence</a:t>
            </a:r>
          </a:p>
          <a:p>
            <a:r>
              <a:rPr lang="en-US" dirty="0"/>
              <a:t>Second Header (often +)</a:t>
            </a:r>
          </a:p>
          <a:p>
            <a:r>
              <a:rPr lang="en-US" dirty="0" err="1"/>
              <a:t>Phred</a:t>
            </a:r>
            <a:r>
              <a:rPr lang="en-US" dirty="0"/>
              <a:t> Quality Score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2888" y="2373564"/>
            <a:ext cx="8918223" cy="45515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1160" y="4175760"/>
            <a:ext cx="2006600" cy="29876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03556" y="5223192"/>
            <a:ext cx="493688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line contains the </a:t>
            </a:r>
            <a:r>
              <a:rPr lang="en-US" dirty="0" err="1"/>
              <a:t>Phred</a:t>
            </a:r>
            <a:r>
              <a:rPr lang="en-US" dirty="0"/>
              <a:t> Quality Score for every base in the sequence</a:t>
            </a:r>
          </a:p>
        </p:txBody>
      </p:sp>
    </p:spTree>
    <p:extLst>
      <p:ext uri="{BB962C8B-B14F-4D97-AF65-F5344CB8AC3E}">
        <p14:creationId xmlns:p14="http://schemas.microsoft.com/office/powerpoint/2010/main" val="122115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grpSp>
        <p:nvGrpSpPr>
          <p:cNvPr id="2" name="Group 1" descr="Diagram of single DNA sequence bound vertically to a flow cell. ">
            <a:extLst>
              <a:ext uri="{FF2B5EF4-FFF2-40B4-BE49-F238E27FC236}">
                <a16:creationId xmlns:a16="http://schemas.microsoft.com/office/drawing/2014/main" id="{78631144-7360-AB4D-9F4F-A016356FE5D0}"/>
              </a:ext>
            </a:extLst>
          </p:cNvPr>
          <p:cNvGrpSpPr/>
          <p:nvPr/>
        </p:nvGrpSpPr>
        <p:grpSpPr>
          <a:xfrm>
            <a:off x="1015293" y="2088959"/>
            <a:ext cx="5760640" cy="3852592"/>
            <a:chOff x="1015293" y="2088959"/>
            <a:chExt cx="5760640" cy="3852592"/>
          </a:xfrm>
        </p:grpSpPr>
        <p:sp>
          <p:nvSpPr>
            <p:cNvPr id="104" name="TextBox 103"/>
            <p:cNvSpPr txBox="1"/>
            <p:nvPr/>
          </p:nvSpPr>
          <p:spPr>
            <a:xfrm>
              <a:off x="2935507" y="2088959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935507" y="3059353"/>
              <a:ext cx="576064" cy="4154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G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935507" y="4015254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935507" y="449320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935507" y="544910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cxnSp>
          <p:nvCxnSpPr>
            <p:cNvPr id="118" name="Straight Connector 117"/>
            <p:cNvCxnSpPr/>
            <p:nvPr/>
          </p:nvCxnSpPr>
          <p:spPr>
            <a:xfrm>
              <a:off x="1015293" y="5941551"/>
              <a:ext cx="576064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2935507" y="2581402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35507" y="355179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935507" y="4985647"/>
              <a:ext cx="576064" cy="41549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C</a:t>
              </a:r>
            </a:p>
          </p:txBody>
        </p:sp>
      </p:grp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pic>
        <p:nvPicPr>
          <p:cNvPr id="17" name="Shape 85">
            <a:extLst>
              <a:ext uri="{FF2B5EF4-FFF2-40B4-BE49-F238E27FC236}">
                <a16:creationId xmlns:a16="http://schemas.microsoft.com/office/drawing/2014/main" id="{BCEFDCB2-EAE9-8146-AC28-8BEF76FCD3A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0238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grpSp>
        <p:nvGrpSpPr>
          <p:cNvPr id="7" name="Group 6" descr="Diagram showing many identical DNA sequences all vertically bound to the flow cell next to each other. This is known as a cluster. ">
            <a:extLst>
              <a:ext uri="{FF2B5EF4-FFF2-40B4-BE49-F238E27FC236}">
                <a16:creationId xmlns:a16="http://schemas.microsoft.com/office/drawing/2014/main" id="{3E278A80-7B6D-2441-A89B-D41EBBC831F7}"/>
              </a:ext>
            </a:extLst>
          </p:cNvPr>
          <p:cNvGrpSpPr/>
          <p:nvPr/>
        </p:nvGrpSpPr>
        <p:grpSpPr>
          <a:xfrm>
            <a:off x="1015293" y="2079467"/>
            <a:ext cx="5760640" cy="3862084"/>
            <a:chOff x="1015293" y="2079467"/>
            <a:chExt cx="5760640" cy="3862084"/>
          </a:xfrm>
        </p:grpSpPr>
        <p:cxnSp>
          <p:nvCxnSpPr>
            <p:cNvPr id="118" name="Straight Connector 117"/>
            <p:cNvCxnSpPr/>
            <p:nvPr/>
          </p:nvCxnSpPr>
          <p:spPr>
            <a:xfrm>
              <a:off x="1015293" y="5941551"/>
              <a:ext cx="576064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FF48664-0904-AC4C-B91B-8857D7960EAF}"/>
                </a:ext>
              </a:extLst>
            </p:cNvPr>
            <p:cNvGrpSpPr/>
            <p:nvPr/>
          </p:nvGrpSpPr>
          <p:grpSpPr>
            <a:xfrm>
              <a:off x="2943027" y="2079467"/>
              <a:ext cx="576064" cy="3775645"/>
              <a:chOff x="2955385" y="2088959"/>
              <a:chExt cx="576064" cy="3775645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2955385" y="2088959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2955385" y="3059353"/>
                <a:ext cx="576064" cy="41549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G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2955385" y="4015254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2955385" y="449320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2955385" y="5449109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>
                <a:off x="2955385" y="2581402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2955385" y="355179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2955385" y="4985647"/>
                <a:ext cx="576064" cy="415495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C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BDA8DB-57BC-AC43-B802-73E6AF707FDF}"/>
                </a:ext>
              </a:extLst>
            </p:cNvPr>
            <p:cNvGrpSpPr/>
            <p:nvPr/>
          </p:nvGrpSpPr>
          <p:grpSpPr>
            <a:xfrm>
              <a:off x="3532369" y="2079467"/>
              <a:ext cx="576064" cy="3775645"/>
              <a:chOff x="3524568" y="2088959"/>
              <a:chExt cx="576064" cy="377564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9D616B4-4772-EE4B-B5DE-8155D50E2599}"/>
                  </a:ext>
                </a:extLst>
              </p:cNvPr>
              <p:cNvSpPr txBox="1"/>
              <p:nvPr/>
            </p:nvSpPr>
            <p:spPr>
              <a:xfrm>
                <a:off x="3524568" y="2088959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9FE7F31-0ADB-E140-8212-13B5CBFBDE2E}"/>
                  </a:ext>
                </a:extLst>
              </p:cNvPr>
              <p:cNvSpPr txBox="1"/>
              <p:nvPr/>
            </p:nvSpPr>
            <p:spPr>
              <a:xfrm>
                <a:off x="3524568" y="3059353"/>
                <a:ext cx="576064" cy="41549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G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BEFB56-C207-5846-A5B3-BD367DF98EA4}"/>
                  </a:ext>
                </a:extLst>
              </p:cNvPr>
              <p:cNvSpPr txBox="1"/>
              <p:nvPr/>
            </p:nvSpPr>
            <p:spPr>
              <a:xfrm>
                <a:off x="3524568" y="4015254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86969C-E443-E74D-9080-03B422ABB747}"/>
                  </a:ext>
                </a:extLst>
              </p:cNvPr>
              <p:cNvSpPr txBox="1"/>
              <p:nvPr/>
            </p:nvSpPr>
            <p:spPr>
              <a:xfrm>
                <a:off x="3524568" y="449320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DF6C207-2F72-0540-839C-AB1D49D98607}"/>
                  </a:ext>
                </a:extLst>
              </p:cNvPr>
              <p:cNvSpPr txBox="1"/>
              <p:nvPr/>
            </p:nvSpPr>
            <p:spPr>
              <a:xfrm>
                <a:off x="3524568" y="5449109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550739-8D12-A447-8880-ABDAE2DC386F}"/>
                  </a:ext>
                </a:extLst>
              </p:cNvPr>
              <p:cNvSpPr txBox="1"/>
              <p:nvPr/>
            </p:nvSpPr>
            <p:spPr>
              <a:xfrm>
                <a:off x="3524568" y="2581402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AED89F-9BB5-B94D-A72F-05384F1E46DD}"/>
                  </a:ext>
                </a:extLst>
              </p:cNvPr>
              <p:cNvSpPr txBox="1"/>
              <p:nvPr/>
            </p:nvSpPr>
            <p:spPr>
              <a:xfrm>
                <a:off x="3524568" y="355179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73BA632-4F1F-2942-9F00-4777F972CE6B}"/>
                  </a:ext>
                </a:extLst>
              </p:cNvPr>
              <p:cNvSpPr txBox="1"/>
              <p:nvPr/>
            </p:nvSpPr>
            <p:spPr>
              <a:xfrm>
                <a:off x="3524568" y="4985647"/>
                <a:ext cx="576064" cy="415495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C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AD73E8-D11A-0E4B-B62E-F2DE180E8D02}"/>
                </a:ext>
              </a:extLst>
            </p:cNvPr>
            <p:cNvGrpSpPr/>
            <p:nvPr/>
          </p:nvGrpSpPr>
          <p:grpSpPr>
            <a:xfrm>
              <a:off x="4121711" y="2079467"/>
              <a:ext cx="576064" cy="3775645"/>
              <a:chOff x="4113629" y="2088959"/>
              <a:chExt cx="576064" cy="377564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D86A8E-BEA9-D948-B145-58670DF12B66}"/>
                  </a:ext>
                </a:extLst>
              </p:cNvPr>
              <p:cNvSpPr txBox="1"/>
              <p:nvPr/>
            </p:nvSpPr>
            <p:spPr>
              <a:xfrm>
                <a:off x="4113629" y="2088959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AF1327D-3949-664A-8545-7A4AC6B15002}"/>
                  </a:ext>
                </a:extLst>
              </p:cNvPr>
              <p:cNvSpPr txBox="1"/>
              <p:nvPr/>
            </p:nvSpPr>
            <p:spPr>
              <a:xfrm>
                <a:off x="4113629" y="3059353"/>
                <a:ext cx="576064" cy="41549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G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160FB20-0FFD-EC43-9B2E-E0EC0A380862}"/>
                  </a:ext>
                </a:extLst>
              </p:cNvPr>
              <p:cNvSpPr txBox="1"/>
              <p:nvPr/>
            </p:nvSpPr>
            <p:spPr>
              <a:xfrm>
                <a:off x="4113629" y="4015254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37DB6E9-F430-A348-A34F-9B067AF372C5}"/>
                  </a:ext>
                </a:extLst>
              </p:cNvPr>
              <p:cNvSpPr txBox="1"/>
              <p:nvPr/>
            </p:nvSpPr>
            <p:spPr>
              <a:xfrm>
                <a:off x="4113629" y="449320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3CAF465-0C24-1C43-93DB-1BC88D52C30A}"/>
                  </a:ext>
                </a:extLst>
              </p:cNvPr>
              <p:cNvSpPr txBox="1"/>
              <p:nvPr/>
            </p:nvSpPr>
            <p:spPr>
              <a:xfrm>
                <a:off x="4113629" y="5449109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416559-40B0-DB4C-9366-EC4856D375C5}"/>
                  </a:ext>
                </a:extLst>
              </p:cNvPr>
              <p:cNvSpPr txBox="1"/>
              <p:nvPr/>
            </p:nvSpPr>
            <p:spPr>
              <a:xfrm>
                <a:off x="4113629" y="2581402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5E04A51-A5C8-7E4B-8F96-E9333209A965}"/>
                  </a:ext>
                </a:extLst>
              </p:cNvPr>
              <p:cNvSpPr txBox="1"/>
              <p:nvPr/>
            </p:nvSpPr>
            <p:spPr>
              <a:xfrm>
                <a:off x="4113629" y="355179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68BD843-B46E-3F4A-8ECD-88B6435E6C36}"/>
                  </a:ext>
                </a:extLst>
              </p:cNvPr>
              <p:cNvSpPr txBox="1"/>
              <p:nvPr/>
            </p:nvSpPr>
            <p:spPr>
              <a:xfrm>
                <a:off x="4113629" y="4985647"/>
                <a:ext cx="576064" cy="415495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C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FCF545A-C2ED-5A46-8B8B-6F80BD1DD29D}"/>
                </a:ext>
              </a:extLst>
            </p:cNvPr>
            <p:cNvGrpSpPr/>
            <p:nvPr/>
          </p:nvGrpSpPr>
          <p:grpSpPr>
            <a:xfrm>
              <a:off x="4711053" y="2079467"/>
              <a:ext cx="576064" cy="3775645"/>
              <a:chOff x="4113629" y="2088959"/>
              <a:chExt cx="576064" cy="3775645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99C5231-034E-3E49-8C42-B666EB649106}"/>
                  </a:ext>
                </a:extLst>
              </p:cNvPr>
              <p:cNvSpPr txBox="1"/>
              <p:nvPr/>
            </p:nvSpPr>
            <p:spPr>
              <a:xfrm>
                <a:off x="4113629" y="2088959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4D1A713-F7BB-8C40-B4C2-A41F9C53E1DE}"/>
                  </a:ext>
                </a:extLst>
              </p:cNvPr>
              <p:cNvSpPr txBox="1"/>
              <p:nvPr/>
            </p:nvSpPr>
            <p:spPr>
              <a:xfrm>
                <a:off x="4113629" y="3059353"/>
                <a:ext cx="576064" cy="41549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G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56774D7-CEAB-5D4E-82E0-C4F872692EAE}"/>
                  </a:ext>
                </a:extLst>
              </p:cNvPr>
              <p:cNvSpPr txBox="1"/>
              <p:nvPr/>
            </p:nvSpPr>
            <p:spPr>
              <a:xfrm>
                <a:off x="4113629" y="4015254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68A1317-61BD-DE47-97D3-957D770C70A6}"/>
                  </a:ext>
                </a:extLst>
              </p:cNvPr>
              <p:cNvSpPr txBox="1"/>
              <p:nvPr/>
            </p:nvSpPr>
            <p:spPr>
              <a:xfrm>
                <a:off x="4113629" y="449320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AF286A3-9E00-094E-A799-236355700B88}"/>
                  </a:ext>
                </a:extLst>
              </p:cNvPr>
              <p:cNvSpPr txBox="1"/>
              <p:nvPr/>
            </p:nvSpPr>
            <p:spPr>
              <a:xfrm>
                <a:off x="4113629" y="5449109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BC22E4B-38B2-524F-9808-4430448AD419}"/>
                  </a:ext>
                </a:extLst>
              </p:cNvPr>
              <p:cNvSpPr txBox="1"/>
              <p:nvPr/>
            </p:nvSpPr>
            <p:spPr>
              <a:xfrm>
                <a:off x="4113629" y="2581402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10940D-F7D1-A04A-8779-809D69D95436}"/>
                  </a:ext>
                </a:extLst>
              </p:cNvPr>
              <p:cNvSpPr txBox="1"/>
              <p:nvPr/>
            </p:nvSpPr>
            <p:spPr>
              <a:xfrm>
                <a:off x="4113629" y="355179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5AD7E8D-A4F1-2D48-8835-8AAAD39AA3A6}"/>
                  </a:ext>
                </a:extLst>
              </p:cNvPr>
              <p:cNvSpPr txBox="1"/>
              <p:nvPr/>
            </p:nvSpPr>
            <p:spPr>
              <a:xfrm>
                <a:off x="4113629" y="4985647"/>
                <a:ext cx="576064" cy="415495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C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E11ED8E-A02F-3740-8F72-45169A7CD7EA}"/>
                </a:ext>
              </a:extLst>
            </p:cNvPr>
            <p:cNvGrpSpPr/>
            <p:nvPr/>
          </p:nvGrpSpPr>
          <p:grpSpPr>
            <a:xfrm>
              <a:off x="2353685" y="2079467"/>
              <a:ext cx="576064" cy="3775645"/>
              <a:chOff x="4113629" y="2088959"/>
              <a:chExt cx="576064" cy="3775645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BB9C8CE-CD0B-1E4B-A675-C68C9012F626}"/>
                  </a:ext>
                </a:extLst>
              </p:cNvPr>
              <p:cNvSpPr txBox="1"/>
              <p:nvPr/>
            </p:nvSpPr>
            <p:spPr>
              <a:xfrm>
                <a:off x="4113629" y="2088959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A67E8E3-FDE2-4A46-B484-2D05B75AB119}"/>
                  </a:ext>
                </a:extLst>
              </p:cNvPr>
              <p:cNvSpPr txBox="1"/>
              <p:nvPr/>
            </p:nvSpPr>
            <p:spPr>
              <a:xfrm>
                <a:off x="4113629" y="3059353"/>
                <a:ext cx="576064" cy="41549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G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363491A-C191-DC43-935B-210E2436A828}"/>
                  </a:ext>
                </a:extLst>
              </p:cNvPr>
              <p:cNvSpPr txBox="1"/>
              <p:nvPr/>
            </p:nvSpPr>
            <p:spPr>
              <a:xfrm>
                <a:off x="4113629" y="4015254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FF1E5FC-425F-BE44-9F8A-61230F8A12BE}"/>
                  </a:ext>
                </a:extLst>
              </p:cNvPr>
              <p:cNvSpPr txBox="1"/>
              <p:nvPr/>
            </p:nvSpPr>
            <p:spPr>
              <a:xfrm>
                <a:off x="4113629" y="449320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1620BFB-9114-5641-ACF2-532DC1D72BAC}"/>
                  </a:ext>
                </a:extLst>
              </p:cNvPr>
              <p:cNvSpPr txBox="1"/>
              <p:nvPr/>
            </p:nvSpPr>
            <p:spPr>
              <a:xfrm>
                <a:off x="4113629" y="5449109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A07DC96-5512-6241-A9C1-116532B3208D}"/>
                  </a:ext>
                </a:extLst>
              </p:cNvPr>
              <p:cNvSpPr txBox="1"/>
              <p:nvPr/>
            </p:nvSpPr>
            <p:spPr>
              <a:xfrm>
                <a:off x="4113629" y="2581402"/>
                <a:ext cx="576064" cy="41549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FCA4C80-2309-0043-813D-86C8553E3567}"/>
                  </a:ext>
                </a:extLst>
              </p:cNvPr>
              <p:cNvSpPr txBox="1"/>
              <p:nvPr/>
            </p:nvSpPr>
            <p:spPr>
              <a:xfrm>
                <a:off x="4113629" y="3551795"/>
                <a:ext cx="576064" cy="41549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A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57B2144-8622-5344-8565-434311DE8F18}"/>
                  </a:ext>
                </a:extLst>
              </p:cNvPr>
              <p:cNvSpPr txBox="1"/>
              <p:nvPr/>
            </p:nvSpPr>
            <p:spPr>
              <a:xfrm>
                <a:off x="4113629" y="4985647"/>
                <a:ext cx="576064" cy="415495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txBody>
              <a:bodyPr wrap="square" lIns="121914" tIns="60957" rIns="121914" bIns="60957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ysClr val="windowText" lastClr="000000"/>
                    </a:solidFill>
                  </a:rPr>
                  <a:t>C</a:t>
                </a:r>
              </a:p>
            </p:txBody>
          </p:sp>
        </p:grpSp>
      </p:grpSp>
      <p:pic>
        <p:nvPicPr>
          <p:cNvPr id="54" name="Shape 85">
            <a:extLst>
              <a:ext uri="{FF2B5EF4-FFF2-40B4-BE49-F238E27FC236}">
                <a16:creationId xmlns:a16="http://schemas.microsoft.com/office/drawing/2014/main" id="{CC4534E2-6900-5C41-84C0-AB5F3BAB541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9275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grpSp>
        <p:nvGrpSpPr>
          <p:cNvPr id="2" name="Group 1" descr="A single strand of DNA is bound vertically to the sequencer surface. A complementary fluorscently tagged base binds to the top DNA base. A laser is used to record the fluorscence of this base. " title="DNA bound"/>
          <p:cNvGrpSpPr/>
          <p:nvPr/>
        </p:nvGrpSpPr>
        <p:grpSpPr>
          <a:xfrm>
            <a:off x="1015293" y="1971757"/>
            <a:ext cx="7762399" cy="3969794"/>
            <a:chOff x="1015293" y="1971757"/>
            <a:chExt cx="7762399" cy="3969794"/>
          </a:xfrm>
        </p:grpSpPr>
        <p:sp>
          <p:nvSpPr>
            <p:cNvPr id="104" name="TextBox 103"/>
            <p:cNvSpPr txBox="1"/>
            <p:nvPr/>
          </p:nvSpPr>
          <p:spPr>
            <a:xfrm>
              <a:off x="2935507" y="2088959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935507" y="3059353"/>
              <a:ext cx="576064" cy="4154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G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935507" y="4015254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935507" y="449320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935507" y="544910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511571" y="208895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endParaRPr lang="en-GB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14" name="Straight Arrow Connector 113"/>
            <p:cNvCxnSpPr/>
            <p:nvPr/>
          </p:nvCxnSpPr>
          <p:spPr>
            <a:xfrm flipH="1">
              <a:off x="4312228" y="2300052"/>
              <a:ext cx="19836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6468832" y="1971757"/>
              <a:ext cx="1224216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Laser</a:t>
              </a:r>
            </a:p>
          </p:txBody>
        </p:sp>
        <p:cxnSp>
          <p:nvCxnSpPr>
            <p:cNvPr id="116" name="Straight Arrow Connector 115"/>
            <p:cNvCxnSpPr/>
            <p:nvPr/>
          </p:nvCxnSpPr>
          <p:spPr>
            <a:xfrm>
              <a:off x="4312229" y="2506079"/>
              <a:ext cx="1703703" cy="5677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6081503" y="2885158"/>
              <a:ext cx="2696189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Fluorescence Recorded</a:t>
              </a:r>
            </a:p>
          </p:txBody>
        </p:sp>
        <p:cxnSp>
          <p:nvCxnSpPr>
            <p:cNvPr id="118" name="Straight Connector 117"/>
            <p:cNvCxnSpPr/>
            <p:nvPr/>
          </p:nvCxnSpPr>
          <p:spPr>
            <a:xfrm>
              <a:off x="1015293" y="5941551"/>
              <a:ext cx="576064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2935507" y="2581402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35507" y="355179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935507" y="4985647"/>
              <a:ext cx="576064" cy="41549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C</a:t>
              </a:r>
            </a:p>
          </p:txBody>
        </p:sp>
      </p:grp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pic>
        <p:nvPicPr>
          <p:cNvPr id="22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479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grpSp>
        <p:nvGrpSpPr>
          <p:cNvPr id="2" name="Group 1" descr="Following from the previous slide. Another base binds to the next DNA base pair down, and the fluorescence is recorded again. "/>
          <p:cNvGrpSpPr/>
          <p:nvPr/>
        </p:nvGrpSpPr>
        <p:grpSpPr>
          <a:xfrm>
            <a:off x="1015293" y="2088959"/>
            <a:ext cx="7762399" cy="3852592"/>
            <a:chOff x="1015293" y="2088959"/>
            <a:chExt cx="7762399" cy="3852592"/>
          </a:xfrm>
        </p:grpSpPr>
        <p:sp>
          <p:nvSpPr>
            <p:cNvPr id="104" name="TextBox 103"/>
            <p:cNvSpPr txBox="1"/>
            <p:nvPr/>
          </p:nvSpPr>
          <p:spPr>
            <a:xfrm>
              <a:off x="2935507" y="2088959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935507" y="3059353"/>
              <a:ext cx="576064" cy="4154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G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935507" y="4015254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935507" y="449320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935507" y="544910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511571" y="2088959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endParaRPr lang="en-GB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14" name="Straight Arrow Connector 113"/>
            <p:cNvCxnSpPr/>
            <p:nvPr/>
          </p:nvCxnSpPr>
          <p:spPr>
            <a:xfrm flipH="1">
              <a:off x="4312228" y="2721009"/>
              <a:ext cx="19836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6468832" y="2392714"/>
              <a:ext cx="1224216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Laser</a:t>
              </a:r>
            </a:p>
          </p:txBody>
        </p:sp>
        <p:cxnSp>
          <p:nvCxnSpPr>
            <p:cNvPr id="116" name="Straight Arrow Connector 115"/>
            <p:cNvCxnSpPr/>
            <p:nvPr/>
          </p:nvCxnSpPr>
          <p:spPr>
            <a:xfrm>
              <a:off x="4312229" y="2927037"/>
              <a:ext cx="1703703" cy="5677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6081503" y="3306114"/>
              <a:ext cx="2696189" cy="415495"/>
            </a:xfrm>
            <a:prstGeom prst="rect">
              <a:avLst/>
            </a:prstGeom>
            <a:noFill/>
          </p:spPr>
          <p:txBody>
            <a:bodyPr wrap="square" lIns="121914" tIns="60957" rIns="121914" bIns="60957" rtlCol="0">
              <a:spAutoFit/>
            </a:bodyPr>
            <a:lstStyle/>
            <a:p>
              <a:r>
                <a:rPr lang="en-GB" dirty="0"/>
                <a:t>Fluorescence Recorded</a:t>
              </a:r>
            </a:p>
          </p:txBody>
        </p:sp>
        <p:cxnSp>
          <p:nvCxnSpPr>
            <p:cNvPr id="118" name="Straight Connector 117"/>
            <p:cNvCxnSpPr/>
            <p:nvPr/>
          </p:nvCxnSpPr>
          <p:spPr>
            <a:xfrm>
              <a:off x="1015293" y="5941551"/>
              <a:ext cx="576064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2935507" y="2581402"/>
              <a:ext cx="576064" cy="41549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T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35507" y="3551795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935507" y="4985647"/>
              <a:ext cx="576064" cy="41549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r>
                <a:rPr lang="en-GB" b="1" dirty="0">
                  <a:solidFill>
                    <a:sysClr val="windowText" lastClr="000000"/>
                  </a:solidFill>
                </a:rPr>
                <a:t>C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11571" y="2581579"/>
              <a:ext cx="576064" cy="41549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txBody>
            <a:bodyPr wrap="square" lIns="121914" tIns="60957" rIns="121914" bIns="60957" rtlCol="0">
              <a:spAutoFit/>
            </a:bodyPr>
            <a:lstStyle/>
            <a:p>
              <a:pPr algn="ctr"/>
              <a:endParaRPr lang="en-GB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pic>
        <p:nvPicPr>
          <p:cNvPr id="23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2875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768" y="1220482"/>
            <a:ext cx="7210097" cy="584769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GB" sz="3000" dirty="0">
                <a:latin typeface="Calibri"/>
                <a:cs typeface="Calibri"/>
              </a:rPr>
              <a:t>Sequencing</a:t>
            </a:r>
          </a:p>
        </p:txBody>
      </p:sp>
      <p:pic>
        <p:nvPicPr>
          <p:cNvPr id="10" name="Picture 9" descr="Black background covered in thousands of small coloured dots. Each dot represents a DNA base pair. The dots are placed randomly, with some overlapping and some large gaps. " title="Sequencer 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669" y="2154966"/>
            <a:ext cx="5398663" cy="35991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58921" y="5754073"/>
            <a:ext cx="4626158" cy="400103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US" dirty="0"/>
              <a:t>Image taken at every nucleotide incorporation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 – Base Calling</a:t>
            </a:r>
          </a:p>
        </p:txBody>
      </p:sp>
      <p:pic>
        <p:nvPicPr>
          <p:cNvPr id="1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576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 – Base Calling</a:t>
            </a:r>
          </a:p>
        </p:txBody>
      </p:sp>
      <p:grpSp>
        <p:nvGrpSpPr>
          <p:cNvPr id="2" name="Group 1" descr="DNA fluorescence measures show that when dots overlap there is uncertainty about which colour is being measured. "/>
          <p:cNvGrpSpPr/>
          <p:nvPr/>
        </p:nvGrpSpPr>
        <p:grpSpPr>
          <a:xfrm>
            <a:off x="2094661" y="1913172"/>
            <a:ext cx="4942397" cy="2157090"/>
            <a:chOff x="2094661" y="1913172"/>
            <a:chExt cx="4942397" cy="2157090"/>
          </a:xfrm>
        </p:grpSpPr>
        <p:grpSp>
          <p:nvGrpSpPr>
            <p:cNvPr id="8" name="Group 7"/>
            <p:cNvGrpSpPr/>
            <p:nvPr/>
          </p:nvGrpSpPr>
          <p:grpSpPr>
            <a:xfrm>
              <a:off x="2107695" y="3700930"/>
              <a:ext cx="4929362" cy="369332"/>
              <a:chOff x="1905099" y="4308716"/>
              <a:chExt cx="4929362" cy="369332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05099" y="4308716"/>
                <a:ext cx="972689" cy="3693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accent3"/>
                    </a:solidFill>
                  </a:rPr>
                  <a:t>T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890820" y="4309479"/>
                <a:ext cx="995951" cy="368569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3366FF"/>
                    </a:solidFill>
                  </a:rPr>
                  <a:t>C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876543" y="4309479"/>
                <a:ext cx="995952" cy="36856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C0504D"/>
                    </a:solidFill>
                  </a:rPr>
                  <a:t>A?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862265" y="4310242"/>
                <a:ext cx="986474" cy="367806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3366FF"/>
                    </a:solidFill>
                  </a:rPr>
                  <a:t>C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847986" y="4309479"/>
                <a:ext cx="986475" cy="368569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accent3"/>
                    </a:solidFill>
                  </a:rPr>
                  <a:t>T</a:t>
                </a:r>
              </a:p>
            </p:txBody>
          </p:sp>
        </p:grpSp>
        <p:sp>
          <p:nvSpPr>
            <p:cNvPr id="14" name="Freeform 13"/>
            <p:cNvSpPr/>
            <p:nvPr/>
          </p:nvSpPr>
          <p:spPr>
            <a:xfrm>
              <a:off x="2094661" y="1913172"/>
              <a:ext cx="985723" cy="1781729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chemeClr val="accent3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080384" y="2320695"/>
              <a:ext cx="985723" cy="1374206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noFill/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089368" y="3429537"/>
              <a:ext cx="1246804" cy="294560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089368" y="3003060"/>
              <a:ext cx="985723" cy="721037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4066107" y="3230514"/>
              <a:ext cx="1984476" cy="464387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6051335" y="1920727"/>
              <a:ext cx="985723" cy="1781729"/>
            </a:xfrm>
            <a:custGeom>
              <a:avLst/>
              <a:gdLst>
                <a:gd name="connsiteX0" fmla="*/ 0 w 985723"/>
                <a:gd name="connsiteY0" fmla="*/ 1781729 h 1781729"/>
                <a:gd name="connsiteX1" fmla="*/ 473905 w 985723"/>
                <a:gd name="connsiteY1" fmla="*/ 0 h 1781729"/>
                <a:gd name="connsiteX2" fmla="*/ 985723 w 985723"/>
                <a:gd name="connsiteY2" fmla="*/ 1781729 h 17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723" h="1781729">
                  <a:moveTo>
                    <a:pt x="0" y="1781729"/>
                  </a:moveTo>
                  <a:cubicBezTo>
                    <a:pt x="154809" y="890864"/>
                    <a:pt x="309618" y="0"/>
                    <a:pt x="473905" y="0"/>
                  </a:cubicBezTo>
                  <a:cubicBezTo>
                    <a:pt x="638192" y="0"/>
                    <a:pt x="985723" y="1781729"/>
                    <a:pt x="985723" y="1781729"/>
                  </a:cubicBezTo>
                </a:path>
              </a:pathLst>
            </a:custGeom>
            <a:ln>
              <a:solidFill>
                <a:srgbClr val="9BBB59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7333" y="4356060"/>
            <a:ext cx="83493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Base pair sequences are called based on the fluorescence signal.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Quality scores are associated with each base call depending on how well it can </a:t>
            </a:r>
          </a:p>
          <a:p>
            <a:pPr algn="ctr"/>
            <a:r>
              <a:rPr lang="en-US" sz="2000" dirty="0"/>
              <a:t>indiscriminately determine the base. </a:t>
            </a:r>
          </a:p>
        </p:txBody>
      </p:sp>
      <p:pic>
        <p:nvPicPr>
          <p:cNvPr id="2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61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Why are some bases poorer</a:t>
            </a:r>
            <a:br>
              <a:rPr lang="en-US" dirty="0"/>
            </a:br>
            <a:r>
              <a:rPr lang="en-US" dirty="0"/>
              <a:t> quality?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77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base caller is unable to determine the base when:</a:t>
            </a:r>
          </a:p>
          <a:p>
            <a:r>
              <a:rPr lang="en-US" dirty="0"/>
              <a:t>Cluster fluorescence is unclear.</a:t>
            </a:r>
          </a:p>
          <a:p>
            <a:pPr lvl="1"/>
            <a:r>
              <a:rPr lang="en-US" dirty="0" err="1"/>
              <a:t>Dephasing</a:t>
            </a:r>
            <a:r>
              <a:rPr lang="en-US" dirty="0"/>
              <a:t> of cluster.</a:t>
            </a:r>
          </a:p>
          <a:p>
            <a:pPr lvl="1"/>
            <a:r>
              <a:rPr lang="en-US" dirty="0"/>
              <a:t>Reagent degradation. </a:t>
            </a:r>
          </a:p>
          <a:p>
            <a:r>
              <a:rPr lang="en-US" dirty="0"/>
              <a:t>Clusters overlap or are too close together.</a:t>
            </a:r>
          </a:p>
          <a:p>
            <a:r>
              <a:rPr lang="en-US" dirty="0"/>
              <a:t>Lack of sequence diversity.</a:t>
            </a:r>
          </a:p>
          <a:p>
            <a:endParaRPr lang="en-US" dirty="0"/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4475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 – </a:t>
            </a:r>
            <a:r>
              <a:rPr lang="en-US" dirty="0" err="1"/>
              <a:t>Phred</a:t>
            </a:r>
            <a:r>
              <a:rPr lang="en-US" dirty="0"/>
              <a:t> Score</a:t>
            </a:r>
          </a:p>
        </p:txBody>
      </p:sp>
      <p:sp>
        <p:nvSpPr>
          <p:cNvPr id="9" name="Shape 94"/>
          <p:cNvSpPr txBox="1"/>
          <p:nvPr/>
        </p:nvSpPr>
        <p:spPr>
          <a:xfrm>
            <a:off x="4425388" y="5083835"/>
            <a:ext cx="3882572" cy="3881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GB" sz="1400" dirty="0">
                <a:hlinkClick r:id="rId2"/>
              </a:rPr>
              <a:t>https://en.wikipedia.org/wiki/Phred_quality_score</a:t>
            </a:r>
            <a:r>
              <a:rPr lang="en-GB" sz="1400" dirty="0"/>
              <a:t> 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282779"/>
              </p:ext>
            </p:extLst>
          </p:nvPr>
        </p:nvGraphicFramePr>
        <p:xfrm>
          <a:off x="1058177" y="1789504"/>
          <a:ext cx="7027647" cy="3126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2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2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8460">
                <a:tc>
                  <a:txBody>
                    <a:bodyPr/>
                    <a:lstStyle/>
                    <a:p>
                      <a:r>
                        <a:rPr lang="en-US" dirty="0" err="1"/>
                        <a:t>Phred</a:t>
                      </a:r>
                      <a:r>
                        <a:rPr lang="en-US" dirty="0"/>
                        <a:t> Quality</a:t>
                      </a:r>
                      <a:r>
                        <a:rPr lang="en-US" baseline="0" dirty="0"/>
                        <a:t> 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Probability of incorrect</a:t>
                      </a:r>
                      <a:r>
                        <a:rPr lang="en-US" baseline="0" dirty="0"/>
                        <a:t> base call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 call accuracy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664"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in 1,000,000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99.9999%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0790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number is converted to one symbol: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ASCII Encoding</a:t>
            </a:r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creen Shot 2018-09-14 at 16.20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240" y="2324833"/>
            <a:ext cx="7157520" cy="369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3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51689" y="1823441"/>
            <a:ext cx="288235" cy="41744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52274" y="1524331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is Sequence Data?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3DA96F-A42C-2740-9176-FBFF02106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6077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</a:t>
            </a:r>
            <a:r>
              <a:rPr lang="en-US" dirty="0" err="1"/>
              <a:t>Phred</a:t>
            </a:r>
            <a:r>
              <a:rPr lang="en-US" dirty="0"/>
              <a:t> Scores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creen Shot 2018-09-14 at 16.22.1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417638"/>
            <a:ext cx="8686800" cy="4126746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28600" y="5171984"/>
            <a:ext cx="5343325" cy="3724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5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Read </a:t>
            </a:r>
            <a:r>
              <a:rPr lang="en-US" dirty="0" err="1"/>
              <a:t>Phred</a:t>
            </a:r>
            <a:r>
              <a:rPr lang="en-US" dirty="0"/>
              <a:t> Scores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C7982B6-1D63-0C4A-9BA8-CDCEB71E1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n-GB" dirty="0"/>
              <a:t>Error rates are much higher!</a:t>
            </a:r>
          </a:p>
          <a:p>
            <a:pPr marL="285750" lvl="0" indent="-285750">
              <a:spcBef>
                <a:spcPts val="0"/>
              </a:spcBef>
            </a:pPr>
            <a:r>
              <a:rPr lang="en-GB" dirty="0"/>
              <a:t>Oxford Nanopore:</a:t>
            </a:r>
          </a:p>
          <a:p>
            <a:pPr marL="685800" lvl="1">
              <a:spcBef>
                <a:spcPts val="0"/>
              </a:spcBef>
            </a:pPr>
            <a:r>
              <a:rPr lang="en-GB" dirty="0"/>
              <a:t>Phred+33 (sort of!)</a:t>
            </a:r>
          </a:p>
          <a:p>
            <a:pPr marL="685800" lvl="1">
              <a:spcBef>
                <a:spcPts val="0"/>
              </a:spcBef>
            </a:pPr>
            <a:r>
              <a:rPr lang="en-GB" dirty="0"/>
              <a:t>Q10 != 90% accuracy, Q15 = 90% accuracy (or so people say…)</a:t>
            </a:r>
          </a:p>
          <a:p>
            <a:pPr marL="285750" lvl="0" indent="-285750">
              <a:spcBef>
                <a:spcPts val="0"/>
              </a:spcBef>
            </a:pPr>
            <a:r>
              <a:rPr lang="en-GB" dirty="0"/>
              <a:t>PacBio:</a:t>
            </a:r>
          </a:p>
          <a:p>
            <a:pPr marL="685800" lvl="1">
              <a:spcBef>
                <a:spcPts val="0"/>
              </a:spcBef>
            </a:pPr>
            <a:r>
              <a:rPr lang="en-GB" dirty="0"/>
              <a:t>Depends on the data! </a:t>
            </a:r>
          </a:p>
          <a:p>
            <a:pPr marL="685800" lvl="1">
              <a:spcBef>
                <a:spcPts val="0"/>
              </a:spcBef>
            </a:pPr>
            <a:r>
              <a:rPr lang="en-GB" dirty="0"/>
              <a:t>RSII = Phred+33.</a:t>
            </a:r>
          </a:p>
          <a:p>
            <a:pPr marL="685800" lvl="1">
              <a:spcBef>
                <a:spcPts val="0"/>
              </a:spcBef>
            </a:pPr>
            <a:r>
              <a:rPr lang="en-GB" dirty="0"/>
              <a:t>Sequel = no encoding! 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GB" dirty="0"/>
          </a:p>
          <a:p>
            <a:pPr marL="0" lv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02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Care?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>
              <a:spcBef>
                <a:spcPts val="0"/>
              </a:spcBef>
            </a:pPr>
            <a:r>
              <a:rPr lang="en-GB" dirty="0"/>
              <a:t>Low quality reads, contamination and adaptors introduce errors into data. </a:t>
            </a:r>
          </a:p>
          <a:p>
            <a:pPr marL="285750" lvl="0" indent="-285750">
              <a:spcBef>
                <a:spcPts val="0"/>
              </a:spcBef>
            </a:pPr>
            <a:r>
              <a:rPr lang="en-GB" dirty="0"/>
              <a:t>Filtering and trimming these sequences may help to improve downstream analysis.</a:t>
            </a:r>
          </a:p>
          <a:p>
            <a:pPr marL="285750" lvl="0" indent="-285750">
              <a:spcBef>
                <a:spcPts val="0"/>
              </a:spcBef>
            </a:pPr>
            <a:r>
              <a:rPr lang="en-GB" dirty="0"/>
              <a:t>Filtering isn’t always needed. Some programs take quality into account. </a:t>
            </a:r>
          </a:p>
          <a:p>
            <a:pPr marL="285750" indent="-285750">
              <a:spcBef>
                <a:spcPts val="0"/>
              </a:spcBef>
            </a:pPr>
            <a:r>
              <a:rPr lang="en-GB" dirty="0"/>
              <a:t>HOWEVER a visualisation of data quality should be carried out at the beginning of ANY analysis. </a:t>
            </a:r>
          </a:p>
          <a:p>
            <a:pPr marL="0" lv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3445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D428A3-B81A-5D41-BBC8-D627C3C1B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How do we easily look at the quality of &gt;100000 sequences?</a:t>
            </a:r>
          </a:p>
          <a:p>
            <a:r>
              <a:rPr lang="en-US"/>
              <a:t>FastQC is software that does this for us. </a:t>
            </a:r>
            <a:endParaRPr lang="en-US" dirty="0"/>
          </a:p>
        </p:txBody>
      </p:sp>
      <p:pic>
        <p:nvPicPr>
          <p:cNvPr id="6" name="Picture 5" descr="Screen Shot 2016-11-01 at 14.45.02.png">
            <a:extLst>
              <a:ext uri="{FF2B5EF4-FFF2-40B4-BE49-F238E27FC236}">
                <a16:creationId xmlns:a16="http://schemas.microsoft.com/office/drawing/2014/main" id="{9610D52D-D306-C44F-A169-87F7FD50F9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390" y="3332309"/>
            <a:ext cx="7733221" cy="330421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555900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3893C-FC1B-1249-A409-4DEA8D5818CA}"/>
              </a:ext>
            </a:extLst>
          </p:cNvPr>
          <p:cNvSpPr txBox="1"/>
          <p:nvPr/>
        </p:nvSpPr>
        <p:spPr>
          <a:xfrm>
            <a:off x="2742199" y="1766389"/>
            <a:ext cx="3795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run </a:t>
            </a:r>
            <a:r>
              <a:rPr lang="en-US" dirty="0" err="1"/>
              <a:t>FastQC</a:t>
            </a:r>
            <a:r>
              <a:rPr lang="en-US" dirty="0"/>
              <a:t> on our forward reads: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8ED17E-7492-7F43-A2C1-1751461EDEEA}"/>
              </a:ext>
            </a:extLst>
          </p:cNvPr>
          <p:cNvSpPr/>
          <p:nvPr/>
        </p:nvSpPr>
        <p:spPr>
          <a:xfrm>
            <a:off x="2957285" y="2299806"/>
            <a:ext cx="3217547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fastqc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sequence_1.fq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57C3F-BC78-ED48-B47C-C6D80E6C1E28}"/>
              </a:ext>
            </a:extLst>
          </p:cNvPr>
          <p:cNvSpPr txBox="1"/>
          <p:nvPr/>
        </p:nvSpPr>
        <p:spPr>
          <a:xfrm>
            <a:off x="1684307" y="3013811"/>
            <a:ext cx="5763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Once finished, repeat the command with the reverse reads.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A3BB0C-2BFA-FA4B-AA47-0CE32879F9EE}"/>
              </a:ext>
            </a:extLst>
          </p:cNvPr>
          <p:cNvSpPr txBox="1"/>
          <p:nvPr/>
        </p:nvSpPr>
        <p:spPr>
          <a:xfrm>
            <a:off x="776517" y="3596105"/>
            <a:ext cx="7579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List your files.</a:t>
            </a:r>
          </a:p>
          <a:p>
            <a:pPr algn="ctr"/>
            <a:r>
              <a:rPr lang="en-US" dirty="0"/>
              <a:t>You should find two html files have been produced, as well as two zipped files.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FBC85F-023B-164D-A37A-3269D516D4E3}"/>
              </a:ext>
            </a:extLst>
          </p:cNvPr>
          <p:cNvSpPr txBox="1"/>
          <p:nvPr/>
        </p:nvSpPr>
        <p:spPr>
          <a:xfrm>
            <a:off x="2106620" y="4455398"/>
            <a:ext cx="506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 can use Firefox to open the forward read report: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D2168D-6733-A142-B7B6-4EB1787F6C3C}"/>
              </a:ext>
            </a:extLst>
          </p:cNvPr>
          <p:cNvSpPr/>
          <p:nvPr/>
        </p:nvSpPr>
        <p:spPr>
          <a:xfrm>
            <a:off x="2267996" y="4988815"/>
            <a:ext cx="4596131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firefox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sequence_1_fastqc.html</a:t>
            </a:r>
          </a:p>
        </p:txBody>
      </p:sp>
      <p:pic>
        <p:nvPicPr>
          <p:cNvPr id="14" name="Shape 84">
            <a:extLst>
              <a:ext uri="{FF2B5EF4-FFF2-40B4-BE49-F238E27FC236}">
                <a16:creationId xmlns:a16="http://schemas.microsoft.com/office/drawing/2014/main" id="{F9951BFE-116D-D348-8F0E-D3A83039E17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69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F7697-70D4-DB41-B2CC-00FFE8178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46" y="1909736"/>
            <a:ext cx="6920089" cy="47724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0433C8F-AF97-3F44-A951-22DFB3A28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pic>
        <p:nvPicPr>
          <p:cNvPr id="6" name="Shape 85">
            <a:extLst>
              <a:ext uri="{FF2B5EF4-FFF2-40B4-BE49-F238E27FC236}">
                <a16:creationId xmlns:a16="http://schemas.microsoft.com/office/drawing/2014/main" id="{BA3C0DAF-475A-6E43-A203-826730D0E56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56CE7B-5DF1-544E-BDA3-244071711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44" y="1278274"/>
            <a:ext cx="3428294" cy="665329"/>
          </a:xfrm>
          <a:prstGeom prst="rect">
            <a:avLst/>
          </a:prstGeom>
        </p:spPr>
      </p:pic>
      <p:sp>
        <p:nvSpPr>
          <p:cNvPr id="2" name="Right Brace 1">
            <a:extLst>
              <a:ext uri="{FF2B5EF4-FFF2-40B4-BE49-F238E27FC236}">
                <a16:creationId xmlns:a16="http://schemas.microsoft.com/office/drawing/2014/main" id="{C247EDEA-E66B-2045-8D02-4B2941593CCD}"/>
              </a:ext>
            </a:extLst>
          </p:cNvPr>
          <p:cNvSpPr/>
          <p:nvPr/>
        </p:nvSpPr>
        <p:spPr>
          <a:xfrm>
            <a:off x="7157153" y="2506133"/>
            <a:ext cx="338666" cy="3612445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D5415-A930-8D42-A47C-C53135341687}"/>
              </a:ext>
            </a:extLst>
          </p:cNvPr>
          <p:cNvSpPr txBox="1"/>
          <p:nvPr/>
        </p:nvSpPr>
        <p:spPr>
          <a:xfrm>
            <a:off x="7473238" y="3354714"/>
            <a:ext cx="15465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Distribution of quality at each base pair location of ALL of the reads</a:t>
            </a:r>
          </a:p>
        </p:txBody>
      </p:sp>
    </p:spTree>
    <p:extLst>
      <p:ext uri="{BB962C8B-B14F-4D97-AF65-F5344CB8AC3E}">
        <p14:creationId xmlns:p14="http://schemas.microsoft.com/office/powerpoint/2010/main" val="26446598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0433C8F-AF97-3F44-A951-22DFB3A28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Read Quality</a:t>
            </a:r>
          </a:p>
        </p:txBody>
      </p:sp>
      <p:pic>
        <p:nvPicPr>
          <p:cNvPr id="6" name="Shape 85">
            <a:extLst>
              <a:ext uri="{FF2B5EF4-FFF2-40B4-BE49-F238E27FC236}">
                <a16:creationId xmlns:a16="http://schemas.microsoft.com/office/drawing/2014/main" id="{BA3C0DAF-475A-6E43-A203-826730D0E56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01189B-95FB-8547-918E-7D6C81393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977" y="1808136"/>
            <a:ext cx="6124223" cy="45931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266EDD-DBF8-D94E-B029-77BDE4527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222" y="1288186"/>
            <a:ext cx="3527778" cy="62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06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14B6AD-E122-EC44-B73C-233A11D4A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889" y="1131519"/>
            <a:ext cx="6594222" cy="55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810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E098E0-FC92-1844-915A-447F125ED9BE}"/>
              </a:ext>
            </a:extLst>
          </p:cNvPr>
          <p:cNvSpPr txBox="1"/>
          <p:nvPr/>
        </p:nvSpPr>
        <p:spPr>
          <a:xfrm>
            <a:off x="2641600" y="1417638"/>
            <a:ext cx="386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Where have these adaptor sequences come from? </a:t>
            </a:r>
          </a:p>
          <a:p>
            <a:endParaRPr lang="en-US" dirty="0"/>
          </a:p>
          <a:p>
            <a:pPr algn="ctr"/>
            <a:r>
              <a:rPr lang="en-US" dirty="0"/>
              <a:t>Why are they at the 3’ end? 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2C036DF-0592-FD43-BB71-364AC6856CC5}"/>
              </a:ext>
            </a:extLst>
          </p:cNvPr>
          <p:cNvCxnSpPr/>
          <p:nvPr/>
        </p:nvCxnSpPr>
        <p:spPr>
          <a:xfrm>
            <a:off x="4594578" y="3454400"/>
            <a:ext cx="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B74A3DA-9293-C54E-A86F-9D6C770D68B2}"/>
              </a:ext>
            </a:extLst>
          </p:cNvPr>
          <p:cNvCxnSpPr>
            <a:cxnSpLocks/>
          </p:cNvCxnSpPr>
          <p:nvPr/>
        </p:nvCxnSpPr>
        <p:spPr>
          <a:xfrm>
            <a:off x="2449689" y="6491111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2371AD6-E635-6E4D-AB6F-DB899B100B66}"/>
              </a:ext>
            </a:extLst>
          </p:cNvPr>
          <p:cNvSpPr txBox="1"/>
          <p:nvPr/>
        </p:nvSpPr>
        <p:spPr>
          <a:xfrm>
            <a:off x="1083733" y="6306445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Flow Cell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0185467-9F8C-BF40-9C03-0A133F27194F}"/>
              </a:ext>
            </a:extLst>
          </p:cNvPr>
          <p:cNvCxnSpPr>
            <a:cxnSpLocks/>
          </p:cNvCxnSpPr>
          <p:nvPr/>
        </p:nvCxnSpPr>
        <p:spPr>
          <a:xfrm>
            <a:off x="2449689" y="6100044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E76C473-7541-0C4A-8455-4D07925E3963}"/>
              </a:ext>
            </a:extLst>
          </p:cNvPr>
          <p:cNvSpPr txBox="1"/>
          <p:nvPr/>
        </p:nvSpPr>
        <p:spPr>
          <a:xfrm>
            <a:off x="1083733" y="5915378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4A93D02-FB90-7D40-A398-7E74E8760B0A}"/>
              </a:ext>
            </a:extLst>
          </p:cNvPr>
          <p:cNvCxnSpPr>
            <a:cxnSpLocks/>
          </p:cNvCxnSpPr>
          <p:nvPr/>
        </p:nvCxnSpPr>
        <p:spPr>
          <a:xfrm>
            <a:off x="2449689" y="5067026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1B6266E-D3BC-2E44-8457-F9BA67A852EF}"/>
              </a:ext>
            </a:extLst>
          </p:cNvPr>
          <p:cNvSpPr txBox="1"/>
          <p:nvPr/>
        </p:nvSpPr>
        <p:spPr>
          <a:xfrm>
            <a:off x="1083733" y="4466861"/>
            <a:ext cx="13659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Actual sequence that we care about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5935E9B-55BD-924F-9600-7B842FFF75A2}"/>
              </a:ext>
            </a:extLst>
          </p:cNvPr>
          <p:cNvCxnSpPr>
            <a:cxnSpLocks/>
          </p:cNvCxnSpPr>
          <p:nvPr/>
        </p:nvCxnSpPr>
        <p:spPr>
          <a:xfrm>
            <a:off x="2449689" y="3158087"/>
            <a:ext cx="127564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BAA6CCE-4B2B-664C-8248-0B662B79CD72}"/>
              </a:ext>
            </a:extLst>
          </p:cNvPr>
          <p:cNvSpPr txBox="1"/>
          <p:nvPr/>
        </p:nvSpPr>
        <p:spPr>
          <a:xfrm>
            <a:off x="1083733" y="2973421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A637E58-5317-0C4C-9332-0FE63AE59601}"/>
              </a:ext>
            </a:extLst>
          </p:cNvPr>
          <p:cNvCxnSpPr>
            <a:cxnSpLocks/>
          </p:cNvCxnSpPr>
          <p:nvPr/>
        </p:nvCxnSpPr>
        <p:spPr>
          <a:xfrm>
            <a:off x="3900311" y="6513689"/>
            <a:ext cx="35108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50BF9E-7AC6-784C-B6F0-EC65F621478E}"/>
              </a:ext>
            </a:extLst>
          </p:cNvPr>
          <p:cNvCxnSpPr>
            <a:cxnSpLocks/>
          </p:cNvCxnSpPr>
          <p:nvPr/>
        </p:nvCxnSpPr>
        <p:spPr>
          <a:xfrm>
            <a:off x="4775200" y="3454400"/>
            <a:ext cx="0" cy="2460978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AB6856-FDBF-C444-9DC2-4220436B7ABC}"/>
              </a:ext>
            </a:extLst>
          </p:cNvPr>
          <p:cNvCxnSpPr>
            <a:cxnSpLocks/>
          </p:cNvCxnSpPr>
          <p:nvPr/>
        </p:nvCxnSpPr>
        <p:spPr>
          <a:xfrm>
            <a:off x="4775200" y="5915378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E03D0E-7F6D-254E-9FE1-9BCA62547A2D}"/>
              </a:ext>
            </a:extLst>
          </p:cNvPr>
          <p:cNvCxnSpPr>
            <a:cxnSpLocks/>
          </p:cNvCxnSpPr>
          <p:nvPr/>
        </p:nvCxnSpPr>
        <p:spPr>
          <a:xfrm>
            <a:off x="4775200" y="2878667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FFD880-6E9B-F641-9B09-A90CE758FC41}"/>
              </a:ext>
            </a:extLst>
          </p:cNvPr>
          <p:cNvCxnSpPr>
            <a:cxnSpLocks/>
          </p:cNvCxnSpPr>
          <p:nvPr/>
        </p:nvCxnSpPr>
        <p:spPr>
          <a:xfrm>
            <a:off x="6417734" y="4481689"/>
            <a:ext cx="0" cy="1433689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346C708-E540-7844-B15D-3B3D0838C91F}"/>
              </a:ext>
            </a:extLst>
          </p:cNvPr>
          <p:cNvCxnSpPr>
            <a:cxnSpLocks/>
          </p:cNvCxnSpPr>
          <p:nvPr/>
        </p:nvCxnSpPr>
        <p:spPr>
          <a:xfrm>
            <a:off x="6417734" y="5915378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153251-B264-8C4D-AA5E-E0D91F954BD0}"/>
              </a:ext>
            </a:extLst>
          </p:cNvPr>
          <p:cNvCxnSpPr>
            <a:cxnSpLocks/>
          </p:cNvCxnSpPr>
          <p:nvPr/>
        </p:nvCxnSpPr>
        <p:spPr>
          <a:xfrm>
            <a:off x="6417734" y="3905956"/>
            <a:ext cx="0" cy="575733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037398-32D9-5D42-97D0-27B431BFFCF4}"/>
              </a:ext>
            </a:extLst>
          </p:cNvPr>
          <p:cNvCxnSpPr/>
          <p:nvPr/>
        </p:nvCxnSpPr>
        <p:spPr>
          <a:xfrm>
            <a:off x="6259689" y="4481689"/>
            <a:ext cx="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4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  <p:bldP spid="3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AC48DC-3047-9740-99DF-43F24F6E40E7}"/>
              </a:ext>
            </a:extLst>
          </p:cNvPr>
          <p:cNvSpPr txBox="1"/>
          <p:nvPr/>
        </p:nvSpPr>
        <p:spPr>
          <a:xfrm>
            <a:off x="3153666" y="2463619"/>
            <a:ext cx="2983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visualize this in our data: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731610" y="3090262"/>
            <a:ext cx="769239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sequence_1.fq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first adaptor sequence is given as </a:t>
            </a:r>
            <a:r>
              <a:rPr lang="en-GB" dirty="0"/>
              <a:t>GATCGGAAGAGCACACGTCTGAACTCCAGTCACATCACGATCTCGTATGC</a:t>
            </a:r>
          </a:p>
          <a:p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135010-B39A-B94B-8F55-C6AE425A7DEF}"/>
              </a:ext>
            </a:extLst>
          </p:cNvPr>
          <p:cNvCxnSpPr>
            <a:cxnSpLocks/>
          </p:cNvCxnSpPr>
          <p:nvPr/>
        </p:nvCxnSpPr>
        <p:spPr>
          <a:xfrm flipV="1">
            <a:off x="2114550" y="3459594"/>
            <a:ext cx="445770" cy="857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7DA1796-4F17-8042-B53C-4D757B1767EC}"/>
              </a:ext>
            </a:extLst>
          </p:cNvPr>
          <p:cNvSpPr txBox="1"/>
          <p:nvPr/>
        </p:nvSpPr>
        <p:spPr>
          <a:xfrm>
            <a:off x="1038338" y="4316844"/>
            <a:ext cx="2115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highlights the pattern in red.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97BE72-4003-0C43-8431-E622EDF49399}"/>
              </a:ext>
            </a:extLst>
          </p:cNvPr>
          <p:cNvCxnSpPr>
            <a:cxnSpLocks/>
          </p:cNvCxnSpPr>
          <p:nvPr/>
        </p:nvCxnSpPr>
        <p:spPr>
          <a:xfrm flipH="1" flipV="1">
            <a:off x="6085506" y="3459594"/>
            <a:ext cx="1321134" cy="842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F9F9A9-4CD4-DE41-A035-4FF3503395B0}"/>
              </a:ext>
            </a:extLst>
          </p:cNvPr>
          <p:cNvSpPr txBox="1"/>
          <p:nvPr/>
        </p:nvSpPr>
        <p:spPr>
          <a:xfrm>
            <a:off x="6606540" y="4320882"/>
            <a:ext cx="24490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$ matches patterns AT THE END OF THE LINE</a:t>
            </a:r>
          </a:p>
          <a:p>
            <a:pPr algn="ctr"/>
            <a:r>
              <a:rPr lang="en-US" dirty="0"/>
              <a:t>(It’s called a regular expression – they’re pretty cool)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CB567E-A349-4D4D-92BA-30D78A435696}"/>
              </a:ext>
            </a:extLst>
          </p:cNvPr>
          <p:cNvCxnSpPr>
            <a:cxnSpLocks/>
          </p:cNvCxnSpPr>
          <p:nvPr/>
        </p:nvCxnSpPr>
        <p:spPr>
          <a:xfrm flipV="1">
            <a:off x="4756239" y="3452031"/>
            <a:ext cx="0" cy="959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44E34A7-80C0-B944-9FF7-3ACA6419673B}"/>
              </a:ext>
            </a:extLst>
          </p:cNvPr>
          <p:cNvSpPr txBox="1"/>
          <p:nvPr/>
        </p:nvSpPr>
        <p:spPr>
          <a:xfrm>
            <a:off x="3698575" y="4411980"/>
            <a:ext cx="2115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is the first half of the adaptor sequence.</a:t>
            </a:r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149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/>
      <p:bldP spid="16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3"/>
          <p:cNvSpPr txBox="1"/>
          <p:nvPr/>
        </p:nvSpPr>
        <p:spPr>
          <a:xfrm>
            <a:off x="576300" y="231475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Watching vs Doing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Shape 8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837" y="2140693"/>
            <a:ext cx="2793225" cy="19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8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37" y="2140693"/>
            <a:ext cx="2979675" cy="19841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86"/>
          <p:cNvSpPr txBox="1"/>
          <p:nvPr/>
        </p:nvSpPr>
        <p:spPr>
          <a:xfrm>
            <a:off x="985375" y="4245418"/>
            <a:ext cx="2877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Listen when you see this cat</a:t>
            </a:r>
            <a:endParaRPr sz="1600"/>
          </a:p>
        </p:txBody>
      </p:sp>
      <p:sp>
        <p:nvSpPr>
          <p:cNvPr id="7" name="Shape 87"/>
          <p:cNvSpPr txBox="1"/>
          <p:nvPr/>
        </p:nvSpPr>
        <p:spPr>
          <a:xfrm>
            <a:off x="5579700" y="4245418"/>
            <a:ext cx="27015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Do when you see this cat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209696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Rid of Adaptors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3E987610-D1EB-DC48-9E73-B765847B79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063B9E6-6FA7-674D-ABA3-AC2EEE92ED05}"/>
              </a:ext>
            </a:extLst>
          </p:cNvPr>
          <p:cNvSpPr txBox="1">
            <a:spLocks/>
          </p:cNvSpPr>
          <p:nvPr/>
        </p:nvSpPr>
        <p:spPr>
          <a:xfrm>
            <a:off x="497840" y="1692276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sed</a:t>
            </a:r>
            <a:r>
              <a:rPr lang="en-US" dirty="0"/>
              <a:t> – “stream editor”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A38467-3AB6-954B-99CD-3152415ABFEF}"/>
              </a:ext>
            </a:extLst>
          </p:cNvPr>
          <p:cNvSpPr txBox="1"/>
          <p:nvPr/>
        </p:nvSpPr>
        <p:spPr>
          <a:xfrm>
            <a:off x="1892794" y="2654419"/>
            <a:ext cx="5811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sed</a:t>
            </a:r>
            <a:r>
              <a:rPr lang="en-US" sz="3600" dirty="0"/>
              <a:t> –r ‘s/PATTERN/REPLACE/’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7A8465-D5CD-5A47-A285-915C37FBF190}"/>
              </a:ext>
            </a:extLst>
          </p:cNvPr>
          <p:cNvCxnSpPr/>
          <p:nvPr/>
        </p:nvCxnSpPr>
        <p:spPr>
          <a:xfrm flipV="1">
            <a:off x="2142572" y="3334827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5728A75-0937-124C-9B84-5C890E35C766}"/>
              </a:ext>
            </a:extLst>
          </p:cNvPr>
          <p:cNvCxnSpPr/>
          <p:nvPr/>
        </p:nvCxnSpPr>
        <p:spPr>
          <a:xfrm flipV="1">
            <a:off x="3400238" y="3375825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9402468-6F13-3542-B127-31EB7E57662C}"/>
              </a:ext>
            </a:extLst>
          </p:cNvPr>
          <p:cNvCxnSpPr/>
          <p:nvPr/>
        </p:nvCxnSpPr>
        <p:spPr>
          <a:xfrm flipV="1">
            <a:off x="4417144" y="3334828"/>
            <a:ext cx="0" cy="1668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E9610DF-246B-A24A-97A4-984B1D99A6B5}"/>
              </a:ext>
            </a:extLst>
          </p:cNvPr>
          <p:cNvCxnSpPr/>
          <p:nvPr/>
        </p:nvCxnSpPr>
        <p:spPr>
          <a:xfrm flipV="1">
            <a:off x="6245187" y="3334827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6D0E862-0DA2-5541-B435-52D3B834C187}"/>
              </a:ext>
            </a:extLst>
          </p:cNvPr>
          <p:cNvSpPr txBox="1"/>
          <p:nvPr/>
        </p:nvSpPr>
        <p:spPr>
          <a:xfrm>
            <a:off x="2862053" y="4117064"/>
            <a:ext cx="114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Substitute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8E1931-1673-104A-BF93-0C3209178349}"/>
              </a:ext>
            </a:extLst>
          </p:cNvPr>
          <p:cNvSpPr txBox="1"/>
          <p:nvPr/>
        </p:nvSpPr>
        <p:spPr>
          <a:xfrm>
            <a:off x="3477824" y="5143252"/>
            <a:ext cx="1759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Pattern</a:t>
            </a:r>
          </a:p>
          <a:p>
            <a:pPr algn="ctr"/>
            <a:r>
              <a:rPr lang="en-US" dirty="0"/>
              <a:t>You’re Searching</a:t>
            </a:r>
          </a:p>
          <a:p>
            <a:pPr algn="ctr"/>
            <a:r>
              <a:rPr lang="en-US" dirty="0"/>
              <a:t>For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6C40E9-8364-F144-8EB2-8710F9D802DA}"/>
              </a:ext>
            </a:extLst>
          </p:cNvPr>
          <p:cNvSpPr txBox="1"/>
          <p:nvPr/>
        </p:nvSpPr>
        <p:spPr>
          <a:xfrm>
            <a:off x="5691189" y="4117064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What you </a:t>
            </a:r>
          </a:p>
          <a:p>
            <a:pPr algn="ctr"/>
            <a:r>
              <a:rPr lang="en-US" dirty="0"/>
              <a:t>Want to</a:t>
            </a:r>
          </a:p>
          <a:p>
            <a:pPr algn="ctr"/>
            <a:r>
              <a:rPr lang="en-US" dirty="0"/>
              <a:t>Replace it </a:t>
            </a:r>
          </a:p>
          <a:p>
            <a:pPr algn="ctr"/>
            <a:r>
              <a:rPr lang="en-US" dirty="0"/>
              <a:t>with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8D51C0-DEF4-1343-8BCF-711EE9555CF7}"/>
              </a:ext>
            </a:extLst>
          </p:cNvPr>
          <p:cNvSpPr txBox="1"/>
          <p:nvPr/>
        </p:nvSpPr>
        <p:spPr>
          <a:xfrm>
            <a:off x="1584847" y="4134392"/>
            <a:ext cx="990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</a:t>
            </a:r>
          </a:p>
          <a:p>
            <a:pPr algn="ctr"/>
            <a:r>
              <a:rPr lang="en-US" dirty="0"/>
              <a:t>Binary</a:t>
            </a:r>
          </a:p>
          <a:p>
            <a:pPr algn="ctr"/>
            <a:r>
              <a:rPr lang="en-US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91071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6" grpId="0"/>
      <p:bldP spid="27" grpId="0"/>
      <p:bldP spid="28" grpId="0"/>
      <p:bldP spid="2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Getting Rid of Adaptors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2966474" y="2018124"/>
            <a:ext cx="321105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sequence_1.fq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261793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look at an example, using pipelines!</a:t>
            </a:r>
          </a:p>
          <a:p>
            <a:pPr algn="ctr"/>
            <a:r>
              <a:rPr lang="en-US" dirty="0"/>
              <a:t>First, let’s open the file:</a:t>
            </a:r>
            <a:endParaRPr lang="en-GB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5C6699-F36F-C24E-A605-FEEF9F61CB76}"/>
              </a:ext>
            </a:extLst>
          </p:cNvPr>
          <p:cNvSpPr txBox="1"/>
          <p:nvPr/>
        </p:nvSpPr>
        <p:spPr>
          <a:xfrm>
            <a:off x="1102995" y="3414820"/>
            <a:ext cx="6938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pipe that into </a:t>
            </a:r>
            <a:r>
              <a:rPr lang="en-US" dirty="0" err="1"/>
              <a:t>sed</a:t>
            </a:r>
            <a:r>
              <a:rPr lang="en-US" dirty="0"/>
              <a:t> to replace all of the occurrences of the adaptor with nothing. </a:t>
            </a:r>
          </a:p>
          <a:p>
            <a:pPr algn="ctr"/>
            <a:r>
              <a:rPr lang="en-US" dirty="0"/>
              <a:t>(All on one line!)</a:t>
            </a:r>
            <a:endParaRPr lang="en-GB" dirty="0"/>
          </a:p>
          <a:p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A51B7A-1E35-0840-A2C9-EE33A0ED0169}"/>
              </a:ext>
            </a:extLst>
          </p:cNvPr>
          <p:cNvSpPr/>
          <p:nvPr/>
        </p:nvSpPr>
        <p:spPr>
          <a:xfrm>
            <a:off x="828675" y="4522816"/>
            <a:ext cx="7486650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sequence_1.fq | grep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</a:t>
            </a:r>
          </a:p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sed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–r ‘s/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//’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9D3C2-7F97-4F4C-8240-CD3127BE44FF}"/>
              </a:ext>
            </a:extLst>
          </p:cNvPr>
          <p:cNvSpPr txBox="1"/>
          <p:nvPr/>
        </p:nvSpPr>
        <p:spPr>
          <a:xfrm>
            <a:off x="1102995" y="2476806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pipe that into grep to capture the lines which contain the adaptor. </a:t>
            </a:r>
            <a:endParaRPr lang="en-GB" dirty="0"/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97F51F-09DC-EE41-80A2-989645752952}"/>
              </a:ext>
            </a:extLst>
          </p:cNvPr>
          <p:cNvSpPr/>
          <p:nvPr/>
        </p:nvSpPr>
        <p:spPr>
          <a:xfrm>
            <a:off x="960120" y="2814655"/>
            <a:ext cx="722376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sequence_1.fq | grep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3D72A-81AF-9643-BB26-7D9A86440B3F}"/>
              </a:ext>
            </a:extLst>
          </p:cNvPr>
          <p:cNvSpPr txBox="1"/>
          <p:nvPr/>
        </p:nvSpPr>
        <p:spPr>
          <a:xfrm>
            <a:off x="4034790" y="5584646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Replace this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96699D-FFAF-0146-9274-A2702F1945D8}"/>
              </a:ext>
            </a:extLst>
          </p:cNvPr>
          <p:cNvSpPr txBox="1"/>
          <p:nvPr/>
        </p:nvSpPr>
        <p:spPr>
          <a:xfrm>
            <a:off x="6004560" y="5584646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With this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49F9D50-4DB8-854C-B336-E34B5F6AF064}"/>
              </a:ext>
            </a:extLst>
          </p:cNvPr>
          <p:cNvCxnSpPr>
            <a:stCxn id="3" idx="0"/>
          </p:cNvCxnSpPr>
          <p:nvPr/>
        </p:nvCxnSpPr>
        <p:spPr>
          <a:xfrm flipV="1">
            <a:off x="4732020" y="5169147"/>
            <a:ext cx="194310" cy="4154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845602F-140D-EB4F-991C-1A199196E432}"/>
              </a:ext>
            </a:extLst>
          </p:cNvPr>
          <p:cNvCxnSpPr>
            <a:cxnSpLocks/>
          </p:cNvCxnSpPr>
          <p:nvPr/>
        </p:nvCxnSpPr>
        <p:spPr>
          <a:xfrm flipV="1">
            <a:off x="6667500" y="5169147"/>
            <a:ext cx="121920" cy="4155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C19B647-F4C6-2448-A0C4-E09F8ECF35FD}"/>
              </a:ext>
            </a:extLst>
          </p:cNvPr>
          <p:cNvSpPr txBox="1"/>
          <p:nvPr/>
        </p:nvSpPr>
        <p:spPr>
          <a:xfrm>
            <a:off x="197167" y="6289165"/>
            <a:ext cx="8749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Now re-run the original grep command (two slides back) – has the original file changed?!</a:t>
            </a:r>
            <a:endParaRPr lang="en-GB" dirty="0"/>
          </a:p>
          <a:p>
            <a:endParaRPr lang="en-US" dirty="0"/>
          </a:p>
        </p:txBody>
      </p:sp>
      <p:pic>
        <p:nvPicPr>
          <p:cNvPr id="24" name="Shape 84">
            <a:extLst>
              <a:ext uri="{FF2B5EF4-FFF2-40B4-BE49-F238E27FC236}">
                <a16:creationId xmlns:a16="http://schemas.microsoft.com/office/drawing/2014/main" id="{D4C2B588-B877-5D4C-91BB-F111020C4AE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957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12" grpId="0"/>
      <p:bldP spid="15" grpId="0" animBg="1"/>
      <p:bldP spid="17" grpId="0"/>
      <p:bldP spid="19" grpId="1" animBg="1"/>
      <p:bldP spid="3" grpId="0"/>
      <p:bldP spid="21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Rid of Adaptors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799322" y="2315634"/>
            <a:ext cx="769239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sequence_1.fq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 can modify this search for those sequences ending with the same sequence, minus the last base pair…</a:t>
            </a:r>
            <a:endParaRPr lang="en-GB" dirty="0"/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CEAE4-AD46-F84F-98A4-45EE4DCC4212}"/>
              </a:ext>
            </a:extLst>
          </p:cNvPr>
          <p:cNvSpPr txBox="1"/>
          <p:nvPr/>
        </p:nvSpPr>
        <p:spPr>
          <a:xfrm>
            <a:off x="1102995" y="2838624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And then again, minus the next last base pair…</a:t>
            </a:r>
            <a:endParaRPr lang="en-GB" dirty="0"/>
          </a:p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553947-6B9C-1E40-B114-3E5B6D2CD540}"/>
              </a:ext>
            </a:extLst>
          </p:cNvPr>
          <p:cNvSpPr/>
          <p:nvPr/>
        </p:nvSpPr>
        <p:spPr>
          <a:xfrm>
            <a:off x="799322" y="3336971"/>
            <a:ext cx="769239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sequence_1.fq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F8CB44-A759-5949-BAAF-92866EC19C43}"/>
              </a:ext>
            </a:extLst>
          </p:cNvPr>
          <p:cNvSpPr txBox="1"/>
          <p:nvPr/>
        </p:nvSpPr>
        <p:spPr>
          <a:xfrm>
            <a:off x="1102995" y="3881484"/>
            <a:ext cx="6938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imagine doing this for every iteration of the adaptor sequence!</a:t>
            </a:r>
          </a:p>
          <a:p>
            <a:pPr algn="ctr"/>
            <a:r>
              <a:rPr lang="en-US" dirty="0"/>
              <a:t>What about sequencing errors within the adaptor!? </a:t>
            </a:r>
          </a:p>
          <a:p>
            <a:pPr algn="ctr"/>
            <a:r>
              <a:rPr lang="en-US" dirty="0"/>
              <a:t>And then if we used </a:t>
            </a:r>
            <a:r>
              <a:rPr lang="en-US" dirty="0" err="1"/>
              <a:t>sed</a:t>
            </a:r>
            <a:r>
              <a:rPr lang="en-US" dirty="0"/>
              <a:t>, we’d have to make new files every time…</a:t>
            </a:r>
            <a:endParaRPr lang="en-GB" dirty="0"/>
          </a:p>
          <a:p>
            <a:endParaRPr lang="en-US" dirty="0"/>
          </a:p>
        </p:txBody>
      </p:sp>
      <p:pic>
        <p:nvPicPr>
          <p:cNvPr id="21" name="Shape 84">
            <a:extLst>
              <a:ext uri="{FF2B5EF4-FFF2-40B4-BE49-F238E27FC236}">
                <a16:creationId xmlns:a16="http://schemas.microsoft.com/office/drawing/2014/main" id="{D2CDDDE8-2DBE-A848-9DEE-349C5FE53B1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4E86E-962B-4B49-B2E5-39156CCF27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2765" y="4865083"/>
            <a:ext cx="1858471" cy="18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2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26" y="274638"/>
            <a:ext cx="772285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We Improve the Quality?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is available to filter reads based on quality and trim adaptor sequences.</a:t>
            </a:r>
          </a:p>
          <a:p>
            <a:r>
              <a:rPr lang="en-US" dirty="0"/>
              <a:t>Many(!) different software available but all essentially do the same thing.</a:t>
            </a:r>
          </a:p>
          <a:p>
            <a:pPr lvl="1"/>
            <a:r>
              <a:rPr lang="en-US" dirty="0"/>
              <a:t>Today we’re going to use </a:t>
            </a:r>
            <a:r>
              <a:rPr lang="en-US" dirty="0" err="1"/>
              <a:t>TrimGalore</a:t>
            </a:r>
            <a:r>
              <a:rPr lang="en-US" dirty="0"/>
              <a:t>! 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27920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Filter!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take a look at the manual page for </a:t>
            </a:r>
            <a:r>
              <a:rPr lang="en-US" dirty="0" err="1"/>
              <a:t>TrimGalore</a:t>
            </a:r>
            <a:r>
              <a:rPr lang="en-US" dirty="0"/>
              <a:t>!</a:t>
            </a:r>
            <a:endParaRPr lang="en-GB" dirty="0"/>
          </a:p>
          <a:p>
            <a:endParaRPr lang="en-US" dirty="0"/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DC0DA72-B2F7-6D46-9940-93DD41FAD15D}"/>
              </a:ext>
            </a:extLst>
          </p:cNvPr>
          <p:cNvSpPr/>
          <p:nvPr/>
        </p:nvSpPr>
        <p:spPr>
          <a:xfrm>
            <a:off x="3069953" y="1913403"/>
            <a:ext cx="300409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trim_galore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--help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B8D52EC-A5D5-4740-8011-997299141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100" y="2717175"/>
            <a:ext cx="3479800" cy="8763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7E46980-0172-0B4E-881D-6A23DA4FF65E}"/>
              </a:ext>
            </a:extLst>
          </p:cNvPr>
          <p:cNvSpPr txBox="1"/>
          <p:nvPr/>
        </p:nvSpPr>
        <p:spPr>
          <a:xfrm>
            <a:off x="2794925" y="3950158"/>
            <a:ext cx="355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Generally:</a:t>
            </a:r>
          </a:p>
          <a:p>
            <a:pPr algn="ctr"/>
            <a:r>
              <a:rPr lang="en-US" sz="2000" dirty="0"/>
              <a:t>[ ] means optional</a:t>
            </a:r>
          </a:p>
          <a:p>
            <a:pPr algn="ctr"/>
            <a:r>
              <a:rPr lang="en-US" sz="2000" dirty="0"/>
              <a:t>&lt; &gt; means mandatory files</a:t>
            </a:r>
          </a:p>
          <a:p>
            <a:pPr algn="ctr"/>
            <a:r>
              <a:rPr lang="en-US" sz="2000" dirty="0"/>
              <a:t>| means or</a:t>
            </a:r>
          </a:p>
        </p:txBody>
      </p:sp>
    </p:spTree>
    <p:extLst>
      <p:ext uri="{BB962C8B-B14F-4D97-AF65-F5344CB8AC3E}">
        <p14:creationId xmlns:p14="http://schemas.microsoft.com/office/powerpoint/2010/main" val="67242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Filter!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76512" y="147896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take a look at the manual page for </a:t>
            </a:r>
            <a:r>
              <a:rPr lang="en-US" dirty="0" err="1"/>
              <a:t>TrimGalore</a:t>
            </a:r>
            <a:r>
              <a:rPr lang="en-US" dirty="0"/>
              <a:t>!</a:t>
            </a:r>
            <a:endParaRPr lang="en-GB" dirty="0"/>
          </a:p>
          <a:p>
            <a:endParaRPr lang="en-US" dirty="0"/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DC0DA72-B2F7-6D46-9940-93DD41FAD15D}"/>
              </a:ext>
            </a:extLst>
          </p:cNvPr>
          <p:cNvSpPr/>
          <p:nvPr/>
        </p:nvSpPr>
        <p:spPr>
          <a:xfrm>
            <a:off x="3069953" y="1913403"/>
            <a:ext cx="300409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trim_galore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--help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5EDB06-5C8F-8E43-813A-8EFE4F0259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055" y="2717175"/>
            <a:ext cx="6804579" cy="1232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B289E3-204C-F140-B57A-407128ED8F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06903" y="4867522"/>
            <a:ext cx="7930193" cy="17972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C31150-EBB7-4D41-83A2-A47A43AA8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608" y="4142727"/>
            <a:ext cx="7967488" cy="53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033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Let’s Filter!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AC48DC-3047-9740-99DF-43F24F6E40E7}"/>
              </a:ext>
            </a:extLst>
          </p:cNvPr>
          <p:cNvSpPr txBox="1"/>
          <p:nvPr/>
        </p:nvSpPr>
        <p:spPr>
          <a:xfrm>
            <a:off x="3852893" y="2463619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And the trim: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131496" y="3000460"/>
            <a:ext cx="8881008" cy="353943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700" dirty="0" err="1">
                <a:solidFill>
                  <a:srgbClr val="FFFFFF"/>
                </a:solidFill>
                <a:latin typeface="Courier New"/>
                <a:cs typeface="Courier New"/>
              </a:rPr>
              <a:t>trim_galore</a:t>
            </a:r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 –q 30 –o Filter --paired sequence_1.fq sequence_2.fq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102995" y="147896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Make a directory for the newly filtered reads!</a:t>
            </a:r>
            <a:endParaRPr lang="en-GB" dirty="0"/>
          </a:p>
          <a:p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135010-B39A-B94B-8F55-C6AE425A7DEF}"/>
              </a:ext>
            </a:extLst>
          </p:cNvPr>
          <p:cNvCxnSpPr>
            <a:cxnSpLocks/>
          </p:cNvCxnSpPr>
          <p:nvPr/>
        </p:nvCxnSpPr>
        <p:spPr>
          <a:xfrm flipV="1">
            <a:off x="2114550" y="3459594"/>
            <a:ext cx="445770" cy="857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7DA1796-4F17-8042-B53C-4D757B1767EC}"/>
              </a:ext>
            </a:extLst>
          </p:cNvPr>
          <p:cNvSpPr txBox="1"/>
          <p:nvPr/>
        </p:nvSpPr>
        <p:spPr>
          <a:xfrm>
            <a:off x="1038338" y="4316844"/>
            <a:ext cx="2115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Phred</a:t>
            </a:r>
            <a:r>
              <a:rPr lang="en-US" dirty="0"/>
              <a:t> score cut off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97BE72-4003-0C43-8431-E622EDF49399}"/>
              </a:ext>
            </a:extLst>
          </p:cNvPr>
          <p:cNvCxnSpPr>
            <a:cxnSpLocks/>
          </p:cNvCxnSpPr>
          <p:nvPr/>
        </p:nvCxnSpPr>
        <p:spPr>
          <a:xfrm flipH="1" flipV="1">
            <a:off x="5033541" y="3452032"/>
            <a:ext cx="1321134" cy="842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F9F9A9-4CD4-DE41-A035-4FF3503395B0}"/>
              </a:ext>
            </a:extLst>
          </p:cNvPr>
          <p:cNvSpPr txBox="1"/>
          <p:nvPr/>
        </p:nvSpPr>
        <p:spPr>
          <a:xfrm>
            <a:off x="5665450" y="4316844"/>
            <a:ext cx="2449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Specifies that our data is paired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CB567E-A349-4D4D-92BA-30D78A435696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3153668" y="3452032"/>
            <a:ext cx="1057662" cy="864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44E34A7-80C0-B944-9FF7-3ACA6419673B}"/>
              </a:ext>
            </a:extLst>
          </p:cNvPr>
          <p:cNvSpPr txBox="1"/>
          <p:nvPr/>
        </p:nvSpPr>
        <p:spPr>
          <a:xfrm>
            <a:off x="3153666" y="4316844"/>
            <a:ext cx="2115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Output file directory</a:t>
            </a:r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DC0DA72-B2F7-6D46-9940-93DD41FAD15D}"/>
              </a:ext>
            </a:extLst>
          </p:cNvPr>
          <p:cNvSpPr/>
          <p:nvPr/>
        </p:nvSpPr>
        <p:spPr>
          <a:xfrm>
            <a:off x="3394828" y="1913403"/>
            <a:ext cx="235434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mkdir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Filter</a:t>
            </a:r>
          </a:p>
        </p:txBody>
      </p:sp>
    </p:spTree>
    <p:extLst>
      <p:ext uri="{BB962C8B-B14F-4D97-AF65-F5344CB8AC3E}">
        <p14:creationId xmlns:p14="http://schemas.microsoft.com/office/powerpoint/2010/main" val="10725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/>
      <p:bldP spid="16" grpId="0"/>
      <p:bldP spid="2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Filter!</a:t>
            </a:r>
          </a:p>
        </p:txBody>
      </p:sp>
      <p:pic>
        <p:nvPicPr>
          <p:cNvPr id="15" name="Shape 84">
            <a:extLst>
              <a:ext uri="{FF2B5EF4-FFF2-40B4-BE49-F238E27FC236}">
                <a16:creationId xmlns:a16="http://schemas.microsoft.com/office/drawing/2014/main" id="{C321FB4A-5472-5F46-841B-ECF2C4A173B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4E890DE-01F1-DD44-8FE1-A48654102E54}"/>
              </a:ext>
            </a:extLst>
          </p:cNvPr>
          <p:cNvSpPr/>
          <p:nvPr/>
        </p:nvSpPr>
        <p:spPr>
          <a:xfrm>
            <a:off x="3538749" y="2025784"/>
            <a:ext cx="2066503" cy="353943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FFFFFF"/>
                </a:solidFill>
                <a:latin typeface="Courier New"/>
                <a:cs typeface="Courier New"/>
              </a:rPr>
              <a:t>$ ls ./Filter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3D313E-B202-F54D-8ECE-723D59A66652}"/>
              </a:ext>
            </a:extLst>
          </p:cNvPr>
          <p:cNvSpPr txBox="1"/>
          <p:nvPr/>
        </p:nvSpPr>
        <p:spPr>
          <a:xfrm>
            <a:off x="3426084" y="1497198"/>
            <a:ext cx="229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List the output files: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C21C89-91EF-F549-882D-F413EE43C844}"/>
              </a:ext>
            </a:extLst>
          </p:cNvPr>
          <p:cNvSpPr txBox="1"/>
          <p:nvPr/>
        </p:nvSpPr>
        <p:spPr>
          <a:xfrm>
            <a:off x="1249326" y="2908313"/>
            <a:ext cx="6648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Run </a:t>
            </a:r>
            <a:r>
              <a:rPr lang="en-US" dirty="0" err="1"/>
              <a:t>FastQC</a:t>
            </a:r>
            <a:r>
              <a:rPr lang="en-US" dirty="0"/>
              <a:t> on the new filtered files </a:t>
            </a:r>
          </a:p>
          <a:p>
            <a:pPr algn="ctr"/>
            <a:r>
              <a:rPr lang="en-US" dirty="0"/>
              <a:t>(sequence_1_val_1.fq and sequence_2_val_2.fq)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Then use Firefox to take a look at the new report files</a:t>
            </a:r>
          </a:p>
          <a:p>
            <a:pPr algn="ctr"/>
            <a:r>
              <a:rPr lang="en-US" dirty="0"/>
              <a:t>(sequence_1_val_1_fastqc.html and sequence_2_val_2_fastqc.html)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What percentage of reads remain after filtering?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2373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D13A360-D06F-BA4F-BB8D-C4404CB38F06}"/>
              </a:ext>
            </a:extLst>
          </p:cNvPr>
          <p:cNvGrpSpPr/>
          <p:nvPr/>
        </p:nvGrpSpPr>
        <p:grpSpPr>
          <a:xfrm>
            <a:off x="984955" y="1278274"/>
            <a:ext cx="7174091" cy="5403937"/>
            <a:chOff x="208844" y="1278274"/>
            <a:chExt cx="7174091" cy="540393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3F0B108-883B-6B4B-86C1-D9786541D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846" y="1909736"/>
              <a:ext cx="6920089" cy="477247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EC6BEDC-CBF1-9040-98B6-605F5580F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844" y="1278274"/>
              <a:ext cx="3428294" cy="665329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23B1DAA-482C-0B4F-9526-A0625EE6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Quality Before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949E1C3A-1117-F643-BDCB-3F7AC689555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2702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23B1DAA-482C-0B4F-9526-A0625EE6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Quality After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949E1C3A-1117-F643-BDCB-3F7AC689555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E1AC6D8-D50F-B643-A943-729A191C0047}"/>
              </a:ext>
            </a:extLst>
          </p:cNvPr>
          <p:cNvGrpSpPr/>
          <p:nvPr/>
        </p:nvGrpSpPr>
        <p:grpSpPr>
          <a:xfrm>
            <a:off x="1014448" y="1325631"/>
            <a:ext cx="7115105" cy="5356580"/>
            <a:chOff x="4876517" y="1325631"/>
            <a:chExt cx="7115105" cy="535658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7B44646-5CAE-A942-83F5-2892ABCE0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0640" y="1943603"/>
              <a:ext cx="6870982" cy="473860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B5AEBC-1E54-6B4A-9C07-26FA646FB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6517" y="1325631"/>
              <a:ext cx="3347015" cy="584105"/>
            </a:xfrm>
            <a:prstGeom prst="rect">
              <a:avLst/>
            </a:prstGeom>
          </p:spPr>
        </p:pic>
      </p:grpSp>
      <p:sp>
        <p:nvSpPr>
          <p:cNvPr id="11" name="Right Brace 10">
            <a:extLst>
              <a:ext uri="{FF2B5EF4-FFF2-40B4-BE49-F238E27FC236}">
                <a16:creationId xmlns:a16="http://schemas.microsoft.com/office/drawing/2014/main" id="{56141A89-F600-6040-BAE3-FED58DB91F56}"/>
              </a:ext>
            </a:extLst>
          </p:cNvPr>
          <p:cNvSpPr/>
          <p:nvPr/>
        </p:nvSpPr>
        <p:spPr>
          <a:xfrm>
            <a:off x="7875270" y="3531870"/>
            <a:ext cx="254283" cy="1314450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E918E8-7CAB-6545-B05C-D9A246B601E2}"/>
              </a:ext>
            </a:extLst>
          </p:cNvPr>
          <p:cNvSpPr txBox="1"/>
          <p:nvPr/>
        </p:nvSpPr>
        <p:spPr>
          <a:xfrm>
            <a:off x="8129553" y="3727430"/>
            <a:ext cx="957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what is this!?</a:t>
            </a:r>
          </a:p>
        </p:txBody>
      </p:sp>
    </p:spTree>
    <p:extLst>
      <p:ext uri="{BB962C8B-B14F-4D97-AF65-F5344CB8AC3E}">
        <p14:creationId xmlns:p14="http://schemas.microsoft.com/office/powerpoint/2010/main" val="197499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0615" y="238841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Reconnec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 to your Instance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7707" y="4839896"/>
            <a:ext cx="500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Get your public domain and reconnect to your instance using Guacamole.</a:t>
            </a:r>
          </a:p>
        </p:txBody>
      </p:sp>
      <p:pic>
        <p:nvPicPr>
          <p:cNvPr id="10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E9C6F2-33A1-964B-9162-43531CBAE0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1440" y="1580609"/>
            <a:ext cx="2681119" cy="268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987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99F7E4-C125-FE47-86DE-8D1F2BA52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How Trimming Works</a:t>
            </a:r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CBAEC5C1-3B9A-9740-AD8C-4B2053F405B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7AD501C-9592-E544-AC0A-010EFD4F9E9F}"/>
              </a:ext>
            </a:extLst>
          </p:cNvPr>
          <p:cNvGrpSpPr/>
          <p:nvPr/>
        </p:nvGrpSpPr>
        <p:grpSpPr>
          <a:xfrm>
            <a:off x="874105" y="1520508"/>
            <a:ext cx="6135387" cy="1147822"/>
            <a:chOff x="874105" y="1520508"/>
            <a:chExt cx="6135387" cy="114782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FCD11D-6FD8-6044-AB8E-4DB484573B53}"/>
                </a:ext>
              </a:extLst>
            </p:cNvPr>
            <p:cNvGrpSpPr/>
            <p:nvPr/>
          </p:nvGrpSpPr>
          <p:grpSpPr>
            <a:xfrm>
              <a:off x="2134507" y="1520508"/>
              <a:ext cx="4874985" cy="707886"/>
              <a:chOff x="2433920" y="1417638"/>
              <a:chExt cx="4874985" cy="707886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C41450-9857-8346-83ED-A9B8CE2C3E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3920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A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77E6C5-5E1A-704B-9413-2B90DCF960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4917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CD71D6-1909-0344-9E80-061E7A9A84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95914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7C3FE58-7B91-9B41-87B5-AEFFB605F8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26911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G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E647DA-B1B1-2545-BACA-9F94336446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8905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98D988-CFB3-AA47-BBEF-FDDF8B0135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7908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15B6951-B47F-0A45-937A-DAFBB684C99C}"/>
                </a:ext>
              </a:extLst>
            </p:cNvPr>
            <p:cNvSpPr txBox="1"/>
            <p:nvPr/>
          </p:nvSpPr>
          <p:spPr>
            <a:xfrm>
              <a:off x="874105" y="1961932"/>
              <a:ext cx="1357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. . . . . . . . 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26ECCD-2A5E-6240-BB0B-DBA4B53944AE}"/>
                </a:ext>
              </a:extLst>
            </p:cNvPr>
            <p:cNvSpPr txBox="1"/>
            <p:nvPr/>
          </p:nvSpPr>
          <p:spPr>
            <a:xfrm>
              <a:off x="2134507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F312D2-EB2F-F94F-A72C-371274FDBECF}"/>
                </a:ext>
              </a:extLst>
            </p:cNvPr>
            <p:cNvSpPr txBox="1"/>
            <p:nvPr/>
          </p:nvSpPr>
          <p:spPr>
            <a:xfrm>
              <a:off x="2965504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D59A12-32EA-6C4E-A7A5-0C7AD05F75B5}"/>
                </a:ext>
              </a:extLst>
            </p:cNvPr>
            <p:cNvSpPr txBox="1"/>
            <p:nvPr/>
          </p:nvSpPr>
          <p:spPr>
            <a:xfrm>
              <a:off x="6289492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6B76F8-10EA-4C4C-A66C-A40E9FEC2E65}"/>
                </a:ext>
              </a:extLst>
            </p:cNvPr>
            <p:cNvSpPr txBox="1"/>
            <p:nvPr/>
          </p:nvSpPr>
          <p:spPr>
            <a:xfrm>
              <a:off x="5458495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D27B9D-F4F2-9849-9BDC-089816E6E2EC}"/>
                </a:ext>
              </a:extLst>
            </p:cNvPr>
            <p:cNvSpPr txBox="1"/>
            <p:nvPr/>
          </p:nvSpPr>
          <p:spPr>
            <a:xfrm>
              <a:off x="4627498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B34923-AF61-574D-A529-3F08EF68457F}"/>
                </a:ext>
              </a:extLst>
            </p:cNvPr>
            <p:cNvSpPr txBox="1"/>
            <p:nvPr/>
          </p:nvSpPr>
          <p:spPr>
            <a:xfrm>
              <a:off x="3796501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25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973CD3E-2EA2-094F-8CDC-55A607DF3D53}"/>
              </a:ext>
            </a:extLst>
          </p:cNvPr>
          <p:cNvSpPr txBox="1"/>
          <p:nvPr/>
        </p:nvSpPr>
        <p:spPr>
          <a:xfrm>
            <a:off x="7078162" y="1259661"/>
            <a:ext cx="60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3’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748B91-D89E-954D-A596-0767D52E7CD6}"/>
              </a:ext>
            </a:extLst>
          </p:cNvPr>
          <p:cNvSpPr txBox="1"/>
          <p:nvPr/>
        </p:nvSpPr>
        <p:spPr>
          <a:xfrm>
            <a:off x="525558" y="1216839"/>
            <a:ext cx="60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5’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D7DD34B-BC4A-714C-B8E2-5A865BCA70C3}"/>
              </a:ext>
            </a:extLst>
          </p:cNvPr>
          <p:cNvGrpSpPr/>
          <p:nvPr/>
        </p:nvGrpSpPr>
        <p:grpSpPr>
          <a:xfrm>
            <a:off x="874105" y="4089454"/>
            <a:ext cx="4473393" cy="1147822"/>
            <a:chOff x="874105" y="1520508"/>
            <a:chExt cx="4473393" cy="1147822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C1E43C7-64E2-3B4E-88C4-0F5C3B78D196}"/>
                </a:ext>
              </a:extLst>
            </p:cNvPr>
            <p:cNvGrpSpPr/>
            <p:nvPr/>
          </p:nvGrpSpPr>
          <p:grpSpPr>
            <a:xfrm>
              <a:off x="2134507" y="1520508"/>
              <a:ext cx="3212991" cy="707886"/>
              <a:chOff x="2433920" y="1417638"/>
              <a:chExt cx="3212991" cy="70788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D68687E-354D-9749-ABE1-D353C2B516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3920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A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72799F4-8BB5-474A-A545-C862F06DD5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4917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B9E7062-CFAE-E848-A0B8-A691732CEA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95914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9638994-6CF2-4347-9100-F6A583EE58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26911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G</a:t>
                </a: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3505D9-C0F8-F54B-97BB-3210B72BACF0}"/>
                </a:ext>
              </a:extLst>
            </p:cNvPr>
            <p:cNvSpPr txBox="1"/>
            <p:nvPr/>
          </p:nvSpPr>
          <p:spPr>
            <a:xfrm>
              <a:off x="874105" y="1961932"/>
              <a:ext cx="1357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. . . . . . . . 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D3AB510-FCEF-2648-AFB5-719EE274FE08}"/>
                </a:ext>
              </a:extLst>
            </p:cNvPr>
            <p:cNvSpPr txBox="1"/>
            <p:nvPr/>
          </p:nvSpPr>
          <p:spPr>
            <a:xfrm>
              <a:off x="2134507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5802562-93CB-8E48-8291-2947D1406B9F}"/>
                </a:ext>
              </a:extLst>
            </p:cNvPr>
            <p:cNvSpPr txBox="1"/>
            <p:nvPr/>
          </p:nvSpPr>
          <p:spPr>
            <a:xfrm>
              <a:off x="2965504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E74F694-CE00-C142-BFFE-E2205FFE7879}"/>
                </a:ext>
              </a:extLst>
            </p:cNvPr>
            <p:cNvSpPr txBox="1"/>
            <p:nvPr/>
          </p:nvSpPr>
          <p:spPr>
            <a:xfrm>
              <a:off x="4627498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2404A3F-42D2-F647-99EB-1438376C9B5E}"/>
                </a:ext>
              </a:extLst>
            </p:cNvPr>
            <p:cNvSpPr txBox="1"/>
            <p:nvPr/>
          </p:nvSpPr>
          <p:spPr>
            <a:xfrm>
              <a:off x="3796501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25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3281CCC-7B0D-E341-AD96-7E0ED6A5E926}"/>
              </a:ext>
            </a:extLst>
          </p:cNvPr>
          <p:cNvGrpSpPr/>
          <p:nvPr/>
        </p:nvGrpSpPr>
        <p:grpSpPr>
          <a:xfrm>
            <a:off x="874105" y="2804981"/>
            <a:ext cx="5304390" cy="1147822"/>
            <a:chOff x="874105" y="1520508"/>
            <a:chExt cx="5304390" cy="1147822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28978DEF-0C29-8E46-A215-7B72AF5063B8}"/>
                </a:ext>
              </a:extLst>
            </p:cNvPr>
            <p:cNvGrpSpPr/>
            <p:nvPr/>
          </p:nvGrpSpPr>
          <p:grpSpPr>
            <a:xfrm>
              <a:off x="2134507" y="1520508"/>
              <a:ext cx="4043988" cy="707886"/>
              <a:chOff x="2433920" y="1417638"/>
              <a:chExt cx="4043988" cy="707886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43CC948-7DC4-4243-86D1-7BF3473D65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3920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A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A1D73DB-41DD-2247-934C-4662565446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4917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68FF0D5-854A-AA40-9B35-DB227C33E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95914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C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A916197-E20C-FD48-8BBD-DE19406026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26911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G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ACE95E5-0A12-9B49-A029-65E4F52B3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7908" y="1417638"/>
                <a:ext cx="720000" cy="707886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T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D6BF006-81BC-3144-AE95-43BFB8CB3E52}"/>
                </a:ext>
              </a:extLst>
            </p:cNvPr>
            <p:cNvSpPr txBox="1"/>
            <p:nvPr/>
          </p:nvSpPr>
          <p:spPr>
            <a:xfrm>
              <a:off x="874105" y="1961932"/>
              <a:ext cx="1357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. . . . . . . . .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6356408-D560-424F-A0A3-5B68616B5605}"/>
                </a:ext>
              </a:extLst>
            </p:cNvPr>
            <p:cNvSpPr txBox="1"/>
            <p:nvPr/>
          </p:nvSpPr>
          <p:spPr>
            <a:xfrm>
              <a:off x="2134507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EC176CA-4A11-D246-BC07-D563EECDECF7}"/>
                </a:ext>
              </a:extLst>
            </p:cNvPr>
            <p:cNvSpPr txBox="1"/>
            <p:nvPr/>
          </p:nvSpPr>
          <p:spPr>
            <a:xfrm>
              <a:off x="2965504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D543B2D-45CA-0241-9458-22AB7A651FC9}"/>
                </a:ext>
              </a:extLst>
            </p:cNvPr>
            <p:cNvSpPr txBox="1"/>
            <p:nvPr/>
          </p:nvSpPr>
          <p:spPr>
            <a:xfrm>
              <a:off x="5458495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28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D06E547-6286-C24E-82B6-57A0D4318CBB}"/>
                </a:ext>
              </a:extLst>
            </p:cNvPr>
            <p:cNvSpPr txBox="1"/>
            <p:nvPr/>
          </p:nvSpPr>
          <p:spPr>
            <a:xfrm>
              <a:off x="4627498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6D19202-295B-F34E-B88C-AD9352A6F269}"/>
                </a:ext>
              </a:extLst>
            </p:cNvPr>
            <p:cNvSpPr txBox="1"/>
            <p:nvPr/>
          </p:nvSpPr>
          <p:spPr>
            <a:xfrm>
              <a:off x="3796501" y="2298998"/>
              <a:ext cx="72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25</a:t>
              </a: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1312698C-D51C-5644-86EC-85A0829312F3}"/>
              </a:ext>
            </a:extLst>
          </p:cNvPr>
          <p:cNvSpPr/>
          <p:nvPr/>
        </p:nvSpPr>
        <p:spPr>
          <a:xfrm>
            <a:off x="2854507" y="3952803"/>
            <a:ext cx="1772991" cy="12844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7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1A32-F358-1E48-AD26-F3F8F553D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 Before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799F9061-9519-BE4A-ABD7-78631755E25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E0101A-6FE3-EA46-9DE5-630C9D391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889" y="1131519"/>
            <a:ext cx="6594222" cy="55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956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4B8CD-1430-EF4E-9AF1-69A6907E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 After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84FAB0D0-4A33-0E45-BE5E-5D806854B10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B81F50-3D7E-7248-B970-DDFD01670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753" y="1194619"/>
            <a:ext cx="6518495" cy="566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816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00E38-F79B-E14E-A845-AB1D3F5C3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Adaptors After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D142F-65BA-8F40-8B7E-483396DBFA2D}"/>
              </a:ext>
            </a:extLst>
          </p:cNvPr>
          <p:cNvSpPr txBox="1"/>
          <p:nvPr/>
        </p:nvSpPr>
        <p:spPr>
          <a:xfrm>
            <a:off x="2236553" y="1692276"/>
            <a:ext cx="4670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double check by visualizing this in our data</a:t>
            </a:r>
          </a:p>
          <a:p>
            <a:pPr algn="ctr"/>
            <a:r>
              <a:rPr lang="en-US" dirty="0"/>
              <a:t>(all on one line):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F6077B-7097-B644-B227-1AD25EF2F93E}"/>
              </a:ext>
            </a:extLst>
          </p:cNvPr>
          <p:cNvSpPr/>
          <p:nvPr/>
        </p:nvSpPr>
        <p:spPr>
          <a:xfrm>
            <a:off x="1740218" y="2456079"/>
            <a:ext cx="5663565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GATCGGAAGAGCACACGTCT$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Filter/sequence_1_val_1.fq</a:t>
            </a:r>
          </a:p>
        </p:txBody>
      </p:sp>
      <p:pic>
        <p:nvPicPr>
          <p:cNvPr id="6" name="Shape 84">
            <a:extLst>
              <a:ext uri="{FF2B5EF4-FFF2-40B4-BE49-F238E27FC236}">
                <a16:creationId xmlns:a16="http://schemas.microsoft.com/office/drawing/2014/main" id="{C306B34E-7560-FF40-BFDE-3113A9C06B2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18B89E-0451-A540-B241-5B7909D88380}"/>
              </a:ext>
            </a:extLst>
          </p:cNvPr>
          <p:cNvSpPr txBox="1"/>
          <p:nvPr/>
        </p:nvSpPr>
        <p:spPr>
          <a:xfrm>
            <a:off x="2567518" y="3377048"/>
            <a:ext cx="4008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They’re all gone!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So the data is good now! Right? Right….?</a:t>
            </a:r>
          </a:p>
        </p:txBody>
      </p:sp>
    </p:spTree>
    <p:extLst>
      <p:ext uri="{BB962C8B-B14F-4D97-AF65-F5344CB8AC3E}">
        <p14:creationId xmlns:p14="http://schemas.microsoft.com/office/powerpoint/2010/main" val="20007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8EA3E-C388-1B4C-BB05-7A9C0ADF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 Data Good Now...??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93EE1D2D-5BA6-EF41-91AB-9C6C8B92FFA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501177-3264-254A-928C-B5D20C799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515" y="1920876"/>
            <a:ext cx="5474970" cy="37758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5F7ACA-3479-A64D-99BF-3AABE8DDE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288" y="1209316"/>
            <a:ext cx="3512185" cy="711560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39C130F0-30A8-254A-84E5-CAA88A21E8E2}"/>
              </a:ext>
            </a:extLst>
          </p:cNvPr>
          <p:cNvSpPr/>
          <p:nvPr/>
        </p:nvSpPr>
        <p:spPr>
          <a:xfrm rot="16200000">
            <a:off x="2359023" y="5402394"/>
            <a:ext cx="280035" cy="868680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F885A-370E-BE4B-B46F-0E6E8D4C29DC}"/>
              </a:ext>
            </a:extLst>
          </p:cNvPr>
          <p:cNvSpPr txBox="1"/>
          <p:nvPr/>
        </p:nvSpPr>
        <p:spPr>
          <a:xfrm>
            <a:off x="1447480" y="6175957"/>
            <a:ext cx="21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What’s this?!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E67CD3-6D4F-5B42-846D-C9B750184E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45" y="5295682"/>
            <a:ext cx="1376477" cy="136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0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0B38F69-97E2-FD4D-AB09-2AA93AFE10A2}"/>
              </a:ext>
            </a:extLst>
          </p:cNvPr>
          <p:cNvGrpSpPr/>
          <p:nvPr/>
        </p:nvGrpSpPr>
        <p:grpSpPr>
          <a:xfrm>
            <a:off x="1800295" y="1278274"/>
            <a:ext cx="7115105" cy="5356580"/>
            <a:chOff x="4876517" y="1325631"/>
            <a:chExt cx="7115105" cy="535658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CD9EB3F-ECF6-A044-91B3-58004ADC2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20640" y="1943603"/>
              <a:ext cx="6870982" cy="473860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7B29189-CE03-314B-A9FC-7FAF1DB0B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6517" y="1325631"/>
              <a:ext cx="3347015" cy="58410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08EA3E-C388-1B4C-BB05-7A9C0ADF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 Data Good Now...??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93EE1D2D-5BA6-EF41-91AB-9C6C8B92FFA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2F885A-370E-BE4B-B46F-0E6E8D4C29DC}"/>
              </a:ext>
            </a:extLst>
          </p:cNvPr>
          <p:cNvSpPr txBox="1"/>
          <p:nvPr/>
        </p:nvSpPr>
        <p:spPr>
          <a:xfrm>
            <a:off x="0" y="3342220"/>
            <a:ext cx="1952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do these sequences relate to this?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49FEEA-6D92-1444-950F-6637ABC67484}"/>
              </a:ext>
            </a:extLst>
          </p:cNvPr>
          <p:cNvCxnSpPr/>
          <p:nvPr/>
        </p:nvCxnSpPr>
        <p:spPr>
          <a:xfrm flipH="1">
            <a:off x="1451610" y="3051810"/>
            <a:ext cx="1291590" cy="32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7702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CFA67-9256-104F-AE67-6C77D1E05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Library Preparation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F6F4F6C-3A7F-4D41-B57B-46AF11F6ED4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DAF745-48DD-C545-A547-EB0BC000A2DF}"/>
              </a:ext>
            </a:extLst>
          </p:cNvPr>
          <p:cNvCxnSpPr/>
          <p:nvPr/>
        </p:nvCxnSpPr>
        <p:spPr>
          <a:xfrm>
            <a:off x="2194560" y="2068830"/>
            <a:ext cx="48006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0DA6ED-3912-1C46-95F1-8A35641BD92B}"/>
              </a:ext>
            </a:extLst>
          </p:cNvPr>
          <p:cNvGrpSpPr/>
          <p:nvPr/>
        </p:nvGrpSpPr>
        <p:grpSpPr>
          <a:xfrm>
            <a:off x="1017270" y="2068830"/>
            <a:ext cx="7109460" cy="0"/>
            <a:chOff x="1040130" y="2068830"/>
            <a:chExt cx="7109460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9260949-AC20-514C-8BB6-34DB1719917E}"/>
                </a:ext>
              </a:extLst>
            </p:cNvPr>
            <p:cNvCxnSpPr/>
            <p:nvPr/>
          </p:nvCxnSpPr>
          <p:spPr>
            <a:xfrm>
              <a:off x="699516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95EB426-E1C8-A642-BEE5-1AD43C2E78FE}"/>
                </a:ext>
              </a:extLst>
            </p:cNvPr>
            <p:cNvCxnSpPr/>
            <p:nvPr/>
          </p:nvCxnSpPr>
          <p:spPr>
            <a:xfrm>
              <a:off x="104013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1081613-28E1-274D-BBBC-456DD2F21530}"/>
              </a:ext>
            </a:extLst>
          </p:cNvPr>
          <p:cNvSpPr txBox="1"/>
          <p:nvPr/>
        </p:nvSpPr>
        <p:spPr>
          <a:xfrm>
            <a:off x="3320415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DE7927-6B7F-3542-B8A0-AD7D4E561115}"/>
              </a:ext>
            </a:extLst>
          </p:cNvPr>
          <p:cNvSpPr txBox="1"/>
          <p:nvPr/>
        </p:nvSpPr>
        <p:spPr>
          <a:xfrm>
            <a:off x="342900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64FF45-BD02-9840-A3FA-D370FAADD250}"/>
              </a:ext>
            </a:extLst>
          </p:cNvPr>
          <p:cNvSpPr txBox="1"/>
          <p:nvPr/>
        </p:nvSpPr>
        <p:spPr>
          <a:xfrm>
            <a:off x="6297930" y="1536344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DF906-F5C3-CF40-9AAC-FD8558F942AC}"/>
              </a:ext>
            </a:extLst>
          </p:cNvPr>
          <p:cNvCxnSpPr>
            <a:cxnSpLocks/>
          </p:cNvCxnSpPr>
          <p:nvPr/>
        </p:nvCxnSpPr>
        <p:spPr>
          <a:xfrm>
            <a:off x="1017270" y="2091054"/>
            <a:ext cx="697230" cy="160464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55FF2C-67CB-6B4B-89C2-50F916588D39}"/>
              </a:ext>
            </a:extLst>
          </p:cNvPr>
          <p:cNvCxnSpPr>
            <a:cxnSpLocks/>
          </p:cNvCxnSpPr>
          <p:nvPr/>
        </p:nvCxnSpPr>
        <p:spPr>
          <a:xfrm>
            <a:off x="2171700" y="2091054"/>
            <a:ext cx="5657850" cy="158242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D9569E-E0D8-C844-B9C9-0DA3553EF377}"/>
              </a:ext>
            </a:extLst>
          </p:cNvPr>
          <p:cNvCxnSpPr>
            <a:cxnSpLocks/>
          </p:cNvCxnSpPr>
          <p:nvPr/>
        </p:nvCxnSpPr>
        <p:spPr>
          <a:xfrm>
            <a:off x="1714500" y="3695700"/>
            <a:ext cx="611505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C6EB0F0-28D6-DA43-AE79-766FCC33F9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3050" y="4789168"/>
            <a:ext cx="2401900" cy="188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2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CFA67-9256-104F-AE67-6C77D1E05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Library Preparation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F6F4F6C-3A7F-4D41-B57B-46AF11F6ED4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DAF745-48DD-C545-A547-EB0BC000A2DF}"/>
              </a:ext>
            </a:extLst>
          </p:cNvPr>
          <p:cNvCxnSpPr/>
          <p:nvPr/>
        </p:nvCxnSpPr>
        <p:spPr>
          <a:xfrm>
            <a:off x="2194560" y="2068830"/>
            <a:ext cx="48006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0DA6ED-3912-1C46-95F1-8A35641BD92B}"/>
              </a:ext>
            </a:extLst>
          </p:cNvPr>
          <p:cNvGrpSpPr/>
          <p:nvPr/>
        </p:nvGrpSpPr>
        <p:grpSpPr>
          <a:xfrm>
            <a:off x="1017270" y="2068830"/>
            <a:ext cx="7109460" cy="0"/>
            <a:chOff x="1040130" y="2068830"/>
            <a:chExt cx="7109460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9260949-AC20-514C-8BB6-34DB1719917E}"/>
                </a:ext>
              </a:extLst>
            </p:cNvPr>
            <p:cNvCxnSpPr/>
            <p:nvPr/>
          </p:nvCxnSpPr>
          <p:spPr>
            <a:xfrm>
              <a:off x="699516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95EB426-E1C8-A642-BEE5-1AD43C2E78FE}"/>
                </a:ext>
              </a:extLst>
            </p:cNvPr>
            <p:cNvCxnSpPr/>
            <p:nvPr/>
          </p:nvCxnSpPr>
          <p:spPr>
            <a:xfrm>
              <a:off x="1040130" y="2068830"/>
              <a:ext cx="1154430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1081613-28E1-274D-BBBC-456DD2F21530}"/>
              </a:ext>
            </a:extLst>
          </p:cNvPr>
          <p:cNvSpPr txBox="1"/>
          <p:nvPr/>
        </p:nvSpPr>
        <p:spPr>
          <a:xfrm>
            <a:off x="3320415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DE7927-6B7F-3542-B8A0-AD7D4E561115}"/>
              </a:ext>
            </a:extLst>
          </p:cNvPr>
          <p:cNvSpPr txBox="1"/>
          <p:nvPr/>
        </p:nvSpPr>
        <p:spPr>
          <a:xfrm>
            <a:off x="342900" y="1558568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64FF45-BD02-9840-A3FA-D370FAADD250}"/>
              </a:ext>
            </a:extLst>
          </p:cNvPr>
          <p:cNvSpPr txBox="1"/>
          <p:nvPr/>
        </p:nvSpPr>
        <p:spPr>
          <a:xfrm>
            <a:off x="6297930" y="1536344"/>
            <a:ext cx="250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Adaptor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DF906-F5C3-CF40-9AAC-FD8558F942AC}"/>
              </a:ext>
            </a:extLst>
          </p:cNvPr>
          <p:cNvCxnSpPr>
            <a:cxnSpLocks/>
          </p:cNvCxnSpPr>
          <p:nvPr/>
        </p:nvCxnSpPr>
        <p:spPr>
          <a:xfrm>
            <a:off x="1017270" y="2091054"/>
            <a:ext cx="697230" cy="160464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55FF2C-67CB-6B4B-89C2-50F916588D39}"/>
              </a:ext>
            </a:extLst>
          </p:cNvPr>
          <p:cNvCxnSpPr>
            <a:cxnSpLocks/>
          </p:cNvCxnSpPr>
          <p:nvPr/>
        </p:nvCxnSpPr>
        <p:spPr>
          <a:xfrm>
            <a:off x="2171700" y="2091054"/>
            <a:ext cx="5657850" cy="158242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D9569E-E0D8-C844-B9C9-0DA3553EF377}"/>
              </a:ext>
            </a:extLst>
          </p:cNvPr>
          <p:cNvCxnSpPr>
            <a:cxnSpLocks/>
          </p:cNvCxnSpPr>
          <p:nvPr/>
        </p:nvCxnSpPr>
        <p:spPr>
          <a:xfrm>
            <a:off x="1714500" y="3695700"/>
            <a:ext cx="2388870" cy="0"/>
          </a:xfrm>
          <a:prstGeom prst="line">
            <a:avLst/>
          </a:prstGeom>
          <a:ln w="38100">
            <a:solidFill>
              <a:srgbClr val="D071C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29ECE3-EB12-C445-A649-483C1F21CB23}"/>
              </a:ext>
            </a:extLst>
          </p:cNvPr>
          <p:cNvCxnSpPr>
            <a:cxnSpLocks/>
          </p:cNvCxnSpPr>
          <p:nvPr/>
        </p:nvCxnSpPr>
        <p:spPr>
          <a:xfrm>
            <a:off x="4892040" y="3695700"/>
            <a:ext cx="29375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818CBF3-08CE-1F4D-8501-EDA3EAC829C4}"/>
              </a:ext>
            </a:extLst>
          </p:cNvPr>
          <p:cNvCxnSpPr>
            <a:cxnSpLocks/>
          </p:cNvCxnSpPr>
          <p:nvPr/>
        </p:nvCxnSpPr>
        <p:spPr>
          <a:xfrm>
            <a:off x="4103370" y="3695700"/>
            <a:ext cx="7886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FF6F49F-304C-2E4C-A673-D2EF1C280C44}"/>
              </a:ext>
            </a:extLst>
          </p:cNvPr>
          <p:cNvSpPr txBox="1"/>
          <p:nvPr/>
        </p:nvSpPr>
        <p:spPr>
          <a:xfrm>
            <a:off x="1714500" y="3858854"/>
            <a:ext cx="1885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Illumina 5’ Adaptor:</a:t>
            </a:r>
          </a:p>
          <a:p>
            <a:pPr algn="ctr"/>
            <a:r>
              <a:rPr lang="en-US" dirty="0"/>
              <a:t>This “primes” the sequencing reaction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4D0CFD-375A-5745-8421-06CF688D5FEB}"/>
              </a:ext>
            </a:extLst>
          </p:cNvPr>
          <p:cNvSpPr txBox="1"/>
          <p:nvPr/>
        </p:nvSpPr>
        <p:spPr>
          <a:xfrm>
            <a:off x="3640455" y="3858854"/>
            <a:ext cx="1714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Barcode:</a:t>
            </a:r>
          </a:p>
          <a:p>
            <a:pPr algn="ctr"/>
            <a:r>
              <a:rPr lang="en-US" dirty="0"/>
              <a:t>Different for each sample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EC47EB-720B-3D4A-BE05-6E8E7C438F63}"/>
              </a:ext>
            </a:extLst>
          </p:cNvPr>
          <p:cNvSpPr txBox="1"/>
          <p:nvPr/>
        </p:nvSpPr>
        <p:spPr>
          <a:xfrm>
            <a:off x="5503545" y="3858854"/>
            <a:ext cx="1714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Primers:</a:t>
            </a:r>
          </a:p>
          <a:p>
            <a:pPr algn="ctr"/>
            <a:r>
              <a:rPr lang="en-US" dirty="0"/>
              <a:t>Used to amplify the material so there is enough!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60FFD61-364A-7E43-B382-22DBB7951299}"/>
              </a:ext>
            </a:extLst>
          </p:cNvPr>
          <p:cNvCxnSpPr/>
          <p:nvPr/>
        </p:nvCxnSpPr>
        <p:spPr>
          <a:xfrm>
            <a:off x="4103370" y="3531870"/>
            <a:ext cx="6286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7D08E57-E5AC-7E44-9A2E-E2AEDE871B7F}"/>
              </a:ext>
            </a:extLst>
          </p:cNvPr>
          <p:cNvSpPr txBox="1"/>
          <p:nvPr/>
        </p:nvSpPr>
        <p:spPr>
          <a:xfrm>
            <a:off x="434340" y="5715000"/>
            <a:ext cx="827532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DEPENDING ON YOUR PROJECT, YOU MAY HAVE PRIMER SEQUENCES, YOU MAY NOT! SPEAK TO THE PERSON PREPARING YOUR LIBRARIES SO YOU KNOW WHAT TO EXPECT!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315115-A366-2A4E-B664-70B3EA6A1659}"/>
              </a:ext>
            </a:extLst>
          </p:cNvPr>
          <p:cNvSpPr/>
          <p:nvPr/>
        </p:nvSpPr>
        <p:spPr>
          <a:xfrm>
            <a:off x="5286375" y="3858854"/>
            <a:ext cx="2143125" cy="127512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2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A4E5-B5A4-6B4A-BAE2-1FA4C00E0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Sequences</a:t>
            </a:r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88D1A9B7-450A-2443-B9A7-4E65C2E8570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31B251-43D3-A54D-B387-EBB2BD7FAB6D}"/>
              </a:ext>
            </a:extLst>
          </p:cNvPr>
          <p:cNvSpPr txBox="1"/>
          <p:nvPr/>
        </p:nvSpPr>
        <p:spPr>
          <a:xfrm>
            <a:off x="2130082" y="1455201"/>
            <a:ext cx="4883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As we did with the adaptors, we can visualize this!</a:t>
            </a:r>
          </a:p>
          <a:p>
            <a:pPr algn="ctr"/>
            <a:r>
              <a:rPr lang="en-US" dirty="0"/>
              <a:t>(All on one line):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6E5F99-9C7D-534B-92B4-D288629FCC6F}"/>
              </a:ext>
            </a:extLst>
          </p:cNvPr>
          <p:cNvSpPr/>
          <p:nvPr/>
        </p:nvSpPr>
        <p:spPr>
          <a:xfrm>
            <a:off x="1114425" y="2139095"/>
            <a:ext cx="6915150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--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colour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“^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Filter/sequence_1_val_1.fq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CA2F6BF-B0D6-CB4D-BE55-11A4EE4FF0DD}"/>
              </a:ext>
            </a:extLst>
          </p:cNvPr>
          <p:cNvCxnSpPr/>
          <p:nvPr/>
        </p:nvCxnSpPr>
        <p:spPr>
          <a:xfrm flipH="1" flipV="1">
            <a:off x="4629150" y="2399897"/>
            <a:ext cx="114300" cy="628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E1469AA-7D4B-3E46-A93C-0D2D37810451}"/>
              </a:ext>
            </a:extLst>
          </p:cNvPr>
          <p:cNvSpPr txBox="1"/>
          <p:nvPr/>
        </p:nvSpPr>
        <p:spPr>
          <a:xfrm>
            <a:off x="4061766" y="3038873"/>
            <a:ext cx="1870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^ means from the start of the line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1F9F30-43E6-A24C-B3F9-567F7AE7DAE4}"/>
              </a:ext>
            </a:extLst>
          </p:cNvPr>
          <p:cNvSpPr txBox="1"/>
          <p:nvPr/>
        </p:nvSpPr>
        <p:spPr>
          <a:xfrm>
            <a:off x="3111119" y="3822565"/>
            <a:ext cx="292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How many lines contain this?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340B65-29F3-AB40-9342-99B171633FE6}"/>
              </a:ext>
            </a:extLst>
          </p:cNvPr>
          <p:cNvSpPr/>
          <p:nvPr/>
        </p:nvSpPr>
        <p:spPr>
          <a:xfrm>
            <a:off x="1114425" y="4260678"/>
            <a:ext cx="6915150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grep -c “^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” Filter/sequence_1_val_1.fq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00A48E-7713-444D-8CF3-B08F5840A90B}"/>
              </a:ext>
            </a:extLst>
          </p:cNvPr>
          <p:cNvSpPr txBox="1"/>
          <p:nvPr/>
        </p:nvSpPr>
        <p:spPr>
          <a:xfrm>
            <a:off x="539069" y="5229036"/>
            <a:ext cx="80658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If the fragment was shorter than read length, the reverse complement of the primer</a:t>
            </a:r>
          </a:p>
          <a:p>
            <a:pPr algn="ctr"/>
            <a:r>
              <a:rPr lang="en-US" dirty="0"/>
              <a:t>will be at the 3’ end – see if you can see visualize this first, and then count it.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Reverse complement =  </a:t>
            </a:r>
            <a:r>
              <a:rPr lang="en-GB" dirty="0"/>
              <a:t>TAGCAGCTCTACGGTA</a:t>
            </a:r>
          </a:p>
        </p:txBody>
      </p:sp>
    </p:spTree>
    <p:extLst>
      <p:ext uri="{BB962C8B-B14F-4D97-AF65-F5344CB8AC3E}">
        <p14:creationId xmlns:p14="http://schemas.microsoft.com/office/powerpoint/2010/main" val="5934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 animBg="1"/>
      <p:bldP spid="1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sed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8FFD14-CACF-6043-A018-44270A61CAC9}"/>
              </a:ext>
            </a:extLst>
          </p:cNvPr>
          <p:cNvSpPr txBox="1">
            <a:spLocks/>
          </p:cNvSpPr>
          <p:nvPr/>
        </p:nvSpPr>
        <p:spPr>
          <a:xfrm>
            <a:off x="497840" y="1692276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sed</a:t>
            </a:r>
            <a:r>
              <a:rPr lang="en-US" dirty="0"/>
              <a:t> – “stream editor”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47F44-6D99-E648-BE18-449B3F2CA0AE}"/>
              </a:ext>
            </a:extLst>
          </p:cNvPr>
          <p:cNvSpPr txBox="1"/>
          <p:nvPr/>
        </p:nvSpPr>
        <p:spPr>
          <a:xfrm>
            <a:off x="1666397" y="2654419"/>
            <a:ext cx="5811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sed</a:t>
            </a:r>
            <a:r>
              <a:rPr lang="en-US" sz="3600" dirty="0"/>
              <a:t> –r ‘s/PATTERN/REPLACE/’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D70A70D-6E3F-1C4D-8D9B-AB691CA16E77}"/>
              </a:ext>
            </a:extLst>
          </p:cNvPr>
          <p:cNvCxnSpPr/>
          <p:nvPr/>
        </p:nvCxnSpPr>
        <p:spPr>
          <a:xfrm flipV="1">
            <a:off x="1925402" y="3300750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92E2CF5-6CBE-004D-80DF-C401CD92EF8D}"/>
              </a:ext>
            </a:extLst>
          </p:cNvPr>
          <p:cNvCxnSpPr/>
          <p:nvPr/>
        </p:nvCxnSpPr>
        <p:spPr>
          <a:xfrm flipV="1">
            <a:off x="3183068" y="3341748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D6F78B-61EE-3644-B531-D7850BA8BD4A}"/>
              </a:ext>
            </a:extLst>
          </p:cNvPr>
          <p:cNvCxnSpPr/>
          <p:nvPr/>
        </p:nvCxnSpPr>
        <p:spPr>
          <a:xfrm flipV="1">
            <a:off x="4199974" y="3300751"/>
            <a:ext cx="0" cy="1668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4702178-0272-2D46-8D21-B34AA7733636}"/>
              </a:ext>
            </a:extLst>
          </p:cNvPr>
          <p:cNvCxnSpPr/>
          <p:nvPr/>
        </p:nvCxnSpPr>
        <p:spPr>
          <a:xfrm flipV="1">
            <a:off x="6028017" y="3300750"/>
            <a:ext cx="0" cy="6936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CA3A38E-1DCA-5D4D-BA73-CA4BF1969B0B}"/>
              </a:ext>
            </a:extLst>
          </p:cNvPr>
          <p:cNvSpPr txBox="1"/>
          <p:nvPr/>
        </p:nvSpPr>
        <p:spPr>
          <a:xfrm>
            <a:off x="2644883" y="4082987"/>
            <a:ext cx="114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Substitute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C8ADC1-4425-8A45-B9C9-2867C3C02D96}"/>
              </a:ext>
            </a:extLst>
          </p:cNvPr>
          <p:cNvSpPr txBox="1"/>
          <p:nvPr/>
        </p:nvSpPr>
        <p:spPr>
          <a:xfrm>
            <a:off x="3260654" y="5109175"/>
            <a:ext cx="1759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Pattern</a:t>
            </a:r>
          </a:p>
          <a:p>
            <a:pPr algn="ctr"/>
            <a:r>
              <a:rPr lang="en-US" dirty="0"/>
              <a:t>You’re Searching</a:t>
            </a:r>
          </a:p>
          <a:p>
            <a:pPr algn="ctr"/>
            <a:r>
              <a:rPr lang="en-US" dirty="0"/>
              <a:t>For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DE72B7-5240-7A46-8999-7BC00C7F8F17}"/>
              </a:ext>
            </a:extLst>
          </p:cNvPr>
          <p:cNvSpPr txBox="1"/>
          <p:nvPr/>
        </p:nvSpPr>
        <p:spPr>
          <a:xfrm>
            <a:off x="5474019" y="4082987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What you </a:t>
            </a:r>
          </a:p>
          <a:p>
            <a:pPr algn="ctr"/>
            <a:r>
              <a:rPr lang="en-US" dirty="0"/>
              <a:t>Want to</a:t>
            </a:r>
          </a:p>
          <a:p>
            <a:pPr algn="ctr"/>
            <a:r>
              <a:rPr lang="en-US" dirty="0"/>
              <a:t>Replace it </a:t>
            </a:r>
          </a:p>
          <a:p>
            <a:pPr algn="ctr"/>
            <a:r>
              <a:rPr lang="en-US" dirty="0"/>
              <a:t>with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C3C16F-0B6E-2546-A7A4-0E0E8245C93C}"/>
              </a:ext>
            </a:extLst>
          </p:cNvPr>
          <p:cNvSpPr txBox="1"/>
          <p:nvPr/>
        </p:nvSpPr>
        <p:spPr>
          <a:xfrm>
            <a:off x="1367677" y="4100315"/>
            <a:ext cx="990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</a:t>
            </a:r>
          </a:p>
          <a:p>
            <a:pPr algn="ctr"/>
            <a:r>
              <a:rPr lang="en-US" dirty="0"/>
              <a:t>Binary</a:t>
            </a:r>
          </a:p>
          <a:p>
            <a:pPr algn="ctr"/>
            <a:r>
              <a:rPr lang="en-US" dirty="0"/>
              <a:t>Program</a:t>
            </a:r>
          </a:p>
        </p:txBody>
      </p:sp>
      <p:pic>
        <p:nvPicPr>
          <p:cNvPr id="17" name="Shape 85">
            <a:extLst>
              <a:ext uri="{FF2B5EF4-FFF2-40B4-BE49-F238E27FC236}">
                <a16:creationId xmlns:a16="http://schemas.microsoft.com/office/drawing/2014/main" id="{812FDD88-A635-9B4A-98DC-A55DDA7B1DA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003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at File Contents</a:t>
            </a:r>
          </a:p>
        </p:txBody>
      </p:sp>
      <p:pic>
        <p:nvPicPr>
          <p:cNvPr id="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1150"/>
          <p:cNvSpPr txBox="1"/>
          <p:nvPr/>
        </p:nvSpPr>
        <p:spPr>
          <a:xfrm>
            <a:off x="786017" y="1405430"/>
            <a:ext cx="7571967" cy="79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Navigate back to the Sequence files that we unarchived and renamed this afternoon. They should be in this path: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Don’t forget about tab complete whilst changing directories!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1642643" y="2195996"/>
            <a:ext cx="585871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c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d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/Sequences</a:t>
            </a:r>
          </a:p>
        </p:txBody>
      </p:sp>
      <p:sp>
        <p:nvSpPr>
          <p:cNvPr id="7" name="Shape 1150"/>
          <p:cNvSpPr txBox="1"/>
          <p:nvPr/>
        </p:nvSpPr>
        <p:spPr>
          <a:xfrm>
            <a:off x="938417" y="3417654"/>
            <a:ext cx="7571967" cy="79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List the files to make sure that you have two sequencing files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called sequence_1.fq and sequence_2.fq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your file names are different, you will need to use these names in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 of the following examples.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43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BDBA-A670-1E49-BDBB-2669F09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sed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8172D-9941-CA46-9241-58659FE707E8}"/>
              </a:ext>
            </a:extLst>
          </p:cNvPr>
          <p:cNvSpPr/>
          <p:nvPr/>
        </p:nvSpPr>
        <p:spPr>
          <a:xfrm>
            <a:off x="2169037" y="2018124"/>
            <a:ext cx="4805926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Filter/sequence_1_val_1.fq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FBBB1-8EA1-3E4F-8AF9-7831231E6F25}"/>
              </a:ext>
            </a:extLst>
          </p:cNvPr>
          <p:cNvSpPr txBox="1"/>
          <p:nvPr/>
        </p:nvSpPr>
        <p:spPr>
          <a:xfrm>
            <a:off x="1245870" y="1477323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First, let’s open the file:</a:t>
            </a:r>
            <a:endParaRPr lang="en-GB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9D3C2-7F97-4F4C-8240-CD3127BE44FF}"/>
              </a:ext>
            </a:extLst>
          </p:cNvPr>
          <p:cNvSpPr txBox="1"/>
          <p:nvPr/>
        </p:nvSpPr>
        <p:spPr>
          <a:xfrm>
            <a:off x="1102995" y="2476806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Let’s pipe that into </a:t>
            </a:r>
            <a:r>
              <a:rPr lang="en-US" dirty="0" err="1"/>
              <a:t>sed</a:t>
            </a:r>
            <a:r>
              <a:rPr lang="en-US" dirty="0"/>
              <a:t> to replace all of the occurrences of the primer at the start of the line with nothing. </a:t>
            </a:r>
            <a:endParaRPr lang="en-GB" dirty="0"/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97F51F-09DC-EE41-80A2-989645752952}"/>
              </a:ext>
            </a:extLst>
          </p:cNvPr>
          <p:cNvSpPr/>
          <p:nvPr/>
        </p:nvSpPr>
        <p:spPr>
          <a:xfrm>
            <a:off x="441483" y="3295045"/>
            <a:ext cx="826103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Filter/sequence_1.fq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sed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–r ‘s</a:t>
            </a:r>
            <a:r>
              <a:rPr lang="en-US" dirty="0">
                <a:solidFill>
                  <a:srgbClr val="FFFF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^TACCGTAGAGCTGCTA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//’</a:t>
            </a:r>
          </a:p>
        </p:txBody>
      </p:sp>
      <p:pic>
        <p:nvPicPr>
          <p:cNvPr id="24" name="Shape 84">
            <a:extLst>
              <a:ext uri="{FF2B5EF4-FFF2-40B4-BE49-F238E27FC236}">
                <a16:creationId xmlns:a16="http://schemas.microsoft.com/office/drawing/2014/main" id="{D4C2B588-B877-5D4C-91BB-F111020C4AE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EFFECD-CD3B-7442-ABC6-3658487E3946}"/>
              </a:ext>
            </a:extLst>
          </p:cNvPr>
          <p:cNvSpPr txBox="1"/>
          <p:nvPr/>
        </p:nvSpPr>
        <p:spPr>
          <a:xfrm>
            <a:off x="1087280" y="3912438"/>
            <a:ext cx="6938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Finally REDIRECT the standard out into a new file.</a:t>
            </a:r>
          </a:p>
          <a:p>
            <a:pPr algn="ctr"/>
            <a:r>
              <a:rPr lang="en-US" dirty="0"/>
              <a:t>(all on one line): </a:t>
            </a:r>
            <a:endParaRPr lang="en-GB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3151A5-AEB2-D749-B3EF-EF394DED343F}"/>
              </a:ext>
            </a:extLst>
          </p:cNvPr>
          <p:cNvSpPr/>
          <p:nvPr/>
        </p:nvSpPr>
        <p:spPr>
          <a:xfrm>
            <a:off x="425768" y="4670518"/>
            <a:ext cx="8261032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cat Filter/sequence_1.fq | 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sed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 –r ‘s</a:t>
            </a:r>
            <a:r>
              <a:rPr lang="en-US" dirty="0">
                <a:solidFill>
                  <a:srgbClr val="FFFF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^TACCGTAGAGCTGCTA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//’ &gt; Filter/clean_1.fq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E3BB03-C70F-104C-A4E5-CABCCECE21A3}"/>
              </a:ext>
            </a:extLst>
          </p:cNvPr>
          <p:cNvSpPr txBox="1"/>
          <p:nvPr/>
        </p:nvSpPr>
        <p:spPr>
          <a:xfrm>
            <a:off x="1087279" y="5541784"/>
            <a:ext cx="69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removing primers manually isn’t the best approach…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13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9" grpId="0" animBg="1"/>
      <p:bldP spid="16" grpId="0"/>
      <p:bldP spid="18" grpId="0" animBg="1"/>
      <p:bldP spid="2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bbmap</a:t>
            </a:r>
            <a:endParaRPr lang="en-US" dirty="0"/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9A69C604-1659-C54C-A100-1673B4C0D6A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EE7E20-2C69-064E-98AA-97F57AF69920}"/>
              </a:ext>
            </a:extLst>
          </p:cNvPr>
          <p:cNvSpPr/>
          <p:nvPr/>
        </p:nvSpPr>
        <p:spPr>
          <a:xfrm>
            <a:off x="3500436" y="3272243"/>
            <a:ext cx="214312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bbduk.sh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-h</a:t>
            </a:r>
            <a:endParaRPr lang="en-US" dirty="0">
              <a:solidFill>
                <a:srgbClr val="FFFFFF"/>
              </a:solidFill>
              <a:latin typeface="Courier New"/>
              <a:cs typeface="Courier New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30ADA-17AA-764A-9292-9AD704849B3A}"/>
              </a:ext>
            </a:extLst>
          </p:cNvPr>
          <p:cNvSpPr txBox="1"/>
          <p:nvPr/>
        </p:nvSpPr>
        <p:spPr>
          <a:xfrm>
            <a:off x="552791" y="1692276"/>
            <a:ext cx="8038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1 – Hard trimming 16 </a:t>
            </a:r>
            <a:r>
              <a:rPr lang="en-US" dirty="0" err="1"/>
              <a:t>bp</a:t>
            </a:r>
            <a:r>
              <a:rPr lang="en-US" dirty="0"/>
              <a:t> from the 5’ end of all of the reads with </a:t>
            </a:r>
            <a:r>
              <a:rPr lang="en-US" dirty="0" err="1"/>
              <a:t>TrimGalore</a:t>
            </a:r>
            <a:r>
              <a:rPr lang="en-US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E312A-73A8-A545-9080-FA71F617680C}"/>
              </a:ext>
            </a:extLst>
          </p:cNvPr>
          <p:cNvSpPr txBox="1"/>
          <p:nvPr/>
        </p:nvSpPr>
        <p:spPr>
          <a:xfrm>
            <a:off x="1351631" y="2235553"/>
            <a:ext cx="644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2 – Use </a:t>
            </a:r>
            <a:r>
              <a:rPr lang="en-US" dirty="0" err="1"/>
              <a:t>bbduk</a:t>
            </a:r>
            <a:r>
              <a:rPr lang="en-US" dirty="0"/>
              <a:t> from BBMAP to remove specific sequences.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And this is what we’re going to do! Take a look at the manual: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AD4A69-C62F-5B48-8DA5-4EFC6E166796}"/>
              </a:ext>
            </a:extLst>
          </p:cNvPr>
          <p:cNvSpPr txBox="1"/>
          <p:nvPr/>
        </p:nvSpPr>
        <p:spPr>
          <a:xfrm>
            <a:off x="1794509" y="3718679"/>
            <a:ext cx="55549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Have a look at the following parameters:</a:t>
            </a:r>
          </a:p>
          <a:p>
            <a:r>
              <a:rPr lang="en-US" dirty="0"/>
              <a:t>in=</a:t>
            </a:r>
          </a:p>
          <a:p>
            <a:r>
              <a:rPr lang="en-US" dirty="0"/>
              <a:t>in2=</a:t>
            </a:r>
          </a:p>
          <a:p>
            <a:r>
              <a:rPr lang="en-US" dirty="0"/>
              <a:t>ref=</a:t>
            </a:r>
          </a:p>
          <a:p>
            <a:r>
              <a:rPr lang="en-US" dirty="0"/>
              <a:t>out=</a:t>
            </a:r>
          </a:p>
          <a:p>
            <a:r>
              <a:rPr lang="en-US" dirty="0"/>
              <a:t>out2=</a:t>
            </a:r>
          </a:p>
          <a:p>
            <a:r>
              <a:rPr lang="en-US" dirty="0"/>
              <a:t>k=</a:t>
            </a:r>
          </a:p>
          <a:p>
            <a:r>
              <a:rPr lang="en-US" dirty="0" err="1"/>
              <a:t>rcomp</a:t>
            </a:r>
            <a:r>
              <a:rPr lang="en-US" dirty="0"/>
              <a:t>=</a:t>
            </a:r>
          </a:p>
          <a:p>
            <a:r>
              <a:rPr lang="en-US" dirty="0"/>
              <a:t>mink=</a:t>
            </a:r>
          </a:p>
          <a:p>
            <a:r>
              <a:rPr lang="en-US" dirty="0" err="1"/>
              <a:t>ktrim</a:t>
            </a:r>
            <a:r>
              <a:rPr lang="en-US" dirty="0"/>
              <a:t>=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1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bbmap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EE7E20-2C69-064E-98AA-97F57AF69920}"/>
              </a:ext>
            </a:extLst>
          </p:cNvPr>
          <p:cNvSpPr/>
          <p:nvPr/>
        </p:nvSpPr>
        <p:spPr>
          <a:xfrm>
            <a:off x="3500436" y="3272243"/>
            <a:ext cx="214312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bbduk.sh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-h</a:t>
            </a:r>
            <a:endParaRPr lang="en-US" dirty="0">
              <a:solidFill>
                <a:srgbClr val="FFFFFF"/>
              </a:solidFill>
              <a:latin typeface="Courier New"/>
              <a:cs typeface="Courier New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30ADA-17AA-764A-9292-9AD704849B3A}"/>
              </a:ext>
            </a:extLst>
          </p:cNvPr>
          <p:cNvSpPr txBox="1"/>
          <p:nvPr/>
        </p:nvSpPr>
        <p:spPr>
          <a:xfrm>
            <a:off x="552791" y="1692276"/>
            <a:ext cx="8038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1 – Hard trimming 16 </a:t>
            </a:r>
            <a:r>
              <a:rPr lang="en-US" dirty="0" err="1"/>
              <a:t>bp</a:t>
            </a:r>
            <a:r>
              <a:rPr lang="en-US" dirty="0"/>
              <a:t> from the 5’ end of all of the reads with </a:t>
            </a:r>
            <a:r>
              <a:rPr lang="en-US" dirty="0" err="1"/>
              <a:t>TrimGalore</a:t>
            </a:r>
            <a:r>
              <a:rPr lang="en-US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E312A-73A8-A545-9080-FA71F617680C}"/>
              </a:ext>
            </a:extLst>
          </p:cNvPr>
          <p:cNvSpPr txBox="1"/>
          <p:nvPr/>
        </p:nvSpPr>
        <p:spPr>
          <a:xfrm>
            <a:off x="1351631" y="2235553"/>
            <a:ext cx="644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OPTION 2 – Use </a:t>
            </a:r>
            <a:r>
              <a:rPr lang="en-US" dirty="0" err="1"/>
              <a:t>bbduk</a:t>
            </a:r>
            <a:r>
              <a:rPr lang="en-US" dirty="0"/>
              <a:t> from BBMAP to remove specific sequences.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And this is what we’re going to do! Take a look at the manual: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AD4A69-C62F-5B48-8DA5-4EFC6E166796}"/>
              </a:ext>
            </a:extLst>
          </p:cNvPr>
          <p:cNvSpPr txBox="1"/>
          <p:nvPr/>
        </p:nvSpPr>
        <p:spPr>
          <a:xfrm>
            <a:off x="1794508" y="3718679"/>
            <a:ext cx="67967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Have a look at the following parameters:</a:t>
            </a:r>
          </a:p>
          <a:p>
            <a:r>
              <a:rPr lang="en-US" dirty="0"/>
              <a:t>in= input file</a:t>
            </a:r>
          </a:p>
          <a:p>
            <a:r>
              <a:rPr lang="en-US" dirty="0"/>
              <a:t>in2= input file pair</a:t>
            </a:r>
          </a:p>
          <a:p>
            <a:r>
              <a:rPr lang="en-US" dirty="0"/>
              <a:t>ref= reference file containing contaminants (I’ve made this for you!) </a:t>
            </a:r>
          </a:p>
          <a:p>
            <a:r>
              <a:rPr lang="en-US" dirty="0"/>
              <a:t>out= output file</a:t>
            </a:r>
          </a:p>
          <a:p>
            <a:r>
              <a:rPr lang="en-US" dirty="0"/>
              <a:t>out2= output file pair</a:t>
            </a:r>
          </a:p>
          <a:p>
            <a:r>
              <a:rPr lang="en-US" dirty="0"/>
              <a:t>k= length of </a:t>
            </a:r>
            <a:r>
              <a:rPr lang="en-US" dirty="0" err="1"/>
              <a:t>kmer</a:t>
            </a:r>
            <a:r>
              <a:rPr lang="en-US" dirty="0"/>
              <a:t> used for finding contaminants</a:t>
            </a:r>
          </a:p>
          <a:p>
            <a:r>
              <a:rPr lang="en-US" dirty="0" err="1"/>
              <a:t>rcomp</a:t>
            </a:r>
            <a:r>
              <a:rPr lang="en-US" dirty="0"/>
              <a:t>= match reverse complements</a:t>
            </a:r>
          </a:p>
          <a:p>
            <a:r>
              <a:rPr lang="en-US" dirty="0"/>
              <a:t>mink= look for shorter </a:t>
            </a:r>
            <a:r>
              <a:rPr lang="en-US" dirty="0" err="1"/>
              <a:t>kmers</a:t>
            </a:r>
            <a:r>
              <a:rPr lang="en-US" dirty="0"/>
              <a:t> up to this length at the ends</a:t>
            </a:r>
          </a:p>
          <a:p>
            <a:r>
              <a:rPr lang="en-US" dirty="0" err="1"/>
              <a:t>ktrim</a:t>
            </a:r>
            <a:r>
              <a:rPr lang="en-US" dirty="0"/>
              <a:t>= specify which direction to trim reads from</a:t>
            </a:r>
          </a:p>
          <a:p>
            <a:endParaRPr lang="en-US" dirty="0"/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DA20F41E-398A-5448-9A0B-3FAB82B91F6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998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DA-4CAD-AE4C-97C2-B4B1A829D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Primers - </a:t>
            </a:r>
            <a:r>
              <a:rPr lang="en-US" dirty="0" err="1"/>
              <a:t>bbmap</a:t>
            </a:r>
            <a:endParaRPr lang="en-US" dirty="0"/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9A69C604-1659-C54C-A100-1673B4C0D6A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EE7E20-2C69-064E-98AA-97F57AF69920}"/>
              </a:ext>
            </a:extLst>
          </p:cNvPr>
          <p:cNvSpPr/>
          <p:nvPr/>
        </p:nvSpPr>
        <p:spPr>
          <a:xfrm>
            <a:off x="974408" y="2836477"/>
            <a:ext cx="7195185" cy="1477328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bbduk.sh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in=Filter/sequence_1_val_1.fq in2=Filter/sequence_2_val_2.fq ref=../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primers.fasta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out=Filter/clean_1.fq out2=Filter/clean_2.fq </a:t>
            </a:r>
          </a:p>
          <a:p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k=16 mink=11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ktrim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 </a:t>
            </a:r>
            <a:r>
              <a:rPr lang="en-GB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rcomp</a:t>
            </a:r>
            <a:r>
              <a:rPr lang="en-GB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=t</a:t>
            </a:r>
          </a:p>
          <a:p>
            <a:endParaRPr lang="en-US" dirty="0">
              <a:solidFill>
                <a:srgbClr val="FFFFFF"/>
              </a:solidFill>
              <a:latin typeface="Courier New"/>
              <a:cs typeface="Courier New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E312A-73A8-A545-9080-FA71F617680C}"/>
              </a:ext>
            </a:extLst>
          </p:cNvPr>
          <p:cNvSpPr txBox="1"/>
          <p:nvPr/>
        </p:nvSpPr>
        <p:spPr>
          <a:xfrm>
            <a:off x="1574051" y="1526893"/>
            <a:ext cx="59959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Run </a:t>
            </a:r>
            <a:r>
              <a:rPr lang="en-US" dirty="0" err="1"/>
              <a:t>bbduk</a:t>
            </a:r>
            <a:r>
              <a:rPr lang="en-US" dirty="0"/>
              <a:t>!</a:t>
            </a:r>
          </a:p>
          <a:p>
            <a:pPr algn="ctr"/>
            <a:r>
              <a:rPr lang="en-US" dirty="0"/>
              <a:t>I’ve assumed you’re working in the Sequences directory here, </a:t>
            </a:r>
          </a:p>
          <a:p>
            <a:pPr algn="ctr"/>
            <a:r>
              <a:rPr lang="en-US" dirty="0"/>
              <a:t>and the reference file (</a:t>
            </a:r>
            <a:r>
              <a:rPr lang="en-US" dirty="0" err="1"/>
              <a:t>primers.fasta</a:t>
            </a:r>
            <a:r>
              <a:rPr lang="en-US" dirty="0"/>
              <a:t>) is one directory above.</a:t>
            </a:r>
          </a:p>
          <a:p>
            <a:pPr algn="ctr"/>
            <a:r>
              <a:rPr lang="en-US" dirty="0"/>
              <a:t>(All on one line)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0D39E8-E635-3042-8C5A-BE046EA5EE80}"/>
              </a:ext>
            </a:extLst>
          </p:cNvPr>
          <p:cNvSpPr txBox="1"/>
          <p:nvPr/>
        </p:nvSpPr>
        <p:spPr>
          <a:xfrm>
            <a:off x="2747500" y="4532315"/>
            <a:ext cx="364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Run </a:t>
            </a:r>
            <a:r>
              <a:rPr lang="en-US" dirty="0" err="1"/>
              <a:t>FastQC</a:t>
            </a:r>
            <a:r>
              <a:rPr lang="en-US" dirty="0"/>
              <a:t> again on your clean files!</a:t>
            </a:r>
          </a:p>
        </p:txBody>
      </p:sp>
    </p:spTree>
    <p:extLst>
      <p:ext uri="{BB962C8B-B14F-4D97-AF65-F5344CB8AC3E}">
        <p14:creationId xmlns:p14="http://schemas.microsoft.com/office/powerpoint/2010/main" val="29510599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C348EA2-ACFC-B545-8DB6-2C467A63EBBB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Is the Data Good Now...??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680806A1-2CA3-1E44-9FAC-EBDBEA96B67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8F899B-623C-F24C-9FA9-4AD815445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915" y="2248536"/>
            <a:ext cx="5474970" cy="37758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ED59AC-612B-B140-BF8E-4FC2C1DED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215" y="1460776"/>
            <a:ext cx="3512185" cy="71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522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E626-F390-374D-B577-291AE7D08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But what about other contaminants? These need to be removed as well.</a:t>
            </a:r>
          </a:p>
          <a:p>
            <a:pPr lvl="1"/>
            <a:r>
              <a:rPr lang="en-US" dirty="0"/>
              <a:t>Host species.</a:t>
            </a:r>
          </a:p>
          <a:p>
            <a:pPr lvl="1"/>
            <a:r>
              <a:rPr lang="en-US" dirty="0"/>
              <a:t>Other organisms.</a:t>
            </a:r>
          </a:p>
          <a:p>
            <a:pPr lvl="1"/>
            <a:r>
              <a:rPr lang="en-US" dirty="0" err="1"/>
              <a:t>PhiX</a:t>
            </a:r>
            <a:r>
              <a:rPr lang="en-US" dirty="0"/>
              <a:t> controls.</a:t>
            </a:r>
          </a:p>
          <a:p>
            <a:r>
              <a:rPr lang="en-US" dirty="0"/>
              <a:t>Can use </a:t>
            </a:r>
            <a:r>
              <a:rPr lang="en-US" dirty="0" err="1"/>
              <a:t>bbduk.sh</a:t>
            </a:r>
            <a:r>
              <a:rPr lang="en-US" dirty="0"/>
              <a:t> (easy) or </a:t>
            </a:r>
            <a:r>
              <a:rPr lang="en-US" dirty="0" err="1"/>
              <a:t>DeconSeq</a:t>
            </a:r>
            <a:r>
              <a:rPr lang="en-US" dirty="0"/>
              <a:t> (little bit more involved)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A840CA-DDDF-9044-9B1D-6DB75046712E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Is the Data Good Now...??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7A2FBE78-8A35-AE4D-9F59-DF4A9CF584E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7680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1259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274"/>
            <a:ext cx="8229600" cy="54082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Within the following directory, there are 3 datasets: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Set 1: Genome sequencing of the bacteria </a:t>
            </a:r>
            <a:r>
              <a:rPr lang="en-US" i="1" dirty="0"/>
              <a:t>Bartonella</a:t>
            </a:r>
          </a:p>
          <a:p>
            <a:pPr lvl="1"/>
            <a:r>
              <a:rPr lang="en-US" i="1" dirty="0" err="1"/>
              <a:t>bartonella_illumina.fastq</a:t>
            </a:r>
            <a:endParaRPr lang="en-US" i="1" dirty="0"/>
          </a:p>
          <a:p>
            <a:r>
              <a:rPr lang="en-US" dirty="0"/>
              <a:t>Set 2: RAD sequencing data</a:t>
            </a:r>
          </a:p>
          <a:p>
            <a:pPr lvl="1"/>
            <a:r>
              <a:rPr lang="en-US" i="1" dirty="0"/>
              <a:t>can152.fq</a:t>
            </a:r>
          </a:p>
          <a:p>
            <a:r>
              <a:rPr lang="en-US" dirty="0"/>
              <a:t>Set 3: Amplicon sequencing of 16S rRNA from environmental samples</a:t>
            </a:r>
          </a:p>
          <a:p>
            <a:pPr lvl="1"/>
            <a:r>
              <a:rPr lang="en-US" i="1" dirty="0"/>
              <a:t>P160A-44-S44_L001_R*_001.fastq.gz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Now it’s your turn (Maybe!)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AEA100-66B5-264A-A225-45A761DBADED}"/>
              </a:ext>
            </a:extLst>
          </p:cNvPr>
          <p:cNvSpPr/>
          <p:nvPr/>
        </p:nvSpPr>
        <p:spPr>
          <a:xfrm>
            <a:off x="1973103" y="2348797"/>
            <a:ext cx="5197793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~/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workshop_materials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/</a:t>
            </a:r>
            <a:r>
              <a:rPr lang="en-US" dirty="0" err="1">
                <a:solidFill>
                  <a:srgbClr val="FFFFFF"/>
                </a:solidFill>
                <a:latin typeface="Courier New"/>
                <a:cs typeface="Courier New"/>
              </a:rPr>
              <a:t>QC_Workshop</a:t>
            </a:r>
            <a:endParaRPr lang="en-GB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9475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 Sequencing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499947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424548" y="397544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537968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27192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499947" y="397544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737151" y="416072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56136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985538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37151" y="434600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499947" y="4531283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852670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422033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690445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25335" y="3975256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88043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080320" y="360488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119631" y="379016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924867" y="381034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227269" y="3975256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119631" y="416072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924867" y="416072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56455" y="4346001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90009" y="2276163"/>
            <a:ext cx="1646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Genomic DNA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2499947" y="2437518"/>
            <a:ext cx="51171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16951" y="3604881"/>
            <a:ext cx="21752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Restriction Enzyme</a:t>
            </a:r>
          </a:p>
          <a:p>
            <a:pPr algn="ctr"/>
            <a:r>
              <a:rPr lang="en-US" sz="2000" dirty="0"/>
              <a:t>Fragmented DNA</a:t>
            </a:r>
          </a:p>
        </p:txBody>
      </p:sp>
      <p:sp>
        <p:nvSpPr>
          <p:cNvPr id="29" name="Down Arrow 28"/>
          <p:cNvSpPr/>
          <p:nvPr/>
        </p:nvSpPr>
        <p:spPr>
          <a:xfrm>
            <a:off x="4614368" y="2615696"/>
            <a:ext cx="495416" cy="746360"/>
          </a:xfrm>
          <a:prstGeom prst="downArrow">
            <a:avLst/>
          </a:prstGeom>
          <a:solidFill>
            <a:srgbClr val="E07602"/>
          </a:solidFill>
          <a:ln>
            <a:solidFill>
              <a:srgbClr val="E0760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>
            <a:off x="4614368" y="4531283"/>
            <a:ext cx="495416" cy="746360"/>
          </a:xfrm>
          <a:prstGeom prst="downArrow">
            <a:avLst/>
          </a:prstGeom>
          <a:solidFill>
            <a:srgbClr val="E07602"/>
          </a:solidFill>
          <a:ln>
            <a:solidFill>
              <a:srgbClr val="E0760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159314" y="5499203"/>
            <a:ext cx="1384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Sequencing</a:t>
            </a:r>
          </a:p>
        </p:txBody>
      </p:sp>
      <p:pic>
        <p:nvPicPr>
          <p:cNvPr id="32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TextBox 32"/>
          <p:cNvSpPr txBox="1"/>
          <p:nvPr/>
        </p:nvSpPr>
        <p:spPr>
          <a:xfrm>
            <a:off x="2471476" y="1505826"/>
            <a:ext cx="4209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RAD = Restriction-site Associated DNA</a:t>
            </a:r>
          </a:p>
        </p:txBody>
      </p:sp>
    </p:spTree>
    <p:extLst>
      <p:ext uri="{BB962C8B-B14F-4D97-AF65-F5344CB8AC3E}">
        <p14:creationId xmlns:p14="http://schemas.microsoft.com/office/powerpoint/2010/main" val="28242027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Amplicon</a:t>
            </a:r>
            <a:r>
              <a:rPr lang="en-US" dirty="0"/>
              <a:t> Sequencing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844789" y="1864784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769390" y="223534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82810" y="1864784"/>
            <a:ext cx="5368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72034" y="186478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44789" y="223534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081993" y="2420624"/>
            <a:ext cx="53682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500978" y="205006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0380" y="1864784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81993" y="2605904"/>
            <a:ext cx="536824" cy="0"/>
          </a:xfrm>
          <a:prstGeom prst="line">
            <a:avLst/>
          </a:prstGeom>
          <a:ln>
            <a:solidFill>
              <a:srgbClr val="A2C8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44789" y="2791186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197512" y="2050064"/>
            <a:ext cx="53682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766875" y="205006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35287" y="1864784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570177" y="2235159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732885" y="186478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425162" y="186478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64473" y="2050064"/>
            <a:ext cx="536824" cy="0"/>
          </a:xfrm>
          <a:prstGeom prst="line">
            <a:avLst/>
          </a:prstGeom>
          <a:ln>
            <a:solidFill>
              <a:srgbClr val="7D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269709" y="2070247"/>
            <a:ext cx="53682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572111" y="2235159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464473" y="2420624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269709" y="242062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001297" y="260590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3554" y="1743579"/>
            <a:ext cx="25827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Amplify Region via PCR </a:t>
            </a:r>
          </a:p>
          <a:p>
            <a:pPr algn="ctr"/>
            <a:r>
              <a:rPr lang="en-US" sz="2000" dirty="0"/>
              <a:t>(16S </a:t>
            </a:r>
            <a:r>
              <a:rPr lang="en-US" sz="2000" dirty="0" err="1"/>
              <a:t>rRNA</a:t>
            </a:r>
            <a:r>
              <a:rPr lang="en-US" sz="2000" dirty="0"/>
              <a:t> gene)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Sequence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287070" y="3853411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888338" y="3824550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007324" y="3853411"/>
            <a:ext cx="5368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727578" y="4008575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888338" y="3979714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007324" y="4008575"/>
            <a:ext cx="53682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727578" y="3853411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168086" y="3824550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888338" y="4163579"/>
            <a:ext cx="536824" cy="0"/>
          </a:xfrm>
          <a:prstGeom prst="line">
            <a:avLst/>
          </a:prstGeom>
          <a:ln>
            <a:solidFill>
              <a:srgbClr val="A2C8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727578" y="4558136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47832" y="3824550"/>
            <a:ext cx="53682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727578" y="4747547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287070" y="4008575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68086" y="3979714"/>
            <a:ext cx="53682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727578" y="4198228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727578" y="4352673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168086" y="4159653"/>
            <a:ext cx="536824" cy="0"/>
          </a:xfrm>
          <a:prstGeom prst="line">
            <a:avLst/>
          </a:prstGeom>
          <a:ln>
            <a:solidFill>
              <a:srgbClr val="7D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007324" y="4191892"/>
            <a:ext cx="53682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727578" y="4879652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287070" y="4191892"/>
            <a:ext cx="536824" cy="0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727578" y="5080264"/>
            <a:ext cx="5368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888338" y="4323812"/>
            <a:ext cx="53682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Down Arrow 48"/>
          <p:cNvSpPr/>
          <p:nvPr/>
        </p:nvSpPr>
        <p:spPr>
          <a:xfrm>
            <a:off x="4921454" y="2682086"/>
            <a:ext cx="495416" cy="746360"/>
          </a:xfrm>
          <a:prstGeom prst="downArrow">
            <a:avLst/>
          </a:prstGeom>
          <a:solidFill>
            <a:srgbClr val="E07602"/>
          </a:solidFill>
          <a:ln>
            <a:solidFill>
              <a:srgbClr val="E0760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891958" y="3822144"/>
            <a:ext cx="22701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Grouped</a:t>
            </a:r>
          </a:p>
          <a:p>
            <a:pPr algn="ctr"/>
            <a:r>
              <a:rPr lang="en-US" sz="2000" dirty="0"/>
              <a:t>Based on Sequence </a:t>
            </a:r>
          </a:p>
          <a:p>
            <a:pPr algn="ctr"/>
            <a:r>
              <a:rPr lang="en-US" sz="2000" dirty="0"/>
              <a:t>Similarity</a:t>
            </a:r>
          </a:p>
        </p:txBody>
      </p:sp>
      <p:pic>
        <p:nvPicPr>
          <p:cNvPr id="52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010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34575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Paired Reads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2677919" y="1473200"/>
            <a:ext cx="3799840" cy="2733040"/>
            <a:chOff x="985520" y="975360"/>
            <a:chExt cx="3799840" cy="273304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985520" y="2611120"/>
              <a:ext cx="1137920" cy="101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flipV="1">
              <a:off x="2336800" y="2611120"/>
              <a:ext cx="1137920" cy="101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3647440" y="2600960"/>
              <a:ext cx="1137920" cy="1016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1452351" y="1346200"/>
              <a:ext cx="0" cy="4368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Block Arc 25"/>
            <p:cNvSpPr/>
            <p:nvPr/>
          </p:nvSpPr>
          <p:spPr>
            <a:xfrm>
              <a:off x="2509520" y="975360"/>
              <a:ext cx="629920" cy="2733040"/>
            </a:xfrm>
            <a:prstGeom prst="blockArc">
              <a:avLst>
                <a:gd name="adj1" fmla="val 10889272"/>
                <a:gd name="adj2" fmla="val 0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50952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15316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363720" y="105664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96672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153160" y="106680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363720" y="2306320"/>
              <a:ext cx="172720" cy="29464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153160" y="1361440"/>
              <a:ext cx="172720" cy="94488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363720" y="1361440"/>
              <a:ext cx="172720" cy="94488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4673600" y="1346200"/>
              <a:ext cx="0" cy="4368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497840" y="2722880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Illumina</a:t>
            </a:r>
            <a:r>
              <a:rPr lang="en-US" dirty="0"/>
              <a:t> Adaptors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2349629" y="2900680"/>
            <a:ext cx="3224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340803" y="2280920"/>
            <a:ext cx="3224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83251" y="2082522"/>
            <a:ext cx="2066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DNA for Sequencing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97840" y="1493520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Illumina</a:t>
            </a:r>
            <a:r>
              <a:rPr lang="en-US" dirty="0"/>
              <a:t> Adaptors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2349629" y="1691640"/>
            <a:ext cx="3224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70760" y="4373880"/>
            <a:ext cx="1280160" cy="269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720080" y="4373880"/>
            <a:ext cx="1280160" cy="269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556000" y="4373880"/>
            <a:ext cx="2164080" cy="269240"/>
          </a:xfrm>
          <a:prstGeom prst="rect">
            <a:avLst/>
          </a:prstGeom>
          <a:pattFill prst="wdDnDiag">
            <a:fgClr>
              <a:schemeClr val="accent1"/>
            </a:fgClr>
            <a:bgClr>
              <a:prstClr val="white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163599" y="4790440"/>
            <a:ext cx="1494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R1</a:t>
            </a:r>
          </a:p>
          <a:p>
            <a:pPr algn="ctr"/>
            <a:r>
              <a:rPr lang="en-US" dirty="0"/>
              <a:t>Forward Read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33262" y="4790440"/>
            <a:ext cx="1453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R2</a:t>
            </a:r>
          </a:p>
          <a:p>
            <a:pPr algn="ctr"/>
            <a:r>
              <a:rPr lang="en-US" dirty="0"/>
              <a:t>Reverse Read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289764" y="4785360"/>
            <a:ext cx="727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Insert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2270760" y="4196080"/>
            <a:ext cx="4729480" cy="1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109145" y="3648948"/>
            <a:ext cx="1088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Fragment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2270760" y="4785360"/>
            <a:ext cx="1285240" cy="1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5715000" y="4785360"/>
            <a:ext cx="1285240" cy="1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597121" y="4785360"/>
            <a:ext cx="2077262" cy="97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394747" y="5650914"/>
            <a:ext cx="6334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 example: 300 </a:t>
            </a:r>
            <a:r>
              <a:rPr lang="en-US" dirty="0" err="1"/>
              <a:t>bp</a:t>
            </a:r>
            <a:r>
              <a:rPr lang="en-US" dirty="0"/>
              <a:t> paired end reads with a 700 </a:t>
            </a:r>
            <a:r>
              <a:rPr lang="en-US" dirty="0" err="1"/>
              <a:t>bp</a:t>
            </a:r>
            <a:r>
              <a:rPr lang="en-US" dirty="0"/>
              <a:t> fragment size</a:t>
            </a:r>
          </a:p>
          <a:p>
            <a:pPr algn="ctr"/>
            <a:r>
              <a:rPr lang="en-US" dirty="0"/>
              <a:t>R1 = 300 </a:t>
            </a:r>
            <a:r>
              <a:rPr lang="en-US" dirty="0" err="1"/>
              <a:t>bp</a:t>
            </a:r>
            <a:r>
              <a:rPr lang="en-US" dirty="0"/>
              <a:t>, R2 = 300 </a:t>
            </a:r>
            <a:r>
              <a:rPr lang="en-US" dirty="0" err="1"/>
              <a:t>bp</a:t>
            </a:r>
            <a:r>
              <a:rPr lang="en-US" dirty="0"/>
              <a:t>, Insert = 100bp</a:t>
            </a:r>
          </a:p>
        </p:txBody>
      </p:sp>
      <p:pic>
        <p:nvPicPr>
          <p:cNvPr id="3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77349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2276"/>
            <a:ext cx="8229600" cy="5067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You need to run quality control on these samples!</a:t>
            </a:r>
          </a:p>
          <a:p>
            <a:r>
              <a:rPr lang="en-US" sz="2800" dirty="0"/>
              <a:t>Assess the quality using </a:t>
            </a:r>
            <a:r>
              <a:rPr lang="en-US" sz="2800" dirty="0" err="1"/>
              <a:t>FastQC</a:t>
            </a:r>
            <a:r>
              <a:rPr lang="en-US" sz="2800" dirty="0"/>
              <a:t>.</a:t>
            </a:r>
          </a:p>
          <a:p>
            <a:r>
              <a:rPr lang="en-US" sz="2800" dirty="0"/>
              <a:t>Determine if the data looks like what you expect FOR THIS EXPERIMENT</a:t>
            </a:r>
          </a:p>
          <a:p>
            <a:r>
              <a:rPr lang="en-US" sz="2800" dirty="0"/>
              <a:t>Decide whether the quality needs to be improved and if any sequences need to removed.</a:t>
            </a:r>
          </a:p>
          <a:p>
            <a:r>
              <a:rPr lang="en-US" sz="2800" dirty="0"/>
              <a:t>Filter!</a:t>
            </a:r>
          </a:p>
          <a:p>
            <a:r>
              <a:rPr lang="en-US" sz="2800" dirty="0"/>
              <a:t>Assess the quality of the clean reads. </a:t>
            </a:r>
          </a:p>
          <a:p>
            <a:endParaRPr lang="en-US" sz="2400" i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Now it’s your turn</a:t>
            </a:r>
          </a:p>
        </p:txBody>
      </p:sp>
      <p:pic>
        <p:nvPicPr>
          <p:cNvPr id="7" name="Shape 84">
            <a:extLst>
              <a:ext uri="{FF2B5EF4-FFF2-40B4-BE49-F238E27FC236}">
                <a16:creationId xmlns:a16="http://schemas.microsoft.com/office/drawing/2014/main" id="{9D6DFFD0-A46A-7B4D-AC59-E515B5DF1DC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4269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4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One</a:t>
            </a:r>
            <a:br>
              <a:rPr lang="en-US" dirty="0"/>
            </a:br>
            <a:r>
              <a:rPr lang="en-US" dirty="0"/>
              <a:t>Genome Sequencing Data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07844" y="1589131"/>
            <a:ext cx="83283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GB" sz="3200" dirty="0"/>
              <a:t>There are 10,000 sequences of 38 </a:t>
            </a:r>
            <a:r>
              <a:rPr lang="en-GB" sz="3200" dirty="0" err="1"/>
              <a:t>bp</a:t>
            </a:r>
            <a:r>
              <a:rPr lang="en-GB" sz="3200" dirty="0"/>
              <a:t> in length</a:t>
            </a:r>
          </a:p>
          <a:p>
            <a:pPr marL="457200" lvl="0" indent="-457200">
              <a:buFont typeface="Arial"/>
              <a:buChar char="•"/>
            </a:pPr>
            <a:r>
              <a:rPr lang="en-GB" sz="3200" dirty="0"/>
              <a:t>The GC content is 37%</a:t>
            </a:r>
          </a:p>
          <a:p>
            <a:pPr marL="457200" lvl="0" indent="-457200">
              <a:buFont typeface="Arial"/>
              <a:buChar char="•"/>
            </a:pPr>
            <a:r>
              <a:rPr lang="en-GB" sz="3200" dirty="0"/>
              <a:t>Quality score is &gt; Q30, which = 1 error in 1000 so base call quality is 99.9%</a:t>
            </a:r>
          </a:p>
          <a:p>
            <a:pPr marL="457200" lvl="0" indent="-457200">
              <a:buFont typeface="Arial"/>
              <a:buChar char="•"/>
            </a:pPr>
            <a:r>
              <a:rPr lang="en-GB" sz="3200" dirty="0"/>
              <a:t>Would you think this is good quality sequencing data?</a:t>
            </a:r>
          </a:p>
        </p:txBody>
      </p:sp>
    </p:spTree>
    <p:extLst>
      <p:ext uri="{BB962C8B-B14F-4D97-AF65-F5344CB8AC3E}">
        <p14:creationId xmlns:p14="http://schemas.microsoft.com/office/powerpoint/2010/main" val="110013262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4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One</a:t>
            </a:r>
            <a:br>
              <a:rPr lang="en-US" dirty="0"/>
            </a:br>
            <a:r>
              <a:rPr lang="en-US" dirty="0"/>
              <a:t>Genome Sequencing Data</a:t>
            </a:r>
          </a:p>
        </p:txBody>
      </p:sp>
      <p:pic>
        <p:nvPicPr>
          <p:cNvPr id="4" name="Shape 17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076" y="1536568"/>
            <a:ext cx="3857825" cy="500243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Shape 17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075" y="3287139"/>
            <a:ext cx="4131750" cy="8661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74"/>
          <p:cNvSpPr txBox="1"/>
          <p:nvPr/>
        </p:nvSpPr>
        <p:spPr>
          <a:xfrm>
            <a:off x="4765101" y="4767667"/>
            <a:ext cx="3857699" cy="9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dirty="0"/>
              <a:t>Are we worried about this data?!</a:t>
            </a:r>
            <a:endParaRPr lang="en-GB" sz="1800" dirty="0"/>
          </a:p>
          <a:p>
            <a:pPr lvl="0" algn="ctr" rtl="0">
              <a:spcBef>
                <a:spcPts val="0"/>
              </a:spcBef>
              <a:buNone/>
            </a:pPr>
            <a:r>
              <a:rPr lang="en-GB" sz="1800" dirty="0"/>
              <a:t>No - This shows the GC content we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GB" sz="1800" dirty="0"/>
              <a:t>expect and very few adaptors.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47371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Two</a:t>
            </a:r>
            <a:br>
              <a:rPr lang="en-US" dirty="0"/>
            </a:br>
            <a:r>
              <a:rPr lang="en-US" dirty="0"/>
              <a:t>RAD Sequencing Data</a:t>
            </a:r>
          </a:p>
        </p:txBody>
      </p:sp>
      <p:pic>
        <p:nvPicPr>
          <p:cNvPr id="6" name="Shape 19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5925" y="1456271"/>
            <a:ext cx="3957900" cy="50842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Shape 200"/>
          <p:cNvSpPr txBox="1"/>
          <p:nvPr/>
        </p:nvSpPr>
        <p:spPr>
          <a:xfrm>
            <a:off x="902001" y="3246787"/>
            <a:ext cx="2211899" cy="150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dirty="0"/>
              <a:t>Restriction Enzyme Digestion Site</a:t>
            </a:r>
          </a:p>
        </p:txBody>
      </p:sp>
      <p:pic>
        <p:nvPicPr>
          <p:cNvPr id="8" name="Shape 202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99" y="4554441"/>
            <a:ext cx="3738526" cy="13921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hape 199"/>
          <p:cNvCxnSpPr/>
          <p:nvPr/>
        </p:nvCxnSpPr>
        <p:spPr>
          <a:xfrm>
            <a:off x="3049601" y="3813371"/>
            <a:ext cx="1632299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13510354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Two</a:t>
            </a:r>
            <a:br>
              <a:rPr lang="en-US" dirty="0"/>
            </a:br>
            <a:r>
              <a:rPr lang="en-US" dirty="0"/>
              <a:t>RAD Sequencing Data</a:t>
            </a:r>
          </a:p>
        </p:txBody>
      </p:sp>
      <p:pic>
        <p:nvPicPr>
          <p:cNvPr id="6" name="Picture 5" descr="Screen Shot 2016-11-02 at 16.16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8659" y="1424482"/>
            <a:ext cx="5706683" cy="44033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8317" y="5856296"/>
            <a:ext cx="6767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Lack of diversity between clusters confuses the sequencer.</a:t>
            </a:r>
          </a:p>
          <a:p>
            <a:pPr algn="ctr"/>
            <a:r>
              <a:rPr lang="en-US" sz="1800" dirty="0"/>
              <a:t>All the dots are identical and therefore it can not decide where one cluster starts and one ends!</a:t>
            </a:r>
          </a:p>
        </p:txBody>
      </p:sp>
    </p:spTree>
    <p:extLst>
      <p:ext uri="{BB962C8B-B14F-4D97-AF65-F5344CB8AC3E}">
        <p14:creationId xmlns:p14="http://schemas.microsoft.com/office/powerpoint/2010/main" val="12520107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8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176" y="1379065"/>
            <a:ext cx="4033899" cy="52012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5" name="Shape 189"/>
          <p:cNvCxnSpPr/>
          <p:nvPr/>
        </p:nvCxnSpPr>
        <p:spPr>
          <a:xfrm>
            <a:off x="3049601" y="3690467"/>
            <a:ext cx="1632299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6" name="Shape 190"/>
          <p:cNvSpPr txBox="1"/>
          <p:nvPr/>
        </p:nvSpPr>
        <p:spPr>
          <a:xfrm>
            <a:off x="902001" y="3031767"/>
            <a:ext cx="2211899" cy="150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dirty="0"/>
              <a:t>Filter Low Quality &amp;</a:t>
            </a:r>
          </a:p>
          <a:p>
            <a:pPr lvl="0">
              <a:spcBef>
                <a:spcPts val="0"/>
              </a:spcBef>
              <a:buNone/>
            </a:pPr>
            <a:r>
              <a:rPr lang="en-GB" sz="2000" dirty="0"/>
              <a:t>Remove the Primer Sequence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Three</a:t>
            </a:r>
            <a:br>
              <a:rPr lang="en-US" dirty="0"/>
            </a:br>
            <a:r>
              <a:rPr lang="en-US" dirty="0"/>
              <a:t>Amplicon Sequencing Data</a:t>
            </a:r>
          </a:p>
        </p:txBody>
      </p:sp>
    </p:spTree>
    <p:extLst>
      <p:ext uri="{BB962C8B-B14F-4D97-AF65-F5344CB8AC3E}">
        <p14:creationId xmlns:p14="http://schemas.microsoft.com/office/powerpoint/2010/main" val="14976911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Three</a:t>
            </a:r>
            <a:br>
              <a:rPr lang="en-US" dirty="0"/>
            </a:br>
            <a:r>
              <a:rPr lang="en-US" dirty="0"/>
              <a:t>Amplicon Sequencing 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851" y="1417639"/>
            <a:ext cx="5355160" cy="31500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335" y="3028476"/>
            <a:ext cx="4801175" cy="36008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158" y="5079810"/>
            <a:ext cx="2724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Very low average quality</a:t>
            </a:r>
          </a:p>
        </p:txBody>
      </p:sp>
    </p:spTree>
    <p:extLst>
      <p:ext uri="{BB962C8B-B14F-4D97-AF65-F5344CB8AC3E}">
        <p14:creationId xmlns:p14="http://schemas.microsoft.com/office/powerpoint/2010/main" val="36037753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Set Three</a:t>
            </a:r>
            <a:br>
              <a:rPr lang="en-US" dirty="0"/>
            </a:br>
            <a:r>
              <a:rPr lang="en-US" dirty="0"/>
              <a:t>Amplicon Sequencing 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2828" y="5591887"/>
            <a:ext cx="4998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75% of bases are adapters after 15 </a:t>
            </a:r>
            <a:r>
              <a:rPr lang="en-US" sz="2000" dirty="0" err="1"/>
              <a:t>bp</a:t>
            </a:r>
            <a:endParaRPr lang="en-US" sz="2000" dirty="0"/>
          </a:p>
          <a:p>
            <a:pPr algn="ctr"/>
            <a:r>
              <a:rPr lang="en-US" sz="2000" dirty="0"/>
              <a:t>Majority adaptor dimers</a:t>
            </a:r>
          </a:p>
          <a:p>
            <a:pPr algn="ctr"/>
            <a:r>
              <a:rPr lang="en-US" sz="2000" dirty="0"/>
              <a:t>Unlikely to be able to save this data!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709" y="1481083"/>
            <a:ext cx="6296582" cy="387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952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149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Take Home Message!</a:t>
            </a:r>
          </a:p>
        </p:txBody>
      </p:sp>
      <p:sp>
        <p:nvSpPr>
          <p:cNvPr id="6" name="Shape 258"/>
          <p:cNvSpPr txBox="1">
            <a:spLocks/>
          </p:cNvSpPr>
          <p:nvPr/>
        </p:nvSpPr>
        <p:spPr>
          <a:xfrm>
            <a:off x="311701" y="1688433"/>
            <a:ext cx="8520599" cy="4403600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dirty="0"/>
              <a:t>It is essential to QC your data before beginning analysis.</a:t>
            </a:r>
          </a:p>
          <a:p>
            <a:pPr>
              <a:spcBef>
                <a:spcPts val="0"/>
              </a:spcBef>
            </a:pPr>
            <a:r>
              <a:rPr lang="en-GB" dirty="0"/>
              <a:t>What are you expecting? Think about your experimental design, your species etc… </a:t>
            </a:r>
          </a:p>
          <a:p>
            <a:pPr>
              <a:spcBef>
                <a:spcPts val="0"/>
              </a:spcBef>
            </a:pPr>
            <a:r>
              <a:rPr lang="en-GB" dirty="0"/>
              <a:t>What are you doing with the data? Alignment, assembly </a:t>
            </a:r>
            <a:r>
              <a:rPr lang="en-GB" dirty="0" err="1"/>
              <a:t>etc</a:t>
            </a:r>
            <a:r>
              <a:rPr lang="is-IS" dirty="0"/>
              <a:t>…</a:t>
            </a: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No two datasets are the same!</a:t>
            </a:r>
          </a:p>
        </p:txBody>
      </p:sp>
    </p:spTree>
    <p:extLst>
      <p:ext uri="{BB962C8B-B14F-4D97-AF65-F5344CB8AC3E}">
        <p14:creationId xmlns:p14="http://schemas.microsoft.com/office/powerpoint/2010/main" val="6061491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01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Looking at File Contents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218216"/>
              </p:ext>
            </p:extLst>
          </p:nvPr>
        </p:nvGraphicFramePr>
        <p:xfrm>
          <a:off x="163881" y="1259984"/>
          <a:ext cx="8849530" cy="462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9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0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head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tail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97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</a:t>
                      </a:r>
                      <a:r>
                        <a:rPr lang="en-US" baseline="0" dirty="0"/>
                        <a:t> the top lines of a file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 the bottom lines of a file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 the</a:t>
                      </a:r>
                      <a:r>
                        <a:rPr lang="en-US" baseline="0" dirty="0"/>
                        <a:t> file one full screen at a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Shows the</a:t>
                      </a:r>
                      <a:r>
                        <a:rPr lang="en-US" baseline="0" dirty="0"/>
                        <a:t> file one full screen at a time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Shows an entire</a:t>
                      </a:r>
                      <a:r>
                        <a:rPr lang="en-US" baseline="0" dirty="0"/>
                        <a:t> file all at once AND</a:t>
                      </a:r>
                    </a:p>
                    <a:p>
                      <a:pPr algn="ctr"/>
                      <a:r>
                        <a:rPr lang="en-US" baseline="0" dirty="0"/>
                        <a:t>Used to combine files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621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-n specifies the number</a:t>
                      </a:r>
                      <a:r>
                        <a:rPr lang="en-US" baseline="0" dirty="0"/>
                        <a:t> of lines </a:t>
                      </a:r>
                    </a:p>
                    <a:p>
                      <a:pPr algn="ctr"/>
                      <a:r>
                        <a:rPr lang="en-US" baseline="0" dirty="0"/>
                        <a:t>(default 10)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-n specifies the number</a:t>
                      </a:r>
                      <a:r>
                        <a:rPr lang="en-US" baseline="0" dirty="0"/>
                        <a:t> of lines </a:t>
                      </a:r>
                    </a:p>
                    <a:p>
                      <a:pPr algn="ctr"/>
                      <a:r>
                        <a:rPr lang="en-US" baseline="0" dirty="0"/>
                        <a:t>(default 10)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Enter to scroll one line</a:t>
                      </a:r>
                    </a:p>
                    <a:p>
                      <a:pPr algn="ctr"/>
                      <a:r>
                        <a:rPr lang="en-US" dirty="0"/>
                        <a:t>Space to scroll</a:t>
                      </a:r>
                      <a:r>
                        <a:rPr lang="en-US" baseline="0" dirty="0"/>
                        <a:t> a page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0" dirty="0"/>
                        <a:t> to quit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Enter to scroll one line</a:t>
                      </a:r>
                    </a:p>
                    <a:p>
                      <a:pPr algn="ctr"/>
                      <a:r>
                        <a:rPr lang="en-US" dirty="0"/>
                        <a:t>Space to scroll</a:t>
                      </a:r>
                      <a:r>
                        <a:rPr lang="en-US" baseline="0" dirty="0"/>
                        <a:t> a page</a:t>
                      </a:r>
                    </a:p>
                    <a:p>
                      <a:pPr algn="ctr"/>
                      <a:r>
                        <a:rPr lang="en-US" baseline="0" dirty="0"/>
                        <a:t>q to quit</a:t>
                      </a:r>
                    </a:p>
                    <a:p>
                      <a:pPr algn="ctr"/>
                      <a:r>
                        <a:rPr lang="en-US" baseline="0" dirty="0"/>
                        <a:t>/ to search</a:t>
                      </a:r>
                    </a:p>
                    <a:p>
                      <a:pPr algn="ctr"/>
                      <a:r>
                        <a:rPr lang="en-US" baseline="0" dirty="0"/>
                        <a:t>n shows next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Ctrl</a:t>
                      </a:r>
                      <a:r>
                        <a:rPr lang="en-US" baseline="0" dirty="0"/>
                        <a:t> + C to stop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03079" y="5905662"/>
            <a:ext cx="6137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these command line programs to look at the sequence files</a:t>
            </a:r>
          </a:p>
        </p:txBody>
      </p:sp>
      <p:pic>
        <p:nvPicPr>
          <p:cNvPr id="6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475487" y="6333583"/>
            <a:ext cx="4193027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head –n 10 sequence_1.fq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28379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800EF5F-8FE4-BB4C-9DE7-4F88BA76B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89" y="1442720"/>
            <a:ext cx="8918223" cy="139327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Let’s put this to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160" y="2997200"/>
            <a:ext cx="24648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Fastq</a:t>
            </a:r>
            <a:r>
              <a:rPr lang="en-US" b="1" dirty="0"/>
              <a:t> File Format:</a:t>
            </a:r>
          </a:p>
          <a:p>
            <a:r>
              <a:rPr lang="en-US" dirty="0"/>
              <a:t>Header</a:t>
            </a:r>
          </a:p>
          <a:p>
            <a:r>
              <a:rPr lang="en-US" dirty="0"/>
              <a:t>Sequence</a:t>
            </a:r>
          </a:p>
          <a:p>
            <a:r>
              <a:rPr lang="en-US" dirty="0"/>
              <a:t>Second Header (often +)</a:t>
            </a:r>
          </a:p>
          <a:p>
            <a:r>
              <a:rPr lang="en-US" dirty="0" err="1"/>
              <a:t>Phred</a:t>
            </a:r>
            <a:r>
              <a:rPr lang="en-US" dirty="0"/>
              <a:t> Quality Score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12887" y="1614630"/>
            <a:ext cx="5238046" cy="24465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noFill/>
              </a:rPr>
              <a:t>ç</a:t>
            </a:r>
            <a:endParaRPr lang="en-US" dirty="0"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1160" y="3373120"/>
            <a:ext cx="1082040" cy="20320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2887" y="1808570"/>
            <a:ext cx="8918224" cy="46572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1160" y="3627120"/>
            <a:ext cx="1082040" cy="27432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887" y="2203994"/>
            <a:ext cx="1082040" cy="20320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1160" y="3901440"/>
            <a:ext cx="2382520" cy="27432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2888" y="2373381"/>
            <a:ext cx="8918223" cy="45515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1160" y="4175760"/>
            <a:ext cx="2006600" cy="298768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968" y="4968240"/>
            <a:ext cx="84780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Lots of analysis software like paired reads to be in the same order</a:t>
            </a:r>
          </a:p>
          <a:p>
            <a:pPr algn="ctr"/>
            <a:r>
              <a:rPr lang="en-US" dirty="0"/>
              <a:t>CHALLENGE!</a:t>
            </a:r>
          </a:p>
          <a:p>
            <a:pPr algn="ctr"/>
            <a:r>
              <a:rPr lang="en-US" dirty="0"/>
              <a:t>Use head and tail to check that the five bottom and top headers are in the same order in </a:t>
            </a:r>
          </a:p>
          <a:p>
            <a:pPr algn="ctr"/>
            <a:r>
              <a:rPr lang="en-US" dirty="0"/>
              <a:t>sequence_1.fq and sequence_2.fq</a:t>
            </a:r>
          </a:p>
          <a:p>
            <a:pPr algn="ctr"/>
            <a:r>
              <a:rPr lang="en-US" dirty="0"/>
              <a:t>(You may need to use the –n option to show more lines) </a:t>
            </a:r>
          </a:p>
        </p:txBody>
      </p:sp>
      <p:pic>
        <p:nvPicPr>
          <p:cNvPr id="17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9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3304</Words>
  <Application>Microsoft Macintosh PowerPoint</Application>
  <PresentationFormat>On-screen Show (4:3)</PresentationFormat>
  <Paragraphs>628</Paragraphs>
  <Slides>79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79</vt:i4>
      </vt:variant>
    </vt:vector>
  </HeadingPairs>
  <TitlesOfParts>
    <vt:vector size="84" baseType="lpstr">
      <vt:lpstr>Arial</vt:lpstr>
      <vt:lpstr>Calibri</vt:lpstr>
      <vt:lpstr>Courier New</vt:lpstr>
      <vt:lpstr>Office Theme</vt:lpstr>
      <vt:lpstr>Simple Light</vt:lpstr>
      <vt:lpstr>PowerPoint Presentation</vt:lpstr>
      <vt:lpstr>These Slides!</vt:lpstr>
      <vt:lpstr>PowerPoint Presentation</vt:lpstr>
      <vt:lpstr>PowerPoint Presentation</vt:lpstr>
      <vt:lpstr>Reconnect to your Instance!</vt:lpstr>
      <vt:lpstr>Looking at File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Cool Things Unix Can Do</vt:lpstr>
      <vt:lpstr>Pipelines</vt:lpstr>
      <vt:lpstr>Pipelines</vt:lpstr>
      <vt:lpstr>Pipelines</vt:lpstr>
      <vt:lpstr>PowerPoint Presentation</vt:lpstr>
      <vt:lpstr>PowerPoint Presentation</vt:lpstr>
      <vt:lpstr>PowerPoint Presentation</vt:lpstr>
      <vt:lpstr>Quality Control</vt:lpstr>
      <vt:lpstr>PowerPoint Presentation</vt:lpstr>
      <vt:lpstr>How it Works</vt:lpstr>
      <vt:lpstr>How it Works</vt:lpstr>
      <vt:lpstr>How it Works</vt:lpstr>
      <vt:lpstr>How it Works</vt:lpstr>
      <vt:lpstr>Read Quality – Base Calling</vt:lpstr>
      <vt:lpstr>Read Quality – Base Calling</vt:lpstr>
      <vt:lpstr>Why are some bases poorer  quality?</vt:lpstr>
      <vt:lpstr>Read Quality – Phred Score</vt:lpstr>
      <vt:lpstr>ASCII Encoding</vt:lpstr>
      <vt:lpstr>Different Phred Scores</vt:lpstr>
      <vt:lpstr>Long Read Phred Scores</vt:lpstr>
      <vt:lpstr>Why Do We Care?</vt:lpstr>
      <vt:lpstr>Read Quality</vt:lpstr>
      <vt:lpstr>Read Quality</vt:lpstr>
      <vt:lpstr>Read Quality</vt:lpstr>
      <vt:lpstr>Read Quality</vt:lpstr>
      <vt:lpstr>Adaptors</vt:lpstr>
      <vt:lpstr>Adaptors</vt:lpstr>
      <vt:lpstr>Adaptors</vt:lpstr>
      <vt:lpstr>Getting Rid of Adaptors</vt:lpstr>
      <vt:lpstr> Getting Rid of Adaptors</vt:lpstr>
      <vt:lpstr>Getting Rid of Adaptors</vt:lpstr>
      <vt:lpstr>How Do We Improve the Quality?</vt:lpstr>
      <vt:lpstr>Let’s Filter!</vt:lpstr>
      <vt:lpstr>Let’s Filter!</vt:lpstr>
      <vt:lpstr>Let’s Filter!</vt:lpstr>
      <vt:lpstr>Let’s Filter!</vt:lpstr>
      <vt:lpstr>Quality Before</vt:lpstr>
      <vt:lpstr>Quality After</vt:lpstr>
      <vt:lpstr>How Trimming Works</vt:lpstr>
      <vt:lpstr>Adaptors Before</vt:lpstr>
      <vt:lpstr>Adaptors After</vt:lpstr>
      <vt:lpstr>Adaptors After</vt:lpstr>
      <vt:lpstr>Is the Data Good Now...??</vt:lpstr>
      <vt:lpstr>Is the Data Good Now...??</vt:lpstr>
      <vt:lpstr>Library Preparation</vt:lpstr>
      <vt:lpstr>Library Preparation</vt:lpstr>
      <vt:lpstr>Primer Sequences</vt:lpstr>
      <vt:lpstr>Remove Primers - sed</vt:lpstr>
      <vt:lpstr>Remove Primers - sed</vt:lpstr>
      <vt:lpstr>Remove Primers - bbmap</vt:lpstr>
      <vt:lpstr>Remove Primers - bbmap</vt:lpstr>
      <vt:lpstr>Remove Primers - bbmap</vt:lpstr>
      <vt:lpstr>PowerPoint Presentation</vt:lpstr>
      <vt:lpstr>PowerPoint Presentation</vt:lpstr>
      <vt:lpstr>PowerPoint Presentation</vt:lpstr>
      <vt:lpstr>Now it’s your turn (Maybe!)</vt:lpstr>
      <vt:lpstr>RAD Sequencing</vt:lpstr>
      <vt:lpstr>Amplicon Sequencing</vt:lpstr>
      <vt:lpstr>Now it’s your turn</vt:lpstr>
      <vt:lpstr>Set One Genome Sequencing Data</vt:lpstr>
      <vt:lpstr>Set One Genome Sequencing Data</vt:lpstr>
      <vt:lpstr>Set Two RAD Sequencing Data</vt:lpstr>
      <vt:lpstr>Set Two RAD Sequencing Data</vt:lpstr>
      <vt:lpstr>Set Three Amplicon Sequencing Data</vt:lpstr>
      <vt:lpstr>Set Three Amplicon Sequencing Data</vt:lpstr>
      <vt:lpstr>Set Three Amplicon Sequencing Data</vt:lpstr>
      <vt:lpstr>Take Home Message!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 Sophie</dc:creator>
  <cp:lastModifiedBy>Shaw, Sophie</cp:lastModifiedBy>
  <cp:revision>164</cp:revision>
  <dcterms:created xsi:type="dcterms:W3CDTF">2018-09-14T13:47:22Z</dcterms:created>
  <dcterms:modified xsi:type="dcterms:W3CDTF">2020-01-07T08:49:30Z</dcterms:modified>
</cp:coreProperties>
</file>