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72"/>
  </p:notesMasterIdLst>
  <p:sldIdLst>
    <p:sldId id="483" r:id="rId2"/>
    <p:sldId id="257" r:id="rId3"/>
    <p:sldId id="462" r:id="rId4"/>
    <p:sldId id="1060" r:id="rId5"/>
    <p:sldId id="1073" r:id="rId6"/>
    <p:sldId id="884" r:id="rId7"/>
    <p:sldId id="885" r:id="rId8"/>
    <p:sldId id="1047" r:id="rId9"/>
    <p:sldId id="1066" r:id="rId10"/>
    <p:sldId id="1062" r:id="rId11"/>
    <p:sldId id="1063" r:id="rId12"/>
    <p:sldId id="1039" r:id="rId13"/>
    <p:sldId id="280" r:id="rId14"/>
    <p:sldId id="1075" r:id="rId15"/>
    <p:sldId id="764" r:id="rId16"/>
    <p:sldId id="1089" r:id="rId17"/>
    <p:sldId id="1088" r:id="rId18"/>
    <p:sldId id="770" r:id="rId19"/>
    <p:sldId id="1044" r:id="rId20"/>
    <p:sldId id="877" r:id="rId21"/>
    <p:sldId id="777" r:id="rId22"/>
    <p:sldId id="781" r:id="rId23"/>
    <p:sldId id="1091" r:id="rId24"/>
    <p:sldId id="780" r:id="rId25"/>
    <p:sldId id="778" r:id="rId26"/>
    <p:sldId id="801" r:id="rId27"/>
    <p:sldId id="786" r:id="rId28"/>
    <p:sldId id="1092" r:id="rId29"/>
    <p:sldId id="799" r:id="rId30"/>
    <p:sldId id="800" r:id="rId31"/>
    <p:sldId id="305" r:id="rId32"/>
    <p:sldId id="306" r:id="rId33"/>
    <p:sldId id="324" r:id="rId34"/>
    <p:sldId id="796" r:id="rId35"/>
    <p:sldId id="787" r:id="rId36"/>
    <p:sldId id="797" r:id="rId37"/>
    <p:sldId id="874" r:id="rId38"/>
    <p:sldId id="875" r:id="rId39"/>
    <p:sldId id="802" r:id="rId40"/>
    <p:sldId id="811" r:id="rId41"/>
    <p:sldId id="894" r:id="rId42"/>
    <p:sldId id="915" r:id="rId43"/>
    <p:sldId id="916" r:id="rId44"/>
    <p:sldId id="812" r:id="rId45"/>
    <p:sldId id="820" r:id="rId46"/>
    <p:sldId id="520" r:id="rId47"/>
    <p:sldId id="594" r:id="rId48"/>
    <p:sldId id="590" r:id="rId49"/>
    <p:sldId id="589" r:id="rId50"/>
    <p:sldId id="933" r:id="rId51"/>
    <p:sldId id="944" r:id="rId52"/>
    <p:sldId id="1107" r:id="rId53"/>
    <p:sldId id="1097" r:id="rId54"/>
    <p:sldId id="819" r:id="rId55"/>
    <p:sldId id="823" r:id="rId56"/>
    <p:sldId id="824" r:id="rId57"/>
    <p:sldId id="828" r:id="rId58"/>
    <p:sldId id="829" r:id="rId59"/>
    <p:sldId id="1099" r:id="rId60"/>
    <p:sldId id="1100" r:id="rId61"/>
    <p:sldId id="1064" r:id="rId62"/>
    <p:sldId id="1067" r:id="rId63"/>
    <p:sldId id="1065" r:id="rId64"/>
    <p:sldId id="1069" r:id="rId65"/>
    <p:sldId id="1068" r:id="rId66"/>
    <p:sldId id="1105" r:id="rId67"/>
    <p:sldId id="1106" r:id="rId68"/>
    <p:sldId id="1102" r:id="rId69"/>
    <p:sldId id="900" r:id="rId70"/>
    <p:sldId id="1070" r:id="rId7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63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7"/>
    <p:restoredTop sz="67239"/>
  </p:normalViewPr>
  <p:slideViewPr>
    <p:cSldViewPr snapToGrid="0">
      <p:cViewPr varScale="1">
        <p:scale>
          <a:sx n="101" d="100"/>
          <a:sy n="101" d="100"/>
        </p:scale>
        <p:origin x="1984" y="1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www.desmogblog.com/directory/vocabulary/7174" TargetMode="External"/><Relationship Id="rId3" Type="http://schemas.openxmlformats.org/officeDocument/2006/relationships/hyperlink" Target="https://www.forbes.com/sites/judeclemente/2019/05/01/exxon-chevron-leading-the-permian-oil-and-natural-gas-surge/#bbeaafbc4f20" TargetMode="External"/><Relationship Id="rId7" Type="http://schemas.openxmlformats.org/officeDocument/2006/relationships/hyperlink" Target="https://thenarwhal.ca/2016/02/03/alberta-keeps-low-oil-and-gas-royalties-committing-profound-political-mistake-critics-say"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www.energy.alberta.ca/Org/Publications/AR2016.pdf" TargetMode="External"/><Relationship Id="rId5" Type="http://schemas.openxmlformats.org/officeDocument/2006/relationships/hyperlink" Target="http://boereport.com/canada-rig-count/" TargetMode="External"/><Relationship Id="rId4" Type="http://schemas.openxmlformats.org/officeDocument/2006/relationships/hyperlink" Target="https://thenarwhal.ca/what-is-fracking-in-canada/" TargetMode="Externa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9B94CF-847A-BE41-B0DE-C443F0E0A408}" type="slidenum">
              <a:rPr lang="en-US" smtClean="0"/>
              <a:t>1</a:t>
            </a:fld>
            <a:endParaRPr lang="en-US"/>
          </a:p>
        </p:txBody>
      </p:sp>
    </p:spTree>
    <p:extLst>
      <p:ext uri="{BB962C8B-B14F-4D97-AF65-F5344CB8AC3E}">
        <p14:creationId xmlns:p14="http://schemas.microsoft.com/office/powerpoint/2010/main" val="1398456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072" rtl="0" eaLnBrk="1" fontAlgn="auto" latinLnBrk="0" hangingPunct="1">
              <a:lnSpc>
                <a:spcPct val="100000"/>
              </a:lnSpc>
              <a:spcBef>
                <a:spcPts val="0"/>
              </a:spcBef>
              <a:spcAft>
                <a:spcPts val="0"/>
              </a:spcAft>
              <a:buClrTx/>
              <a:buSzTx/>
              <a:buFontTx/>
              <a:buNone/>
              <a:tabLst/>
              <a:defRPr/>
            </a:pPr>
            <a:r>
              <a:rPr lang="en-US" dirty="0"/>
              <a:t>5-100 million liters of water- </a:t>
            </a:r>
            <a:r>
              <a:rPr lang="en-US" dirty="0" err="1"/>
              <a:t>typicaly</a:t>
            </a:r>
            <a:r>
              <a:rPr lang="en-US" dirty="0"/>
              <a:t> 20M which is about 8 Olympic pools</a:t>
            </a:r>
          </a:p>
          <a:p>
            <a:endParaRPr lang="en-US" sz="1200" i="1" dirty="0">
              <a:solidFill>
                <a:schemeClr val="tx1">
                  <a:lumMod val="75000"/>
                  <a:lumOff val="25000"/>
                </a:schemeClr>
              </a:solidFill>
              <a:latin typeface="Helvetica" pitchFamily="2" charset="0"/>
              <a:ea typeface="Arial" charset="0"/>
              <a:cs typeface="Arial" charset="0"/>
            </a:endParaRPr>
          </a:p>
        </p:txBody>
      </p:sp>
      <p:sp>
        <p:nvSpPr>
          <p:cNvPr id="4" name="Slide Number Placeholder 3"/>
          <p:cNvSpPr>
            <a:spLocks noGrp="1"/>
          </p:cNvSpPr>
          <p:nvPr>
            <p:ph type="sldNum" sz="quarter" idx="10"/>
          </p:nvPr>
        </p:nvSpPr>
        <p:spPr/>
        <p:txBody>
          <a:bodyPr/>
          <a:lstStyle/>
          <a:p>
            <a:fld id="{AB955C81-D2FC-7A40-BB5F-7E2628765322}" type="slidenum">
              <a:rPr lang="en-US" smtClean="0"/>
              <a:t>11</a:t>
            </a:fld>
            <a:endParaRPr lang="en-US"/>
          </a:p>
        </p:txBody>
      </p:sp>
    </p:spTree>
    <p:extLst>
      <p:ext uri="{BB962C8B-B14F-4D97-AF65-F5344CB8AC3E}">
        <p14:creationId xmlns:p14="http://schemas.microsoft.com/office/powerpoint/2010/main" val="395686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latin typeface="Helvetica Neue Light" charset="0"/>
                <a:cs typeface="Helvetica Neue Light" charset="0"/>
              </a:rPr>
              <a:t>Cell numbers in terrestrial subsurface : 25-250 x 10</a:t>
            </a:r>
            <a:r>
              <a:rPr lang="en-US" sz="1200" baseline="30000" dirty="0">
                <a:latin typeface="Helvetica Neue Light" charset="0"/>
                <a:cs typeface="Helvetica Neue Light" charset="0"/>
              </a:rPr>
              <a:t>28</a:t>
            </a:r>
          </a:p>
          <a:p>
            <a:endParaRPr lang="en-US" dirty="0"/>
          </a:p>
          <a:p>
            <a:r>
              <a:rPr lang="en-US" dirty="0"/>
              <a:t>Not evenly distributed! Introduce</a:t>
            </a:r>
            <a:r>
              <a:rPr lang="en-US" baseline="0" dirty="0"/>
              <a:t> sedimentary rock. </a:t>
            </a: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12</a:t>
            </a:fld>
            <a:endParaRPr lang="en-US"/>
          </a:p>
        </p:txBody>
      </p:sp>
    </p:spTree>
    <p:extLst>
      <p:ext uri="{BB962C8B-B14F-4D97-AF65-F5344CB8AC3E}">
        <p14:creationId xmlns:p14="http://schemas.microsoft.com/office/powerpoint/2010/main" val="1791327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14</a:t>
            </a:fld>
            <a:endParaRPr lang="en-US"/>
          </a:p>
        </p:txBody>
      </p:sp>
    </p:spTree>
    <p:extLst>
      <p:ext uri="{BB962C8B-B14F-4D97-AF65-F5344CB8AC3E}">
        <p14:creationId xmlns:p14="http://schemas.microsoft.com/office/powerpoint/2010/main" val="1301470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latin typeface="Helvetica Neue Light" charset="0"/>
                <a:cs typeface="Helvetica Neue Light" charset="0"/>
              </a:rPr>
              <a:t>Cell numbers in terrestrial subsurface : 25-250 x 10</a:t>
            </a:r>
            <a:r>
              <a:rPr lang="en-US" sz="1200" baseline="30000" dirty="0">
                <a:latin typeface="Helvetica Neue Light" charset="0"/>
                <a:cs typeface="Helvetica Neue Light" charset="0"/>
              </a:rPr>
              <a:t>28</a:t>
            </a:r>
          </a:p>
          <a:p>
            <a:endParaRPr lang="en-US" dirty="0"/>
          </a:p>
          <a:p>
            <a:r>
              <a:rPr lang="en-US" dirty="0"/>
              <a:t>Not evenly distributed! Introduce</a:t>
            </a:r>
            <a:r>
              <a:rPr lang="en-US" baseline="0" dirty="0"/>
              <a:t> sedimentary rock. </a:t>
            </a: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15</a:t>
            </a:fld>
            <a:endParaRPr lang="en-US"/>
          </a:p>
        </p:txBody>
      </p:sp>
    </p:spTree>
    <p:extLst>
      <p:ext uri="{BB962C8B-B14F-4D97-AF65-F5344CB8AC3E}">
        <p14:creationId xmlns:p14="http://schemas.microsoft.com/office/powerpoint/2010/main" val="3161353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dirty="0"/>
          </a:p>
          <a:p>
            <a:endParaRPr lang="en-US" baseline="0" dirty="0"/>
          </a:p>
          <a:p>
            <a:r>
              <a:rPr lang="en-US" sz="1200" b="0" i="0" u="none" strike="noStrike" kern="1200" dirty="0">
                <a:solidFill>
                  <a:schemeClr val="tx1"/>
                </a:solidFill>
                <a:effectLst/>
                <a:latin typeface="+mn-lt"/>
                <a:ea typeface="+mn-ea"/>
                <a:cs typeface="+mn-cs"/>
              </a:rPr>
              <a:t>All the </a:t>
            </a:r>
            <a:r>
              <a:rPr lang="en-US" sz="1200" b="0" i="0" u="none" strike="noStrike" kern="1200" dirty="0" err="1">
                <a:solidFill>
                  <a:schemeClr val="tx1"/>
                </a:solidFill>
                <a:effectLst/>
                <a:latin typeface="+mn-lt"/>
                <a:ea typeface="+mn-ea"/>
                <a:cs typeface="+mn-cs"/>
              </a:rPr>
              <a:t>mseel</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sh</a:t>
            </a:r>
            <a:r>
              <a:rPr lang="en-US" sz="1200" b="0" i="0" u="none" strike="noStrike" kern="1200" dirty="0">
                <a:solidFill>
                  <a:schemeClr val="tx1"/>
                </a:solidFill>
                <a:effectLst/>
                <a:latin typeface="+mn-lt"/>
                <a:ea typeface="+mn-ea"/>
                <a:cs typeface="+mn-cs"/>
              </a:rPr>
              <a:t> and w 4 are </a:t>
            </a:r>
            <a:r>
              <a:rPr lang="en-US" sz="1200" b="0" i="0" u="none" strike="noStrike" kern="1200" dirty="0" err="1">
                <a:solidFill>
                  <a:schemeClr val="tx1"/>
                </a:solidFill>
                <a:effectLst/>
                <a:latin typeface="+mn-lt"/>
                <a:ea typeface="+mn-ea"/>
                <a:cs typeface="+mn-cs"/>
              </a:rPr>
              <a:t>na</a:t>
            </a:r>
            <a:r>
              <a:rPr lang="en-US" sz="1200" b="0" i="0" u="none" strike="noStrike" kern="1200" dirty="0">
                <a:solidFill>
                  <a:schemeClr val="tx1"/>
                </a:solidFill>
                <a:effectLst/>
                <a:latin typeface="+mn-lt"/>
                <a:ea typeface="+mn-ea"/>
                <a:cs typeface="+mn-cs"/>
              </a:rPr>
              <a:t>-ca-cl brines with TDS in the Utica from 100 to 200 g/l and </a:t>
            </a:r>
            <a:r>
              <a:rPr lang="en-US" sz="1200" b="0" i="0" u="none" strike="noStrike" kern="1200" dirty="0" err="1">
                <a:solidFill>
                  <a:schemeClr val="tx1"/>
                </a:solidFill>
                <a:effectLst/>
                <a:latin typeface="+mn-lt"/>
                <a:ea typeface="+mn-ea"/>
                <a:cs typeface="+mn-cs"/>
              </a:rPr>
              <a:t>mseel</a:t>
            </a:r>
            <a:r>
              <a:rPr lang="en-US" sz="1200" b="0" i="0" u="none" strike="noStrike" kern="1200" dirty="0">
                <a:solidFill>
                  <a:schemeClr val="tx1"/>
                </a:solidFill>
                <a:effectLst/>
                <a:latin typeface="+mn-lt"/>
                <a:ea typeface="+mn-ea"/>
                <a:cs typeface="+mn-cs"/>
              </a:rPr>
              <a:t> from about 50 to 200 g/l. Cl is most abundant ion by mass and is about half the total salt.  Sr and Ba are a few. Grams/l, often higher than Mg.  There is almost no So4.  </a:t>
            </a: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16</a:t>
            </a:fld>
            <a:endParaRPr lang="en-US"/>
          </a:p>
        </p:txBody>
      </p:sp>
    </p:spTree>
    <p:extLst>
      <p:ext uri="{BB962C8B-B14F-4D97-AF65-F5344CB8AC3E}">
        <p14:creationId xmlns:p14="http://schemas.microsoft.com/office/powerpoint/2010/main" val="3906373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dirty="0"/>
          </a:p>
          <a:p>
            <a:endParaRPr lang="en-US" baseline="0" dirty="0"/>
          </a:p>
          <a:p>
            <a:r>
              <a:rPr lang="en-US" sz="1200" b="0" i="0" u="none" strike="noStrike" kern="1200" dirty="0">
                <a:solidFill>
                  <a:schemeClr val="tx1"/>
                </a:solidFill>
                <a:effectLst/>
                <a:latin typeface="+mn-lt"/>
                <a:ea typeface="+mn-ea"/>
                <a:cs typeface="+mn-cs"/>
              </a:rPr>
              <a:t>All the </a:t>
            </a:r>
            <a:r>
              <a:rPr lang="en-US" sz="1200" b="0" i="0" u="none" strike="noStrike" kern="1200" dirty="0" err="1">
                <a:solidFill>
                  <a:schemeClr val="tx1"/>
                </a:solidFill>
                <a:effectLst/>
                <a:latin typeface="+mn-lt"/>
                <a:ea typeface="+mn-ea"/>
                <a:cs typeface="+mn-cs"/>
              </a:rPr>
              <a:t>mseel</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sh</a:t>
            </a:r>
            <a:r>
              <a:rPr lang="en-US" sz="1200" b="0" i="0" u="none" strike="noStrike" kern="1200" dirty="0">
                <a:solidFill>
                  <a:schemeClr val="tx1"/>
                </a:solidFill>
                <a:effectLst/>
                <a:latin typeface="+mn-lt"/>
                <a:ea typeface="+mn-ea"/>
                <a:cs typeface="+mn-cs"/>
              </a:rPr>
              <a:t> and w 4 are </a:t>
            </a:r>
            <a:r>
              <a:rPr lang="en-US" sz="1200" b="0" i="0" u="none" strike="noStrike" kern="1200" dirty="0" err="1">
                <a:solidFill>
                  <a:schemeClr val="tx1"/>
                </a:solidFill>
                <a:effectLst/>
                <a:latin typeface="+mn-lt"/>
                <a:ea typeface="+mn-ea"/>
                <a:cs typeface="+mn-cs"/>
              </a:rPr>
              <a:t>na</a:t>
            </a:r>
            <a:r>
              <a:rPr lang="en-US" sz="1200" b="0" i="0" u="none" strike="noStrike" kern="1200" dirty="0">
                <a:solidFill>
                  <a:schemeClr val="tx1"/>
                </a:solidFill>
                <a:effectLst/>
                <a:latin typeface="+mn-lt"/>
                <a:ea typeface="+mn-ea"/>
                <a:cs typeface="+mn-cs"/>
              </a:rPr>
              <a:t>-ca-cl brines with TDS in the Utica from 100 to 200 g/l and </a:t>
            </a:r>
            <a:r>
              <a:rPr lang="en-US" sz="1200" b="0" i="0" u="none" strike="noStrike" kern="1200" dirty="0" err="1">
                <a:solidFill>
                  <a:schemeClr val="tx1"/>
                </a:solidFill>
                <a:effectLst/>
                <a:latin typeface="+mn-lt"/>
                <a:ea typeface="+mn-ea"/>
                <a:cs typeface="+mn-cs"/>
              </a:rPr>
              <a:t>mseel</a:t>
            </a:r>
            <a:r>
              <a:rPr lang="en-US" sz="1200" b="0" i="0" u="none" strike="noStrike" kern="1200" dirty="0">
                <a:solidFill>
                  <a:schemeClr val="tx1"/>
                </a:solidFill>
                <a:effectLst/>
                <a:latin typeface="+mn-lt"/>
                <a:ea typeface="+mn-ea"/>
                <a:cs typeface="+mn-cs"/>
              </a:rPr>
              <a:t> from about 50 to 200 g/l. Cl is most abundant ion by mass and is about half the total salt.  Sr and Ba are a few. Grams/l, often higher than Mg.  There is almost no So4.  </a:t>
            </a: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17</a:t>
            </a:fld>
            <a:endParaRPr lang="en-US"/>
          </a:p>
        </p:txBody>
      </p:sp>
    </p:spTree>
    <p:extLst>
      <p:ext uri="{BB962C8B-B14F-4D97-AF65-F5344CB8AC3E}">
        <p14:creationId xmlns:p14="http://schemas.microsoft.com/office/powerpoint/2010/main" val="2488159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latin typeface="Helvetica Neue Light" charset="0"/>
                <a:cs typeface="Helvetica Neue Light" charset="0"/>
              </a:rPr>
              <a:t>Cell numbers in terrestrial subsurface : 25-250 x 10</a:t>
            </a:r>
            <a:r>
              <a:rPr lang="en-US" sz="1200" baseline="30000" dirty="0">
                <a:latin typeface="Helvetica Neue Light" charset="0"/>
                <a:cs typeface="Helvetica Neue Light" charset="0"/>
              </a:rPr>
              <a:t>28</a:t>
            </a:r>
          </a:p>
          <a:p>
            <a:endParaRPr lang="en-US" dirty="0"/>
          </a:p>
          <a:p>
            <a:r>
              <a:rPr lang="en-US" dirty="0"/>
              <a:t>Not evenly distributed! Introduce</a:t>
            </a:r>
            <a:r>
              <a:rPr lang="en-US" baseline="0" dirty="0"/>
              <a:t> sedimentary rock. </a:t>
            </a: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18</a:t>
            </a:fld>
            <a:endParaRPr lang="en-US"/>
          </a:p>
        </p:txBody>
      </p:sp>
    </p:spTree>
    <p:extLst>
      <p:ext uri="{BB962C8B-B14F-4D97-AF65-F5344CB8AC3E}">
        <p14:creationId xmlns:p14="http://schemas.microsoft.com/office/powerpoint/2010/main" val="4255786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072" rtl="0" eaLnBrk="1" fontAlgn="auto" latinLnBrk="0" hangingPunct="1">
              <a:lnSpc>
                <a:spcPct val="100000"/>
              </a:lnSpc>
              <a:spcBef>
                <a:spcPts val="0"/>
              </a:spcBef>
              <a:spcAft>
                <a:spcPts val="0"/>
              </a:spcAft>
              <a:buClrTx/>
              <a:buSzTx/>
              <a:buFontTx/>
              <a:buNone/>
              <a:tabLst/>
              <a:defRPr/>
            </a:pPr>
            <a:endParaRPr lang="en-US" b="1" spc="300" dirty="0">
              <a:solidFill>
                <a:schemeClr val="bg1"/>
              </a:solidFill>
              <a:latin typeface="Helvetica" pitchFamily="2" charset="0"/>
            </a:endParaRPr>
          </a:p>
          <a:p>
            <a:pPr marL="0" marR="0" lvl="0" indent="0" algn="l" defTabSz="457072" rtl="0" eaLnBrk="1" fontAlgn="auto" latinLnBrk="0" hangingPunct="1">
              <a:lnSpc>
                <a:spcPct val="100000"/>
              </a:lnSpc>
              <a:spcBef>
                <a:spcPts val="0"/>
              </a:spcBef>
              <a:spcAft>
                <a:spcPts val="0"/>
              </a:spcAft>
              <a:buClrTx/>
              <a:buSzTx/>
              <a:buFontTx/>
              <a:buNone/>
              <a:tabLst/>
              <a:defRPr/>
            </a:pPr>
            <a:r>
              <a:rPr lang="en-US" sz="1200" spc="300" dirty="0">
                <a:solidFill>
                  <a:schemeClr val="bg1"/>
                </a:solidFill>
                <a:latin typeface="Helvetica" pitchFamily="2" charset="0"/>
              </a:rPr>
              <a:t>what really happens when our microbial contestants are marooned in an isolated location and must provide their own food and shelter</a:t>
            </a:r>
          </a:p>
          <a:p>
            <a:pPr marL="0" marR="0" lvl="0" indent="0" algn="l" defTabSz="457072" rtl="0" eaLnBrk="1" fontAlgn="auto" latinLnBrk="0" hangingPunct="1">
              <a:lnSpc>
                <a:spcPct val="100000"/>
              </a:lnSpc>
              <a:spcBef>
                <a:spcPts val="0"/>
              </a:spcBef>
              <a:spcAft>
                <a:spcPts val="0"/>
              </a:spcAft>
              <a:buClrTx/>
              <a:buSzTx/>
              <a:buFontTx/>
              <a:buNone/>
              <a:tabLst/>
              <a:defRPr/>
            </a:pPr>
            <a:endParaRPr lang="en-US" sz="1200" spc="300" dirty="0">
              <a:solidFill>
                <a:schemeClr val="bg1"/>
              </a:solidFill>
              <a:latin typeface="Helvetica" pitchFamily="2" charset="0"/>
            </a:endParaRPr>
          </a:p>
          <a:p>
            <a:pPr marL="0" marR="0" lvl="0" indent="0" algn="l" defTabSz="457072" rtl="0" eaLnBrk="1" fontAlgn="auto" latinLnBrk="0" hangingPunct="1">
              <a:lnSpc>
                <a:spcPct val="100000"/>
              </a:lnSpc>
              <a:spcBef>
                <a:spcPts val="0"/>
              </a:spcBef>
              <a:spcAft>
                <a:spcPts val="0"/>
              </a:spcAft>
              <a:buClrTx/>
              <a:buSzTx/>
              <a:buFontTx/>
              <a:buNone/>
              <a:tabLst/>
              <a:defRPr/>
            </a:pPr>
            <a:r>
              <a:rPr lang="en-US" sz="1200" spc="0" dirty="0">
                <a:solidFill>
                  <a:schemeClr val="bg1"/>
                </a:solidFill>
                <a:latin typeface="Helvetica" pitchFamily="2" charset="0"/>
              </a:rPr>
              <a:t>Alliances are formed and broken, there are predators, and the fight for immunity to live another day </a:t>
            </a:r>
          </a:p>
          <a:p>
            <a:pPr marL="0" marR="0" lvl="0" indent="0" algn="l" defTabSz="457072" rtl="0" eaLnBrk="1" fontAlgn="auto" latinLnBrk="0" hangingPunct="1">
              <a:lnSpc>
                <a:spcPct val="100000"/>
              </a:lnSpc>
              <a:spcBef>
                <a:spcPts val="0"/>
              </a:spcBef>
              <a:spcAft>
                <a:spcPts val="0"/>
              </a:spcAft>
              <a:buClrTx/>
              <a:buSzTx/>
              <a:buFontTx/>
              <a:buNone/>
              <a:tabLst/>
              <a:defRPr/>
            </a:pPr>
            <a:endParaRPr lang="en-US" sz="1200" spc="300" dirty="0">
              <a:solidFill>
                <a:schemeClr val="bg1"/>
              </a:solidFill>
              <a:latin typeface="Helvetica" pitchFamily="2" charset="0"/>
            </a:endParaRPr>
          </a:p>
          <a:p>
            <a:pPr marL="0" marR="0" lvl="0" indent="0" algn="l" defTabSz="457072" rtl="0" eaLnBrk="1" fontAlgn="auto" latinLnBrk="0" hangingPunct="1">
              <a:lnSpc>
                <a:spcPct val="100000"/>
              </a:lnSpc>
              <a:spcBef>
                <a:spcPts val="0"/>
              </a:spcBef>
              <a:spcAft>
                <a:spcPts val="0"/>
              </a:spcAft>
              <a:buClrTx/>
              <a:buSzTx/>
              <a:buFontTx/>
              <a:buNone/>
              <a:tabLst/>
              <a:defRPr/>
            </a:pPr>
            <a:endParaRPr lang="en-US" b="1" spc="300" dirty="0">
              <a:solidFill>
                <a:schemeClr val="bg1"/>
              </a:solidFill>
              <a:latin typeface="Helvetica" pitchFamily="2" charset="0"/>
            </a:endParaRPr>
          </a:p>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19</a:t>
            </a:fld>
            <a:endParaRPr lang="en-US"/>
          </a:p>
        </p:txBody>
      </p:sp>
    </p:spTree>
    <p:extLst>
      <p:ext uri="{BB962C8B-B14F-4D97-AF65-F5344CB8AC3E}">
        <p14:creationId xmlns:p14="http://schemas.microsoft.com/office/powerpoint/2010/main" val="20778739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20</a:t>
            </a:fld>
            <a:endParaRPr lang="en-US"/>
          </a:p>
        </p:txBody>
      </p:sp>
    </p:spTree>
    <p:extLst>
      <p:ext uri="{BB962C8B-B14F-4D97-AF65-F5344CB8AC3E}">
        <p14:creationId xmlns:p14="http://schemas.microsoft.com/office/powerpoint/2010/main" val="211004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21</a:t>
            </a:fld>
            <a:endParaRPr lang="en-US"/>
          </a:p>
        </p:txBody>
      </p:sp>
    </p:spTree>
    <p:extLst>
      <p:ext uri="{BB962C8B-B14F-4D97-AF65-F5344CB8AC3E}">
        <p14:creationId xmlns:p14="http://schemas.microsoft.com/office/powerpoint/2010/main" val="1979197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452AA0-2AD6-794A-8830-FDA7D4235906}" type="slidenum">
              <a:rPr lang="en-US" smtClean="0"/>
              <a:t>2</a:t>
            </a:fld>
            <a:endParaRPr lang="en-US"/>
          </a:p>
        </p:txBody>
      </p:sp>
    </p:spTree>
    <p:extLst>
      <p:ext uri="{BB962C8B-B14F-4D97-AF65-F5344CB8AC3E}">
        <p14:creationId xmlns:p14="http://schemas.microsoft.com/office/powerpoint/2010/main" val="36905349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22</a:t>
            </a:fld>
            <a:endParaRPr lang="en-US"/>
          </a:p>
        </p:txBody>
      </p:sp>
    </p:spTree>
    <p:extLst>
      <p:ext uri="{BB962C8B-B14F-4D97-AF65-F5344CB8AC3E}">
        <p14:creationId xmlns:p14="http://schemas.microsoft.com/office/powerpoint/2010/main" val="38248830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23</a:t>
            </a:fld>
            <a:endParaRPr lang="en-US"/>
          </a:p>
        </p:txBody>
      </p:sp>
    </p:spTree>
    <p:extLst>
      <p:ext uri="{BB962C8B-B14F-4D97-AF65-F5344CB8AC3E}">
        <p14:creationId xmlns:p14="http://schemas.microsoft.com/office/powerpoint/2010/main" val="25369990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The </a:t>
            </a:r>
            <a:r>
              <a:rPr lang="en-US" sz="1200" i="1" kern="1200" dirty="0" err="1">
                <a:solidFill>
                  <a:schemeClr val="tx1"/>
                </a:solidFill>
                <a:latin typeface="+mn-lt"/>
                <a:ea typeface="+mn-ea"/>
                <a:cs typeface="+mn-cs"/>
              </a:rPr>
              <a:t>Methanohalophilus</a:t>
            </a:r>
            <a:r>
              <a:rPr lang="en-US" sz="1200" i="1" kern="1200" dirty="0">
                <a:solidFill>
                  <a:schemeClr val="tx1"/>
                </a:solidFill>
                <a:latin typeface="+mn-lt"/>
                <a:ea typeface="+mn-ea"/>
                <a:cs typeface="+mn-cs"/>
              </a:rPr>
              <a:t> </a:t>
            </a:r>
            <a:r>
              <a:rPr lang="en-US" sz="1200" i="0" kern="1200" dirty="0">
                <a:solidFill>
                  <a:schemeClr val="tx1"/>
                </a:solidFill>
                <a:latin typeface="+mn-lt"/>
                <a:ea typeface="+mn-ea"/>
                <a:cs typeface="+mn-cs"/>
              </a:rPr>
              <a:t>isolate paper says they reached what was "</a:t>
            </a:r>
            <a:r>
              <a:rPr lang="en-US" sz="1200" i="0" kern="1200" dirty="0" err="1">
                <a:solidFill>
                  <a:schemeClr val="tx1"/>
                </a:solidFill>
                <a:latin typeface="+mn-lt"/>
                <a:ea typeface="+mn-ea"/>
                <a:cs typeface="+mn-cs"/>
              </a:rPr>
              <a:t>stoichiometrically</a:t>
            </a:r>
            <a:r>
              <a:rPr lang="en-US" sz="1200" i="0" kern="1200" dirty="0">
                <a:solidFill>
                  <a:schemeClr val="tx1"/>
                </a:solidFill>
                <a:latin typeface="+mn-lt"/>
                <a:ea typeface="+mn-ea"/>
                <a:cs typeface="+mn-cs"/>
              </a:rPr>
              <a:t>" expected in 15 days. We would expect to see ~900 </a:t>
            </a:r>
            <a:r>
              <a:rPr lang="en-US" sz="1200" i="0" kern="1200" dirty="0" err="1">
                <a:solidFill>
                  <a:schemeClr val="tx1"/>
                </a:solidFill>
                <a:latin typeface="+mn-lt"/>
                <a:ea typeface="+mn-ea"/>
                <a:cs typeface="+mn-cs"/>
              </a:rPr>
              <a:t>umol</a:t>
            </a:r>
            <a:r>
              <a:rPr lang="en-US" sz="1200" i="0" kern="1200" dirty="0">
                <a:solidFill>
                  <a:schemeClr val="tx1"/>
                </a:solidFill>
                <a:latin typeface="+mn-lt"/>
                <a:ea typeface="+mn-ea"/>
                <a:cs typeface="+mn-cs"/>
              </a:rPr>
              <a:t> converted to methane total with our conditions.  </a:t>
            </a:r>
          </a:p>
          <a:p>
            <a:r>
              <a:rPr lang="en-US" sz="1200" kern="1200" dirty="0">
                <a:solidFill>
                  <a:schemeClr val="tx1"/>
                </a:solidFill>
                <a:latin typeface="+mn-lt"/>
                <a:ea typeface="+mn-ea"/>
                <a:cs typeface="+mn-cs"/>
              </a:rPr>
              <a:t>10 mL of </a:t>
            </a:r>
            <a:r>
              <a:rPr lang="en-US" sz="1200" kern="1200" dirty="0" err="1">
                <a:solidFill>
                  <a:schemeClr val="tx1"/>
                </a:solidFill>
                <a:latin typeface="+mn-lt"/>
                <a:ea typeface="+mn-ea"/>
                <a:cs typeface="+mn-cs"/>
              </a:rPr>
              <a:t>Mh</a:t>
            </a:r>
            <a:r>
              <a:rPr lang="en-US" sz="1200" kern="1200" dirty="0">
                <a:solidFill>
                  <a:schemeClr val="tx1"/>
                </a:solidFill>
                <a:latin typeface="+mn-lt"/>
                <a:ea typeface="+mn-ea"/>
                <a:cs typeface="+mn-cs"/>
              </a:rPr>
              <a:t>. isolated from shale can make 838 total </a:t>
            </a:r>
            <a:r>
              <a:rPr lang="en-US" sz="1200" kern="1200" dirty="0" err="1">
                <a:solidFill>
                  <a:schemeClr val="tx1"/>
                </a:solidFill>
                <a:latin typeface="+mn-lt"/>
                <a:ea typeface="+mn-ea"/>
                <a:cs typeface="+mn-cs"/>
              </a:rPr>
              <a:t>umol</a:t>
            </a:r>
            <a:r>
              <a:rPr lang="en-US" sz="1200" kern="1200" dirty="0">
                <a:solidFill>
                  <a:schemeClr val="tx1"/>
                </a:solidFill>
                <a:latin typeface="+mn-lt"/>
                <a:ea typeface="+mn-ea"/>
                <a:cs typeface="+mn-cs"/>
              </a:rPr>
              <a:t> methane in 1 week (93%).</a:t>
            </a:r>
            <a:endParaRPr lang="en-US" sz="1200" i="0" kern="1200" dirty="0">
              <a:solidFill>
                <a:schemeClr val="tx1"/>
              </a:solidFill>
              <a:latin typeface="+mn-lt"/>
              <a:ea typeface="+mn-ea"/>
              <a:cs typeface="+mn-cs"/>
            </a:endParaRPr>
          </a:p>
          <a:p>
            <a:endParaRPr lang="en-US" sz="1200" i="0" kern="1200" dirty="0">
              <a:solidFill>
                <a:schemeClr val="tx1"/>
              </a:solidFill>
              <a:latin typeface="+mn-lt"/>
              <a:ea typeface="+mn-ea"/>
              <a:cs typeface="+mn-cs"/>
            </a:endParaRPr>
          </a:p>
          <a:p>
            <a:r>
              <a:rPr lang="en-US" sz="1200" i="0" kern="1200" dirty="0">
                <a:solidFill>
                  <a:schemeClr val="tx1"/>
                </a:solidFill>
                <a:latin typeface="+mn-lt"/>
                <a:ea typeface="+mn-ea"/>
                <a:cs typeface="+mn-cs"/>
              </a:rPr>
              <a:t>In the 3- member consortium paper accumulates 54 </a:t>
            </a:r>
            <a:r>
              <a:rPr lang="en-US" sz="1200" i="0" kern="1200" dirty="0" err="1">
                <a:solidFill>
                  <a:schemeClr val="tx1"/>
                </a:solidFill>
                <a:latin typeface="+mn-lt"/>
                <a:ea typeface="+mn-ea"/>
                <a:cs typeface="+mn-cs"/>
              </a:rPr>
              <a:t>umol</a:t>
            </a:r>
            <a:r>
              <a:rPr lang="en-US" sz="1200" i="0" kern="1200" dirty="0">
                <a:solidFill>
                  <a:schemeClr val="tx1"/>
                </a:solidFill>
                <a:latin typeface="+mn-lt"/>
                <a:ea typeface="+mn-ea"/>
                <a:cs typeface="+mn-cs"/>
              </a:rPr>
              <a:t>/day. This is the paper with </a:t>
            </a:r>
            <a:r>
              <a:rPr lang="en-US" sz="1200" i="1" kern="1200" dirty="0" err="1">
                <a:solidFill>
                  <a:schemeClr val="tx1"/>
                </a:solidFill>
                <a:latin typeface="+mn-lt"/>
                <a:ea typeface="+mn-ea"/>
                <a:cs typeface="+mn-cs"/>
              </a:rPr>
              <a:t>Methanohalophilus</a:t>
            </a:r>
            <a:r>
              <a:rPr lang="en-US" sz="1200" i="0" kern="1200" dirty="0">
                <a:solidFill>
                  <a:schemeClr val="tx1"/>
                </a:solidFill>
                <a:latin typeface="+mn-lt"/>
                <a:ea typeface="+mn-ea"/>
                <a:cs typeface="+mn-cs"/>
              </a:rPr>
              <a:t>.</a:t>
            </a:r>
          </a:p>
          <a:p>
            <a:endParaRPr lang="en-US" sz="1200" i="0" kern="1200" dirty="0">
              <a:solidFill>
                <a:schemeClr val="tx1"/>
              </a:solidFill>
              <a:latin typeface="+mn-lt"/>
              <a:ea typeface="+mn-ea"/>
              <a:cs typeface="+mn-cs"/>
            </a:endParaRPr>
          </a:p>
          <a:p>
            <a:r>
              <a:rPr lang="en-US" sz="1200" i="0" kern="1200" dirty="0">
                <a:solidFill>
                  <a:schemeClr val="tx1"/>
                </a:solidFill>
                <a:latin typeface="+mn-lt"/>
                <a:ea typeface="+mn-ea"/>
                <a:cs typeface="+mn-cs"/>
              </a:rPr>
              <a:t>According to  </a:t>
            </a:r>
            <a:r>
              <a:rPr lang="en-US" sz="1200" i="1" kern="1200" dirty="0" err="1">
                <a:solidFill>
                  <a:schemeClr val="tx1"/>
                </a:solidFill>
                <a:latin typeface="+mn-lt"/>
                <a:ea typeface="+mn-ea"/>
                <a:cs typeface="+mn-cs"/>
              </a:rPr>
              <a:t>Methanosarcina</a:t>
            </a:r>
            <a:r>
              <a:rPr lang="en-US" sz="1200" i="0" kern="1200" dirty="0">
                <a:solidFill>
                  <a:schemeClr val="tx1"/>
                </a:solidFill>
                <a:latin typeface="+mn-lt"/>
                <a:ea typeface="+mn-ea"/>
                <a:cs typeface="+mn-cs"/>
              </a:rPr>
              <a:t> isolate paper, it can make 20 </a:t>
            </a:r>
            <a:r>
              <a:rPr lang="en-US" sz="1200" i="0" kern="1200" dirty="0" err="1">
                <a:solidFill>
                  <a:schemeClr val="tx1"/>
                </a:solidFill>
                <a:latin typeface="+mn-lt"/>
                <a:ea typeface="+mn-ea"/>
                <a:cs typeface="+mn-cs"/>
              </a:rPr>
              <a:t>mmol</a:t>
            </a:r>
            <a:r>
              <a:rPr lang="en-US" sz="1200" i="0" kern="1200" dirty="0">
                <a:solidFill>
                  <a:schemeClr val="tx1"/>
                </a:solidFill>
                <a:latin typeface="+mn-lt"/>
                <a:ea typeface="+mn-ea"/>
                <a:cs typeface="+mn-cs"/>
              </a:rPr>
              <a:t> methane in 6 days with 100mL culture. In other words, it can make ~33 </a:t>
            </a:r>
            <a:r>
              <a:rPr lang="en-US" sz="1200" i="0" kern="1200" dirty="0" err="1">
                <a:solidFill>
                  <a:schemeClr val="tx1"/>
                </a:solidFill>
                <a:latin typeface="+mn-lt"/>
                <a:ea typeface="+mn-ea"/>
                <a:cs typeface="+mn-cs"/>
              </a:rPr>
              <a:t>umol</a:t>
            </a:r>
            <a:r>
              <a:rPr lang="en-US" sz="1200" i="0" kern="1200" dirty="0">
                <a:solidFill>
                  <a:schemeClr val="tx1"/>
                </a:solidFill>
                <a:latin typeface="+mn-lt"/>
                <a:ea typeface="+mn-ea"/>
                <a:cs typeface="+mn-cs"/>
              </a:rPr>
              <a:t> per day per mL of culture.  In </a:t>
            </a:r>
            <a:r>
              <a:rPr lang="en-US" sz="1200" i="1" kern="1200" dirty="0" err="1">
                <a:solidFill>
                  <a:schemeClr val="tx1"/>
                </a:solidFill>
                <a:latin typeface="+mn-lt"/>
                <a:ea typeface="+mn-ea"/>
                <a:cs typeface="+mn-cs"/>
              </a:rPr>
              <a:t>Methanohalophilus</a:t>
            </a:r>
            <a:r>
              <a:rPr lang="en-US" sz="1200" i="0" kern="1200" dirty="0">
                <a:solidFill>
                  <a:schemeClr val="tx1"/>
                </a:solidFill>
                <a:latin typeface="+mn-lt"/>
                <a:ea typeface="+mn-ea"/>
                <a:cs typeface="+mn-cs"/>
              </a:rPr>
              <a:t> case, it can make 11 </a:t>
            </a:r>
            <a:r>
              <a:rPr lang="en-US" sz="1200" i="0" kern="1200" dirty="0" err="1">
                <a:solidFill>
                  <a:schemeClr val="tx1"/>
                </a:solidFill>
                <a:latin typeface="+mn-lt"/>
                <a:ea typeface="+mn-ea"/>
                <a:cs typeface="+mn-cs"/>
              </a:rPr>
              <a:t>umol</a:t>
            </a:r>
            <a:r>
              <a:rPr lang="en-US" sz="1200" i="0" kern="1200" dirty="0">
                <a:solidFill>
                  <a:schemeClr val="tx1"/>
                </a:solidFill>
                <a:latin typeface="+mn-lt"/>
                <a:ea typeface="+mn-ea"/>
                <a:cs typeface="+mn-cs"/>
              </a:rPr>
              <a:t> per day per mL of culture.</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24</a:t>
            </a:fld>
            <a:endParaRPr lang="en-US"/>
          </a:p>
        </p:txBody>
      </p:sp>
    </p:spTree>
    <p:extLst>
      <p:ext uri="{BB962C8B-B14F-4D97-AF65-F5344CB8AC3E}">
        <p14:creationId xmlns:p14="http://schemas.microsoft.com/office/powerpoint/2010/main" val="31714879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The </a:t>
            </a:r>
            <a:r>
              <a:rPr lang="en-US" sz="1200" i="1" kern="1200" dirty="0" err="1">
                <a:solidFill>
                  <a:schemeClr val="tx1"/>
                </a:solidFill>
                <a:latin typeface="+mn-lt"/>
                <a:ea typeface="+mn-ea"/>
                <a:cs typeface="+mn-cs"/>
              </a:rPr>
              <a:t>Methanohalophilus</a:t>
            </a:r>
            <a:r>
              <a:rPr lang="en-US" sz="1200" i="1" kern="1200" dirty="0">
                <a:solidFill>
                  <a:schemeClr val="tx1"/>
                </a:solidFill>
                <a:latin typeface="+mn-lt"/>
                <a:ea typeface="+mn-ea"/>
                <a:cs typeface="+mn-cs"/>
              </a:rPr>
              <a:t> </a:t>
            </a:r>
            <a:r>
              <a:rPr lang="en-US" sz="1200" i="0" kern="1200" dirty="0">
                <a:solidFill>
                  <a:schemeClr val="tx1"/>
                </a:solidFill>
                <a:latin typeface="+mn-lt"/>
                <a:ea typeface="+mn-ea"/>
                <a:cs typeface="+mn-cs"/>
              </a:rPr>
              <a:t>isolate paper says they reached what was "</a:t>
            </a:r>
            <a:r>
              <a:rPr lang="en-US" sz="1200" i="0" kern="1200" dirty="0" err="1">
                <a:solidFill>
                  <a:schemeClr val="tx1"/>
                </a:solidFill>
                <a:latin typeface="+mn-lt"/>
                <a:ea typeface="+mn-ea"/>
                <a:cs typeface="+mn-cs"/>
              </a:rPr>
              <a:t>stoichiometrically</a:t>
            </a:r>
            <a:r>
              <a:rPr lang="en-US" sz="1200" i="0" kern="1200" dirty="0">
                <a:solidFill>
                  <a:schemeClr val="tx1"/>
                </a:solidFill>
                <a:latin typeface="+mn-lt"/>
                <a:ea typeface="+mn-ea"/>
                <a:cs typeface="+mn-cs"/>
              </a:rPr>
              <a:t>" expected in 15 days. We would expect to see ~900 </a:t>
            </a:r>
            <a:r>
              <a:rPr lang="en-US" sz="1200" i="0" kern="1200" dirty="0" err="1">
                <a:solidFill>
                  <a:schemeClr val="tx1"/>
                </a:solidFill>
                <a:latin typeface="+mn-lt"/>
                <a:ea typeface="+mn-ea"/>
                <a:cs typeface="+mn-cs"/>
              </a:rPr>
              <a:t>umol</a:t>
            </a:r>
            <a:r>
              <a:rPr lang="en-US" sz="1200" i="0" kern="1200" dirty="0">
                <a:solidFill>
                  <a:schemeClr val="tx1"/>
                </a:solidFill>
                <a:latin typeface="+mn-lt"/>
                <a:ea typeface="+mn-ea"/>
                <a:cs typeface="+mn-cs"/>
              </a:rPr>
              <a:t> converted to methane total with our conditions.  </a:t>
            </a:r>
          </a:p>
          <a:p>
            <a:r>
              <a:rPr lang="en-US" sz="1200" kern="1200" dirty="0">
                <a:solidFill>
                  <a:schemeClr val="tx1"/>
                </a:solidFill>
                <a:latin typeface="+mn-lt"/>
                <a:ea typeface="+mn-ea"/>
                <a:cs typeface="+mn-cs"/>
              </a:rPr>
              <a:t>10 mL of </a:t>
            </a:r>
            <a:r>
              <a:rPr lang="en-US" sz="1200" kern="1200" dirty="0" err="1">
                <a:solidFill>
                  <a:schemeClr val="tx1"/>
                </a:solidFill>
                <a:latin typeface="+mn-lt"/>
                <a:ea typeface="+mn-ea"/>
                <a:cs typeface="+mn-cs"/>
              </a:rPr>
              <a:t>Mh</a:t>
            </a:r>
            <a:r>
              <a:rPr lang="en-US" sz="1200" kern="1200" dirty="0">
                <a:solidFill>
                  <a:schemeClr val="tx1"/>
                </a:solidFill>
                <a:latin typeface="+mn-lt"/>
                <a:ea typeface="+mn-ea"/>
                <a:cs typeface="+mn-cs"/>
              </a:rPr>
              <a:t>. isolated from shale can make 838 total </a:t>
            </a:r>
            <a:r>
              <a:rPr lang="en-US" sz="1200" kern="1200" dirty="0" err="1">
                <a:solidFill>
                  <a:schemeClr val="tx1"/>
                </a:solidFill>
                <a:latin typeface="+mn-lt"/>
                <a:ea typeface="+mn-ea"/>
                <a:cs typeface="+mn-cs"/>
              </a:rPr>
              <a:t>umol</a:t>
            </a:r>
            <a:r>
              <a:rPr lang="en-US" sz="1200" kern="1200" dirty="0">
                <a:solidFill>
                  <a:schemeClr val="tx1"/>
                </a:solidFill>
                <a:latin typeface="+mn-lt"/>
                <a:ea typeface="+mn-ea"/>
                <a:cs typeface="+mn-cs"/>
              </a:rPr>
              <a:t> methane in 1 week (93%).</a:t>
            </a:r>
            <a:endParaRPr lang="en-US" sz="1200" i="0" kern="1200" dirty="0">
              <a:solidFill>
                <a:schemeClr val="tx1"/>
              </a:solidFill>
              <a:latin typeface="+mn-lt"/>
              <a:ea typeface="+mn-ea"/>
              <a:cs typeface="+mn-cs"/>
            </a:endParaRPr>
          </a:p>
          <a:p>
            <a:endParaRPr lang="en-US" sz="1200" i="0" kern="1200" dirty="0">
              <a:solidFill>
                <a:schemeClr val="tx1"/>
              </a:solidFill>
              <a:latin typeface="+mn-lt"/>
              <a:ea typeface="+mn-ea"/>
              <a:cs typeface="+mn-cs"/>
            </a:endParaRPr>
          </a:p>
          <a:p>
            <a:r>
              <a:rPr lang="en-US" sz="1200" i="0" kern="1200" dirty="0">
                <a:solidFill>
                  <a:schemeClr val="tx1"/>
                </a:solidFill>
                <a:latin typeface="+mn-lt"/>
                <a:ea typeface="+mn-ea"/>
                <a:cs typeface="+mn-cs"/>
              </a:rPr>
              <a:t>In the 3- member consortium paper accumulates 54 </a:t>
            </a:r>
            <a:r>
              <a:rPr lang="en-US" sz="1200" i="0" kern="1200" dirty="0" err="1">
                <a:solidFill>
                  <a:schemeClr val="tx1"/>
                </a:solidFill>
                <a:latin typeface="+mn-lt"/>
                <a:ea typeface="+mn-ea"/>
                <a:cs typeface="+mn-cs"/>
              </a:rPr>
              <a:t>umol</a:t>
            </a:r>
            <a:r>
              <a:rPr lang="en-US" sz="1200" i="0" kern="1200" dirty="0">
                <a:solidFill>
                  <a:schemeClr val="tx1"/>
                </a:solidFill>
                <a:latin typeface="+mn-lt"/>
                <a:ea typeface="+mn-ea"/>
                <a:cs typeface="+mn-cs"/>
              </a:rPr>
              <a:t>/day. This is the paper with </a:t>
            </a:r>
            <a:r>
              <a:rPr lang="en-US" sz="1200" i="1" kern="1200" dirty="0" err="1">
                <a:solidFill>
                  <a:schemeClr val="tx1"/>
                </a:solidFill>
                <a:latin typeface="+mn-lt"/>
                <a:ea typeface="+mn-ea"/>
                <a:cs typeface="+mn-cs"/>
              </a:rPr>
              <a:t>Methanohalophilus</a:t>
            </a:r>
            <a:r>
              <a:rPr lang="en-US" sz="1200" i="0" kern="1200" dirty="0">
                <a:solidFill>
                  <a:schemeClr val="tx1"/>
                </a:solidFill>
                <a:latin typeface="+mn-lt"/>
                <a:ea typeface="+mn-ea"/>
                <a:cs typeface="+mn-cs"/>
              </a:rPr>
              <a:t>.</a:t>
            </a:r>
          </a:p>
          <a:p>
            <a:endParaRPr lang="en-US" sz="1200" i="0" kern="1200" dirty="0">
              <a:solidFill>
                <a:schemeClr val="tx1"/>
              </a:solidFill>
              <a:latin typeface="+mn-lt"/>
              <a:ea typeface="+mn-ea"/>
              <a:cs typeface="+mn-cs"/>
            </a:endParaRPr>
          </a:p>
          <a:p>
            <a:r>
              <a:rPr lang="en-US" sz="1200" i="0" kern="1200" dirty="0">
                <a:solidFill>
                  <a:schemeClr val="tx1"/>
                </a:solidFill>
                <a:latin typeface="+mn-lt"/>
                <a:ea typeface="+mn-ea"/>
                <a:cs typeface="+mn-cs"/>
              </a:rPr>
              <a:t>According to  </a:t>
            </a:r>
            <a:r>
              <a:rPr lang="en-US" sz="1200" i="1" kern="1200" dirty="0" err="1">
                <a:solidFill>
                  <a:schemeClr val="tx1"/>
                </a:solidFill>
                <a:latin typeface="+mn-lt"/>
                <a:ea typeface="+mn-ea"/>
                <a:cs typeface="+mn-cs"/>
              </a:rPr>
              <a:t>Methanosarcina</a:t>
            </a:r>
            <a:r>
              <a:rPr lang="en-US" sz="1200" i="0" kern="1200" dirty="0">
                <a:solidFill>
                  <a:schemeClr val="tx1"/>
                </a:solidFill>
                <a:latin typeface="+mn-lt"/>
                <a:ea typeface="+mn-ea"/>
                <a:cs typeface="+mn-cs"/>
              </a:rPr>
              <a:t> isolate paper, it can make 20 </a:t>
            </a:r>
            <a:r>
              <a:rPr lang="en-US" sz="1200" i="0" kern="1200" dirty="0" err="1">
                <a:solidFill>
                  <a:schemeClr val="tx1"/>
                </a:solidFill>
                <a:latin typeface="+mn-lt"/>
                <a:ea typeface="+mn-ea"/>
                <a:cs typeface="+mn-cs"/>
              </a:rPr>
              <a:t>mmol</a:t>
            </a:r>
            <a:r>
              <a:rPr lang="en-US" sz="1200" i="0" kern="1200" dirty="0">
                <a:solidFill>
                  <a:schemeClr val="tx1"/>
                </a:solidFill>
                <a:latin typeface="+mn-lt"/>
                <a:ea typeface="+mn-ea"/>
                <a:cs typeface="+mn-cs"/>
              </a:rPr>
              <a:t> methane in 6 days with 100mL culture. In other words, it can make ~33 </a:t>
            </a:r>
            <a:r>
              <a:rPr lang="en-US" sz="1200" i="0" kern="1200" dirty="0" err="1">
                <a:solidFill>
                  <a:schemeClr val="tx1"/>
                </a:solidFill>
                <a:latin typeface="+mn-lt"/>
                <a:ea typeface="+mn-ea"/>
                <a:cs typeface="+mn-cs"/>
              </a:rPr>
              <a:t>umol</a:t>
            </a:r>
            <a:r>
              <a:rPr lang="en-US" sz="1200" i="0" kern="1200" dirty="0">
                <a:solidFill>
                  <a:schemeClr val="tx1"/>
                </a:solidFill>
                <a:latin typeface="+mn-lt"/>
                <a:ea typeface="+mn-ea"/>
                <a:cs typeface="+mn-cs"/>
              </a:rPr>
              <a:t> per day per mL of culture.  In </a:t>
            </a:r>
            <a:r>
              <a:rPr lang="en-US" sz="1200" i="1" kern="1200" dirty="0" err="1">
                <a:solidFill>
                  <a:schemeClr val="tx1"/>
                </a:solidFill>
                <a:latin typeface="+mn-lt"/>
                <a:ea typeface="+mn-ea"/>
                <a:cs typeface="+mn-cs"/>
              </a:rPr>
              <a:t>Methanohalophilus</a:t>
            </a:r>
            <a:r>
              <a:rPr lang="en-US" sz="1200" i="0" kern="1200" dirty="0">
                <a:solidFill>
                  <a:schemeClr val="tx1"/>
                </a:solidFill>
                <a:latin typeface="+mn-lt"/>
                <a:ea typeface="+mn-ea"/>
                <a:cs typeface="+mn-cs"/>
              </a:rPr>
              <a:t> case, it can make 11 </a:t>
            </a:r>
            <a:r>
              <a:rPr lang="en-US" sz="1200" i="0" kern="1200" dirty="0" err="1">
                <a:solidFill>
                  <a:schemeClr val="tx1"/>
                </a:solidFill>
                <a:latin typeface="+mn-lt"/>
                <a:ea typeface="+mn-ea"/>
                <a:cs typeface="+mn-cs"/>
              </a:rPr>
              <a:t>umol</a:t>
            </a:r>
            <a:r>
              <a:rPr lang="en-US" sz="1200" i="0" kern="1200" dirty="0">
                <a:solidFill>
                  <a:schemeClr val="tx1"/>
                </a:solidFill>
                <a:latin typeface="+mn-lt"/>
                <a:ea typeface="+mn-ea"/>
                <a:cs typeface="+mn-cs"/>
              </a:rPr>
              <a:t> per day per mL of culture.</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25</a:t>
            </a:fld>
            <a:endParaRPr lang="en-US"/>
          </a:p>
        </p:txBody>
      </p:sp>
    </p:spTree>
    <p:extLst>
      <p:ext uri="{BB962C8B-B14F-4D97-AF65-F5344CB8AC3E}">
        <p14:creationId xmlns:p14="http://schemas.microsoft.com/office/powerpoint/2010/main" val="15742807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26</a:t>
            </a:fld>
            <a:endParaRPr lang="en-US"/>
          </a:p>
        </p:txBody>
      </p:sp>
    </p:spTree>
    <p:extLst>
      <p:ext uri="{BB962C8B-B14F-4D97-AF65-F5344CB8AC3E}">
        <p14:creationId xmlns:p14="http://schemas.microsoft.com/office/powerpoint/2010/main" val="29825737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27</a:t>
            </a:fld>
            <a:endParaRPr lang="en-US"/>
          </a:p>
        </p:txBody>
      </p:sp>
    </p:spTree>
    <p:extLst>
      <p:ext uri="{BB962C8B-B14F-4D97-AF65-F5344CB8AC3E}">
        <p14:creationId xmlns:p14="http://schemas.microsoft.com/office/powerpoint/2010/main" val="25928163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28</a:t>
            </a:fld>
            <a:endParaRPr lang="en-US"/>
          </a:p>
        </p:txBody>
      </p:sp>
    </p:spTree>
    <p:extLst>
      <p:ext uri="{BB962C8B-B14F-4D97-AF65-F5344CB8AC3E}">
        <p14:creationId xmlns:p14="http://schemas.microsoft.com/office/powerpoint/2010/main" val="13422532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MtgB</a:t>
            </a:r>
            <a:r>
              <a:rPr lang="en-US" baseline="0" dirty="0"/>
              <a:t> (this is the one the methanogens use) (</a:t>
            </a:r>
            <a:r>
              <a:rPr lang="en-US" baseline="0" dirty="0" err="1"/>
              <a:t>mttB</a:t>
            </a:r>
            <a:r>
              <a:rPr lang="en-US" baseline="0" dirty="0"/>
              <a:t>)</a:t>
            </a:r>
          </a:p>
          <a:p>
            <a:endParaRPr lang="en-US" baseline="0" dirty="0"/>
          </a:p>
          <a:p>
            <a:r>
              <a:rPr lang="en-US" baseline="0" dirty="0" err="1"/>
              <a:t>Glycine.betaine</a:t>
            </a:r>
            <a:r>
              <a:rPr lang="en-US" baseline="0" dirty="0"/>
              <a:t> can be </a:t>
            </a:r>
            <a:r>
              <a:rPr lang="en-US" baseline="0" dirty="0" err="1"/>
              <a:t>disporpotinated</a:t>
            </a:r>
            <a:r>
              <a:rPr lang="en-US" baseline="0" dirty="0"/>
              <a:t> in a demethylation</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29</a:t>
            </a:fld>
            <a:endParaRPr lang="en-US"/>
          </a:p>
        </p:txBody>
      </p:sp>
    </p:spTree>
    <p:extLst>
      <p:ext uri="{BB962C8B-B14F-4D97-AF65-F5344CB8AC3E}">
        <p14:creationId xmlns:p14="http://schemas.microsoft.com/office/powerpoint/2010/main" val="9388204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MtgB</a:t>
            </a:r>
            <a:r>
              <a:rPr lang="en-US" baseline="0" dirty="0"/>
              <a:t> (this is the one the methanogens use) (</a:t>
            </a:r>
            <a:r>
              <a:rPr lang="en-US" baseline="0" dirty="0" err="1"/>
              <a:t>mttB</a:t>
            </a:r>
            <a:r>
              <a:rPr lang="en-US" baseline="0" dirty="0"/>
              <a:t>)</a:t>
            </a:r>
          </a:p>
          <a:p>
            <a:endParaRPr lang="en-US" baseline="0" dirty="0"/>
          </a:p>
          <a:p>
            <a:r>
              <a:rPr lang="en-US" baseline="0" dirty="0" err="1"/>
              <a:t>Glycine.betaine</a:t>
            </a:r>
            <a:r>
              <a:rPr lang="en-US" baseline="0" dirty="0"/>
              <a:t> can be </a:t>
            </a:r>
            <a:r>
              <a:rPr lang="en-US" baseline="0" dirty="0" err="1"/>
              <a:t>disporpotinated</a:t>
            </a:r>
            <a:r>
              <a:rPr lang="en-US" baseline="0" dirty="0"/>
              <a:t> in a demethylation</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30</a:t>
            </a:fld>
            <a:endParaRPr lang="en-US"/>
          </a:p>
        </p:txBody>
      </p:sp>
    </p:spTree>
    <p:extLst>
      <p:ext uri="{BB962C8B-B14F-4D97-AF65-F5344CB8AC3E}">
        <p14:creationId xmlns:p14="http://schemas.microsoft.com/office/powerpoint/2010/main" val="17647774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Create</a:t>
            </a:r>
            <a:r>
              <a:rPr lang="en-US" baseline="0" dirty="0"/>
              <a:t> peptide database by in </a:t>
            </a:r>
            <a:r>
              <a:rPr lang="en-US" baseline="0" dirty="0" err="1"/>
              <a:t>sillico</a:t>
            </a:r>
            <a:r>
              <a:rPr lang="en-US" baseline="0" dirty="0"/>
              <a:t> trypsin digest (cleave proteins at the carboxyl aide of the amino acid) lysine and arginine</a:t>
            </a:r>
          </a:p>
          <a:p>
            <a:endParaRPr lang="en-US" baseline="0" dirty="0"/>
          </a:p>
          <a:p>
            <a:r>
              <a:rPr lang="en-US" baseline="0" dirty="0"/>
              <a:t>Lysine=K</a:t>
            </a:r>
          </a:p>
          <a:p>
            <a:r>
              <a:rPr lang="en-US" baseline="0" dirty="0" err="1"/>
              <a:t>Arginie</a:t>
            </a:r>
            <a:r>
              <a:rPr lang="en-US" baseline="0" dirty="0"/>
              <a:t>= R</a:t>
            </a:r>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E1D3FEAB-E391-FF49-9299-5174E6585F18}" type="slidenum">
              <a:rPr lang="en-US" smtClean="0"/>
              <a:t>31</a:t>
            </a:fld>
            <a:endParaRPr lang="en-US"/>
          </a:p>
        </p:txBody>
      </p:sp>
    </p:spTree>
    <p:extLst>
      <p:ext uri="{BB962C8B-B14F-4D97-AF65-F5344CB8AC3E}">
        <p14:creationId xmlns:p14="http://schemas.microsoft.com/office/powerpoint/2010/main" val="2002911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200" dirty="0"/>
              <a:t>Shales  are sedimentary rocks distributed  across the globe- here  is their distribution in north America</a:t>
            </a:r>
          </a:p>
          <a:p>
            <a:endParaRPr lang="en-US" sz="1200" i="1" dirty="0">
              <a:solidFill>
                <a:schemeClr val="tx1">
                  <a:lumMod val="75000"/>
                  <a:lumOff val="25000"/>
                </a:schemeClr>
              </a:solidFill>
              <a:latin typeface="Helvetica" pitchFamily="2" charset="0"/>
              <a:ea typeface="Arial" charset="0"/>
              <a:cs typeface="Arial" charset="0"/>
            </a:endParaRPr>
          </a:p>
        </p:txBody>
      </p:sp>
      <p:sp>
        <p:nvSpPr>
          <p:cNvPr id="4" name="Slide Number Placeholder 3"/>
          <p:cNvSpPr>
            <a:spLocks noGrp="1"/>
          </p:cNvSpPr>
          <p:nvPr>
            <p:ph type="sldNum" sz="quarter" idx="10"/>
          </p:nvPr>
        </p:nvSpPr>
        <p:spPr/>
        <p:txBody>
          <a:bodyPr/>
          <a:lstStyle/>
          <a:p>
            <a:fld id="{AB955C81-D2FC-7A40-BB5F-7E2628765322}" type="slidenum">
              <a:rPr lang="en-US" smtClean="0"/>
              <a:t>4</a:t>
            </a:fld>
            <a:endParaRPr lang="en-US"/>
          </a:p>
        </p:txBody>
      </p:sp>
    </p:spTree>
    <p:extLst>
      <p:ext uri="{BB962C8B-B14F-4D97-AF65-F5344CB8AC3E}">
        <p14:creationId xmlns:p14="http://schemas.microsoft.com/office/powerpoint/2010/main" val="38175860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Create</a:t>
            </a:r>
            <a:r>
              <a:rPr lang="en-US" baseline="0" dirty="0"/>
              <a:t> peptide database by in </a:t>
            </a:r>
            <a:r>
              <a:rPr lang="en-US" baseline="0" dirty="0" err="1"/>
              <a:t>sillico</a:t>
            </a:r>
            <a:r>
              <a:rPr lang="en-US" baseline="0" dirty="0"/>
              <a:t> trypsin digest (cleave proteins at the carboxyl aide of the amino acid) lysine and arginine</a:t>
            </a:r>
          </a:p>
          <a:p>
            <a:endParaRPr lang="en-US" baseline="0" dirty="0"/>
          </a:p>
          <a:p>
            <a:r>
              <a:rPr lang="en-US" baseline="0" dirty="0"/>
              <a:t>Lysine=K</a:t>
            </a:r>
          </a:p>
          <a:p>
            <a:r>
              <a:rPr lang="en-US" baseline="0" dirty="0" err="1"/>
              <a:t>Arginie</a:t>
            </a:r>
            <a:r>
              <a:rPr lang="en-US" baseline="0" dirty="0"/>
              <a:t>= R</a:t>
            </a:r>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E1D3FEAB-E391-FF49-9299-5174E6585F18}" type="slidenum">
              <a:rPr lang="en-US" smtClean="0"/>
              <a:t>32</a:t>
            </a:fld>
            <a:endParaRPr lang="en-US"/>
          </a:p>
        </p:txBody>
      </p:sp>
    </p:spTree>
    <p:extLst>
      <p:ext uri="{BB962C8B-B14F-4D97-AF65-F5344CB8AC3E}">
        <p14:creationId xmlns:p14="http://schemas.microsoft.com/office/powerpoint/2010/main" val="18636073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Create</a:t>
            </a:r>
            <a:r>
              <a:rPr lang="en-US" baseline="0" dirty="0"/>
              <a:t> peptide database by in </a:t>
            </a:r>
            <a:r>
              <a:rPr lang="en-US" baseline="0" dirty="0" err="1"/>
              <a:t>sillico</a:t>
            </a:r>
            <a:r>
              <a:rPr lang="en-US" baseline="0" dirty="0"/>
              <a:t> trypsin digest (cleave proteins at the carboxyl aide of the amino acid) lysine and arginine</a:t>
            </a:r>
          </a:p>
          <a:p>
            <a:endParaRPr lang="en-US" baseline="0" dirty="0"/>
          </a:p>
          <a:p>
            <a:r>
              <a:rPr lang="en-US" baseline="0" dirty="0"/>
              <a:t>Lysine=K</a:t>
            </a:r>
          </a:p>
          <a:p>
            <a:r>
              <a:rPr lang="en-US" baseline="0" dirty="0" err="1"/>
              <a:t>Arginie</a:t>
            </a:r>
            <a:r>
              <a:rPr lang="en-US" baseline="0" dirty="0"/>
              <a:t>= R</a:t>
            </a:r>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E1D3FEAB-E391-FF49-9299-5174E6585F18}" type="slidenum">
              <a:rPr lang="en-US" smtClean="0"/>
              <a:t>33</a:t>
            </a:fld>
            <a:endParaRPr lang="en-US"/>
          </a:p>
        </p:txBody>
      </p:sp>
    </p:spTree>
    <p:extLst>
      <p:ext uri="{BB962C8B-B14F-4D97-AF65-F5344CB8AC3E}">
        <p14:creationId xmlns:p14="http://schemas.microsoft.com/office/powerpoint/2010/main" val="393522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34</a:t>
            </a:fld>
            <a:endParaRPr lang="en-US"/>
          </a:p>
        </p:txBody>
      </p:sp>
    </p:spTree>
    <p:extLst>
      <p:ext uri="{BB962C8B-B14F-4D97-AF65-F5344CB8AC3E}">
        <p14:creationId xmlns:p14="http://schemas.microsoft.com/office/powerpoint/2010/main" val="31993471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35</a:t>
            </a:fld>
            <a:endParaRPr lang="en-US"/>
          </a:p>
        </p:txBody>
      </p:sp>
    </p:spTree>
    <p:extLst>
      <p:ext uri="{BB962C8B-B14F-4D97-AF65-F5344CB8AC3E}">
        <p14:creationId xmlns:p14="http://schemas.microsoft.com/office/powerpoint/2010/main" val="29822957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36</a:t>
            </a:fld>
            <a:endParaRPr lang="en-US"/>
          </a:p>
        </p:txBody>
      </p:sp>
    </p:spTree>
    <p:extLst>
      <p:ext uri="{BB962C8B-B14F-4D97-AF65-F5344CB8AC3E}">
        <p14:creationId xmlns:p14="http://schemas.microsoft.com/office/powerpoint/2010/main" val="41427998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39</a:t>
            </a:fld>
            <a:endParaRPr lang="en-US"/>
          </a:p>
        </p:txBody>
      </p:sp>
    </p:spTree>
    <p:extLst>
      <p:ext uri="{BB962C8B-B14F-4D97-AF65-F5344CB8AC3E}">
        <p14:creationId xmlns:p14="http://schemas.microsoft.com/office/powerpoint/2010/main" val="41103494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solidFill>
                  <a:srgbClr val="C00000"/>
                </a:solidFill>
                <a:latin typeface="Arial" charset="0"/>
                <a:ea typeface="Arial" charset="0"/>
                <a:cs typeface="Arial" charset="0"/>
              </a:rPr>
              <a:t>From laboratory</a:t>
            </a:r>
            <a:r>
              <a:rPr lang="en-US" dirty="0">
                <a:latin typeface="Arial" charset="0"/>
                <a:ea typeface="Arial" charset="0"/>
                <a:cs typeface="Arial" charset="0"/>
              </a:rPr>
              <a:t>: 54 viral </a:t>
            </a:r>
            <a:r>
              <a:rPr lang="en-US" dirty="0" err="1">
                <a:latin typeface="Arial" charset="0"/>
                <a:ea typeface="Arial" charset="0"/>
                <a:cs typeface="Arial" charset="0"/>
              </a:rPr>
              <a:t>contigs</a:t>
            </a:r>
            <a:r>
              <a:rPr lang="en-US" baseline="0" dirty="0">
                <a:latin typeface="Arial" charset="0"/>
                <a:ea typeface="Arial" charset="0"/>
                <a:cs typeface="Arial" charset="0"/>
              </a:rPr>
              <a:t> </a:t>
            </a:r>
            <a:r>
              <a:rPr lang="en-US" dirty="0">
                <a:latin typeface="Arial" charset="0"/>
                <a:ea typeface="Arial" charset="0"/>
                <a:cs typeface="Arial" charset="0"/>
              </a:rPr>
              <a:t>Clustered by 95% ANI into 15 unique populations (using cluster</a:t>
            </a:r>
            <a:r>
              <a:rPr lang="en-US" baseline="0" dirty="0">
                <a:latin typeface="Arial" charset="0"/>
                <a:ea typeface="Arial" charset="0"/>
                <a:cs typeface="Arial" charset="0"/>
              </a:rPr>
              <a:t> genomes)</a:t>
            </a:r>
          </a:p>
          <a:p>
            <a:pPr marL="0" marR="0" indent="0" algn="l" defTabSz="457072" rtl="0" eaLnBrk="1" fontAlgn="auto" latinLnBrk="0" hangingPunct="1">
              <a:lnSpc>
                <a:spcPct val="100000"/>
              </a:lnSpc>
              <a:spcBef>
                <a:spcPts val="0"/>
              </a:spcBef>
              <a:spcAft>
                <a:spcPts val="0"/>
              </a:spcAft>
              <a:buClrTx/>
              <a:buSzTx/>
              <a:buFontTx/>
              <a:buNone/>
              <a:tabLst/>
              <a:defRPr/>
            </a:pPr>
            <a:r>
              <a:rPr lang="en-US" sz="1200" b="0" i="0" kern="1200" dirty="0" err="1">
                <a:solidFill>
                  <a:schemeClr val="tx1"/>
                </a:solidFill>
                <a:effectLst/>
                <a:latin typeface="+mn-lt"/>
                <a:ea typeface="+mn-ea"/>
                <a:cs typeface="+mn-cs"/>
              </a:rPr>
              <a:t>Clustergenomes</a:t>
            </a:r>
            <a:r>
              <a:rPr lang="en-US" sz="1200" b="0" i="0" kern="1200" dirty="0">
                <a:solidFill>
                  <a:schemeClr val="tx1"/>
                </a:solidFill>
                <a:effectLst/>
                <a:latin typeface="+mn-lt"/>
                <a:ea typeface="+mn-ea"/>
                <a:cs typeface="+mn-cs"/>
              </a:rPr>
              <a:t> (on </a:t>
            </a:r>
            <a:r>
              <a:rPr lang="en-US" sz="1200" b="0" i="0" kern="1200" dirty="0" err="1">
                <a:solidFill>
                  <a:schemeClr val="tx1"/>
                </a:solidFill>
                <a:effectLst/>
                <a:latin typeface="+mn-lt"/>
                <a:ea typeface="+mn-ea"/>
                <a:cs typeface="+mn-cs"/>
              </a:rPr>
              <a:t>cyverse</a:t>
            </a:r>
            <a:r>
              <a:rPr lang="en-US" sz="1200" b="0" i="0" kern="1200" dirty="0">
                <a:solidFill>
                  <a:schemeClr val="tx1"/>
                </a:solidFill>
                <a:effectLst/>
                <a:latin typeface="+mn-lt"/>
                <a:ea typeface="+mn-ea"/>
                <a:cs typeface="+mn-cs"/>
              </a:rPr>
              <a:t>)- used to identify which viral </a:t>
            </a:r>
            <a:r>
              <a:rPr lang="en-US" sz="1200" b="0" i="0" kern="1200" dirty="0" err="1">
                <a:solidFill>
                  <a:schemeClr val="tx1"/>
                </a:solidFill>
                <a:effectLst/>
                <a:latin typeface="+mn-lt"/>
                <a:ea typeface="+mn-ea"/>
                <a:cs typeface="+mn-cs"/>
              </a:rPr>
              <a:t>contigs</a:t>
            </a:r>
            <a:r>
              <a:rPr lang="en-US" sz="1200" b="0" i="0" kern="1200" dirty="0">
                <a:solidFill>
                  <a:schemeClr val="tx1"/>
                </a:solidFill>
                <a:effectLst/>
                <a:latin typeface="+mn-lt"/>
                <a:ea typeface="+mn-ea"/>
                <a:cs typeface="+mn-cs"/>
              </a:rPr>
              <a:t> are unique, clusters viral </a:t>
            </a:r>
            <a:r>
              <a:rPr lang="en-US" sz="1200" b="0" i="0" kern="1200" dirty="0" err="1">
                <a:solidFill>
                  <a:schemeClr val="tx1"/>
                </a:solidFill>
                <a:effectLst/>
                <a:latin typeface="+mn-lt"/>
                <a:ea typeface="+mn-ea"/>
                <a:cs typeface="+mn-cs"/>
              </a:rPr>
              <a:t>contigs</a:t>
            </a:r>
            <a:r>
              <a:rPr lang="en-US" sz="1200" b="0" i="0" kern="1200" dirty="0">
                <a:solidFill>
                  <a:schemeClr val="tx1"/>
                </a:solidFill>
                <a:effectLst/>
                <a:latin typeface="+mn-lt"/>
                <a:ea typeface="+mn-ea"/>
                <a:cs typeface="+mn-cs"/>
              </a:rPr>
              <a:t> to 95% identity over at least 80% of the shortest </a:t>
            </a:r>
            <a:r>
              <a:rPr lang="en-US" sz="1200" b="0" i="0" kern="1200" dirty="0" err="1">
                <a:solidFill>
                  <a:schemeClr val="tx1"/>
                </a:solidFill>
                <a:effectLst/>
                <a:latin typeface="+mn-lt"/>
                <a:ea typeface="+mn-ea"/>
                <a:cs typeface="+mn-cs"/>
              </a:rPr>
              <a:t>contig</a:t>
            </a:r>
            <a:endParaRPr lang="en-US" sz="1200" b="0" i="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40</a:t>
            </a:fld>
            <a:endParaRPr lang="en-US"/>
          </a:p>
        </p:txBody>
      </p:sp>
    </p:spTree>
    <p:extLst>
      <p:ext uri="{BB962C8B-B14F-4D97-AF65-F5344CB8AC3E}">
        <p14:creationId xmlns:p14="http://schemas.microsoft.com/office/powerpoint/2010/main" val="25530409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28600" indent="-228600">
              <a:buAutoNum type="arabicParenR"/>
            </a:pPr>
            <a:r>
              <a:rPr lang="en-US" dirty="0"/>
              <a:t>What is </a:t>
            </a:r>
            <a:r>
              <a:rPr lang="en-US" dirty="0" err="1"/>
              <a:t>iCRISPR</a:t>
            </a:r>
            <a:r>
              <a:rPr lang="en-US" dirty="0"/>
              <a:t>-</a:t>
            </a:r>
            <a:r>
              <a:rPr lang="en-US" baseline="0" dirty="0"/>
              <a:t> bacterial host innate immunity</a:t>
            </a:r>
          </a:p>
          <a:p>
            <a:pPr marL="228600" indent="-228600">
              <a:buAutoNum type="arabicParenR"/>
            </a:pPr>
            <a:r>
              <a:rPr lang="en-US" baseline="0" dirty="0"/>
              <a:t>Essentially host takes a “snap shot” of </a:t>
            </a:r>
            <a:r>
              <a:rPr lang="en-US" baseline="0" dirty="0" err="1"/>
              <a:t>foregin</a:t>
            </a:r>
            <a:r>
              <a:rPr lang="en-US" baseline="0" dirty="0"/>
              <a:t> DNA has it enters the cell. This </a:t>
            </a:r>
            <a:r>
              <a:rPr lang="en-US" baseline="0" dirty="0" err="1"/>
              <a:t>foriegin</a:t>
            </a:r>
            <a:r>
              <a:rPr lang="en-US" baseline="0" dirty="0"/>
              <a:t> DNA is stored in host genome. A spacer, in a CRISPR array. </a:t>
            </a:r>
          </a:p>
          <a:p>
            <a:pPr marL="228600" indent="-228600">
              <a:buAutoNum type="arabicParenR"/>
            </a:pPr>
            <a:r>
              <a:rPr lang="en-US" baseline="0" dirty="0"/>
              <a:t>This array can be transcribed and CR-RNA guides molecular machinery to target  (</a:t>
            </a:r>
            <a:r>
              <a:rPr lang="en-US" baseline="0" dirty="0" err="1"/>
              <a:t>analgous</a:t>
            </a:r>
            <a:r>
              <a:rPr lang="en-US" baseline="0" dirty="0"/>
              <a:t> to RNA silencing)</a:t>
            </a:r>
            <a:endParaRPr lang="en-US" dirty="0"/>
          </a:p>
          <a:p>
            <a:endParaRPr lang="en-US" dirty="0"/>
          </a:p>
          <a:p>
            <a:endParaRPr lang="en-US" dirty="0"/>
          </a:p>
          <a:p>
            <a:r>
              <a:rPr lang="en-US" dirty="0"/>
              <a:t>CRISPR loci, named for the clustered regularly interspaced short palindromic repeats that separate spacer sequences that are transcribed and processed into small interfering RNAs (crRNAs) to confer immunity to phage, plasmids and transposons</a:t>
            </a:r>
          </a:p>
          <a:p>
            <a:r>
              <a:rPr lang="en-US" dirty="0"/>
              <a:t>The crRNA silencing requires identity with targeted sequences, and immunity may be lost by mutation in either the target region or an associated proto-spacer adjacent motif (PAM) that is required for CRISPR function Whereas some mechanistic aspects remain unclear, cells that contain at least one CRISPR spacer that perfectly matches a region of the invading phage or plasmid with a flanking PAM will be immune (</a:t>
            </a:r>
            <a:r>
              <a:rPr lang="en-US" dirty="0" err="1"/>
              <a:t>Deveau</a:t>
            </a:r>
            <a:r>
              <a:rPr lang="en-US" dirty="0"/>
              <a:t> et al., 2008; Horvath and </a:t>
            </a:r>
            <a:r>
              <a:rPr lang="en-US" dirty="0" err="1"/>
              <a:t>Barrangou</a:t>
            </a:r>
            <a:r>
              <a:rPr lang="en-US" dirty="0"/>
              <a:t>, 2010). However, studies in a certain type of CRISPR-</a:t>
            </a:r>
            <a:r>
              <a:rPr lang="en-US" dirty="0" err="1"/>
              <a:t>Cas</a:t>
            </a:r>
            <a:r>
              <a:rPr lang="en-US" dirty="0"/>
              <a:t> system have shown that mutations in the proto-spacer, nearest the PAM, allows the phage to escape, whereas mutations in other regions of the proto-spacer have no impact on immunity (</a:t>
            </a:r>
            <a:r>
              <a:rPr lang="en-US" dirty="0" err="1"/>
              <a:t>Deveau</a:t>
            </a:r>
            <a:r>
              <a:rPr lang="en-US" dirty="0"/>
              <a:t> et al., 2008; </a:t>
            </a:r>
            <a:r>
              <a:rPr lang="en-US" dirty="0" err="1"/>
              <a:t>Semenova</a:t>
            </a:r>
            <a:r>
              <a:rPr lang="en-US" dirty="0"/>
              <a:t> et </a:t>
            </a:r>
          </a:p>
          <a:p>
            <a:endParaRPr lang="en-US" dirty="0"/>
          </a:p>
        </p:txBody>
      </p:sp>
      <p:sp>
        <p:nvSpPr>
          <p:cNvPr id="4" name="Slide Number Placeholder 3"/>
          <p:cNvSpPr>
            <a:spLocks noGrp="1"/>
          </p:cNvSpPr>
          <p:nvPr>
            <p:ph type="sldNum" sz="quarter" idx="10"/>
          </p:nvPr>
        </p:nvSpPr>
        <p:spPr/>
        <p:txBody>
          <a:bodyPr/>
          <a:lstStyle/>
          <a:p>
            <a:fld id="{14795668-7184-9D4B-AA13-FFEE81457D29}" type="slidenum">
              <a:t>41</a:t>
            </a:fld>
            <a:endParaRPr lang="en-US"/>
          </a:p>
        </p:txBody>
      </p:sp>
    </p:spTree>
    <p:extLst>
      <p:ext uri="{BB962C8B-B14F-4D97-AF65-F5344CB8AC3E}">
        <p14:creationId xmlns:p14="http://schemas.microsoft.com/office/powerpoint/2010/main" val="29768215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28600" indent="-228600">
              <a:buAutoNum type="arabicParenR"/>
            </a:pPr>
            <a:r>
              <a:rPr lang="en-US" dirty="0"/>
              <a:t>What is </a:t>
            </a:r>
            <a:r>
              <a:rPr lang="en-US" dirty="0" err="1"/>
              <a:t>iCRISPR</a:t>
            </a:r>
            <a:r>
              <a:rPr lang="en-US" dirty="0"/>
              <a:t>-</a:t>
            </a:r>
            <a:r>
              <a:rPr lang="en-US" baseline="0" dirty="0"/>
              <a:t> bacterial host innate immunity</a:t>
            </a:r>
          </a:p>
          <a:p>
            <a:pPr marL="228600" indent="-228600">
              <a:buAutoNum type="arabicParenR"/>
            </a:pPr>
            <a:r>
              <a:rPr lang="en-US" baseline="0" dirty="0"/>
              <a:t>Essentially host takes a “snap shot” of </a:t>
            </a:r>
            <a:r>
              <a:rPr lang="en-US" baseline="0" dirty="0" err="1"/>
              <a:t>foregin</a:t>
            </a:r>
            <a:r>
              <a:rPr lang="en-US" baseline="0" dirty="0"/>
              <a:t> DNA has it enters the cell. This </a:t>
            </a:r>
            <a:r>
              <a:rPr lang="en-US" baseline="0" dirty="0" err="1"/>
              <a:t>foriegin</a:t>
            </a:r>
            <a:r>
              <a:rPr lang="en-US" baseline="0" dirty="0"/>
              <a:t> DNA is stored in host genome. A spacer, in a CRISPR array. </a:t>
            </a:r>
          </a:p>
          <a:p>
            <a:pPr marL="228600" indent="-228600">
              <a:buAutoNum type="arabicParenR"/>
            </a:pPr>
            <a:r>
              <a:rPr lang="en-US" baseline="0" dirty="0"/>
              <a:t>This array can be transcribed and CR-RNA guides molecular machinery to target  (</a:t>
            </a:r>
            <a:r>
              <a:rPr lang="en-US" baseline="0" dirty="0" err="1"/>
              <a:t>analgous</a:t>
            </a:r>
            <a:r>
              <a:rPr lang="en-US" baseline="0" dirty="0"/>
              <a:t> to RNA silencing)</a:t>
            </a:r>
            <a:endParaRPr lang="en-US" dirty="0"/>
          </a:p>
          <a:p>
            <a:endParaRPr lang="en-US" dirty="0"/>
          </a:p>
          <a:p>
            <a:endParaRPr lang="en-US" dirty="0"/>
          </a:p>
          <a:p>
            <a:r>
              <a:rPr lang="en-US" dirty="0"/>
              <a:t>CRISPR loci, named for the clustered regularly interspaced short palindromic repeats that separate spacer sequences that are transcribed and processed into small interfering RNAs (crRNAs) to confer immunity to phage, plasmids and transposons</a:t>
            </a:r>
          </a:p>
          <a:p>
            <a:r>
              <a:rPr lang="en-US" dirty="0"/>
              <a:t>The crRNA silencing requires identity with targeted sequences, and immunity may be lost by mutation in either the target region or an associated proto-spacer adjacent motif (PAM) that is required for CRISPR function Whereas some mechanistic aspects remain unclear, cells that contain at least one CRISPR spacer that perfectly matches a region of the invading phage or plasmid with a flanking PAM will be immune (</a:t>
            </a:r>
            <a:r>
              <a:rPr lang="en-US" dirty="0" err="1"/>
              <a:t>Deveau</a:t>
            </a:r>
            <a:r>
              <a:rPr lang="en-US" dirty="0"/>
              <a:t> et al., 2008; Horvath and </a:t>
            </a:r>
            <a:r>
              <a:rPr lang="en-US" dirty="0" err="1"/>
              <a:t>Barrangou</a:t>
            </a:r>
            <a:r>
              <a:rPr lang="en-US" dirty="0"/>
              <a:t>, 2010). However, studies in a certain type of CRISPR-</a:t>
            </a:r>
            <a:r>
              <a:rPr lang="en-US" dirty="0" err="1"/>
              <a:t>Cas</a:t>
            </a:r>
            <a:r>
              <a:rPr lang="en-US" dirty="0"/>
              <a:t> system have shown that mutations in the proto-spacer, nearest the PAM, allows the phage to escape, whereas mutations in other regions of the proto-spacer have no impact on immunity (</a:t>
            </a:r>
            <a:r>
              <a:rPr lang="en-US" dirty="0" err="1"/>
              <a:t>Deveau</a:t>
            </a:r>
            <a:r>
              <a:rPr lang="en-US" dirty="0"/>
              <a:t> et al., 2008; </a:t>
            </a:r>
            <a:r>
              <a:rPr lang="en-US" dirty="0" err="1"/>
              <a:t>Semenova</a:t>
            </a:r>
            <a:r>
              <a:rPr lang="en-US" dirty="0"/>
              <a:t> et </a:t>
            </a:r>
          </a:p>
          <a:p>
            <a:endParaRPr lang="en-US" dirty="0"/>
          </a:p>
        </p:txBody>
      </p:sp>
      <p:sp>
        <p:nvSpPr>
          <p:cNvPr id="4" name="Slide Number Placeholder 3"/>
          <p:cNvSpPr>
            <a:spLocks noGrp="1"/>
          </p:cNvSpPr>
          <p:nvPr>
            <p:ph type="sldNum" sz="quarter" idx="10"/>
          </p:nvPr>
        </p:nvSpPr>
        <p:spPr/>
        <p:txBody>
          <a:bodyPr/>
          <a:lstStyle/>
          <a:p>
            <a:fld id="{14795668-7184-9D4B-AA13-FFEE81457D29}" type="slidenum">
              <a:t>42</a:t>
            </a:fld>
            <a:endParaRPr lang="en-US"/>
          </a:p>
        </p:txBody>
      </p:sp>
    </p:spTree>
    <p:extLst>
      <p:ext uri="{BB962C8B-B14F-4D97-AF65-F5344CB8AC3E}">
        <p14:creationId xmlns:p14="http://schemas.microsoft.com/office/powerpoint/2010/main" val="27050533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28600" indent="-228600">
              <a:buAutoNum type="arabicParenR"/>
            </a:pPr>
            <a:r>
              <a:rPr lang="en-US" dirty="0"/>
              <a:t>What is </a:t>
            </a:r>
            <a:r>
              <a:rPr lang="en-US" dirty="0" err="1"/>
              <a:t>iCRISPR</a:t>
            </a:r>
            <a:r>
              <a:rPr lang="en-US" dirty="0"/>
              <a:t>-</a:t>
            </a:r>
            <a:r>
              <a:rPr lang="en-US" baseline="0" dirty="0"/>
              <a:t> bacterial host innate immunity</a:t>
            </a:r>
          </a:p>
          <a:p>
            <a:pPr marL="228600" indent="-228600">
              <a:buAutoNum type="arabicParenR"/>
            </a:pPr>
            <a:r>
              <a:rPr lang="en-US" baseline="0" dirty="0"/>
              <a:t>Essentially host takes a “snap shot” of </a:t>
            </a:r>
            <a:r>
              <a:rPr lang="en-US" baseline="0" dirty="0" err="1"/>
              <a:t>foregin</a:t>
            </a:r>
            <a:r>
              <a:rPr lang="en-US" baseline="0" dirty="0"/>
              <a:t> DNA has it enters the cell. This </a:t>
            </a:r>
            <a:r>
              <a:rPr lang="en-US" baseline="0" dirty="0" err="1"/>
              <a:t>foriegin</a:t>
            </a:r>
            <a:r>
              <a:rPr lang="en-US" baseline="0" dirty="0"/>
              <a:t> DNA is stored in host genome. A spacer, in a CRISPR array. </a:t>
            </a:r>
          </a:p>
          <a:p>
            <a:pPr marL="228600" indent="-228600">
              <a:buAutoNum type="arabicParenR"/>
            </a:pPr>
            <a:r>
              <a:rPr lang="en-US" baseline="0" dirty="0"/>
              <a:t>This array can be transcribed and CR-RNA guides molecular machinery to target  (</a:t>
            </a:r>
            <a:r>
              <a:rPr lang="en-US" baseline="0" dirty="0" err="1"/>
              <a:t>analgous</a:t>
            </a:r>
            <a:r>
              <a:rPr lang="en-US" baseline="0" dirty="0"/>
              <a:t> to RNA silencing)</a:t>
            </a:r>
            <a:endParaRPr lang="en-US" dirty="0"/>
          </a:p>
          <a:p>
            <a:endParaRPr lang="en-US" dirty="0"/>
          </a:p>
          <a:p>
            <a:endParaRPr lang="en-US" dirty="0"/>
          </a:p>
          <a:p>
            <a:r>
              <a:rPr lang="en-US" dirty="0"/>
              <a:t>CRISPR loci, named for the clustered regularly interspaced short palindromic repeats that separate spacer sequences that are transcribed and processed into small interfering RNAs (crRNAs) to confer immunity to phage, plasmids and transposons</a:t>
            </a:r>
          </a:p>
          <a:p>
            <a:r>
              <a:rPr lang="en-US" dirty="0"/>
              <a:t>The crRNA silencing requires identity with targeted sequences, and immunity may be lost by mutation in either the target region or an associated proto-spacer adjacent motif (PAM) that is required for CRISPR function Whereas some mechanistic aspects remain unclear, cells that contain at least one CRISPR spacer that perfectly matches a region of the invading phage or plasmid with a flanking PAM will be immune (</a:t>
            </a:r>
            <a:r>
              <a:rPr lang="en-US" dirty="0" err="1"/>
              <a:t>Deveau</a:t>
            </a:r>
            <a:r>
              <a:rPr lang="en-US" dirty="0"/>
              <a:t> et al., 2008; Horvath and </a:t>
            </a:r>
            <a:r>
              <a:rPr lang="en-US" dirty="0" err="1"/>
              <a:t>Barrangou</a:t>
            </a:r>
            <a:r>
              <a:rPr lang="en-US" dirty="0"/>
              <a:t>, 2010). However, studies in a certain type of CRISPR-</a:t>
            </a:r>
            <a:r>
              <a:rPr lang="en-US" dirty="0" err="1"/>
              <a:t>Cas</a:t>
            </a:r>
            <a:r>
              <a:rPr lang="en-US" dirty="0"/>
              <a:t> system have shown that mutations in the proto-spacer, nearest the PAM, allows the phage to escape, whereas mutations in other regions of the proto-spacer have no impact on immunity (</a:t>
            </a:r>
            <a:r>
              <a:rPr lang="en-US" dirty="0" err="1"/>
              <a:t>Deveau</a:t>
            </a:r>
            <a:r>
              <a:rPr lang="en-US" dirty="0"/>
              <a:t> et al., 2008; </a:t>
            </a:r>
            <a:r>
              <a:rPr lang="en-US" dirty="0" err="1"/>
              <a:t>Semenova</a:t>
            </a:r>
            <a:r>
              <a:rPr lang="en-US" dirty="0"/>
              <a:t> et </a:t>
            </a:r>
          </a:p>
          <a:p>
            <a:endParaRPr lang="en-US" dirty="0"/>
          </a:p>
        </p:txBody>
      </p:sp>
      <p:sp>
        <p:nvSpPr>
          <p:cNvPr id="4" name="Slide Number Placeholder 3"/>
          <p:cNvSpPr>
            <a:spLocks noGrp="1"/>
          </p:cNvSpPr>
          <p:nvPr>
            <p:ph type="sldNum" sz="quarter" idx="10"/>
          </p:nvPr>
        </p:nvSpPr>
        <p:spPr/>
        <p:txBody>
          <a:bodyPr/>
          <a:lstStyle/>
          <a:p>
            <a:fld id="{14795668-7184-9D4B-AA13-FFEE81457D29}" type="slidenum">
              <a:t>43</a:t>
            </a:fld>
            <a:endParaRPr lang="en-US"/>
          </a:p>
        </p:txBody>
      </p:sp>
    </p:spTree>
    <p:extLst>
      <p:ext uri="{BB962C8B-B14F-4D97-AF65-F5344CB8AC3E}">
        <p14:creationId xmlns:p14="http://schemas.microsoft.com/office/powerpoint/2010/main" val="2821352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r>
              <a:rPr lang="en-US" dirty="0"/>
              <a:t>Hydraulic fracturing is occurring in over 16 states in the united states- with two of the most promising regions that we have been working in being the </a:t>
            </a:r>
            <a:r>
              <a:rPr lang="en-US" dirty="0" err="1"/>
              <a:t>permmian</a:t>
            </a:r>
            <a:r>
              <a:rPr lang="en-US" dirty="0"/>
              <a:t> and Marcellus </a:t>
            </a:r>
          </a:p>
          <a:p>
            <a:endParaRPr lang="en-US" dirty="0"/>
          </a:p>
          <a:p>
            <a:r>
              <a:rPr lang="en-US" dirty="0">
                <a:hlinkClick r:id="rId3"/>
              </a:rPr>
              <a:t>https://www.forbes.com/sites/judeclemente/2019/05/01/exxon-chevron-leading-the-permian-oil-and-natural-gas-surge/#bbeaafbc4f20</a:t>
            </a:r>
            <a:endParaRPr lang="en-US" dirty="0"/>
          </a:p>
          <a:p>
            <a:endParaRPr lang="en-US" dirty="0"/>
          </a:p>
          <a:p>
            <a:endParaRPr lang="en-US" dirty="0"/>
          </a:p>
          <a:p>
            <a:endParaRPr lang="en-US" dirty="0"/>
          </a:p>
          <a:p>
            <a:r>
              <a:rPr lang="en-US" dirty="0"/>
              <a:t>MORE FROM CA</a:t>
            </a:r>
          </a:p>
          <a:p>
            <a:r>
              <a:rPr lang="en-US" dirty="0">
                <a:hlinkClick r:id="rId4"/>
              </a:rPr>
              <a:t>https://thenarwhal.ca/what-is-fracking-in-canada/</a:t>
            </a:r>
            <a:endParaRPr lang="en-US" dirty="0"/>
          </a:p>
          <a:p>
            <a:endParaRPr lang="en-US" baseline="0" dirty="0"/>
          </a:p>
          <a:p>
            <a:r>
              <a:rPr lang="en-US" sz="1200" b="0" i="0" kern="1200" dirty="0">
                <a:solidFill>
                  <a:schemeClr val="tx1"/>
                </a:solidFill>
                <a:effectLst/>
                <a:latin typeface="+mn-lt"/>
                <a:ea typeface="+mn-ea"/>
                <a:cs typeface="+mn-cs"/>
              </a:rPr>
              <a:t>200,000 wells have been horizontally fracked for shale gas or oil, primarily in the western provinces. It is now estimated that 80 per cent of new oil and gas wells in Canada are fracked.</a:t>
            </a:r>
          </a:p>
          <a:p>
            <a:endParaRPr lang="en-US" sz="1200" b="0" i="0" kern="1200" baseline="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fracking could still be economically feasible at $45-$50 a barrel. </a:t>
            </a:r>
          </a:p>
          <a:p>
            <a:r>
              <a:rPr lang="en-US" sz="1200" b="0" i="0" kern="1200" dirty="0">
                <a:solidFill>
                  <a:schemeClr val="tx1"/>
                </a:solidFill>
                <a:effectLst/>
                <a:latin typeface="+mn-lt"/>
                <a:ea typeface="+mn-ea"/>
                <a:cs typeface="+mn-cs"/>
              </a:rPr>
              <a:t>100 </a:t>
            </a:r>
            <a:r>
              <a:rPr lang="en-US" sz="1200" b="0" i="0" u="none" strike="noStrike" kern="1200" dirty="0">
                <a:solidFill>
                  <a:schemeClr val="tx1"/>
                </a:solidFill>
                <a:effectLst/>
                <a:latin typeface="+mn-lt"/>
                <a:ea typeface="+mn-ea"/>
                <a:cs typeface="+mn-cs"/>
                <a:hlinkClick r:id="rId5"/>
              </a:rPr>
              <a:t>active drilling rigs</a:t>
            </a:r>
            <a:r>
              <a:rPr lang="en-US" sz="1200" b="0" i="0" kern="1200" dirty="0">
                <a:solidFill>
                  <a:schemeClr val="tx1"/>
                </a:solidFill>
                <a:effectLst/>
                <a:latin typeface="+mn-lt"/>
                <a:ea typeface="+mn-ea"/>
                <a:cs typeface="+mn-cs"/>
              </a:rPr>
              <a:t> in Alberta, 23 in B.C. and a small amount in Manitoba and Saskatchewan, although numbers fluctuate regularly.</a:t>
            </a:r>
          </a:p>
          <a:p>
            <a:endParaRPr lang="en-US" sz="1200" b="0" i="0" kern="1200" baseline="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Particularly in Alberta, it’s not all about drilling new wells, as companies are increasingly fracking older wells to access what they couldn’t previously in areas such as the </a:t>
            </a:r>
            <a:r>
              <a:rPr lang="en-US" sz="1200" b="0" i="0" kern="1200" dirty="0" err="1">
                <a:solidFill>
                  <a:schemeClr val="tx1"/>
                </a:solidFill>
                <a:effectLst/>
                <a:latin typeface="+mn-lt"/>
                <a:ea typeface="+mn-ea"/>
                <a:cs typeface="+mn-cs"/>
              </a:rPr>
              <a:t>Duvernay</a:t>
            </a:r>
            <a:r>
              <a:rPr lang="en-US" sz="1200" b="0" i="0" kern="1200" dirty="0">
                <a:solidFill>
                  <a:schemeClr val="tx1"/>
                </a:solidFill>
                <a:effectLst/>
                <a:latin typeface="+mn-lt"/>
                <a:ea typeface="+mn-ea"/>
                <a:cs typeface="+mn-cs"/>
              </a:rPr>
              <a:t> formation. In 2015-2016, the Alberta government collected </a:t>
            </a:r>
            <a:r>
              <a:rPr lang="en-US" sz="1200" b="0" i="0" u="none" strike="noStrike" kern="1200" dirty="0">
                <a:solidFill>
                  <a:schemeClr val="tx1"/>
                </a:solidFill>
                <a:effectLst/>
                <a:latin typeface="+mn-lt"/>
                <a:ea typeface="+mn-ea"/>
                <a:cs typeface="+mn-cs"/>
                <a:hlinkClick r:id="rId6"/>
              </a:rPr>
              <a:t>$493 million</a:t>
            </a:r>
            <a:r>
              <a:rPr lang="en-US" sz="1200" b="0" i="0" kern="1200" dirty="0">
                <a:solidFill>
                  <a:schemeClr val="tx1"/>
                </a:solidFill>
                <a:effectLst/>
                <a:latin typeface="+mn-lt"/>
                <a:ea typeface="+mn-ea"/>
                <a:cs typeface="+mn-cs"/>
              </a:rPr>
              <a:t> in revenues from natural gas activities, the majority of which involved fracking of unconventional wells. After a review of royalty rates, the provincial government </a:t>
            </a:r>
            <a:r>
              <a:rPr lang="en-US" sz="1200" b="0" i="0" u="none" strike="noStrike" kern="1200" dirty="0">
                <a:solidFill>
                  <a:schemeClr val="tx1"/>
                </a:solidFill>
                <a:effectLst/>
                <a:latin typeface="+mn-lt"/>
                <a:ea typeface="+mn-ea"/>
                <a:cs typeface="+mn-cs"/>
                <a:hlinkClick r:id="rId7"/>
              </a:rPr>
              <a:t>decided last year </a:t>
            </a:r>
            <a:r>
              <a:rPr lang="en-US" sz="1200" b="0" i="0" kern="1200" dirty="0">
                <a:solidFill>
                  <a:schemeClr val="tx1"/>
                </a:solidFill>
                <a:effectLst/>
                <a:latin typeface="+mn-lt"/>
                <a:ea typeface="+mn-ea"/>
                <a:cs typeface="+mn-cs"/>
              </a:rPr>
              <a:t>to keep rates low, thus continuing to incentivize fracking.</a:t>
            </a:r>
          </a:p>
          <a:p>
            <a:endParaRPr lang="en-US" sz="1200" b="0" i="0" kern="1200" baseline="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As opposed to the shale gas further west, fracking in both Saskatchewan and Manitoba is for shale oil, also referred to as tight oil. The </a:t>
            </a:r>
            <a:r>
              <a:rPr lang="en-US" sz="1200" b="0" i="0" u="none" strike="noStrike" kern="1200" dirty="0">
                <a:solidFill>
                  <a:schemeClr val="tx1"/>
                </a:solidFill>
                <a:effectLst/>
                <a:latin typeface="+mn-lt"/>
                <a:ea typeface="+mn-ea"/>
                <a:cs typeface="+mn-cs"/>
                <a:hlinkClick r:id="rId8"/>
              </a:rPr>
              <a:t>Bakken oil field</a:t>
            </a:r>
            <a:r>
              <a:rPr lang="en-US" sz="1200" b="0" i="0" kern="1200" dirty="0">
                <a:solidFill>
                  <a:schemeClr val="tx1"/>
                </a:solidFill>
                <a:effectLst/>
                <a:latin typeface="+mn-lt"/>
                <a:ea typeface="+mn-ea"/>
                <a:cs typeface="+mn-cs"/>
              </a:rPr>
              <a:t>, which made North Dakota a global energy giant, extends into southeast Saskatchewan and a bit into southwest Manitoba. As new formations continue to be found, fracking has spread to the southwest of Saskatchewan in the Viking and Lower </a:t>
            </a:r>
            <a:r>
              <a:rPr lang="en-US" sz="1200" b="0" i="0" kern="1200" dirty="0" err="1">
                <a:solidFill>
                  <a:schemeClr val="tx1"/>
                </a:solidFill>
                <a:effectLst/>
                <a:latin typeface="+mn-lt"/>
                <a:ea typeface="+mn-ea"/>
                <a:cs typeface="+mn-cs"/>
              </a:rPr>
              <a:t>Shaunavon</a:t>
            </a:r>
            <a:r>
              <a:rPr lang="en-US" sz="1200" b="0" i="0" kern="1200" dirty="0">
                <a:solidFill>
                  <a:schemeClr val="tx1"/>
                </a:solidFill>
                <a:effectLst/>
                <a:latin typeface="+mn-lt"/>
                <a:ea typeface="+mn-ea"/>
                <a:cs typeface="+mn-cs"/>
              </a:rPr>
              <a:t> formations. As of 2015, Saskatchewan had 7,500 horizontally fracked wells.</a:t>
            </a:r>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fld id="{E3452AA0-2AD6-794A-8830-FDA7D4235906}" type="slidenum">
              <a:rPr lang="en-US" smtClean="0"/>
              <a:t>5</a:t>
            </a:fld>
            <a:endParaRPr lang="en-US"/>
          </a:p>
        </p:txBody>
      </p:sp>
    </p:spTree>
    <p:extLst>
      <p:ext uri="{BB962C8B-B14F-4D97-AF65-F5344CB8AC3E}">
        <p14:creationId xmlns:p14="http://schemas.microsoft.com/office/powerpoint/2010/main" val="23301541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solidFill>
                  <a:srgbClr val="C00000"/>
                </a:solidFill>
                <a:latin typeface="Arial" charset="0"/>
                <a:ea typeface="Arial" charset="0"/>
                <a:cs typeface="Arial" charset="0"/>
              </a:rPr>
              <a:t>From laboratory</a:t>
            </a:r>
            <a:r>
              <a:rPr lang="en-US" dirty="0">
                <a:latin typeface="Arial" charset="0"/>
                <a:ea typeface="Arial" charset="0"/>
                <a:cs typeface="Arial" charset="0"/>
              </a:rPr>
              <a:t>: 54 viral </a:t>
            </a:r>
            <a:r>
              <a:rPr lang="en-US" dirty="0" err="1">
                <a:latin typeface="Arial" charset="0"/>
                <a:ea typeface="Arial" charset="0"/>
                <a:cs typeface="Arial" charset="0"/>
              </a:rPr>
              <a:t>contigs</a:t>
            </a:r>
            <a:r>
              <a:rPr lang="en-US" baseline="0" dirty="0">
                <a:latin typeface="Arial" charset="0"/>
                <a:ea typeface="Arial" charset="0"/>
                <a:cs typeface="Arial" charset="0"/>
              </a:rPr>
              <a:t> </a:t>
            </a:r>
            <a:r>
              <a:rPr lang="en-US" dirty="0">
                <a:latin typeface="Arial" charset="0"/>
                <a:ea typeface="Arial" charset="0"/>
                <a:cs typeface="Arial" charset="0"/>
              </a:rPr>
              <a:t>Clustered by 95% ANI into 15 unique populations (using cluster</a:t>
            </a:r>
            <a:r>
              <a:rPr lang="en-US" baseline="0" dirty="0">
                <a:latin typeface="Arial" charset="0"/>
                <a:ea typeface="Arial" charset="0"/>
                <a:cs typeface="Arial" charset="0"/>
              </a:rPr>
              <a:t> genomes)</a:t>
            </a:r>
          </a:p>
          <a:p>
            <a:pPr marL="0" marR="0" indent="0" algn="l" defTabSz="457072" rtl="0" eaLnBrk="1" fontAlgn="auto" latinLnBrk="0" hangingPunct="1">
              <a:lnSpc>
                <a:spcPct val="100000"/>
              </a:lnSpc>
              <a:spcBef>
                <a:spcPts val="0"/>
              </a:spcBef>
              <a:spcAft>
                <a:spcPts val="0"/>
              </a:spcAft>
              <a:buClrTx/>
              <a:buSzTx/>
              <a:buFontTx/>
              <a:buNone/>
              <a:tabLst/>
              <a:defRPr/>
            </a:pPr>
            <a:r>
              <a:rPr lang="en-US" sz="1200" b="0" i="0" kern="1200" dirty="0" err="1">
                <a:solidFill>
                  <a:schemeClr val="tx1"/>
                </a:solidFill>
                <a:effectLst/>
                <a:latin typeface="+mn-lt"/>
                <a:ea typeface="+mn-ea"/>
                <a:cs typeface="+mn-cs"/>
              </a:rPr>
              <a:t>Clustergenomes</a:t>
            </a:r>
            <a:r>
              <a:rPr lang="en-US" sz="1200" b="0" i="0" kern="1200" dirty="0">
                <a:solidFill>
                  <a:schemeClr val="tx1"/>
                </a:solidFill>
                <a:effectLst/>
                <a:latin typeface="+mn-lt"/>
                <a:ea typeface="+mn-ea"/>
                <a:cs typeface="+mn-cs"/>
              </a:rPr>
              <a:t> (on </a:t>
            </a:r>
            <a:r>
              <a:rPr lang="en-US" sz="1200" b="0" i="0" kern="1200" dirty="0" err="1">
                <a:solidFill>
                  <a:schemeClr val="tx1"/>
                </a:solidFill>
                <a:effectLst/>
                <a:latin typeface="+mn-lt"/>
                <a:ea typeface="+mn-ea"/>
                <a:cs typeface="+mn-cs"/>
              </a:rPr>
              <a:t>cyverse</a:t>
            </a:r>
            <a:r>
              <a:rPr lang="en-US" sz="1200" b="0" i="0" kern="1200" dirty="0">
                <a:solidFill>
                  <a:schemeClr val="tx1"/>
                </a:solidFill>
                <a:effectLst/>
                <a:latin typeface="+mn-lt"/>
                <a:ea typeface="+mn-ea"/>
                <a:cs typeface="+mn-cs"/>
              </a:rPr>
              <a:t>)- used to identify which viral </a:t>
            </a:r>
            <a:r>
              <a:rPr lang="en-US" sz="1200" b="0" i="0" kern="1200" dirty="0" err="1">
                <a:solidFill>
                  <a:schemeClr val="tx1"/>
                </a:solidFill>
                <a:effectLst/>
                <a:latin typeface="+mn-lt"/>
                <a:ea typeface="+mn-ea"/>
                <a:cs typeface="+mn-cs"/>
              </a:rPr>
              <a:t>contigs</a:t>
            </a:r>
            <a:r>
              <a:rPr lang="en-US" sz="1200" b="0" i="0" kern="1200" dirty="0">
                <a:solidFill>
                  <a:schemeClr val="tx1"/>
                </a:solidFill>
                <a:effectLst/>
                <a:latin typeface="+mn-lt"/>
                <a:ea typeface="+mn-ea"/>
                <a:cs typeface="+mn-cs"/>
              </a:rPr>
              <a:t> are unique, clusters viral </a:t>
            </a:r>
            <a:r>
              <a:rPr lang="en-US" sz="1200" b="0" i="0" kern="1200" dirty="0" err="1">
                <a:solidFill>
                  <a:schemeClr val="tx1"/>
                </a:solidFill>
                <a:effectLst/>
                <a:latin typeface="+mn-lt"/>
                <a:ea typeface="+mn-ea"/>
                <a:cs typeface="+mn-cs"/>
              </a:rPr>
              <a:t>contigs</a:t>
            </a:r>
            <a:r>
              <a:rPr lang="en-US" sz="1200" b="0" i="0" kern="1200" dirty="0">
                <a:solidFill>
                  <a:schemeClr val="tx1"/>
                </a:solidFill>
                <a:effectLst/>
                <a:latin typeface="+mn-lt"/>
                <a:ea typeface="+mn-ea"/>
                <a:cs typeface="+mn-cs"/>
              </a:rPr>
              <a:t> to 95% identity over at least 80% of the shortest </a:t>
            </a:r>
            <a:r>
              <a:rPr lang="en-US" sz="1200" b="0" i="0" kern="1200" dirty="0" err="1">
                <a:solidFill>
                  <a:schemeClr val="tx1"/>
                </a:solidFill>
                <a:effectLst/>
                <a:latin typeface="+mn-lt"/>
                <a:ea typeface="+mn-ea"/>
                <a:cs typeface="+mn-cs"/>
              </a:rPr>
              <a:t>contig</a:t>
            </a:r>
            <a:endParaRPr lang="en-US" sz="1200" b="0" i="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44</a:t>
            </a:fld>
            <a:endParaRPr lang="en-US"/>
          </a:p>
        </p:txBody>
      </p:sp>
    </p:spTree>
    <p:extLst>
      <p:ext uri="{BB962C8B-B14F-4D97-AF65-F5344CB8AC3E}">
        <p14:creationId xmlns:p14="http://schemas.microsoft.com/office/powerpoint/2010/main" val="41320483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45</a:t>
            </a:fld>
            <a:endParaRPr lang="en-US"/>
          </a:p>
        </p:txBody>
      </p:sp>
    </p:spTree>
    <p:extLst>
      <p:ext uri="{BB962C8B-B14F-4D97-AF65-F5344CB8AC3E}">
        <p14:creationId xmlns:p14="http://schemas.microsoft.com/office/powerpoint/2010/main" val="29776028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examination of metagenomes showed high # viral genomes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viruses only predator in ecosystem, no eukaryotes</a:t>
            </a:r>
          </a:p>
        </p:txBody>
      </p:sp>
      <p:sp>
        <p:nvSpPr>
          <p:cNvPr id="4" name="Slide Number Placeholder 3"/>
          <p:cNvSpPr>
            <a:spLocks noGrp="1"/>
          </p:cNvSpPr>
          <p:nvPr>
            <p:ph type="sldNum" sz="quarter" idx="10"/>
          </p:nvPr>
        </p:nvSpPr>
        <p:spPr/>
        <p:txBody>
          <a:bodyPr/>
          <a:lstStyle/>
          <a:p>
            <a:fld id="{E3452AA0-2AD6-794A-8830-FDA7D4235906}" type="slidenum">
              <a:rPr lang="en-US" smtClean="0"/>
              <a:t>46</a:t>
            </a:fld>
            <a:endParaRPr lang="en-US"/>
          </a:p>
        </p:txBody>
      </p:sp>
    </p:spTree>
    <p:extLst>
      <p:ext uri="{BB962C8B-B14F-4D97-AF65-F5344CB8AC3E}">
        <p14:creationId xmlns:p14="http://schemas.microsoft.com/office/powerpoint/2010/main" val="5712749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using analyses explained</a:t>
            </a:r>
            <a:r>
              <a:rPr lang="en-US" baseline="0" dirty="0"/>
              <a:t> by Ann, Gary, Paula</a:t>
            </a:r>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47</a:t>
            </a:fld>
            <a:endParaRPr lang="en-US"/>
          </a:p>
        </p:txBody>
      </p:sp>
    </p:spTree>
    <p:extLst>
      <p:ext uri="{BB962C8B-B14F-4D97-AF65-F5344CB8AC3E}">
        <p14:creationId xmlns:p14="http://schemas.microsoft.com/office/powerpoint/2010/main" val="1490653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statistically significantly correlated</a:t>
            </a:r>
          </a:p>
        </p:txBody>
      </p:sp>
      <p:sp>
        <p:nvSpPr>
          <p:cNvPr id="4" name="Slide Number Placeholder 3"/>
          <p:cNvSpPr>
            <a:spLocks noGrp="1"/>
          </p:cNvSpPr>
          <p:nvPr>
            <p:ph type="sldNum" sz="quarter" idx="10"/>
          </p:nvPr>
        </p:nvSpPr>
        <p:spPr/>
        <p:txBody>
          <a:bodyPr/>
          <a:lstStyle/>
          <a:p>
            <a:fld id="{E3452AA0-2AD6-794A-8830-FDA7D4235906}" type="slidenum">
              <a:rPr lang="en-US" smtClean="0"/>
              <a:t>48</a:t>
            </a:fld>
            <a:endParaRPr lang="en-US"/>
          </a:p>
        </p:txBody>
      </p:sp>
    </p:spTree>
    <p:extLst>
      <p:ext uri="{BB962C8B-B14F-4D97-AF65-F5344CB8AC3E}">
        <p14:creationId xmlns:p14="http://schemas.microsoft.com/office/powerpoint/2010/main" val="18136138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Reason we think for fluctuating populations is due to viral predation (geochemistry is stable)</a:t>
            </a:r>
          </a:p>
        </p:txBody>
      </p:sp>
      <p:sp>
        <p:nvSpPr>
          <p:cNvPr id="4" name="Slide Number Placeholder 3"/>
          <p:cNvSpPr>
            <a:spLocks noGrp="1"/>
          </p:cNvSpPr>
          <p:nvPr>
            <p:ph type="sldNum" sz="quarter" idx="10"/>
          </p:nvPr>
        </p:nvSpPr>
        <p:spPr/>
        <p:txBody>
          <a:bodyPr/>
          <a:lstStyle/>
          <a:p>
            <a:fld id="{E3452AA0-2AD6-794A-8830-FDA7D4235906}" type="slidenum">
              <a:rPr lang="en-US" smtClean="0"/>
              <a:t>49</a:t>
            </a:fld>
            <a:endParaRPr lang="en-US"/>
          </a:p>
        </p:txBody>
      </p:sp>
    </p:spTree>
    <p:extLst>
      <p:ext uri="{BB962C8B-B14F-4D97-AF65-F5344CB8AC3E}">
        <p14:creationId xmlns:p14="http://schemas.microsoft.com/office/powerpoint/2010/main" val="4522900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dirty="0">
                <a:latin typeface="Helvetica"/>
                <a:cs typeface="Helvetica"/>
              </a:rPr>
              <a:t>14 strains of </a:t>
            </a:r>
            <a:r>
              <a:rPr lang="en-US" sz="1200" i="1" dirty="0" err="1">
                <a:latin typeface="Helvetica"/>
                <a:cs typeface="Helvetica"/>
              </a:rPr>
              <a:t>Halanaerobium</a:t>
            </a:r>
            <a:r>
              <a:rPr lang="en-US" sz="1200" i="1" dirty="0">
                <a:latin typeface="Helvetica"/>
                <a:cs typeface="Helvetica"/>
              </a:rPr>
              <a:t> </a:t>
            </a:r>
            <a:r>
              <a:rPr lang="en-US" sz="1200" dirty="0">
                <a:latin typeface="Helvetica"/>
                <a:cs typeface="Helvetica"/>
              </a:rPr>
              <a:t>detected in this well –</a:t>
            </a:r>
          </a:p>
          <a:p>
            <a:r>
              <a:rPr lang="en-US" sz="1200" dirty="0">
                <a:latin typeface="Helvetica"/>
                <a:cs typeface="Helvetica"/>
              </a:rPr>
              <a:t>3 were dominant</a:t>
            </a:r>
          </a:p>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50</a:t>
            </a:fld>
            <a:endParaRPr lang="en-US"/>
          </a:p>
        </p:txBody>
      </p:sp>
    </p:spTree>
    <p:extLst>
      <p:ext uri="{BB962C8B-B14F-4D97-AF65-F5344CB8AC3E}">
        <p14:creationId xmlns:p14="http://schemas.microsoft.com/office/powerpoint/2010/main" val="39160395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dirty="0">
                <a:latin typeface="Helvetica"/>
                <a:cs typeface="Helvetica"/>
              </a:rPr>
              <a:t>14 strains of </a:t>
            </a:r>
            <a:r>
              <a:rPr lang="en-US" sz="1200" i="1" dirty="0">
                <a:latin typeface="Helvetica"/>
                <a:cs typeface="Helvetica"/>
              </a:rPr>
              <a:t>Halanaerobium </a:t>
            </a:r>
            <a:r>
              <a:rPr lang="en-US" sz="1200" dirty="0">
                <a:latin typeface="Helvetica"/>
                <a:cs typeface="Helvetica"/>
              </a:rPr>
              <a:t>detected in this well –</a:t>
            </a:r>
          </a:p>
          <a:p>
            <a:r>
              <a:rPr lang="en-US" sz="1200" dirty="0">
                <a:latin typeface="Helvetica"/>
                <a:cs typeface="Helvetica"/>
              </a:rPr>
              <a:t>3 were dominant</a:t>
            </a:r>
          </a:p>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51</a:t>
            </a:fld>
            <a:endParaRPr lang="en-US"/>
          </a:p>
        </p:txBody>
      </p:sp>
    </p:spTree>
    <p:extLst>
      <p:ext uri="{BB962C8B-B14F-4D97-AF65-F5344CB8AC3E}">
        <p14:creationId xmlns:p14="http://schemas.microsoft.com/office/powerpoint/2010/main" val="16123654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dirty="0">
                <a:latin typeface="Helvetica"/>
                <a:cs typeface="Helvetica"/>
              </a:rPr>
              <a:t>14 strains of </a:t>
            </a:r>
            <a:r>
              <a:rPr lang="en-US" sz="1200" i="1" dirty="0">
                <a:latin typeface="Helvetica"/>
                <a:cs typeface="Helvetica"/>
              </a:rPr>
              <a:t>Halanaerobium </a:t>
            </a:r>
            <a:r>
              <a:rPr lang="en-US" sz="1200" dirty="0">
                <a:latin typeface="Helvetica"/>
                <a:cs typeface="Helvetica"/>
              </a:rPr>
              <a:t>detected in this well –</a:t>
            </a:r>
          </a:p>
          <a:p>
            <a:r>
              <a:rPr lang="en-US" sz="1200" dirty="0">
                <a:latin typeface="Helvetica"/>
                <a:cs typeface="Helvetica"/>
              </a:rPr>
              <a:t>3 were dominant</a:t>
            </a:r>
          </a:p>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52</a:t>
            </a:fld>
            <a:endParaRPr lang="en-US"/>
          </a:p>
        </p:txBody>
      </p:sp>
    </p:spTree>
    <p:extLst>
      <p:ext uri="{BB962C8B-B14F-4D97-AF65-F5344CB8AC3E}">
        <p14:creationId xmlns:p14="http://schemas.microsoft.com/office/powerpoint/2010/main" val="31141424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53</a:t>
            </a:fld>
            <a:endParaRPr lang="en-US"/>
          </a:p>
        </p:txBody>
      </p:sp>
    </p:spTree>
    <p:extLst>
      <p:ext uri="{BB962C8B-B14F-4D97-AF65-F5344CB8AC3E}">
        <p14:creationId xmlns:p14="http://schemas.microsoft.com/office/powerpoint/2010/main" val="1188409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latin typeface="Helvetica Neue Light" charset="0"/>
                <a:cs typeface="Helvetica Neue Light" charset="0"/>
              </a:rPr>
              <a:t>Cell numbers in terrestrial subsurface : 25-250 x 10</a:t>
            </a:r>
            <a:r>
              <a:rPr lang="en-US" sz="1200" baseline="30000" dirty="0">
                <a:latin typeface="Helvetica Neue Light" charset="0"/>
                <a:cs typeface="Helvetica Neue Light" charset="0"/>
              </a:rPr>
              <a:t>28</a:t>
            </a:r>
          </a:p>
          <a:p>
            <a:endParaRPr lang="en-US" dirty="0"/>
          </a:p>
          <a:p>
            <a:r>
              <a:rPr lang="en-US" dirty="0"/>
              <a:t>Not evenly distributed! Introduce</a:t>
            </a:r>
            <a:r>
              <a:rPr lang="en-US" baseline="0" dirty="0"/>
              <a:t> sedimentary rock. </a:t>
            </a: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6</a:t>
            </a:fld>
            <a:endParaRPr lang="en-US"/>
          </a:p>
        </p:txBody>
      </p:sp>
    </p:spTree>
    <p:extLst>
      <p:ext uri="{BB962C8B-B14F-4D97-AF65-F5344CB8AC3E}">
        <p14:creationId xmlns:p14="http://schemas.microsoft.com/office/powerpoint/2010/main" val="32031990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54</a:t>
            </a:fld>
            <a:endParaRPr lang="en-US"/>
          </a:p>
        </p:txBody>
      </p:sp>
    </p:spTree>
    <p:extLst>
      <p:ext uri="{BB962C8B-B14F-4D97-AF65-F5344CB8AC3E}">
        <p14:creationId xmlns:p14="http://schemas.microsoft.com/office/powerpoint/2010/main" val="36175070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072" rtl="0" eaLnBrk="1" fontAlgn="auto" latinLnBrk="0" hangingPunct="1">
              <a:lnSpc>
                <a:spcPct val="100000"/>
              </a:lnSpc>
              <a:spcBef>
                <a:spcPts val="0"/>
              </a:spcBef>
              <a:spcAft>
                <a:spcPts val="0"/>
              </a:spcAft>
              <a:buClrTx/>
              <a:buSzTx/>
              <a:buFontTx/>
              <a:buNone/>
              <a:tabLst/>
              <a:defRPr/>
            </a:pPr>
            <a:r>
              <a:rPr lang="en-US" dirty="0"/>
              <a:t>Bacterial</a:t>
            </a:r>
            <a:r>
              <a:rPr lang="en-US" baseline="0" dirty="0"/>
              <a:t> cells % decrease: Copper 58%, Succinate 54%, ‘natural induction’ Control 44%, </a:t>
            </a:r>
            <a:r>
              <a:rPr lang="en-US" baseline="0" dirty="0" err="1"/>
              <a:t>Mitomycin</a:t>
            </a:r>
            <a:r>
              <a:rPr lang="en-US" baseline="0" dirty="0"/>
              <a:t> C 55%</a:t>
            </a:r>
          </a:p>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55</a:t>
            </a:fld>
            <a:endParaRPr lang="en-US"/>
          </a:p>
        </p:txBody>
      </p:sp>
    </p:spTree>
    <p:extLst>
      <p:ext uri="{BB962C8B-B14F-4D97-AF65-F5344CB8AC3E}">
        <p14:creationId xmlns:p14="http://schemas.microsoft.com/office/powerpoint/2010/main" val="27524589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072" rtl="0" eaLnBrk="1" fontAlgn="auto" latinLnBrk="0" hangingPunct="1">
              <a:lnSpc>
                <a:spcPct val="100000"/>
              </a:lnSpc>
              <a:spcBef>
                <a:spcPts val="0"/>
              </a:spcBef>
              <a:spcAft>
                <a:spcPts val="0"/>
              </a:spcAft>
              <a:buClrTx/>
              <a:buSzTx/>
              <a:buFontTx/>
              <a:buNone/>
              <a:tabLst/>
              <a:defRPr/>
            </a:pPr>
            <a:r>
              <a:rPr lang="en-US" dirty="0"/>
              <a:t>Bacterial</a:t>
            </a:r>
            <a:r>
              <a:rPr lang="en-US" baseline="0" dirty="0"/>
              <a:t> cells % decrease: Copper 58%, Succinate 54%, ‘natural induction’ Control 44%, </a:t>
            </a:r>
            <a:r>
              <a:rPr lang="en-US" baseline="0" dirty="0" err="1"/>
              <a:t>Mitomycin</a:t>
            </a:r>
            <a:r>
              <a:rPr lang="en-US" baseline="0" dirty="0"/>
              <a:t> C 55%</a:t>
            </a:r>
          </a:p>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56</a:t>
            </a:fld>
            <a:endParaRPr lang="en-US"/>
          </a:p>
        </p:txBody>
      </p:sp>
    </p:spTree>
    <p:extLst>
      <p:ext uri="{BB962C8B-B14F-4D97-AF65-F5344CB8AC3E}">
        <p14:creationId xmlns:p14="http://schemas.microsoft.com/office/powerpoint/2010/main" val="174781760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072" rtl="0" eaLnBrk="1" fontAlgn="auto" latinLnBrk="0" hangingPunct="1">
              <a:lnSpc>
                <a:spcPct val="100000"/>
              </a:lnSpc>
              <a:spcBef>
                <a:spcPts val="0"/>
              </a:spcBef>
              <a:spcAft>
                <a:spcPts val="0"/>
              </a:spcAft>
              <a:buClrTx/>
              <a:buSzTx/>
              <a:buFontTx/>
              <a:buNone/>
              <a:tabLst/>
              <a:defRPr/>
            </a:pPr>
            <a:r>
              <a:rPr lang="en-US" dirty="0"/>
              <a:t>Bacterial</a:t>
            </a:r>
            <a:r>
              <a:rPr lang="en-US" baseline="0" dirty="0"/>
              <a:t> cells % decrease: Copper 58%, Succinate 54%, ‘natural induction’ Control 44%, </a:t>
            </a:r>
            <a:r>
              <a:rPr lang="en-US" baseline="0" dirty="0" err="1"/>
              <a:t>Mitomycin</a:t>
            </a:r>
            <a:r>
              <a:rPr lang="en-US" baseline="0" dirty="0"/>
              <a:t> C 55%</a:t>
            </a:r>
          </a:p>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57</a:t>
            </a:fld>
            <a:endParaRPr lang="en-US"/>
          </a:p>
        </p:txBody>
      </p:sp>
    </p:spTree>
    <p:extLst>
      <p:ext uri="{BB962C8B-B14F-4D97-AF65-F5344CB8AC3E}">
        <p14:creationId xmlns:p14="http://schemas.microsoft.com/office/powerpoint/2010/main" val="38367691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072" rtl="0" eaLnBrk="1" fontAlgn="auto" latinLnBrk="0" hangingPunct="1">
              <a:lnSpc>
                <a:spcPct val="100000"/>
              </a:lnSpc>
              <a:spcBef>
                <a:spcPts val="0"/>
              </a:spcBef>
              <a:spcAft>
                <a:spcPts val="0"/>
              </a:spcAft>
              <a:buClrTx/>
              <a:buSzTx/>
              <a:buFontTx/>
              <a:buNone/>
              <a:tabLst/>
              <a:defRPr/>
            </a:pPr>
            <a:r>
              <a:rPr lang="en-US" dirty="0"/>
              <a:t>Bacterial</a:t>
            </a:r>
            <a:r>
              <a:rPr lang="en-US" baseline="0" dirty="0"/>
              <a:t> cells % decrease: Copper 58%, Succinate 54%, ‘natural induction’ Control 44%, </a:t>
            </a:r>
            <a:r>
              <a:rPr lang="en-US" baseline="0" dirty="0" err="1"/>
              <a:t>Mitomycin</a:t>
            </a:r>
            <a:r>
              <a:rPr lang="en-US" baseline="0" dirty="0"/>
              <a:t> C 55%</a:t>
            </a:r>
          </a:p>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58</a:t>
            </a:fld>
            <a:endParaRPr lang="en-US"/>
          </a:p>
        </p:txBody>
      </p:sp>
    </p:spTree>
    <p:extLst>
      <p:ext uri="{BB962C8B-B14F-4D97-AF65-F5344CB8AC3E}">
        <p14:creationId xmlns:p14="http://schemas.microsoft.com/office/powerpoint/2010/main" val="183982997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072" rtl="0" eaLnBrk="1" fontAlgn="auto" latinLnBrk="0" hangingPunct="1">
              <a:lnSpc>
                <a:spcPct val="100000"/>
              </a:lnSpc>
              <a:spcBef>
                <a:spcPts val="0"/>
              </a:spcBef>
              <a:spcAft>
                <a:spcPts val="0"/>
              </a:spcAft>
              <a:buClrTx/>
              <a:buSzTx/>
              <a:buFontTx/>
              <a:buNone/>
              <a:tabLst/>
              <a:defRPr/>
            </a:pPr>
            <a:endParaRPr lang="en-US" b="1" spc="300" dirty="0">
              <a:solidFill>
                <a:schemeClr val="bg1"/>
              </a:solidFill>
              <a:latin typeface="Helvetica" pitchFamily="2" charset="0"/>
            </a:endParaRPr>
          </a:p>
          <a:p>
            <a:pPr marL="0" marR="0" lvl="0" indent="0" algn="l" defTabSz="457072" rtl="0" eaLnBrk="1" fontAlgn="auto" latinLnBrk="0" hangingPunct="1">
              <a:lnSpc>
                <a:spcPct val="100000"/>
              </a:lnSpc>
              <a:spcBef>
                <a:spcPts val="0"/>
              </a:spcBef>
              <a:spcAft>
                <a:spcPts val="0"/>
              </a:spcAft>
              <a:buClrTx/>
              <a:buSzTx/>
              <a:buFontTx/>
              <a:buNone/>
              <a:tabLst/>
              <a:defRPr/>
            </a:pPr>
            <a:r>
              <a:rPr lang="en-US" sz="1200" spc="300" dirty="0">
                <a:solidFill>
                  <a:schemeClr val="bg1"/>
                </a:solidFill>
                <a:latin typeface="Helvetica" pitchFamily="2" charset="0"/>
              </a:rPr>
              <a:t>what really happens when our microbial contestants are marooned in an isolated location and must provide their own food and shelter</a:t>
            </a:r>
          </a:p>
          <a:p>
            <a:pPr marL="0" marR="0" lvl="0" indent="0" algn="l" defTabSz="457072" rtl="0" eaLnBrk="1" fontAlgn="auto" latinLnBrk="0" hangingPunct="1">
              <a:lnSpc>
                <a:spcPct val="100000"/>
              </a:lnSpc>
              <a:spcBef>
                <a:spcPts val="0"/>
              </a:spcBef>
              <a:spcAft>
                <a:spcPts val="0"/>
              </a:spcAft>
              <a:buClrTx/>
              <a:buSzTx/>
              <a:buFontTx/>
              <a:buNone/>
              <a:tabLst/>
              <a:defRPr/>
            </a:pPr>
            <a:endParaRPr lang="en-US" sz="1200" spc="300" dirty="0">
              <a:solidFill>
                <a:schemeClr val="bg1"/>
              </a:solidFill>
              <a:latin typeface="Helvetica" pitchFamily="2" charset="0"/>
            </a:endParaRPr>
          </a:p>
          <a:p>
            <a:pPr marL="0" marR="0" lvl="0" indent="0" algn="l" defTabSz="457072" rtl="0" eaLnBrk="1" fontAlgn="auto" latinLnBrk="0" hangingPunct="1">
              <a:lnSpc>
                <a:spcPct val="100000"/>
              </a:lnSpc>
              <a:spcBef>
                <a:spcPts val="0"/>
              </a:spcBef>
              <a:spcAft>
                <a:spcPts val="0"/>
              </a:spcAft>
              <a:buClrTx/>
              <a:buSzTx/>
              <a:buFontTx/>
              <a:buNone/>
              <a:tabLst/>
              <a:defRPr/>
            </a:pPr>
            <a:r>
              <a:rPr lang="en-US" sz="1200" spc="0" dirty="0">
                <a:solidFill>
                  <a:schemeClr val="bg1"/>
                </a:solidFill>
                <a:latin typeface="Helvetica" pitchFamily="2" charset="0"/>
              </a:rPr>
              <a:t>Alliances are formed and broken, there are predators, and the fight for immunity to live another day </a:t>
            </a:r>
          </a:p>
          <a:p>
            <a:pPr marL="0" marR="0" lvl="0" indent="0" algn="l" defTabSz="457072" rtl="0" eaLnBrk="1" fontAlgn="auto" latinLnBrk="0" hangingPunct="1">
              <a:lnSpc>
                <a:spcPct val="100000"/>
              </a:lnSpc>
              <a:spcBef>
                <a:spcPts val="0"/>
              </a:spcBef>
              <a:spcAft>
                <a:spcPts val="0"/>
              </a:spcAft>
              <a:buClrTx/>
              <a:buSzTx/>
              <a:buFontTx/>
              <a:buNone/>
              <a:tabLst/>
              <a:defRPr/>
            </a:pPr>
            <a:endParaRPr lang="en-US" sz="1200" spc="300" dirty="0">
              <a:solidFill>
                <a:schemeClr val="bg1"/>
              </a:solidFill>
              <a:latin typeface="Helvetica" pitchFamily="2" charset="0"/>
            </a:endParaRPr>
          </a:p>
          <a:p>
            <a:pPr marL="0" marR="0" lvl="0" indent="0" algn="l" defTabSz="457072" rtl="0" eaLnBrk="1" fontAlgn="auto" latinLnBrk="0" hangingPunct="1">
              <a:lnSpc>
                <a:spcPct val="100000"/>
              </a:lnSpc>
              <a:spcBef>
                <a:spcPts val="0"/>
              </a:spcBef>
              <a:spcAft>
                <a:spcPts val="0"/>
              </a:spcAft>
              <a:buClrTx/>
              <a:buSzTx/>
              <a:buFontTx/>
              <a:buNone/>
              <a:tabLst/>
              <a:defRPr/>
            </a:pPr>
            <a:endParaRPr lang="en-US" b="1" spc="300" dirty="0">
              <a:solidFill>
                <a:schemeClr val="bg1"/>
              </a:solidFill>
              <a:latin typeface="Helvetica" pitchFamily="2" charset="0"/>
            </a:endParaRPr>
          </a:p>
          <a:p>
            <a:endParaRPr lang="en-US" dirty="0"/>
          </a:p>
        </p:txBody>
      </p:sp>
      <p:sp>
        <p:nvSpPr>
          <p:cNvPr id="4" name="Slide Number Placeholder 3"/>
          <p:cNvSpPr>
            <a:spLocks noGrp="1"/>
          </p:cNvSpPr>
          <p:nvPr>
            <p:ph type="sldNum" sz="quarter" idx="10"/>
          </p:nvPr>
        </p:nvSpPr>
        <p:spPr/>
        <p:txBody>
          <a:bodyPr/>
          <a:lstStyle/>
          <a:p>
            <a:fld id="{E3452AA0-2AD6-794A-8830-FDA7D4235906}" type="slidenum">
              <a:rPr lang="en-US" smtClean="0"/>
              <a:t>59</a:t>
            </a:fld>
            <a:endParaRPr lang="en-US"/>
          </a:p>
        </p:txBody>
      </p:sp>
    </p:spTree>
    <p:extLst>
      <p:ext uri="{BB962C8B-B14F-4D97-AF65-F5344CB8AC3E}">
        <p14:creationId xmlns:p14="http://schemas.microsoft.com/office/powerpoint/2010/main" val="41011412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072" rtl="0" eaLnBrk="1" fontAlgn="auto" latinLnBrk="0" hangingPunct="1">
              <a:lnSpc>
                <a:spcPct val="100000"/>
              </a:lnSpc>
              <a:spcBef>
                <a:spcPts val="0"/>
              </a:spcBef>
              <a:spcAft>
                <a:spcPts val="0"/>
              </a:spcAft>
              <a:buClrTx/>
              <a:buSzTx/>
              <a:buFontTx/>
              <a:buNone/>
              <a:tabLst/>
              <a:defRPr/>
            </a:pPr>
            <a:r>
              <a:rPr lang="en-US" sz="1200" spc="0" dirty="0">
                <a:solidFill>
                  <a:schemeClr val="tx1"/>
                </a:solidFill>
                <a:latin typeface="Helvetica" pitchFamily="2" charset="0"/>
                <a:cs typeface="Arial"/>
              </a:rPr>
              <a:t>To deal with brine level salinities microbes produce compounds called  </a:t>
            </a:r>
            <a:r>
              <a:rPr lang="en-US" sz="1200" spc="0" dirty="0" err="1">
                <a:solidFill>
                  <a:schemeClr val="tx1"/>
                </a:solidFill>
                <a:latin typeface="Helvetica" pitchFamily="2" charset="0"/>
                <a:cs typeface="Arial"/>
              </a:rPr>
              <a:t>osmoprotectants</a:t>
            </a:r>
            <a:r>
              <a:rPr lang="en-US" sz="1200" spc="0" dirty="0">
                <a:solidFill>
                  <a:schemeClr val="tx1"/>
                </a:solidFill>
                <a:latin typeface="Helvetica" pitchFamily="2" charset="0"/>
                <a:cs typeface="Arial"/>
              </a:rPr>
              <a:t>, that equilibrate osmotic pressure inside cell with outside environment</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3452AA0-2AD6-794A-8830-FDA7D4235906}" type="slidenum">
              <a:rPr lang="en-US" smtClean="0"/>
              <a:t>61</a:t>
            </a:fld>
            <a:endParaRPr lang="en-US"/>
          </a:p>
        </p:txBody>
      </p:sp>
    </p:spTree>
    <p:extLst>
      <p:ext uri="{BB962C8B-B14F-4D97-AF65-F5344CB8AC3E}">
        <p14:creationId xmlns:p14="http://schemas.microsoft.com/office/powerpoint/2010/main" val="20474582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072" rtl="0" eaLnBrk="1" fontAlgn="auto" latinLnBrk="0" hangingPunct="1">
              <a:lnSpc>
                <a:spcPct val="100000"/>
              </a:lnSpc>
              <a:spcBef>
                <a:spcPts val="0"/>
              </a:spcBef>
              <a:spcAft>
                <a:spcPts val="0"/>
              </a:spcAft>
              <a:buClrTx/>
              <a:buSzTx/>
              <a:buFontTx/>
              <a:buNone/>
              <a:tabLst/>
              <a:defRPr/>
            </a:pPr>
            <a:r>
              <a:rPr lang="en-US" sz="1200" spc="0" dirty="0">
                <a:solidFill>
                  <a:schemeClr val="bg1"/>
                </a:solidFill>
                <a:latin typeface="Helvetica" pitchFamily="2" charset="0"/>
                <a:cs typeface="Arial"/>
              </a:rPr>
              <a:t>These public goods are used by the other members of the community</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3452AA0-2AD6-794A-8830-FDA7D4235906}" type="slidenum">
              <a:rPr lang="en-US" smtClean="0"/>
              <a:t>62</a:t>
            </a:fld>
            <a:endParaRPr lang="en-US"/>
          </a:p>
        </p:txBody>
      </p:sp>
    </p:spTree>
    <p:extLst>
      <p:ext uri="{BB962C8B-B14F-4D97-AF65-F5344CB8AC3E}">
        <p14:creationId xmlns:p14="http://schemas.microsoft.com/office/powerpoint/2010/main" val="18395917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072" rtl="0" eaLnBrk="1" fontAlgn="auto" latinLnBrk="0" hangingPunct="1">
              <a:lnSpc>
                <a:spcPct val="100000"/>
              </a:lnSpc>
              <a:spcBef>
                <a:spcPts val="0"/>
              </a:spcBef>
              <a:spcAft>
                <a:spcPts val="0"/>
              </a:spcAft>
              <a:buClrTx/>
              <a:buSzTx/>
              <a:buFontTx/>
              <a:buNone/>
              <a:tabLst/>
              <a:defRPr/>
            </a:pPr>
            <a:r>
              <a:rPr lang="en-US" sz="1200" spc="0" dirty="0">
                <a:solidFill>
                  <a:schemeClr val="bg1"/>
                </a:solidFill>
                <a:latin typeface="Helvetica" pitchFamily="2" charset="0"/>
                <a:cs typeface="Arial"/>
              </a:rPr>
              <a:t>Metabolic partnerships sustain persisting microbial members to sustain life in this harsh system</a:t>
            </a:r>
          </a:p>
          <a:p>
            <a:endParaRPr lang="en-US" dirty="0"/>
          </a:p>
          <a:p>
            <a:endParaRPr lang="en-US" dirty="0"/>
          </a:p>
        </p:txBody>
      </p:sp>
      <p:sp>
        <p:nvSpPr>
          <p:cNvPr id="4" name="Slide Number Placeholder 3"/>
          <p:cNvSpPr>
            <a:spLocks noGrp="1"/>
          </p:cNvSpPr>
          <p:nvPr>
            <p:ph type="sldNum" sz="quarter" idx="5"/>
          </p:nvPr>
        </p:nvSpPr>
        <p:spPr/>
        <p:txBody>
          <a:bodyPr/>
          <a:lstStyle/>
          <a:p>
            <a:fld id="{E3452AA0-2AD6-794A-8830-FDA7D4235906}" type="slidenum">
              <a:rPr lang="en-US" smtClean="0"/>
              <a:t>63</a:t>
            </a:fld>
            <a:endParaRPr lang="en-US"/>
          </a:p>
        </p:txBody>
      </p:sp>
    </p:spTree>
    <p:extLst>
      <p:ext uri="{BB962C8B-B14F-4D97-AF65-F5344CB8AC3E}">
        <p14:creationId xmlns:p14="http://schemas.microsoft.com/office/powerpoint/2010/main" val="8379630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072" rtl="0" eaLnBrk="1" fontAlgn="auto" latinLnBrk="0" hangingPunct="1">
              <a:lnSpc>
                <a:spcPct val="100000"/>
              </a:lnSpc>
              <a:spcBef>
                <a:spcPts val="0"/>
              </a:spcBef>
              <a:spcAft>
                <a:spcPts val="0"/>
              </a:spcAft>
              <a:buClrTx/>
              <a:buSzTx/>
              <a:buFontTx/>
              <a:buNone/>
              <a:tabLst/>
              <a:defRPr/>
            </a:pPr>
            <a:r>
              <a:rPr lang="en-US" sz="1200" spc="0" dirty="0">
                <a:solidFill>
                  <a:schemeClr val="bg1"/>
                </a:solidFill>
                <a:latin typeface="Helvetica" pitchFamily="2" charset="0"/>
                <a:cs typeface="Arial"/>
              </a:rPr>
              <a:t>Microbes are attacked by viral </a:t>
            </a:r>
            <a:r>
              <a:rPr lang="en-US" sz="1200" spc="0" dirty="0" err="1">
                <a:solidFill>
                  <a:schemeClr val="bg1"/>
                </a:solidFill>
                <a:latin typeface="Helvetica" pitchFamily="2" charset="0"/>
                <a:cs typeface="Arial"/>
              </a:rPr>
              <a:t>predaators</a:t>
            </a:r>
            <a:r>
              <a:rPr lang="en-US" sz="1200" spc="0" dirty="0">
                <a:solidFill>
                  <a:schemeClr val="bg1"/>
                </a:solidFill>
                <a:latin typeface="Helvetica" pitchFamily="2" charset="0"/>
                <a:cs typeface="Arial"/>
              </a:rPr>
              <a:t> that drastically alter </a:t>
            </a:r>
            <a:r>
              <a:rPr lang="en-US" sz="1200" spc="0" dirty="0" err="1">
                <a:solidFill>
                  <a:schemeClr val="bg1"/>
                </a:solidFill>
                <a:latin typeface="Helvetica" pitchFamily="2" charset="0"/>
                <a:cs typeface="Arial"/>
              </a:rPr>
              <a:t>abundanace</a:t>
            </a:r>
            <a:r>
              <a:rPr lang="en-US" sz="1200" spc="0" dirty="0">
                <a:solidFill>
                  <a:schemeClr val="bg1"/>
                </a:solidFill>
                <a:latin typeface="Helvetica" pitchFamily="2" charset="0"/>
                <a:cs typeface="Arial"/>
              </a:rPr>
              <a:t> . </a:t>
            </a:r>
          </a:p>
          <a:p>
            <a:pPr marL="0" marR="0" lvl="0" indent="0" algn="l" defTabSz="457072" rtl="0" eaLnBrk="1" fontAlgn="auto" latinLnBrk="0" hangingPunct="1">
              <a:lnSpc>
                <a:spcPct val="100000"/>
              </a:lnSpc>
              <a:spcBef>
                <a:spcPts val="0"/>
              </a:spcBef>
              <a:spcAft>
                <a:spcPts val="0"/>
              </a:spcAft>
              <a:buClrTx/>
              <a:buSzTx/>
              <a:buFontTx/>
              <a:buNone/>
              <a:tabLst/>
              <a:defRPr/>
            </a:pPr>
            <a:r>
              <a:rPr lang="en-US" sz="1200" spc="0" dirty="0">
                <a:solidFill>
                  <a:schemeClr val="bg1"/>
                </a:solidFill>
                <a:latin typeface="Helvetica" pitchFamily="2" charset="0"/>
                <a:cs typeface="Arial"/>
              </a:rPr>
              <a:t>Additionally, all persisting microbes in this system have CRISPR immune systems to ward off viral predators</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3452AA0-2AD6-794A-8830-FDA7D4235906}" type="slidenum">
              <a:rPr lang="en-US" smtClean="0"/>
              <a:t>64</a:t>
            </a:fld>
            <a:endParaRPr lang="en-US"/>
          </a:p>
        </p:txBody>
      </p:sp>
    </p:spTree>
    <p:extLst>
      <p:ext uri="{BB962C8B-B14F-4D97-AF65-F5344CB8AC3E}">
        <p14:creationId xmlns:p14="http://schemas.microsoft.com/office/powerpoint/2010/main" val="2997858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latin typeface="Helvetica Neue Light" charset="0"/>
                <a:cs typeface="Helvetica Neue Light" charset="0"/>
              </a:rPr>
              <a:t>Cell numbers in terrestrial subsurface : 25-250 x 10</a:t>
            </a:r>
            <a:r>
              <a:rPr lang="en-US" sz="1200" baseline="30000" dirty="0">
                <a:latin typeface="Helvetica Neue Light" charset="0"/>
                <a:cs typeface="Helvetica Neue Light" charset="0"/>
              </a:rPr>
              <a:t>28</a:t>
            </a:r>
          </a:p>
          <a:p>
            <a:endParaRPr lang="en-US" dirty="0"/>
          </a:p>
          <a:p>
            <a:r>
              <a:rPr lang="en-US" dirty="0"/>
              <a:t>Not evenly distributed! Introduce</a:t>
            </a:r>
            <a:r>
              <a:rPr lang="en-US" baseline="0" dirty="0"/>
              <a:t> sedimentary rock. </a:t>
            </a:r>
            <a:endParaRPr lang="en-US" dirty="0"/>
          </a:p>
        </p:txBody>
      </p:sp>
      <p:sp>
        <p:nvSpPr>
          <p:cNvPr id="4" name="Slide Number Placeholder 3"/>
          <p:cNvSpPr>
            <a:spLocks noGrp="1"/>
          </p:cNvSpPr>
          <p:nvPr>
            <p:ph type="sldNum" sz="quarter" idx="10"/>
          </p:nvPr>
        </p:nvSpPr>
        <p:spPr/>
        <p:txBody>
          <a:bodyPr/>
          <a:lstStyle/>
          <a:p>
            <a:fld id="{AB955C81-D2FC-7A40-BB5F-7E2628765322}" type="slidenum">
              <a:rPr lang="en-US" smtClean="0"/>
              <a:t>7</a:t>
            </a:fld>
            <a:endParaRPr lang="en-US"/>
          </a:p>
        </p:txBody>
      </p:sp>
    </p:spTree>
    <p:extLst>
      <p:ext uri="{BB962C8B-B14F-4D97-AF65-F5344CB8AC3E}">
        <p14:creationId xmlns:p14="http://schemas.microsoft.com/office/powerpoint/2010/main" val="59900915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glycine betaine </a:t>
            </a:r>
            <a:r>
              <a:rPr lang="en-US" dirty="0" err="1"/>
              <a:t>fermentataion</a:t>
            </a:r>
            <a:r>
              <a:rPr lang="en-US" dirty="0"/>
              <a:t> we discussed today is critical to methane production in other </a:t>
            </a:r>
            <a:r>
              <a:rPr lang="en-US" dirty="0" err="1"/>
              <a:t>ecostyems</a:t>
            </a:r>
            <a:r>
              <a:rPr lang="en-US" dirty="0"/>
              <a:t>. </a:t>
            </a:r>
          </a:p>
          <a:p>
            <a:endParaRPr lang="en-US" dirty="0"/>
          </a:p>
          <a:p>
            <a:endParaRPr lang="en-US" dirty="0"/>
          </a:p>
          <a:p>
            <a:r>
              <a:rPr lang="en-US" sz="1200" kern="1200" dirty="0">
                <a:solidFill>
                  <a:schemeClr val="tx1"/>
                </a:solidFill>
                <a:effectLst/>
                <a:latin typeface="+mn-lt"/>
                <a:ea typeface="+mn-ea"/>
                <a:cs typeface="+mn-cs"/>
              </a:rPr>
              <a:t>Metabolite analyses of meteorites (chondrites) have previously revealed the presence of both free amino acids and amine compounds</a:t>
            </a:r>
            <a:r>
              <a:rPr lang="en-US" sz="1200" kern="1200" baseline="30000" dirty="0">
                <a:solidFill>
                  <a:schemeClr val="tx1"/>
                </a:solidFill>
                <a:effectLst/>
                <a:latin typeface="+mn-lt"/>
                <a:ea typeface="+mn-ea"/>
                <a:cs typeface="+mn-cs"/>
              </a:rPr>
              <a:t>24,42</a:t>
            </a:r>
            <a:r>
              <a:rPr lang="en-US" sz="1200" kern="1200" dirty="0">
                <a:solidFill>
                  <a:schemeClr val="tx1"/>
                </a:solidFill>
                <a:effectLst/>
                <a:latin typeface="+mn-lt"/>
                <a:ea typeface="+mn-ea"/>
                <a:cs typeface="+mn-cs"/>
              </a:rPr>
              <a:t> that play central roles in these cycles, suggesting that these substrates could potentially fuel life on other planets. Methane has been detected in fluid plumes emitted from Saturn’s moon, Enceladus</a:t>
            </a:r>
            <a:r>
              <a:rPr lang="en-US" sz="1200" kern="1200" baseline="30000" dirty="0">
                <a:solidFill>
                  <a:schemeClr val="tx1"/>
                </a:solidFill>
                <a:effectLst/>
                <a:latin typeface="+mn-lt"/>
                <a:ea typeface="+mn-ea"/>
                <a:cs typeface="+mn-cs"/>
              </a:rPr>
              <a:t>43</a:t>
            </a:r>
            <a:r>
              <a:rPr lang="en-US" sz="1200" kern="1200" dirty="0">
                <a:solidFill>
                  <a:schemeClr val="tx1"/>
                </a:solidFill>
                <a:effectLst/>
                <a:latin typeface="+mn-lt"/>
                <a:ea typeface="+mn-ea"/>
                <a:cs typeface="+mn-cs"/>
              </a:rPr>
              <a:t>, whose core is thought to mainly consist of such chondritic rocks</a:t>
            </a:r>
            <a:r>
              <a:rPr lang="en-US" sz="1200" kern="1200" baseline="30000" dirty="0">
                <a:solidFill>
                  <a:schemeClr val="tx1"/>
                </a:solidFill>
                <a:effectLst/>
                <a:latin typeface="+mn-lt"/>
                <a:ea typeface="+mn-ea"/>
                <a:cs typeface="+mn-cs"/>
              </a:rPr>
              <a:t>44</a:t>
            </a:r>
            <a:r>
              <a:rPr lang="en-US" sz="1200" kern="1200" dirty="0">
                <a:solidFill>
                  <a:schemeClr val="tx1"/>
                </a:solidFill>
                <a:effectLst/>
                <a:latin typeface="+mn-lt"/>
                <a:ea typeface="+mn-ea"/>
                <a:cs typeface="+mn-cs"/>
              </a:rPr>
              <a:t>. Additionally, recent analyses of sedimentary rocks from the shallow Martian subsurface hinted at the presence of organic carbon</a:t>
            </a:r>
            <a:r>
              <a:rPr lang="en-US" sz="1200" kern="1200" baseline="30000" dirty="0">
                <a:solidFill>
                  <a:schemeClr val="tx1"/>
                </a:solidFill>
                <a:effectLst/>
                <a:latin typeface="+mn-lt"/>
                <a:ea typeface="+mn-ea"/>
                <a:cs typeface="+mn-cs"/>
              </a:rPr>
              <a:t>45</a:t>
            </a:r>
            <a:r>
              <a:rPr lang="en-US" sz="1200" kern="1200" dirty="0">
                <a:solidFill>
                  <a:schemeClr val="tx1"/>
                </a:solidFill>
                <a:effectLst/>
                <a:latin typeface="+mn-lt"/>
                <a:ea typeface="+mn-ea"/>
                <a:cs typeface="+mn-cs"/>
              </a:rPr>
              <a:t>. Moreover, there is increasing knowledge of the prevalence of hypersaline conditions across different extraterrestrial planetary habitats. </a:t>
            </a:r>
            <a:endParaRPr lang="en-US" dirty="0"/>
          </a:p>
          <a:p>
            <a:endParaRPr lang="en-US" dirty="0"/>
          </a:p>
        </p:txBody>
      </p:sp>
      <p:sp>
        <p:nvSpPr>
          <p:cNvPr id="4" name="Slide Number Placeholder 3"/>
          <p:cNvSpPr>
            <a:spLocks noGrp="1"/>
          </p:cNvSpPr>
          <p:nvPr>
            <p:ph type="sldNum" sz="quarter" idx="5"/>
          </p:nvPr>
        </p:nvSpPr>
        <p:spPr/>
        <p:txBody>
          <a:bodyPr/>
          <a:lstStyle/>
          <a:p>
            <a:fld id="{E3452AA0-2AD6-794A-8830-FDA7D4235906}" type="slidenum">
              <a:rPr lang="en-US" smtClean="0"/>
              <a:t>65</a:t>
            </a:fld>
            <a:endParaRPr lang="en-US"/>
          </a:p>
        </p:txBody>
      </p:sp>
    </p:spTree>
    <p:extLst>
      <p:ext uri="{BB962C8B-B14F-4D97-AF65-F5344CB8AC3E}">
        <p14:creationId xmlns:p14="http://schemas.microsoft.com/office/powerpoint/2010/main" val="275846716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glycine betaine </a:t>
            </a:r>
            <a:r>
              <a:rPr lang="en-US" dirty="0" err="1"/>
              <a:t>fermentataion</a:t>
            </a:r>
            <a:r>
              <a:rPr lang="en-US" dirty="0"/>
              <a:t> we discussed today is critical to methane production in other </a:t>
            </a:r>
            <a:r>
              <a:rPr lang="en-US" dirty="0" err="1"/>
              <a:t>ecostyems</a:t>
            </a:r>
            <a:r>
              <a:rPr lang="en-US" dirty="0"/>
              <a:t>. </a:t>
            </a:r>
          </a:p>
          <a:p>
            <a:endParaRPr lang="en-US" dirty="0"/>
          </a:p>
          <a:p>
            <a:endParaRPr lang="en-US" dirty="0"/>
          </a:p>
          <a:p>
            <a:r>
              <a:rPr lang="en-US" sz="1200" kern="1200" dirty="0">
                <a:solidFill>
                  <a:schemeClr val="tx1"/>
                </a:solidFill>
                <a:effectLst/>
                <a:latin typeface="+mn-lt"/>
                <a:ea typeface="+mn-ea"/>
                <a:cs typeface="+mn-cs"/>
              </a:rPr>
              <a:t>Metabolite analyses of meteorites (chondrites) have previously revealed the presence of both free amino acids and amine compounds</a:t>
            </a:r>
            <a:r>
              <a:rPr lang="en-US" sz="1200" kern="1200" baseline="30000" dirty="0">
                <a:solidFill>
                  <a:schemeClr val="tx1"/>
                </a:solidFill>
                <a:effectLst/>
                <a:latin typeface="+mn-lt"/>
                <a:ea typeface="+mn-ea"/>
                <a:cs typeface="+mn-cs"/>
              </a:rPr>
              <a:t>24,42</a:t>
            </a:r>
            <a:r>
              <a:rPr lang="en-US" sz="1200" kern="1200" dirty="0">
                <a:solidFill>
                  <a:schemeClr val="tx1"/>
                </a:solidFill>
                <a:effectLst/>
                <a:latin typeface="+mn-lt"/>
                <a:ea typeface="+mn-ea"/>
                <a:cs typeface="+mn-cs"/>
              </a:rPr>
              <a:t> that play central roles in these cycles, suggesting that these substrates could potentially fuel life on other planets. Methane has been detected in fluid plumes emitted from Saturn’s moon, Enceladus</a:t>
            </a:r>
            <a:r>
              <a:rPr lang="en-US" sz="1200" kern="1200" baseline="30000" dirty="0">
                <a:solidFill>
                  <a:schemeClr val="tx1"/>
                </a:solidFill>
                <a:effectLst/>
                <a:latin typeface="+mn-lt"/>
                <a:ea typeface="+mn-ea"/>
                <a:cs typeface="+mn-cs"/>
              </a:rPr>
              <a:t>43</a:t>
            </a:r>
            <a:r>
              <a:rPr lang="en-US" sz="1200" kern="1200" dirty="0">
                <a:solidFill>
                  <a:schemeClr val="tx1"/>
                </a:solidFill>
                <a:effectLst/>
                <a:latin typeface="+mn-lt"/>
                <a:ea typeface="+mn-ea"/>
                <a:cs typeface="+mn-cs"/>
              </a:rPr>
              <a:t>, whose core is thought to mainly consist of such chondritic rocks</a:t>
            </a:r>
            <a:r>
              <a:rPr lang="en-US" sz="1200" kern="1200" baseline="30000" dirty="0">
                <a:solidFill>
                  <a:schemeClr val="tx1"/>
                </a:solidFill>
                <a:effectLst/>
                <a:latin typeface="+mn-lt"/>
                <a:ea typeface="+mn-ea"/>
                <a:cs typeface="+mn-cs"/>
              </a:rPr>
              <a:t>44</a:t>
            </a:r>
            <a:r>
              <a:rPr lang="en-US" sz="1200" kern="1200" dirty="0">
                <a:solidFill>
                  <a:schemeClr val="tx1"/>
                </a:solidFill>
                <a:effectLst/>
                <a:latin typeface="+mn-lt"/>
                <a:ea typeface="+mn-ea"/>
                <a:cs typeface="+mn-cs"/>
              </a:rPr>
              <a:t>. Additionally, recent analyses of sedimentary rocks from the shallow Martian subsurface hinted at the presence of organic carbon</a:t>
            </a:r>
            <a:r>
              <a:rPr lang="en-US" sz="1200" kern="1200" baseline="30000" dirty="0">
                <a:solidFill>
                  <a:schemeClr val="tx1"/>
                </a:solidFill>
                <a:effectLst/>
                <a:latin typeface="+mn-lt"/>
                <a:ea typeface="+mn-ea"/>
                <a:cs typeface="+mn-cs"/>
              </a:rPr>
              <a:t>45</a:t>
            </a:r>
            <a:r>
              <a:rPr lang="en-US" sz="1200" kern="1200" dirty="0">
                <a:solidFill>
                  <a:schemeClr val="tx1"/>
                </a:solidFill>
                <a:effectLst/>
                <a:latin typeface="+mn-lt"/>
                <a:ea typeface="+mn-ea"/>
                <a:cs typeface="+mn-cs"/>
              </a:rPr>
              <a:t>. Moreover, there is increasing knowledge of the prevalence of hypersaline conditions across different extraterrestrial planetary habitats. </a:t>
            </a:r>
            <a:endParaRPr lang="en-US" dirty="0"/>
          </a:p>
          <a:p>
            <a:endParaRPr lang="en-US" dirty="0"/>
          </a:p>
        </p:txBody>
      </p:sp>
      <p:sp>
        <p:nvSpPr>
          <p:cNvPr id="4" name="Slide Number Placeholder 3"/>
          <p:cNvSpPr>
            <a:spLocks noGrp="1"/>
          </p:cNvSpPr>
          <p:nvPr>
            <p:ph type="sldNum" sz="quarter" idx="5"/>
          </p:nvPr>
        </p:nvSpPr>
        <p:spPr/>
        <p:txBody>
          <a:bodyPr/>
          <a:lstStyle/>
          <a:p>
            <a:fld id="{E3452AA0-2AD6-794A-8830-FDA7D4235906}" type="slidenum">
              <a:rPr lang="en-US" smtClean="0"/>
              <a:t>66</a:t>
            </a:fld>
            <a:endParaRPr lang="en-US"/>
          </a:p>
        </p:txBody>
      </p:sp>
    </p:spTree>
    <p:extLst>
      <p:ext uri="{BB962C8B-B14F-4D97-AF65-F5344CB8AC3E}">
        <p14:creationId xmlns:p14="http://schemas.microsoft.com/office/powerpoint/2010/main" val="25746288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glycine betaine </a:t>
            </a:r>
            <a:r>
              <a:rPr lang="en-US" dirty="0" err="1"/>
              <a:t>fermentataion</a:t>
            </a:r>
            <a:r>
              <a:rPr lang="en-US" dirty="0"/>
              <a:t> we discussed today is critical to methane production in other </a:t>
            </a:r>
            <a:r>
              <a:rPr lang="en-US" dirty="0" err="1"/>
              <a:t>ecostyems</a:t>
            </a:r>
            <a:r>
              <a:rPr lang="en-US" dirty="0"/>
              <a:t>. </a:t>
            </a:r>
          </a:p>
          <a:p>
            <a:endParaRPr lang="en-US" dirty="0"/>
          </a:p>
          <a:p>
            <a:endParaRPr lang="en-US" dirty="0"/>
          </a:p>
          <a:p>
            <a:r>
              <a:rPr lang="en-US" sz="1200" kern="1200" dirty="0">
                <a:solidFill>
                  <a:schemeClr val="tx1"/>
                </a:solidFill>
                <a:effectLst/>
                <a:latin typeface="+mn-lt"/>
                <a:ea typeface="+mn-ea"/>
                <a:cs typeface="+mn-cs"/>
              </a:rPr>
              <a:t>Metabolite analyses of meteorites (chondrites) have previously revealed the presence of both free amino acids and amine compounds</a:t>
            </a:r>
            <a:r>
              <a:rPr lang="en-US" sz="1200" kern="1200" baseline="30000" dirty="0">
                <a:solidFill>
                  <a:schemeClr val="tx1"/>
                </a:solidFill>
                <a:effectLst/>
                <a:latin typeface="+mn-lt"/>
                <a:ea typeface="+mn-ea"/>
                <a:cs typeface="+mn-cs"/>
              </a:rPr>
              <a:t>24,42</a:t>
            </a:r>
            <a:r>
              <a:rPr lang="en-US" sz="1200" kern="1200" dirty="0">
                <a:solidFill>
                  <a:schemeClr val="tx1"/>
                </a:solidFill>
                <a:effectLst/>
                <a:latin typeface="+mn-lt"/>
                <a:ea typeface="+mn-ea"/>
                <a:cs typeface="+mn-cs"/>
              </a:rPr>
              <a:t> that play central roles in these cycles, suggesting that these substrates could potentially fuel life on other planets. Methane has been detected in fluid plumes emitted from Saturn’s moon, Enceladus</a:t>
            </a:r>
            <a:r>
              <a:rPr lang="en-US" sz="1200" kern="1200" baseline="30000" dirty="0">
                <a:solidFill>
                  <a:schemeClr val="tx1"/>
                </a:solidFill>
                <a:effectLst/>
                <a:latin typeface="+mn-lt"/>
                <a:ea typeface="+mn-ea"/>
                <a:cs typeface="+mn-cs"/>
              </a:rPr>
              <a:t>43</a:t>
            </a:r>
            <a:r>
              <a:rPr lang="en-US" sz="1200" kern="1200" dirty="0">
                <a:solidFill>
                  <a:schemeClr val="tx1"/>
                </a:solidFill>
                <a:effectLst/>
                <a:latin typeface="+mn-lt"/>
                <a:ea typeface="+mn-ea"/>
                <a:cs typeface="+mn-cs"/>
              </a:rPr>
              <a:t>, whose core is thought to mainly consist of such chondritic rocks</a:t>
            </a:r>
            <a:r>
              <a:rPr lang="en-US" sz="1200" kern="1200" baseline="30000" dirty="0">
                <a:solidFill>
                  <a:schemeClr val="tx1"/>
                </a:solidFill>
                <a:effectLst/>
                <a:latin typeface="+mn-lt"/>
                <a:ea typeface="+mn-ea"/>
                <a:cs typeface="+mn-cs"/>
              </a:rPr>
              <a:t>44</a:t>
            </a:r>
            <a:r>
              <a:rPr lang="en-US" sz="1200" kern="1200" dirty="0">
                <a:solidFill>
                  <a:schemeClr val="tx1"/>
                </a:solidFill>
                <a:effectLst/>
                <a:latin typeface="+mn-lt"/>
                <a:ea typeface="+mn-ea"/>
                <a:cs typeface="+mn-cs"/>
              </a:rPr>
              <a:t>. Additionally, recent analyses of sedimentary rocks from the shallow Martian subsurface hinted at the presence of organic carbon</a:t>
            </a:r>
            <a:r>
              <a:rPr lang="en-US" sz="1200" kern="1200" baseline="30000" dirty="0">
                <a:solidFill>
                  <a:schemeClr val="tx1"/>
                </a:solidFill>
                <a:effectLst/>
                <a:latin typeface="+mn-lt"/>
                <a:ea typeface="+mn-ea"/>
                <a:cs typeface="+mn-cs"/>
              </a:rPr>
              <a:t>45</a:t>
            </a:r>
            <a:r>
              <a:rPr lang="en-US" sz="1200" kern="1200" dirty="0">
                <a:solidFill>
                  <a:schemeClr val="tx1"/>
                </a:solidFill>
                <a:effectLst/>
                <a:latin typeface="+mn-lt"/>
                <a:ea typeface="+mn-ea"/>
                <a:cs typeface="+mn-cs"/>
              </a:rPr>
              <a:t>. Moreover, there is increasing knowledge of the prevalence of hypersaline conditions across different extraterrestrial planetary habitats. </a:t>
            </a:r>
            <a:endParaRPr lang="en-US" dirty="0"/>
          </a:p>
          <a:p>
            <a:endParaRPr lang="en-US" dirty="0"/>
          </a:p>
        </p:txBody>
      </p:sp>
      <p:sp>
        <p:nvSpPr>
          <p:cNvPr id="4" name="Slide Number Placeholder 3"/>
          <p:cNvSpPr>
            <a:spLocks noGrp="1"/>
          </p:cNvSpPr>
          <p:nvPr>
            <p:ph type="sldNum" sz="quarter" idx="5"/>
          </p:nvPr>
        </p:nvSpPr>
        <p:spPr/>
        <p:txBody>
          <a:bodyPr/>
          <a:lstStyle/>
          <a:p>
            <a:fld id="{E3452AA0-2AD6-794A-8830-FDA7D4235906}" type="slidenum">
              <a:rPr lang="en-US" smtClean="0"/>
              <a:t>67</a:t>
            </a:fld>
            <a:endParaRPr lang="en-US"/>
          </a:p>
        </p:txBody>
      </p:sp>
    </p:spTree>
    <p:extLst>
      <p:ext uri="{BB962C8B-B14F-4D97-AF65-F5344CB8AC3E}">
        <p14:creationId xmlns:p14="http://schemas.microsoft.com/office/powerpoint/2010/main" val="424863454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glycine betaine </a:t>
            </a:r>
            <a:r>
              <a:rPr lang="en-US" dirty="0" err="1"/>
              <a:t>fermentataion</a:t>
            </a:r>
            <a:r>
              <a:rPr lang="en-US" dirty="0"/>
              <a:t> we discussed today is critical to methane production in other </a:t>
            </a:r>
            <a:r>
              <a:rPr lang="en-US" dirty="0" err="1"/>
              <a:t>ecostyems</a:t>
            </a:r>
            <a:r>
              <a:rPr lang="en-US" dirty="0"/>
              <a:t>. </a:t>
            </a:r>
          </a:p>
          <a:p>
            <a:endParaRPr lang="en-US" dirty="0"/>
          </a:p>
          <a:p>
            <a:endParaRPr lang="en-US" dirty="0"/>
          </a:p>
          <a:p>
            <a:r>
              <a:rPr lang="en-US" sz="1200" kern="1200" dirty="0">
                <a:solidFill>
                  <a:schemeClr val="tx1"/>
                </a:solidFill>
                <a:effectLst/>
                <a:latin typeface="+mn-lt"/>
                <a:ea typeface="+mn-ea"/>
                <a:cs typeface="+mn-cs"/>
              </a:rPr>
              <a:t>Metabolite analyses of meteorites (chondrites) have previously revealed the presence of both free amino acids and amine compounds</a:t>
            </a:r>
            <a:r>
              <a:rPr lang="en-US" sz="1200" kern="1200" baseline="30000" dirty="0">
                <a:solidFill>
                  <a:schemeClr val="tx1"/>
                </a:solidFill>
                <a:effectLst/>
                <a:latin typeface="+mn-lt"/>
                <a:ea typeface="+mn-ea"/>
                <a:cs typeface="+mn-cs"/>
              </a:rPr>
              <a:t>24,42</a:t>
            </a:r>
            <a:r>
              <a:rPr lang="en-US" sz="1200" kern="1200" dirty="0">
                <a:solidFill>
                  <a:schemeClr val="tx1"/>
                </a:solidFill>
                <a:effectLst/>
                <a:latin typeface="+mn-lt"/>
                <a:ea typeface="+mn-ea"/>
                <a:cs typeface="+mn-cs"/>
              </a:rPr>
              <a:t> that play central roles in these cycles, suggesting that these substrates could potentially fuel life on other planets. Methane has been detected in fluid plumes emitted from Saturn’s moon, Enceladus</a:t>
            </a:r>
            <a:r>
              <a:rPr lang="en-US" sz="1200" kern="1200" baseline="30000" dirty="0">
                <a:solidFill>
                  <a:schemeClr val="tx1"/>
                </a:solidFill>
                <a:effectLst/>
                <a:latin typeface="+mn-lt"/>
                <a:ea typeface="+mn-ea"/>
                <a:cs typeface="+mn-cs"/>
              </a:rPr>
              <a:t>43</a:t>
            </a:r>
            <a:r>
              <a:rPr lang="en-US" sz="1200" kern="1200" dirty="0">
                <a:solidFill>
                  <a:schemeClr val="tx1"/>
                </a:solidFill>
                <a:effectLst/>
                <a:latin typeface="+mn-lt"/>
                <a:ea typeface="+mn-ea"/>
                <a:cs typeface="+mn-cs"/>
              </a:rPr>
              <a:t>, whose core is thought to mainly consist of such chondritic rocks</a:t>
            </a:r>
            <a:r>
              <a:rPr lang="en-US" sz="1200" kern="1200" baseline="30000" dirty="0">
                <a:solidFill>
                  <a:schemeClr val="tx1"/>
                </a:solidFill>
                <a:effectLst/>
                <a:latin typeface="+mn-lt"/>
                <a:ea typeface="+mn-ea"/>
                <a:cs typeface="+mn-cs"/>
              </a:rPr>
              <a:t>44</a:t>
            </a:r>
            <a:r>
              <a:rPr lang="en-US" sz="1200" kern="1200" dirty="0">
                <a:solidFill>
                  <a:schemeClr val="tx1"/>
                </a:solidFill>
                <a:effectLst/>
                <a:latin typeface="+mn-lt"/>
                <a:ea typeface="+mn-ea"/>
                <a:cs typeface="+mn-cs"/>
              </a:rPr>
              <a:t>. Additionally, recent analyses of sedimentary rocks from the shallow Martian subsurface hinted at the presence of organic carbon</a:t>
            </a:r>
            <a:r>
              <a:rPr lang="en-US" sz="1200" kern="1200" baseline="30000" dirty="0">
                <a:solidFill>
                  <a:schemeClr val="tx1"/>
                </a:solidFill>
                <a:effectLst/>
                <a:latin typeface="+mn-lt"/>
                <a:ea typeface="+mn-ea"/>
                <a:cs typeface="+mn-cs"/>
              </a:rPr>
              <a:t>45</a:t>
            </a:r>
            <a:r>
              <a:rPr lang="en-US" sz="1200" kern="1200" dirty="0">
                <a:solidFill>
                  <a:schemeClr val="tx1"/>
                </a:solidFill>
                <a:effectLst/>
                <a:latin typeface="+mn-lt"/>
                <a:ea typeface="+mn-ea"/>
                <a:cs typeface="+mn-cs"/>
              </a:rPr>
              <a:t>. Moreover, there is increasing knowledge of the prevalence of hypersaline conditions across different extraterrestrial planetary habitats. </a:t>
            </a:r>
            <a:endParaRPr lang="en-US" dirty="0"/>
          </a:p>
          <a:p>
            <a:endParaRPr lang="en-US" dirty="0"/>
          </a:p>
        </p:txBody>
      </p:sp>
      <p:sp>
        <p:nvSpPr>
          <p:cNvPr id="4" name="Slide Number Placeholder 3"/>
          <p:cNvSpPr>
            <a:spLocks noGrp="1"/>
          </p:cNvSpPr>
          <p:nvPr>
            <p:ph type="sldNum" sz="quarter" idx="5"/>
          </p:nvPr>
        </p:nvSpPr>
        <p:spPr/>
        <p:txBody>
          <a:bodyPr/>
          <a:lstStyle/>
          <a:p>
            <a:fld id="{E3452AA0-2AD6-794A-8830-FDA7D4235906}" type="slidenum">
              <a:rPr lang="en-US" smtClean="0"/>
              <a:t>68</a:t>
            </a:fld>
            <a:endParaRPr lang="en-US"/>
          </a:p>
        </p:txBody>
      </p:sp>
    </p:spTree>
    <p:extLst>
      <p:ext uri="{BB962C8B-B14F-4D97-AF65-F5344CB8AC3E}">
        <p14:creationId xmlns:p14="http://schemas.microsoft.com/office/powerpoint/2010/main" val="392922385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3423B2-7C47-AD42-A6C7-B4547F540EF3}" type="slidenum">
              <a:rPr lang="en-US" smtClean="0"/>
              <a:t>69</a:t>
            </a:fld>
            <a:endParaRPr lang="en-US"/>
          </a:p>
        </p:txBody>
      </p:sp>
    </p:spTree>
    <p:extLst>
      <p:ext uri="{BB962C8B-B14F-4D97-AF65-F5344CB8AC3E}">
        <p14:creationId xmlns:p14="http://schemas.microsoft.com/office/powerpoint/2010/main" val="9935697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3452AA0-2AD6-794A-8830-FDA7D4235906}" type="slidenum">
              <a:rPr lang="en-US" smtClean="0"/>
              <a:t>70</a:t>
            </a:fld>
            <a:endParaRPr lang="en-US"/>
          </a:p>
        </p:txBody>
      </p:sp>
    </p:spTree>
    <p:extLst>
      <p:ext uri="{BB962C8B-B14F-4D97-AF65-F5344CB8AC3E}">
        <p14:creationId xmlns:p14="http://schemas.microsoft.com/office/powerpoint/2010/main" val="24087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BILLION DOLLAR industry- look up</a:t>
            </a:r>
          </a:p>
          <a:p>
            <a:r>
              <a:rPr lang="en-US" dirty="0"/>
              <a:t>How much to </a:t>
            </a:r>
          </a:p>
        </p:txBody>
      </p:sp>
      <p:sp>
        <p:nvSpPr>
          <p:cNvPr id="4" name="Slide Number Placeholder 3"/>
          <p:cNvSpPr>
            <a:spLocks noGrp="1"/>
          </p:cNvSpPr>
          <p:nvPr>
            <p:ph type="sldNum" sz="quarter" idx="5"/>
          </p:nvPr>
        </p:nvSpPr>
        <p:spPr/>
        <p:txBody>
          <a:bodyPr/>
          <a:lstStyle/>
          <a:p>
            <a:fld id="{E3452AA0-2AD6-794A-8830-FDA7D4235906}" type="slidenum">
              <a:rPr lang="en-US" smtClean="0"/>
              <a:t>8</a:t>
            </a:fld>
            <a:endParaRPr lang="en-US"/>
          </a:p>
        </p:txBody>
      </p:sp>
    </p:spTree>
    <p:extLst>
      <p:ext uri="{BB962C8B-B14F-4D97-AF65-F5344CB8AC3E}">
        <p14:creationId xmlns:p14="http://schemas.microsoft.com/office/powerpoint/2010/main" val="1703246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452AA0-2AD6-794A-8830-FDA7D4235906}" type="slidenum">
              <a:rPr lang="en-US" smtClean="0"/>
              <a:t>9</a:t>
            </a:fld>
            <a:endParaRPr lang="en-US"/>
          </a:p>
        </p:txBody>
      </p:sp>
    </p:spTree>
    <p:extLst>
      <p:ext uri="{BB962C8B-B14F-4D97-AF65-F5344CB8AC3E}">
        <p14:creationId xmlns:p14="http://schemas.microsoft.com/office/powerpoint/2010/main" val="3771141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latin typeface="Helvetica Neue Light" charset="0"/>
                <a:cs typeface="Helvetica Neue Light" charset="0"/>
              </a:rPr>
              <a:t>Cell numbers in terrestrial subsurface : 25-250 x 10</a:t>
            </a:r>
            <a:r>
              <a:rPr lang="en-US" sz="1200" baseline="30000" dirty="0">
                <a:latin typeface="Helvetica Neue Light" charset="0"/>
                <a:cs typeface="Helvetica Neue Light" charset="0"/>
              </a:rPr>
              <a:t>28 </a:t>
            </a:r>
            <a:r>
              <a:rPr lang="en-US" dirty="0"/>
              <a:t>Not evenly distributed! Introduce</a:t>
            </a:r>
            <a:r>
              <a:rPr lang="en-US" baseline="0" dirty="0"/>
              <a:t> sedimentary rock. </a:t>
            </a:r>
          </a:p>
          <a:p>
            <a:endParaRPr lang="en-US" sz="1200" i="1" dirty="0">
              <a:solidFill>
                <a:schemeClr val="tx1">
                  <a:lumMod val="75000"/>
                  <a:lumOff val="25000"/>
                </a:schemeClr>
              </a:solidFill>
              <a:latin typeface="Helvetica" pitchFamily="2" charset="0"/>
              <a:ea typeface="Arial" charset="0"/>
              <a:cs typeface="Arial" charset="0"/>
            </a:endParaRPr>
          </a:p>
        </p:txBody>
      </p:sp>
      <p:sp>
        <p:nvSpPr>
          <p:cNvPr id="4" name="Slide Number Placeholder 3"/>
          <p:cNvSpPr>
            <a:spLocks noGrp="1"/>
          </p:cNvSpPr>
          <p:nvPr>
            <p:ph type="sldNum" sz="quarter" idx="10"/>
          </p:nvPr>
        </p:nvSpPr>
        <p:spPr/>
        <p:txBody>
          <a:bodyPr/>
          <a:lstStyle/>
          <a:p>
            <a:fld id="{AB955C81-D2FC-7A40-BB5F-7E2628765322}" type="slidenum">
              <a:rPr lang="en-US" smtClean="0"/>
              <a:t>10</a:t>
            </a:fld>
            <a:endParaRPr lang="en-US"/>
          </a:p>
        </p:txBody>
      </p:sp>
    </p:spTree>
    <p:extLst>
      <p:ext uri="{BB962C8B-B14F-4D97-AF65-F5344CB8AC3E}">
        <p14:creationId xmlns:p14="http://schemas.microsoft.com/office/powerpoint/2010/main" val="3514834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772"/>
            <a:ext cx="77724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BC7B1AA-5966-7D4A-9C28-B1B77F5C89C4}" type="datetimeFigureOut">
              <a:rPr lang="en-US" smtClean="0"/>
              <a:t>1/14/20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7CB6D-02C2-6C4D-9CCC-8C2BE8B32E92}" type="slidenum">
              <a:rPr lang="en-US" smtClean="0"/>
              <a:t>‹#›</a:t>
            </a:fld>
            <a:endParaRPr lang="en-US"/>
          </a:p>
        </p:txBody>
      </p:sp>
    </p:spTree>
    <p:extLst>
      <p:ext uri="{BB962C8B-B14F-4D97-AF65-F5344CB8AC3E}">
        <p14:creationId xmlns:p14="http://schemas.microsoft.com/office/powerpoint/2010/main" val="3953447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906AFE-D9A1-6D4C-951B-827D7E862176}" type="datetimeFigureOut">
              <a:rPr lang="en-US" smtClean="0"/>
              <a:t>1/14/20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9FA647-16E3-064F-B789-8CC44F836CFF}" type="slidenum">
              <a:rPr lang="en-US" smtClean="0"/>
              <a:t>‹#›</a:t>
            </a:fld>
            <a:endParaRPr lang="en-US"/>
          </a:p>
        </p:txBody>
      </p:sp>
    </p:spTree>
    <p:extLst>
      <p:ext uri="{BB962C8B-B14F-4D97-AF65-F5344CB8AC3E}">
        <p14:creationId xmlns:p14="http://schemas.microsoft.com/office/powerpoint/2010/main" val="891239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5.emf"/><Relationship Id="rId7" Type="http://schemas.openxmlformats.org/officeDocument/2006/relationships/image" Target="../media/image39.sv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33.sv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33.sv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5.emf"/></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44.emf"/></Relationships>
</file>

<file path=ppt/slides/_rels/slide23.xml.rels><?xml version="1.0" encoding="UTF-8" standalone="yes"?>
<Relationships xmlns="http://schemas.openxmlformats.org/package/2006/relationships"><Relationship Id="rId3" Type="http://schemas.openxmlformats.org/officeDocument/2006/relationships/image" Target="../media/image45.emf"/><Relationship Id="rId7" Type="http://schemas.openxmlformats.org/officeDocument/2006/relationships/image" Target="../media/image46.emf"/><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44.emf"/></Relationships>
</file>

<file path=ppt/slides/_rels/slide24.xml.rels><?xml version="1.0" encoding="UTF-8" standalone="yes"?>
<Relationships xmlns="http://schemas.openxmlformats.org/package/2006/relationships"><Relationship Id="rId8" Type="http://schemas.openxmlformats.org/officeDocument/2006/relationships/image" Target="../media/image46.emf"/><Relationship Id="rId3" Type="http://schemas.openxmlformats.org/officeDocument/2006/relationships/image" Target="../media/image47.png"/><Relationship Id="rId7" Type="http://schemas.openxmlformats.org/officeDocument/2006/relationships/image" Target="../media/image44.emf"/><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50.jpg"/><Relationship Id="rId5" Type="http://schemas.openxmlformats.org/officeDocument/2006/relationships/image" Target="../media/image49.emf"/><Relationship Id="rId10" Type="http://schemas.openxmlformats.org/officeDocument/2006/relationships/image" Target="../media/image39.svg"/><Relationship Id="rId4" Type="http://schemas.openxmlformats.org/officeDocument/2006/relationships/image" Target="../media/image48.png"/><Relationship Id="rId9"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image" Target="../media/image44.emf"/><Relationship Id="rId5" Type="http://schemas.openxmlformats.org/officeDocument/2006/relationships/image" Target="../media/image46.emf"/><Relationship Id="rId4" Type="http://schemas.openxmlformats.org/officeDocument/2006/relationships/image" Target="../media/image51.e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27.xml"/><Relationship Id="rId1" Type="http://schemas.openxmlformats.org/officeDocument/2006/relationships/slideLayout" Target="../slideLayouts/slideLayout11.xml"/><Relationship Id="rId5" Type="http://schemas.openxmlformats.org/officeDocument/2006/relationships/image" Target="../media/image52.emf"/><Relationship Id="rId4" Type="http://schemas.openxmlformats.org/officeDocument/2006/relationships/image" Target="../media/image46.emf"/></Relationships>
</file>

<file path=ppt/slides/_rels/slide3.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11.xml"/><Relationship Id="rId6" Type="http://schemas.openxmlformats.org/officeDocument/2006/relationships/image" Target="../media/image7.emf"/><Relationship Id="rId11" Type="http://schemas.openxmlformats.org/officeDocument/2006/relationships/image" Target="../media/image12.tiff"/><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8" Type="http://schemas.openxmlformats.org/officeDocument/2006/relationships/image" Target="../media/image52.emf"/><Relationship Id="rId3" Type="http://schemas.openxmlformats.org/officeDocument/2006/relationships/image" Target="../media/image49.emf"/><Relationship Id="rId7" Type="http://schemas.openxmlformats.org/officeDocument/2006/relationships/image" Target="../media/image46.emf"/><Relationship Id="rId2" Type="http://schemas.openxmlformats.org/officeDocument/2006/relationships/notesSlide" Target="../notesSlides/notesSlide28.xml"/><Relationship Id="rId1" Type="http://schemas.openxmlformats.org/officeDocument/2006/relationships/slideLayout" Target="../slideLayouts/slideLayout11.xml"/><Relationship Id="rId6" Type="http://schemas.openxmlformats.org/officeDocument/2006/relationships/image" Target="../media/image53.jpg"/><Relationship Id="rId5" Type="http://schemas.openxmlformats.org/officeDocument/2006/relationships/image" Target="../media/image50.jpg"/><Relationship Id="rId10" Type="http://schemas.openxmlformats.org/officeDocument/2006/relationships/image" Target="../media/image55.jpeg"/><Relationship Id="rId4" Type="http://schemas.openxmlformats.org/officeDocument/2006/relationships/image" Target="../media/image48.png"/><Relationship Id="rId9" Type="http://schemas.openxmlformats.org/officeDocument/2006/relationships/image" Target="../media/image54.jpeg"/></Relationships>
</file>

<file path=ppt/slides/_rels/slide31.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2.xml"/><Relationship Id="rId1" Type="http://schemas.openxmlformats.org/officeDocument/2006/relationships/slideLayout" Target="../slideLayouts/slideLayout11.xml"/><Relationship Id="rId4" Type="http://schemas.openxmlformats.org/officeDocument/2006/relationships/image" Target="../media/image58.emf"/></Relationships>
</file>

<file path=ppt/slides/_rels/slide35.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40.xml"/><Relationship Id="rId1" Type="http://schemas.openxmlformats.org/officeDocument/2006/relationships/slideLayout" Target="../slideLayouts/slideLayout11.xml"/><Relationship Id="rId4" Type="http://schemas.openxmlformats.org/officeDocument/2006/relationships/image" Target="../media/image62.emf"/></Relationships>
</file>

<file path=ppt/slides/_rels/slide45.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46.xml"/><Relationship Id="rId1" Type="http://schemas.openxmlformats.org/officeDocument/2006/relationships/slideLayout" Target="../slideLayouts/slideLayout11.xml"/><Relationship Id="rId4" Type="http://schemas.openxmlformats.org/officeDocument/2006/relationships/image" Target="../media/image68.jpeg"/></Relationships>
</file>

<file path=ppt/slides/_rels/slide5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50.xml"/><Relationship Id="rId1" Type="http://schemas.openxmlformats.org/officeDocument/2006/relationships/slideLayout" Target="../slideLayouts/slideLayout11.xml"/><Relationship Id="rId4" Type="http://schemas.openxmlformats.org/officeDocument/2006/relationships/image" Target="../media/image71.emf"/></Relationships>
</file>

<file path=ppt/slides/_rels/slide55.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51.xml"/><Relationship Id="rId1" Type="http://schemas.openxmlformats.org/officeDocument/2006/relationships/slideLayout" Target="../slideLayouts/slideLayout11.xml"/><Relationship Id="rId4" Type="http://schemas.openxmlformats.org/officeDocument/2006/relationships/image" Target="../media/image73.emf"/></Relationships>
</file>

<file path=ppt/slides/_rels/slide56.xml.rels><?xml version="1.0" encoding="UTF-8" standalone="yes"?>
<Relationships xmlns="http://schemas.openxmlformats.org/package/2006/relationships"><Relationship Id="rId3" Type="http://schemas.openxmlformats.org/officeDocument/2006/relationships/image" Target="../media/image73.emf"/><Relationship Id="rId7" Type="http://schemas.openxmlformats.org/officeDocument/2006/relationships/image" Target="../media/image72.emf"/><Relationship Id="rId2" Type="http://schemas.openxmlformats.org/officeDocument/2006/relationships/notesSlide" Target="../notesSlides/notesSlide52.xml"/><Relationship Id="rId1" Type="http://schemas.openxmlformats.org/officeDocument/2006/relationships/slideLayout" Target="../slideLayouts/slideLayout11.xml"/><Relationship Id="rId6" Type="http://schemas.microsoft.com/office/2007/relationships/hdphoto" Target="../media/hdphoto2.wdp"/><Relationship Id="rId5" Type="http://schemas.openxmlformats.org/officeDocument/2006/relationships/image" Target="../media/image75.png"/><Relationship Id="rId4" Type="http://schemas.openxmlformats.org/officeDocument/2006/relationships/image" Target="../media/image74.jpeg"/></Relationships>
</file>

<file path=ppt/slides/_rels/slide57.xml.rels><?xml version="1.0" encoding="UTF-8" standalone="yes"?>
<Relationships xmlns="http://schemas.openxmlformats.org/package/2006/relationships"><Relationship Id="rId3" Type="http://schemas.openxmlformats.org/officeDocument/2006/relationships/image" Target="../media/image74.jpeg"/><Relationship Id="rId7" Type="http://schemas.openxmlformats.org/officeDocument/2006/relationships/image" Target="../media/image76.emf"/><Relationship Id="rId2" Type="http://schemas.openxmlformats.org/officeDocument/2006/relationships/notesSlide" Target="../notesSlides/notesSlide53.xml"/><Relationship Id="rId1" Type="http://schemas.openxmlformats.org/officeDocument/2006/relationships/slideLayout" Target="../slideLayouts/slideLayout11.xml"/><Relationship Id="rId6" Type="http://schemas.openxmlformats.org/officeDocument/2006/relationships/image" Target="../media/image73.emf"/><Relationship Id="rId5" Type="http://schemas.microsoft.com/office/2007/relationships/hdphoto" Target="../media/hdphoto3.wdp"/><Relationship Id="rId4" Type="http://schemas.openxmlformats.org/officeDocument/2006/relationships/image" Target="../media/image75.png"/></Relationships>
</file>

<file path=ppt/slides/_rels/slide58.xml.rels><?xml version="1.0" encoding="UTF-8" standalone="yes"?>
<Relationships xmlns="http://schemas.openxmlformats.org/package/2006/relationships"><Relationship Id="rId8" Type="http://schemas.openxmlformats.org/officeDocument/2006/relationships/image" Target="../media/image77.emf"/><Relationship Id="rId3" Type="http://schemas.openxmlformats.org/officeDocument/2006/relationships/image" Target="../media/image74.jpeg"/><Relationship Id="rId7" Type="http://schemas.openxmlformats.org/officeDocument/2006/relationships/image" Target="../media/image76.emf"/><Relationship Id="rId2" Type="http://schemas.openxmlformats.org/officeDocument/2006/relationships/notesSlide" Target="../notesSlides/notesSlide54.xml"/><Relationship Id="rId1" Type="http://schemas.openxmlformats.org/officeDocument/2006/relationships/slideLayout" Target="../slideLayouts/slideLayout11.xml"/><Relationship Id="rId6" Type="http://schemas.openxmlformats.org/officeDocument/2006/relationships/image" Target="../media/image73.emf"/><Relationship Id="rId5" Type="http://schemas.microsoft.com/office/2007/relationships/hdphoto" Target="../media/hdphoto4.wdp"/><Relationship Id="rId10" Type="http://schemas.microsoft.com/office/2007/relationships/hdphoto" Target="../media/hdphoto5.wdp"/><Relationship Id="rId4" Type="http://schemas.openxmlformats.org/officeDocument/2006/relationships/image" Target="../media/image75.png"/><Relationship Id="rId9" Type="http://schemas.openxmlformats.org/officeDocument/2006/relationships/image" Target="../media/image78.png"/></Relationships>
</file>

<file path=ppt/slides/_rels/slide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6.xml"/><Relationship Id="rId1" Type="http://schemas.openxmlformats.org/officeDocument/2006/relationships/slideLayout" Target="../slideLayouts/slideLayout11.xml"/><Relationship Id="rId4" Type="http://schemas.openxmlformats.org/officeDocument/2006/relationships/image" Target="../media/image80.png"/></Relationships>
</file>

<file path=ppt/slides/_rels/slide6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7.xml"/><Relationship Id="rId1" Type="http://schemas.openxmlformats.org/officeDocument/2006/relationships/slideLayout" Target="../slideLayouts/slideLayout11.xml"/><Relationship Id="rId4" Type="http://schemas.openxmlformats.org/officeDocument/2006/relationships/image" Target="../media/image82.jpeg"/></Relationships>
</file>

<file path=ppt/slides/_rels/slide6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8.xml"/><Relationship Id="rId1" Type="http://schemas.openxmlformats.org/officeDocument/2006/relationships/slideLayout" Target="../slideLayouts/slideLayout11.xml"/><Relationship Id="rId4" Type="http://schemas.openxmlformats.org/officeDocument/2006/relationships/image" Target="../media/image59.emf"/></Relationships>
</file>

<file path=ppt/slides/_rels/slide6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9.xml"/><Relationship Id="rId1" Type="http://schemas.openxmlformats.org/officeDocument/2006/relationships/slideLayout" Target="../slideLayouts/slideLayout11.xml"/><Relationship Id="rId5" Type="http://schemas.openxmlformats.org/officeDocument/2006/relationships/image" Target="../media/image86.jpeg"/><Relationship Id="rId4" Type="http://schemas.openxmlformats.org/officeDocument/2006/relationships/image" Target="../media/image85.jpeg"/></Relationships>
</file>

<file path=ppt/slides/_rels/slide6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0.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1.xml"/><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2.xm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3.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6.jpeg"/><Relationship Id="rId7"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17.jpeg"/></Relationships>
</file>

<file path=ppt/slides/_rels/slide70.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6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1.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24.jpe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 Id="rId9"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32847C-A728-3042-9BE4-BBEFB4168981}"/>
              </a:ext>
            </a:extLst>
          </p:cNvPr>
          <p:cNvPicPr>
            <a:picLocks noChangeAspect="1"/>
          </p:cNvPicPr>
          <p:nvPr/>
        </p:nvPicPr>
        <p:blipFill>
          <a:blip r:embed="rId3">
            <a:alphaModFix amt="18000"/>
          </a:blip>
          <a:stretch>
            <a:fillRect/>
          </a:stretch>
        </p:blipFill>
        <p:spPr>
          <a:xfrm>
            <a:off x="0" y="108368"/>
            <a:ext cx="9692332" cy="5451937"/>
          </a:xfrm>
          <a:prstGeom prst="rect">
            <a:avLst/>
          </a:prstGeom>
        </p:spPr>
      </p:pic>
      <p:sp>
        <p:nvSpPr>
          <p:cNvPr id="3" name="TextBox 2">
            <a:extLst>
              <a:ext uri="{FF2B5EF4-FFF2-40B4-BE49-F238E27FC236}">
                <a16:creationId xmlns:a16="http://schemas.microsoft.com/office/drawing/2014/main" id="{869A8B9D-3E89-C745-8FAE-EAABF7C7ED43}"/>
              </a:ext>
            </a:extLst>
          </p:cNvPr>
          <p:cNvSpPr txBox="1"/>
          <p:nvPr/>
        </p:nvSpPr>
        <p:spPr>
          <a:xfrm>
            <a:off x="2501900" y="108368"/>
            <a:ext cx="6553200" cy="1384995"/>
          </a:xfrm>
          <a:prstGeom prst="rect">
            <a:avLst/>
          </a:prstGeom>
          <a:solidFill>
            <a:schemeClr val="tx1">
              <a:lumMod val="75000"/>
              <a:lumOff val="25000"/>
            </a:schemeClr>
          </a:solidFill>
        </p:spPr>
        <p:txBody>
          <a:bodyPr wrap="square" rtlCol="0">
            <a:spAutoFit/>
          </a:bodyPr>
          <a:lstStyle/>
          <a:p>
            <a:pPr algn="ctr"/>
            <a:r>
              <a:rPr lang="en-US" sz="2100" spc="225"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GENOME-enabled METABOLIC PREDICTIONS to interrogate </a:t>
            </a:r>
          </a:p>
          <a:p>
            <a:pPr algn="ctr"/>
            <a:r>
              <a:rPr lang="en-US" sz="2100" spc="225"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the STRUCTURE and FUNCTION of microbial communities</a:t>
            </a:r>
          </a:p>
        </p:txBody>
      </p:sp>
    </p:spTree>
    <p:extLst>
      <p:ext uri="{BB962C8B-B14F-4D97-AF65-F5344CB8AC3E}">
        <p14:creationId xmlns:p14="http://schemas.microsoft.com/office/powerpoint/2010/main" val="1413491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074AAB-E372-754D-AEC3-61C7B4E5C51D}"/>
              </a:ext>
            </a:extLst>
          </p:cNvPr>
          <p:cNvSpPr/>
          <p:nvPr/>
        </p:nvSpPr>
        <p:spPr>
          <a:xfrm>
            <a:off x="5320665" y="1010984"/>
            <a:ext cx="3823335" cy="757130"/>
          </a:xfrm>
          <a:prstGeom prst="rect">
            <a:avLst/>
          </a:prstGeom>
        </p:spPr>
        <p:txBody>
          <a:bodyPr wrap="square">
            <a:spAutoFit/>
          </a:bodyPr>
          <a:lstStyle/>
          <a:p>
            <a:endParaRPr lang="en-US" sz="2160" dirty="0">
              <a:solidFill>
                <a:schemeClr val="tx1">
                  <a:lumMod val="75000"/>
                  <a:lumOff val="25000"/>
                </a:schemeClr>
              </a:solidFill>
              <a:latin typeface="Helvetica" pitchFamily="2" charset="0"/>
              <a:ea typeface="Arial" charset="0"/>
              <a:cs typeface="Arial" charset="0"/>
            </a:endParaRPr>
          </a:p>
          <a:p>
            <a:endParaRPr lang="en-US" sz="2160" dirty="0">
              <a:solidFill>
                <a:schemeClr val="tx1">
                  <a:lumMod val="75000"/>
                  <a:lumOff val="25000"/>
                </a:schemeClr>
              </a:solidFill>
              <a:latin typeface="Helvetica" pitchFamily="2" charset="0"/>
              <a:ea typeface="Arial" charset="0"/>
              <a:cs typeface="Arial" charset="0"/>
            </a:endParaRPr>
          </a:p>
        </p:txBody>
      </p:sp>
      <p:pic>
        <p:nvPicPr>
          <p:cNvPr id="14" name="Picture 13">
            <a:extLst>
              <a:ext uri="{FF2B5EF4-FFF2-40B4-BE49-F238E27FC236}">
                <a16:creationId xmlns:a16="http://schemas.microsoft.com/office/drawing/2014/main" id="{95E2B596-D131-224C-A5EF-70768F378BB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577136" y="315979"/>
            <a:ext cx="6483240" cy="4937760"/>
          </a:xfrm>
          <a:prstGeom prst="rect">
            <a:avLst/>
          </a:prstGeom>
        </p:spPr>
      </p:pic>
      <p:sp>
        <p:nvSpPr>
          <p:cNvPr id="15" name="TextBox 14">
            <a:extLst>
              <a:ext uri="{FF2B5EF4-FFF2-40B4-BE49-F238E27FC236}">
                <a16:creationId xmlns:a16="http://schemas.microsoft.com/office/drawing/2014/main" id="{C30E0FBA-55D3-3444-BF4D-1A4FFB857D9E}"/>
              </a:ext>
            </a:extLst>
          </p:cNvPr>
          <p:cNvSpPr txBox="1"/>
          <p:nvPr/>
        </p:nvSpPr>
        <p:spPr>
          <a:xfrm>
            <a:off x="150876" y="167780"/>
            <a:ext cx="9144000" cy="5022914"/>
          </a:xfrm>
          <a:prstGeom prst="rect">
            <a:avLst/>
          </a:prstGeom>
          <a:noFill/>
        </p:spPr>
        <p:txBody>
          <a:bodyPr wrap="square" rtlCol="0">
            <a:spAutoFit/>
          </a:bodyPr>
          <a:lstStyle/>
          <a:p>
            <a:r>
              <a:rPr lang="en-US" sz="2520" spc="270" dirty="0">
                <a:solidFill>
                  <a:schemeClr val="bg1"/>
                </a:solidFill>
                <a:latin typeface="Helvetica" pitchFamily="2" charset="0"/>
              </a:rPr>
              <a:t>What the frack? </a:t>
            </a: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1440" spc="270" dirty="0">
              <a:solidFill>
                <a:schemeClr val="bg1"/>
              </a:solidFill>
              <a:latin typeface="Helvetica" pitchFamily="2" charset="0"/>
            </a:endParaRPr>
          </a:p>
        </p:txBody>
      </p:sp>
      <p:sp>
        <p:nvSpPr>
          <p:cNvPr id="17" name="TextBox 16">
            <a:extLst>
              <a:ext uri="{FF2B5EF4-FFF2-40B4-BE49-F238E27FC236}">
                <a16:creationId xmlns:a16="http://schemas.microsoft.com/office/drawing/2014/main" id="{4649436F-E1EE-A448-877A-3864DAB6A053}"/>
              </a:ext>
            </a:extLst>
          </p:cNvPr>
          <p:cNvSpPr txBox="1"/>
          <p:nvPr/>
        </p:nvSpPr>
        <p:spPr>
          <a:xfrm>
            <a:off x="150876" y="2784860"/>
            <a:ext cx="4997642" cy="5743111"/>
          </a:xfrm>
          <a:prstGeom prst="rect">
            <a:avLst/>
          </a:prstGeom>
          <a:noFill/>
        </p:spPr>
        <p:txBody>
          <a:bodyPr wrap="square" rtlCol="0">
            <a:spAutoFit/>
          </a:bodyPr>
          <a:lstStyle/>
          <a:p>
            <a:r>
              <a:rPr lang="en-US" sz="2160" spc="270" dirty="0">
                <a:solidFill>
                  <a:schemeClr val="bg1"/>
                </a:solidFill>
                <a:latin typeface="Helvetica" pitchFamily="2" charset="0"/>
              </a:rPr>
              <a:t>Prior to energy extraction,</a:t>
            </a:r>
          </a:p>
          <a:p>
            <a:endParaRPr lang="en-US" sz="720" spc="270" dirty="0">
              <a:solidFill>
                <a:schemeClr val="bg1"/>
              </a:solidFill>
              <a:latin typeface="Helvetica" pitchFamily="2" charset="0"/>
            </a:endParaRPr>
          </a:p>
          <a:p>
            <a:r>
              <a:rPr lang="en-US" sz="2160" spc="270" dirty="0">
                <a:solidFill>
                  <a:schemeClr val="bg1"/>
                </a:solidFill>
                <a:latin typeface="Helvetica" pitchFamily="2" charset="0"/>
              </a:rPr>
              <a:t>most deep shales lack requirements for life</a:t>
            </a: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1440" spc="270" dirty="0">
              <a:solidFill>
                <a:schemeClr val="bg1"/>
              </a:solidFill>
              <a:latin typeface="Helvetica" pitchFamily="2" charset="0"/>
            </a:endParaRPr>
          </a:p>
        </p:txBody>
      </p:sp>
    </p:spTree>
    <p:extLst>
      <p:ext uri="{BB962C8B-B14F-4D97-AF65-F5344CB8AC3E}">
        <p14:creationId xmlns:p14="http://schemas.microsoft.com/office/powerpoint/2010/main" val="2225796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149DC8C-7624-BA45-B4B4-4AC2361FAF78}"/>
              </a:ext>
            </a:extLst>
          </p:cNvPr>
          <p:cNvSpPr txBox="1"/>
          <p:nvPr/>
        </p:nvSpPr>
        <p:spPr>
          <a:xfrm>
            <a:off x="150876" y="2917453"/>
            <a:ext cx="5700169" cy="5299912"/>
          </a:xfrm>
          <a:prstGeom prst="rect">
            <a:avLst/>
          </a:prstGeom>
          <a:noFill/>
        </p:spPr>
        <p:txBody>
          <a:bodyPr wrap="square" rtlCol="0">
            <a:spAutoFit/>
          </a:bodyPr>
          <a:lstStyle/>
          <a:p>
            <a:r>
              <a:rPr lang="en-US" sz="2160" spc="270" dirty="0">
                <a:solidFill>
                  <a:schemeClr val="bg1"/>
                </a:solidFill>
                <a:latin typeface="Helvetica" pitchFamily="2" charset="0"/>
              </a:rPr>
              <a:t>Fracking creates an ecosystem 2,500 meters below the surface</a:t>
            </a: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1440" spc="270" dirty="0">
              <a:solidFill>
                <a:schemeClr val="bg1"/>
              </a:solidFill>
              <a:latin typeface="Helvetica" pitchFamily="2" charset="0"/>
            </a:endParaRPr>
          </a:p>
        </p:txBody>
      </p:sp>
      <p:sp>
        <p:nvSpPr>
          <p:cNvPr id="9" name="Rectangle 8">
            <a:extLst>
              <a:ext uri="{FF2B5EF4-FFF2-40B4-BE49-F238E27FC236}">
                <a16:creationId xmlns:a16="http://schemas.microsoft.com/office/drawing/2014/main" id="{1E074AAB-E372-754D-AEC3-61C7B4E5C51D}"/>
              </a:ext>
            </a:extLst>
          </p:cNvPr>
          <p:cNvSpPr/>
          <p:nvPr/>
        </p:nvSpPr>
        <p:spPr>
          <a:xfrm>
            <a:off x="5320665" y="1010984"/>
            <a:ext cx="3823335" cy="757130"/>
          </a:xfrm>
          <a:prstGeom prst="rect">
            <a:avLst/>
          </a:prstGeom>
        </p:spPr>
        <p:txBody>
          <a:bodyPr wrap="square">
            <a:spAutoFit/>
          </a:bodyPr>
          <a:lstStyle/>
          <a:p>
            <a:endParaRPr lang="en-US" sz="2160" dirty="0">
              <a:solidFill>
                <a:schemeClr val="tx1">
                  <a:lumMod val="75000"/>
                  <a:lumOff val="25000"/>
                </a:schemeClr>
              </a:solidFill>
              <a:latin typeface="Helvetica" pitchFamily="2" charset="0"/>
              <a:ea typeface="Arial" charset="0"/>
              <a:cs typeface="Arial" charset="0"/>
            </a:endParaRPr>
          </a:p>
          <a:p>
            <a:endParaRPr lang="en-US" sz="2160" dirty="0">
              <a:solidFill>
                <a:schemeClr val="tx1">
                  <a:lumMod val="75000"/>
                  <a:lumOff val="25000"/>
                </a:schemeClr>
              </a:solidFill>
              <a:latin typeface="Helvetica" pitchFamily="2" charset="0"/>
              <a:ea typeface="Arial" charset="0"/>
              <a:cs typeface="Arial" charset="0"/>
            </a:endParaRPr>
          </a:p>
        </p:txBody>
      </p:sp>
      <p:pic>
        <p:nvPicPr>
          <p:cNvPr id="13" name="Picture 12">
            <a:extLst>
              <a:ext uri="{FF2B5EF4-FFF2-40B4-BE49-F238E27FC236}">
                <a16:creationId xmlns:a16="http://schemas.microsoft.com/office/drawing/2014/main" id="{9F7B2164-95CF-7644-B9BC-57A8B988E48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894502" y="205740"/>
            <a:ext cx="6249498" cy="4937760"/>
          </a:xfrm>
          <a:prstGeom prst="rect">
            <a:avLst/>
          </a:prstGeom>
        </p:spPr>
      </p:pic>
      <p:sp>
        <p:nvSpPr>
          <p:cNvPr id="14" name="TextBox 13">
            <a:extLst>
              <a:ext uri="{FF2B5EF4-FFF2-40B4-BE49-F238E27FC236}">
                <a16:creationId xmlns:a16="http://schemas.microsoft.com/office/drawing/2014/main" id="{1CCCEEE0-4131-894A-8282-87E2B49C937A}"/>
              </a:ext>
            </a:extLst>
          </p:cNvPr>
          <p:cNvSpPr txBox="1"/>
          <p:nvPr/>
        </p:nvSpPr>
        <p:spPr>
          <a:xfrm>
            <a:off x="150876" y="129820"/>
            <a:ext cx="9144000" cy="1366528"/>
          </a:xfrm>
          <a:prstGeom prst="rect">
            <a:avLst/>
          </a:prstGeom>
          <a:noFill/>
        </p:spPr>
        <p:txBody>
          <a:bodyPr wrap="square" rtlCol="0">
            <a:spAutoFit/>
          </a:bodyPr>
          <a:lstStyle/>
          <a:p>
            <a:r>
              <a:rPr lang="en-US" sz="2520" spc="270" dirty="0">
                <a:solidFill>
                  <a:schemeClr val="bg1"/>
                </a:solidFill>
                <a:latin typeface="Helvetica" pitchFamily="2" charset="0"/>
              </a:rPr>
              <a:t>One take away point for today</a:t>
            </a:r>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1440" spc="270" dirty="0">
              <a:solidFill>
                <a:schemeClr val="bg1"/>
              </a:solidFill>
              <a:latin typeface="Helvetica" pitchFamily="2" charset="0"/>
            </a:endParaRPr>
          </a:p>
        </p:txBody>
      </p:sp>
      <p:sp>
        <p:nvSpPr>
          <p:cNvPr id="2" name="TextBox 1">
            <a:extLst>
              <a:ext uri="{FF2B5EF4-FFF2-40B4-BE49-F238E27FC236}">
                <a16:creationId xmlns:a16="http://schemas.microsoft.com/office/drawing/2014/main" id="{63257E25-3548-9948-8A47-8C6F2A690AA0}"/>
              </a:ext>
            </a:extLst>
          </p:cNvPr>
          <p:cNvSpPr txBox="1"/>
          <p:nvPr/>
        </p:nvSpPr>
        <p:spPr>
          <a:xfrm>
            <a:off x="90325" y="4811101"/>
            <a:ext cx="5760720" cy="286232"/>
          </a:xfrm>
          <a:prstGeom prst="rect">
            <a:avLst/>
          </a:prstGeom>
          <a:noFill/>
        </p:spPr>
        <p:txBody>
          <a:bodyPr wrap="square" rtlCol="0">
            <a:spAutoFit/>
          </a:bodyPr>
          <a:lstStyle/>
          <a:p>
            <a:r>
              <a:rPr lang="en-US" sz="1260" dirty="0">
                <a:solidFill>
                  <a:schemeClr val="bg1"/>
                </a:solidFill>
                <a:latin typeface="Helvetica" pitchFamily="2" charset="0"/>
              </a:rPr>
              <a:t>Daly, 2016, Nature Micro;  Hanssen et al, in prep </a:t>
            </a:r>
          </a:p>
        </p:txBody>
      </p:sp>
    </p:spTree>
    <p:extLst>
      <p:ext uri="{BB962C8B-B14F-4D97-AF65-F5344CB8AC3E}">
        <p14:creationId xmlns:p14="http://schemas.microsoft.com/office/powerpoint/2010/main" val="3763954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3" name="Curved Connector 2">
            <a:extLst>
              <a:ext uri="{FF2B5EF4-FFF2-40B4-BE49-F238E27FC236}">
                <a16:creationId xmlns:a16="http://schemas.microsoft.com/office/drawing/2014/main" id="{819A8DC1-3DA2-D949-9CCC-28B16B3A6859}"/>
              </a:ext>
            </a:extLst>
          </p:cNvPr>
          <p:cNvCxnSpPr>
            <a:cxnSpLocks/>
          </p:cNvCxnSpPr>
          <p:nvPr/>
        </p:nvCxnSpPr>
        <p:spPr>
          <a:xfrm rot="16200000" flipV="1">
            <a:off x="5044616" y="-1034508"/>
            <a:ext cx="9525" cy="4317814"/>
          </a:xfrm>
          <a:prstGeom prst="curvedConnector3">
            <a:avLst>
              <a:gd name="adj1" fmla="val 360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B5D2F4C-34B3-C744-BE38-38F44F35ED4D}"/>
              </a:ext>
            </a:extLst>
          </p:cNvPr>
          <p:cNvSpPr txBox="1"/>
          <p:nvPr/>
        </p:nvSpPr>
        <p:spPr>
          <a:xfrm>
            <a:off x="2146265" y="3970327"/>
            <a:ext cx="1242651" cy="590931"/>
          </a:xfrm>
          <a:prstGeom prst="rect">
            <a:avLst/>
          </a:prstGeom>
          <a:noFill/>
        </p:spPr>
        <p:txBody>
          <a:bodyPr wrap="square" rtlCol="0">
            <a:spAutoFit/>
          </a:bodyPr>
          <a:lstStyle/>
          <a:p>
            <a:pPr algn="ctr"/>
            <a:r>
              <a:rPr lang="en-US" sz="1080" dirty="0">
                <a:solidFill>
                  <a:schemeClr val="bg1"/>
                </a:solidFill>
                <a:latin typeface="Helvetica" pitchFamily="2" charset="0"/>
              </a:rPr>
              <a:t>Genes that support persistence</a:t>
            </a:r>
          </a:p>
        </p:txBody>
      </p:sp>
      <p:sp>
        <p:nvSpPr>
          <p:cNvPr id="12" name="TextBox 11">
            <a:extLst>
              <a:ext uri="{FF2B5EF4-FFF2-40B4-BE49-F238E27FC236}">
                <a16:creationId xmlns:a16="http://schemas.microsoft.com/office/drawing/2014/main" id="{28B6E3D1-B01A-9943-83E3-95F1F68800E0}"/>
              </a:ext>
            </a:extLst>
          </p:cNvPr>
          <p:cNvSpPr txBox="1"/>
          <p:nvPr/>
        </p:nvSpPr>
        <p:spPr>
          <a:xfrm>
            <a:off x="211741" y="149537"/>
            <a:ext cx="9144000" cy="424732"/>
          </a:xfrm>
          <a:prstGeom prst="rect">
            <a:avLst/>
          </a:prstGeom>
          <a:noFill/>
        </p:spPr>
        <p:txBody>
          <a:bodyPr wrap="square" rtlCol="0">
            <a:spAutoFit/>
          </a:bodyPr>
          <a:lstStyle/>
          <a:p>
            <a:r>
              <a:rPr lang="en-US" sz="2160" spc="270" dirty="0">
                <a:solidFill>
                  <a:schemeClr val="bg1"/>
                </a:solidFill>
                <a:latin typeface="Helvetica" pitchFamily="2" charset="0"/>
              </a:rPr>
              <a:t>Development of a multi-omic spatial, temporal database</a:t>
            </a:r>
          </a:p>
        </p:txBody>
      </p:sp>
      <p:sp>
        <p:nvSpPr>
          <p:cNvPr id="16" name="TextBox 15">
            <a:extLst>
              <a:ext uri="{FF2B5EF4-FFF2-40B4-BE49-F238E27FC236}">
                <a16:creationId xmlns:a16="http://schemas.microsoft.com/office/drawing/2014/main" id="{59E7187B-C4A7-1446-925F-7D0DB9BC9B6E}"/>
              </a:ext>
            </a:extLst>
          </p:cNvPr>
          <p:cNvSpPr txBox="1"/>
          <p:nvPr/>
        </p:nvSpPr>
        <p:spPr>
          <a:xfrm>
            <a:off x="38357" y="3965917"/>
            <a:ext cx="862221" cy="590931"/>
          </a:xfrm>
          <a:prstGeom prst="rect">
            <a:avLst/>
          </a:prstGeom>
          <a:noFill/>
        </p:spPr>
        <p:txBody>
          <a:bodyPr wrap="square" rtlCol="0">
            <a:spAutoFit/>
          </a:bodyPr>
          <a:lstStyle/>
          <a:p>
            <a:pPr algn="ctr"/>
            <a:r>
              <a:rPr lang="en-US" sz="1080" dirty="0">
                <a:solidFill>
                  <a:schemeClr val="bg1"/>
                </a:solidFill>
                <a:latin typeface="Helvetica" pitchFamily="2" charset="0"/>
              </a:rPr>
              <a:t>identify persisting taxa</a:t>
            </a:r>
          </a:p>
        </p:txBody>
      </p:sp>
      <p:sp>
        <p:nvSpPr>
          <p:cNvPr id="17" name="TextBox 16">
            <a:extLst>
              <a:ext uri="{FF2B5EF4-FFF2-40B4-BE49-F238E27FC236}">
                <a16:creationId xmlns:a16="http://schemas.microsoft.com/office/drawing/2014/main" id="{0E4B9618-C3CB-3F4C-968B-E5E46645B7A2}"/>
              </a:ext>
            </a:extLst>
          </p:cNvPr>
          <p:cNvSpPr txBox="1"/>
          <p:nvPr/>
        </p:nvSpPr>
        <p:spPr>
          <a:xfrm>
            <a:off x="469468" y="3982873"/>
            <a:ext cx="2261458" cy="424732"/>
          </a:xfrm>
          <a:prstGeom prst="rect">
            <a:avLst/>
          </a:prstGeom>
          <a:noFill/>
        </p:spPr>
        <p:txBody>
          <a:bodyPr wrap="square" rtlCol="0">
            <a:spAutoFit/>
          </a:bodyPr>
          <a:lstStyle/>
          <a:p>
            <a:pPr algn="ctr"/>
            <a:r>
              <a:rPr lang="en-US" sz="1080" dirty="0">
                <a:solidFill>
                  <a:schemeClr val="bg1"/>
                </a:solidFill>
                <a:latin typeface="Helvetica" pitchFamily="2" charset="0"/>
              </a:rPr>
              <a:t>Define chemical </a:t>
            </a:r>
          </a:p>
          <a:p>
            <a:pPr algn="ctr"/>
            <a:r>
              <a:rPr lang="en-US" sz="1080" dirty="0">
                <a:solidFill>
                  <a:schemeClr val="bg1"/>
                </a:solidFill>
                <a:latin typeface="Helvetica" pitchFamily="2" charset="0"/>
              </a:rPr>
              <a:t>niche</a:t>
            </a:r>
          </a:p>
        </p:txBody>
      </p:sp>
      <p:pic>
        <p:nvPicPr>
          <p:cNvPr id="4" name="Picture 3">
            <a:extLst>
              <a:ext uri="{FF2B5EF4-FFF2-40B4-BE49-F238E27FC236}">
                <a16:creationId xmlns:a16="http://schemas.microsoft.com/office/drawing/2014/main" id="{EEDF8948-47A5-104F-8B08-1C81D005E37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2639" y="2233509"/>
            <a:ext cx="4484722" cy="1957113"/>
          </a:xfrm>
          <a:prstGeom prst="rect">
            <a:avLst/>
          </a:prstGeom>
        </p:spPr>
      </p:pic>
      <p:pic>
        <p:nvPicPr>
          <p:cNvPr id="5" name="Picture 4">
            <a:extLst>
              <a:ext uri="{FF2B5EF4-FFF2-40B4-BE49-F238E27FC236}">
                <a16:creationId xmlns:a16="http://schemas.microsoft.com/office/drawing/2014/main" id="{72A4B096-B22F-6945-B3F7-8109F12B49D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144831" y="1149796"/>
            <a:ext cx="2215935" cy="1602550"/>
          </a:xfrm>
          <a:prstGeom prst="rect">
            <a:avLst/>
          </a:prstGeom>
          <a:ln w="19050">
            <a:solidFill>
              <a:schemeClr val="tx1"/>
            </a:solidFill>
          </a:ln>
        </p:spPr>
      </p:pic>
      <p:sp>
        <p:nvSpPr>
          <p:cNvPr id="18" name="TextBox 17">
            <a:extLst>
              <a:ext uri="{FF2B5EF4-FFF2-40B4-BE49-F238E27FC236}">
                <a16:creationId xmlns:a16="http://schemas.microsoft.com/office/drawing/2014/main" id="{B8EFEE94-0251-2D4D-B286-BC724E32C124}"/>
              </a:ext>
            </a:extLst>
          </p:cNvPr>
          <p:cNvSpPr txBox="1"/>
          <p:nvPr/>
        </p:nvSpPr>
        <p:spPr>
          <a:xfrm>
            <a:off x="3144256" y="3965917"/>
            <a:ext cx="1848129" cy="424732"/>
          </a:xfrm>
          <a:prstGeom prst="rect">
            <a:avLst/>
          </a:prstGeom>
          <a:noFill/>
        </p:spPr>
        <p:txBody>
          <a:bodyPr wrap="square" rtlCol="0">
            <a:spAutoFit/>
          </a:bodyPr>
          <a:lstStyle/>
          <a:p>
            <a:pPr algn="ctr"/>
            <a:r>
              <a:rPr lang="en-US" sz="1080" dirty="0">
                <a:solidFill>
                  <a:schemeClr val="bg1"/>
                </a:solidFill>
                <a:latin typeface="Helvetica" pitchFamily="2" charset="0"/>
              </a:rPr>
              <a:t>Validate field </a:t>
            </a:r>
          </a:p>
          <a:p>
            <a:pPr algn="ctr"/>
            <a:r>
              <a:rPr lang="en-US" sz="1080" dirty="0">
                <a:solidFill>
                  <a:schemeClr val="bg1"/>
                </a:solidFill>
                <a:latin typeface="Helvetica" pitchFamily="2" charset="0"/>
              </a:rPr>
              <a:t>hypotheses</a:t>
            </a:r>
          </a:p>
        </p:txBody>
      </p:sp>
      <p:pic>
        <p:nvPicPr>
          <p:cNvPr id="19" name="Graphic 18">
            <a:extLst>
              <a:ext uri="{FF2B5EF4-FFF2-40B4-BE49-F238E27FC236}">
                <a16:creationId xmlns:a16="http://schemas.microsoft.com/office/drawing/2014/main" id="{2E1EAD1C-9990-1549-8FE4-5196FDEB11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80607" y="1054254"/>
            <a:ext cx="4317600" cy="3582008"/>
          </a:xfrm>
          <a:prstGeom prst="rect">
            <a:avLst/>
          </a:prstGeom>
        </p:spPr>
      </p:pic>
    </p:spTree>
    <p:extLst>
      <p:ext uri="{BB962C8B-B14F-4D97-AF65-F5344CB8AC3E}">
        <p14:creationId xmlns:p14="http://schemas.microsoft.com/office/powerpoint/2010/main" val="333487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DA401-4108-E048-9A18-35EBC6AB5B2C}"/>
              </a:ext>
            </a:extLst>
          </p:cNvPr>
          <p:cNvSpPr>
            <a:spLocks noGrp="1"/>
          </p:cNvSpPr>
          <p:nvPr>
            <p:ph type="title"/>
          </p:nvPr>
        </p:nvSpPr>
        <p:spPr>
          <a:xfrm>
            <a:off x="438700" y="96044"/>
            <a:ext cx="8520600" cy="572700"/>
          </a:xfrm>
        </p:spPr>
        <p:txBody>
          <a:bodyPr>
            <a:normAutofit fontScale="90000"/>
          </a:bodyPr>
          <a:lstStyle/>
          <a:p>
            <a:pPr algn="ctr"/>
            <a:r>
              <a:rPr lang="en-US" dirty="0"/>
              <a:t>Computational pipeline used in this case study</a:t>
            </a:r>
          </a:p>
        </p:txBody>
      </p:sp>
      <p:pic>
        <p:nvPicPr>
          <p:cNvPr id="6" name="Picture 5">
            <a:extLst>
              <a:ext uri="{FF2B5EF4-FFF2-40B4-BE49-F238E27FC236}">
                <a16:creationId xmlns:a16="http://schemas.microsoft.com/office/drawing/2014/main" id="{1961BA00-570B-F142-B159-DFAA70F51641}"/>
              </a:ext>
            </a:extLst>
          </p:cNvPr>
          <p:cNvPicPr>
            <a:picLocks noChangeAspect="1"/>
          </p:cNvPicPr>
          <p:nvPr/>
        </p:nvPicPr>
        <p:blipFill>
          <a:blip r:embed="rId2"/>
          <a:stretch>
            <a:fillRect/>
          </a:stretch>
        </p:blipFill>
        <p:spPr>
          <a:xfrm>
            <a:off x="1001268" y="839595"/>
            <a:ext cx="6476956" cy="4303906"/>
          </a:xfrm>
          <a:prstGeom prst="rect">
            <a:avLst/>
          </a:prstGeom>
        </p:spPr>
      </p:pic>
    </p:spTree>
    <p:extLst>
      <p:ext uri="{BB962C8B-B14F-4D97-AF65-F5344CB8AC3E}">
        <p14:creationId xmlns:p14="http://schemas.microsoft.com/office/powerpoint/2010/main" val="1745402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7" name="Group 6"/>
          <p:cNvGrpSpPr/>
          <p:nvPr/>
        </p:nvGrpSpPr>
        <p:grpSpPr>
          <a:xfrm>
            <a:off x="279219" y="135089"/>
            <a:ext cx="8397561" cy="1617193"/>
            <a:chOff x="74759" y="-189457"/>
            <a:chExt cx="9330623" cy="1796881"/>
          </a:xfrm>
          <a:solidFill>
            <a:schemeClr val="bg1"/>
          </a:solidFill>
        </p:grpSpPr>
        <p:sp>
          <p:nvSpPr>
            <p:cNvPr id="8" name="TextBox 7"/>
            <p:cNvSpPr txBox="1"/>
            <p:nvPr/>
          </p:nvSpPr>
          <p:spPr>
            <a:xfrm>
              <a:off x="306875" y="284014"/>
              <a:ext cx="9098507" cy="1323410"/>
            </a:xfrm>
            <a:prstGeom prst="rect">
              <a:avLst/>
            </a:prstGeom>
            <a:solidFill>
              <a:schemeClr val="tx1"/>
            </a:solidFill>
          </p:spPr>
          <p:txBody>
            <a:bodyPr wrap="square" lIns="82269" tIns="41135" rIns="82269" bIns="41135" rtlCol="0">
              <a:spAutoFit/>
            </a:bodyPr>
            <a:lstStyle/>
            <a:p>
              <a:pPr algn="ctr"/>
              <a:r>
                <a:rPr lang="en-US" sz="2400" dirty="0">
                  <a:solidFill>
                    <a:schemeClr val="bg1"/>
                  </a:solidFill>
                </a:rPr>
                <a:t>What is the shale environment like?</a:t>
              </a:r>
            </a:p>
            <a:p>
              <a:pPr algn="ctr"/>
              <a:r>
                <a:rPr lang="en-US" sz="2400" dirty="0">
                  <a:solidFill>
                    <a:schemeClr val="bg1"/>
                  </a:solidFill>
                </a:rPr>
                <a:t>What type of microorganisms persist in this system?</a:t>
              </a:r>
              <a:br>
                <a:rPr lang="en-US" sz="2400" dirty="0">
                  <a:solidFill>
                    <a:schemeClr val="bg1"/>
                  </a:solidFill>
                </a:rPr>
              </a:br>
              <a:endParaRPr lang="en-US" sz="2400" dirty="0">
                <a:solidFill>
                  <a:schemeClr val="bg1"/>
                </a:solidFill>
              </a:endParaRPr>
            </a:p>
          </p:txBody>
        </p:sp>
        <p:sp>
          <p:nvSpPr>
            <p:cNvPr id="9" name="TextBox 8"/>
            <p:cNvSpPr txBox="1"/>
            <p:nvPr/>
          </p:nvSpPr>
          <p:spPr>
            <a:xfrm>
              <a:off x="74759" y="-189457"/>
              <a:ext cx="775137" cy="1333694"/>
            </a:xfrm>
            <a:prstGeom prst="rect">
              <a:avLst/>
            </a:prstGeom>
            <a:noFill/>
          </p:spPr>
          <p:txBody>
            <a:bodyPr wrap="none" lIns="91438" tIns="45718" rIns="91438" bIns="45718" rtlCol="0">
              <a:spAutoFit/>
            </a:bodyPr>
            <a:lstStyle/>
            <a:p>
              <a:r>
                <a:rPr lang="en-US" sz="7200" b="1" dirty="0">
                  <a:solidFill>
                    <a:srgbClr val="FFFF00"/>
                  </a:solidFill>
                </a:rPr>
                <a:t>1</a:t>
              </a:r>
            </a:p>
          </p:txBody>
        </p:sp>
      </p:grpSp>
    </p:spTree>
    <p:extLst>
      <p:ext uri="{BB962C8B-B14F-4D97-AF65-F5344CB8AC3E}">
        <p14:creationId xmlns:p14="http://schemas.microsoft.com/office/powerpoint/2010/main" val="1469521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53287" y="169868"/>
            <a:ext cx="8460971" cy="461665"/>
          </a:xfrm>
          <a:prstGeom prst="rect">
            <a:avLst/>
          </a:prstGeom>
          <a:noFill/>
        </p:spPr>
        <p:txBody>
          <a:bodyPr wrap="none" rtlCol="0">
            <a:spAutoFit/>
          </a:bodyPr>
          <a:lstStyle/>
          <a:p>
            <a:r>
              <a:rPr lang="en-US" sz="2400" b="1" dirty="0">
                <a:solidFill>
                  <a:srgbClr val="595959"/>
                </a:solidFill>
              </a:rPr>
              <a:t>16S rRNA analyses of persisting microbial communities</a:t>
            </a:r>
          </a:p>
        </p:txBody>
      </p:sp>
      <p:pic>
        <p:nvPicPr>
          <p:cNvPr id="4" name="Picture 3"/>
          <p:cNvPicPr>
            <a:picLocks noChangeAspect="1"/>
          </p:cNvPicPr>
          <p:nvPr/>
        </p:nvPicPr>
        <p:blipFill rotWithShape="1">
          <a:blip r:embed="rId3" cstate="hqprint">
            <a:extLst>
              <a:ext uri="{28A0092B-C50C-407E-A947-70E740481C1C}">
                <a14:useLocalDpi xmlns:a14="http://schemas.microsoft.com/office/drawing/2010/main"/>
              </a:ext>
            </a:extLst>
          </a:blip>
          <a:srcRect l="70145" t="10764"/>
          <a:stretch/>
        </p:blipFill>
        <p:spPr>
          <a:xfrm>
            <a:off x="382157" y="654265"/>
            <a:ext cx="2729966" cy="254471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643846" y="1380683"/>
            <a:ext cx="4776233" cy="3762816"/>
          </a:xfrm>
          <a:prstGeom prst="rect">
            <a:avLst/>
          </a:prstGeom>
        </p:spPr>
      </p:pic>
      <p:pic>
        <p:nvPicPr>
          <p:cNvPr id="7" name="Content Placeholder 5"/>
          <p:cNvPicPr>
            <a:picLocks noGrp="1" noChangeAspect="1"/>
          </p:cNvPicPr>
          <p:nvPr>
            <p:ph idx="1"/>
          </p:nvPr>
        </p:nvPicPr>
        <p:blipFill rotWithShape="1">
          <a:blip r:embed="rId5" cstate="hqprint">
            <a:extLst>
              <a:ext uri="{28A0092B-C50C-407E-A947-70E740481C1C}">
                <a14:useLocalDpi xmlns:a14="http://schemas.microsoft.com/office/drawing/2010/main"/>
              </a:ext>
            </a:extLst>
          </a:blip>
          <a:srcRect/>
          <a:stretch/>
        </p:blipFill>
        <p:spPr>
          <a:xfrm>
            <a:off x="4876614" y="3050929"/>
            <a:ext cx="898801" cy="836384"/>
          </a:xfrm>
        </p:spPr>
      </p:pic>
      <p:sp>
        <p:nvSpPr>
          <p:cNvPr id="8" name="TextBox 7"/>
          <p:cNvSpPr txBox="1"/>
          <p:nvPr/>
        </p:nvSpPr>
        <p:spPr>
          <a:xfrm>
            <a:off x="5326014" y="820383"/>
            <a:ext cx="2943807" cy="549381"/>
          </a:xfrm>
          <a:prstGeom prst="rect">
            <a:avLst/>
          </a:prstGeom>
          <a:solidFill>
            <a:schemeClr val="bg1">
              <a:lumMod val="85000"/>
            </a:schemeClr>
          </a:solidFill>
        </p:spPr>
        <p:txBody>
          <a:bodyPr wrap="square" rtlCol="0">
            <a:spAutoFit/>
          </a:bodyPr>
          <a:lstStyle/>
          <a:p>
            <a:pPr algn="ctr"/>
            <a:endParaRPr lang="en-US" sz="450" dirty="0">
              <a:latin typeface="Arial" charset="0"/>
              <a:ea typeface="Arial" charset="0"/>
              <a:cs typeface="Arial" charset="0"/>
            </a:endParaRPr>
          </a:p>
          <a:p>
            <a:pPr algn="ctr"/>
            <a:r>
              <a:rPr lang="en-US" sz="1260" b="1" i="1" dirty="0">
                <a:solidFill>
                  <a:schemeClr val="tx1">
                    <a:lumMod val="65000"/>
                    <a:lumOff val="35000"/>
                  </a:schemeClr>
                </a:solidFill>
                <a:latin typeface="Arial" charset="0"/>
                <a:ea typeface="Arial" charset="0"/>
                <a:cs typeface="Arial" charset="0"/>
              </a:rPr>
              <a:t>Cell counts increased by ~2 log fold in late samples</a:t>
            </a:r>
          </a:p>
        </p:txBody>
      </p:sp>
      <p:sp>
        <p:nvSpPr>
          <p:cNvPr id="10" name="TextBox 9"/>
          <p:cNvSpPr txBox="1"/>
          <p:nvPr/>
        </p:nvSpPr>
        <p:spPr>
          <a:xfrm>
            <a:off x="0" y="4867295"/>
            <a:ext cx="5207794" cy="258532"/>
          </a:xfrm>
          <a:prstGeom prst="rect">
            <a:avLst/>
          </a:prstGeom>
          <a:noFill/>
        </p:spPr>
        <p:txBody>
          <a:bodyPr wrap="square" rtlCol="0">
            <a:spAutoFit/>
          </a:bodyPr>
          <a:lstStyle/>
          <a:p>
            <a:r>
              <a:rPr lang="en-US" sz="1080" dirty="0">
                <a:latin typeface="Arial" charset="0"/>
                <a:ea typeface="Arial" charset="0"/>
                <a:cs typeface="Arial" charset="0"/>
              </a:rPr>
              <a:t>Data from </a:t>
            </a:r>
            <a:r>
              <a:rPr lang="en-US" sz="1080" dirty="0" err="1">
                <a:latin typeface="Arial" charset="0"/>
                <a:ea typeface="Arial" charset="0"/>
                <a:cs typeface="Arial" charset="0"/>
              </a:rPr>
              <a:t>Borton</a:t>
            </a:r>
            <a:r>
              <a:rPr lang="en-US" sz="1080" dirty="0">
                <a:latin typeface="Arial" charset="0"/>
                <a:ea typeface="Arial" charset="0"/>
                <a:cs typeface="Arial" charset="0"/>
              </a:rPr>
              <a:t>, reviewed in part in Mouser et al 2016, </a:t>
            </a:r>
            <a:r>
              <a:rPr lang="en-US" sz="1080" i="1" dirty="0">
                <a:latin typeface="Arial" charset="0"/>
                <a:ea typeface="Arial" charset="0"/>
                <a:cs typeface="Arial" charset="0"/>
              </a:rPr>
              <a:t>FEMS Microbiology</a:t>
            </a:r>
          </a:p>
        </p:txBody>
      </p:sp>
      <p:pic>
        <p:nvPicPr>
          <p:cNvPr id="13" name="Graphic 12">
            <a:extLst>
              <a:ext uri="{FF2B5EF4-FFF2-40B4-BE49-F238E27FC236}">
                <a16:creationId xmlns:a16="http://schemas.microsoft.com/office/drawing/2014/main" id="{C6EDFE11-B5F8-954D-9847-B65D07B079CD}"/>
              </a:ext>
            </a:extLst>
          </p:cNvPr>
          <p:cNvPicPr>
            <a:picLocks noChangeAspect="1"/>
          </p:cNvPicPr>
          <p:nvPr/>
        </p:nvPicPr>
        <p:blipFill rotWithShape="1">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rcRect l="1541" t="44615" r="74776" b="11320"/>
          <a:stretch/>
        </p:blipFill>
        <p:spPr>
          <a:xfrm>
            <a:off x="0" y="3849448"/>
            <a:ext cx="1564105" cy="890337"/>
          </a:xfrm>
          <a:prstGeom prst="rect">
            <a:avLst/>
          </a:prstGeom>
        </p:spPr>
      </p:pic>
    </p:spTree>
    <p:extLst>
      <p:ext uri="{BB962C8B-B14F-4D97-AF65-F5344CB8AC3E}">
        <p14:creationId xmlns:p14="http://schemas.microsoft.com/office/powerpoint/2010/main" val="3474726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7BD2FFF7-3A82-474A-96E2-43E0A28C2B4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122005" y="135669"/>
            <a:ext cx="5807434" cy="3724930"/>
          </a:xfrm>
          <a:prstGeom prst="rect">
            <a:avLst/>
          </a:prstGeom>
        </p:spPr>
      </p:pic>
      <p:sp>
        <p:nvSpPr>
          <p:cNvPr id="33" name="Rectangle 32">
            <a:extLst>
              <a:ext uri="{FF2B5EF4-FFF2-40B4-BE49-F238E27FC236}">
                <a16:creationId xmlns:a16="http://schemas.microsoft.com/office/drawing/2014/main" id="{AC500601-5482-CC49-A29C-98AAE7B881F5}"/>
              </a:ext>
            </a:extLst>
          </p:cNvPr>
          <p:cNvSpPr/>
          <p:nvPr/>
        </p:nvSpPr>
        <p:spPr>
          <a:xfrm>
            <a:off x="1" y="4209773"/>
            <a:ext cx="8963108" cy="757130"/>
          </a:xfrm>
          <a:prstGeom prst="rect">
            <a:avLst/>
          </a:prstGeom>
        </p:spPr>
        <p:txBody>
          <a:bodyPr wrap="square">
            <a:spAutoFit/>
          </a:bodyPr>
          <a:lstStyle/>
          <a:p>
            <a:pPr lvl="0" algn="ctr">
              <a:defRPr/>
            </a:pPr>
            <a:r>
              <a:rPr lang="en-US" sz="2160" spc="270" dirty="0">
                <a:solidFill>
                  <a:schemeClr val="bg1"/>
                </a:solidFill>
                <a:latin typeface="Helvetica" pitchFamily="2" charset="0"/>
              </a:rPr>
              <a:t>Fractured shale communities must </a:t>
            </a:r>
          </a:p>
          <a:p>
            <a:pPr lvl="0" algn="ctr">
              <a:defRPr/>
            </a:pPr>
            <a:r>
              <a:rPr lang="en-US" sz="2160" spc="270" dirty="0">
                <a:solidFill>
                  <a:schemeClr val="bg1"/>
                </a:solidFill>
                <a:latin typeface="Helvetica" pitchFamily="2" charset="0"/>
              </a:rPr>
              <a:t>Adapt to increasing salinity</a:t>
            </a:r>
          </a:p>
        </p:txBody>
      </p:sp>
      <p:pic>
        <p:nvPicPr>
          <p:cNvPr id="4" name="Graphic 3">
            <a:extLst>
              <a:ext uri="{FF2B5EF4-FFF2-40B4-BE49-F238E27FC236}">
                <a16:creationId xmlns:a16="http://schemas.microsoft.com/office/drawing/2014/main" id="{49AC6DED-DC64-5A44-A7BC-9E536C390E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1"/>
            <a:ext cx="1735932" cy="1440180"/>
          </a:xfrm>
          <a:prstGeom prst="rect">
            <a:avLst/>
          </a:prstGeom>
        </p:spPr>
      </p:pic>
      <p:sp>
        <p:nvSpPr>
          <p:cNvPr id="5" name="TextBox 4">
            <a:extLst>
              <a:ext uri="{FF2B5EF4-FFF2-40B4-BE49-F238E27FC236}">
                <a16:creationId xmlns:a16="http://schemas.microsoft.com/office/drawing/2014/main" id="{AB7BF773-3405-554C-8A8A-B8710E3F5112}"/>
              </a:ext>
            </a:extLst>
          </p:cNvPr>
          <p:cNvSpPr txBox="1"/>
          <p:nvPr/>
        </p:nvSpPr>
        <p:spPr>
          <a:xfrm>
            <a:off x="6821674" y="2404135"/>
            <a:ext cx="2093180" cy="480131"/>
          </a:xfrm>
          <a:prstGeom prst="rect">
            <a:avLst/>
          </a:prstGeom>
          <a:solidFill>
            <a:schemeClr val="tx1"/>
          </a:solidFill>
          <a:effectLst/>
        </p:spPr>
        <p:txBody>
          <a:bodyPr wrap="square" rtlCol="0">
            <a:spAutoFit/>
          </a:bodyPr>
          <a:lstStyle/>
          <a:p>
            <a:r>
              <a:rPr lang="en-US" sz="1260" dirty="0">
                <a:solidFill>
                  <a:schemeClr val="bg1"/>
                </a:solidFill>
                <a:latin typeface="Helvetica" pitchFamily="2" charset="0"/>
              </a:rPr>
              <a:t>Unpublished data </a:t>
            </a:r>
          </a:p>
          <a:p>
            <a:r>
              <a:rPr lang="en-US" sz="1260" dirty="0">
                <a:solidFill>
                  <a:schemeClr val="bg1"/>
                </a:solidFill>
                <a:latin typeface="Helvetica" pitchFamily="2" charset="0"/>
              </a:rPr>
              <a:t>(Wilkins and Wrighton) </a:t>
            </a:r>
            <a:endParaRPr lang="en-US" sz="1260" i="1" dirty="0">
              <a:solidFill>
                <a:schemeClr val="bg1"/>
              </a:solidFill>
              <a:latin typeface="Helvetica" pitchFamily="2" charset="0"/>
            </a:endParaRPr>
          </a:p>
        </p:txBody>
      </p:sp>
    </p:spTree>
    <p:extLst>
      <p:ext uri="{BB962C8B-B14F-4D97-AF65-F5344CB8AC3E}">
        <p14:creationId xmlns:p14="http://schemas.microsoft.com/office/powerpoint/2010/main" val="1649416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E36D66BC-AF8C-CF47-A174-DF45E4C4924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323892" y="135669"/>
            <a:ext cx="6677108" cy="5007831"/>
          </a:xfrm>
          <a:prstGeom prst="rect">
            <a:avLst/>
          </a:prstGeom>
        </p:spPr>
      </p:pic>
      <p:pic>
        <p:nvPicPr>
          <p:cNvPr id="4" name="Graphic 3">
            <a:extLst>
              <a:ext uri="{FF2B5EF4-FFF2-40B4-BE49-F238E27FC236}">
                <a16:creationId xmlns:a16="http://schemas.microsoft.com/office/drawing/2014/main" id="{183F8B04-DC12-E147-9AA7-521C0170A9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 y="0"/>
            <a:ext cx="1968423" cy="1633062"/>
          </a:xfrm>
          <a:prstGeom prst="rect">
            <a:avLst/>
          </a:prstGeom>
        </p:spPr>
      </p:pic>
      <p:sp>
        <p:nvSpPr>
          <p:cNvPr id="5" name="TextBox 4">
            <a:extLst>
              <a:ext uri="{FF2B5EF4-FFF2-40B4-BE49-F238E27FC236}">
                <a16:creationId xmlns:a16="http://schemas.microsoft.com/office/drawing/2014/main" id="{69F66A3B-46AF-BA47-B80C-2CF7F3417D22}"/>
              </a:ext>
            </a:extLst>
          </p:cNvPr>
          <p:cNvSpPr txBox="1"/>
          <p:nvPr/>
        </p:nvSpPr>
        <p:spPr>
          <a:xfrm>
            <a:off x="7435465" y="3379863"/>
            <a:ext cx="1708536" cy="286232"/>
          </a:xfrm>
          <a:prstGeom prst="rect">
            <a:avLst/>
          </a:prstGeom>
          <a:solidFill>
            <a:schemeClr val="tx1"/>
          </a:solidFill>
          <a:effectLst/>
        </p:spPr>
        <p:txBody>
          <a:bodyPr wrap="square" rtlCol="0">
            <a:spAutoFit/>
          </a:bodyPr>
          <a:lstStyle/>
          <a:p>
            <a:r>
              <a:rPr lang="en-US" sz="1260" dirty="0">
                <a:solidFill>
                  <a:schemeClr val="bg1"/>
                </a:solidFill>
                <a:latin typeface="Helvetica" pitchFamily="2" charset="0"/>
              </a:rPr>
              <a:t>Mouser, FEMS 2016</a:t>
            </a:r>
            <a:endParaRPr lang="en-US" sz="1260" i="1" dirty="0">
              <a:solidFill>
                <a:schemeClr val="bg1"/>
              </a:solidFill>
              <a:latin typeface="Helvetica" pitchFamily="2" charset="0"/>
            </a:endParaRPr>
          </a:p>
        </p:txBody>
      </p:sp>
    </p:spTree>
    <p:extLst>
      <p:ext uri="{BB962C8B-B14F-4D97-AF65-F5344CB8AC3E}">
        <p14:creationId xmlns:p14="http://schemas.microsoft.com/office/powerpoint/2010/main" val="10808971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38100"/>
            <a:ext cx="7047955" cy="954107"/>
          </a:xfrm>
          <a:prstGeom prst="rect">
            <a:avLst/>
          </a:prstGeom>
          <a:noFill/>
        </p:spPr>
        <p:txBody>
          <a:bodyPr wrap="square" rtlCol="0">
            <a:spAutoFit/>
          </a:bodyPr>
          <a:lstStyle/>
          <a:p>
            <a:r>
              <a:rPr lang="en-US" sz="2800" dirty="0">
                <a:solidFill>
                  <a:srgbClr val="595959"/>
                </a:solidFill>
              </a:rPr>
              <a:t>16S rRNA Fracking “core” members persist after 50 days (saline adapted)</a:t>
            </a:r>
          </a:p>
        </p:txBody>
      </p:sp>
      <p:pic>
        <p:nvPicPr>
          <p:cNvPr id="27" name="Picture 26"/>
          <p:cNvPicPr>
            <a:picLocks noChangeAspect="1"/>
          </p:cNvPicPr>
          <p:nvPr/>
        </p:nvPicPr>
        <p:blipFill rotWithShape="1">
          <a:blip r:embed="rId3" cstate="hqprint">
            <a:extLst>
              <a:ext uri="{28A0092B-C50C-407E-A947-70E740481C1C}">
                <a14:useLocalDpi xmlns:a14="http://schemas.microsoft.com/office/drawing/2010/main"/>
              </a:ext>
            </a:extLst>
          </a:blip>
          <a:srcRect l="56250" t="69039" r="31648"/>
          <a:stretch/>
        </p:blipFill>
        <p:spPr>
          <a:xfrm>
            <a:off x="5961442" y="4307511"/>
            <a:ext cx="1327875" cy="1059485"/>
          </a:xfrm>
          <a:prstGeom prst="rect">
            <a:avLst/>
          </a:prstGeom>
        </p:spPr>
      </p:pic>
      <p:pic>
        <p:nvPicPr>
          <p:cNvPr id="28" name="Picture 27"/>
          <p:cNvPicPr>
            <a:picLocks noChangeAspect="1"/>
          </p:cNvPicPr>
          <p:nvPr/>
        </p:nvPicPr>
        <p:blipFill rotWithShape="1">
          <a:blip r:embed="rId3" cstate="hqprint">
            <a:extLst>
              <a:ext uri="{28A0092B-C50C-407E-A947-70E740481C1C}">
                <a14:useLocalDpi xmlns:a14="http://schemas.microsoft.com/office/drawing/2010/main"/>
              </a:ext>
            </a:extLst>
          </a:blip>
          <a:srcRect r="44446"/>
          <a:stretch/>
        </p:blipFill>
        <p:spPr>
          <a:xfrm>
            <a:off x="2716461" y="1069182"/>
            <a:ext cx="6095834" cy="3421996"/>
          </a:xfrm>
          <a:prstGeom prst="rect">
            <a:avLst/>
          </a:prstGeom>
        </p:spPr>
      </p:pic>
      <p:pic>
        <p:nvPicPr>
          <p:cNvPr id="29" name="Picture 28"/>
          <p:cNvPicPr>
            <a:picLocks noChangeAspect="1"/>
          </p:cNvPicPr>
          <p:nvPr/>
        </p:nvPicPr>
        <p:blipFill rotWithShape="1">
          <a:blip r:embed="rId4" cstate="hqprint">
            <a:extLst>
              <a:ext uri="{28A0092B-C50C-407E-A947-70E740481C1C}">
                <a14:useLocalDpi xmlns:a14="http://schemas.microsoft.com/office/drawing/2010/main"/>
              </a:ext>
            </a:extLst>
          </a:blip>
          <a:srcRect l="70145" t="10764"/>
          <a:stretch/>
        </p:blipFill>
        <p:spPr>
          <a:xfrm>
            <a:off x="253287" y="954107"/>
            <a:ext cx="2729966" cy="2544712"/>
          </a:xfrm>
          <a:prstGeom prst="rect">
            <a:avLst/>
          </a:prstGeom>
        </p:spPr>
      </p:pic>
      <p:pic>
        <p:nvPicPr>
          <p:cNvPr id="8" name="Graphic 7">
            <a:extLst>
              <a:ext uri="{FF2B5EF4-FFF2-40B4-BE49-F238E27FC236}">
                <a16:creationId xmlns:a16="http://schemas.microsoft.com/office/drawing/2014/main" id="{495883E8-99D5-F940-809C-D87F83ABE8CD}"/>
              </a:ext>
            </a:extLst>
          </p:cNvPr>
          <p:cNvPicPr>
            <a:picLocks noChangeAspect="1"/>
          </p:cNvPicPr>
          <p:nvPr/>
        </p:nvPicPr>
        <p:blipFill rotWithShape="1">
          <a:blip r:embed="rId5" cstate="hqprint">
            <a:extLst>
              <a:ext uri="{28A0092B-C50C-407E-A947-70E740481C1C}">
                <a14:useLocalDpi xmlns:a14="http://schemas.microsoft.com/office/drawing/2010/main"/>
              </a:ext>
              <a:ext uri="{96DAC541-7B7A-43D3-8B79-37D633B846F1}">
                <asvg:svgBlip xmlns:asvg="http://schemas.microsoft.com/office/drawing/2016/SVG/main" r:embed="rId6"/>
              </a:ext>
            </a:extLst>
          </a:blip>
          <a:srcRect l="1541" t="44615" r="74776" b="11320"/>
          <a:stretch/>
        </p:blipFill>
        <p:spPr>
          <a:xfrm>
            <a:off x="0" y="4253163"/>
            <a:ext cx="1564105" cy="890337"/>
          </a:xfrm>
          <a:prstGeom prst="rect">
            <a:avLst/>
          </a:prstGeom>
        </p:spPr>
      </p:pic>
    </p:spTree>
    <p:extLst>
      <p:ext uri="{BB962C8B-B14F-4D97-AF65-F5344CB8AC3E}">
        <p14:creationId xmlns:p14="http://schemas.microsoft.com/office/powerpoint/2010/main" val="1401525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EBBB03C-A475-8745-92FC-DBE0F52D6A55}"/>
              </a:ext>
            </a:extLst>
          </p:cNvPr>
          <p:cNvPicPr>
            <a:picLocks noChangeAspect="1"/>
          </p:cNvPicPr>
          <p:nvPr/>
        </p:nvPicPr>
        <p:blipFill>
          <a:blip r:embed="rId3"/>
          <a:stretch>
            <a:fillRect/>
          </a:stretch>
        </p:blipFill>
        <p:spPr>
          <a:xfrm>
            <a:off x="1550291" y="215537"/>
            <a:ext cx="6213348" cy="4244584"/>
          </a:xfrm>
          <a:prstGeom prst="rect">
            <a:avLst/>
          </a:prstGeom>
        </p:spPr>
      </p:pic>
      <p:sp>
        <p:nvSpPr>
          <p:cNvPr id="15" name="Rectangle 14">
            <a:extLst>
              <a:ext uri="{FF2B5EF4-FFF2-40B4-BE49-F238E27FC236}">
                <a16:creationId xmlns:a16="http://schemas.microsoft.com/office/drawing/2014/main" id="{7ECD44BB-575B-4944-B29D-8DAB61F3443F}"/>
              </a:ext>
            </a:extLst>
          </p:cNvPr>
          <p:cNvSpPr/>
          <p:nvPr/>
        </p:nvSpPr>
        <p:spPr>
          <a:xfrm>
            <a:off x="323306" y="4562552"/>
            <a:ext cx="9637282" cy="424732"/>
          </a:xfrm>
          <a:prstGeom prst="rect">
            <a:avLst/>
          </a:prstGeom>
        </p:spPr>
        <p:txBody>
          <a:bodyPr wrap="square">
            <a:spAutoFit/>
          </a:bodyPr>
          <a:lstStyle/>
          <a:p>
            <a:pPr lvl="0">
              <a:defRPr/>
            </a:pPr>
            <a:r>
              <a:rPr lang="en-US" sz="2160" spc="270" dirty="0">
                <a:solidFill>
                  <a:schemeClr val="bg1"/>
                </a:solidFill>
                <a:latin typeface="Helvetica" pitchFamily="2" charset="0"/>
              </a:rPr>
              <a:t>Microbes compete, cooperate, and ward off elimination</a:t>
            </a:r>
          </a:p>
        </p:txBody>
      </p:sp>
    </p:spTree>
    <p:extLst>
      <p:ext uri="{BB962C8B-B14F-4D97-AF65-F5344CB8AC3E}">
        <p14:creationId xmlns:p14="http://schemas.microsoft.com/office/powerpoint/2010/main" val="873459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1E7B02-D31F-9445-AB7B-A54D66277B62}"/>
              </a:ext>
            </a:extLst>
          </p:cNvPr>
          <p:cNvSpPr txBox="1"/>
          <p:nvPr/>
        </p:nvSpPr>
        <p:spPr>
          <a:xfrm>
            <a:off x="2897720" y="1308050"/>
            <a:ext cx="8366760" cy="507831"/>
          </a:xfrm>
          <a:prstGeom prst="rect">
            <a:avLst/>
          </a:prstGeom>
          <a:noFill/>
        </p:spPr>
        <p:txBody>
          <a:bodyPr wrap="square" rtlCol="0">
            <a:spAutoFit/>
          </a:bodyPr>
          <a:lstStyle/>
          <a:p>
            <a:pPr algn="just"/>
            <a:r>
              <a:rPr lang="en-US" sz="2700" spc="270" dirty="0">
                <a:solidFill>
                  <a:schemeClr val="bg1"/>
                </a:solidFill>
                <a:latin typeface="Helvetica" pitchFamily="2" charset="0"/>
              </a:rPr>
              <a:t>TITLE FOR TALK</a:t>
            </a:r>
            <a:endParaRPr lang="en-US" sz="2700" b="1" spc="270" dirty="0">
              <a:solidFill>
                <a:schemeClr val="bg1"/>
              </a:solidFill>
              <a:latin typeface="Helvetica" pitchFamily="2" charset="0"/>
            </a:endParaRPr>
          </a:p>
        </p:txBody>
      </p:sp>
      <p:pic>
        <p:nvPicPr>
          <p:cNvPr id="8" name="Picture 7">
            <a:extLst>
              <a:ext uri="{FF2B5EF4-FFF2-40B4-BE49-F238E27FC236}">
                <a16:creationId xmlns:a16="http://schemas.microsoft.com/office/drawing/2014/main" id="{DD152393-C4A9-934C-8C94-3C22A5BF7639}"/>
              </a:ext>
            </a:extLst>
          </p:cNvPr>
          <p:cNvPicPr>
            <a:picLocks noChangeAspect="1"/>
          </p:cNvPicPr>
          <p:nvPr/>
        </p:nvPicPr>
        <p:blipFill>
          <a:blip r:embed="rId3"/>
          <a:stretch>
            <a:fillRect/>
          </a:stretch>
        </p:blipFill>
        <p:spPr>
          <a:xfrm>
            <a:off x="950047" y="0"/>
            <a:ext cx="7734587" cy="5143500"/>
          </a:xfrm>
          <a:prstGeom prst="rect">
            <a:avLst/>
          </a:prstGeom>
        </p:spPr>
      </p:pic>
      <p:sp>
        <p:nvSpPr>
          <p:cNvPr id="12" name="TextBox 11">
            <a:extLst>
              <a:ext uri="{FF2B5EF4-FFF2-40B4-BE49-F238E27FC236}">
                <a16:creationId xmlns:a16="http://schemas.microsoft.com/office/drawing/2014/main" id="{7B6A8B98-2581-624A-8B5F-C41FD677F3EA}"/>
              </a:ext>
            </a:extLst>
          </p:cNvPr>
          <p:cNvSpPr txBox="1"/>
          <p:nvPr/>
        </p:nvSpPr>
        <p:spPr>
          <a:xfrm>
            <a:off x="-305792" y="4295853"/>
            <a:ext cx="9691092" cy="5189113"/>
          </a:xfrm>
          <a:prstGeom prst="rect">
            <a:avLst/>
          </a:prstGeom>
          <a:noFill/>
        </p:spPr>
        <p:txBody>
          <a:bodyPr wrap="square" rtlCol="0">
            <a:spAutoFit/>
          </a:bodyPr>
          <a:lstStyle/>
          <a:p>
            <a:pPr algn="ctr"/>
            <a:r>
              <a:rPr lang="en-US" sz="1800" spc="270" dirty="0">
                <a:solidFill>
                  <a:schemeClr val="bg1"/>
                </a:solidFill>
                <a:latin typeface="Helvetica" pitchFamily="2" charset="0"/>
              </a:rPr>
              <a:t>How meta-omics can provide new mechanistic insights in an engineered ecosystem</a:t>
            </a:r>
          </a:p>
          <a:p>
            <a:pPr algn="ctr"/>
            <a:endParaRPr lang="en-US" sz="2160" spc="270" dirty="0">
              <a:solidFill>
                <a:schemeClr val="bg1"/>
              </a:solidFill>
              <a:latin typeface="Helvetica" pitchFamily="2" charset="0"/>
            </a:endParaRPr>
          </a:p>
          <a:p>
            <a:pPr algn="ctr"/>
            <a:endParaRPr lang="en-US" sz="2160" spc="270" dirty="0">
              <a:solidFill>
                <a:schemeClr val="bg1"/>
              </a:solidFill>
              <a:latin typeface="Helvetica" pitchFamily="2" charset="0"/>
            </a:endParaRPr>
          </a:p>
          <a:p>
            <a:pPr algn="ctr"/>
            <a:endParaRPr lang="en-US" sz="2160" spc="270" dirty="0">
              <a:solidFill>
                <a:schemeClr val="bg1"/>
              </a:solidFill>
              <a:latin typeface="Helvetica" pitchFamily="2" charset="0"/>
            </a:endParaRPr>
          </a:p>
          <a:p>
            <a:pPr algn="ctr"/>
            <a:endParaRPr lang="en-US" sz="2160" spc="270" dirty="0">
              <a:solidFill>
                <a:schemeClr val="bg1"/>
              </a:solidFill>
              <a:latin typeface="Helvetica" pitchFamily="2" charset="0"/>
            </a:endParaRPr>
          </a:p>
          <a:p>
            <a:pPr algn="ctr"/>
            <a:endParaRPr lang="en-US" sz="2160" spc="270" dirty="0">
              <a:solidFill>
                <a:schemeClr val="bg1"/>
              </a:solidFill>
              <a:latin typeface="Helvetica" pitchFamily="2" charset="0"/>
            </a:endParaRPr>
          </a:p>
          <a:p>
            <a:pPr algn="ctr"/>
            <a:endParaRPr lang="en-US" sz="2160" spc="270" dirty="0">
              <a:solidFill>
                <a:schemeClr val="bg1"/>
              </a:solidFill>
              <a:latin typeface="Helvetica" pitchFamily="2" charset="0"/>
            </a:endParaRPr>
          </a:p>
          <a:p>
            <a:pPr algn="ctr"/>
            <a:endParaRPr lang="en-US" sz="2160" spc="270" dirty="0">
              <a:solidFill>
                <a:schemeClr val="bg1"/>
              </a:solidFill>
              <a:latin typeface="Helvetica" pitchFamily="2" charset="0"/>
            </a:endParaRPr>
          </a:p>
          <a:p>
            <a:pPr algn="ctr"/>
            <a:endParaRPr lang="en-US" sz="2160" spc="270" dirty="0">
              <a:solidFill>
                <a:schemeClr val="bg1"/>
              </a:solidFill>
              <a:latin typeface="Helvetica" pitchFamily="2" charset="0"/>
            </a:endParaRPr>
          </a:p>
          <a:p>
            <a:pPr algn="ctr"/>
            <a:endParaRPr lang="en-US" sz="2160" spc="270" dirty="0">
              <a:solidFill>
                <a:schemeClr val="bg1"/>
              </a:solidFill>
              <a:latin typeface="Helvetica" pitchFamily="2" charset="0"/>
            </a:endParaRPr>
          </a:p>
          <a:p>
            <a:pPr algn="ctr"/>
            <a:endParaRPr lang="en-US" sz="2160" spc="270" dirty="0">
              <a:solidFill>
                <a:schemeClr val="bg1"/>
              </a:solidFill>
              <a:latin typeface="Helvetica" pitchFamily="2" charset="0"/>
            </a:endParaRPr>
          </a:p>
          <a:p>
            <a:pPr algn="ctr"/>
            <a:endParaRPr lang="en-US" sz="2160" spc="270" dirty="0">
              <a:solidFill>
                <a:schemeClr val="bg1"/>
              </a:solidFill>
              <a:latin typeface="Helvetica" pitchFamily="2" charset="0"/>
            </a:endParaRPr>
          </a:p>
          <a:p>
            <a:pPr algn="ctr"/>
            <a:endParaRPr lang="en-US" sz="2160" spc="270" dirty="0">
              <a:solidFill>
                <a:schemeClr val="bg1"/>
              </a:solidFill>
              <a:latin typeface="Helvetica" pitchFamily="2" charset="0"/>
            </a:endParaRPr>
          </a:p>
          <a:p>
            <a:pPr algn="ctr"/>
            <a:endParaRPr lang="en-US" sz="2160" spc="270" dirty="0">
              <a:solidFill>
                <a:schemeClr val="bg1"/>
              </a:solidFill>
              <a:latin typeface="Helvetica" pitchFamily="2" charset="0"/>
            </a:endParaRPr>
          </a:p>
          <a:p>
            <a:pPr algn="ctr"/>
            <a:endParaRPr lang="en-US" sz="1440" spc="270" dirty="0">
              <a:solidFill>
                <a:schemeClr val="bg1"/>
              </a:solidFill>
              <a:latin typeface="Helvetica" pitchFamily="2" charset="0"/>
            </a:endParaRPr>
          </a:p>
        </p:txBody>
      </p:sp>
      <p:sp>
        <p:nvSpPr>
          <p:cNvPr id="2" name="Rectangle 1">
            <a:extLst>
              <a:ext uri="{FF2B5EF4-FFF2-40B4-BE49-F238E27FC236}">
                <a16:creationId xmlns:a16="http://schemas.microsoft.com/office/drawing/2014/main" id="{41CB0C03-C9C5-634E-8B29-2BDD356D99CE}"/>
              </a:ext>
            </a:extLst>
          </p:cNvPr>
          <p:cNvSpPr/>
          <p:nvPr/>
        </p:nvSpPr>
        <p:spPr>
          <a:xfrm>
            <a:off x="1493086" y="192360"/>
            <a:ext cx="6093335" cy="307777"/>
          </a:xfrm>
          <a:prstGeom prst="rect">
            <a:avLst/>
          </a:prstGeom>
        </p:spPr>
        <p:txBody>
          <a:bodyPr wrap="none">
            <a:spAutoFit/>
          </a:bodyPr>
          <a:lstStyle/>
          <a:p>
            <a:pPr algn="ctr"/>
            <a:r>
              <a:rPr lang="en-US" spc="270" dirty="0">
                <a:solidFill>
                  <a:schemeClr val="bg1"/>
                </a:solidFill>
                <a:latin typeface="Helvetica" pitchFamily="2" charset="0"/>
              </a:rPr>
              <a:t>Case study from my group: Survivor Fractured Shale</a:t>
            </a:r>
          </a:p>
        </p:txBody>
      </p:sp>
    </p:spTree>
    <p:extLst>
      <p:ext uri="{BB962C8B-B14F-4D97-AF65-F5344CB8AC3E}">
        <p14:creationId xmlns:p14="http://schemas.microsoft.com/office/powerpoint/2010/main" val="539651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7" name="Group 6"/>
          <p:cNvGrpSpPr/>
          <p:nvPr/>
        </p:nvGrpSpPr>
        <p:grpSpPr>
          <a:xfrm>
            <a:off x="279219" y="135089"/>
            <a:ext cx="8397561" cy="1617193"/>
            <a:chOff x="74759" y="-189457"/>
            <a:chExt cx="9330623" cy="1796881"/>
          </a:xfrm>
          <a:solidFill>
            <a:schemeClr val="bg1"/>
          </a:solidFill>
        </p:grpSpPr>
        <p:sp>
          <p:nvSpPr>
            <p:cNvPr id="8" name="TextBox 7"/>
            <p:cNvSpPr txBox="1"/>
            <p:nvPr/>
          </p:nvSpPr>
          <p:spPr>
            <a:xfrm>
              <a:off x="306875" y="284014"/>
              <a:ext cx="9098507" cy="1323410"/>
            </a:xfrm>
            <a:prstGeom prst="rect">
              <a:avLst/>
            </a:prstGeom>
            <a:solidFill>
              <a:schemeClr val="tx1"/>
            </a:solidFill>
          </p:spPr>
          <p:txBody>
            <a:bodyPr wrap="square" lIns="82269" tIns="41135" rIns="82269" bIns="41135" rtlCol="0">
              <a:spAutoFit/>
            </a:bodyPr>
            <a:lstStyle/>
            <a:p>
              <a:pPr algn="ctr"/>
              <a:r>
                <a:rPr lang="en-US" sz="2400" dirty="0">
                  <a:solidFill>
                    <a:schemeClr val="bg1"/>
                  </a:solidFill>
                </a:rPr>
                <a:t>Core community composed of several genera</a:t>
              </a:r>
            </a:p>
            <a:p>
              <a:pPr algn="ctr"/>
              <a:r>
                <a:rPr lang="en-US" sz="2400" dirty="0">
                  <a:solidFill>
                    <a:srgbClr val="FFFF00"/>
                  </a:solidFill>
                </a:rPr>
                <a:t>How do surface organisms adapt to deep subsurface?</a:t>
              </a:r>
            </a:p>
            <a:p>
              <a:pPr algn="ctr"/>
              <a:endParaRPr lang="en-US" sz="2400" dirty="0">
                <a:solidFill>
                  <a:schemeClr val="bg1"/>
                </a:solidFill>
              </a:endParaRPr>
            </a:p>
          </p:txBody>
        </p:sp>
        <p:sp>
          <p:nvSpPr>
            <p:cNvPr id="9" name="TextBox 8"/>
            <p:cNvSpPr txBox="1"/>
            <p:nvPr/>
          </p:nvSpPr>
          <p:spPr>
            <a:xfrm>
              <a:off x="74759" y="-189457"/>
              <a:ext cx="775137" cy="1333694"/>
            </a:xfrm>
            <a:prstGeom prst="rect">
              <a:avLst/>
            </a:prstGeom>
            <a:noFill/>
          </p:spPr>
          <p:txBody>
            <a:bodyPr wrap="none" lIns="91438" tIns="45718" rIns="91438" bIns="45718" rtlCol="0">
              <a:spAutoFit/>
            </a:bodyPr>
            <a:lstStyle/>
            <a:p>
              <a:r>
                <a:rPr lang="en-US" sz="7200" b="1" dirty="0">
                  <a:solidFill>
                    <a:srgbClr val="FFFF00"/>
                  </a:solidFill>
                </a:rPr>
                <a:t>1</a:t>
              </a:r>
            </a:p>
          </p:txBody>
        </p:sp>
      </p:grpSp>
    </p:spTree>
    <p:extLst>
      <p:ext uri="{BB962C8B-B14F-4D97-AF65-F5344CB8AC3E}">
        <p14:creationId xmlns:p14="http://schemas.microsoft.com/office/powerpoint/2010/main" val="720821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158" y="71402"/>
            <a:ext cx="9083842" cy="1107996"/>
          </a:xfrm>
          <a:prstGeom prst="rect">
            <a:avLst/>
          </a:prstGeom>
          <a:noFill/>
        </p:spPr>
        <p:txBody>
          <a:bodyPr wrap="square" rtlCol="0">
            <a:spAutoFit/>
          </a:bodyPr>
          <a:lstStyle/>
          <a:p>
            <a:pPr algn="ctr"/>
            <a:r>
              <a:rPr lang="en-US" sz="2400" b="1" dirty="0">
                <a:solidFill>
                  <a:srgbClr val="595959"/>
                </a:solidFill>
              </a:rPr>
              <a:t>To address persistence: </a:t>
            </a:r>
          </a:p>
          <a:p>
            <a:pPr algn="ctr"/>
            <a:r>
              <a:rPr lang="en-US" sz="2400" b="1" dirty="0">
                <a:solidFill>
                  <a:srgbClr val="595959"/>
                </a:solidFill>
              </a:rPr>
              <a:t>What microbial metabolites are produced </a:t>
            </a:r>
            <a:r>
              <a:rPr lang="en-US" sz="2400" b="1" i="1" dirty="0">
                <a:solidFill>
                  <a:srgbClr val="595959"/>
                </a:solidFill>
              </a:rPr>
              <a:t>in situ</a:t>
            </a:r>
            <a:r>
              <a:rPr lang="en-US" sz="2400" b="1" dirty="0">
                <a:solidFill>
                  <a:srgbClr val="595959"/>
                </a:solidFill>
              </a:rPr>
              <a:t>?   </a:t>
            </a:r>
          </a:p>
          <a:p>
            <a:pPr algn="ctr"/>
            <a:endParaRPr lang="en-US" sz="1800" b="1" dirty="0">
              <a:solidFill>
                <a:srgbClr val="595959"/>
              </a:solidFill>
            </a:endParaRPr>
          </a:p>
        </p:txBody>
      </p:sp>
      <p:sp>
        <p:nvSpPr>
          <p:cNvPr id="4" name="Rectangle 3"/>
          <p:cNvSpPr/>
          <p:nvPr/>
        </p:nvSpPr>
        <p:spPr>
          <a:xfrm>
            <a:off x="1122692" y="2751772"/>
            <a:ext cx="2686050" cy="1573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5" name="TextBox 4"/>
          <p:cNvSpPr txBox="1"/>
          <p:nvPr/>
        </p:nvSpPr>
        <p:spPr>
          <a:xfrm>
            <a:off x="0" y="1528716"/>
            <a:ext cx="6554804" cy="2552109"/>
          </a:xfrm>
          <a:prstGeom prst="rect">
            <a:avLst/>
          </a:prstGeom>
          <a:noFill/>
        </p:spPr>
        <p:txBody>
          <a:bodyPr wrap="square" rtlCol="0">
            <a:spAutoFit/>
          </a:bodyPr>
          <a:lstStyle/>
          <a:p>
            <a:pPr lvl="1">
              <a:spcBef>
                <a:spcPct val="20000"/>
              </a:spcBef>
              <a:buClr>
                <a:schemeClr val="folHlink"/>
              </a:buClr>
              <a:buSzPct val="65000"/>
              <a:buFont typeface="Wingdings" charset="0"/>
              <a:buNone/>
            </a:pPr>
            <a:r>
              <a:rPr lang="en-US" sz="2160" u="sng" dirty="0" err="1">
                <a:solidFill>
                  <a:srgbClr val="C00000"/>
                </a:solidFill>
                <a:latin typeface="Helvetica Neue Light"/>
                <a:cs typeface="Helvetica Neue Light"/>
              </a:rPr>
              <a:t>Osmoprotection</a:t>
            </a:r>
            <a:endParaRPr lang="en-US" sz="2160" u="sng" dirty="0">
              <a:solidFill>
                <a:srgbClr val="C00000"/>
              </a:solidFill>
              <a:latin typeface="Helvetica Neue Light"/>
              <a:cs typeface="Helvetica Neue Light"/>
            </a:endParaRPr>
          </a:p>
          <a:p>
            <a:pPr lvl="1">
              <a:spcBef>
                <a:spcPct val="20000"/>
              </a:spcBef>
              <a:buClr>
                <a:schemeClr val="folHlink"/>
              </a:buClr>
              <a:buSzPct val="65000"/>
              <a:buFont typeface="Wingdings" charset="0"/>
              <a:buNone/>
            </a:pPr>
            <a:r>
              <a:rPr lang="en-US" sz="1800" dirty="0">
                <a:latin typeface="Arial" charset="0"/>
                <a:ea typeface="Arial" charset="0"/>
                <a:cs typeface="Arial" charset="0"/>
              </a:rPr>
              <a:t>Some microbes </a:t>
            </a:r>
            <a:r>
              <a:rPr lang="en-US" sz="1800" b="1" dirty="0">
                <a:latin typeface="Arial" charset="0"/>
                <a:ea typeface="Arial" charset="0"/>
                <a:cs typeface="Arial" charset="0"/>
              </a:rPr>
              <a:t>synthesize metabolites </a:t>
            </a:r>
            <a:r>
              <a:rPr lang="en-US" sz="1800" dirty="0">
                <a:latin typeface="Arial" charset="0"/>
                <a:ea typeface="Arial" charset="0"/>
                <a:cs typeface="Arial" charset="0"/>
              </a:rPr>
              <a:t>that maintain osmotic balance with environment</a:t>
            </a:r>
          </a:p>
          <a:p>
            <a:pPr lvl="1">
              <a:spcBef>
                <a:spcPct val="20000"/>
              </a:spcBef>
              <a:buClr>
                <a:schemeClr val="folHlink"/>
              </a:buClr>
              <a:buSzPct val="65000"/>
              <a:buFont typeface="Wingdings" charset="0"/>
              <a:buNone/>
            </a:pPr>
            <a:r>
              <a:rPr lang="en-US" sz="1800" dirty="0">
                <a:latin typeface="Arial" charset="0"/>
                <a:ea typeface="Arial" charset="0"/>
                <a:cs typeface="Arial" charset="0"/>
              </a:rPr>
              <a:t>Other microbes </a:t>
            </a:r>
            <a:r>
              <a:rPr lang="en-US" sz="1800" b="1" dirty="0">
                <a:latin typeface="Arial" charset="0"/>
                <a:ea typeface="Arial" charset="0"/>
                <a:cs typeface="Arial" charset="0"/>
              </a:rPr>
              <a:t>utilize metabolites </a:t>
            </a:r>
          </a:p>
          <a:p>
            <a:pPr lvl="1">
              <a:spcBef>
                <a:spcPct val="20000"/>
              </a:spcBef>
              <a:buClr>
                <a:schemeClr val="folHlink"/>
              </a:buClr>
              <a:buSzPct val="65000"/>
              <a:buFont typeface="Wingdings" charset="0"/>
              <a:buNone/>
            </a:pPr>
            <a:endParaRPr lang="en-US" sz="270" dirty="0">
              <a:latin typeface="Arial" charset="0"/>
              <a:ea typeface="Arial" charset="0"/>
              <a:cs typeface="Arial" charset="0"/>
            </a:endParaRPr>
          </a:p>
          <a:p>
            <a:pPr lvl="1">
              <a:spcBef>
                <a:spcPct val="20000"/>
              </a:spcBef>
              <a:buClr>
                <a:schemeClr val="folHlink"/>
              </a:buClr>
              <a:buSzPct val="65000"/>
              <a:buFont typeface="Wingdings" charset="0"/>
              <a:buNone/>
            </a:pPr>
            <a:r>
              <a:rPr lang="en-US" sz="1800" dirty="0">
                <a:latin typeface="Arial" charset="0"/>
                <a:ea typeface="Arial" charset="0"/>
                <a:cs typeface="Arial" charset="0"/>
              </a:rPr>
              <a:t>Energetically costly to produce small, organic acid or amino acid products</a:t>
            </a:r>
          </a:p>
          <a:p>
            <a:pPr lvl="1">
              <a:spcBef>
                <a:spcPct val="20000"/>
              </a:spcBef>
              <a:buClr>
                <a:schemeClr val="folHlink"/>
              </a:buClr>
              <a:buSzPct val="65000"/>
              <a:buFont typeface="Wingdings" charset="0"/>
              <a:buNone/>
            </a:pPr>
            <a:r>
              <a:rPr lang="en-US" sz="1800" dirty="0">
                <a:latin typeface="Arial" charset="0"/>
                <a:ea typeface="Arial" charset="0"/>
                <a:cs typeface="Arial" charset="0"/>
              </a:rPr>
              <a:t>Enable flexibility to salt ranges</a:t>
            </a:r>
          </a:p>
          <a:p>
            <a:endParaRPr lang="en-US" sz="1260" dirty="0"/>
          </a:p>
        </p:txBody>
      </p:sp>
      <p:pic>
        <p:nvPicPr>
          <p:cNvPr id="26" name="Picture 25" descr="Halotolerance.pdf"/>
          <p:cNvPicPr>
            <a:picLocks noChangeAspect="1"/>
          </p:cNvPicPr>
          <p:nvPr/>
        </p:nvPicPr>
        <p:blipFill rotWithShape="1">
          <a:blip r:embed="rId3" cstate="hqprint">
            <a:extLst>
              <a:ext uri="{28A0092B-C50C-407E-A947-70E740481C1C}">
                <a14:useLocalDpi xmlns:a14="http://schemas.microsoft.com/office/drawing/2010/main"/>
              </a:ext>
            </a:extLst>
          </a:blip>
          <a:srcRect l="9882" r="49075"/>
          <a:stretch/>
        </p:blipFill>
        <p:spPr>
          <a:xfrm>
            <a:off x="6508412" y="816142"/>
            <a:ext cx="2623119" cy="3038475"/>
          </a:xfrm>
          <a:prstGeom prst="rect">
            <a:avLst/>
          </a:prstGeom>
        </p:spPr>
      </p:pic>
    </p:spTree>
    <p:extLst>
      <p:ext uri="{BB962C8B-B14F-4D97-AF65-F5344CB8AC3E}">
        <p14:creationId xmlns:p14="http://schemas.microsoft.com/office/powerpoint/2010/main" val="4047458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63573"/>
            <a:ext cx="9144000" cy="738664"/>
          </a:xfrm>
          <a:prstGeom prst="rect">
            <a:avLst/>
          </a:prstGeom>
          <a:noFill/>
        </p:spPr>
        <p:txBody>
          <a:bodyPr wrap="square" rtlCol="0">
            <a:spAutoFit/>
          </a:bodyPr>
          <a:lstStyle/>
          <a:p>
            <a:pPr algn="ctr"/>
            <a:r>
              <a:rPr lang="en-US" sz="2400" b="1" dirty="0">
                <a:solidFill>
                  <a:srgbClr val="595959"/>
                </a:solidFill>
              </a:rPr>
              <a:t>Genome resolved: no single signal in our MAGs</a:t>
            </a:r>
            <a:endParaRPr lang="en-US" sz="1800" b="1" dirty="0">
              <a:solidFill>
                <a:srgbClr val="595959"/>
              </a:solidFill>
            </a:endParaRPr>
          </a:p>
          <a:p>
            <a:pPr algn="ctr"/>
            <a:endParaRPr lang="en-US" sz="1800" b="1" dirty="0">
              <a:solidFill>
                <a:srgbClr val="595959"/>
              </a:solidFill>
            </a:endParaRPr>
          </a:p>
        </p:txBody>
      </p:sp>
      <p:sp>
        <p:nvSpPr>
          <p:cNvPr id="4" name="Rectangle 3"/>
          <p:cNvSpPr/>
          <p:nvPr/>
        </p:nvSpPr>
        <p:spPr>
          <a:xfrm>
            <a:off x="1122692" y="2751772"/>
            <a:ext cx="2686050" cy="1573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2" name="TextBox 1"/>
          <p:cNvSpPr txBox="1"/>
          <p:nvPr/>
        </p:nvSpPr>
        <p:spPr>
          <a:xfrm>
            <a:off x="6776781" y="4884968"/>
            <a:ext cx="3986213" cy="258532"/>
          </a:xfrm>
          <a:prstGeom prst="rect">
            <a:avLst/>
          </a:prstGeom>
          <a:noFill/>
        </p:spPr>
        <p:txBody>
          <a:bodyPr wrap="square" rtlCol="0">
            <a:spAutoFit/>
          </a:bodyPr>
          <a:lstStyle/>
          <a:p>
            <a:r>
              <a:rPr lang="en-US" sz="1080" dirty="0">
                <a:latin typeface="Arial" charset="0"/>
                <a:ea typeface="Arial" charset="0"/>
                <a:cs typeface="Arial" charset="0"/>
              </a:rPr>
              <a:t>Daly et al, 2016, </a:t>
            </a:r>
            <a:r>
              <a:rPr lang="en-US" sz="1080" i="1" dirty="0">
                <a:latin typeface="Arial" charset="0"/>
                <a:ea typeface="Arial" charset="0"/>
                <a:cs typeface="Arial" charset="0"/>
              </a:rPr>
              <a:t>Nature Microbiology</a:t>
            </a:r>
            <a:endParaRPr lang="en-US" sz="1080" dirty="0">
              <a:latin typeface="Arial" charset="0"/>
              <a:ea typeface="Arial" charset="0"/>
              <a:cs typeface="Arial" charset="0"/>
            </a:endParaRPr>
          </a:p>
        </p:txBody>
      </p:sp>
      <p:pic>
        <p:nvPicPr>
          <p:cNvPr id="15" name="Picture 1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3766" y="880812"/>
            <a:ext cx="6681314" cy="3713586"/>
          </a:xfrm>
          <a:prstGeom prst="rect">
            <a:avLst/>
          </a:prstGeom>
        </p:spPr>
      </p:pic>
      <p:pic>
        <p:nvPicPr>
          <p:cNvPr id="19" name="Picture 18" descr="Halotolerance.pdf"/>
          <p:cNvPicPr>
            <a:picLocks noChangeAspect="1"/>
          </p:cNvPicPr>
          <p:nvPr/>
        </p:nvPicPr>
        <p:blipFill rotWithShape="1">
          <a:blip r:embed="rId4" cstate="hqprint">
            <a:extLst>
              <a:ext uri="{28A0092B-C50C-407E-A947-70E740481C1C}">
                <a14:useLocalDpi xmlns:a14="http://schemas.microsoft.com/office/drawing/2010/main"/>
              </a:ext>
            </a:extLst>
          </a:blip>
          <a:srcRect l="9882" r="49075"/>
          <a:stretch/>
        </p:blipFill>
        <p:spPr>
          <a:xfrm>
            <a:off x="6508412" y="816142"/>
            <a:ext cx="2623119" cy="3038475"/>
          </a:xfrm>
          <a:prstGeom prst="rect">
            <a:avLst/>
          </a:prstGeom>
        </p:spPr>
      </p:pic>
      <p:pic>
        <p:nvPicPr>
          <p:cNvPr id="8" name="Graphic 7">
            <a:extLst>
              <a:ext uri="{FF2B5EF4-FFF2-40B4-BE49-F238E27FC236}">
                <a16:creationId xmlns:a16="http://schemas.microsoft.com/office/drawing/2014/main" id="{3728F192-5E84-8F48-A082-4D62B61B40F0}"/>
              </a:ext>
            </a:extLst>
          </p:cNvPr>
          <p:cNvPicPr>
            <a:picLocks noChangeAspect="1"/>
          </p:cNvPicPr>
          <p:nvPr/>
        </p:nvPicPr>
        <p:blipFill rotWithShape="1">
          <a:blip r:embed="rId5" cstate="hqprint">
            <a:extLst>
              <a:ext uri="{28A0092B-C50C-407E-A947-70E740481C1C}">
                <a14:useLocalDpi xmlns:a14="http://schemas.microsoft.com/office/drawing/2010/main"/>
              </a:ext>
              <a:ext uri="{96DAC541-7B7A-43D3-8B79-37D633B846F1}">
                <asvg:svgBlip xmlns:asvg="http://schemas.microsoft.com/office/drawing/2016/SVG/main" r:embed="rId6"/>
              </a:ext>
            </a:extLst>
          </a:blip>
          <a:srcRect l="48228" t="43596" r="27543" b="10074"/>
          <a:stretch/>
        </p:blipFill>
        <p:spPr>
          <a:xfrm>
            <a:off x="24064" y="4450325"/>
            <a:ext cx="1226059" cy="717239"/>
          </a:xfrm>
          <a:prstGeom prst="rect">
            <a:avLst/>
          </a:prstGeom>
        </p:spPr>
      </p:pic>
    </p:spTree>
    <p:extLst>
      <p:ext uri="{BB962C8B-B14F-4D97-AF65-F5344CB8AC3E}">
        <p14:creationId xmlns:p14="http://schemas.microsoft.com/office/powerpoint/2010/main" val="1195240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63573"/>
            <a:ext cx="9144000" cy="738664"/>
          </a:xfrm>
          <a:prstGeom prst="rect">
            <a:avLst/>
          </a:prstGeom>
          <a:noFill/>
        </p:spPr>
        <p:txBody>
          <a:bodyPr wrap="square" rtlCol="0">
            <a:spAutoFit/>
          </a:bodyPr>
          <a:lstStyle/>
          <a:p>
            <a:pPr algn="ctr"/>
            <a:r>
              <a:rPr lang="en-US" sz="2400" b="1" dirty="0">
                <a:solidFill>
                  <a:srgbClr val="595959"/>
                </a:solidFill>
              </a:rPr>
              <a:t>Genome resolved: Glycine betaine was interesting…</a:t>
            </a:r>
            <a:endParaRPr lang="en-US" sz="1800" b="1" dirty="0">
              <a:solidFill>
                <a:srgbClr val="595959"/>
              </a:solidFill>
            </a:endParaRPr>
          </a:p>
          <a:p>
            <a:pPr algn="ctr"/>
            <a:endParaRPr lang="en-US" sz="1800" b="1" dirty="0">
              <a:solidFill>
                <a:srgbClr val="595959"/>
              </a:solidFill>
            </a:endParaRPr>
          </a:p>
        </p:txBody>
      </p:sp>
      <p:sp>
        <p:nvSpPr>
          <p:cNvPr id="4" name="Rectangle 3"/>
          <p:cNvSpPr/>
          <p:nvPr/>
        </p:nvSpPr>
        <p:spPr>
          <a:xfrm>
            <a:off x="1122692" y="2751772"/>
            <a:ext cx="2686050" cy="1573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2" name="TextBox 1"/>
          <p:cNvSpPr txBox="1"/>
          <p:nvPr/>
        </p:nvSpPr>
        <p:spPr>
          <a:xfrm>
            <a:off x="6776781" y="4884968"/>
            <a:ext cx="3986213" cy="258532"/>
          </a:xfrm>
          <a:prstGeom prst="rect">
            <a:avLst/>
          </a:prstGeom>
          <a:noFill/>
        </p:spPr>
        <p:txBody>
          <a:bodyPr wrap="square" rtlCol="0">
            <a:spAutoFit/>
          </a:bodyPr>
          <a:lstStyle/>
          <a:p>
            <a:r>
              <a:rPr lang="en-US" sz="1080" dirty="0">
                <a:latin typeface="Arial" charset="0"/>
                <a:ea typeface="Arial" charset="0"/>
                <a:cs typeface="Arial" charset="0"/>
              </a:rPr>
              <a:t>Daly et al, 2016, </a:t>
            </a:r>
            <a:r>
              <a:rPr lang="en-US" sz="1080" i="1" dirty="0">
                <a:latin typeface="Arial" charset="0"/>
                <a:ea typeface="Arial" charset="0"/>
                <a:cs typeface="Arial" charset="0"/>
              </a:rPr>
              <a:t>Nature Microbiology</a:t>
            </a:r>
            <a:endParaRPr lang="en-US" sz="1080" dirty="0">
              <a:latin typeface="Arial" charset="0"/>
              <a:ea typeface="Arial" charset="0"/>
              <a:cs typeface="Arial" charset="0"/>
            </a:endParaRPr>
          </a:p>
        </p:txBody>
      </p:sp>
      <p:pic>
        <p:nvPicPr>
          <p:cNvPr id="15" name="Picture 1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3766" y="880812"/>
            <a:ext cx="6681314" cy="3713586"/>
          </a:xfrm>
          <a:prstGeom prst="rect">
            <a:avLst/>
          </a:prstGeom>
        </p:spPr>
      </p:pic>
      <p:pic>
        <p:nvPicPr>
          <p:cNvPr id="19" name="Picture 18" descr="Halotolerance.pdf"/>
          <p:cNvPicPr>
            <a:picLocks noChangeAspect="1"/>
          </p:cNvPicPr>
          <p:nvPr/>
        </p:nvPicPr>
        <p:blipFill rotWithShape="1">
          <a:blip r:embed="rId4" cstate="hqprint">
            <a:extLst>
              <a:ext uri="{28A0092B-C50C-407E-A947-70E740481C1C}">
                <a14:useLocalDpi xmlns:a14="http://schemas.microsoft.com/office/drawing/2010/main"/>
              </a:ext>
            </a:extLst>
          </a:blip>
          <a:srcRect l="9882" r="49075"/>
          <a:stretch/>
        </p:blipFill>
        <p:spPr>
          <a:xfrm>
            <a:off x="6508412" y="816142"/>
            <a:ext cx="2623119" cy="3038475"/>
          </a:xfrm>
          <a:prstGeom prst="rect">
            <a:avLst/>
          </a:prstGeom>
        </p:spPr>
      </p:pic>
      <p:pic>
        <p:nvPicPr>
          <p:cNvPr id="8" name="Graphic 7">
            <a:extLst>
              <a:ext uri="{FF2B5EF4-FFF2-40B4-BE49-F238E27FC236}">
                <a16:creationId xmlns:a16="http://schemas.microsoft.com/office/drawing/2014/main" id="{3728F192-5E84-8F48-A082-4D62B61B40F0}"/>
              </a:ext>
            </a:extLst>
          </p:cNvPr>
          <p:cNvPicPr>
            <a:picLocks noChangeAspect="1"/>
          </p:cNvPicPr>
          <p:nvPr/>
        </p:nvPicPr>
        <p:blipFill rotWithShape="1">
          <a:blip r:embed="rId5" cstate="hqprint">
            <a:extLst>
              <a:ext uri="{28A0092B-C50C-407E-A947-70E740481C1C}">
                <a14:useLocalDpi xmlns:a14="http://schemas.microsoft.com/office/drawing/2010/main"/>
              </a:ext>
              <a:ext uri="{96DAC541-7B7A-43D3-8B79-37D633B846F1}">
                <asvg:svgBlip xmlns:asvg="http://schemas.microsoft.com/office/drawing/2016/SVG/main" r:embed="rId6"/>
              </a:ext>
            </a:extLst>
          </a:blip>
          <a:srcRect l="48228" t="43596" r="27543" b="10074"/>
          <a:stretch/>
        </p:blipFill>
        <p:spPr>
          <a:xfrm>
            <a:off x="24064" y="4450325"/>
            <a:ext cx="1226059" cy="717239"/>
          </a:xfrm>
          <a:prstGeom prst="rect">
            <a:avLst/>
          </a:prstGeom>
        </p:spPr>
      </p:pic>
      <p:sp>
        <p:nvSpPr>
          <p:cNvPr id="5" name="Rectangle 4">
            <a:extLst>
              <a:ext uri="{FF2B5EF4-FFF2-40B4-BE49-F238E27FC236}">
                <a16:creationId xmlns:a16="http://schemas.microsoft.com/office/drawing/2014/main" id="{EFCCF5BB-3D15-DA47-9465-54AFF4DC4BF8}"/>
              </a:ext>
            </a:extLst>
          </p:cNvPr>
          <p:cNvSpPr/>
          <p:nvPr/>
        </p:nvSpPr>
        <p:spPr>
          <a:xfrm>
            <a:off x="2562727" y="2406316"/>
            <a:ext cx="745958" cy="1804737"/>
          </a:xfrm>
          <a:prstGeom prst="rect">
            <a:avLst/>
          </a:prstGeom>
          <a:solidFill>
            <a:schemeClr val="accent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8CB90FA-B999-B54F-97A5-B6078721F28C}"/>
              </a:ext>
            </a:extLst>
          </p:cNvPr>
          <p:cNvSpPr/>
          <p:nvPr/>
        </p:nvSpPr>
        <p:spPr>
          <a:xfrm rot="1474328">
            <a:off x="3119922" y="765636"/>
            <a:ext cx="525395" cy="1804737"/>
          </a:xfrm>
          <a:prstGeom prst="rect">
            <a:avLst/>
          </a:prstGeom>
          <a:solidFill>
            <a:schemeClr val="accent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descr="amine_transformations.pdf">
            <a:extLst>
              <a:ext uri="{FF2B5EF4-FFF2-40B4-BE49-F238E27FC236}">
                <a16:creationId xmlns:a16="http://schemas.microsoft.com/office/drawing/2014/main" id="{96283932-FDB2-6243-9DE3-7C1862FA1424}"/>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l="54749" t="9660" r="31598" b="74845"/>
          <a:stretch/>
        </p:blipFill>
        <p:spPr bwMode="auto">
          <a:xfrm>
            <a:off x="6264580" y="3810132"/>
            <a:ext cx="1328483" cy="8018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32D66566-30DB-7A44-98C9-485D2DE6E18B}"/>
              </a:ext>
            </a:extLst>
          </p:cNvPr>
          <p:cNvSpPr txBox="1"/>
          <p:nvPr/>
        </p:nvSpPr>
        <p:spPr>
          <a:xfrm>
            <a:off x="7593063" y="3927105"/>
            <a:ext cx="1400802" cy="523220"/>
          </a:xfrm>
          <a:prstGeom prst="rect">
            <a:avLst/>
          </a:prstGeom>
          <a:noFill/>
        </p:spPr>
        <p:txBody>
          <a:bodyPr wrap="square" rtlCol="0">
            <a:spAutoFit/>
          </a:bodyPr>
          <a:lstStyle/>
          <a:p>
            <a:r>
              <a:rPr lang="en-US" dirty="0">
                <a:solidFill>
                  <a:srgbClr val="FF0000"/>
                </a:solidFill>
              </a:rPr>
              <a:t>Glycine betaine</a:t>
            </a:r>
          </a:p>
        </p:txBody>
      </p:sp>
    </p:spTree>
    <p:extLst>
      <p:ext uri="{BB962C8B-B14F-4D97-AF65-F5344CB8AC3E}">
        <p14:creationId xmlns:p14="http://schemas.microsoft.com/office/powerpoint/2010/main" val="6171423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0200502" y="-472161"/>
            <a:ext cx="1158800" cy="9153887"/>
          </a:xfrm>
          <a:prstGeom prst="rect">
            <a:avLst/>
          </a:prstGeom>
        </p:spPr>
      </p:pic>
      <p:sp>
        <p:nvSpPr>
          <p:cNvPr id="16" name="Content Placeholder 2"/>
          <p:cNvSpPr txBox="1">
            <a:spLocks/>
          </p:cNvSpPr>
          <p:nvPr/>
        </p:nvSpPr>
        <p:spPr bwMode="auto">
          <a:xfrm>
            <a:off x="2159483" y="1139572"/>
            <a:ext cx="5372100" cy="17823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spcBef>
                <a:spcPct val="20000"/>
              </a:spcBef>
              <a:buClr>
                <a:schemeClr val="hlink"/>
              </a:buClr>
              <a:buSzPct val="65000"/>
              <a:buFont typeface="Wingdings" charset="0"/>
              <a:buNone/>
            </a:pPr>
            <a:endParaRPr lang="en-US" sz="1800" dirty="0">
              <a:solidFill>
                <a:srgbClr val="FF0000"/>
              </a:solidFill>
              <a:latin typeface="Helvetica Neue Light"/>
              <a:cs typeface="Helvetica Neue Light"/>
            </a:endParaRPr>
          </a:p>
        </p:txBody>
      </p:sp>
      <p:pic>
        <p:nvPicPr>
          <p:cNvPr id="20" name="Picture 19"/>
          <p:cNvPicPr>
            <a:picLocks noChangeAspect="1"/>
          </p:cNvPicPr>
          <p:nvPr/>
        </p:nvPicPr>
        <p:blipFill>
          <a:blip r:embed="rId4"/>
          <a:stretch>
            <a:fillRect/>
          </a:stretch>
        </p:blipFill>
        <p:spPr>
          <a:xfrm>
            <a:off x="8602230" y="4404075"/>
            <a:ext cx="446651" cy="682010"/>
          </a:xfrm>
          <a:prstGeom prst="rect">
            <a:avLst/>
          </a:prstGeom>
        </p:spPr>
      </p:pic>
      <p:sp>
        <p:nvSpPr>
          <p:cNvPr id="22" name="TextBox 21"/>
          <p:cNvSpPr txBox="1"/>
          <p:nvPr/>
        </p:nvSpPr>
        <p:spPr>
          <a:xfrm>
            <a:off x="8360476" y="4047367"/>
            <a:ext cx="930157" cy="397032"/>
          </a:xfrm>
          <a:prstGeom prst="rect">
            <a:avLst/>
          </a:prstGeom>
          <a:noFill/>
        </p:spPr>
        <p:txBody>
          <a:bodyPr wrap="square" rtlCol="0">
            <a:spAutoFit/>
          </a:bodyPr>
          <a:lstStyle/>
          <a:p>
            <a:pPr algn="ctr"/>
            <a:r>
              <a:rPr lang="en-US" sz="990" dirty="0">
                <a:latin typeface="Arial" charset="0"/>
                <a:ea typeface="Arial" charset="0"/>
                <a:cs typeface="Arial" charset="0"/>
              </a:rPr>
              <a:t>David </a:t>
            </a:r>
          </a:p>
          <a:p>
            <a:pPr algn="ctr"/>
            <a:r>
              <a:rPr lang="en-US" sz="990" dirty="0">
                <a:latin typeface="Arial" charset="0"/>
                <a:ea typeface="Arial" charset="0"/>
                <a:cs typeface="Arial" charset="0"/>
              </a:rPr>
              <a:t>Hoyt</a:t>
            </a:r>
          </a:p>
        </p:txBody>
      </p:sp>
      <p:pic>
        <p:nvPicPr>
          <p:cNvPr id="23" name="Picture 22"/>
          <p:cNvPicPr>
            <a:picLocks noChangeAspect="1"/>
          </p:cNvPicPr>
          <p:nvPr/>
        </p:nvPicPr>
        <p:blipFill rotWithShape="1">
          <a:blip r:embed="rId5" cstate="hqprint">
            <a:extLst>
              <a:ext uri="{28A0092B-C50C-407E-A947-70E740481C1C}">
                <a14:useLocalDpi xmlns:a14="http://schemas.microsoft.com/office/drawing/2010/main"/>
              </a:ext>
            </a:extLst>
          </a:blip>
          <a:srcRect b="79748"/>
          <a:stretch/>
        </p:blipFill>
        <p:spPr>
          <a:xfrm>
            <a:off x="-19974" y="2359431"/>
            <a:ext cx="4123106" cy="562507"/>
          </a:xfrm>
          <a:prstGeom prst="rect">
            <a:avLst/>
          </a:prstGeom>
        </p:spPr>
      </p:pic>
      <p:sp>
        <p:nvSpPr>
          <p:cNvPr id="4" name="Rectangle 3"/>
          <p:cNvSpPr/>
          <p:nvPr/>
        </p:nvSpPr>
        <p:spPr>
          <a:xfrm>
            <a:off x="1122692" y="2751772"/>
            <a:ext cx="2686050" cy="1573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pic>
        <p:nvPicPr>
          <p:cNvPr id="25" name="Picture 24"/>
          <p:cNvPicPr>
            <a:picLocks noChangeAspect="1"/>
          </p:cNvPicPr>
          <p:nvPr/>
        </p:nvPicPr>
        <p:blipFill rotWithShape="1">
          <a:blip r:embed="rId5" cstate="hqprint">
            <a:extLst>
              <a:ext uri="{28A0092B-C50C-407E-A947-70E740481C1C}">
                <a14:useLocalDpi xmlns:a14="http://schemas.microsoft.com/office/drawing/2010/main"/>
              </a:ext>
            </a:extLst>
          </a:blip>
          <a:srcRect l="23874" t="84043"/>
          <a:stretch/>
        </p:blipFill>
        <p:spPr>
          <a:xfrm>
            <a:off x="958668" y="2759506"/>
            <a:ext cx="3138724" cy="443217"/>
          </a:xfrm>
          <a:prstGeom prst="rect">
            <a:avLst/>
          </a:prstGeom>
        </p:spPr>
      </p:pic>
      <p:sp>
        <p:nvSpPr>
          <p:cNvPr id="26" name="TextBox 25"/>
          <p:cNvSpPr txBox="1"/>
          <p:nvPr/>
        </p:nvSpPr>
        <p:spPr>
          <a:xfrm>
            <a:off x="444004" y="101322"/>
            <a:ext cx="8381550" cy="830997"/>
          </a:xfrm>
          <a:prstGeom prst="rect">
            <a:avLst/>
          </a:prstGeom>
          <a:noFill/>
        </p:spPr>
        <p:txBody>
          <a:bodyPr wrap="square" rtlCol="0">
            <a:spAutoFit/>
          </a:bodyPr>
          <a:lstStyle/>
          <a:p>
            <a:pPr algn="ctr"/>
            <a:r>
              <a:rPr lang="en-US" sz="2400" b="1" dirty="0">
                <a:solidFill>
                  <a:srgbClr val="595959"/>
                </a:solidFill>
              </a:rPr>
              <a:t>Extracellular metabolites: </a:t>
            </a:r>
          </a:p>
          <a:p>
            <a:pPr algn="ctr"/>
            <a:r>
              <a:rPr lang="en-US" sz="2400" b="1" dirty="0">
                <a:solidFill>
                  <a:srgbClr val="595959"/>
                </a:solidFill>
              </a:rPr>
              <a:t>Glycine betaine is a core, persisting metabolite</a:t>
            </a:r>
          </a:p>
        </p:txBody>
      </p:sp>
      <p:pic>
        <p:nvPicPr>
          <p:cNvPr id="29" name="Picture 28" descr="imgres.jpg"/>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911266" y="4762560"/>
            <a:ext cx="657653" cy="329503"/>
          </a:xfrm>
          <a:prstGeom prst="rect">
            <a:avLst/>
          </a:prstGeom>
        </p:spPr>
      </p:pic>
      <p:pic>
        <p:nvPicPr>
          <p:cNvPr id="31" name="Picture 30" descr="Halotolerance.pdf"/>
          <p:cNvPicPr>
            <a:picLocks noChangeAspect="1"/>
          </p:cNvPicPr>
          <p:nvPr/>
        </p:nvPicPr>
        <p:blipFill rotWithShape="1">
          <a:blip r:embed="rId7" cstate="hqprint">
            <a:extLst>
              <a:ext uri="{28A0092B-C50C-407E-A947-70E740481C1C}">
                <a14:useLocalDpi xmlns:a14="http://schemas.microsoft.com/office/drawing/2010/main"/>
              </a:ext>
            </a:extLst>
          </a:blip>
          <a:srcRect l="9882" r="49075"/>
          <a:stretch/>
        </p:blipFill>
        <p:spPr>
          <a:xfrm>
            <a:off x="6508412" y="816142"/>
            <a:ext cx="2623119" cy="3038475"/>
          </a:xfrm>
          <a:prstGeom prst="rect">
            <a:avLst/>
          </a:prstGeom>
        </p:spPr>
      </p:pic>
      <p:grpSp>
        <p:nvGrpSpPr>
          <p:cNvPr id="5" name="Group 4"/>
          <p:cNvGrpSpPr/>
          <p:nvPr/>
        </p:nvGrpSpPr>
        <p:grpSpPr>
          <a:xfrm>
            <a:off x="-32444" y="1248179"/>
            <a:ext cx="5372100" cy="2037632"/>
            <a:chOff x="-36049" y="1386865"/>
            <a:chExt cx="5969000" cy="2264036"/>
          </a:xfrm>
        </p:grpSpPr>
        <p:sp>
          <p:nvSpPr>
            <p:cNvPr id="32" name="Content Placeholder 2"/>
            <p:cNvSpPr txBox="1">
              <a:spLocks/>
            </p:cNvSpPr>
            <p:nvPr/>
          </p:nvSpPr>
          <p:spPr bwMode="auto">
            <a:xfrm>
              <a:off x="-36049" y="1670495"/>
              <a:ext cx="5969000" cy="19804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spcBef>
                  <a:spcPct val="20000"/>
                </a:spcBef>
                <a:buClr>
                  <a:schemeClr val="hlink"/>
                </a:buClr>
                <a:buSzPct val="65000"/>
                <a:buFont typeface="Wingdings" charset="0"/>
                <a:buNone/>
              </a:pPr>
              <a:r>
                <a:rPr lang="en-US" sz="1800" b="1" dirty="0">
                  <a:solidFill>
                    <a:srgbClr val="C00000"/>
                  </a:solidFill>
                  <a:latin typeface="Helvetica Neue Light"/>
                  <a:cs typeface="Helvetica Neue Light"/>
                </a:rPr>
                <a:t>Glycine betaine</a:t>
              </a:r>
            </a:p>
          </p:txBody>
        </p:sp>
        <p:pic>
          <p:nvPicPr>
            <p:cNvPr id="33" name="Picture 6" descr="amine_transformations.pdf"/>
            <p:cNvPicPr>
              <a:picLocks noChangeAspect="1"/>
            </p:cNvPicPr>
            <p:nvPr/>
          </p:nvPicPr>
          <p:blipFill rotWithShape="1">
            <a:blip r:embed="rId8" cstate="hqprint">
              <a:extLst>
                <a:ext uri="{28A0092B-C50C-407E-A947-70E740481C1C}">
                  <a14:useLocalDpi xmlns:a14="http://schemas.microsoft.com/office/drawing/2010/main"/>
                </a:ext>
              </a:extLst>
            </a:blip>
            <a:srcRect l="54749" t="9660" r="31598" b="74845"/>
            <a:stretch/>
          </p:blipFill>
          <p:spPr bwMode="auto">
            <a:xfrm>
              <a:off x="1946730" y="1386865"/>
              <a:ext cx="1476092" cy="890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17" name="Graphic 16">
            <a:extLst>
              <a:ext uri="{FF2B5EF4-FFF2-40B4-BE49-F238E27FC236}">
                <a16:creationId xmlns:a16="http://schemas.microsoft.com/office/drawing/2014/main" id="{6A1D3C83-DDC2-CA4C-89A6-C3952D9BD16B}"/>
              </a:ext>
            </a:extLst>
          </p:cNvPr>
          <p:cNvPicPr>
            <a:picLocks noChangeAspect="1"/>
          </p:cNvPicPr>
          <p:nvPr/>
        </p:nvPicPr>
        <p:blipFill rotWithShape="1">
          <a:blip r:embed="rId9" cstate="hqprint">
            <a:extLst>
              <a:ext uri="{28A0092B-C50C-407E-A947-70E740481C1C}">
                <a14:useLocalDpi xmlns:a14="http://schemas.microsoft.com/office/drawing/2010/main"/>
              </a:ext>
              <a:ext uri="{96DAC541-7B7A-43D3-8B79-37D633B846F1}">
                <asvg:svgBlip xmlns:asvg="http://schemas.microsoft.com/office/drawing/2016/SVG/main" r:embed="rId10"/>
              </a:ext>
            </a:extLst>
          </a:blip>
          <a:srcRect l="25002" t="45515" r="51679" b="11612"/>
          <a:stretch/>
        </p:blipFill>
        <p:spPr>
          <a:xfrm>
            <a:off x="96252" y="4410636"/>
            <a:ext cx="1251285" cy="703847"/>
          </a:xfrm>
          <a:prstGeom prst="rect">
            <a:avLst/>
          </a:prstGeom>
        </p:spPr>
      </p:pic>
    </p:spTree>
    <p:extLst>
      <p:ext uri="{BB962C8B-B14F-4D97-AF65-F5344CB8AC3E}">
        <p14:creationId xmlns:p14="http://schemas.microsoft.com/office/powerpoint/2010/main" val="1697947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09084" y="82482"/>
            <a:ext cx="7659834" cy="830997"/>
          </a:xfrm>
          <a:prstGeom prst="rect">
            <a:avLst/>
          </a:prstGeom>
          <a:noFill/>
        </p:spPr>
        <p:txBody>
          <a:bodyPr wrap="square" rtlCol="0">
            <a:spAutoFit/>
          </a:bodyPr>
          <a:lstStyle/>
          <a:p>
            <a:pPr algn="ctr"/>
            <a:r>
              <a:rPr lang="en-US" sz="2400" b="1" dirty="0">
                <a:solidFill>
                  <a:srgbClr val="595959"/>
                </a:solidFill>
              </a:rPr>
              <a:t>Glycine betaine is a core, </a:t>
            </a:r>
          </a:p>
          <a:p>
            <a:pPr algn="ctr"/>
            <a:r>
              <a:rPr lang="en-US" sz="2400" b="1" dirty="0">
                <a:solidFill>
                  <a:srgbClr val="595959"/>
                </a:solidFill>
              </a:rPr>
              <a:t>persisting metabolite in fractured shale fluids</a:t>
            </a:r>
          </a:p>
        </p:txBody>
      </p:sp>
      <p:pic>
        <p:nvPicPr>
          <p:cNvPr id="21" name="Picture 20"/>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0200502" y="-472161"/>
            <a:ext cx="1158800" cy="9153887"/>
          </a:xfrm>
          <a:prstGeom prst="rect">
            <a:avLst/>
          </a:prstGeom>
        </p:spPr>
      </p:pic>
      <p:pic>
        <p:nvPicPr>
          <p:cNvPr id="48" name="Picture 4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598" y="2354685"/>
            <a:ext cx="4097339" cy="2788816"/>
          </a:xfrm>
          <a:prstGeom prst="rect">
            <a:avLst/>
          </a:prstGeom>
        </p:spPr>
      </p:pic>
      <p:sp>
        <p:nvSpPr>
          <p:cNvPr id="50" name="Content Placeholder 2"/>
          <p:cNvSpPr txBox="1">
            <a:spLocks/>
          </p:cNvSpPr>
          <p:nvPr/>
        </p:nvSpPr>
        <p:spPr bwMode="auto">
          <a:xfrm>
            <a:off x="-32444" y="1503446"/>
            <a:ext cx="5372100" cy="17823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spcBef>
                <a:spcPct val="20000"/>
              </a:spcBef>
              <a:buClr>
                <a:schemeClr val="hlink"/>
              </a:buClr>
              <a:buSzPct val="65000"/>
              <a:buFont typeface="Wingdings" charset="0"/>
              <a:buNone/>
            </a:pPr>
            <a:r>
              <a:rPr lang="en-US" sz="1800" b="1" dirty="0">
                <a:solidFill>
                  <a:srgbClr val="C00000"/>
                </a:solidFill>
                <a:latin typeface="Helvetica Neue Light"/>
                <a:cs typeface="Helvetica Neue Light"/>
              </a:rPr>
              <a:t>Glycine betaine</a:t>
            </a:r>
          </a:p>
        </p:txBody>
      </p:sp>
      <p:pic>
        <p:nvPicPr>
          <p:cNvPr id="51" name="Picture 6" descr="amine_transformations.pdf"/>
          <p:cNvPicPr>
            <a:picLocks noChangeAspect="1"/>
          </p:cNvPicPr>
          <p:nvPr/>
        </p:nvPicPr>
        <p:blipFill rotWithShape="1">
          <a:blip r:embed="rId5" cstate="hqprint">
            <a:extLst>
              <a:ext uri="{28A0092B-C50C-407E-A947-70E740481C1C}">
                <a14:useLocalDpi xmlns:a14="http://schemas.microsoft.com/office/drawing/2010/main"/>
              </a:ext>
            </a:extLst>
          </a:blip>
          <a:srcRect l="54749" t="9660" r="31598" b="74845"/>
          <a:stretch/>
        </p:blipFill>
        <p:spPr bwMode="auto">
          <a:xfrm>
            <a:off x="1752057" y="1248179"/>
            <a:ext cx="1328483" cy="8018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12" descr="Halotolerance.pdf"/>
          <p:cNvPicPr>
            <a:picLocks noChangeAspect="1"/>
          </p:cNvPicPr>
          <p:nvPr/>
        </p:nvPicPr>
        <p:blipFill rotWithShape="1">
          <a:blip r:embed="rId6" cstate="hqprint">
            <a:extLst>
              <a:ext uri="{28A0092B-C50C-407E-A947-70E740481C1C}">
                <a14:useLocalDpi xmlns:a14="http://schemas.microsoft.com/office/drawing/2010/main"/>
              </a:ext>
            </a:extLst>
          </a:blip>
          <a:srcRect l="9882" r="49075"/>
          <a:stretch/>
        </p:blipFill>
        <p:spPr>
          <a:xfrm>
            <a:off x="6508412" y="816142"/>
            <a:ext cx="2623119" cy="3038475"/>
          </a:xfrm>
          <a:prstGeom prst="rect">
            <a:avLst/>
          </a:prstGeom>
        </p:spPr>
      </p:pic>
    </p:spTree>
    <p:extLst>
      <p:ext uri="{BB962C8B-B14F-4D97-AF65-F5344CB8AC3E}">
        <p14:creationId xmlns:p14="http://schemas.microsoft.com/office/powerpoint/2010/main" val="20469042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3" name="Group 12"/>
          <p:cNvGrpSpPr/>
          <p:nvPr/>
        </p:nvGrpSpPr>
        <p:grpSpPr>
          <a:xfrm>
            <a:off x="279219" y="135089"/>
            <a:ext cx="8589222" cy="2634019"/>
            <a:chOff x="0" y="901212"/>
            <a:chExt cx="9543580" cy="2926688"/>
          </a:xfrm>
        </p:grpSpPr>
        <p:grpSp>
          <p:nvGrpSpPr>
            <p:cNvPr id="4" name="Group 3"/>
            <p:cNvGrpSpPr/>
            <p:nvPr/>
          </p:nvGrpSpPr>
          <p:grpSpPr>
            <a:xfrm>
              <a:off x="0" y="2494205"/>
              <a:ext cx="9212807" cy="1333695"/>
              <a:chOff x="74759" y="-189457"/>
              <a:chExt cx="9212807" cy="1333695"/>
            </a:xfrm>
          </p:grpSpPr>
          <p:sp>
            <p:nvSpPr>
              <p:cNvPr id="5" name="TextBox 4"/>
              <p:cNvSpPr txBox="1"/>
              <p:nvPr/>
            </p:nvSpPr>
            <p:spPr>
              <a:xfrm>
                <a:off x="850608" y="131356"/>
                <a:ext cx="8436958" cy="913041"/>
              </a:xfrm>
              <a:prstGeom prst="rect">
                <a:avLst/>
              </a:prstGeom>
              <a:solidFill>
                <a:schemeClr val="tx1"/>
              </a:solidFill>
            </p:spPr>
            <p:txBody>
              <a:bodyPr wrap="square" lIns="82269" tIns="41135" rIns="82269" bIns="41135" rtlCol="0">
                <a:spAutoFit/>
              </a:bodyPr>
              <a:lstStyle/>
              <a:p>
                <a:pPr algn="ctr"/>
                <a:r>
                  <a:rPr lang="en-US" sz="2400" dirty="0">
                    <a:solidFill>
                      <a:srgbClr val="FFFF00"/>
                    </a:solidFill>
                  </a:rPr>
                  <a:t>Can glycine betaine serve as an energy source for microbes persisting in shales</a:t>
                </a:r>
              </a:p>
            </p:txBody>
          </p:sp>
          <p:sp>
            <p:nvSpPr>
              <p:cNvPr id="6" name="TextBox 5"/>
              <p:cNvSpPr txBox="1"/>
              <p:nvPr/>
            </p:nvSpPr>
            <p:spPr>
              <a:xfrm>
                <a:off x="74759" y="-189457"/>
                <a:ext cx="775137" cy="1333695"/>
              </a:xfrm>
              <a:prstGeom prst="rect">
                <a:avLst/>
              </a:prstGeom>
              <a:noFill/>
            </p:spPr>
            <p:txBody>
              <a:bodyPr wrap="none" lIns="91438" tIns="45718" rIns="91438" bIns="45718" rtlCol="0">
                <a:spAutoFit/>
              </a:bodyPr>
              <a:lstStyle/>
              <a:p>
                <a:r>
                  <a:rPr lang="en-US" sz="7200" b="1" dirty="0">
                    <a:solidFill>
                      <a:srgbClr val="FFFF00"/>
                    </a:solidFill>
                  </a:rPr>
                  <a:t>2</a:t>
                </a:r>
              </a:p>
            </p:txBody>
          </p:sp>
        </p:grpSp>
        <p:grpSp>
          <p:nvGrpSpPr>
            <p:cNvPr id="7" name="Group 6"/>
            <p:cNvGrpSpPr/>
            <p:nvPr/>
          </p:nvGrpSpPr>
          <p:grpSpPr>
            <a:xfrm>
              <a:off x="0" y="901212"/>
              <a:ext cx="9543580" cy="1333694"/>
              <a:chOff x="74759" y="-189457"/>
              <a:chExt cx="9543580" cy="1333694"/>
            </a:xfrm>
            <a:solidFill>
              <a:schemeClr val="bg1"/>
            </a:solidFill>
          </p:grpSpPr>
          <p:sp>
            <p:nvSpPr>
              <p:cNvPr id="8" name="TextBox 7"/>
              <p:cNvSpPr txBox="1"/>
              <p:nvPr/>
            </p:nvSpPr>
            <p:spPr>
              <a:xfrm>
                <a:off x="519832" y="194382"/>
                <a:ext cx="9098507" cy="913041"/>
              </a:xfrm>
              <a:prstGeom prst="rect">
                <a:avLst/>
              </a:prstGeom>
              <a:solidFill>
                <a:schemeClr val="tx1"/>
              </a:solidFill>
            </p:spPr>
            <p:txBody>
              <a:bodyPr wrap="square" lIns="82269" tIns="41135" rIns="82269" bIns="41135" rtlCol="0">
                <a:spAutoFit/>
              </a:bodyPr>
              <a:lstStyle/>
              <a:p>
                <a:pPr algn="ctr"/>
                <a:r>
                  <a:rPr lang="en-US" sz="2400" dirty="0">
                    <a:solidFill>
                      <a:schemeClr val="bg1"/>
                    </a:solidFill>
                  </a:rPr>
                  <a:t>Certain microbes and </a:t>
                </a:r>
                <a:r>
                  <a:rPr lang="en-US" sz="2400" dirty="0" err="1">
                    <a:solidFill>
                      <a:schemeClr val="bg1"/>
                    </a:solidFill>
                  </a:rPr>
                  <a:t>osomolyte</a:t>
                </a:r>
                <a:r>
                  <a:rPr lang="en-US" sz="2400" dirty="0">
                    <a:solidFill>
                      <a:schemeClr val="bg1"/>
                    </a:solidFill>
                  </a:rPr>
                  <a:t> metabolites persist across shales in response to salinity</a:t>
                </a:r>
              </a:p>
            </p:txBody>
          </p:sp>
          <p:sp>
            <p:nvSpPr>
              <p:cNvPr id="9" name="TextBox 8"/>
              <p:cNvSpPr txBox="1"/>
              <p:nvPr/>
            </p:nvSpPr>
            <p:spPr>
              <a:xfrm>
                <a:off x="74759" y="-189457"/>
                <a:ext cx="775137" cy="1333694"/>
              </a:xfrm>
              <a:prstGeom prst="rect">
                <a:avLst/>
              </a:prstGeom>
              <a:noFill/>
            </p:spPr>
            <p:txBody>
              <a:bodyPr wrap="none" lIns="91438" tIns="45718" rIns="91438" bIns="45718" rtlCol="0">
                <a:spAutoFit/>
              </a:bodyPr>
              <a:lstStyle/>
              <a:p>
                <a:r>
                  <a:rPr lang="en-US" sz="7200" b="1" dirty="0">
                    <a:solidFill>
                      <a:schemeClr val="bg1"/>
                    </a:solidFill>
                  </a:rPr>
                  <a:t>1</a:t>
                </a:r>
              </a:p>
            </p:txBody>
          </p:sp>
        </p:grpSp>
      </p:grpSp>
    </p:spTree>
    <p:extLst>
      <p:ext uri="{BB962C8B-B14F-4D97-AF65-F5344CB8AC3E}">
        <p14:creationId xmlns:p14="http://schemas.microsoft.com/office/powerpoint/2010/main" val="3799578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5770" y="255640"/>
            <a:ext cx="8435914" cy="572464"/>
          </a:xfrm>
          <a:prstGeom prst="rect">
            <a:avLst/>
          </a:prstGeom>
          <a:noFill/>
        </p:spPr>
        <p:txBody>
          <a:bodyPr wrap="square" rtlCol="0">
            <a:spAutoFit/>
          </a:bodyPr>
          <a:lstStyle/>
          <a:p>
            <a:pPr algn="ctr"/>
            <a:r>
              <a:rPr lang="en-US" sz="2400" b="1" dirty="0">
                <a:solidFill>
                  <a:srgbClr val="595959"/>
                </a:solidFill>
              </a:rPr>
              <a:t>Could glycine betaine also serve as energy source?</a:t>
            </a:r>
          </a:p>
          <a:p>
            <a:pPr algn="ctr"/>
            <a:endParaRPr lang="en-US" sz="720" b="1" dirty="0">
              <a:solidFill>
                <a:srgbClr val="595959"/>
              </a:solidFill>
            </a:endParaRPr>
          </a:p>
        </p:txBody>
      </p:sp>
      <p:grpSp>
        <p:nvGrpSpPr>
          <p:cNvPr id="51" name="Group 50"/>
          <p:cNvGrpSpPr/>
          <p:nvPr/>
        </p:nvGrpSpPr>
        <p:grpSpPr>
          <a:xfrm>
            <a:off x="5409552" y="876392"/>
            <a:ext cx="5372100" cy="2037632"/>
            <a:chOff x="1022" y="1386865"/>
            <a:chExt cx="5969000" cy="2264036"/>
          </a:xfrm>
        </p:grpSpPr>
        <p:sp>
          <p:nvSpPr>
            <p:cNvPr id="52" name="Content Placeholder 2"/>
            <p:cNvSpPr txBox="1">
              <a:spLocks/>
            </p:cNvSpPr>
            <p:nvPr/>
          </p:nvSpPr>
          <p:spPr bwMode="auto">
            <a:xfrm>
              <a:off x="1022" y="1670495"/>
              <a:ext cx="5969000" cy="19804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spcBef>
                  <a:spcPct val="20000"/>
                </a:spcBef>
                <a:buClr>
                  <a:schemeClr val="hlink"/>
                </a:buClr>
                <a:buSzPct val="65000"/>
                <a:buFont typeface="Wingdings" charset="0"/>
                <a:buNone/>
              </a:pPr>
              <a:r>
                <a:rPr lang="en-US" sz="1800" b="1" dirty="0">
                  <a:solidFill>
                    <a:srgbClr val="C00000"/>
                  </a:solidFill>
                  <a:latin typeface="Helvetica Neue Light"/>
                  <a:cs typeface="Helvetica Neue Light"/>
                </a:rPr>
                <a:t>Glycine betaine</a:t>
              </a:r>
            </a:p>
          </p:txBody>
        </p:sp>
        <p:pic>
          <p:nvPicPr>
            <p:cNvPr id="53" name="Picture 6" descr="amine_transformations.pdf"/>
            <p:cNvPicPr>
              <a:picLocks noChangeAspect="1"/>
            </p:cNvPicPr>
            <p:nvPr/>
          </p:nvPicPr>
          <p:blipFill rotWithShape="1">
            <a:blip r:embed="rId3" cstate="hqprint">
              <a:extLst>
                <a:ext uri="{28A0092B-C50C-407E-A947-70E740481C1C}">
                  <a14:useLocalDpi xmlns:a14="http://schemas.microsoft.com/office/drawing/2010/main"/>
                </a:ext>
              </a:extLst>
            </a:blip>
            <a:srcRect l="54749" t="9660" r="31598" b="74845"/>
            <a:stretch/>
          </p:blipFill>
          <p:spPr bwMode="auto">
            <a:xfrm>
              <a:off x="1946730" y="1386865"/>
              <a:ext cx="1476092" cy="890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56" name="Group 55"/>
          <p:cNvGrpSpPr/>
          <p:nvPr/>
        </p:nvGrpSpPr>
        <p:grpSpPr>
          <a:xfrm>
            <a:off x="-38950" y="1668001"/>
            <a:ext cx="5243492" cy="2547363"/>
            <a:chOff x="4493550" y="1822755"/>
            <a:chExt cx="5826102" cy="2830403"/>
          </a:xfrm>
        </p:grpSpPr>
        <p:grpSp>
          <p:nvGrpSpPr>
            <p:cNvPr id="55" name="Group 54"/>
            <p:cNvGrpSpPr/>
            <p:nvPr/>
          </p:nvGrpSpPr>
          <p:grpSpPr>
            <a:xfrm>
              <a:off x="4493550" y="1822755"/>
              <a:ext cx="5380813" cy="2830403"/>
              <a:chOff x="4493550" y="1822755"/>
              <a:chExt cx="5380813" cy="2830403"/>
            </a:xfrm>
          </p:grpSpPr>
          <p:grpSp>
            <p:nvGrpSpPr>
              <p:cNvPr id="41" name="Group 40"/>
              <p:cNvGrpSpPr/>
              <p:nvPr/>
            </p:nvGrpSpPr>
            <p:grpSpPr>
              <a:xfrm>
                <a:off x="4981684" y="1822755"/>
                <a:ext cx="4892679" cy="2830403"/>
                <a:chOff x="4957352" y="2692261"/>
                <a:chExt cx="4892679" cy="2830403"/>
              </a:xfrm>
            </p:grpSpPr>
            <p:sp>
              <p:nvSpPr>
                <p:cNvPr id="16" name="Rounded Rectangle 15"/>
                <p:cNvSpPr/>
                <p:nvPr/>
              </p:nvSpPr>
              <p:spPr>
                <a:xfrm>
                  <a:off x="4957352" y="2697272"/>
                  <a:ext cx="4861367" cy="1278932"/>
                </a:xfrm>
                <a:prstGeom prst="round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35" name="Rounded Rectangle 34"/>
                <p:cNvSpPr/>
                <p:nvPr/>
              </p:nvSpPr>
              <p:spPr>
                <a:xfrm>
                  <a:off x="4988664" y="4243732"/>
                  <a:ext cx="4861367" cy="1278932"/>
                </a:xfrm>
                <a:prstGeom prst="round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dirty="0"/>
                </a:p>
              </p:txBody>
            </p:sp>
            <p:sp>
              <p:nvSpPr>
                <p:cNvPr id="7" name="Oval 6"/>
                <p:cNvSpPr/>
                <p:nvPr/>
              </p:nvSpPr>
              <p:spPr>
                <a:xfrm>
                  <a:off x="5067645" y="2751093"/>
                  <a:ext cx="308919" cy="29656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37" name="Oval 36"/>
                <p:cNvSpPr/>
                <p:nvPr/>
              </p:nvSpPr>
              <p:spPr>
                <a:xfrm>
                  <a:off x="5080000" y="4337650"/>
                  <a:ext cx="308919" cy="29656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8" name="TextBox 7"/>
                <p:cNvSpPr txBox="1"/>
                <p:nvPr/>
              </p:nvSpPr>
              <p:spPr>
                <a:xfrm>
                  <a:off x="5077258" y="2692261"/>
                  <a:ext cx="575964" cy="318036"/>
                </a:xfrm>
                <a:prstGeom prst="rect">
                  <a:avLst/>
                </a:prstGeom>
                <a:noFill/>
              </p:spPr>
              <p:txBody>
                <a:bodyPr wrap="square" rtlCol="0">
                  <a:spAutoFit/>
                </a:bodyPr>
                <a:lstStyle/>
                <a:p>
                  <a:r>
                    <a:rPr lang="en-US" sz="1260" b="1" dirty="0">
                      <a:solidFill>
                        <a:schemeClr val="bg1"/>
                      </a:solidFill>
                      <a:latin typeface="Arial" charset="0"/>
                      <a:ea typeface="Arial" charset="0"/>
                      <a:cs typeface="Arial" charset="0"/>
                    </a:rPr>
                    <a:t>1</a:t>
                  </a:r>
                </a:p>
              </p:txBody>
            </p:sp>
            <p:sp>
              <p:nvSpPr>
                <p:cNvPr id="39" name="TextBox 38"/>
                <p:cNvSpPr txBox="1"/>
                <p:nvPr/>
              </p:nvSpPr>
              <p:spPr>
                <a:xfrm>
                  <a:off x="5077258" y="4292644"/>
                  <a:ext cx="575964" cy="318036"/>
                </a:xfrm>
                <a:prstGeom prst="rect">
                  <a:avLst/>
                </a:prstGeom>
                <a:noFill/>
              </p:spPr>
              <p:txBody>
                <a:bodyPr wrap="square" rtlCol="0">
                  <a:spAutoFit/>
                </a:bodyPr>
                <a:lstStyle/>
                <a:p>
                  <a:r>
                    <a:rPr lang="en-US" sz="1260" b="1">
                      <a:solidFill>
                        <a:schemeClr val="bg1"/>
                      </a:solidFill>
                      <a:latin typeface="Arial" charset="0"/>
                      <a:ea typeface="Arial" charset="0"/>
                      <a:cs typeface="Arial" charset="0"/>
                    </a:rPr>
                    <a:t>2</a:t>
                  </a:r>
                  <a:endParaRPr lang="en-US" sz="1260" b="1" dirty="0">
                    <a:solidFill>
                      <a:schemeClr val="bg1"/>
                    </a:solidFill>
                    <a:latin typeface="Arial" charset="0"/>
                    <a:ea typeface="Arial" charset="0"/>
                    <a:cs typeface="Arial" charset="0"/>
                  </a:endParaRPr>
                </a:p>
              </p:txBody>
            </p:sp>
          </p:grpSp>
          <p:sp>
            <p:nvSpPr>
              <p:cNvPr id="36" name="Rectangle 35"/>
              <p:cNvSpPr/>
              <p:nvPr/>
            </p:nvSpPr>
            <p:spPr>
              <a:xfrm>
                <a:off x="4493550" y="3452970"/>
                <a:ext cx="4572000" cy="318036"/>
              </a:xfrm>
              <a:prstGeom prst="rect">
                <a:avLst/>
              </a:prstGeom>
            </p:spPr>
            <p:txBody>
              <a:bodyPr wrap="square">
                <a:spAutoFit/>
              </a:bodyPr>
              <a:lstStyle/>
              <a:p>
                <a:pPr algn="ctr"/>
                <a:r>
                  <a:rPr lang="en-US" sz="1260" b="1" i="1" dirty="0">
                    <a:latin typeface="Arial" charset="0"/>
                    <a:ea typeface="Arial" charset="0"/>
                    <a:cs typeface="Arial" charset="0"/>
                  </a:rPr>
                  <a:t>Demethylation reaction</a:t>
                </a:r>
                <a:endParaRPr lang="en-US" sz="1260" dirty="0"/>
              </a:p>
            </p:txBody>
          </p:sp>
        </p:grpSp>
        <p:grpSp>
          <p:nvGrpSpPr>
            <p:cNvPr id="5" name="Group 4"/>
            <p:cNvGrpSpPr/>
            <p:nvPr/>
          </p:nvGrpSpPr>
          <p:grpSpPr>
            <a:xfrm>
              <a:off x="6371792" y="3788318"/>
              <a:ext cx="3947860" cy="841803"/>
              <a:chOff x="6522286" y="4285161"/>
              <a:chExt cx="3947860" cy="841803"/>
            </a:xfrm>
          </p:grpSpPr>
          <p:sp>
            <p:nvSpPr>
              <p:cNvPr id="19" name="Curved Right Arrow 18"/>
              <p:cNvSpPr/>
              <p:nvPr/>
            </p:nvSpPr>
            <p:spPr>
              <a:xfrm>
                <a:off x="7665995" y="4447722"/>
                <a:ext cx="422213" cy="624226"/>
              </a:xfrm>
              <a:prstGeom prst="curvedRightArrow">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solidFill>
                    <a:schemeClr val="tx1"/>
                  </a:solidFill>
                </a:endParaRPr>
              </a:p>
            </p:txBody>
          </p:sp>
          <p:sp>
            <p:nvSpPr>
              <p:cNvPr id="20" name="TextBox 19"/>
              <p:cNvSpPr txBox="1"/>
              <p:nvPr/>
            </p:nvSpPr>
            <p:spPr>
              <a:xfrm>
                <a:off x="8029383" y="4285161"/>
                <a:ext cx="2440763" cy="318036"/>
              </a:xfrm>
              <a:prstGeom prst="rect">
                <a:avLst/>
              </a:prstGeom>
              <a:noFill/>
            </p:spPr>
            <p:txBody>
              <a:bodyPr wrap="square" rtlCol="0">
                <a:spAutoFit/>
              </a:bodyPr>
              <a:lstStyle/>
              <a:p>
                <a:r>
                  <a:rPr lang="en-US" sz="1260" b="1" dirty="0">
                    <a:solidFill>
                      <a:srgbClr val="C00000"/>
                    </a:solidFill>
                    <a:latin typeface="Arial" charset="0"/>
                    <a:ea typeface="Arial" charset="0"/>
                    <a:cs typeface="Arial" charset="0"/>
                  </a:rPr>
                  <a:t>glycine betaine</a:t>
                </a:r>
              </a:p>
            </p:txBody>
          </p:sp>
          <p:sp>
            <p:nvSpPr>
              <p:cNvPr id="22" name="TextBox 21"/>
              <p:cNvSpPr txBox="1"/>
              <p:nvPr/>
            </p:nvSpPr>
            <p:spPr>
              <a:xfrm>
                <a:off x="8029383" y="4808928"/>
                <a:ext cx="2440763" cy="318036"/>
              </a:xfrm>
              <a:prstGeom prst="rect">
                <a:avLst/>
              </a:prstGeom>
              <a:noFill/>
            </p:spPr>
            <p:txBody>
              <a:bodyPr wrap="square" rtlCol="0">
                <a:spAutoFit/>
              </a:bodyPr>
              <a:lstStyle/>
              <a:p>
                <a:r>
                  <a:rPr lang="en-US" sz="1260" dirty="0">
                    <a:solidFill>
                      <a:schemeClr val="tx1">
                        <a:lumMod val="75000"/>
                        <a:lumOff val="25000"/>
                      </a:schemeClr>
                    </a:solidFill>
                    <a:latin typeface="Arial" charset="0"/>
                    <a:ea typeface="Arial" charset="0"/>
                    <a:cs typeface="Arial" charset="0"/>
                  </a:rPr>
                  <a:t>dimethylglycine</a:t>
                </a:r>
              </a:p>
            </p:txBody>
          </p:sp>
          <p:sp>
            <p:nvSpPr>
              <p:cNvPr id="23" name="Rounded Rectangle 22"/>
              <p:cNvSpPr/>
              <p:nvPr/>
            </p:nvSpPr>
            <p:spPr>
              <a:xfrm>
                <a:off x="6844642" y="4402481"/>
                <a:ext cx="968873" cy="560781"/>
              </a:xfrm>
              <a:prstGeom prst="round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24" name="TextBox 23"/>
              <p:cNvSpPr txBox="1"/>
              <p:nvPr/>
            </p:nvSpPr>
            <p:spPr>
              <a:xfrm>
                <a:off x="6522286" y="4393120"/>
                <a:ext cx="1613583" cy="533479"/>
              </a:xfrm>
              <a:prstGeom prst="rect">
                <a:avLst/>
              </a:prstGeom>
              <a:noFill/>
            </p:spPr>
            <p:txBody>
              <a:bodyPr wrap="square" rtlCol="0">
                <a:spAutoFit/>
              </a:bodyPr>
              <a:lstStyle/>
              <a:p>
                <a:pPr algn="ctr"/>
                <a:r>
                  <a:rPr lang="en-US" sz="1260" dirty="0">
                    <a:solidFill>
                      <a:schemeClr val="bg1"/>
                    </a:solidFill>
                    <a:latin typeface="Arial" charset="0"/>
                    <a:ea typeface="Arial" charset="0"/>
                    <a:cs typeface="Arial" charset="0"/>
                  </a:rPr>
                  <a:t>Methyl</a:t>
                </a:r>
              </a:p>
              <a:p>
                <a:pPr algn="ctr"/>
                <a:r>
                  <a:rPr lang="en-US" sz="1260" dirty="0">
                    <a:solidFill>
                      <a:schemeClr val="bg1"/>
                    </a:solidFill>
                    <a:latin typeface="Arial" charset="0"/>
                    <a:ea typeface="Arial" charset="0"/>
                    <a:cs typeface="Arial" charset="0"/>
                  </a:rPr>
                  <a:t>transferase</a:t>
                </a:r>
              </a:p>
            </p:txBody>
          </p:sp>
        </p:grpSp>
        <p:grpSp>
          <p:nvGrpSpPr>
            <p:cNvPr id="17" name="Group 16"/>
            <p:cNvGrpSpPr/>
            <p:nvPr/>
          </p:nvGrpSpPr>
          <p:grpSpPr>
            <a:xfrm>
              <a:off x="4581793" y="2204945"/>
              <a:ext cx="5733170" cy="880888"/>
              <a:chOff x="6214981" y="852457"/>
              <a:chExt cx="5733170" cy="880888"/>
            </a:xfrm>
          </p:grpSpPr>
          <p:sp>
            <p:nvSpPr>
              <p:cNvPr id="26" name="Curved Left Arrow 25"/>
              <p:cNvSpPr/>
              <p:nvPr/>
            </p:nvSpPr>
            <p:spPr>
              <a:xfrm>
                <a:off x="8047954" y="1000037"/>
                <a:ext cx="396208" cy="711900"/>
              </a:xfrm>
              <a:prstGeom prst="curvedLeftArrow">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solidFill>
                    <a:schemeClr val="tx1"/>
                  </a:solidFill>
                </a:endParaRPr>
              </a:p>
            </p:txBody>
          </p:sp>
          <p:sp>
            <p:nvSpPr>
              <p:cNvPr id="27" name="Curved Right Arrow 26"/>
              <p:cNvSpPr/>
              <p:nvPr/>
            </p:nvSpPr>
            <p:spPr>
              <a:xfrm>
                <a:off x="9144000" y="1054103"/>
                <a:ext cx="422213" cy="624226"/>
              </a:xfrm>
              <a:prstGeom prst="curvedRightArrow">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solidFill>
                    <a:schemeClr val="tx1"/>
                  </a:solidFill>
                </a:endParaRPr>
              </a:p>
            </p:txBody>
          </p:sp>
          <p:sp>
            <p:nvSpPr>
              <p:cNvPr id="30" name="TextBox 29"/>
              <p:cNvSpPr txBox="1"/>
              <p:nvPr/>
            </p:nvSpPr>
            <p:spPr>
              <a:xfrm>
                <a:off x="9507388" y="1415309"/>
                <a:ext cx="2440763" cy="318036"/>
              </a:xfrm>
              <a:prstGeom prst="rect">
                <a:avLst/>
              </a:prstGeom>
              <a:noFill/>
            </p:spPr>
            <p:txBody>
              <a:bodyPr wrap="square" rtlCol="0">
                <a:spAutoFit/>
              </a:bodyPr>
              <a:lstStyle/>
              <a:p>
                <a:r>
                  <a:rPr lang="en-US" sz="1260" dirty="0">
                    <a:solidFill>
                      <a:schemeClr val="tx1">
                        <a:lumMod val="75000"/>
                        <a:lumOff val="25000"/>
                      </a:schemeClr>
                    </a:solidFill>
                    <a:latin typeface="Arial" charset="0"/>
                    <a:ea typeface="Arial" charset="0"/>
                    <a:cs typeface="Arial" charset="0"/>
                  </a:rPr>
                  <a:t>trimethylamine</a:t>
                </a:r>
              </a:p>
            </p:txBody>
          </p:sp>
          <p:sp>
            <p:nvSpPr>
              <p:cNvPr id="31" name="Rounded Rectangle 30"/>
              <p:cNvSpPr/>
              <p:nvPr/>
            </p:nvSpPr>
            <p:spPr>
              <a:xfrm>
                <a:off x="8322647" y="1008862"/>
                <a:ext cx="968873" cy="560781"/>
              </a:xfrm>
              <a:prstGeom prst="round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32" name="TextBox 31"/>
              <p:cNvSpPr txBox="1"/>
              <p:nvPr/>
            </p:nvSpPr>
            <p:spPr>
              <a:xfrm>
                <a:off x="8014655" y="1087860"/>
                <a:ext cx="1613583" cy="318036"/>
              </a:xfrm>
              <a:prstGeom prst="rect">
                <a:avLst/>
              </a:prstGeom>
              <a:noFill/>
            </p:spPr>
            <p:txBody>
              <a:bodyPr wrap="square" rtlCol="0">
                <a:spAutoFit/>
              </a:bodyPr>
              <a:lstStyle/>
              <a:p>
                <a:pPr algn="ctr"/>
                <a:r>
                  <a:rPr lang="en-US" sz="1260">
                    <a:solidFill>
                      <a:schemeClr val="bg1"/>
                    </a:solidFill>
                    <a:latin typeface="Arial" charset="0"/>
                    <a:ea typeface="Arial" charset="0"/>
                    <a:cs typeface="Arial" charset="0"/>
                  </a:rPr>
                  <a:t>Reductase</a:t>
                </a:r>
                <a:endParaRPr lang="en-US" sz="1260" dirty="0">
                  <a:solidFill>
                    <a:schemeClr val="bg1"/>
                  </a:solidFill>
                  <a:latin typeface="Arial" charset="0"/>
                  <a:ea typeface="Arial" charset="0"/>
                  <a:cs typeface="Arial" charset="0"/>
                </a:endParaRPr>
              </a:p>
            </p:txBody>
          </p:sp>
          <p:sp>
            <p:nvSpPr>
              <p:cNvPr id="33" name="TextBox 32"/>
              <p:cNvSpPr txBox="1"/>
              <p:nvPr/>
            </p:nvSpPr>
            <p:spPr>
              <a:xfrm>
                <a:off x="6214981" y="852457"/>
                <a:ext cx="2440763" cy="748924"/>
              </a:xfrm>
              <a:prstGeom prst="rect">
                <a:avLst/>
              </a:prstGeom>
              <a:noFill/>
            </p:spPr>
            <p:txBody>
              <a:bodyPr wrap="square" rtlCol="0">
                <a:spAutoFit/>
              </a:bodyPr>
              <a:lstStyle/>
              <a:p>
                <a:pPr algn="ctr"/>
                <a:r>
                  <a:rPr lang="en-US" sz="1260" dirty="0">
                    <a:solidFill>
                      <a:schemeClr val="tx1">
                        <a:lumMod val="75000"/>
                        <a:lumOff val="25000"/>
                      </a:schemeClr>
                    </a:solidFill>
                    <a:latin typeface="Arial" charset="0"/>
                    <a:ea typeface="Arial" charset="0"/>
                    <a:cs typeface="Arial" charset="0"/>
                  </a:rPr>
                  <a:t>amino acid</a:t>
                </a:r>
              </a:p>
              <a:p>
                <a:pPr algn="ctr"/>
                <a:r>
                  <a:rPr lang="en-US" sz="1260" dirty="0">
                    <a:solidFill>
                      <a:schemeClr val="tx1">
                        <a:lumMod val="75000"/>
                        <a:lumOff val="25000"/>
                      </a:schemeClr>
                    </a:solidFill>
                    <a:latin typeface="Arial" charset="0"/>
                    <a:ea typeface="Arial" charset="0"/>
                    <a:cs typeface="Arial" charset="0"/>
                  </a:rPr>
                  <a:t>electron donor</a:t>
                </a:r>
              </a:p>
              <a:p>
                <a:pPr algn="ctr"/>
                <a:r>
                  <a:rPr lang="en-US" sz="1260" b="1" dirty="0">
                    <a:solidFill>
                      <a:schemeClr val="tx1">
                        <a:lumMod val="75000"/>
                        <a:lumOff val="25000"/>
                      </a:schemeClr>
                    </a:solidFill>
                    <a:latin typeface="Arial" charset="0"/>
                    <a:ea typeface="Arial" charset="0"/>
                    <a:cs typeface="Arial" charset="0"/>
                  </a:rPr>
                  <a:t>?</a:t>
                </a:r>
              </a:p>
            </p:txBody>
          </p:sp>
          <p:sp>
            <p:nvSpPr>
              <p:cNvPr id="34" name="TextBox 33"/>
              <p:cNvSpPr txBox="1"/>
              <p:nvPr/>
            </p:nvSpPr>
            <p:spPr>
              <a:xfrm>
                <a:off x="9507388" y="891541"/>
                <a:ext cx="2440763" cy="318036"/>
              </a:xfrm>
              <a:prstGeom prst="rect">
                <a:avLst/>
              </a:prstGeom>
              <a:noFill/>
            </p:spPr>
            <p:txBody>
              <a:bodyPr wrap="square" rtlCol="0">
                <a:spAutoFit/>
              </a:bodyPr>
              <a:lstStyle/>
              <a:p>
                <a:r>
                  <a:rPr lang="en-US" sz="1260" b="1" dirty="0">
                    <a:solidFill>
                      <a:srgbClr val="C00000"/>
                    </a:solidFill>
                    <a:latin typeface="Arial" charset="0"/>
                    <a:ea typeface="Arial" charset="0"/>
                    <a:cs typeface="Arial" charset="0"/>
                  </a:rPr>
                  <a:t>glycine betaine</a:t>
                </a:r>
              </a:p>
            </p:txBody>
          </p:sp>
        </p:grpSp>
      </p:grpSp>
      <p:sp>
        <p:nvSpPr>
          <p:cNvPr id="54" name="Rectangle 53"/>
          <p:cNvSpPr/>
          <p:nvPr/>
        </p:nvSpPr>
        <p:spPr>
          <a:xfrm>
            <a:off x="159074" y="1668001"/>
            <a:ext cx="4114800" cy="286232"/>
          </a:xfrm>
          <a:prstGeom prst="rect">
            <a:avLst/>
          </a:prstGeom>
        </p:spPr>
        <p:txBody>
          <a:bodyPr wrap="square">
            <a:spAutoFit/>
          </a:bodyPr>
          <a:lstStyle/>
          <a:p>
            <a:pPr algn="ctr"/>
            <a:r>
              <a:rPr lang="en-US" sz="1260" b="1" i="1" dirty="0">
                <a:latin typeface="Arial" charset="0"/>
                <a:ea typeface="Arial" charset="0"/>
                <a:cs typeface="Arial" charset="0"/>
              </a:rPr>
              <a:t>Stickland reaction</a:t>
            </a:r>
            <a:endParaRPr lang="en-US" sz="1260" dirty="0"/>
          </a:p>
        </p:txBody>
      </p:sp>
      <p:sp>
        <p:nvSpPr>
          <p:cNvPr id="38" name="TextBox 37"/>
          <p:cNvSpPr txBox="1"/>
          <p:nvPr/>
        </p:nvSpPr>
        <p:spPr>
          <a:xfrm>
            <a:off x="4934447" y="4894201"/>
            <a:ext cx="4410552" cy="258532"/>
          </a:xfrm>
          <a:prstGeom prst="rect">
            <a:avLst/>
          </a:prstGeom>
          <a:noFill/>
        </p:spPr>
        <p:txBody>
          <a:bodyPr wrap="square" rtlCol="0">
            <a:spAutoFit/>
          </a:bodyPr>
          <a:lstStyle/>
          <a:p>
            <a:r>
              <a:rPr lang="en-US" sz="1080" dirty="0">
                <a:latin typeface="Arial" charset="0"/>
                <a:ea typeface="Arial" charset="0"/>
                <a:cs typeface="Arial" charset="0"/>
              </a:rPr>
              <a:t>Metabolism Ref: </a:t>
            </a:r>
            <a:r>
              <a:rPr lang="en-US" sz="1080" dirty="0" err="1">
                <a:latin typeface="Arial" charset="0"/>
                <a:ea typeface="Arial" charset="0"/>
                <a:cs typeface="Arial" charset="0"/>
              </a:rPr>
              <a:t>Ticak</a:t>
            </a:r>
            <a:r>
              <a:rPr lang="en-US" sz="1080" dirty="0">
                <a:latin typeface="Arial" charset="0"/>
                <a:ea typeface="Arial" charset="0"/>
                <a:cs typeface="Arial" charset="0"/>
              </a:rPr>
              <a:t> et al, 2014 + Andreesen et al, 2004 </a:t>
            </a:r>
          </a:p>
        </p:txBody>
      </p:sp>
    </p:spTree>
    <p:extLst>
      <p:ext uri="{BB962C8B-B14F-4D97-AF65-F5344CB8AC3E}">
        <p14:creationId xmlns:p14="http://schemas.microsoft.com/office/powerpoint/2010/main" val="110200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5770" y="255640"/>
            <a:ext cx="8435914" cy="572464"/>
          </a:xfrm>
          <a:prstGeom prst="rect">
            <a:avLst/>
          </a:prstGeom>
          <a:noFill/>
        </p:spPr>
        <p:txBody>
          <a:bodyPr wrap="square" rtlCol="0">
            <a:spAutoFit/>
          </a:bodyPr>
          <a:lstStyle/>
          <a:p>
            <a:pPr algn="ctr"/>
            <a:r>
              <a:rPr lang="en-US" sz="2400" b="1" dirty="0">
                <a:solidFill>
                  <a:srgbClr val="595959"/>
                </a:solidFill>
              </a:rPr>
              <a:t>Could glycine betaine also serve as energy source?</a:t>
            </a:r>
          </a:p>
          <a:p>
            <a:pPr algn="ctr"/>
            <a:endParaRPr lang="en-US" sz="720" b="1" dirty="0">
              <a:solidFill>
                <a:srgbClr val="595959"/>
              </a:solidFill>
            </a:endParaRPr>
          </a:p>
        </p:txBody>
      </p:sp>
      <p:grpSp>
        <p:nvGrpSpPr>
          <p:cNvPr id="51" name="Group 50"/>
          <p:cNvGrpSpPr/>
          <p:nvPr/>
        </p:nvGrpSpPr>
        <p:grpSpPr>
          <a:xfrm>
            <a:off x="5409552" y="876392"/>
            <a:ext cx="5372100" cy="2037632"/>
            <a:chOff x="1022" y="1386865"/>
            <a:chExt cx="5969000" cy="2264036"/>
          </a:xfrm>
        </p:grpSpPr>
        <p:sp>
          <p:nvSpPr>
            <p:cNvPr id="52" name="Content Placeholder 2"/>
            <p:cNvSpPr txBox="1">
              <a:spLocks/>
            </p:cNvSpPr>
            <p:nvPr/>
          </p:nvSpPr>
          <p:spPr bwMode="auto">
            <a:xfrm>
              <a:off x="1022" y="1670495"/>
              <a:ext cx="5969000" cy="19804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spcBef>
                  <a:spcPct val="20000"/>
                </a:spcBef>
                <a:buClr>
                  <a:schemeClr val="hlink"/>
                </a:buClr>
                <a:buSzPct val="65000"/>
                <a:buFont typeface="Wingdings" charset="0"/>
                <a:buNone/>
              </a:pPr>
              <a:r>
                <a:rPr lang="en-US" sz="1800" b="1" dirty="0">
                  <a:solidFill>
                    <a:srgbClr val="C00000"/>
                  </a:solidFill>
                  <a:latin typeface="Helvetica Neue Light"/>
                  <a:cs typeface="Helvetica Neue Light"/>
                </a:rPr>
                <a:t>Glycine betaine</a:t>
              </a:r>
            </a:p>
          </p:txBody>
        </p:sp>
        <p:pic>
          <p:nvPicPr>
            <p:cNvPr id="53" name="Picture 6" descr="amine_transformations.pdf"/>
            <p:cNvPicPr>
              <a:picLocks noChangeAspect="1"/>
            </p:cNvPicPr>
            <p:nvPr/>
          </p:nvPicPr>
          <p:blipFill rotWithShape="1">
            <a:blip r:embed="rId3" cstate="hqprint">
              <a:extLst>
                <a:ext uri="{28A0092B-C50C-407E-A947-70E740481C1C}">
                  <a14:useLocalDpi xmlns:a14="http://schemas.microsoft.com/office/drawing/2010/main"/>
                </a:ext>
              </a:extLst>
            </a:blip>
            <a:srcRect l="54749" t="9660" r="31598" b="74845"/>
            <a:stretch/>
          </p:blipFill>
          <p:spPr bwMode="auto">
            <a:xfrm>
              <a:off x="1946730" y="1386865"/>
              <a:ext cx="1476092" cy="890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56" name="Group 55"/>
          <p:cNvGrpSpPr/>
          <p:nvPr/>
        </p:nvGrpSpPr>
        <p:grpSpPr>
          <a:xfrm>
            <a:off x="-38950" y="1668001"/>
            <a:ext cx="5243492" cy="2547363"/>
            <a:chOff x="4493550" y="1822755"/>
            <a:chExt cx="5826102" cy="2830403"/>
          </a:xfrm>
        </p:grpSpPr>
        <p:grpSp>
          <p:nvGrpSpPr>
            <p:cNvPr id="55" name="Group 54"/>
            <p:cNvGrpSpPr/>
            <p:nvPr/>
          </p:nvGrpSpPr>
          <p:grpSpPr>
            <a:xfrm>
              <a:off x="4493550" y="1822755"/>
              <a:ext cx="5380813" cy="2830403"/>
              <a:chOff x="4493550" y="1822755"/>
              <a:chExt cx="5380813" cy="2830403"/>
            </a:xfrm>
          </p:grpSpPr>
          <p:grpSp>
            <p:nvGrpSpPr>
              <p:cNvPr id="41" name="Group 40"/>
              <p:cNvGrpSpPr/>
              <p:nvPr/>
            </p:nvGrpSpPr>
            <p:grpSpPr>
              <a:xfrm>
                <a:off x="4981684" y="1822755"/>
                <a:ext cx="4892679" cy="2830403"/>
                <a:chOff x="4957352" y="2692261"/>
                <a:chExt cx="4892679" cy="2830403"/>
              </a:xfrm>
            </p:grpSpPr>
            <p:sp>
              <p:nvSpPr>
                <p:cNvPr id="16" name="Rounded Rectangle 15"/>
                <p:cNvSpPr/>
                <p:nvPr/>
              </p:nvSpPr>
              <p:spPr>
                <a:xfrm>
                  <a:off x="4957352" y="2697272"/>
                  <a:ext cx="4861367" cy="1278932"/>
                </a:xfrm>
                <a:prstGeom prst="round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35" name="Rounded Rectangle 34"/>
                <p:cNvSpPr/>
                <p:nvPr/>
              </p:nvSpPr>
              <p:spPr>
                <a:xfrm>
                  <a:off x="4988664" y="4243732"/>
                  <a:ext cx="4861367" cy="1278932"/>
                </a:xfrm>
                <a:prstGeom prst="round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dirty="0"/>
                </a:p>
              </p:txBody>
            </p:sp>
            <p:sp>
              <p:nvSpPr>
                <p:cNvPr id="7" name="Oval 6"/>
                <p:cNvSpPr/>
                <p:nvPr/>
              </p:nvSpPr>
              <p:spPr>
                <a:xfrm>
                  <a:off x="5067645" y="2751093"/>
                  <a:ext cx="308919" cy="29656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37" name="Oval 36"/>
                <p:cNvSpPr/>
                <p:nvPr/>
              </p:nvSpPr>
              <p:spPr>
                <a:xfrm>
                  <a:off x="5080000" y="4337650"/>
                  <a:ext cx="308919" cy="29656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8" name="TextBox 7"/>
                <p:cNvSpPr txBox="1"/>
                <p:nvPr/>
              </p:nvSpPr>
              <p:spPr>
                <a:xfrm>
                  <a:off x="5077258" y="2692261"/>
                  <a:ext cx="575964" cy="318036"/>
                </a:xfrm>
                <a:prstGeom prst="rect">
                  <a:avLst/>
                </a:prstGeom>
                <a:noFill/>
              </p:spPr>
              <p:txBody>
                <a:bodyPr wrap="square" rtlCol="0">
                  <a:spAutoFit/>
                </a:bodyPr>
                <a:lstStyle/>
                <a:p>
                  <a:r>
                    <a:rPr lang="en-US" sz="1260" b="1" dirty="0">
                      <a:solidFill>
                        <a:schemeClr val="bg1"/>
                      </a:solidFill>
                      <a:latin typeface="Arial" charset="0"/>
                      <a:ea typeface="Arial" charset="0"/>
                      <a:cs typeface="Arial" charset="0"/>
                    </a:rPr>
                    <a:t>1</a:t>
                  </a:r>
                </a:p>
              </p:txBody>
            </p:sp>
            <p:sp>
              <p:nvSpPr>
                <p:cNvPr id="39" name="TextBox 38"/>
                <p:cNvSpPr txBox="1"/>
                <p:nvPr/>
              </p:nvSpPr>
              <p:spPr>
                <a:xfrm>
                  <a:off x="5077258" y="4292644"/>
                  <a:ext cx="575964" cy="318036"/>
                </a:xfrm>
                <a:prstGeom prst="rect">
                  <a:avLst/>
                </a:prstGeom>
                <a:noFill/>
              </p:spPr>
              <p:txBody>
                <a:bodyPr wrap="square" rtlCol="0">
                  <a:spAutoFit/>
                </a:bodyPr>
                <a:lstStyle/>
                <a:p>
                  <a:r>
                    <a:rPr lang="en-US" sz="1260" b="1">
                      <a:solidFill>
                        <a:schemeClr val="bg1"/>
                      </a:solidFill>
                      <a:latin typeface="Arial" charset="0"/>
                      <a:ea typeface="Arial" charset="0"/>
                      <a:cs typeface="Arial" charset="0"/>
                    </a:rPr>
                    <a:t>2</a:t>
                  </a:r>
                  <a:endParaRPr lang="en-US" sz="1260" b="1" dirty="0">
                    <a:solidFill>
                      <a:schemeClr val="bg1"/>
                    </a:solidFill>
                    <a:latin typeface="Arial" charset="0"/>
                    <a:ea typeface="Arial" charset="0"/>
                    <a:cs typeface="Arial" charset="0"/>
                  </a:endParaRPr>
                </a:p>
              </p:txBody>
            </p:sp>
          </p:grpSp>
          <p:sp>
            <p:nvSpPr>
              <p:cNvPr id="36" name="Rectangle 35"/>
              <p:cNvSpPr/>
              <p:nvPr/>
            </p:nvSpPr>
            <p:spPr>
              <a:xfrm>
                <a:off x="4493550" y="3452970"/>
                <a:ext cx="4572000" cy="318036"/>
              </a:xfrm>
              <a:prstGeom prst="rect">
                <a:avLst/>
              </a:prstGeom>
            </p:spPr>
            <p:txBody>
              <a:bodyPr wrap="square">
                <a:spAutoFit/>
              </a:bodyPr>
              <a:lstStyle/>
              <a:p>
                <a:pPr algn="ctr"/>
                <a:r>
                  <a:rPr lang="en-US" sz="1260" b="1" i="1" dirty="0">
                    <a:latin typeface="Arial" charset="0"/>
                    <a:ea typeface="Arial" charset="0"/>
                    <a:cs typeface="Arial" charset="0"/>
                  </a:rPr>
                  <a:t>Demethylation reaction</a:t>
                </a:r>
                <a:endParaRPr lang="en-US" sz="1260" dirty="0"/>
              </a:p>
            </p:txBody>
          </p:sp>
        </p:grpSp>
        <p:grpSp>
          <p:nvGrpSpPr>
            <p:cNvPr id="5" name="Group 4"/>
            <p:cNvGrpSpPr/>
            <p:nvPr/>
          </p:nvGrpSpPr>
          <p:grpSpPr>
            <a:xfrm>
              <a:off x="6371792" y="3788318"/>
              <a:ext cx="3947860" cy="841803"/>
              <a:chOff x="6522286" y="4285161"/>
              <a:chExt cx="3947860" cy="841803"/>
            </a:xfrm>
          </p:grpSpPr>
          <p:sp>
            <p:nvSpPr>
              <p:cNvPr id="19" name="Curved Right Arrow 18"/>
              <p:cNvSpPr/>
              <p:nvPr/>
            </p:nvSpPr>
            <p:spPr>
              <a:xfrm>
                <a:off x="7665995" y="4447722"/>
                <a:ext cx="422213" cy="624226"/>
              </a:xfrm>
              <a:prstGeom prst="curvedRightArrow">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solidFill>
                    <a:schemeClr val="tx1"/>
                  </a:solidFill>
                </a:endParaRPr>
              </a:p>
            </p:txBody>
          </p:sp>
          <p:sp>
            <p:nvSpPr>
              <p:cNvPr id="20" name="TextBox 19"/>
              <p:cNvSpPr txBox="1"/>
              <p:nvPr/>
            </p:nvSpPr>
            <p:spPr>
              <a:xfrm>
                <a:off x="8029383" y="4285161"/>
                <a:ext cx="2440763" cy="318036"/>
              </a:xfrm>
              <a:prstGeom prst="rect">
                <a:avLst/>
              </a:prstGeom>
              <a:noFill/>
            </p:spPr>
            <p:txBody>
              <a:bodyPr wrap="square" rtlCol="0">
                <a:spAutoFit/>
              </a:bodyPr>
              <a:lstStyle/>
              <a:p>
                <a:r>
                  <a:rPr lang="en-US" sz="1260" b="1" dirty="0">
                    <a:solidFill>
                      <a:srgbClr val="C00000"/>
                    </a:solidFill>
                    <a:latin typeface="Arial" charset="0"/>
                    <a:ea typeface="Arial" charset="0"/>
                    <a:cs typeface="Arial" charset="0"/>
                  </a:rPr>
                  <a:t>glycine betaine</a:t>
                </a:r>
              </a:p>
            </p:txBody>
          </p:sp>
          <p:sp>
            <p:nvSpPr>
              <p:cNvPr id="22" name="TextBox 21"/>
              <p:cNvSpPr txBox="1"/>
              <p:nvPr/>
            </p:nvSpPr>
            <p:spPr>
              <a:xfrm>
                <a:off x="8029383" y="4808928"/>
                <a:ext cx="2440763" cy="318036"/>
              </a:xfrm>
              <a:prstGeom prst="rect">
                <a:avLst/>
              </a:prstGeom>
              <a:noFill/>
            </p:spPr>
            <p:txBody>
              <a:bodyPr wrap="square" rtlCol="0">
                <a:spAutoFit/>
              </a:bodyPr>
              <a:lstStyle/>
              <a:p>
                <a:r>
                  <a:rPr lang="en-US" sz="1260" dirty="0">
                    <a:solidFill>
                      <a:schemeClr val="tx1">
                        <a:lumMod val="75000"/>
                        <a:lumOff val="25000"/>
                      </a:schemeClr>
                    </a:solidFill>
                    <a:latin typeface="Arial" charset="0"/>
                    <a:ea typeface="Arial" charset="0"/>
                    <a:cs typeface="Arial" charset="0"/>
                  </a:rPr>
                  <a:t>dimethylglycine</a:t>
                </a:r>
              </a:p>
            </p:txBody>
          </p:sp>
          <p:sp>
            <p:nvSpPr>
              <p:cNvPr id="23" name="Rounded Rectangle 22"/>
              <p:cNvSpPr/>
              <p:nvPr/>
            </p:nvSpPr>
            <p:spPr>
              <a:xfrm>
                <a:off x="6844642" y="4402481"/>
                <a:ext cx="968873" cy="560781"/>
              </a:xfrm>
              <a:prstGeom prst="round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24" name="TextBox 23"/>
              <p:cNvSpPr txBox="1"/>
              <p:nvPr/>
            </p:nvSpPr>
            <p:spPr>
              <a:xfrm>
                <a:off x="6522286" y="4393120"/>
                <a:ext cx="1613583" cy="533479"/>
              </a:xfrm>
              <a:prstGeom prst="rect">
                <a:avLst/>
              </a:prstGeom>
              <a:noFill/>
            </p:spPr>
            <p:txBody>
              <a:bodyPr wrap="square" rtlCol="0">
                <a:spAutoFit/>
              </a:bodyPr>
              <a:lstStyle/>
              <a:p>
                <a:pPr algn="ctr"/>
                <a:r>
                  <a:rPr lang="en-US" sz="1260" dirty="0">
                    <a:solidFill>
                      <a:schemeClr val="bg1"/>
                    </a:solidFill>
                    <a:latin typeface="Arial" charset="0"/>
                    <a:ea typeface="Arial" charset="0"/>
                    <a:cs typeface="Arial" charset="0"/>
                  </a:rPr>
                  <a:t>Methyl</a:t>
                </a:r>
              </a:p>
              <a:p>
                <a:pPr algn="ctr"/>
                <a:r>
                  <a:rPr lang="en-US" sz="1260" dirty="0">
                    <a:solidFill>
                      <a:schemeClr val="bg1"/>
                    </a:solidFill>
                    <a:latin typeface="Arial" charset="0"/>
                    <a:ea typeface="Arial" charset="0"/>
                    <a:cs typeface="Arial" charset="0"/>
                  </a:rPr>
                  <a:t>transferase</a:t>
                </a:r>
              </a:p>
            </p:txBody>
          </p:sp>
        </p:grpSp>
        <p:grpSp>
          <p:nvGrpSpPr>
            <p:cNvPr id="17" name="Group 16"/>
            <p:cNvGrpSpPr/>
            <p:nvPr/>
          </p:nvGrpSpPr>
          <p:grpSpPr>
            <a:xfrm>
              <a:off x="4581793" y="2204945"/>
              <a:ext cx="5733170" cy="880888"/>
              <a:chOff x="6214981" y="852457"/>
              <a:chExt cx="5733170" cy="880888"/>
            </a:xfrm>
          </p:grpSpPr>
          <p:sp>
            <p:nvSpPr>
              <p:cNvPr id="26" name="Curved Left Arrow 25"/>
              <p:cNvSpPr/>
              <p:nvPr/>
            </p:nvSpPr>
            <p:spPr>
              <a:xfrm>
                <a:off x="8047954" y="1000037"/>
                <a:ext cx="396208" cy="711900"/>
              </a:xfrm>
              <a:prstGeom prst="curvedLeftArrow">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solidFill>
                    <a:schemeClr val="tx1"/>
                  </a:solidFill>
                </a:endParaRPr>
              </a:p>
            </p:txBody>
          </p:sp>
          <p:sp>
            <p:nvSpPr>
              <p:cNvPr id="27" name="Curved Right Arrow 26"/>
              <p:cNvSpPr/>
              <p:nvPr/>
            </p:nvSpPr>
            <p:spPr>
              <a:xfrm>
                <a:off x="9144000" y="1054103"/>
                <a:ext cx="422213" cy="624226"/>
              </a:xfrm>
              <a:prstGeom prst="curvedRightArrow">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solidFill>
                    <a:schemeClr val="tx1"/>
                  </a:solidFill>
                </a:endParaRPr>
              </a:p>
            </p:txBody>
          </p:sp>
          <p:sp>
            <p:nvSpPr>
              <p:cNvPr id="30" name="TextBox 29"/>
              <p:cNvSpPr txBox="1"/>
              <p:nvPr/>
            </p:nvSpPr>
            <p:spPr>
              <a:xfrm>
                <a:off x="9507388" y="1415309"/>
                <a:ext cx="2440763" cy="318036"/>
              </a:xfrm>
              <a:prstGeom prst="rect">
                <a:avLst/>
              </a:prstGeom>
              <a:noFill/>
            </p:spPr>
            <p:txBody>
              <a:bodyPr wrap="square" rtlCol="0">
                <a:spAutoFit/>
              </a:bodyPr>
              <a:lstStyle/>
              <a:p>
                <a:r>
                  <a:rPr lang="en-US" sz="1260" dirty="0">
                    <a:solidFill>
                      <a:schemeClr val="tx1">
                        <a:lumMod val="75000"/>
                        <a:lumOff val="25000"/>
                      </a:schemeClr>
                    </a:solidFill>
                    <a:latin typeface="Arial" charset="0"/>
                    <a:ea typeface="Arial" charset="0"/>
                    <a:cs typeface="Arial" charset="0"/>
                  </a:rPr>
                  <a:t>trimethylamine</a:t>
                </a:r>
              </a:p>
            </p:txBody>
          </p:sp>
          <p:sp>
            <p:nvSpPr>
              <p:cNvPr id="31" name="Rounded Rectangle 30"/>
              <p:cNvSpPr/>
              <p:nvPr/>
            </p:nvSpPr>
            <p:spPr>
              <a:xfrm>
                <a:off x="8322647" y="1008862"/>
                <a:ext cx="968873" cy="560781"/>
              </a:xfrm>
              <a:prstGeom prst="round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32" name="TextBox 31"/>
              <p:cNvSpPr txBox="1"/>
              <p:nvPr/>
            </p:nvSpPr>
            <p:spPr>
              <a:xfrm>
                <a:off x="8014655" y="1087860"/>
                <a:ext cx="1613583" cy="318036"/>
              </a:xfrm>
              <a:prstGeom prst="rect">
                <a:avLst/>
              </a:prstGeom>
              <a:noFill/>
            </p:spPr>
            <p:txBody>
              <a:bodyPr wrap="square" rtlCol="0">
                <a:spAutoFit/>
              </a:bodyPr>
              <a:lstStyle/>
              <a:p>
                <a:pPr algn="ctr"/>
                <a:r>
                  <a:rPr lang="en-US" sz="1260">
                    <a:solidFill>
                      <a:schemeClr val="bg1"/>
                    </a:solidFill>
                    <a:latin typeface="Arial" charset="0"/>
                    <a:ea typeface="Arial" charset="0"/>
                    <a:cs typeface="Arial" charset="0"/>
                  </a:rPr>
                  <a:t>Reductase</a:t>
                </a:r>
                <a:endParaRPr lang="en-US" sz="1260" dirty="0">
                  <a:solidFill>
                    <a:schemeClr val="bg1"/>
                  </a:solidFill>
                  <a:latin typeface="Arial" charset="0"/>
                  <a:ea typeface="Arial" charset="0"/>
                  <a:cs typeface="Arial" charset="0"/>
                </a:endParaRPr>
              </a:p>
            </p:txBody>
          </p:sp>
          <p:sp>
            <p:nvSpPr>
              <p:cNvPr id="33" name="TextBox 32"/>
              <p:cNvSpPr txBox="1"/>
              <p:nvPr/>
            </p:nvSpPr>
            <p:spPr>
              <a:xfrm>
                <a:off x="6214981" y="852457"/>
                <a:ext cx="2440763" cy="748924"/>
              </a:xfrm>
              <a:prstGeom prst="rect">
                <a:avLst/>
              </a:prstGeom>
              <a:noFill/>
            </p:spPr>
            <p:txBody>
              <a:bodyPr wrap="square" rtlCol="0">
                <a:spAutoFit/>
              </a:bodyPr>
              <a:lstStyle/>
              <a:p>
                <a:pPr algn="ctr"/>
                <a:r>
                  <a:rPr lang="en-US" sz="1260" dirty="0">
                    <a:solidFill>
                      <a:schemeClr val="tx1">
                        <a:lumMod val="75000"/>
                        <a:lumOff val="25000"/>
                      </a:schemeClr>
                    </a:solidFill>
                    <a:latin typeface="Arial" charset="0"/>
                    <a:ea typeface="Arial" charset="0"/>
                    <a:cs typeface="Arial" charset="0"/>
                  </a:rPr>
                  <a:t>amino acid</a:t>
                </a:r>
              </a:p>
              <a:p>
                <a:pPr algn="ctr"/>
                <a:r>
                  <a:rPr lang="en-US" sz="1260" dirty="0">
                    <a:solidFill>
                      <a:schemeClr val="tx1">
                        <a:lumMod val="75000"/>
                        <a:lumOff val="25000"/>
                      </a:schemeClr>
                    </a:solidFill>
                    <a:latin typeface="Arial" charset="0"/>
                    <a:ea typeface="Arial" charset="0"/>
                    <a:cs typeface="Arial" charset="0"/>
                  </a:rPr>
                  <a:t>electron donor</a:t>
                </a:r>
              </a:p>
              <a:p>
                <a:pPr algn="ctr"/>
                <a:r>
                  <a:rPr lang="en-US" sz="1260" b="1" dirty="0">
                    <a:solidFill>
                      <a:schemeClr val="tx1">
                        <a:lumMod val="75000"/>
                        <a:lumOff val="25000"/>
                      </a:schemeClr>
                    </a:solidFill>
                    <a:latin typeface="Arial" charset="0"/>
                    <a:ea typeface="Arial" charset="0"/>
                    <a:cs typeface="Arial" charset="0"/>
                  </a:rPr>
                  <a:t>?</a:t>
                </a:r>
              </a:p>
            </p:txBody>
          </p:sp>
          <p:sp>
            <p:nvSpPr>
              <p:cNvPr id="34" name="TextBox 33"/>
              <p:cNvSpPr txBox="1"/>
              <p:nvPr/>
            </p:nvSpPr>
            <p:spPr>
              <a:xfrm>
                <a:off x="9507388" y="891541"/>
                <a:ext cx="2440763" cy="318036"/>
              </a:xfrm>
              <a:prstGeom prst="rect">
                <a:avLst/>
              </a:prstGeom>
              <a:noFill/>
            </p:spPr>
            <p:txBody>
              <a:bodyPr wrap="square" rtlCol="0">
                <a:spAutoFit/>
              </a:bodyPr>
              <a:lstStyle/>
              <a:p>
                <a:r>
                  <a:rPr lang="en-US" sz="1260" b="1" dirty="0">
                    <a:solidFill>
                      <a:srgbClr val="C00000"/>
                    </a:solidFill>
                    <a:latin typeface="Arial" charset="0"/>
                    <a:ea typeface="Arial" charset="0"/>
                    <a:cs typeface="Arial" charset="0"/>
                  </a:rPr>
                  <a:t>glycine betaine</a:t>
                </a:r>
              </a:p>
            </p:txBody>
          </p:sp>
        </p:grpSp>
      </p:grpSp>
      <p:sp>
        <p:nvSpPr>
          <p:cNvPr id="54" name="Rectangle 53"/>
          <p:cNvSpPr/>
          <p:nvPr/>
        </p:nvSpPr>
        <p:spPr>
          <a:xfrm>
            <a:off x="159074" y="1668001"/>
            <a:ext cx="4114800" cy="286232"/>
          </a:xfrm>
          <a:prstGeom prst="rect">
            <a:avLst/>
          </a:prstGeom>
        </p:spPr>
        <p:txBody>
          <a:bodyPr wrap="square">
            <a:spAutoFit/>
          </a:bodyPr>
          <a:lstStyle/>
          <a:p>
            <a:pPr algn="ctr"/>
            <a:r>
              <a:rPr lang="en-US" sz="1260" b="1" i="1" dirty="0">
                <a:latin typeface="Arial" charset="0"/>
                <a:ea typeface="Arial" charset="0"/>
                <a:cs typeface="Arial" charset="0"/>
              </a:rPr>
              <a:t>Stickland reaction</a:t>
            </a:r>
            <a:endParaRPr lang="en-US" sz="1260" dirty="0"/>
          </a:p>
        </p:txBody>
      </p:sp>
      <p:sp>
        <p:nvSpPr>
          <p:cNvPr id="2" name="TextBox 1">
            <a:extLst>
              <a:ext uri="{FF2B5EF4-FFF2-40B4-BE49-F238E27FC236}">
                <a16:creationId xmlns:a16="http://schemas.microsoft.com/office/drawing/2014/main" id="{D7EB78FC-926C-AC4C-8B80-CB3E8872BAE7}"/>
              </a:ext>
            </a:extLst>
          </p:cNvPr>
          <p:cNvSpPr txBox="1"/>
          <p:nvPr/>
        </p:nvSpPr>
        <p:spPr>
          <a:xfrm>
            <a:off x="5185400" y="1933501"/>
            <a:ext cx="3711763" cy="2600712"/>
          </a:xfrm>
          <a:prstGeom prst="rect">
            <a:avLst/>
          </a:prstGeom>
          <a:noFill/>
        </p:spPr>
        <p:txBody>
          <a:bodyPr wrap="square" rtlCol="0">
            <a:spAutoFit/>
          </a:bodyPr>
          <a:lstStyle/>
          <a:p>
            <a:r>
              <a:rPr lang="en-US" sz="2000" b="1" i="1" dirty="0"/>
              <a:t>Isn’t metagenomics enough?</a:t>
            </a:r>
          </a:p>
          <a:p>
            <a:endParaRPr lang="en-US" sz="900" dirty="0"/>
          </a:p>
          <a:p>
            <a:pPr marL="285750" indent="-285750">
              <a:buFont typeface="Arial" panose="020B0604020202020204" pitchFamily="34" charset="0"/>
              <a:buChar char="•"/>
            </a:pPr>
            <a:r>
              <a:rPr lang="en-US" sz="1600" dirty="0"/>
              <a:t>Genes are poorly annotated in genomes</a:t>
            </a:r>
          </a:p>
          <a:p>
            <a:pPr marL="285750" indent="-285750">
              <a:buFont typeface="Arial" panose="020B0604020202020204" pitchFamily="34" charset="0"/>
              <a:buChar char="•"/>
            </a:pPr>
            <a:endParaRPr lang="en-US" sz="500" i="1" dirty="0"/>
          </a:p>
          <a:p>
            <a:pPr marL="285750" indent="-285750">
              <a:buFont typeface="Arial" panose="020B0604020202020204" pitchFamily="34" charset="0"/>
              <a:buChar char="•"/>
            </a:pPr>
            <a:r>
              <a:rPr lang="en-US" sz="1600" dirty="0"/>
              <a:t>Electron donor cannot  be identified from existing data alone</a:t>
            </a:r>
          </a:p>
          <a:p>
            <a:pPr marL="285750" indent="-285750">
              <a:buFont typeface="Arial" panose="020B0604020202020204" pitchFamily="34" charset="0"/>
              <a:buChar char="•"/>
            </a:pPr>
            <a:endParaRPr lang="en-US" sz="500" dirty="0"/>
          </a:p>
          <a:p>
            <a:pPr marL="285750" indent="-285750">
              <a:buFont typeface="Arial" panose="020B0604020202020204" pitchFamily="34" charset="0"/>
              <a:buChar char="•"/>
            </a:pPr>
            <a:r>
              <a:rPr lang="en-US" sz="1600" dirty="0"/>
              <a:t>Expression is challenging due to  sample collection</a:t>
            </a:r>
          </a:p>
          <a:p>
            <a:r>
              <a:rPr lang="en-US" dirty="0"/>
              <a:t> </a:t>
            </a:r>
          </a:p>
          <a:p>
            <a:endParaRPr lang="en-US" dirty="0"/>
          </a:p>
        </p:txBody>
      </p:sp>
    </p:spTree>
    <p:extLst>
      <p:ext uri="{BB962C8B-B14F-4D97-AF65-F5344CB8AC3E}">
        <p14:creationId xmlns:p14="http://schemas.microsoft.com/office/powerpoint/2010/main" val="3255866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6898" y="78225"/>
            <a:ext cx="8922916" cy="738664"/>
          </a:xfrm>
          <a:prstGeom prst="rect">
            <a:avLst/>
          </a:prstGeom>
          <a:noFill/>
        </p:spPr>
        <p:txBody>
          <a:bodyPr wrap="square" rtlCol="0">
            <a:spAutoFit/>
          </a:bodyPr>
          <a:lstStyle/>
          <a:p>
            <a:pPr algn="ctr"/>
            <a:endParaRPr lang="en-US" sz="1800" b="1" dirty="0">
              <a:solidFill>
                <a:srgbClr val="595959"/>
              </a:solidFill>
            </a:endParaRPr>
          </a:p>
          <a:p>
            <a:pPr algn="ctr"/>
            <a:r>
              <a:rPr lang="en-US" sz="2400" b="1" dirty="0">
                <a:solidFill>
                  <a:srgbClr val="595959"/>
                </a:solidFill>
              </a:rPr>
              <a:t>Validating a meta-omics hypothesis from the field in the lab</a:t>
            </a:r>
          </a:p>
        </p:txBody>
      </p:sp>
      <p:pic>
        <p:nvPicPr>
          <p:cNvPr id="9" name="Picture 8"/>
          <p:cNvPicPr>
            <a:picLocks noChangeAspect="1"/>
          </p:cNvPicPr>
          <p:nvPr/>
        </p:nvPicPr>
        <p:blipFill rotWithShape="1">
          <a:blip r:embed="rId3" cstate="hqprint">
            <a:extLst>
              <a:ext uri="{28A0092B-C50C-407E-A947-70E740481C1C}">
                <a14:useLocalDpi xmlns:a14="http://schemas.microsoft.com/office/drawing/2010/main"/>
              </a:ext>
            </a:extLst>
          </a:blip>
          <a:srcRect b="61549"/>
          <a:stretch/>
        </p:blipFill>
        <p:spPr>
          <a:xfrm>
            <a:off x="-11956" y="2320538"/>
            <a:ext cx="4123106" cy="1067967"/>
          </a:xfrm>
          <a:prstGeom prst="rect">
            <a:avLst/>
          </a:prstGeom>
        </p:spPr>
      </p:pic>
      <p:sp>
        <p:nvSpPr>
          <p:cNvPr id="19" name="TextBox 18"/>
          <p:cNvSpPr txBox="1"/>
          <p:nvPr/>
        </p:nvSpPr>
        <p:spPr>
          <a:xfrm>
            <a:off x="2071785" y="1778176"/>
            <a:ext cx="4295946" cy="286232"/>
          </a:xfrm>
          <a:prstGeom prst="rect">
            <a:avLst/>
          </a:prstGeom>
          <a:noFill/>
        </p:spPr>
        <p:txBody>
          <a:bodyPr wrap="square" rtlCol="0">
            <a:spAutoFit/>
          </a:bodyPr>
          <a:lstStyle/>
          <a:p>
            <a:pPr algn="ctr"/>
            <a:endParaRPr lang="en-US" sz="1260" dirty="0">
              <a:latin typeface="Arial" charset="0"/>
              <a:ea typeface="Arial" charset="0"/>
              <a:cs typeface="Arial" charset="0"/>
            </a:endParaRPr>
          </a:p>
        </p:txBody>
      </p:sp>
      <p:sp>
        <p:nvSpPr>
          <p:cNvPr id="2" name="Rectangle 1"/>
          <p:cNvSpPr/>
          <p:nvPr/>
        </p:nvSpPr>
        <p:spPr>
          <a:xfrm>
            <a:off x="1194458" y="3214280"/>
            <a:ext cx="2899782" cy="3205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grpSp>
        <p:nvGrpSpPr>
          <p:cNvPr id="82" name="Group 81"/>
          <p:cNvGrpSpPr/>
          <p:nvPr/>
        </p:nvGrpSpPr>
        <p:grpSpPr>
          <a:xfrm>
            <a:off x="71498" y="1263760"/>
            <a:ext cx="5372100" cy="2037632"/>
            <a:chOff x="-36049" y="1386865"/>
            <a:chExt cx="5969000" cy="2264036"/>
          </a:xfrm>
        </p:grpSpPr>
        <p:sp>
          <p:nvSpPr>
            <p:cNvPr id="83" name="Content Placeholder 2"/>
            <p:cNvSpPr txBox="1">
              <a:spLocks/>
            </p:cNvSpPr>
            <p:nvPr/>
          </p:nvSpPr>
          <p:spPr bwMode="auto">
            <a:xfrm>
              <a:off x="-36049" y="1670495"/>
              <a:ext cx="5969000" cy="19804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spcBef>
                  <a:spcPct val="20000"/>
                </a:spcBef>
                <a:buClr>
                  <a:schemeClr val="hlink"/>
                </a:buClr>
                <a:buSzPct val="65000"/>
                <a:buFont typeface="Wingdings" charset="0"/>
                <a:buNone/>
              </a:pPr>
              <a:r>
                <a:rPr lang="en-US" sz="1800" b="1" dirty="0">
                  <a:solidFill>
                    <a:srgbClr val="C00000"/>
                  </a:solidFill>
                  <a:latin typeface="Helvetica Neue Light"/>
                  <a:cs typeface="Helvetica Neue Light"/>
                </a:rPr>
                <a:t>Glycine betaine</a:t>
              </a:r>
            </a:p>
          </p:txBody>
        </p:sp>
        <p:pic>
          <p:nvPicPr>
            <p:cNvPr id="84" name="Picture 6" descr="amine_transformations.pdf"/>
            <p:cNvPicPr>
              <a:picLocks noChangeAspect="1"/>
            </p:cNvPicPr>
            <p:nvPr/>
          </p:nvPicPr>
          <p:blipFill rotWithShape="1">
            <a:blip r:embed="rId4" cstate="hqprint">
              <a:extLst>
                <a:ext uri="{28A0092B-C50C-407E-A947-70E740481C1C}">
                  <a14:useLocalDpi xmlns:a14="http://schemas.microsoft.com/office/drawing/2010/main"/>
                </a:ext>
              </a:extLst>
            </a:blip>
            <a:srcRect l="54749" t="9660" r="31598" b="74845"/>
            <a:stretch/>
          </p:blipFill>
          <p:spPr bwMode="auto">
            <a:xfrm>
              <a:off x="1946730" y="1386865"/>
              <a:ext cx="1476092" cy="890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24" name="Picture 23"/>
          <p:cNvPicPr>
            <a:picLocks noChangeAspect="1"/>
          </p:cNvPicPr>
          <p:nvPr/>
        </p:nvPicPr>
        <p:blipFill rotWithShape="1">
          <a:blip r:embed="rId5" cstate="hqprint">
            <a:extLst>
              <a:ext uri="{28A0092B-C50C-407E-A947-70E740481C1C}">
                <a14:useLocalDpi xmlns:a14="http://schemas.microsoft.com/office/drawing/2010/main"/>
              </a:ext>
            </a:extLst>
          </a:blip>
          <a:srcRect l="36282" t="24899"/>
          <a:stretch/>
        </p:blipFill>
        <p:spPr>
          <a:xfrm>
            <a:off x="5878741" y="1664681"/>
            <a:ext cx="3115673" cy="2556483"/>
          </a:xfrm>
          <a:prstGeom prst="rect">
            <a:avLst/>
          </a:prstGeom>
        </p:spPr>
      </p:pic>
      <p:pic>
        <p:nvPicPr>
          <p:cNvPr id="28" name="Picture 27"/>
          <p:cNvPicPr>
            <a:picLocks noChangeAspect="1"/>
          </p:cNvPicPr>
          <p:nvPr/>
        </p:nvPicPr>
        <p:blipFill rotWithShape="1">
          <a:blip r:embed="rId3" cstate="hqprint">
            <a:extLst>
              <a:ext uri="{28A0092B-C50C-407E-A947-70E740481C1C}">
                <a14:useLocalDpi xmlns:a14="http://schemas.microsoft.com/office/drawing/2010/main"/>
              </a:ext>
            </a:extLst>
          </a:blip>
          <a:srcRect l="37501" t="17043" r="58756" b="73045"/>
          <a:stretch/>
        </p:blipFill>
        <p:spPr>
          <a:xfrm>
            <a:off x="1546381" y="3170926"/>
            <a:ext cx="154305" cy="275300"/>
          </a:xfrm>
          <a:prstGeom prst="rect">
            <a:avLst/>
          </a:prstGeom>
        </p:spPr>
      </p:pic>
      <p:pic>
        <p:nvPicPr>
          <p:cNvPr id="23" name="Picture 22"/>
          <p:cNvPicPr>
            <a:picLocks noChangeAspect="1"/>
          </p:cNvPicPr>
          <p:nvPr/>
        </p:nvPicPr>
        <p:blipFill rotWithShape="1">
          <a:blip r:embed="rId5" cstate="hqprint">
            <a:extLst>
              <a:ext uri="{28A0092B-C50C-407E-A947-70E740481C1C}">
                <a14:useLocalDpi xmlns:a14="http://schemas.microsoft.com/office/drawing/2010/main"/>
              </a:ext>
            </a:extLst>
          </a:blip>
          <a:srcRect l="18166" t="42126" r="63277" b="10512"/>
          <a:stretch/>
        </p:blipFill>
        <p:spPr>
          <a:xfrm>
            <a:off x="5238713" y="2410209"/>
            <a:ext cx="779103" cy="1384299"/>
          </a:xfrm>
          <a:prstGeom prst="rect">
            <a:avLst/>
          </a:prstGeom>
        </p:spPr>
      </p:pic>
      <p:sp>
        <p:nvSpPr>
          <p:cNvPr id="3" name="Rounded Rectangle 2"/>
          <p:cNvSpPr/>
          <p:nvPr/>
        </p:nvSpPr>
        <p:spPr>
          <a:xfrm>
            <a:off x="1102610" y="3201877"/>
            <a:ext cx="183696" cy="345350"/>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4" name="TextBox 3">
            <a:extLst>
              <a:ext uri="{FF2B5EF4-FFF2-40B4-BE49-F238E27FC236}">
                <a16:creationId xmlns:a16="http://schemas.microsoft.com/office/drawing/2014/main" id="{0F13DB8E-6BD5-A741-9DC0-EF6E3ED3CF5F}"/>
              </a:ext>
            </a:extLst>
          </p:cNvPr>
          <p:cNvSpPr txBox="1"/>
          <p:nvPr/>
        </p:nvSpPr>
        <p:spPr>
          <a:xfrm>
            <a:off x="1029681" y="3374379"/>
            <a:ext cx="3721497" cy="307777"/>
          </a:xfrm>
          <a:prstGeom prst="rect">
            <a:avLst/>
          </a:prstGeom>
          <a:noFill/>
        </p:spPr>
        <p:txBody>
          <a:bodyPr wrap="square" rtlCol="0">
            <a:spAutoFit/>
          </a:bodyPr>
          <a:lstStyle/>
          <a:p>
            <a:r>
              <a:rPr lang="en-US" b="1" dirty="0">
                <a:solidFill>
                  <a:srgbClr val="FF0000"/>
                </a:solidFill>
              </a:rPr>
              <a:t>THIS SAMPLE</a:t>
            </a:r>
          </a:p>
        </p:txBody>
      </p:sp>
    </p:spTree>
    <p:extLst>
      <p:ext uri="{BB962C8B-B14F-4D97-AF65-F5344CB8AC3E}">
        <p14:creationId xmlns:p14="http://schemas.microsoft.com/office/powerpoint/2010/main" val="260421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596269-DCF6-1848-9EB5-22C8B1D88F3A}"/>
              </a:ext>
            </a:extLst>
          </p:cNvPr>
          <p:cNvSpPr txBox="1"/>
          <p:nvPr/>
        </p:nvSpPr>
        <p:spPr>
          <a:xfrm>
            <a:off x="482379" y="170999"/>
            <a:ext cx="2861681" cy="424732"/>
          </a:xfrm>
          <a:prstGeom prst="rect">
            <a:avLst/>
          </a:prstGeom>
          <a:noFill/>
        </p:spPr>
        <p:txBody>
          <a:bodyPr wrap="none" rtlCol="0">
            <a:spAutoFit/>
          </a:bodyPr>
          <a:lstStyle/>
          <a:p>
            <a:r>
              <a:rPr lang="en-US" sz="2160" spc="225" dirty="0">
                <a:solidFill>
                  <a:schemeClr val="bg1"/>
                </a:solidFill>
                <a:latin typeface="Helvetica" pitchFamily="2" charset="0"/>
                <a:cs typeface="Arial" panose="020B0604020202020204" pitchFamily="34" charset="0"/>
              </a:rPr>
              <a:t>Acknowledgments</a:t>
            </a:r>
          </a:p>
        </p:txBody>
      </p:sp>
      <p:sp>
        <p:nvSpPr>
          <p:cNvPr id="5" name="TextBox 1">
            <a:extLst>
              <a:ext uri="{FF2B5EF4-FFF2-40B4-BE49-F238E27FC236}">
                <a16:creationId xmlns:a16="http://schemas.microsoft.com/office/drawing/2014/main" id="{731B7673-9614-CD42-A3CE-7EE5905A1129}"/>
              </a:ext>
            </a:extLst>
          </p:cNvPr>
          <p:cNvSpPr txBox="1"/>
          <p:nvPr/>
        </p:nvSpPr>
        <p:spPr>
          <a:xfrm>
            <a:off x="985007" y="2493522"/>
            <a:ext cx="1783594" cy="517065"/>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1500" dirty="0">
                <a:solidFill>
                  <a:schemeClr val="bg1"/>
                </a:solidFill>
                <a:latin typeface="Arial" panose="020B0604020202020204" pitchFamily="34" charset="0"/>
                <a:cs typeface="Arial" panose="020B0604020202020204" pitchFamily="34" charset="0"/>
              </a:rPr>
              <a:t>Mikayla </a:t>
            </a:r>
            <a:r>
              <a:rPr lang="en-US" sz="1500" dirty="0" err="1">
                <a:solidFill>
                  <a:schemeClr val="bg1"/>
                </a:solidFill>
                <a:latin typeface="Arial" panose="020B0604020202020204" pitchFamily="34" charset="0"/>
                <a:cs typeface="Arial" panose="020B0604020202020204" pitchFamily="34" charset="0"/>
              </a:rPr>
              <a:t>Borton</a:t>
            </a:r>
            <a:endParaRPr lang="en-US" sz="1500" dirty="0">
              <a:solidFill>
                <a:schemeClr val="bg1"/>
              </a:solidFill>
              <a:latin typeface="Arial" panose="020B0604020202020204" pitchFamily="34" charset="0"/>
              <a:cs typeface="Arial" panose="020B0604020202020204" pitchFamily="34" charset="0"/>
            </a:endParaRPr>
          </a:p>
          <a:p>
            <a:r>
              <a:rPr lang="en-US" sz="1260" dirty="0">
                <a:solidFill>
                  <a:schemeClr val="bg1"/>
                </a:solidFill>
                <a:latin typeface="Arial" panose="020B0604020202020204" pitchFamily="34" charset="0"/>
                <a:cs typeface="Arial" panose="020B0604020202020204" pitchFamily="34" charset="0"/>
              </a:rPr>
              <a:t>grad student</a:t>
            </a:r>
          </a:p>
        </p:txBody>
      </p:sp>
      <p:pic>
        <p:nvPicPr>
          <p:cNvPr id="6" name="Picture 5">
            <a:extLst>
              <a:ext uri="{FF2B5EF4-FFF2-40B4-BE49-F238E27FC236}">
                <a16:creationId xmlns:a16="http://schemas.microsoft.com/office/drawing/2014/main" id="{E44C65AA-654E-8945-B38A-1A80203B822B}"/>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8165" y="2431710"/>
            <a:ext cx="916251" cy="893113"/>
          </a:xfrm>
          <a:prstGeom prst="rect">
            <a:avLst/>
          </a:prstGeom>
        </p:spPr>
      </p:pic>
      <p:sp>
        <p:nvSpPr>
          <p:cNvPr id="8" name="TextBox 1">
            <a:extLst>
              <a:ext uri="{FF2B5EF4-FFF2-40B4-BE49-F238E27FC236}">
                <a16:creationId xmlns:a16="http://schemas.microsoft.com/office/drawing/2014/main" id="{645997CA-7D52-6B4B-8957-E2A5661392CE}"/>
              </a:ext>
            </a:extLst>
          </p:cNvPr>
          <p:cNvSpPr txBox="1"/>
          <p:nvPr/>
        </p:nvSpPr>
        <p:spPr>
          <a:xfrm>
            <a:off x="1093070" y="1283804"/>
            <a:ext cx="1369750" cy="553998"/>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1500" dirty="0">
                <a:solidFill>
                  <a:schemeClr val="bg1"/>
                </a:solidFill>
                <a:latin typeface="Arial" panose="020B0604020202020204" pitchFamily="34" charset="0"/>
                <a:cs typeface="Arial" panose="020B0604020202020204" pitchFamily="34" charset="0"/>
              </a:rPr>
              <a:t>Mike Wilkins</a:t>
            </a:r>
          </a:p>
          <a:p>
            <a:r>
              <a:rPr lang="en-US" sz="1500" dirty="0">
                <a:solidFill>
                  <a:schemeClr val="bg1"/>
                </a:solidFill>
                <a:latin typeface="Arial" panose="020B0604020202020204" pitchFamily="34" charset="0"/>
                <a:cs typeface="Arial" panose="020B0604020202020204" pitchFamily="34" charset="0"/>
              </a:rPr>
              <a:t>PI</a:t>
            </a:r>
          </a:p>
        </p:txBody>
      </p:sp>
      <p:pic>
        <p:nvPicPr>
          <p:cNvPr id="9" name="Picture 8">
            <a:extLst>
              <a:ext uri="{FF2B5EF4-FFF2-40B4-BE49-F238E27FC236}">
                <a16:creationId xmlns:a16="http://schemas.microsoft.com/office/drawing/2014/main" id="{E2A06B7F-4445-364D-8FAA-99ADFD8B32A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010783" y="1090330"/>
            <a:ext cx="918581" cy="820884"/>
          </a:xfrm>
          <a:prstGeom prst="rect">
            <a:avLst/>
          </a:prstGeom>
        </p:spPr>
      </p:pic>
      <p:sp>
        <p:nvSpPr>
          <p:cNvPr id="10" name="TextBox 1">
            <a:extLst>
              <a:ext uri="{FF2B5EF4-FFF2-40B4-BE49-F238E27FC236}">
                <a16:creationId xmlns:a16="http://schemas.microsoft.com/office/drawing/2014/main" id="{0A9D7701-DC0C-5B48-97BE-F5D1AB9DB556}"/>
              </a:ext>
            </a:extLst>
          </p:cNvPr>
          <p:cNvSpPr txBox="1"/>
          <p:nvPr/>
        </p:nvSpPr>
        <p:spPr>
          <a:xfrm>
            <a:off x="4000848" y="1225594"/>
            <a:ext cx="2237720" cy="517065"/>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1500" b="1" dirty="0">
                <a:solidFill>
                  <a:schemeClr val="bg1"/>
                </a:solidFill>
                <a:latin typeface="Arial" panose="020B0604020202020204" pitchFamily="34" charset="0"/>
                <a:cs typeface="Arial" panose="020B0604020202020204" pitchFamily="34" charset="0"/>
              </a:rPr>
              <a:t>Rebecca Daly</a:t>
            </a:r>
          </a:p>
          <a:p>
            <a:r>
              <a:rPr lang="en-US" sz="1260" dirty="0">
                <a:solidFill>
                  <a:schemeClr val="bg1"/>
                </a:solidFill>
                <a:latin typeface="Arial" panose="020B0604020202020204" pitchFamily="34" charset="0"/>
                <a:cs typeface="Arial" panose="020B0604020202020204" pitchFamily="34" charset="0"/>
              </a:rPr>
              <a:t>Research scientist</a:t>
            </a:r>
          </a:p>
        </p:txBody>
      </p:sp>
      <p:pic>
        <p:nvPicPr>
          <p:cNvPr id="11" name="Picture 10">
            <a:extLst>
              <a:ext uri="{FF2B5EF4-FFF2-40B4-BE49-F238E27FC236}">
                <a16:creationId xmlns:a16="http://schemas.microsoft.com/office/drawing/2014/main" id="{66843F4B-109B-7848-8134-601D3D5BB1F9}"/>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68189" y="3644445"/>
            <a:ext cx="866228" cy="921657"/>
          </a:xfrm>
          <a:prstGeom prst="rect">
            <a:avLst/>
          </a:prstGeom>
        </p:spPr>
      </p:pic>
      <p:sp>
        <p:nvSpPr>
          <p:cNvPr id="12" name="TextBox 1">
            <a:extLst>
              <a:ext uri="{FF2B5EF4-FFF2-40B4-BE49-F238E27FC236}">
                <a16:creationId xmlns:a16="http://schemas.microsoft.com/office/drawing/2014/main" id="{8C29C7E0-0983-6A44-8F30-91F26CD7063D}"/>
              </a:ext>
            </a:extLst>
          </p:cNvPr>
          <p:cNvSpPr txBox="1"/>
          <p:nvPr/>
        </p:nvSpPr>
        <p:spPr>
          <a:xfrm>
            <a:off x="947553" y="3913089"/>
            <a:ext cx="1667336" cy="747897"/>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1500" dirty="0">
                <a:solidFill>
                  <a:schemeClr val="bg1"/>
                </a:solidFill>
                <a:latin typeface="Arial" panose="020B0604020202020204" pitchFamily="34" charset="0"/>
                <a:cs typeface="Arial" panose="020B0604020202020204" pitchFamily="34" charset="0"/>
              </a:rPr>
              <a:t>Anne Booker</a:t>
            </a:r>
          </a:p>
          <a:p>
            <a:r>
              <a:rPr lang="en-US" sz="1260" dirty="0">
                <a:solidFill>
                  <a:schemeClr val="bg1"/>
                </a:solidFill>
                <a:latin typeface="Arial" panose="020B0604020202020204" pitchFamily="34" charset="0"/>
                <a:cs typeface="Arial" panose="020B0604020202020204" pitchFamily="34" charset="0"/>
              </a:rPr>
              <a:t>grad student, alumni</a:t>
            </a:r>
          </a:p>
          <a:p>
            <a:endParaRPr lang="en-US" sz="1500" dirty="0">
              <a:solidFill>
                <a:schemeClr val="bg1"/>
              </a:solidFill>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9BC2B6CB-E93E-8447-9843-1894DCBD8976}"/>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276023" y="1641127"/>
            <a:ext cx="1644445" cy="654652"/>
          </a:xfrm>
          <a:prstGeom prst="rect">
            <a:avLst/>
          </a:prstGeom>
        </p:spPr>
      </p:pic>
      <p:pic>
        <p:nvPicPr>
          <p:cNvPr id="16" name="Picture 15" descr="nsf1.eps">
            <a:extLst>
              <a:ext uri="{FF2B5EF4-FFF2-40B4-BE49-F238E27FC236}">
                <a16:creationId xmlns:a16="http://schemas.microsoft.com/office/drawing/2014/main" id="{F9185E5B-6BC2-B14B-B9FF-A07BBA49F4A7}"/>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376171" y="87569"/>
            <a:ext cx="1452369" cy="1452369"/>
          </a:xfrm>
          <a:prstGeom prst="rect">
            <a:avLst/>
          </a:prstGeom>
        </p:spPr>
      </p:pic>
      <p:pic>
        <p:nvPicPr>
          <p:cNvPr id="18" name="Picture 17">
            <a:extLst>
              <a:ext uri="{FF2B5EF4-FFF2-40B4-BE49-F238E27FC236}">
                <a16:creationId xmlns:a16="http://schemas.microsoft.com/office/drawing/2014/main" id="{F4E92563-1A62-2E46-AD44-33AB6465205C}"/>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195593" y="2384658"/>
            <a:ext cx="1724875" cy="890258"/>
          </a:xfrm>
          <a:prstGeom prst="rect">
            <a:avLst/>
          </a:prstGeom>
        </p:spPr>
      </p:pic>
      <p:pic>
        <p:nvPicPr>
          <p:cNvPr id="19" name="Picture 18">
            <a:extLst>
              <a:ext uri="{FF2B5EF4-FFF2-40B4-BE49-F238E27FC236}">
                <a16:creationId xmlns:a16="http://schemas.microsoft.com/office/drawing/2014/main" id="{501F573C-1E72-774D-B2EC-823FE3A017D7}"/>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7195593" y="3452675"/>
            <a:ext cx="1681510" cy="920827"/>
          </a:xfrm>
          <a:prstGeom prst="rect">
            <a:avLst/>
          </a:prstGeom>
        </p:spPr>
      </p:pic>
      <p:pic>
        <p:nvPicPr>
          <p:cNvPr id="20" name="Picture 19">
            <a:extLst>
              <a:ext uri="{FF2B5EF4-FFF2-40B4-BE49-F238E27FC236}">
                <a16:creationId xmlns:a16="http://schemas.microsoft.com/office/drawing/2014/main" id="{7C22BB0F-863E-414C-B12A-AC22B21E76A4}"/>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987302" y="3824467"/>
            <a:ext cx="937951" cy="910364"/>
          </a:xfrm>
          <a:prstGeom prst="rect">
            <a:avLst/>
          </a:prstGeom>
        </p:spPr>
      </p:pic>
      <p:sp>
        <p:nvSpPr>
          <p:cNvPr id="21" name="TextBox 1">
            <a:extLst>
              <a:ext uri="{FF2B5EF4-FFF2-40B4-BE49-F238E27FC236}">
                <a16:creationId xmlns:a16="http://schemas.microsoft.com/office/drawing/2014/main" id="{FAE0D5CD-F8AD-BD4B-8383-8B2A5C9D2C68}"/>
              </a:ext>
            </a:extLst>
          </p:cNvPr>
          <p:cNvSpPr txBox="1"/>
          <p:nvPr/>
        </p:nvSpPr>
        <p:spPr>
          <a:xfrm>
            <a:off x="4000847" y="3996052"/>
            <a:ext cx="2516465" cy="747897"/>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1500" dirty="0">
                <a:solidFill>
                  <a:schemeClr val="bg1"/>
                </a:solidFill>
                <a:latin typeface="Arial" panose="020B0604020202020204" pitchFamily="34" charset="0"/>
                <a:cs typeface="Arial" panose="020B0604020202020204" pitchFamily="34" charset="0"/>
              </a:rPr>
              <a:t>Robert </a:t>
            </a:r>
            <a:r>
              <a:rPr lang="en-US" sz="1500" dirty="0" err="1">
                <a:solidFill>
                  <a:schemeClr val="bg1"/>
                </a:solidFill>
                <a:latin typeface="Arial" panose="020B0604020202020204" pitchFamily="34" charset="0"/>
                <a:cs typeface="Arial" panose="020B0604020202020204" pitchFamily="34" charset="0"/>
              </a:rPr>
              <a:t>Danczak</a:t>
            </a:r>
            <a:endParaRPr lang="en-US" sz="1500" dirty="0">
              <a:solidFill>
                <a:schemeClr val="bg1"/>
              </a:solidFill>
              <a:latin typeface="Arial" panose="020B0604020202020204" pitchFamily="34" charset="0"/>
              <a:cs typeface="Arial" panose="020B0604020202020204" pitchFamily="34" charset="0"/>
            </a:endParaRPr>
          </a:p>
          <a:p>
            <a:r>
              <a:rPr lang="en-US" sz="1260" dirty="0">
                <a:solidFill>
                  <a:schemeClr val="bg1"/>
                </a:solidFill>
                <a:latin typeface="Arial" panose="020B0604020202020204" pitchFamily="34" charset="0"/>
                <a:cs typeface="Arial" panose="020B0604020202020204" pitchFamily="34" charset="0"/>
              </a:rPr>
              <a:t>grad student, alumni</a:t>
            </a:r>
          </a:p>
          <a:p>
            <a:endParaRPr lang="en-US" sz="1500"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C65C41C3-8778-D041-A64B-6377AD583F22}"/>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a:stretch/>
        </p:blipFill>
        <p:spPr>
          <a:xfrm>
            <a:off x="2939826" y="2431711"/>
            <a:ext cx="946172" cy="872259"/>
          </a:xfrm>
          <a:prstGeom prst="rect">
            <a:avLst/>
          </a:prstGeom>
        </p:spPr>
      </p:pic>
      <p:sp>
        <p:nvSpPr>
          <p:cNvPr id="22" name="TextBox 1">
            <a:extLst>
              <a:ext uri="{FF2B5EF4-FFF2-40B4-BE49-F238E27FC236}">
                <a16:creationId xmlns:a16="http://schemas.microsoft.com/office/drawing/2014/main" id="{FB93F328-7E0D-9743-952E-01BE754DBEB1}"/>
              </a:ext>
            </a:extLst>
          </p:cNvPr>
          <p:cNvSpPr txBox="1"/>
          <p:nvPr/>
        </p:nvSpPr>
        <p:spPr>
          <a:xfrm>
            <a:off x="3915526" y="2493523"/>
            <a:ext cx="1704791" cy="747897"/>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1500" dirty="0">
                <a:solidFill>
                  <a:schemeClr val="bg1"/>
                </a:solidFill>
                <a:latin typeface="Arial" panose="020B0604020202020204" pitchFamily="34" charset="0"/>
                <a:cs typeface="Arial" panose="020B0604020202020204" pitchFamily="34" charset="0"/>
              </a:rPr>
              <a:t>Kaela Amundson</a:t>
            </a:r>
          </a:p>
          <a:p>
            <a:r>
              <a:rPr lang="en-US" sz="1260" dirty="0">
                <a:solidFill>
                  <a:schemeClr val="bg1"/>
                </a:solidFill>
                <a:latin typeface="Arial" panose="020B0604020202020204" pitchFamily="34" charset="0"/>
                <a:cs typeface="Arial" panose="020B0604020202020204" pitchFamily="34" charset="0"/>
              </a:rPr>
              <a:t>grad student</a:t>
            </a:r>
          </a:p>
          <a:p>
            <a:endParaRPr lang="en-US" sz="1500" dirty="0">
              <a:solidFill>
                <a:schemeClr val="bg1"/>
              </a:solidFill>
              <a:latin typeface="Arial" panose="020B0604020202020204" pitchFamily="34" charset="0"/>
              <a:cs typeface="Arial" panose="020B0604020202020204" pitchFamily="34" charset="0"/>
            </a:endParaRPr>
          </a:p>
        </p:txBody>
      </p:sp>
      <p:pic>
        <p:nvPicPr>
          <p:cNvPr id="23" name="Picture 22">
            <a:extLst>
              <a:ext uri="{FF2B5EF4-FFF2-40B4-BE49-F238E27FC236}">
                <a16:creationId xmlns:a16="http://schemas.microsoft.com/office/drawing/2014/main" id="{59D1CBBC-D437-254F-BCAF-6C7DAAD23B51}"/>
              </a:ext>
            </a:extLst>
          </p:cNvPr>
          <p:cNvPicPr>
            <a:picLocks noChangeAspect="1"/>
          </p:cNvPicPr>
          <p:nvPr/>
        </p:nvPicPr>
        <p:blipFill rotWithShape="1">
          <a:blip r:embed="rId11" cstate="hqprint">
            <a:extLst>
              <a:ext uri="{28A0092B-C50C-407E-A947-70E740481C1C}">
                <a14:useLocalDpi xmlns:a14="http://schemas.microsoft.com/office/drawing/2010/main"/>
              </a:ext>
            </a:extLst>
          </a:blip>
          <a:srcRect/>
          <a:stretch/>
        </p:blipFill>
        <p:spPr>
          <a:xfrm>
            <a:off x="7002291" y="4566102"/>
            <a:ext cx="2024747" cy="417443"/>
          </a:xfrm>
          <a:prstGeom prst="rect">
            <a:avLst/>
          </a:prstGeom>
        </p:spPr>
      </p:pic>
      <p:pic>
        <p:nvPicPr>
          <p:cNvPr id="7" name="Picture 6">
            <a:extLst>
              <a:ext uri="{FF2B5EF4-FFF2-40B4-BE49-F238E27FC236}">
                <a16:creationId xmlns:a16="http://schemas.microsoft.com/office/drawing/2014/main" id="{E864375C-9D23-3949-B266-A8C0C24377AA}"/>
              </a:ext>
            </a:extLst>
          </p:cNvPr>
          <p:cNvPicPr>
            <a:picLocks noChangeAspect="1"/>
          </p:cNvPicPr>
          <p:nvPr/>
        </p:nvPicPr>
        <p:blipFill>
          <a:blip r:embed="rId12"/>
          <a:stretch>
            <a:fillRect/>
          </a:stretch>
        </p:blipFill>
        <p:spPr>
          <a:xfrm>
            <a:off x="98310" y="881313"/>
            <a:ext cx="886697" cy="1178905"/>
          </a:xfrm>
          <a:prstGeom prst="rect">
            <a:avLst/>
          </a:prstGeom>
        </p:spPr>
      </p:pic>
    </p:spTree>
    <p:extLst>
      <p:ext uri="{BB962C8B-B14F-4D97-AF65-F5344CB8AC3E}">
        <p14:creationId xmlns:p14="http://schemas.microsoft.com/office/powerpoint/2010/main" val="21371213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28518" y="47983"/>
            <a:ext cx="7047955" cy="369332"/>
          </a:xfrm>
          <a:prstGeom prst="rect">
            <a:avLst/>
          </a:prstGeom>
          <a:noFill/>
        </p:spPr>
        <p:txBody>
          <a:bodyPr wrap="square" rtlCol="0">
            <a:spAutoFit/>
          </a:bodyPr>
          <a:lstStyle/>
          <a:p>
            <a:pPr algn="ctr"/>
            <a:r>
              <a:rPr lang="en-US" sz="1800" b="1" dirty="0">
                <a:solidFill>
                  <a:srgbClr val="595959"/>
                </a:solidFill>
              </a:rPr>
              <a:t>Co-expression patterns from shale reactors could identify</a:t>
            </a:r>
          </a:p>
        </p:txBody>
      </p:sp>
      <p:pic>
        <p:nvPicPr>
          <p:cNvPr id="9" name="Picture 8"/>
          <p:cNvPicPr>
            <a:picLocks noChangeAspect="1"/>
          </p:cNvPicPr>
          <p:nvPr/>
        </p:nvPicPr>
        <p:blipFill rotWithShape="1">
          <a:blip r:embed="rId3" cstate="hqprint">
            <a:extLst>
              <a:ext uri="{28A0092B-C50C-407E-A947-70E740481C1C}">
                <a14:useLocalDpi xmlns:a14="http://schemas.microsoft.com/office/drawing/2010/main"/>
              </a:ext>
            </a:extLst>
          </a:blip>
          <a:srcRect b="61549"/>
          <a:stretch/>
        </p:blipFill>
        <p:spPr>
          <a:xfrm>
            <a:off x="-11956" y="2320538"/>
            <a:ext cx="4123106" cy="1067967"/>
          </a:xfrm>
          <a:prstGeom prst="rect">
            <a:avLst/>
          </a:prstGeom>
        </p:spPr>
      </p:pic>
      <p:sp>
        <p:nvSpPr>
          <p:cNvPr id="19" name="TextBox 18"/>
          <p:cNvSpPr txBox="1"/>
          <p:nvPr/>
        </p:nvSpPr>
        <p:spPr>
          <a:xfrm>
            <a:off x="2071785" y="1778176"/>
            <a:ext cx="4295946" cy="286232"/>
          </a:xfrm>
          <a:prstGeom prst="rect">
            <a:avLst/>
          </a:prstGeom>
          <a:noFill/>
        </p:spPr>
        <p:txBody>
          <a:bodyPr wrap="square" rtlCol="0">
            <a:spAutoFit/>
          </a:bodyPr>
          <a:lstStyle/>
          <a:p>
            <a:pPr algn="ctr"/>
            <a:endParaRPr lang="en-US" sz="1260" dirty="0">
              <a:latin typeface="Arial" charset="0"/>
              <a:ea typeface="Arial" charset="0"/>
              <a:cs typeface="Arial" charset="0"/>
            </a:endParaRPr>
          </a:p>
        </p:txBody>
      </p:sp>
      <p:grpSp>
        <p:nvGrpSpPr>
          <p:cNvPr id="30" name="Group 29"/>
          <p:cNvGrpSpPr/>
          <p:nvPr/>
        </p:nvGrpSpPr>
        <p:grpSpPr>
          <a:xfrm>
            <a:off x="6151165" y="6563197"/>
            <a:ext cx="2423834" cy="1243702"/>
            <a:chOff x="-173620" y="4346302"/>
            <a:chExt cx="2693149" cy="1381891"/>
          </a:xfrm>
        </p:grpSpPr>
        <p:grpSp>
          <p:nvGrpSpPr>
            <p:cNvPr id="46" name="Group 45"/>
            <p:cNvGrpSpPr/>
            <p:nvPr/>
          </p:nvGrpSpPr>
          <p:grpSpPr>
            <a:xfrm>
              <a:off x="-173620" y="4365937"/>
              <a:ext cx="2345443" cy="1362256"/>
              <a:chOff x="-303936" y="4453770"/>
              <a:chExt cx="2345443" cy="1362256"/>
            </a:xfrm>
          </p:grpSpPr>
          <p:grpSp>
            <p:nvGrpSpPr>
              <p:cNvPr id="50" name="Group 49"/>
              <p:cNvGrpSpPr/>
              <p:nvPr/>
            </p:nvGrpSpPr>
            <p:grpSpPr>
              <a:xfrm>
                <a:off x="-303936" y="4453770"/>
                <a:ext cx="1054100" cy="1105776"/>
                <a:chOff x="-261551" y="4465153"/>
                <a:chExt cx="1054100" cy="1105776"/>
              </a:xfrm>
            </p:grpSpPr>
            <p:pic>
              <p:nvPicPr>
                <p:cNvPr id="53" name="Picture 52"/>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2415" y="4896040"/>
                  <a:ext cx="506167" cy="674889"/>
                </a:xfrm>
                <a:prstGeom prst="rect">
                  <a:avLst/>
                </a:prstGeom>
              </p:spPr>
            </p:pic>
            <p:sp>
              <p:nvSpPr>
                <p:cNvPr id="54" name="TextBox 53"/>
                <p:cNvSpPr txBox="1"/>
                <p:nvPr/>
              </p:nvSpPr>
              <p:spPr>
                <a:xfrm>
                  <a:off x="-261551" y="4465153"/>
                  <a:ext cx="1054100" cy="441147"/>
                </a:xfrm>
                <a:prstGeom prst="rect">
                  <a:avLst/>
                </a:prstGeom>
                <a:noFill/>
              </p:spPr>
              <p:txBody>
                <a:bodyPr wrap="square" rtlCol="0">
                  <a:spAutoFit/>
                </a:bodyPr>
                <a:lstStyle/>
                <a:p>
                  <a:pPr algn="ctr"/>
                  <a:r>
                    <a:rPr lang="en-US" sz="990" dirty="0">
                      <a:latin typeface="Arial" charset="0"/>
                      <a:ea typeface="Arial" charset="0"/>
                      <a:cs typeface="Arial" charset="0"/>
                    </a:rPr>
                    <a:t>David </a:t>
                  </a:r>
                </a:p>
                <a:p>
                  <a:pPr algn="ctr"/>
                  <a:r>
                    <a:rPr lang="en-US" sz="990" dirty="0">
                      <a:latin typeface="Arial" charset="0"/>
                      <a:ea typeface="Arial" charset="0"/>
                      <a:cs typeface="Arial" charset="0"/>
                    </a:rPr>
                    <a:t>Hoyt</a:t>
                  </a:r>
                </a:p>
              </p:txBody>
            </p:sp>
          </p:grpSp>
          <p:pic>
            <p:nvPicPr>
              <p:cNvPr id="51" name="Picture 50" descr="imgres.jpg"/>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96223" y="4994873"/>
                <a:ext cx="745284" cy="326062"/>
              </a:xfrm>
              <a:prstGeom prst="rect">
                <a:avLst/>
              </a:prstGeom>
            </p:spPr>
          </p:pic>
          <p:sp>
            <p:nvSpPr>
              <p:cNvPr id="52" name="TextBox 51"/>
              <p:cNvSpPr txBox="1"/>
              <p:nvPr/>
            </p:nvSpPr>
            <p:spPr>
              <a:xfrm>
                <a:off x="-141890" y="5559546"/>
                <a:ext cx="1890405" cy="256480"/>
              </a:xfrm>
              <a:prstGeom prst="rect">
                <a:avLst/>
              </a:prstGeom>
              <a:noFill/>
            </p:spPr>
            <p:txBody>
              <a:bodyPr wrap="square" rtlCol="0">
                <a:spAutoFit/>
              </a:bodyPr>
              <a:lstStyle/>
              <a:p>
                <a:r>
                  <a:rPr lang="en-US" sz="900" baseline="30000" dirty="0">
                    <a:latin typeface="Arial" charset="0"/>
                    <a:ea typeface="Arial" charset="0"/>
                    <a:cs typeface="Arial" charset="0"/>
                  </a:rPr>
                  <a:t>1</a:t>
                </a:r>
                <a:r>
                  <a:rPr lang="en-US" sz="900" dirty="0">
                    <a:latin typeface="Arial" charset="0"/>
                    <a:ea typeface="Arial" charset="0"/>
                    <a:cs typeface="Arial" charset="0"/>
                  </a:rPr>
                  <a:t>H NMR</a:t>
                </a:r>
              </a:p>
            </p:txBody>
          </p:sp>
        </p:grpSp>
        <p:pic>
          <p:nvPicPr>
            <p:cNvPr id="47" name="Picture 46" descr="lipton.jpg"/>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72636" y="4788764"/>
              <a:ext cx="510113" cy="714158"/>
            </a:xfrm>
            <a:prstGeom prst="rect">
              <a:avLst/>
            </a:prstGeom>
          </p:spPr>
        </p:pic>
        <p:sp>
          <p:nvSpPr>
            <p:cNvPr id="48" name="TextBox 47"/>
            <p:cNvSpPr txBox="1"/>
            <p:nvPr/>
          </p:nvSpPr>
          <p:spPr>
            <a:xfrm>
              <a:off x="559314" y="4346302"/>
              <a:ext cx="1054100" cy="441147"/>
            </a:xfrm>
            <a:prstGeom prst="rect">
              <a:avLst/>
            </a:prstGeom>
            <a:noFill/>
          </p:spPr>
          <p:txBody>
            <a:bodyPr wrap="square" rtlCol="0">
              <a:spAutoFit/>
            </a:bodyPr>
            <a:lstStyle/>
            <a:p>
              <a:pPr algn="ctr"/>
              <a:r>
                <a:rPr lang="en-US" sz="990" dirty="0">
                  <a:latin typeface="Arial" charset="0"/>
                  <a:ea typeface="Arial" charset="0"/>
                  <a:cs typeface="Arial" charset="0"/>
                </a:rPr>
                <a:t>Mary</a:t>
              </a:r>
            </a:p>
            <a:p>
              <a:pPr algn="ctr"/>
              <a:r>
                <a:rPr lang="en-US" sz="990" dirty="0">
                  <a:latin typeface="Arial" charset="0"/>
                  <a:ea typeface="Arial" charset="0"/>
                  <a:cs typeface="Arial" charset="0"/>
                </a:rPr>
                <a:t>Lipton</a:t>
              </a:r>
            </a:p>
          </p:txBody>
        </p:sp>
        <p:sp>
          <p:nvSpPr>
            <p:cNvPr id="49" name="TextBox 48"/>
            <p:cNvSpPr txBox="1"/>
            <p:nvPr/>
          </p:nvSpPr>
          <p:spPr>
            <a:xfrm>
              <a:off x="629124" y="5471712"/>
              <a:ext cx="1890405" cy="256480"/>
            </a:xfrm>
            <a:prstGeom prst="rect">
              <a:avLst/>
            </a:prstGeom>
            <a:noFill/>
          </p:spPr>
          <p:txBody>
            <a:bodyPr wrap="square" rtlCol="0">
              <a:spAutoFit/>
            </a:bodyPr>
            <a:lstStyle/>
            <a:p>
              <a:r>
                <a:rPr lang="en-US" sz="900" dirty="0" err="1">
                  <a:latin typeface="Arial" charset="0"/>
                  <a:ea typeface="Arial" charset="0"/>
                  <a:cs typeface="Arial" charset="0"/>
                </a:rPr>
                <a:t>Metaproteomics</a:t>
              </a:r>
              <a:endParaRPr lang="en-US" sz="900" dirty="0">
                <a:latin typeface="Arial" charset="0"/>
                <a:ea typeface="Arial" charset="0"/>
                <a:cs typeface="Arial" charset="0"/>
              </a:endParaRPr>
            </a:p>
          </p:txBody>
        </p:sp>
      </p:grpSp>
      <p:sp>
        <p:nvSpPr>
          <p:cNvPr id="2" name="Rectangle 1"/>
          <p:cNvSpPr/>
          <p:nvPr/>
        </p:nvSpPr>
        <p:spPr>
          <a:xfrm>
            <a:off x="1194458" y="3214280"/>
            <a:ext cx="2899782" cy="3205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grpSp>
        <p:nvGrpSpPr>
          <p:cNvPr id="82" name="Group 81"/>
          <p:cNvGrpSpPr/>
          <p:nvPr/>
        </p:nvGrpSpPr>
        <p:grpSpPr>
          <a:xfrm>
            <a:off x="71498" y="1263760"/>
            <a:ext cx="5372100" cy="2037632"/>
            <a:chOff x="-36049" y="1386865"/>
            <a:chExt cx="5969000" cy="2264036"/>
          </a:xfrm>
        </p:grpSpPr>
        <p:sp>
          <p:nvSpPr>
            <p:cNvPr id="83" name="Content Placeholder 2"/>
            <p:cNvSpPr txBox="1">
              <a:spLocks/>
            </p:cNvSpPr>
            <p:nvPr/>
          </p:nvSpPr>
          <p:spPr bwMode="auto">
            <a:xfrm>
              <a:off x="-36049" y="1670495"/>
              <a:ext cx="5969000" cy="19804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spcBef>
                  <a:spcPct val="20000"/>
                </a:spcBef>
                <a:buClr>
                  <a:schemeClr val="hlink"/>
                </a:buClr>
                <a:buSzPct val="65000"/>
                <a:buFont typeface="Wingdings" charset="0"/>
                <a:buNone/>
              </a:pPr>
              <a:r>
                <a:rPr lang="en-US" sz="1800" b="1" dirty="0">
                  <a:solidFill>
                    <a:srgbClr val="C00000"/>
                  </a:solidFill>
                  <a:latin typeface="Helvetica Neue Light"/>
                  <a:cs typeface="Helvetica Neue Light"/>
                </a:rPr>
                <a:t>Glycine betaine</a:t>
              </a:r>
            </a:p>
          </p:txBody>
        </p:sp>
        <p:pic>
          <p:nvPicPr>
            <p:cNvPr id="84" name="Picture 6" descr="amine_transformations.pdf"/>
            <p:cNvPicPr>
              <a:picLocks noChangeAspect="1"/>
            </p:cNvPicPr>
            <p:nvPr/>
          </p:nvPicPr>
          <p:blipFill rotWithShape="1">
            <a:blip r:embed="rId7" cstate="hqprint">
              <a:extLst>
                <a:ext uri="{28A0092B-C50C-407E-A947-70E740481C1C}">
                  <a14:useLocalDpi xmlns:a14="http://schemas.microsoft.com/office/drawing/2010/main"/>
                </a:ext>
              </a:extLst>
            </a:blip>
            <a:srcRect l="54749" t="9660" r="31598" b="74845"/>
            <a:stretch/>
          </p:blipFill>
          <p:spPr bwMode="auto">
            <a:xfrm>
              <a:off x="1946730" y="1386865"/>
              <a:ext cx="1476092" cy="890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24" name="Picture 23"/>
          <p:cNvPicPr>
            <a:picLocks noChangeAspect="1"/>
          </p:cNvPicPr>
          <p:nvPr/>
        </p:nvPicPr>
        <p:blipFill rotWithShape="1">
          <a:blip r:embed="rId8" cstate="hqprint">
            <a:extLst>
              <a:ext uri="{28A0092B-C50C-407E-A947-70E740481C1C}">
                <a14:useLocalDpi xmlns:a14="http://schemas.microsoft.com/office/drawing/2010/main"/>
              </a:ext>
            </a:extLst>
          </a:blip>
          <a:srcRect l="36282" t="24899"/>
          <a:stretch/>
        </p:blipFill>
        <p:spPr>
          <a:xfrm>
            <a:off x="1947182" y="3425844"/>
            <a:ext cx="1620731" cy="1329848"/>
          </a:xfrm>
          <a:prstGeom prst="rect">
            <a:avLst/>
          </a:prstGeom>
        </p:spPr>
      </p:pic>
      <p:pic>
        <p:nvPicPr>
          <p:cNvPr id="28" name="Picture 27"/>
          <p:cNvPicPr>
            <a:picLocks noChangeAspect="1"/>
          </p:cNvPicPr>
          <p:nvPr/>
        </p:nvPicPr>
        <p:blipFill rotWithShape="1">
          <a:blip r:embed="rId3" cstate="hqprint">
            <a:extLst>
              <a:ext uri="{28A0092B-C50C-407E-A947-70E740481C1C}">
                <a14:useLocalDpi xmlns:a14="http://schemas.microsoft.com/office/drawing/2010/main"/>
              </a:ext>
            </a:extLst>
          </a:blip>
          <a:srcRect l="37501" t="17043" r="58756" b="73045"/>
          <a:stretch/>
        </p:blipFill>
        <p:spPr>
          <a:xfrm>
            <a:off x="1546381" y="3170926"/>
            <a:ext cx="154305" cy="275300"/>
          </a:xfrm>
          <a:prstGeom prst="rect">
            <a:avLst/>
          </a:prstGeom>
        </p:spPr>
      </p:pic>
      <p:pic>
        <p:nvPicPr>
          <p:cNvPr id="23" name="Picture 22"/>
          <p:cNvPicPr>
            <a:picLocks noChangeAspect="1"/>
          </p:cNvPicPr>
          <p:nvPr/>
        </p:nvPicPr>
        <p:blipFill rotWithShape="1">
          <a:blip r:embed="rId8" cstate="hqprint">
            <a:extLst>
              <a:ext uri="{28A0092B-C50C-407E-A947-70E740481C1C}">
                <a14:useLocalDpi xmlns:a14="http://schemas.microsoft.com/office/drawing/2010/main"/>
              </a:ext>
            </a:extLst>
          </a:blip>
          <a:srcRect l="18166" t="42126" r="63277" b="10512"/>
          <a:stretch/>
        </p:blipFill>
        <p:spPr>
          <a:xfrm>
            <a:off x="1270493" y="3388505"/>
            <a:ext cx="779103" cy="1384299"/>
          </a:xfrm>
          <a:prstGeom prst="rect">
            <a:avLst/>
          </a:prstGeom>
        </p:spPr>
      </p:pic>
      <p:sp>
        <p:nvSpPr>
          <p:cNvPr id="3" name="Rounded Rectangle 2"/>
          <p:cNvSpPr/>
          <p:nvPr/>
        </p:nvSpPr>
        <p:spPr>
          <a:xfrm>
            <a:off x="1102610" y="3201877"/>
            <a:ext cx="183696" cy="345350"/>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pic>
        <p:nvPicPr>
          <p:cNvPr id="25" name="Picture 24"/>
          <p:cNvPicPr>
            <a:picLocks noChangeAspect="1"/>
          </p:cNvPicPr>
          <p:nvPr/>
        </p:nvPicPr>
        <p:blipFill>
          <a:blip r:embed="rId4"/>
          <a:stretch>
            <a:fillRect/>
          </a:stretch>
        </p:blipFill>
        <p:spPr>
          <a:xfrm>
            <a:off x="8568917" y="4316913"/>
            <a:ext cx="446651" cy="682010"/>
          </a:xfrm>
          <a:prstGeom prst="rect">
            <a:avLst/>
          </a:prstGeom>
        </p:spPr>
      </p:pic>
      <p:pic>
        <p:nvPicPr>
          <p:cNvPr id="26" name="Picture 25" descr="imgres.jpg"/>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205849" y="3937412"/>
            <a:ext cx="657653" cy="329503"/>
          </a:xfrm>
          <a:prstGeom prst="rect">
            <a:avLst/>
          </a:prstGeom>
        </p:spPr>
      </p:pic>
      <p:pic>
        <p:nvPicPr>
          <p:cNvPr id="27" name="Picture 26" descr="lipton.jpg"/>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025345" y="4316912"/>
            <a:ext cx="442705" cy="709783"/>
          </a:xfrm>
          <a:prstGeom prst="rect">
            <a:avLst/>
          </a:prstGeom>
        </p:spPr>
      </p:pic>
      <p:pic>
        <p:nvPicPr>
          <p:cNvPr id="29" name="Picture 28"/>
          <p:cNvPicPr>
            <a:picLocks noChangeAspect="1"/>
          </p:cNvPicPr>
          <p:nvPr/>
        </p:nvPicPr>
        <p:blipFill rotWithShape="1">
          <a:blip r:embed="rId9" cstate="hqprint">
            <a:extLst>
              <a:ext uri="{28A0092B-C50C-407E-A947-70E740481C1C}">
                <a14:useLocalDpi xmlns:a14="http://schemas.microsoft.com/office/drawing/2010/main"/>
              </a:ext>
            </a:extLst>
          </a:blip>
          <a:srcRect/>
          <a:stretch/>
        </p:blipFill>
        <p:spPr>
          <a:xfrm>
            <a:off x="4539304" y="810756"/>
            <a:ext cx="4252938" cy="2337043"/>
          </a:xfrm>
          <a:prstGeom prst="rect">
            <a:avLst/>
          </a:prstGeom>
        </p:spPr>
      </p:pic>
      <p:pic>
        <p:nvPicPr>
          <p:cNvPr id="31" name="Picture 30"/>
          <p:cNvPicPr>
            <a:picLocks noChangeAspect="1"/>
          </p:cNvPicPr>
          <p:nvPr/>
        </p:nvPicPr>
        <p:blipFill rotWithShape="1">
          <a:blip r:embed="rId10" cstate="hqprint">
            <a:extLst>
              <a:ext uri="{28A0092B-C50C-407E-A947-70E740481C1C}">
                <a14:useLocalDpi xmlns:a14="http://schemas.microsoft.com/office/drawing/2010/main"/>
              </a:ext>
            </a:extLst>
          </a:blip>
          <a:srcRect/>
          <a:stretch/>
        </p:blipFill>
        <p:spPr>
          <a:xfrm>
            <a:off x="5440523" y="2801046"/>
            <a:ext cx="2470594" cy="2370251"/>
          </a:xfrm>
          <a:prstGeom prst="rect">
            <a:avLst/>
          </a:prstGeom>
        </p:spPr>
      </p:pic>
    </p:spTree>
    <p:extLst>
      <p:ext uri="{BB962C8B-B14F-4D97-AF65-F5344CB8AC3E}">
        <p14:creationId xmlns:p14="http://schemas.microsoft.com/office/powerpoint/2010/main" val="6310283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900" y="64553"/>
            <a:ext cx="7633424" cy="742950"/>
          </a:xfrm>
        </p:spPr>
        <p:txBody>
          <a:bodyPr>
            <a:noAutofit/>
          </a:bodyPr>
          <a:lstStyle/>
          <a:p>
            <a:r>
              <a:rPr lang="en-US" sz="2400" dirty="0"/>
              <a:t>Metaproteomics crash course- paired to metagenomes </a:t>
            </a:r>
          </a:p>
        </p:txBody>
      </p:sp>
      <p:pic>
        <p:nvPicPr>
          <p:cNvPr id="4" name="Picture 3" descr="nrmicro2080-i2 2.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85901" y="762311"/>
            <a:ext cx="5925209" cy="4300265"/>
          </a:xfrm>
          <a:prstGeom prst="rect">
            <a:avLst/>
          </a:prstGeom>
        </p:spPr>
      </p:pic>
      <p:cxnSp>
        <p:nvCxnSpPr>
          <p:cNvPr id="8" name="Straight Arrow Connector 7"/>
          <p:cNvCxnSpPr>
            <a:cxnSpLocks/>
          </p:cNvCxnSpPr>
          <p:nvPr/>
        </p:nvCxnSpPr>
        <p:spPr>
          <a:xfrm>
            <a:off x="6554265" y="1788184"/>
            <a:ext cx="38215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Slide Number Placeholder 11"/>
          <p:cNvSpPr>
            <a:spLocks noGrp="1"/>
          </p:cNvSpPr>
          <p:nvPr>
            <p:ph type="sldNum" sz="quarter" idx="12"/>
          </p:nvPr>
        </p:nvSpPr>
        <p:spPr/>
        <p:txBody>
          <a:bodyPr/>
          <a:lstStyle/>
          <a:p>
            <a:fld id="{0CFEC368-1D7A-4F81-ABF6-AE0E36BAF64C}" type="slidenum">
              <a:rPr lang="en-US" smtClean="0"/>
              <a:pPr/>
              <a:t>31</a:t>
            </a:fld>
            <a:endParaRPr lang="en-US"/>
          </a:p>
        </p:txBody>
      </p:sp>
      <p:sp>
        <p:nvSpPr>
          <p:cNvPr id="7" name="Rectangle 6"/>
          <p:cNvSpPr/>
          <p:nvPr/>
        </p:nvSpPr>
        <p:spPr>
          <a:xfrm>
            <a:off x="1985963" y="881967"/>
            <a:ext cx="400050" cy="55366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6" name="TextBox 5"/>
          <p:cNvSpPr txBox="1"/>
          <p:nvPr/>
        </p:nvSpPr>
        <p:spPr>
          <a:xfrm>
            <a:off x="1400175" y="816776"/>
            <a:ext cx="1571625" cy="461665"/>
          </a:xfrm>
          <a:prstGeom prst="rect">
            <a:avLst/>
          </a:prstGeom>
          <a:noFill/>
        </p:spPr>
        <p:txBody>
          <a:bodyPr wrap="square" rtlCol="0">
            <a:spAutoFit/>
          </a:bodyPr>
          <a:lstStyle/>
          <a:p>
            <a:pPr algn="ctr"/>
            <a:r>
              <a:rPr lang="en-US" sz="1200" dirty="0">
                <a:solidFill>
                  <a:srgbClr val="FF0000"/>
                </a:solidFill>
              </a:rPr>
              <a:t>Meta</a:t>
            </a:r>
          </a:p>
          <a:p>
            <a:pPr algn="ctr"/>
            <a:r>
              <a:rPr lang="en-US" sz="1200" dirty="0">
                <a:solidFill>
                  <a:srgbClr val="FF0000"/>
                </a:solidFill>
              </a:rPr>
              <a:t>G</a:t>
            </a:r>
          </a:p>
        </p:txBody>
      </p:sp>
      <p:sp>
        <p:nvSpPr>
          <p:cNvPr id="10" name="Rectangle 9"/>
          <p:cNvSpPr/>
          <p:nvPr/>
        </p:nvSpPr>
        <p:spPr>
          <a:xfrm>
            <a:off x="1400175" y="2398588"/>
            <a:ext cx="6603343" cy="2694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Rectangle 12"/>
          <p:cNvSpPr/>
          <p:nvPr/>
        </p:nvSpPr>
        <p:spPr>
          <a:xfrm>
            <a:off x="6659269" y="615673"/>
            <a:ext cx="1941896" cy="3470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TextBox 10"/>
          <p:cNvSpPr txBox="1"/>
          <p:nvPr/>
        </p:nvSpPr>
        <p:spPr>
          <a:xfrm>
            <a:off x="487659" y="1841960"/>
            <a:ext cx="1571625" cy="461665"/>
          </a:xfrm>
          <a:prstGeom prst="rect">
            <a:avLst/>
          </a:prstGeom>
          <a:noFill/>
        </p:spPr>
        <p:txBody>
          <a:bodyPr wrap="square" rtlCol="0">
            <a:spAutoFit/>
          </a:bodyPr>
          <a:lstStyle/>
          <a:p>
            <a:pPr algn="ctr"/>
            <a:r>
              <a:rPr lang="en-US" sz="1200" b="1" dirty="0">
                <a:solidFill>
                  <a:srgbClr val="FF0000"/>
                </a:solidFill>
              </a:rPr>
              <a:t>Meta</a:t>
            </a:r>
          </a:p>
          <a:p>
            <a:pPr algn="ctr"/>
            <a:r>
              <a:rPr lang="en-US" sz="1200" b="1" dirty="0">
                <a:solidFill>
                  <a:srgbClr val="FF0000"/>
                </a:solidFill>
              </a:rPr>
              <a:t>P</a:t>
            </a:r>
          </a:p>
        </p:txBody>
      </p:sp>
      <p:sp>
        <p:nvSpPr>
          <p:cNvPr id="3" name="Rectangle 2">
            <a:extLst>
              <a:ext uri="{FF2B5EF4-FFF2-40B4-BE49-F238E27FC236}">
                <a16:creationId xmlns:a16="http://schemas.microsoft.com/office/drawing/2014/main" id="{C8841624-61C2-ED4A-B2A2-4A789AE0740B}"/>
              </a:ext>
            </a:extLst>
          </p:cNvPr>
          <p:cNvSpPr/>
          <p:nvPr/>
        </p:nvSpPr>
        <p:spPr>
          <a:xfrm>
            <a:off x="1200150" y="1435635"/>
            <a:ext cx="1185863" cy="240765"/>
          </a:xfrm>
          <a:prstGeom prst="rect">
            <a:avLst/>
          </a:prstGeom>
          <a:solidFill>
            <a:schemeClr val="bg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E25D4F5-A6C0-F94D-BBF0-D5CFD2FDC93A}"/>
              </a:ext>
            </a:extLst>
          </p:cNvPr>
          <p:cNvSpPr txBox="1"/>
          <p:nvPr/>
        </p:nvSpPr>
        <p:spPr>
          <a:xfrm>
            <a:off x="1252242" y="1402128"/>
            <a:ext cx="2692399" cy="307777"/>
          </a:xfrm>
          <a:prstGeom prst="rect">
            <a:avLst/>
          </a:prstGeom>
          <a:noFill/>
        </p:spPr>
        <p:txBody>
          <a:bodyPr wrap="square" rtlCol="0">
            <a:spAutoFit/>
          </a:bodyPr>
          <a:lstStyle/>
          <a:p>
            <a:r>
              <a:rPr lang="en-US" b="1" dirty="0"/>
              <a:t>SAMPLE</a:t>
            </a:r>
          </a:p>
        </p:txBody>
      </p:sp>
      <p:sp>
        <p:nvSpPr>
          <p:cNvPr id="15" name="Rectangle 14">
            <a:extLst>
              <a:ext uri="{FF2B5EF4-FFF2-40B4-BE49-F238E27FC236}">
                <a16:creationId xmlns:a16="http://schemas.microsoft.com/office/drawing/2014/main" id="{F2987FEC-FED9-BC42-AD2B-99E17CBED121}"/>
              </a:ext>
            </a:extLst>
          </p:cNvPr>
          <p:cNvSpPr/>
          <p:nvPr/>
        </p:nvSpPr>
        <p:spPr>
          <a:xfrm>
            <a:off x="6474133" y="1764048"/>
            <a:ext cx="1941896" cy="3470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TextBox 8">
            <a:extLst>
              <a:ext uri="{FF2B5EF4-FFF2-40B4-BE49-F238E27FC236}">
                <a16:creationId xmlns:a16="http://schemas.microsoft.com/office/drawing/2014/main" id="{F0A2463F-A2EC-454F-BBD9-2EE7013BE171}"/>
              </a:ext>
            </a:extLst>
          </p:cNvPr>
          <p:cNvSpPr txBox="1"/>
          <p:nvPr/>
        </p:nvSpPr>
        <p:spPr>
          <a:xfrm>
            <a:off x="6706031" y="1158801"/>
            <a:ext cx="1254001" cy="954107"/>
          </a:xfrm>
          <a:prstGeom prst="rect">
            <a:avLst/>
          </a:prstGeom>
          <a:noFill/>
        </p:spPr>
        <p:txBody>
          <a:bodyPr wrap="square" rtlCol="0">
            <a:spAutoFit/>
          </a:bodyPr>
          <a:lstStyle/>
          <a:p>
            <a:r>
              <a:rPr lang="en-US" dirty="0"/>
              <a:t>Identify unique proteins to genome bins</a:t>
            </a:r>
          </a:p>
        </p:txBody>
      </p:sp>
    </p:spTree>
    <p:extLst>
      <p:ext uri="{BB962C8B-B14F-4D97-AF65-F5344CB8AC3E}">
        <p14:creationId xmlns:p14="http://schemas.microsoft.com/office/powerpoint/2010/main" val="2612162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17"/>
            <a:ext cx="9575800" cy="742950"/>
          </a:xfrm>
        </p:spPr>
        <p:txBody>
          <a:bodyPr>
            <a:noAutofit/>
          </a:bodyPr>
          <a:lstStyle/>
          <a:p>
            <a:r>
              <a:rPr lang="en-US" sz="2400" dirty="0"/>
              <a:t>Now that we know who is there, </a:t>
            </a:r>
            <a:br>
              <a:rPr lang="en-US" sz="2400" dirty="0"/>
            </a:br>
            <a:r>
              <a:rPr lang="en-US" sz="2400" dirty="0"/>
              <a:t>proteome can give us  how they can function</a:t>
            </a:r>
            <a:br>
              <a:rPr lang="en-US" sz="2400" dirty="0"/>
            </a:br>
            <a:endParaRPr lang="en-US" sz="2400" dirty="0"/>
          </a:p>
        </p:txBody>
      </p:sp>
      <p:pic>
        <p:nvPicPr>
          <p:cNvPr id="4" name="Picture 3" descr="nrmicro2080-i2 2.jpg"/>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485901" y="762311"/>
            <a:ext cx="4965699" cy="4300265"/>
          </a:xfrm>
          <a:prstGeom prst="rect">
            <a:avLst/>
          </a:prstGeom>
        </p:spPr>
      </p:pic>
      <p:cxnSp>
        <p:nvCxnSpPr>
          <p:cNvPr id="8" name="Straight Arrow Connector 7"/>
          <p:cNvCxnSpPr/>
          <p:nvPr/>
        </p:nvCxnSpPr>
        <p:spPr>
          <a:xfrm flipH="1" flipV="1">
            <a:off x="2179389" y="2133462"/>
            <a:ext cx="6599" cy="297178"/>
          </a:xfrm>
          <a:prstGeom prst="straightConnector1">
            <a:avLst/>
          </a:prstGeom>
          <a:ln w="47625">
            <a:tailEnd type="arrow"/>
          </a:ln>
        </p:spPr>
        <p:style>
          <a:lnRef idx="2">
            <a:schemeClr val="accent1"/>
          </a:lnRef>
          <a:fillRef idx="0">
            <a:schemeClr val="accent1"/>
          </a:fillRef>
          <a:effectRef idx="1">
            <a:schemeClr val="accent1"/>
          </a:effectRef>
          <a:fontRef idx="minor">
            <a:schemeClr val="tx1"/>
          </a:fontRef>
        </p:style>
      </p:cxnSp>
      <p:sp>
        <p:nvSpPr>
          <p:cNvPr id="12" name="Slide Number Placeholder 11"/>
          <p:cNvSpPr>
            <a:spLocks noGrp="1"/>
          </p:cNvSpPr>
          <p:nvPr>
            <p:ph type="sldNum" sz="quarter" idx="12"/>
          </p:nvPr>
        </p:nvSpPr>
        <p:spPr/>
        <p:txBody>
          <a:bodyPr/>
          <a:lstStyle/>
          <a:p>
            <a:fld id="{0CFEC368-1D7A-4F81-ABF6-AE0E36BAF64C}" type="slidenum">
              <a:rPr lang="en-US" smtClean="0"/>
              <a:pPr/>
              <a:t>32</a:t>
            </a:fld>
            <a:endParaRPr lang="en-US"/>
          </a:p>
        </p:txBody>
      </p:sp>
      <p:sp>
        <p:nvSpPr>
          <p:cNvPr id="7" name="Rectangle 6"/>
          <p:cNvSpPr/>
          <p:nvPr/>
        </p:nvSpPr>
        <p:spPr>
          <a:xfrm>
            <a:off x="1985963" y="881967"/>
            <a:ext cx="400050" cy="55366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6" name="TextBox 5"/>
          <p:cNvSpPr txBox="1"/>
          <p:nvPr/>
        </p:nvSpPr>
        <p:spPr>
          <a:xfrm>
            <a:off x="1436914" y="807502"/>
            <a:ext cx="1571625" cy="415498"/>
          </a:xfrm>
          <a:prstGeom prst="rect">
            <a:avLst/>
          </a:prstGeom>
          <a:noFill/>
        </p:spPr>
        <p:txBody>
          <a:bodyPr wrap="square" rtlCol="0">
            <a:spAutoFit/>
          </a:bodyPr>
          <a:lstStyle/>
          <a:p>
            <a:pPr algn="ctr"/>
            <a:r>
              <a:rPr lang="en-US" sz="1050" b="1" dirty="0"/>
              <a:t>Meta</a:t>
            </a:r>
          </a:p>
          <a:p>
            <a:pPr algn="ctr"/>
            <a:r>
              <a:rPr lang="en-US" sz="1050" b="1" dirty="0"/>
              <a:t>G</a:t>
            </a:r>
          </a:p>
        </p:txBody>
      </p:sp>
      <p:sp>
        <p:nvSpPr>
          <p:cNvPr id="9" name="TextBox 8"/>
          <p:cNvSpPr txBox="1"/>
          <p:nvPr/>
        </p:nvSpPr>
        <p:spPr>
          <a:xfrm>
            <a:off x="2179389" y="2277167"/>
            <a:ext cx="2779940" cy="253916"/>
          </a:xfrm>
          <a:prstGeom prst="rect">
            <a:avLst/>
          </a:prstGeom>
          <a:noFill/>
          <a:ln>
            <a:solidFill>
              <a:schemeClr val="accent1"/>
            </a:solidFill>
          </a:ln>
        </p:spPr>
        <p:txBody>
          <a:bodyPr wrap="square" rtlCol="0">
            <a:spAutoFit/>
          </a:bodyPr>
          <a:lstStyle/>
          <a:p>
            <a:r>
              <a:rPr lang="en-US" sz="1050" b="1" dirty="0"/>
              <a:t>HOW DO WE CLEAVE THE PROTEINS?</a:t>
            </a:r>
          </a:p>
        </p:txBody>
      </p:sp>
      <p:sp>
        <p:nvSpPr>
          <p:cNvPr id="3" name="Rectangle 2">
            <a:extLst>
              <a:ext uri="{FF2B5EF4-FFF2-40B4-BE49-F238E27FC236}">
                <a16:creationId xmlns:a16="http://schemas.microsoft.com/office/drawing/2014/main" id="{E8C681D0-CE9A-3341-9E50-E81B42FFAC7F}"/>
              </a:ext>
            </a:extLst>
          </p:cNvPr>
          <p:cNvSpPr/>
          <p:nvPr/>
        </p:nvSpPr>
        <p:spPr>
          <a:xfrm>
            <a:off x="4702629" y="2892752"/>
            <a:ext cx="4572000" cy="1384995"/>
          </a:xfrm>
          <a:prstGeom prst="rect">
            <a:avLst/>
          </a:prstGeom>
        </p:spPr>
        <p:txBody>
          <a:bodyPr>
            <a:spAutoFit/>
          </a:bodyPr>
          <a:lstStyle/>
          <a:p>
            <a:r>
              <a:rPr lang="en-US" dirty="0"/>
              <a:t>Create peptide database by </a:t>
            </a:r>
            <a:r>
              <a:rPr lang="en-US" i="1" dirty="0"/>
              <a:t>in </a:t>
            </a:r>
            <a:r>
              <a:rPr lang="en-US" i="1" dirty="0" err="1"/>
              <a:t>sillico</a:t>
            </a:r>
            <a:r>
              <a:rPr lang="en-US" i="1" dirty="0"/>
              <a:t> </a:t>
            </a:r>
            <a:r>
              <a:rPr lang="en-US" dirty="0"/>
              <a:t>trypsin digest (cleave proteins at the carboxyl aide of the amino acid) lysine and arginine</a:t>
            </a:r>
          </a:p>
          <a:p>
            <a:endParaRPr lang="en-US" dirty="0"/>
          </a:p>
          <a:p>
            <a:r>
              <a:rPr lang="en-US" dirty="0"/>
              <a:t>Lysine=K</a:t>
            </a:r>
          </a:p>
          <a:p>
            <a:r>
              <a:rPr lang="en-US" dirty="0"/>
              <a:t>Arginine= R</a:t>
            </a:r>
          </a:p>
        </p:txBody>
      </p:sp>
    </p:spTree>
    <p:extLst>
      <p:ext uri="{BB962C8B-B14F-4D97-AF65-F5344CB8AC3E}">
        <p14:creationId xmlns:p14="http://schemas.microsoft.com/office/powerpoint/2010/main" val="38879531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097" y="60435"/>
            <a:ext cx="6575852" cy="742950"/>
          </a:xfrm>
        </p:spPr>
        <p:txBody>
          <a:bodyPr>
            <a:normAutofit/>
          </a:bodyPr>
          <a:lstStyle/>
          <a:p>
            <a:r>
              <a:rPr lang="en-US" sz="2400" dirty="0"/>
              <a:t>Proteomics- uses and challenges</a:t>
            </a:r>
          </a:p>
        </p:txBody>
      </p:sp>
      <p:pic>
        <p:nvPicPr>
          <p:cNvPr id="4" name="Picture 3" descr="nrmicro2080-i2 2.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85901" y="762311"/>
            <a:ext cx="5925209" cy="4300265"/>
          </a:xfrm>
          <a:prstGeom prst="rect">
            <a:avLst/>
          </a:prstGeom>
        </p:spPr>
      </p:pic>
      <p:cxnSp>
        <p:nvCxnSpPr>
          <p:cNvPr id="8" name="Straight Arrow Connector 7"/>
          <p:cNvCxnSpPr/>
          <p:nvPr/>
        </p:nvCxnSpPr>
        <p:spPr>
          <a:xfrm>
            <a:off x="8040257" y="436028"/>
            <a:ext cx="0" cy="2381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Slide Number Placeholder 11"/>
          <p:cNvSpPr>
            <a:spLocks noGrp="1"/>
          </p:cNvSpPr>
          <p:nvPr>
            <p:ph type="sldNum" sz="quarter" idx="12"/>
          </p:nvPr>
        </p:nvSpPr>
        <p:spPr/>
        <p:txBody>
          <a:bodyPr/>
          <a:lstStyle/>
          <a:p>
            <a:fld id="{0CFEC368-1D7A-4F81-ABF6-AE0E36BAF64C}" type="slidenum">
              <a:rPr lang="en-US" smtClean="0"/>
              <a:pPr/>
              <a:t>33</a:t>
            </a:fld>
            <a:endParaRPr lang="en-US"/>
          </a:p>
        </p:txBody>
      </p:sp>
      <p:sp>
        <p:nvSpPr>
          <p:cNvPr id="7" name="Rectangle 6"/>
          <p:cNvSpPr/>
          <p:nvPr/>
        </p:nvSpPr>
        <p:spPr>
          <a:xfrm>
            <a:off x="1985963" y="881967"/>
            <a:ext cx="400050" cy="55366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6" name="TextBox 5"/>
          <p:cNvSpPr txBox="1"/>
          <p:nvPr/>
        </p:nvSpPr>
        <p:spPr>
          <a:xfrm>
            <a:off x="1400175" y="829579"/>
            <a:ext cx="1571625" cy="415498"/>
          </a:xfrm>
          <a:prstGeom prst="rect">
            <a:avLst/>
          </a:prstGeom>
          <a:noFill/>
        </p:spPr>
        <p:txBody>
          <a:bodyPr wrap="square" rtlCol="0">
            <a:spAutoFit/>
          </a:bodyPr>
          <a:lstStyle/>
          <a:p>
            <a:pPr algn="ctr"/>
            <a:r>
              <a:rPr lang="en-US" sz="1050" dirty="0"/>
              <a:t>Meta</a:t>
            </a:r>
          </a:p>
          <a:p>
            <a:pPr algn="ctr"/>
            <a:r>
              <a:rPr lang="en-US" sz="1050" dirty="0"/>
              <a:t>G</a:t>
            </a:r>
          </a:p>
        </p:txBody>
      </p:sp>
      <p:sp>
        <p:nvSpPr>
          <p:cNvPr id="10" name="Rectangle 9"/>
          <p:cNvSpPr/>
          <p:nvPr/>
        </p:nvSpPr>
        <p:spPr>
          <a:xfrm>
            <a:off x="1436913" y="2449286"/>
            <a:ext cx="6603343" cy="2694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Rectangle 12"/>
          <p:cNvSpPr/>
          <p:nvPr/>
        </p:nvSpPr>
        <p:spPr>
          <a:xfrm>
            <a:off x="6457950" y="762311"/>
            <a:ext cx="1941896" cy="3470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TextBox 10"/>
          <p:cNvSpPr txBox="1"/>
          <p:nvPr/>
        </p:nvSpPr>
        <p:spPr>
          <a:xfrm>
            <a:off x="414338" y="1860406"/>
            <a:ext cx="1571625" cy="415498"/>
          </a:xfrm>
          <a:prstGeom prst="rect">
            <a:avLst/>
          </a:prstGeom>
          <a:noFill/>
        </p:spPr>
        <p:txBody>
          <a:bodyPr wrap="square" rtlCol="0">
            <a:spAutoFit/>
          </a:bodyPr>
          <a:lstStyle/>
          <a:p>
            <a:pPr algn="ctr"/>
            <a:r>
              <a:rPr lang="en-US" sz="1050" b="1" dirty="0"/>
              <a:t>Meta</a:t>
            </a:r>
          </a:p>
          <a:p>
            <a:pPr algn="ctr"/>
            <a:r>
              <a:rPr lang="en-US" sz="1050" b="1" dirty="0"/>
              <a:t>P</a:t>
            </a:r>
          </a:p>
        </p:txBody>
      </p:sp>
      <p:sp>
        <p:nvSpPr>
          <p:cNvPr id="14" name="Content Placeholder 2"/>
          <p:cNvSpPr>
            <a:spLocks noGrp="1"/>
          </p:cNvSpPr>
          <p:nvPr>
            <p:ph idx="1"/>
          </p:nvPr>
        </p:nvSpPr>
        <p:spPr>
          <a:xfrm>
            <a:off x="856755" y="2275904"/>
            <a:ext cx="5866194" cy="3822672"/>
          </a:xfrm>
        </p:spPr>
        <p:txBody>
          <a:bodyPr/>
          <a:lstStyle/>
          <a:p>
            <a:r>
              <a:rPr lang="en-US" b="1" dirty="0"/>
              <a:t>Proteomics</a:t>
            </a:r>
          </a:p>
          <a:p>
            <a:pPr lvl="1"/>
            <a:r>
              <a:rPr lang="en-US" dirty="0"/>
              <a:t>Demonstrates expression of genes in metagenomes</a:t>
            </a:r>
          </a:p>
          <a:p>
            <a:pPr lvl="1"/>
            <a:r>
              <a:rPr lang="en-US" dirty="0"/>
              <a:t>Correlate to metagenomic data</a:t>
            </a:r>
          </a:p>
          <a:p>
            <a:pPr lvl="1"/>
            <a:r>
              <a:rPr lang="en-US" dirty="0"/>
              <a:t>No amplification: need high signal, doesn’t do well for low abundance organisms</a:t>
            </a:r>
          </a:p>
          <a:p>
            <a:pPr lvl="1"/>
            <a:r>
              <a:rPr lang="en-US" dirty="0"/>
              <a:t>Outer membrane proteins not as well resolved unless separate fractionation done</a:t>
            </a:r>
          </a:p>
          <a:p>
            <a:pPr lvl="1"/>
            <a:endParaRPr lang="en-US" dirty="0"/>
          </a:p>
        </p:txBody>
      </p:sp>
    </p:spTree>
    <p:extLst>
      <p:ext uri="{BB962C8B-B14F-4D97-AF65-F5344CB8AC3E}">
        <p14:creationId xmlns:p14="http://schemas.microsoft.com/office/powerpoint/2010/main" val="27320318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2071785" y="1778176"/>
            <a:ext cx="4295946" cy="286232"/>
          </a:xfrm>
          <a:prstGeom prst="rect">
            <a:avLst/>
          </a:prstGeom>
          <a:noFill/>
        </p:spPr>
        <p:txBody>
          <a:bodyPr wrap="square" rtlCol="0">
            <a:spAutoFit/>
          </a:bodyPr>
          <a:lstStyle/>
          <a:p>
            <a:pPr algn="ctr"/>
            <a:endParaRPr lang="en-US" sz="1260" dirty="0">
              <a:latin typeface="Arial" charset="0"/>
              <a:ea typeface="Arial" charset="0"/>
              <a:cs typeface="Arial" charset="0"/>
            </a:endParaRPr>
          </a:p>
        </p:txBody>
      </p:sp>
      <p:sp>
        <p:nvSpPr>
          <p:cNvPr id="2" name="Rectangle 1"/>
          <p:cNvSpPr/>
          <p:nvPr/>
        </p:nvSpPr>
        <p:spPr>
          <a:xfrm>
            <a:off x="1194458" y="3214280"/>
            <a:ext cx="2899782" cy="3205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60" dirty="0"/>
              <a:t>\</a:t>
            </a:r>
          </a:p>
        </p:txBody>
      </p:sp>
      <p:sp>
        <p:nvSpPr>
          <p:cNvPr id="3" name="Rectangle 2"/>
          <p:cNvSpPr/>
          <p:nvPr/>
        </p:nvSpPr>
        <p:spPr>
          <a:xfrm>
            <a:off x="4610563" y="4009622"/>
            <a:ext cx="458255" cy="42146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pic>
        <p:nvPicPr>
          <p:cNvPr id="62" name="Picture 61"/>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451883" y="2581746"/>
            <a:ext cx="2670203" cy="2561753"/>
          </a:xfrm>
          <a:prstGeom prst="rect">
            <a:avLst/>
          </a:prstGeom>
        </p:spPr>
      </p:pic>
      <p:pic>
        <p:nvPicPr>
          <p:cNvPr id="25" name="Picture 24"/>
          <p:cNvPicPr>
            <a:picLocks noChangeAspect="1"/>
          </p:cNvPicPr>
          <p:nvPr/>
        </p:nvPicPr>
        <p:blipFill rotWithShape="1">
          <a:blip r:embed="rId4" cstate="hqprint">
            <a:extLst>
              <a:ext uri="{28A0092B-C50C-407E-A947-70E740481C1C}">
                <a14:useLocalDpi xmlns:a14="http://schemas.microsoft.com/office/drawing/2010/main"/>
              </a:ext>
            </a:extLst>
          </a:blip>
          <a:srcRect t="45419"/>
          <a:stretch/>
        </p:blipFill>
        <p:spPr>
          <a:xfrm>
            <a:off x="3686013" y="1028700"/>
            <a:ext cx="5177489" cy="4114800"/>
          </a:xfrm>
          <a:prstGeom prst="rect">
            <a:avLst/>
          </a:prstGeom>
        </p:spPr>
      </p:pic>
      <p:sp>
        <p:nvSpPr>
          <p:cNvPr id="27" name="TextBox 26"/>
          <p:cNvSpPr txBox="1"/>
          <p:nvPr/>
        </p:nvSpPr>
        <p:spPr>
          <a:xfrm>
            <a:off x="147802" y="152500"/>
            <a:ext cx="7892875" cy="707886"/>
          </a:xfrm>
          <a:prstGeom prst="rect">
            <a:avLst/>
          </a:prstGeom>
          <a:noFill/>
        </p:spPr>
        <p:txBody>
          <a:bodyPr wrap="square" rtlCol="0">
            <a:spAutoFit/>
          </a:bodyPr>
          <a:lstStyle/>
          <a:p>
            <a:r>
              <a:rPr lang="en-US" sz="2000" b="1" dirty="0">
                <a:solidFill>
                  <a:srgbClr val="595959"/>
                </a:solidFill>
              </a:rPr>
              <a:t>4 core, persisting members from field </a:t>
            </a:r>
          </a:p>
          <a:p>
            <a:r>
              <a:rPr lang="en-US" sz="2000" b="1" dirty="0">
                <a:solidFill>
                  <a:srgbClr val="595959"/>
                </a:solidFill>
              </a:rPr>
              <a:t>detected in metaproteomics from laboratory microcosms</a:t>
            </a:r>
          </a:p>
        </p:txBody>
      </p:sp>
      <p:pic>
        <p:nvPicPr>
          <p:cNvPr id="29" name="Picture 28"/>
          <p:cNvPicPr>
            <a:picLocks noChangeAspect="1"/>
          </p:cNvPicPr>
          <p:nvPr/>
        </p:nvPicPr>
        <p:blipFill rotWithShape="1">
          <a:blip r:embed="rId4" cstate="hqprint">
            <a:extLst>
              <a:ext uri="{28A0092B-C50C-407E-A947-70E740481C1C}">
                <a14:useLocalDpi xmlns:a14="http://schemas.microsoft.com/office/drawing/2010/main"/>
              </a:ext>
            </a:extLst>
          </a:blip>
          <a:srcRect t="91170"/>
          <a:stretch/>
        </p:blipFill>
        <p:spPr>
          <a:xfrm>
            <a:off x="-1247480" y="1248005"/>
            <a:ext cx="6862924" cy="833438"/>
          </a:xfrm>
          <a:prstGeom prst="rect">
            <a:avLst/>
          </a:prstGeom>
        </p:spPr>
      </p:pic>
    </p:spTree>
    <p:extLst>
      <p:ext uri="{BB962C8B-B14F-4D97-AF65-F5344CB8AC3E}">
        <p14:creationId xmlns:p14="http://schemas.microsoft.com/office/powerpoint/2010/main" val="33309391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2071785" y="1778176"/>
            <a:ext cx="4295946" cy="286232"/>
          </a:xfrm>
          <a:prstGeom prst="rect">
            <a:avLst/>
          </a:prstGeom>
          <a:noFill/>
        </p:spPr>
        <p:txBody>
          <a:bodyPr wrap="square" rtlCol="0">
            <a:spAutoFit/>
          </a:bodyPr>
          <a:lstStyle/>
          <a:p>
            <a:pPr algn="ctr"/>
            <a:endParaRPr lang="en-US" sz="1260" dirty="0">
              <a:latin typeface="Arial" charset="0"/>
              <a:ea typeface="Arial" charset="0"/>
              <a:cs typeface="Arial" charset="0"/>
            </a:endParaRPr>
          </a:p>
        </p:txBody>
      </p:sp>
      <p:sp>
        <p:nvSpPr>
          <p:cNvPr id="2" name="Rectangle 1"/>
          <p:cNvSpPr/>
          <p:nvPr/>
        </p:nvSpPr>
        <p:spPr>
          <a:xfrm>
            <a:off x="1194458" y="3214280"/>
            <a:ext cx="2899782" cy="3205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3" name="Rectangle 2"/>
          <p:cNvSpPr/>
          <p:nvPr/>
        </p:nvSpPr>
        <p:spPr>
          <a:xfrm>
            <a:off x="4610563" y="4009622"/>
            <a:ext cx="458255" cy="42146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pic>
        <p:nvPicPr>
          <p:cNvPr id="33" name="Picture 32"/>
          <p:cNvPicPr>
            <a:picLocks noChangeAspect="1"/>
          </p:cNvPicPr>
          <p:nvPr/>
        </p:nvPicPr>
        <p:blipFill rotWithShape="1">
          <a:blip r:embed="rId3" cstate="hqprint">
            <a:extLst>
              <a:ext uri="{28A0092B-C50C-407E-A947-70E740481C1C}">
                <a14:useLocalDpi xmlns:a14="http://schemas.microsoft.com/office/drawing/2010/main"/>
              </a:ext>
            </a:extLst>
          </a:blip>
          <a:srcRect b="37566"/>
          <a:stretch/>
        </p:blipFill>
        <p:spPr>
          <a:xfrm>
            <a:off x="184678" y="985336"/>
            <a:ext cx="3317719" cy="4158982"/>
          </a:xfrm>
          <a:prstGeom prst="rect">
            <a:avLst/>
          </a:prstGeom>
        </p:spPr>
      </p:pic>
      <p:sp>
        <p:nvSpPr>
          <p:cNvPr id="34" name="Rectangle 33"/>
          <p:cNvSpPr/>
          <p:nvPr/>
        </p:nvSpPr>
        <p:spPr>
          <a:xfrm>
            <a:off x="4839691" y="4327754"/>
            <a:ext cx="877326" cy="8165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4" name="Rectangle 3"/>
          <p:cNvSpPr/>
          <p:nvPr/>
        </p:nvSpPr>
        <p:spPr>
          <a:xfrm>
            <a:off x="1216702" y="2842565"/>
            <a:ext cx="877326" cy="82739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65" name="Rectangle 64"/>
          <p:cNvSpPr/>
          <p:nvPr/>
        </p:nvSpPr>
        <p:spPr>
          <a:xfrm>
            <a:off x="1495045" y="2830043"/>
            <a:ext cx="1128562" cy="23134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66" name="Rectangle 65"/>
          <p:cNvSpPr/>
          <p:nvPr/>
        </p:nvSpPr>
        <p:spPr>
          <a:xfrm>
            <a:off x="2275858" y="2513229"/>
            <a:ext cx="1248781" cy="23134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7" name="Rectangle 6"/>
          <p:cNvSpPr/>
          <p:nvPr/>
        </p:nvSpPr>
        <p:spPr>
          <a:xfrm>
            <a:off x="246589" y="150910"/>
            <a:ext cx="8727948" cy="707886"/>
          </a:xfrm>
          <a:prstGeom prst="rect">
            <a:avLst/>
          </a:prstGeom>
        </p:spPr>
        <p:txBody>
          <a:bodyPr wrap="square">
            <a:spAutoFit/>
          </a:bodyPr>
          <a:lstStyle/>
          <a:p>
            <a:r>
              <a:rPr lang="en-US" sz="2000" b="1" dirty="0">
                <a:solidFill>
                  <a:srgbClr val="595959"/>
                </a:solidFill>
              </a:rPr>
              <a:t>Combining time series meta- omics</a:t>
            </a:r>
            <a:endParaRPr lang="en-US" sz="2000" b="1" i="1" dirty="0">
              <a:solidFill>
                <a:srgbClr val="595959"/>
              </a:solidFill>
            </a:endParaRPr>
          </a:p>
          <a:p>
            <a:r>
              <a:rPr lang="en-US" sz="2000" b="1" i="1" dirty="0">
                <a:solidFill>
                  <a:schemeClr val="accent1">
                    <a:lumMod val="75000"/>
                  </a:schemeClr>
                </a:solidFill>
              </a:rPr>
              <a:t>Halanaerobium</a:t>
            </a:r>
            <a:r>
              <a:rPr lang="en-US" sz="2000" b="1" dirty="0">
                <a:solidFill>
                  <a:schemeClr val="accent1">
                    <a:lumMod val="75000"/>
                  </a:schemeClr>
                </a:solidFill>
              </a:rPr>
              <a:t> </a:t>
            </a:r>
            <a:r>
              <a:rPr lang="en-US" sz="2000" b="1" dirty="0">
                <a:solidFill>
                  <a:schemeClr val="bg2"/>
                </a:solidFill>
              </a:rPr>
              <a:t>r</a:t>
            </a:r>
            <a:r>
              <a:rPr lang="en-US" sz="2000" b="1" dirty="0">
                <a:solidFill>
                  <a:srgbClr val="595959"/>
                </a:solidFill>
              </a:rPr>
              <a:t>educed GB to yield TMA, a methanogenic substrate</a:t>
            </a:r>
          </a:p>
        </p:txBody>
      </p:sp>
      <p:sp>
        <p:nvSpPr>
          <p:cNvPr id="13" name="Rectangle 12">
            <a:extLst>
              <a:ext uri="{FF2B5EF4-FFF2-40B4-BE49-F238E27FC236}">
                <a16:creationId xmlns:a16="http://schemas.microsoft.com/office/drawing/2014/main" id="{BC7717AF-4D14-FF44-855C-89E6B97D1F5A}"/>
              </a:ext>
            </a:extLst>
          </p:cNvPr>
          <p:cNvSpPr/>
          <p:nvPr/>
        </p:nvSpPr>
        <p:spPr>
          <a:xfrm>
            <a:off x="5216102" y="1195571"/>
            <a:ext cx="3185058" cy="1077218"/>
          </a:xfrm>
          <a:prstGeom prst="rect">
            <a:avLst/>
          </a:prstGeom>
          <a:solidFill>
            <a:schemeClr val="bg1">
              <a:lumMod val="85000"/>
            </a:schemeClr>
          </a:solidFill>
        </p:spPr>
        <p:txBody>
          <a:bodyPr wrap="square">
            <a:spAutoFit/>
          </a:bodyPr>
          <a:lstStyle/>
          <a:p>
            <a:pPr algn="ctr"/>
            <a:r>
              <a:rPr lang="en-US" sz="2400" b="1" dirty="0">
                <a:latin typeface="Arial" charset="0"/>
                <a:ea typeface="Arial" charset="0"/>
                <a:cs typeface="Arial" charset="0"/>
              </a:rPr>
              <a:t>74% of GB converted to TMA</a:t>
            </a:r>
          </a:p>
          <a:p>
            <a:pPr algn="ctr"/>
            <a:r>
              <a:rPr lang="en-US" sz="2400" b="1" baseline="-25000" dirty="0">
                <a:latin typeface="Arial" charset="0"/>
                <a:ea typeface="Arial" charset="0"/>
                <a:cs typeface="Arial" charset="0"/>
              </a:rPr>
              <a:t>In amended or unamended! </a:t>
            </a:r>
          </a:p>
        </p:txBody>
      </p:sp>
    </p:spTree>
    <p:extLst>
      <p:ext uri="{BB962C8B-B14F-4D97-AF65-F5344CB8AC3E}">
        <p14:creationId xmlns:p14="http://schemas.microsoft.com/office/powerpoint/2010/main" val="24268986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2071785" y="1778176"/>
            <a:ext cx="4295946" cy="286232"/>
          </a:xfrm>
          <a:prstGeom prst="rect">
            <a:avLst/>
          </a:prstGeom>
          <a:noFill/>
        </p:spPr>
        <p:txBody>
          <a:bodyPr wrap="square" rtlCol="0">
            <a:spAutoFit/>
          </a:bodyPr>
          <a:lstStyle/>
          <a:p>
            <a:pPr algn="ctr"/>
            <a:endParaRPr lang="en-US" sz="1260" dirty="0">
              <a:latin typeface="Arial" charset="0"/>
              <a:ea typeface="Arial" charset="0"/>
              <a:cs typeface="Arial" charset="0"/>
            </a:endParaRPr>
          </a:p>
        </p:txBody>
      </p:sp>
      <p:sp>
        <p:nvSpPr>
          <p:cNvPr id="2" name="Rectangle 1"/>
          <p:cNvSpPr/>
          <p:nvPr/>
        </p:nvSpPr>
        <p:spPr>
          <a:xfrm>
            <a:off x="1194458" y="3214280"/>
            <a:ext cx="2899782" cy="3205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3" name="Rectangle 2"/>
          <p:cNvSpPr/>
          <p:nvPr/>
        </p:nvSpPr>
        <p:spPr>
          <a:xfrm>
            <a:off x="4610563" y="4009622"/>
            <a:ext cx="458255" cy="42146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pic>
        <p:nvPicPr>
          <p:cNvPr id="33" name="Picture 32"/>
          <p:cNvPicPr>
            <a:picLocks noChangeAspect="1"/>
          </p:cNvPicPr>
          <p:nvPr/>
        </p:nvPicPr>
        <p:blipFill rotWithShape="1">
          <a:blip r:embed="rId3" cstate="hqprint">
            <a:extLst>
              <a:ext uri="{28A0092B-C50C-407E-A947-70E740481C1C}">
                <a14:useLocalDpi xmlns:a14="http://schemas.microsoft.com/office/drawing/2010/main"/>
              </a:ext>
            </a:extLst>
          </a:blip>
          <a:srcRect b="37566"/>
          <a:stretch/>
        </p:blipFill>
        <p:spPr>
          <a:xfrm>
            <a:off x="184678" y="985336"/>
            <a:ext cx="3317719" cy="4158982"/>
          </a:xfrm>
          <a:prstGeom prst="rect">
            <a:avLst/>
          </a:prstGeom>
        </p:spPr>
      </p:pic>
      <p:sp>
        <p:nvSpPr>
          <p:cNvPr id="34" name="Rectangle 33"/>
          <p:cNvSpPr/>
          <p:nvPr/>
        </p:nvSpPr>
        <p:spPr>
          <a:xfrm>
            <a:off x="4839691" y="4327754"/>
            <a:ext cx="877326" cy="8165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4" name="Rectangle 3"/>
          <p:cNvSpPr/>
          <p:nvPr/>
        </p:nvSpPr>
        <p:spPr>
          <a:xfrm>
            <a:off x="3168396" y="3003804"/>
            <a:ext cx="480060" cy="5035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5" name="TextBox 4"/>
          <p:cNvSpPr txBox="1"/>
          <p:nvPr/>
        </p:nvSpPr>
        <p:spPr>
          <a:xfrm>
            <a:off x="3168396" y="2915759"/>
            <a:ext cx="3280181" cy="535531"/>
          </a:xfrm>
          <a:prstGeom prst="rect">
            <a:avLst/>
          </a:prstGeom>
          <a:noFill/>
        </p:spPr>
        <p:txBody>
          <a:bodyPr wrap="square" rtlCol="0">
            <a:spAutoFit/>
          </a:bodyPr>
          <a:lstStyle/>
          <a:p>
            <a:r>
              <a:rPr lang="en-US" sz="2880" b="1" dirty="0">
                <a:solidFill>
                  <a:srgbClr val="C00000"/>
                </a:solidFill>
                <a:latin typeface="Arial" charset="0"/>
                <a:ea typeface="Arial" charset="0"/>
                <a:cs typeface="Arial" charset="0"/>
              </a:rPr>
              <a:t>CH</a:t>
            </a:r>
            <a:r>
              <a:rPr lang="en-US" sz="2880" b="1" baseline="-25000" dirty="0">
                <a:solidFill>
                  <a:srgbClr val="C00000"/>
                </a:solidFill>
                <a:latin typeface="Arial" charset="0"/>
                <a:ea typeface="Arial" charset="0"/>
                <a:cs typeface="Arial" charset="0"/>
              </a:rPr>
              <a:t>4</a:t>
            </a:r>
          </a:p>
        </p:txBody>
      </p:sp>
      <p:sp>
        <p:nvSpPr>
          <p:cNvPr id="26" name="Rectangle 25"/>
          <p:cNvSpPr/>
          <p:nvPr/>
        </p:nvSpPr>
        <p:spPr>
          <a:xfrm>
            <a:off x="246589" y="150910"/>
            <a:ext cx="8727948" cy="707886"/>
          </a:xfrm>
          <a:prstGeom prst="rect">
            <a:avLst/>
          </a:prstGeom>
        </p:spPr>
        <p:txBody>
          <a:bodyPr wrap="square">
            <a:spAutoFit/>
          </a:bodyPr>
          <a:lstStyle/>
          <a:p>
            <a:r>
              <a:rPr lang="en-US" sz="2000" b="1" dirty="0">
                <a:solidFill>
                  <a:srgbClr val="595959"/>
                </a:solidFill>
              </a:rPr>
              <a:t>Laboratory Proteomics and Metabolomics</a:t>
            </a:r>
            <a:r>
              <a:rPr lang="en-US" sz="2000" b="1" i="1" dirty="0">
                <a:solidFill>
                  <a:srgbClr val="595959"/>
                </a:solidFill>
              </a:rPr>
              <a:t>:</a:t>
            </a:r>
          </a:p>
          <a:p>
            <a:r>
              <a:rPr lang="en-US" sz="2000" b="1" i="1" dirty="0" err="1">
                <a:solidFill>
                  <a:srgbClr val="C00000"/>
                </a:solidFill>
              </a:rPr>
              <a:t>Methanohalophilus</a:t>
            </a:r>
            <a:r>
              <a:rPr lang="en-US" sz="2000" b="1" dirty="0">
                <a:solidFill>
                  <a:srgbClr val="595959"/>
                </a:solidFill>
              </a:rPr>
              <a:t> preferentially utilizes </a:t>
            </a:r>
            <a:r>
              <a:rPr lang="en-US" sz="2000" b="1" i="1" dirty="0">
                <a:solidFill>
                  <a:schemeClr val="accent1">
                    <a:lumMod val="75000"/>
                  </a:schemeClr>
                </a:solidFill>
              </a:rPr>
              <a:t>Halanaerobium</a:t>
            </a:r>
            <a:r>
              <a:rPr lang="en-US" sz="2000" b="1" dirty="0">
                <a:solidFill>
                  <a:schemeClr val="accent1">
                    <a:lumMod val="75000"/>
                  </a:schemeClr>
                </a:solidFill>
              </a:rPr>
              <a:t> </a:t>
            </a:r>
            <a:r>
              <a:rPr lang="en-US" sz="2000" b="1" dirty="0">
                <a:solidFill>
                  <a:srgbClr val="595959"/>
                </a:solidFill>
              </a:rPr>
              <a:t>metabolites</a:t>
            </a:r>
          </a:p>
        </p:txBody>
      </p:sp>
      <p:sp>
        <p:nvSpPr>
          <p:cNvPr id="35" name="Rectangle 34"/>
          <p:cNvSpPr/>
          <p:nvPr/>
        </p:nvSpPr>
        <p:spPr>
          <a:xfrm>
            <a:off x="4506918" y="2001156"/>
            <a:ext cx="1626540" cy="964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36" name="Rectangle 35"/>
          <p:cNvSpPr/>
          <p:nvPr/>
        </p:nvSpPr>
        <p:spPr>
          <a:xfrm>
            <a:off x="4524625" y="3190967"/>
            <a:ext cx="1626540" cy="964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41" name="Rectangle 40"/>
          <p:cNvSpPr/>
          <p:nvPr/>
        </p:nvSpPr>
        <p:spPr>
          <a:xfrm>
            <a:off x="4517471" y="4461499"/>
            <a:ext cx="1626540" cy="964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43" name="TextBox 42"/>
          <p:cNvSpPr txBox="1"/>
          <p:nvPr/>
        </p:nvSpPr>
        <p:spPr>
          <a:xfrm>
            <a:off x="3893" y="4818830"/>
            <a:ext cx="4320540" cy="258532"/>
          </a:xfrm>
          <a:prstGeom prst="rect">
            <a:avLst/>
          </a:prstGeom>
          <a:noFill/>
        </p:spPr>
        <p:txBody>
          <a:bodyPr wrap="square" rtlCol="0">
            <a:spAutoFit/>
          </a:bodyPr>
          <a:lstStyle/>
          <a:p>
            <a:r>
              <a:rPr lang="en-US" sz="1080" dirty="0" err="1">
                <a:latin typeface="Arial" charset="0"/>
                <a:ea typeface="Arial" charset="0"/>
                <a:cs typeface="Arial" charset="0"/>
              </a:rPr>
              <a:t>Borton</a:t>
            </a:r>
            <a:r>
              <a:rPr lang="en-US" sz="1080" dirty="0">
                <a:latin typeface="Arial" charset="0"/>
                <a:ea typeface="Arial" charset="0"/>
                <a:cs typeface="Arial" charset="0"/>
              </a:rPr>
              <a:t> et al, 2018, PNAS</a:t>
            </a:r>
          </a:p>
        </p:txBody>
      </p:sp>
    </p:spTree>
    <p:extLst>
      <p:ext uri="{BB962C8B-B14F-4D97-AF65-F5344CB8AC3E}">
        <p14:creationId xmlns:p14="http://schemas.microsoft.com/office/powerpoint/2010/main" val="30533483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154451" y="1369219"/>
            <a:ext cx="6835100" cy="3263504"/>
          </a:xfrm>
        </p:spPr>
      </p:pic>
      <p:sp>
        <p:nvSpPr>
          <p:cNvPr id="6" name="TextBox 5"/>
          <p:cNvSpPr txBox="1">
            <a:spLocks noChangeArrowheads="1"/>
          </p:cNvSpPr>
          <p:nvPr/>
        </p:nvSpPr>
        <p:spPr bwMode="auto">
          <a:xfrm>
            <a:off x="215900" y="0"/>
            <a:ext cx="9144001"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2000" b="1" dirty="0">
                <a:latin typeface="Arial" charset="0"/>
                <a:ea typeface="Arial" charset="0"/>
                <a:cs typeface="Arial" charset="0"/>
              </a:rPr>
              <a:t>Expression and metabolite correlation analyses</a:t>
            </a:r>
          </a:p>
          <a:p>
            <a:pPr eaLnBrk="1" hangingPunct="1"/>
            <a:r>
              <a:rPr lang="en-US" sz="2000" dirty="0">
                <a:latin typeface="Arial" charset="0"/>
                <a:ea typeface="Arial" charset="0"/>
                <a:cs typeface="Arial" charset="0"/>
              </a:rPr>
              <a:t>Glycine betaine, glycine, and sarcosine are </a:t>
            </a:r>
            <a:r>
              <a:rPr lang="en-US" sz="2000" b="1" dirty="0">
                <a:solidFill>
                  <a:srgbClr val="C00000"/>
                </a:solidFill>
                <a:latin typeface="Arial" charset="0"/>
                <a:ea typeface="Arial" charset="0"/>
                <a:cs typeface="Arial" charset="0"/>
              </a:rPr>
              <a:t>Stickland acceptors</a:t>
            </a:r>
          </a:p>
          <a:p>
            <a:pPr eaLnBrk="1" hangingPunct="1"/>
            <a:r>
              <a:rPr lang="en-US" sz="2000" dirty="0">
                <a:latin typeface="Arial" charset="0"/>
                <a:ea typeface="Arial" charset="0"/>
                <a:cs typeface="Arial" charset="0"/>
              </a:rPr>
              <a:t>glycine and lysine are possible </a:t>
            </a:r>
            <a:r>
              <a:rPr lang="en-US" sz="2000" b="1" dirty="0">
                <a:solidFill>
                  <a:schemeClr val="accent5">
                    <a:lumMod val="75000"/>
                  </a:schemeClr>
                </a:solidFill>
                <a:latin typeface="Arial" charset="0"/>
                <a:ea typeface="Arial" charset="0"/>
                <a:cs typeface="Arial" charset="0"/>
              </a:rPr>
              <a:t>Stickland donors</a:t>
            </a:r>
          </a:p>
        </p:txBody>
      </p:sp>
    </p:spTree>
    <p:extLst>
      <p:ext uri="{BB962C8B-B14F-4D97-AF65-F5344CB8AC3E}">
        <p14:creationId xmlns:p14="http://schemas.microsoft.com/office/powerpoint/2010/main" val="25882820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166359" y="1369219"/>
            <a:ext cx="6811284" cy="3263504"/>
          </a:xfrm>
        </p:spPr>
      </p:pic>
      <p:sp>
        <p:nvSpPr>
          <p:cNvPr id="5" name="TextBox 4"/>
          <p:cNvSpPr txBox="1">
            <a:spLocks noChangeArrowheads="1"/>
          </p:cNvSpPr>
          <p:nvPr/>
        </p:nvSpPr>
        <p:spPr bwMode="auto">
          <a:xfrm>
            <a:off x="0" y="164475"/>
            <a:ext cx="9144001"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2000" dirty="0">
                <a:latin typeface="Arial" charset="0"/>
                <a:ea typeface="Arial" charset="0"/>
                <a:cs typeface="Arial" charset="0"/>
              </a:rPr>
              <a:t>Even very “simple” microbial communities, </a:t>
            </a:r>
          </a:p>
          <a:p>
            <a:pPr eaLnBrk="1" hangingPunct="1"/>
            <a:r>
              <a:rPr lang="en-US" sz="2000" dirty="0">
                <a:latin typeface="Arial" charset="0"/>
                <a:ea typeface="Arial" charset="0"/>
                <a:cs typeface="Arial" charset="0"/>
              </a:rPr>
              <a:t>have complicated mutualistic and competitive metabolic interactions</a:t>
            </a:r>
          </a:p>
        </p:txBody>
      </p:sp>
      <p:sp>
        <p:nvSpPr>
          <p:cNvPr id="6" name="TextBox 5"/>
          <p:cNvSpPr txBox="1"/>
          <p:nvPr/>
        </p:nvSpPr>
        <p:spPr>
          <a:xfrm>
            <a:off x="-14438" y="4808860"/>
            <a:ext cx="2697953" cy="286232"/>
          </a:xfrm>
          <a:prstGeom prst="rect">
            <a:avLst/>
          </a:prstGeom>
          <a:noFill/>
        </p:spPr>
        <p:txBody>
          <a:bodyPr wrap="square" rtlCol="0">
            <a:spAutoFit/>
          </a:bodyPr>
          <a:lstStyle/>
          <a:p>
            <a:r>
              <a:rPr lang="en-US" sz="1260" dirty="0" err="1">
                <a:latin typeface="Arial" charset="0"/>
                <a:ea typeface="Arial" charset="0"/>
                <a:cs typeface="Arial" charset="0"/>
              </a:rPr>
              <a:t>Borton</a:t>
            </a:r>
            <a:r>
              <a:rPr lang="en-US" sz="1260" dirty="0">
                <a:latin typeface="Arial" charset="0"/>
                <a:ea typeface="Arial" charset="0"/>
                <a:cs typeface="Arial" charset="0"/>
              </a:rPr>
              <a:t> et al, PNAS</a:t>
            </a:r>
          </a:p>
        </p:txBody>
      </p:sp>
    </p:spTree>
    <p:extLst>
      <p:ext uri="{BB962C8B-B14F-4D97-AF65-F5344CB8AC3E}">
        <p14:creationId xmlns:p14="http://schemas.microsoft.com/office/powerpoint/2010/main" val="3851393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3" name="Group 12"/>
          <p:cNvGrpSpPr/>
          <p:nvPr/>
        </p:nvGrpSpPr>
        <p:grpSpPr>
          <a:xfrm>
            <a:off x="279218" y="135088"/>
            <a:ext cx="8397563" cy="3688627"/>
            <a:chOff x="-1" y="901212"/>
            <a:chExt cx="9330625" cy="4098474"/>
          </a:xfrm>
        </p:grpSpPr>
        <p:sp>
          <p:nvSpPr>
            <p:cNvPr id="6" name="TextBox 5"/>
            <p:cNvSpPr txBox="1"/>
            <p:nvPr/>
          </p:nvSpPr>
          <p:spPr>
            <a:xfrm>
              <a:off x="0" y="2234906"/>
              <a:ext cx="775137" cy="1333694"/>
            </a:xfrm>
            <a:prstGeom prst="rect">
              <a:avLst/>
            </a:prstGeom>
            <a:noFill/>
          </p:spPr>
          <p:txBody>
            <a:bodyPr wrap="none" lIns="91438" tIns="45718" rIns="91438" bIns="45718" rtlCol="0">
              <a:spAutoFit/>
            </a:bodyPr>
            <a:lstStyle/>
            <a:p>
              <a:r>
                <a:rPr lang="en-US" sz="7200" b="1" dirty="0">
                  <a:solidFill>
                    <a:schemeClr val="bg1"/>
                  </a:solidFill>
                </a:rPr>
                <a:t>2</a:t>
              </a:r>
            </a:p>
          </p:txBody>
        </p:sp>
        <p:grpSp>
          <p:nvGrpSpPr>
            <p:cNvPr id="7" name="Group 6"/>
            <p:cNvGrpSpPr/>
            <p:nvPr/>
          </p:nvGrpSpPr>
          <p:grpSpPr>
            <a:xfrm>
              <a:off x="0" y="901212"/>
              <a:ext cx="9330623" cy="1333694"/>
              <a:chOff x="74759" y="-189457"/>
              <a:chExt cx="9330623" cy="1333694"/>
            </a:xfrm>
            <a:solidFill>
              <a:schemeClr val="bg1"/>
            </a:solidFill>
          </p:grpSpPr>
          <p:sp>
            <p:nvSpPr>
              <p:cNvPr id="8" name="TextBox 7"/>
              <p:cNvSpPr txBox="1"/>
              <p:nvPr/>
            </p:nvSpPr>
            <p:spPr>
              <a:xfrm>
                <a:off x="306875" y="284014"/>
                <a:ext cx="9098507" cy="502672"/>
              </a:xfrm>
              <a:prstGeom prst="rect">
                <a:avLst/>
              </a:prstGeom>
              <a:solidFill>
                <a:schemeClr val="tx1"/>
              </a:solidFill>
            </p:spPr>
            <p:txBody>
              <a:bodyPr wrap="square" lIns="82269" tIns="41135" rIns="82269" bIns="41135" rtlCol="0">
                <a:spAutoFit/>
              </a:bodyPr>
              <a:lstStyle/>
              <a:p>
                <a:pPr algn="ctr"/>
                <a:r>
                  <a:rPr lang="en-US" sz="2400" dirty="0">
                    <a:solidFill>
                      <a:schemeClr val="bg1"/>
                    </a:solidFill>
                  </a:rPr>
                  <a:t>What type of microorganisms persist in this system?</a:t>
                </a:r>
              </a:p>
            </p:txBody>
          </p:sp>
          <p:sp>
            <p:nvSpPr>
              <p:cNvPr id="9" name="TextBox 8"/>
              <p:cNvSpPr txBox="1"/>
              <p:nvPr/>
            </p:nvSpPr>
            <p:spPr>
              <a:xfrm>
                <a:off x="74759" y="-189457"/>
                <a:ext cx="775137" cy="1333694"/>
              </a:xfrm>
              <a:prstGeom prst="rect">
                <a:avLst/>
              </a:prstGeom>
              <a:noFill/>
            </p:spPr>
            <p:txBody>
              <a:bodyPr wrap="none" lIns="91438" tIns="45718" rIns="91438" bIns="45718" rtlCol="0">
                <a:spAutoFit/>
              </a:bodyPr>
              <a:lstStyle/>
              <a:p>
                <a:r>
                  <a:rPr lang="en-US" sz="7200" b="1" dirty="0">
                    <a:solidFill>
                      <a:schemeClr val="bg1"/>
                    </a:solidFill>
                  </a:rPr>
                  <a:t>1</a:t>
                </a:r>
              </a:p>
            </p:txBody>
          </p:sp>
        </p:grpSp>
        <p:grpSp>
          <p:nvGrpSpPr>
            <p:cNvPr id="10" name="Group 9"/>
            <p:cNvGrpSpPr/>
            <p:nvPr/>
          </p:nvGrpSpPr>
          <p:grpSpPr>
            <a:xfrm>
              <a:off x="-1" y="3665992"/>
              <a:ext cx="9330625" cy="1333694"/>
              <a:chOff x="408988" y="-581318"/>
              <a:chExt cx="9330625" cy="1333694"/>
            </a:xfrm>
          </p:grpSpPr>
          <p:sp>
            <p:nvSpPr>
              <p:cNvPr id="11" name="TextBox 10"/>
              <p:cNvSpPr txBox="1"/>
              <p:nvPr/>
            </p:nvSpPr>
            <p:spPr>
              <a:xfrm>
                <a:off x="574114" y="-160665"/>
                <a:ext cx="9165499" cy="913041"/>
              </a:xfrm>
              <a:prstGeom prst="rect">
                <a:avLst/>
              </a:prstGeom>
              <a:solidFill>
                <a:schemeClr val="tx1"/>
              </a:solidFill>
            </p:spPr>
            <p:txBody>
              <a:bodyPr wrap="square" lIns="82269" tIns="41135" rIns="82269" bIns="41135" rtlCol="0">
                <a:spAutoFit/>
              </a:bodyPr>
              <a:lstStyle/>
              <a:p>
                <a:pPr algn="ctr"/>
                <a:r>
                  <a:rPr lang="en-US" sz="2400" dirty="0">
                    <a:solidFill>
                      <a:srgbClr val="FFFF00"/>
                    </a:solidFill>
                  </a:rPr>
                  <a:t>What roll do viruses play in controlling population dynamics? </a:t>
                </a:r>
              </a:p>
            </p:txBody>
          </p:sp>
          <p:sp>
            <p:nvSpPr>
              <p:cNvPr id="12" name="TextBox 11"/>
              <p:cNvSpPr txBox="1"/>
              <p:nvPr/>
            </p:nvSpPr>
            <p:spPr>
              <a:xfrm>
                <a:off x="408988" y="-581318"/>
                <a:ext cx="775137" cy="1333694"/>
              </a:xfrm>
              <a:prstGeom prst="rect">
                <a:avLst/>
              </a:prstGeom>
              <a:noFill/>
            </p:spPr>
            <p:txBody>
              <a:bodyPr wrap="none" lIns="91438" tIns="45718" rIns="91438" bIns="45718" rtlCol="0">
                <a:spAutoFit/>
              </a:bodyPr>
              <a:lstStyle/>
              <a:p>
                <a:r>
                  <a:rPr lang="en-US" sz="7200" b="1" dirty="0">
                    <a:solidFill>
                      <a:srgbClr val="FFFF00"/>
                    </a:solidFill>
                  </a:rPr>
                  <a:t>3</a:t>
                </a:r>
              </a:p>
            </p:txBody>
          </p:sp>
        </p:grpSp>
      </p:grpSp>
      <p:sp>
        <p:nvSpPr>
          <p:cNvPr id="16" name="TextBox 15"/>
          <p:cNvSpPr txBox="1"/>
          <p:nvPr/>
        </p:nvSpPr>
        <p:spPr>
          <a:xfrm>
            <a:off x="977482" y="1624184"/>
            <a:ext cx="7593262" cy="821737"/>
          </a:xfrm>
          <a:prstGeom prst="rect">
            <a:avLst/>
          </a:prstGeom>
          <a:solidFill>
            <a:schemeClr val="tx1"/>
          </a:solidFill>
        </p:spPr>
        <p:txBody>
          <a:bodyPr wrap="square" lIns="82269" tIns="41135" rIns="82269" bIns="41135" rtlCol="0">
            <a:spAutoFit/>
          </a:bodyPr>
          <a:lstStyle/>
          <a:p>
            <a:pPr algn="ctr"/>
            <a:r>
              <a:rPr lang="en-US" sz="2400" dirty="0">
                <a:solidFill>
                  <a:schemeClr val="bg1"/>
                </a:solidFill>
              </a:rPr>
              <a:t>Can glycine betaine metabolism sustain microbes in shales long after fracking</a:t>
            </a:r>
          </a:p>
        </p:txBody>
      </p:sp>
    </p:spTree>
    <p:extLst>
      <p:ext uri="{BB962C8B-B14F-4D97-AF65-F5344CB8AC3E}">
        <p14:creationId xmlns:p14="http://schemas.microsoft.com/office/powerpoint/2010/main" val="722065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074AAB-E372-754D-AEC3-61C7B4E5C51D}"/>
              </a:ext>
            </a:extLst>
          </p:cNvPr>
          <p:cNvSpPr/>
          <p:nvPr/>
        </p:nvSpPr>
        <p:spPr>
          <a:xfrm>
            <a:off x="5320666" y="1010984"/>
            <a:ext cx="3823335" cy="747897"/>
          </a:xfrm>
          <a:prstGeom prst="rect">
            <a:avLst/>
          </a:prstGeom>
        </p:spPr>
        <p:txBody>
          <a:bodyPr wrap="square" lIns="82295" tIns="41148" rIns="82295" bIns="41148">
            <a:spAutoFit/>
          </a:bodyPr>
          <a:lstStyle/>
          <a:p>
            <a:endParaRPr lang="en-US" sz="2160" dirty="0">
              <a:solidFill>
                <a:schemeClr val="tx1">
                  <a:lumMod val="75000"/>
                  <a:lumOff val="25000"/>
                </a:schemeClr>
              </a:solidFill>
              <a:latin typeface="Helvetica" pitchFamily="2" charset="0"/>
              <a:ea typeface="Arial" charset="0"/>
              <a:cs typeface="Arial" charset="0"/>
            </a:endParaRPr>
          </a:p>
          <a:p>
            <a:endParaRPr lang="en-US" sz="2160" dirty="0">
              <a:solidFill>
                <a:schemeClr val="tx1">
                  <a:lumMod val="75000"/>
                  <a:lumOff val="25000"/>
                </a:schemeClr>
              </a:solidFill>
              <a:latin typeface="Helvetica" pitchFamily="2" charset="0"/>
              <a:ea typeface="Arial" charset="0"/>
              <a:cs typeface="Arial" charset="0"/>
            </a:endParaRPr>
          </a:p>
        </p:txBody>
      </p:sp>
      <p:pic>
        <p:nvPicPr>
          <p:cNvPr id="11" name="Picture 10">
            <a:extLst>
              <a:ext uri="{FF2B5EF4-FFF2-40B4-BE49-F238E27FC236}">
                <a16:creationId xmlns:a16="http://schemas.microsoft.com/office/drawing/2014/main" id="{20D7363E-77A8-1748-8EC8-409777A4BD8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0" y="529996"/>
            <a:ext cx="9144000" cy="4781341"/>
          </a:xfrm>
          <a:prstGeom prst="rect">
            <a:avLst/>
          </a:prstGeom>
        </p:spPr>
      </p:pic>
      <p:sp>
        <p:nvSpPr>
          <p:cNvPr id="2" name="Rectangle 1">
            <a:extLst>
              <a:ext uri="{FF2B5EF4-FFF2-40B4-BE49-F238E27FC236}">
                <a16:creationId xmlns:a16="http://schemas.microsoft.com/office/drawing/2014/main" id="{A5FDE18B-1590-7F41-9C78-D4932D525172}"/>
              </a:ext>
            </a:extLst>
          </p:cNvPr>
          <p:cNvSpPr/>
          <p:nvPr/>
        </p:nvSpPr>
        <p:spPr>
          <a:xfrm>
            <a:off x="108284" y="27191"/>
            <a:ext cx="9264316" cy="461665"/>
          </a:xfrm>
          <a:prstGeom prst="rect">
            <a:avLst/>
          </a:prstGeom>
        </p:spPr>
        <p:txBody>
          <a:bodyPr wrap="square">
            <a:spAutoFit/>
          </a:bodyPr>
          <a:lstStyle/>
          <a:p>
            <a:r>
              <a:rPr lang="en-US" sz="2400" spc="270" dirty="0">
                <a:solidFill>
                  <a:schemeClr val="bg1"/>
                </a:solidFill>
                <a:latin typeface="Helvetica" pitchFamily="2" charset="0"/>
              </a:rPr>
              <a:t>Countries with commercial shale energy</a:t>
            </a:r>
            <a:endParaRPr lang="en-US" sz="2400" dirty="0"/>
          </a:p>
        </p:txBody>
      </p:sp>
    </p:spTree>
    <p:extLst>
      <p:ext uri="{BB962C8B-B14F-4D97-AF65-F5344CB8AC3E}">
        <p14:creationId xmlns:p14="http://schemas.microsoft.com/office/powerpoint/2010/main" val="3551005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74966" y="999309"/>
            <a:ext cx="470263" cy="2057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pic>
        <p:nvPicPr>
          <p:cNvPr id="9" name="Picture 8"/>
          <p:cNvPicPr>
            <a:picLocks noChangeAspect="1"/>
          </p:cNvPicPr>
          <p:nvPr/>
        </p:nvPicPr>
        <p:blipFill rotWithShape="1">
          <a:blip r:embed="rId3" cstate="hqprint">
            <a:extLst>
              <a:ext uri="{28A0092B-C50C-407E-A947-70E740481C1C}">
                <a14:useLocalDpi xmlns:a14="http://schemas.microsoft.com/office/drawing/2010/main"/>
              </a:ext>
            </a:extLst>
          </a:blip>
          <a:srcRect b="59714"/>
          <a:stretch/>
        </p:blipFill>
        <p:spPr>
          <a:xfrm>
            <a:off x="132162" y="1475970"/>
            <a:ext cx="5026133" cy="3173816"/>
          </a:xfrm>
          <a:prstGeom prst="rect">
            <a:avLst/>
          </a:prstGeom>
        </p:spPr>
      </p:pic>
      <p:sp>
        <p:nvSpPr>
          <p:cNvPr id="2" name="TextBox 1"/>
          <p:cNvSpPr txBox="1"/>
          <p:nvPr/>
        </p:nvSpPr>
        <p:spPr>
          <a:xfrm>
            <a:off x="3471927" y="2326250"/>
            <a:ext cx="5227573" cy="830997"/>
          </a:xfrm>
          <a:prstGeom prst="rect">
            <a:avLst/>
          </a:prstGeom>
          <a:noFill/>
        </p:spPr>
        <p:txBody>
          <a:bodyPr wrap="square" rtlCol="0">
            <a:spAutoFit/>
          </a:bodyPr>
          <a:lstStyle/>
          <a:p>
            <a:pPr algn="ctr"/>
            <a:r>
              <a:rPr lang="en-US" sz="2400" dirty="0">
                <a:solidFill>
                  <a:schemeClr val="tx1">
                    <a:lumMod val="65000"/>
                    <a:lumOff val="35000"/>
                  </a:schemeClr>
                </a:solidFill>
                <a:latin typeface="Arial" charset="0"/>
                <a:ea typeface="Arial" charset="0"/>
                <a:cs typeface="Arial" charset="0"/>
              </a:rPr>
              <a:t>16 unique viral genomic contigs</a:t>
            </a:r>
          </a:p>
          <a:p>
            <a:pPr algn="ctr"/>
            <a:r>
              <a:rPr lang="en-US" sz="2400" dirty="0">
                <a:solidFill>
                  <a:schemeClr val="tx1">
                    <a:lumMod val="65000"/>
                    <a:lumOff val="35000"/>
                  </a:schemeClr>
                </a:solidFill>
                <a:latin typeface="Arial" charset="0"/>
                <a:ea typeface="Arial" charset="0"/>
                <a:cs typeface="Arial" charset="0"/>
              </a:rPr>
              <a:t>*viral genes expressed in lab</a:t>
            </a:r>
          </a:p>
        </p:txBody>
      </p:sp>
      <p:sp>
        <p:nvSpPr>
          <p:cNvPr id="12" name="Rectangle 11"/>
          <p:cNvSpPr/>
          <p:nvPr/>
        </p:nvSpPr>
        <p:spPr>
          <a:xfrm>
            <a:off x="476451" y="4782226"/>
            <a:ext cx="4572000" cy="286232"/>
          </a:xfrm>
          <a:prstGeom prst="rect">
            <a:avLst/>
          </a:prstGeom>
        </p:spPr>
        <p:txBody>
          <a:bodyPr>
            <a:spAutoFit/>
          </a:bodyPr>
          <a:lstStyle/>
          <a:p>
            <a:r>
              <a:rPr lang="en-US" sz="1260" dirty="0">
                <a:latin typeface="Arial" charset="0"/>
                <a:ea typeface="Arial" charset="0"/>
                <a:cs typeface="Arial" charset="0"/>
              </a:rPr>
              <a:t>*</a:t>
            </a:r>
            <a:r>
              <a:rPr lang="en-US" sz="1080" dirty="0">
                <a:latin typeface="Arial" charset="0"/>
                <a:ea typeface="Arial" charset="0"/>
                <a:cs typeface="Arial" charset="0"/>
              </a:rPr>
              <a:t>Clustergenomes-54 </a:t>
            </a:r>
            <a:r>
              <a:rPr lang="en-US" sz="1080" dirty="0" err="1">
                <a:latin typeface="Arial" charset="0"/>
                <a:ea typeface="Arial" charset="0"/>
                <a:cs typeface="Arial" charset="0"/>
              </a:rPr>
              <a:t>contigs</a:t>
            </a:r>
            <a:r>
              <a:rPr lang="en-US" sz="1080" dirty="0">
                <a:latin typeface="Arial" charset="0"/>
                <a:ea typeface="Arial" charset="0"/>
                <a:cs typeface="Arial" charset="0"/>
              </a:rPr>
              <a:t> with 95%ANI, 80% shortest </a:t>
            </a:r>
            <a:r>
              <a:rPr lang="en-US" sz="1080" dirty="0" err="1">
                <a:latin typeface="Arial" charset="0"/>
                <a:ea typeface="Arial" charset="0"/>
                <a:cs typeface="Arial" charset="0"/>
              </a:rPr>
              <a:t>contig</a:t>
            </a:r>
            <a:endParaRPr lang="en-US" sz="1080" i="1" dirty="0">
              <a:latin typeface="Arial" charset="0"/>
              <a:ea typeface="Arial" charset="0"/>
              <a:cs typeface="Arial" charset="0"/>
            </a:endParaRPr>
          </a:p>
        </p:txBody>
      </p:sp>
      <p:sp>
        <p:nvSpPr>
          <p:cNvPr id="13" name="Rectangle 12"/>
          <p:cNvSpPr/>
          <p:nvPr/>
        </p:nvSpPr>
        <p:spPr>
          <a:xfrm>
            <a:off x="208027" y="171351"/>
            <a:ext cx="8727948" cy="461665"/>
          </a:xfrm>
          <a:prstGeom prst="rect">
            <a:avLst/>
          </a:prstGeom>
        </p:spPr>
        <p:txBody>
          <a:bodyPr wrap="square">
            <a:spAutoFit/>
          </a:bodyPr>
          <a:lstStyle/>
          <a:p>
            <a:r>
              <a:rPr lang="en-US" sz="2400" dirty="0">
                <a:solidFill>
                  <a:schemeClr val="bg2"/>
                </a:solidFill>
              </a:rPr>
              <a:t>Laboratory proteome studies hint at active viruses in fluids</a:t>
            </a:r>
            <a:endParaRPr lang="en-US" sz="2400" i="1" dirty="0">
              <a:solidFill>
                <a:schemeClr val="bg2"/>
              </a:solidFill>
            </a:endParaRPr>
          </a:p>
        </p:txBody>
      </p:sp>
    </p:spTree>
    <p:extLst>
      <p:ext uri="{BB962C8B-B14F-4D97-AF65-F5344CB8AC3E}">
        <p14:creationId xmlns:p14="http://schemas.microsoft.com/office/powerpoint/2010/main" val="36851685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169819" y="131785"/>
            <a:ext cx="7812094"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dirty="0">
                <a:solidFill>
                  <a:schemeClr val="tx1">
                    <a:lumMod val="65000"/>
                    <a:lumOff val="35000"/>
                  </a:schemeClr>
                </a:solidFill>
                <a:latin typeface="Arial" charset="0"/>
                <a:ea typeface="Arial" charset="0"/>
                <a:cs typeface="Arial" charset="0"/>
              </a:rPr>
              <a:t>CRISPR-</a:t>
            </a:r>
            <a:r>
              <a:rPr lang="en-US" dirty="0" err="1">
                <a:solidFill>
                  <a:schemeClr val="tx1">
                    <a:lumMod val="65000"/>
                    <a:lumOff val="35000"/>
                  </a:schemeClr>
                </a:solidFill>
                <a:latin typeface="Arial" charset="0"/>
                <a:ea typeface="Arial" charset="0"/>
                <a:cs typeface="Arial" charset="0"/>
              </a:rPr>
              <a:t>Cas</a:t>
            </a:r>
            <a:r>
              <a:rPr lang="en-US" dirty="0">
                <a:solidFill>
                  <a:schemeClr val="tx1">
                    <a:lumMod val="65000"/>
                    <a:lumOff val="35000"/>
                  </a:schemeClr>
                </a:solidFill>
                <a:latin typeface="Arial" charset="0"/>
                <a:ea typeface="Arial" charset="0"/>
                <a:cs typeface="Arial" charset="0"/>
              </a:rPr>
              <a:t> systems in genomes</a:t>
            </a:r>
          </a:p>
          <a:p>
            <a:pPr eaLnBrk="1" hangingPunct="1"/>
            <a:r>
              <a:rPr lang="en-US" dirty="0">
                <a:solidFill>
                  <a:schemeClr val="tx1">
                    <a:lumMod val="65000"/>
                    <a:lumOff val="35000"/>
                  </a:schemeClr>
                </a:solidFill>
                <a:latin typeface="Arial" charset="0"/>
                <a:ea typeface="Arial" charset="0"/>
                <a:cs typeface="Arial" charset="0"/>
              </a:rPr>
              <a:t>are a mechanism for tracking viral-microbial encounters</a:t>
            </a:r>
          </a:p>
        </p:txBody>
      </p:sp>
      <p:grpSp>
        <p:nvGrpSpPr>
          <p:cNvPr id="2" name="Group 1"/>
          <p:cNvGrpSpPr/>
          <p:nvPr/>
        </p:nvGrpSpPr>
        <p:grpSpPr>
          <a:xfrm>
            <a:off x="169819" y="1235216"/>
            <a:ext cx="6780129" cy="3721281"/>
            <a:chOff x="65315" y="1035373"/>
            <a:chExt cx="7533477" cy="4134757"/>
          </a:xfrm>
        </p:grpSpPr>
        <p:pic>
          <p:nvPicPr>
            <p:cNvPr id="6" name="Picture 5" descr="Pak-Fig-1-1024x583 2.jpg"/>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2560021" y="1035373"/>
              <a:ext cx="5038771" cy="4134757"/>
            </a:xfrm>
            <a:prstGeom prst="rect">
              <a:avLst/>
            </a:prstGeom>
          </p:spPr>
        </p:pic>
        <p:sp>
          <p:nvSpPr>
            <p:cNvPr id="8" name="TextBox 7"/>
            <p:cNvSpPr txBox="1"/>
            <p:nvPr/>
          </p:nvSpPr>
          <p:spPr>
            <a:xfrm>
              <a:off x="65315" y="1035373"/>
              <a:ext cx="3991429" cy="918200"/>
            </a:xfrm>
            <a:prstGeom prst="rect">
              <a:avLst/>
            </a:prstGeom>
            <a:solidFill>
              <a:schemeClr val="bg1">
                <a:lumMod val="85000"/>
              </a:schemeClr>
            </a:solidFill>
          </p:spPr>
          <p:txBody>
            <a:bodyPr wrap="square" rtlCol="0">
              <a:spAutoFit/>
            </a:bodyPr>
            <a:lstStyle/>
            <a:p>
              <a:r>
                <a:rPr lang="en-US" sz="1440" dirty="0">
                  <a:latin typeface="Arial" charset="0"/>
                  <a:ea typeface="Arial" charset="0"/>
                  <a:cs typeface="Arial" charset="0"/>
                </a:rPr>
                <a:t>CRISPR stores </a:t>
              </a:r>
              <a:r>
                <a:rPr lang="en-US" sz="1440" dirty="0" err="1">
                  <a:latin typeface="Arial" charset="0"/>
                  <a:ea typeface="Arial" charset="0"/>
                  <a:cs typeface="Arial" charset="0"/>
                </a:rPr>
                <a:t>genomically</a:t>
              </a:r>
              <a:r>
                <a:rPr lang="en-US" sz="1440" dirty="0">
                  <a:latin typeface="Arial" charset="0"/>
                  <a:ea typeface="Arial" charset="0"/>
                  <a:cs typeface="Arial" charset="0"/>
                </a:rPr>
                <a:t> recoverable timelines of virus-host coevolution in natural organisms </a:t>
              </a:r>
            </a:p>
            <a:p>
              <a:endParaRPr lang="en-US" sz="450" dirty="0">
                <a:latin typeface="Arial" charset="0"/>
                <a:ea typeface="Arial" charset="0"/>
                <a:cs typeface="Arial" charset="0"/>
              </a:endParaRPr>
            </a:p>
          </p:txBody>
        </p:sp>
      </p:grpSp>
      <p:sp>
        <p:nvSpPr>
          <p:cNvPr id="10" name="Rectangle 9"/>
          <p:cNvSpPr/>
          <p:nvPr/>
        </p:nvSpPr>
        <p:spPr>
          <a:xfrm>
            <a:off x="6331307" y="2489728"/>
            <a:ext cx="1865637" cy="369332"/>
          </a:xfrm>
          <a:prstGeom prst="rect">
            <a:avLst/>
          </a:prstGeom>
          <a:solidFill>
            <a:schemeClr val="tx1"/>
          </a:solidFill>
        </p:spPr>
        <p:txBody>
          <a:bodyPr wrap="square">
            <a:spAutoFit/>
          </a:bodyPr>
          <a:lstStyle/>
          <a:p>
            <a:r>
              <a:rPr lang="en-US" sz="900" b="1" dirty="0">
                <a:solidFill>
                  <a:schemeClr val="bg1"/>
                </a:solidFill>
                <a:latin typeface="Arial" charset="0"/>
                <a:ea typeface="Arial" charset="0"/>
                <a:cs typeface="Arial" charset="0"/>
              </a:rPr>
              <a:t>Adaptation</a:t>
            </a:r>
            <a:r>
              <a:rPr lang="en-US" sz="900" dirty="0">
                <a:solidFill>
                  <a:schemeClr val="bg1"/>
                </a:solidFill>
                <a:latin typeface="Arial" charset="0"/>
                <a:ea typeface="Arial" charset="0"/>
                <a:cs typeface="Arial" charset="0"/>
              </a:rPr>
              <a:t>: spacer incorporation</a:t>
            </a:r>
          </a:p>
        </p:txBody>
      </p:sp>
      <p:sp>
        <p:nvSpPr>
          <p:cNvPr id="3" name="Rectangle 2"/>
          <p:cNvSpPr/>
          <p:nvPr/>
        </p:nvSpPr>
        <p:spPr>
          <a:xfrm>
            <a:off x="6884126" y="1456815"/>
            <a:ext cx="195943" cy="1869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4" name="Rectangle 3"/>
          <p:cNvSpPr/>
          <p:nvPr/>
        </p:nvSpPr>
        <p:spPr>
          <a:xfrm>
            <a:off x="6916783" y="3526972"/>
            <a:ext cx="65822" cy="1763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3" name="Rectangle 12"/>
          <p:cNvSpPr/>
          <p:nvPr/>
        </p:nvSpPr>
        <p:spPr>
          <a:xfrm>
            <a:off x="6845446" y="4278212"/>
            <a:ext cx="209003"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4" name="Rectangle 13"/>
          <p:cNvSpPr/>
          <p:nvPr/>
        </p:nvSpPr>
        <p:spPr>
          <a:xfrm>
            <a:off x="2382397" y="4598252"/>
            <a:ext cx="209003"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5" name="Rectangle 14"/>
          <p:cNvSpPr/>
          <p:nvPr/>
        </p:nvSpPr>
        <p:spPr>
          <a:xfrm>
            <a:off x="2295912" y="2367591"/>
            <a:ext cx="209003"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6" name="Rectangle 15"/>
          <p:cNvSpPr/>
          <p:nvPr/>
        </p:nvSpPr>
        <p:spPr>
          <a:xfrm>
            <a:off x="5709259" y="1241278"/>
            <a:ext cx="169027"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7" name="Rectangle 16"/>
          <p:cNvSpPr/>
          <p:nvPr/>
        </p:nvSpPr>
        <p:spPr>
          <a:xfrm>
            <a:off x="5284716" y="2265377"/>
            <a:ext cx="169027"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8" name="Rectangle 17"/>
          <p:cNvSpPr/>
          <p:nvPr/>
        </p:nvSpPr>
        <p:spPr>
          <a:xfrm>
            <a:off x="5400312" y="3717637"/>
            <a:ext cx="169027"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60" dirty="0"/>
              <a:t>v</a:t>
            </a:r>
          </a:p>
        </p:txBody>
      </p:sp>
      <p:sp>
        <p:nvSpPr>
          <p:cNvPr id="19" name="Rectangle 18"/>
          <p:cNvSpPr/>
          <p:nvPr/>
        </p:nvSpPr>
        <p:spPr>
          <a:xfrm>
            <a:off x="3284141" y="3338814"/>
            <a:ext cx="169027"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60" dirty="0"/>
              <a:t>v</a:t>
            </a:r>
          </a:p>
        </p:txBody>
      </p:sp>
      <p:sp>
        <p:nvSpPr>
          <p:cNvPr id="7" name="Rectangle 6"/>
          <p:cNvSpPr/>
          <p:nvPr/>
        </p:nvSpPr>
        <p:spPr>
          <a:xfrm>
            <a:off x="2284933" y="2403306"/>
            <a:ext cx="2380986" cy="21173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20" name="Rectangle 19"/>
          <p:cNvSpPr/>
          <p:nvPr/>
        </p:nvSpPr>
        <p:spPr>
          <a:xfrm>
            <a:off x="3286844" y="3482772"/>
            <a:ext cx="3793225" cy="21173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Tree>
    <p:extLst>
      <p:ext uri="{BB962C8B-B14F-4D97-AF65-F5344CB8AC3E}">
        <p14:creationId xmlns:p14="http://schemas.microsoft.com/office/powerpoint/2010/main" val="18588219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69819" y="1235216"/>
            <a:ext cx="6780129" cy="3721281"/>
            <a:chOff x="65315" y="1035373"/>
            <a:chExt cx="7533477" cy="4134757"/>
          </a:xfrm>
        </p:grpSpPr>
        <p:pic>
          <p:nvPicPr>
            <p:cNvPr id="6" name="Picture 5" descr="Pak-Fig-1-1024x583 2.jpg"/>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2560021" y="1035373"/>
              <a:ext cx="5038771" cy="4134757"/>
            </a:xfrm>
            <a:prstGeom prst="rect">
              <a:avLst/>
            </a:prstGeom>
          </p:spPr>
        </p:pic>
        <p:sp>
          <p:nvSpPr>
            <p:cNvPr id="8" name="TextBox 7"/>
            <p:cNvSpPr txBox="1"/>
            <p:nvPr/>
          </p:nvSpPr>
          <p:spPr>
            <a:xfrm>
              <a:off x="65315" y="1035373"/>
              <a:ext cx="3991429" cy="918200"/>
            </a:xfrm>
            <a:prstGeom prst="rect">
              <a:avLst/>
            </a:prstGeom>
            <a:solidFill>
              <a:schemeClr val="bg1">
                <a:lumMod val="85000"/>
              </a:schemeClr>
            </a:solidFill>
          </p:spPr>
          <p:txBody>
            <a:bodyPr wrap="square" rtlCol="0">
              <a:spAutoFit/>
            </a:bodyPr>
            <a:lstStyle/>
            <a:p>
              <a:r>
                <a:rPr lang="en-US" sz="1440" dirty="0">
                  <a:latin typeface="Arial" charset="0"/>
                  <a:ea typeface="Arial" charset="0"/>
                  <a:cs typeface="Arial" charset="0"/>
                </a:rPr>
                <a:t>CRISPR stores </a:t>
              </a:r>
              <a:r>
                <a:rPr lang="en-US" sz="1440" dirty="0" err="1">
                  <a:latin typeface="Arial" charset="0"/>
                  <a:ea typeface="Arial" charset="0"/>
                  <a:cs typeface="Arial" charset="0"/>
                </a:rPr>
                <a:t>genomically</a:t>
              </a:r>
              <a:r>
                <a:rPr lang="en-US" sz="1440" dirty="0">
                  <a:latin typeface="Arial" charset="0"/>
                  <a:ea typeface="Arial" charset="0"/>
                  <a:cs typeface="Arial" charset="0"/>
                </a:rPr>
                <a:t> recoverable timelines of virus-host coevolution in natural organisms </a:t>
              </a:r>
            </a:p>
            <a:p>
              <a:endParaRPr lang="en-US" sz="450" dirty="0">
                <a:latin typeface="Arial" charset="0"/>
                <a:ea typeface="Arial" charset="0"/>
                <a:cs typeface="Arial" charset="0"/>
              </a:endParaRPr>
            </a:p>
          </p:txBody>
        </p:sp>
      </p:grpSp>
      <p:sp>
        <p:nvSpPr>
          <p:cNvPr id="10" name="Rectangle 9"/>
          <p:cNvSpPr/>
          <p:nvPr/>
        </p:nvSpPr>
        <p:spPr>
          <a:xfrm>
            <a:off x="6331307" y="2489728"/>
            <a:ext cx="1865637" cy="369332"/>
          </a:xfrm>
          <a:prstGeom prst="rect">
            <a:avLst/>
          </a:prstGeom>
          <a:solidFill>
            <a:schemeClr val="tx1"/>
          </a:solidFill>
        </p:spPr>
        <p:txBody>
          <a:bodyPr wrap="square">
            <a:spAutoFit/>
          </a:bodyPr>
          <a:lstStyle/>
          <a:p>
            <a:r>
              <a:rPr lang="en-US" sz="900" b="1">
                <a:solidFill>
                  <a:schemeClr val="bg1"/>
                </a:solidFill>
                <a:latin typeface="Arial" charset="0"/>
                <a:ea typeface="Arial" charset="0"/>
                <a:cs typeface="Arial" charset="0"/>
              </a:rPr>
              <a:t>Adaptation</a:t>
            </a:r>
            <a:r>
              <a:rPr lang="en-US" sz="900" dirty="0">
                <a:solidFill>
                  <a:schemeClr val="bg1"/>
                </a:solidFill>
                <a:latin typeface="Arial" charset="0"/>
                <a:ea typeface="Arial" charset="0"/>
                <a:cs typeface="Arial" charset="0"/>
              </a:rPr>
              <a:t>: spacer incorporation</a:t>
            </a:r>
          </a:p>
        </p:txBody>
      </p:sp>
      <p:sp>
        <p:nvSpPr>
          <p:cNvPr id="11" name="Rectangle 10"/>
          <p:cNvSpPr/>
          <p:nvPr/>
        </p:nvSpPr>
        <p:spPr>
          <a:xfrm>
            <a:off x="6403154" y="3744241"/>
            <a:ext cx="1865637" cy="230832"/>
          </a:xfrm>
          <a:prstGeom prst="rect">
            <a:avLst/>
          </a:prstGeom>
          <a:solidFill>
            <a:schemeClr val="tx1"/>
          </a:solidFill>
        </p:spPr>
        <p:txBody>
          <a:bodyPr wrap="square">
            <a:spAutoFit/>
          </a:bodyPr>
          <a:lstStyle/>
          <a:p>
            <a:r>
              <a:rPr lang="en-US" sz="900" b="1" dirty="0">
                <a:solidFill>
                  <a:schemeClr val="bg1"/>
                </a:solidFill>
                <a:latin typeface="Arial" charset="0"/>
                <a:ea typeface="Arial" charset="0"/>
                <a:cs typeface="Arial" charset="0"/>
              </a:rPr>
              <a:t>Expression</a:t>
            </a:r>
            <a:r>
              <a:rPr lang="en-US" sz="900" dirty="0">
                <a:solidFill>
                  <a:schemeClr val="bg1"/>
                </a:solidFill>
                <a:latin typeface="Arial" charset="0"/>
                <a:ea typeface="Arial" charset="0"/>
                <a:cs typeface="Arial" charset="0"/>
              </a:rPr>
              <a:t>: RNA is formed</a:t>
            </a:r>
          </a:p>
        </p:txBody>
      </p:sp>
      <p:sp>
        <p:nvSpPr>
          <p:cNvPr id="3" name="Rectangle 2"/>
          <p:cNvSpPr/>
          <p:nvPr/>
        </p:nvSpPr>
        <p:spPr>
          <a:xfrm>
            <a:off x="6884126" y="1456815"/>
            <a:ext cx="195943" cy="1869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4" name="Rectangle 3"/>
          <p:cNvSpPr/>
          <p:nvPr/>
        </p:nvSpPr>
        <p:spPr>
          <a:xfrm>
            <a:off x="6916783" y="3526972"/>
            <a:ext cx="65822" cy="1763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3" name="Rectangle 12"/>
          <p:cNvSpPr/>
          <p:nvPr/>
        </p:nvSpPr>
        <p:spPr>
          <a:xfrm>
            <a:off x="6845446" y="4278212"/>
            <a:ext cx="209003"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4" name="Rectangle 13"/>
          <p:cNvSpPr/>
          <p:nvPr/>
        </p:nvSpPr>
        <p:spPr>
          <a:xfrm>
            <a:off x="2382397" y="4598252"/>
            <a:ext cx="209003"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5" name="Rectangle 14"/>
          <p:cNvSpPr/>
          <p:nvPr/>
        </p:nvSpPr>
        <p:spPr>
          <a:xfrm>
            <a:off x="2295912" y="2367591"/>
            <a:ext cx="209003"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6" name="Rectangle 15"/>
          <p:cNvSpPr/>
          <p:nvPr/>
        </p:nvSpPr>
        <p:spPr>
          <a:xfrm>
            <a:off x="5709259" y="1241278"/>
            <a:ext cx="169027"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7" name="Rectangle 16"/>
          <p:cNvSpPr/>
          <p:nvPr/>
        </p:nvSpPr>
        <p:spPr>
          <a:xfrm>
            <a:off x="5284716" y="2265377"/>
            <a:ext cx="169027"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8" name="Rectangle 17"/>
          <p:cNvSpPr/>
          <p:nvPr/>
        </p:nvSpPr>
        <p:spPr>
          <a:xfrm>
            <a:off x="5400312" y="3717637"/>
            <a:ext cx="169027"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60" dirty="0"/>
              <a:t>v</a:t>
            </a:r>
          </a:p>
        </p:txBody>
      </p:sp>
      <p:sp>
        <p:nvSpPr>
          <p:cNvPr id="19" name="Rectangle 18"/>
          <p:cNvSpPr/>
          <p:nvPr/>
        </p:nvSpPr>
        <p:spPr>
          <a:xfrm>
            <a:off x="3284141" y="3338814"/>
            <a:ext cx="169027"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60" dirty="0"/>
              <a:t>v</a:t>
            </a:r>
          </a:p>
        </p:txBody>
      </p:sp>
      <p:sp>
        <p:nvSpPr>
          <p:cNvPr id="20" name="Rectangle 19"/>
          <p:cNvSpPr/>
          <p:nvPr/>
        </p:nvSpPr>
        <p:spPr>
          <a:xfrm>
            <a:off x="773274" y="2387913"/>
            <a:ext cx="4077256" cy="21173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21" name="Rectangle 20"/>
          <p:cNvSpPr/>
          <p:nvPr/>
        </p:nvSpPr>
        <p:spPr>
          <a:xfrm>
            <a:off x="2231331" y="4074239"/>
            <a:ext cx="3793225" cy="13589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22" name="TextBox 21">
            <a:extLst>
              <a:ext uri="{FF2B5EF4-FFF2-40B4-BE49-F238E27FC236}">
                <a16:creationId xmlns:a16="http://schemas.microsoft.com/office/drawing/2014/main" id="{767035B1-2BBF-D24A-8A4F-963E54EF202F}"/>
              </a:ext>
            </a:extLst>
          </p:cNvPr>
          <p:cNvSpPr txBox="1">
            <a:spLocks noChangeArrowheads="1"/>
          </p:cNvSpPr>
          <p:nvPr/>
        </p:nvSpPr>
        <p:spPr bwMode="auto">
          <a:xfrm>
            <a:off x="169819" y="131785"/>
            <a:ext cx="7812094"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dirty="0">
                <a:solidFill>
                  <a:schemeClr val="tx1">
                    <a:lumMod val="65000"/>
                    <a:lumOff val="35000"/>
                  </a:schemeClr>
                </a:solidFill>
                <a:latin typeface="Arial" charset="0"/>
                <a:ea typeface="Arial" charset="0"/>
                <a:cs typeface="Arial" charset="0"/>
              </a:rPr>
              <a:t>CRISPR-</a:t>
            </a:r>
            <a:r>
              <a:rPr lang="en-US" dirty="0" err="1">
                <a:solidFill>
                  <a:schemeClr val="tx1">
                    <a:lumMod val="65000"/>
                    <a:lumOff val="35000"/>
                  </a:schemeClr>
                </a:solidFill>
                <a:latin typeface="Arial" charset="0"/>
                <a:ea typeface="Arial" charset="0"/>
                <a:cs typeface="Arial" charset="0"/>
              </a:rPr>
              <a:t>Cas</a:t>
            </a:r>
            <a:r>
              <a:rPr lang="en-US" dirty="0">
                <a:solidFill>
                  <a:schemeClr val="tx1">
                    <a:lumMod val="65000"/>
                    <a:lumOff val="35000"/>
                  </a:schemeClr>
                </a:solidFill>
                <a:latin typeface="Arial" charset="0"/>
                <a:ea typeface="Arial" charset="0"/>
                <a:cs typeface="Arial" charset="0"/>
              </a:rPr>
              <a:t> systems in genomes</a:t>
            </a:r>
          </a:p>
          <a:p>
            <a:pPr eaLnBrk="1" hangingPunct="1"/>
            <a:r>
              <a:rPr lang="en-US" dirty="0">
                <a:solidFill>
                  <a:schemeClr val="tx1">
                    <a:lumMod val="65000"/>
                    <a:lumOff val="35000"/>
                  </a:schemeClr>
                </a:solidFill>
                <a:latin typeface="Arial" charset="0"/>
                <a:ea typeface="Arial" charset="0"/>
                <a:cs typeface="Arial" charset="0"/>
              </a:rPr>
              <a:t>are a mechanism for tracking viral-microbial encounters</a:t>
            </a:r>
          </a:p>
        </p:txBody>
      </p:sp>
    </p:spTree>
    <p:extLst>
      <p:ext uri="{BB962C8B-B14F-4D97-AF65-F5344CB8AC3E}">
        <p14:creationId xmlns:p14="http://schemas.microsoft.com/office/powerpoint/2010/main" val="17016353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69819" y="1235216"/>
            <a:ext cx="6780129" cy="3721281"/>
            <a:chOff x="65315" y="1035373"/>
            <a:chExt cx="7533477" cy="4134757"/>
          </a:xfrm>
        </p:grpSpPr>
        <p:pic>
          <p:nvPicPr>
            <p:cNvPr id="6" name="Picture 5" descr="Pak-Fig-1-1024x583 2.jpg"/>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2560021" y="1035373"/>
              <a:ext cx="5038771" cy="4134757"/>
            </a:xfrm>
            <a:prstGeom prst="rect">
              <a:avLst/>
            </a:prstGeom>
          </p:spPr>
        </p:pic>
        <p:sp>
          <p:nvSpPr>
            <p:cNvPr id="8" name="TextBox 7"/>
            <p:cNvSpPr txBox="1"/>
            <p:nvPr/>
          </p:nvSpPr>
          <p:spPr>
            <a:xfrm>
              <a:off x="65315" y="1035373"/>
              <a:ext cx="3991429" cy="918200"/>
            </a:xfrm>
            <a:prstGeom prst="rect">
              <a:avLst/>
            </a:prstGeom>
            <a:solidFill>
              <a:schemeClr val="bg1">
                <a:lumMod val="85000"/>
              </a:schemeClr>
            </a:solidFill>
          </p:spPr>
          <p:txBody>
            <a:bodyPr wrap="square" rtlCol="0">
              <a:spAutoFit/>
            </a:bodyPr>
            <a:lstStyle/>
            <a:p>
              <a:r>
                <a:rPr lang="en-US" sz="1440" dirty="0">
                  <a:latin typeface="Arial" charset="0"/>
                  <a:ea typeface="Arial" charset="0"/>
                  <a:cs typeface="Arial" charset="0"/>
                </a:rPr>
                <a:t>CRISPR stores </a:t>
              </a:r>
              <a:r>
                <a:rPr lang="en-US" sz="1440" dirty="0" err="1">
                  <a:latin typeface="Arial" charset="0"/>
                  <a:ea typeface="Arial" charset="0"/>
                  <a:cs typeface="Arial" charset="0"/>
                </a:rPr>
                <a:t>genomically</a:t>
              </a:r>
              <a:r>
                <a:rPr lang="en-US" sz="1440" dirty="0">
                  <a:latin typeface="Arial" charset="0"/>
                  <a:ea typeface="Arial" charset="0"/>
                  <a:cs typeface="Arial" charset="0"/>
                </a:rPr>
                <a:t> recoverable timelines of virus-host coevolution in natural organisms </a:t>
              </a:r>
            </a:p>
            <a:p>
              <a:endParaRPr lang="en-US" sz="450" dirty="0">
                <a:latin typeface="Arial" charset="0"/>
                <a:ea typeface="Arial" charset="0"/>
                <a:cs typeface="Arial" charset="0"/>
              </a:endParaRPr>
            </a:p>
          </p:txBody>
        </p:sp>
      </p:grpSp>
      <p:sp>
        <p:nvSpPr>
          <p:cNvPr id="10" name="Rectangle 9"/>
          <p:cNvSpPr/>
          <p:nvPr/>
        </p:nvSpPr>
        <p:spPr>
          <a:xfrm>
            <a:off x="6331307" y="2489728"/>
            <a:ext cx="1865637" cy="369332"/>
          </a:xfrm>
          <a:prstGeom prst="rect">
            <a:avLst/>
          </a:prstGeom>
          <a:solidFill>
            <a:schemeClr val="tx1"/>
          </a:solidFill>
        </p:spPr>
        <p:txBody>
          <a:bodyPr wrap="square">
            <a:spAutoFit/>
          </a:bodyPr>
          <a:lstStyle/>
          <a:p>
            <a:r>
              <a:rPr lang="en-US" sz="900" b="1">
                <a:solidFill>
                  <a:schemeClr val="bg1"/>
                </a:solidFill>
                <a:latin typeface="Arial" charset="0"/>
                <a:ea typeface="Arial" charset="0"/>
                <a:cs typeface="Arial" charset="0"/>
              </a:rPr>
              <a:t>Adaptation</a:t>
            </a:r>
            <a:r>
              <a:rPr lang="en-US" sz="900" dirty="0">
                <a:solidFill>
                  <a:schemeClr val="bg1"/>
                </a:solidFill>
                <a:latin typeface="Arial" charset="0"/>
                <a:ea typeface="Arial" charset="0"/>
                <a:cs typeface="Arial" charset="0"/>
              </a:rPr>
              <a:t>: spacer incorporation</a:t>
            </a:r>
          </a:p>
        </p:txBody>
      </p:sp>
      <p:sp>
        <p:nvSpPr>
          <p:cNvPr id="11" name="Rectangle 10"/>
          <p:cNvSpPr/>
          <p:nvPr/>
        </p:nvSpPr>
        <p:spPr>
          <a:xfrm>
            <a:off x="6403154" y="3744241"/>
            <a:ext cx="1865637" cy="230832"/>
          </a:xfrm>
          <a:prstGeom prst="rect">
            <a:avLst/>
          </a:prstGeom>
          <a:solidFill>
            <a:schemeClr val="tx1"/>
          </a:solidFill>
        </p:spPr>
        <p:txBody>
          <a:bodyPr wrap="square">
            <a:spAutoFit/>
          </a:bodyPr>
          <a:lstStyle/>
          <a:p>
            <a:r>
              <a:rPr lang="en-US" sz="900" b="1" dirty="0">
                <a:solidFill>
                  <a:schemeClr val="bg1"/>
                </a:solidFill>
                <a:latin typeface="Arial" charset="0"/>
                <a:ea typeface="Arial" charset="0"/>
                <a:cs typeface="Arial" charset="0"/>
              </a:rPr>
              <a:t>Expression</a:t>
            </a:r>
            <a:r>
              <a:rPr lang="en-US" sz="900" dirty="0">
                <a:solidFill>
                  <a:schemeClr val="bg1"/>
                </a:solidFill>
                <a:latin typeface="Arial" charset="0"/>
                <a:ea typeface="Arial" charset="0"/>
                <a:cs typeface="Arial" charset="0"/>
              </a:rPr>
              <a:t>: RNA is formed</a:t>
            </a:r>
          </a:p>
        </p:txBody>
      </p:sp>
      <p:sp>
        <p:nvSpPr>
          <p:cNvPr id="12" name="Rectangle 11"/>
          <p:cNvSpPr/>
          <p:nvPr/>
        </p:nvSpPr>
        <p:spPr>
          <a:xfrm>
            <a:off x="169818" y="3633441"/>
            <a:ext cx="3069772" cy="230832"/>
          </a:xfrm>
          <a:prstGeom prst="rect">
            <a:avLst/>
          </a:prstGeom>
          <a:solidFill>
            <a:schemeClr val="tx1"/>
          </a:solidFill>
        </p:spPr>
        <p:txBody>
          <a:bodyPr wrap="square">
            <a:spAutoFit/>
          </a:bodyPr>
          <a:lstStyle/>
          <a:p>
            <a:r>
              <a:rPr lang="en-US" sz="900" b="1" dirty="0">
                <a:solidFill>
                  <a:schemeClr val="bg1"/>
                </a:solidFill>
                <a:latin typeface="Arial" charset="0"/>
                <a:ea typeface="Arial" charset="0"/>
                <a:cs typeface="Arial" charset="0"/>
              </a:rPr>
              <a:t>Interference: </a:t>
            </a:r>
            <a:r>
              <a:rPr lang="en-US" sz="900" dirty="0">
                <a:solidFill>
                  <a:schemeClr val="bg1"/>
                </a:solidFill>
                <a:latin typeface="Arial" charset="0"/>
                <a:ea typeface="Arial" charset="0"/>
                <a:cs typeface="Arial" charset="0"/>
              </a:rPr>
              <a:t>cleavage complex destroys foreign DNA</a:t>
            </a:r>
          </a:p>
        </p:txBody>
      </p:sp>
      <p:sp>
        <p:nvSpPr>
          <p:cNvPr id="3" name="Rectangle 2"/>
          <p:cNvSpPr/>
          <p:nvPr/>
        </p:nvSpPr>
        <p:spPr>
          <a:xfrm>
            <a:off x="6884126" y="1456815"/>
            <a:ext cx="195943" cy="1869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4" name="Rectangle 3"/>
          <p:cNvSpPr/>
          <p:nvPr/>
        </p:nvSpPr>
        <p:spPr>
          <a:xfrm>
            <a:off x="6916783" y="3526972"/>
            <a:ext cx="65822" cy="1763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3" name="Rectangle 12"/>
          <p:cNvSpPr/>
          <p:nvPr/>
        </p:nvSpPr>
        <p:spPr>
          <a:xfrm>
            <a:off x="6845446" y="4278212"/>
            <a:ext cx="209003"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4" name="Rectangle 13"/>
          <p:cNvSpPr/>
          <p:nvPr/>
        </p:nvSpPr>
        <p:spPr>
          <a:xfrm>
            <a:off x="2382397" y="4598252"/>
            <a:ext cx="209003"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5" name="Rectangle 14"/>
          <p:cNvSpPr/>
          <p:nvPr/>
        </p:nvSpPr>
        <p:spPr>
          <a:xfrm>
            <a:off x="2295912" y="2367591"/>
            <a:ext cx="209003"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6" name="Rectangle 15"/>
          <p:cNvSpPr/>
          <p:nvPr/>
        </p:nvSpPr>
        <p:spPr>
          <a:xfrm>
            <a:off x="5709259" y="1241278"/>
            <a:ext cx="169027"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7" name="Rectangle 16"/>
          <p:cNvSpPr/>
          <p:nvPr/>
        </p:nvSpPr>
        <p:spPr>
          <a:xfrm>
            <a:off x="5284716" y="2265377"/>
            <a:ext cx="169027"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8" name="Rectangle 17"/>
          <p:cNvSpPr/>
          <p:nvPr/>
        </p:nvSpPr>
        <p:spPr>
          <a:xfrm>
            <a:off x="5400312" y="3717637"/>
            <a:ext cx="169027"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60" dirty="0"/>
              <a:t>v</a:t>
            </a:r>
          </a:p>
        </p:txBody>
      </p:sp>
      <p:sp>
        <p:nvSpPr>
          <p:cNvPr id="19" name="Rectangle 18"/>
          <p:cNvSpPr/>
          <p:nvPr/>
        </p:nvSpPr>
        <p:spPr>
          <a:xfrm>
            <a:off x="3284141" y="3338814"/>
            <a:ext cx="169027" cy="2155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60" dirty="0"/>
              <a:t>v</a:t>
            </a:r>
          </a:p>
        </p:txBody>
      </p:sp>
      <p:sp>
        <p:nvSpPr>
          <p:cNvPr id="20" name="TextBox 19">
            <a:extLst>
              <a:ext uri="{FF2B5EF4-FFF2-40B4-BE49-F238E27FC236}">
                <a16:creationId xmlns:a16="http://schemas.microsoft.com/office/drawing/2014/main" id="{616ACC76-0E8F-7A4B-978D-55DA5F84B036}"/>
              </a:ext>
            </a:extLst>
          </p:cNvPr>
          <p:cNvSpPr txBox="1">
            <a:spLocks noChangeArrowheads="1"/>
          </p:cNvSpPr>
          <p:nvPr/>
        </p:nvSpPr>
        <p:spPr bwMode="auto">
          <a:xfrm>
            <a:off x="169819" y="131785"/>
            <a:ext cx="7812094"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dirty="0">
                <a:solidFill>
                  <a:schemeClr val="tx1">
                    <a:lumMod val="65000"/>
                    <a:lumOff val="35000"/>
                  </a:schemeClr>
                </a:solidFill>
                <a:latin typeface="Arial" charset="0"/>
                <a:ea typeface="Arial" charset="0"/>
                <a:cs typeface="Arial" charset="0"/>
              </a:rPr>
              <a:t>CRISPR-</a:t>
            </a:r>
            <a:r>
              <a:rPr lang="en-US" dirty="0" err="1">
                <a:solidFill>
                  <a:schemeClr val="tx1">
                    <a:lumMod val="65000"/>
                    <a:lumOff val="35000"/>
                  </a:schemeClr>
                </a:solidFill>
                <a:latin typeface="Arial" charset="0"/>
                <a:ea typeface="Arial" charset="0"/>
                <a:cs typeface="Arial" charset="0"/>
              </a:rPr>
              <a:t>Cas</a:t>
            </a:r>
            <a:r>
              <a:rPr lang="en-US" dirty="0">
                <a:solidFill>
                  <a:schemeClr val="tx1">
                    <a:lumMod val="65000"/>
                    <a:lumOff val="35000"/>
                  </a:schemeClr>
                </a:solidFill>
                <a:latin typeface="Arial" charset="0"/>
                <a:ea typeface="Arial" charset="0"/>
                <a:cs typeface="Arial" charset="0"/>
              </a:rPr>
              <a:t> systems in genomes</a:t>
            </a:r>
          </a:p>
          <a:p>
            <a:pPr eaLnBrk="1" hangingPunct="1"/>
            <a:r>
              <a:rPr lang="en-US" dirty="0">
                <a:solidFill>
                  <a:schemeClr val="tx1">
                    <a:lumMod val="65000"/>
                    <a:lumOff val="35000"/>
                  </a:schemeClr>
                </a:solidFill>
                <a:latin typeface="Arial" charset="0"/>
                <a:ea typeface="Arial" charset="0"/>
                <a:cs typeface="Arial" charset="0"/>
              </a:rPr>
              <a:t>are a mechanism for tracking viral-microbial encounters</a:t>
            </a:r>
          </a:p>
        </p:txBody>
      </p:sp>
    </p:spTree>
    <p:extLst>
      <p:ext uri="{BB962C8B-B14F-4D97-AF65-F5344CB8AC3E}">
        <p14:creationId xmlns:p14="http://schemas.microsoft.com/office/powerpoint/2010/main" val="15181266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74966" y="999309"/>
            <a:ext cx="470263" cy="2057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8" name="Rectangle 7"/>
          <p:cNvSpPr/>
          <p:nvPr/>
        </p:nvSpPr>
        <p:spPr>
          <a:xfrm>
            <a:off x="59944" y="133182"/>
            <a:ext cx="9024875" cy="461665"/>
          </a:xfrm>
          <a:prstGeom prst="rect">
            <a:avLst/>
          </a:prstGeom>
        </p:spPr>
        <p:txBody>
          <a:bodyPr wrap="square">
            <a:spAutoFit/>
          </a:bodyPr>
          <a:lstStyle/>
          <a:p>
            <a:pPr algn="ctr"/>
            <a:r>
              <a:rPr lang="en-US" sz="2400" dirty="0">
                <a:solidFill>
                  <a:srgbClr val="595959"/>
                </a:solidFill>
              </a:rPr>
              <a:t>Host expression data highlights viral predation in fractured shales</a:t>
            </a:r>
            <a:endParaRPr lang="en-US" sz="2400" i="1" dirty="0">
              <a:solidFill>
                <a:srgbClr val="595959"/>
              </a:solidFill>
            </a:endParaRPr>
          </a:p>
        </p:txBody>
      </p:sp>
      <p:sp>
        <p:nvSpPr>
          <p:cNvPr id="2" name="TextBox 1"/>
          <p:cNvSpPr txBox="1"/>
          <p:nvPr/>
        </p:nvSpPr>
        <p:spPr>
          <a:xfrm>
            <a:off x="208027" y="1042443"/>
            <a:ext cx="3415594" cy="480131"/>
          </a:xfrm>
          <a:prstGeom prst="rect">
            <a:avLst/>
          </a:prstGeom>
          <a:noFill/>
        </p:spPr>
        <p:txBody>
          <a:bodyPr wrap="square" rtlCol="0">
            <a:spAutoFit/>
          </a:bodyPr>
          <a:lstStyle/>
          <a:p>
            <a:pPr algn="ctr"/>
            <a:r>
              <a:rPr lang="en-US" sz="1260" dirty="0">
                <a:solidFill>
                  <a:schemeClr val="tx1">
                    <a:lumMod val="65000"/>
                    <a:lumOff val="35000"/>
                  </a:schemeClr>
                </a:solidFill>
                <a:latin typeface="Arial" charset="0"/>
                <a:ea typeface="Arial" charset="0"/>
                <a:cs typeface="Arial" charset="0"/>
              </a:rPr>
              <a:t>15 unique viral populations</a:t>
            </a:r>
          </a:p>
          <a:p>
            <a:pPr algn="ctr"/>
            <a:r>
              <a:rPr lang="en-US" sz="1260" dirty="0">
                <a:solidFill>
                  <a:schemeClr val="tx1">
                    <a:lumMod val="65000"/>
                    <a:lumOff val="35000"/>
                  </a:schemeClr>
                </a:solidFill>
                <a:latin typeface="Arial" charset="0"/>
                <a:ea typeface="Arial" charset="0"/>
                <a:cs typeface="Arial" charset="0"/>
              </a:rPr>
              <a:t>viral genes expressed in lab</a:t>
            </a:r>
          </a:p>
        </p:txBody>
      </p:sp>
      <p:sp>
        <p:nvSpPr>
          <p:cNvPr id="10" name="TextBox 9"/>
          <p:cNvSpPr txBox="1"/>
          <p:nvPr/>
        </p:nvSpPr>
        <p:spPr>
          <a:xfrm>
            <a:off x="5669225" y="1088668"/>
            <a:ext cx="3415594" cy="480131"/>
          </a:xfrm>
          <a:prstGeom prst="rect">
            <a:avLst/>
          </a:prstGeom>
          <a:noFill/>
        </p:spPr>
        <p:txBody>
          <a:bodyPr wrap="square" rtlCol="0">
            <a:spAutoFit/>
          </a:bodyPr>
          <a:lstStyle/>
          <a:p>
            <a:pPr algn="ctr"/>
            <a:r>
              <a:rPr lang="en-US" sz="1260" b="1" dirty="0">
                <a:solidFill>
                  <a:schemeClr val="tx1">
                    <a:lumMod val="65000"/>
                    <a:lumOff val="35000"/>
                  </a:schemeClr>
                </a:solidFill>
                <a:latin typeface="Arial" charset="0"/>
                <a:ea typeface="Arial" charset="0"/>
                <a:cs typeface="Arial" charset="0"/>
              </a:rPr>
              <a:t>2 bacterial hosts</a:t>
            </a:r>
          </a:p>
          <a:p>
            <a:pPr algn="ctr"/>
            <a:r>
              <a:rPr lang="en-US" sz="1260" b="1" dirty="0">
                <a:solidFill>
                  <a:schemeClr val="tx1">
                    <a:lumMod val="65000"/>
                    <a:lumOff val="35000"/>
                  </a:schemeClr>
                </a:solidFill>
                <a:latin typeface="Arial" charset="0"/>
                <a:ea typeface="Arial" charset="0"/>
                <a:cs typeface="Arial" charset="0"/>
              </a:rPr>
              <a:t>express CRISPR genes in lab</a:t>
            </a:r>
          </a:p>
        </p:txBody>
      </p:sp>
      <p:pic>
        <p:nvPicPr>
          <p:cNvPr id="11" name="Picture 10"/>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81638" y="1678099"/>
            <a:ext cx="3487192" cy="2859230"/>
          </a:xfrm>
          <a:prstGeom prst="rect">
            <a:avLst/>
          </a:prstGeom>
        </p:spPr>
      </p:pic>
      <p:sp>
        <p:nvSpPr>
          <p:cNvPr id="4" name="Rectangle 3"/>
          <p:cNvSpPr/>
          <p:nvPr/>
        </p:nvSpPr>
        <p:spPr>
          <a:xfrm>
            <a:off x="6043923" y="4455689"/>
            <a:ext cx="4572000" cy="618631"/>
          </a:xfrm>
          <a:prstGeom prst="rect">
            <a:avLst/>
          </a:prstGeom>
        </p:spPr>
        <p:txBody>
          <a:bodyPr>
            <a:spAutoFit/>
          </a:bodyPr>
          <a:lstStyle/>
          <a:p>
            <a:r>
              <a:rPr lang="en-US" sz="900" b="1" dirty="0">
                <a:latin typeface="Arial" charset="0"/>
                <a:ea typeface="Arial" charset="0"/>
                <a:cs typeface="Arial" charset="0"/>
              </a:rPr>
              <a:t>(A) Adaptation</a:t>
            </a:r>
            <a:r>
              <a:rPr lang="en-US" sz="900" dirty="0">
                <a:latin typeface="Arial" charset="0"/>
                <a:ea typeface="Arial" charset="0"/>
                <a:cs typeface="Arial" charset="0"/>
              </a:rPr>
              <a:t>: spacer incorporation</a:t>
            </a:r>
          </a:p>
          <a:p>
            <a:endParaRPr lang="en-US" sz="360" dirty="0">
              <a:latin typeface="Arial" charset="0"/>
              <a:ea typeface="Arial" charset="0"/>
              <a:cs typeface="Arial" charset="0"/>
            </a:endParaRPr>
          </a:p>
          <a:p>
            <a:r>
              <a:rPr lang="en-US" sz="900" b="1" dirty="0">
                <a:latin typeface="Arial" charset="0"/>
                <a:ea typeface="Arial" charset="0"/>
                <a:cs typeface="Arial" charset="0"/>
              </a:rPr>
              <a:t>(E) Expression</a:t>
            </a:r>
            <a:r>
              <a:rPr lang="en-US" sz="900" dirty="0">
                <a:latin typeface="Arial" charset="0"/>
                <a:ea typeface="Arial" charset="0"/>
                <a:cs typeface="Arial" charset="0"/>
              </a:rPr>
              <a:t>: cognate RNA synthesis</a:t>
            </a:r>
          </a:p>
          <a:p>
            <a:endParaRPr lang="en-US" sz="360" dirty="0">
              <a:latin typeface="Arial" charset="0"/>
              <a:ea typeface="Arial" charset="0"/>
              <a:cs typeface="Arial" charset="0"/>
            </a:endParaRPr>
          </a:p>
          <a:p>
            <a:r>
              <a:rPr lang="en-US" sz="900" b="1" dirty="0">
                <a:latin typeface="Arial" charset="0"/>
                <a:ea typeface="Arial" charset="0"/>
                <a:cs typeface="Arial" charset="0"/>
              </a:rPr>
              <a:t>(I) Interference</a:t>
            </a:r>
            <a:r>
              <a:rPr lang="en-US" sz="900" dirty="0">
                <a:latin typeface="Arial" charset="0"/>
                <a:ea typeface="Arial" charset="0"/>
                <a:cs typeface="Arial" charset="0"/>
              </a:rPr>
              <a:t>: cleavage-complex to destroy foreign DNA</a:t>
            </a:r>
          </a:p>
        </p:txBody>
      </p:sp>
      <p:sp>
        <p:nvSpPr>
          <p:cNvPr id="5" name="Rectangle 4"/>
          <p:cNvSpPr/>
          <p:nvPr/>
        </p:nvSpPr>
        <p:spPr>
          <a:xfrm>
            <a:off x="3095638" y="4863673"/>
            <a:ext cx="4572000" cy="258532"/>
          </a:xfrm>
          <a:prstGeom prst="rect">
            <a:avLst/>
          </a:prstGeom>
        </p:spPr>
        <p:txBody>
          <a:bodyPr>
            <a:spAutoFit/>
          </a:bodyPr>
          <a:lstStyle/>
          <a:p>
            <a:r>
              <a:rPr lang="en-US" sz="1080">
                <a:latin typeface="Arial" charset="0"/>
                <a:ea typeface="Arial" charset="0"/>
                <a:cs typeface="Arial" charset="0"/>
              </a:rPr>
              <a:t>Interpretation from Makarova </a:t>
            </a:r>
            <a:r>
              <a:rPr lang="en-US" sz="1080" dirty="0">
                <a:latin typeface="Arial" charset="0"/>
                <a:ea typeface="Arial" charset="0"/>
                <a:cs typeface="Arial" charset="0"/>
              </a:rPr>
              <a:t>et al, </a:t>
            </a:r>
            <a:r>
              <a:rPr lang="en-US" sz="1080">
                <a:latin typeface="Arial" charset="0"/>
                <a:ea typeface="Arial" charset="0"/>
                <a:cs typeface="Arial" charset="0"/>
              </a:rPr>
              <a:t>2015 </a:t>
            </a:r>
            <a:endParaRPr lang="en-US" sz="1080" dirty="0">
              <a:latin typeface="Arial" charset="0"/>
              <a:ea typeface="Arial" charset="0"/>
              <a:cs typeface="Arial" charset="0"/>
            </a:endParaRPr>
          </a:p>
        </p:txBody>
      </p:sp>
      <p:pic>
        <p:nvPicPr>
          <p:cNvPr id="12" name="Picture 11"/>
          <p:cNvPicPr>
            <a:picLocks noChangeAspect="1"/>
          </p:cNvPicPr>
          <p:nvPr/>
        </p:nvPicPr>
        <p:blipFill rotWithShape="1">
          <a:blip r:embed="rId4" cstate="hqprint">
            <a:extLst>
              <a:ext uri="{28A0092B-C50C-407E-A947-70E740481C1C}">
                <a14:useLocalDpi xmlns:a14="http://schemas.microsoft.com/office/drawing/2010/main"/>
              </a:ext>
            </a:extLst>
          </a:blip>
          <a:srcRect b="59714"/>
          <a:stretch/>
        </p:blipFill>
        <p:spPr>
          <a:xfrm>
            <a:off x="132162" y="1475970"/>
            <a:ext cx="5026133" cy="3173816"/>
          </a:xfrm>
          <a:prstGeom prst="rect">
            <a:avLst/>
          </a:prstGeom>
        </p:spPr>
      </p:pic>
      <p:sp>
        <p:nvSpPr>
          <p:cNvPr id="3" name="Rectangle 2"/>
          <p:cNvSpPr/>
          <p:nvPr/>
        </p:nvSpPr>
        <p:spPr>
          <a:xfrm>
            <a:off x="-202130" y="1678099"/>
            <a:ext cx="4490185" cy="2971688"/>
          </a:xfrm>
          <a:prstGeom prst="rect">
            <a:avLst/>
          </a:prstGeom>
          <a:solidFill>
            <a:schemeClr val="bg1">
              <a:alpha val="7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Tree>
    <p:extLst>
      <p:ext uri="{BB962C8B-B14F-4D97-AF65-F5344CB8AC3E}">
        <p14:creationId xmlns:p14="http://schemas.microsoft.com/office/powerpoint/2010/main" val="24707093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74966" y="999309"/>
            <a:ext cx="470263" cy="2057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3" name="Rectangle 12"/>
          <p:cNvSpPr/>
          <p:nvPr/>
        </p:nvSpPr>
        <p:spPr>
          <a:xfrm>
            <a:off x="208027" y="113187"/>
            <a:ext cx="8727948" cy="830997"/>
          </a:xfrm>
          <a:prstGeom prst="rect">
            <a:avLst/>
          </a:prstGeom>
        </p:spPr>
        <p:txBody>
          <a:bodyPr wrap="square">
            <a:spAutoFit/>
          </a:bodyPr>
          <a:lstStyle/>
          <a:p>
            <a:r>
              <a:rPr lang="en-US" sz="2400" dirty="0">
                <a:solidFill>
                  <a:srgbClr val="595959"/>
                </a:solidFill>
              </a:rPr>
              <a:t>Time-series genome sampling provides evidence that </a:t>
            </a:r>
          </a:p>
          <a:p>
            <a:r>
              <a:rPr lang="en-US" sz="2400" dirty="0">
                <a:solidFill>
                  <a:srgbClr val="595959"/>
                </a:solidFill>
              </a:rPr>
              <a:t>NEW spacer incorporation occurs in the field</a:t>
            </a:r>
          </a:p>
        </p:txBody>
      </p:sp>
      <p:grpSp>
        <p:nvGrpSpPr>
          <p:cNvPr id="11" name="Group 10"/>
          <p:cNvGrpSpPr/>
          <p:nvPr/>
        </p:nvGrpSpPr>
        <p:grpSpPr>
          <a:xfrm>
            <a:off x="464121" y="1285314"/>
            <a:ext cx="8151468" cy="2346298"/>
            <a:chOff x="364605" y="3295578"/>
            <a:chExt cx="9057187" cy="2606998"/>
          </a:xfrm>
        </p:grpSpPr>
        <p:sp>
          <p:nvSpPr>
            <p:cNvPr id="12" name="Rectangle 11"/>
            <p:cNvSpPr/>
            <p:nvPr/>
          </p:nvSpPr>
          <p:spPr>
            <a:xfrm>
              <a:off x="1269999" y="3530063"/>
              <a:ext cx="5218615" cy="13195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grpSp>
          <p:nvGrpSpPr>
            <p:cNvPr id="14" name="Group 13"/>
            <p:cNvGrpSpPr/>
            <p:nvPr/>
          </p:nvGrpSpPr>
          <p:grpSpPr>
            <a:xfrm>
              <a:off x="956842" y="3321422"/>
              <a:ext cx="8464950" cy="2393578"/>
              <a:chOff x="973676" y="863936"/>
              <a:chExt cx="8271924" cy="2399419"/>
            </a:xfrm>
          </p:grpSpPr>
          <p:pic>
            <p:nvPicPr>
              <p:cNvPr id="27" name="Picture 26" descr="HalanSpacers_ASM_052717.pdf"/>
              <p:cNvPicPr>
                <a:picLocks noChangeAspect="1"/>
              </p:cNvPicPr>
              <p:nvPr/>
            </p:nvPicPr>
            <p:blipFill rotWithShape="1">
              <a:blip r:embed="rId3" cstate="hqprint">
                <a:extLst>
                  <a:ext uri="{28A0092B-C50C-407E-A947-70E740481C1C}">
                    <a14:useLocalDpi xmlns:a14="http://schemas.microsoft.com/office/drawing/2010/main"/>
                  </a:ext>
                </a:extLst>
              </a:blip>
              <a:srcRect t="19260"/>
              <a:stretch/>
            </p:blipFill>
            <p:spPr>
              <a:xfrm>
                <a:off x="2400300" y="863936"/>
                <a:ext cx="6845300" cy="2399419"/>
              </a:xfrm>
              <a:prstGeom prst="rect">
                <a:avLst/>
              </a:prstGeom>
            </p:spPr>
          </p:pic>
          <p:sp>
            <p:nvSpPr>
              <p:cNvPr id="28" name="TextBox 27"/>
              <p:cNvSpPr txBox="1"/>
              <p:nvPr/>
            </p:nvSpPr>
            <p:spPr>
              <a:xfrm>
                <a:off x="973676" y="1121336"/>
                <a:ext cx="1540934" cy="318812"/>
              </a:xfrm>
              <a:prstGeom prst="rect">
                <a:avLst/>
              </a:prstGeom>
              <a:noFill/>
            </p:spPr>
            <p:txBody>
              <a:bodyPr wrap="square" rtlCol="0">
                <a:spAutoFit/>
              </a:bodyPr>
              <a:lstStyle/>
              <a:p>
                <a:r>
                  <a:rPr lang="en-US" sz="1260"/>
                  <a:t>Halan 1-M1</a:t>
                </a:r>
              </a:p>
            </p:txBody>
          </p:sp>
          <p:sp>
            <p:nvSpPr>
              <p:cNvPr id="29" name="TextBox 28"/>
              <p:cNvSpPr txBox="1"/>
              <p:nvPr/>
            </p:nvSpPr>
            <p:spPr>
              <a:xfrm>
                <a:off x="973676" y="1972914"/>
                <a:ext cx="1540934" cy="318812"/>
              </a:xfrm>
              <a:prstGeom prst="rect">
                <a:avLst/>
              </a:prstGeom>
              <a:noFill/>
            </p:spPr>
            <p:txBody>
              <a:bodyPr wrap="square" rtlCol="0">
                <a:spAutoFit/>
              </a:bodyPr>
              <a:lstStyle/>
              <a:p>
                <a:r>
                  <a:rPr lang="en-US" sz="1260"/>
                  <a:t>Halan 5-U2</a:t>
                </a:r>
              </a:p>
            </p:txBody>
          </p:sp>
          <p:sp>
            <p:nvSpPr>
              <p:cNvPr id="30" name="TextBox 29"/>
              <p:cNvSpPr txBox="1"/>
              <p:nvPr/>
            </p:nvSpPr>
            <p:spPr>
              <a:xfrm>
                <a:off x="973676" y="2807828"/>
                <a:ext cx="1540934" cy="318812"/>
              </a:xfrm>
              <a:prstGeom prst="rect">
                <a:avLst/>
              </a:prstGeom>
              <a:noFill/>
            </p:spPr>
            <p:txBody>
              <a:bodyPr wrap="square" rtlCol="0">
                <a:spAutoFit/>
              </a:bodyPr>
              <a:lstStyle/>
              <a:p>
                <a:r>
                  <a:rPr lang="en-US" sz="1260"/>
                  <a:t>Halan 6-U2</a:t>
                </a:r>
              </a:p>
            </p:txBody>
          </p:sp>
        </p:grpSp>
        <p:sp>
          <p:nvSpPr>
            <p:cNvPr id="15" name="Rectangle 14"/>
            <p:cNvSpPr/>
            <p:nvPr/>
          </p:nvSpPr>
          <p:spPr>
            <a:xfrm rot="16200000">
              <a:off x="-706053" y="4392080"/>
              <a:ext cx="2581154" cy="43983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60" b="1" dirty="0">
                  <a:solidFill>
                    <a:schemeClr val="tx1"/>
                  </a:solidFill>
                  <a:latin typeface="Arial" charset="0"/>
                  <a:ea typeface="Arial" charset="0"/>
                  <a:cs typeface="Arial" charset="0"/>
                </a:rPr>
                <a:t>Field</a:t>
              </a:r>
              <a:r>
                <a:rPr lang="en-US" sz="1260" dirty="0">
                  <a:solidFill>
                    <a:schemeClr val="tx1"/>
                  </a:solidFill>
                  <a:latin typeface="Arial" charset="0"/>
                  <a:ea typeface="Arial" charset="0"/>
                  <a:cs typeface="Arial" charset="0"/>
                </a:rPr>
                <a:t> metagenomics</a:t>
              </a:r>
            </a:p>
          </p:txBody>
        </p:sp>
        <p:grpSp>
          <p:nvGrpSpPr>
            <p:cNvPr id="16" name="Group 15"/>
            <p:cNvGrpSpPr/>
            <p:nvPr/>
          </p:nvGrpSpPr>
          <p:grpSpPr>
            <a:xfrm>
              <a:off x="6801771" y="3295578"/>
              <a:ext cx="1965124" cy="650956"/>
              <a:chOff x="8194876" y="3356022"/>
              <a:chExt cx="1965124" cy="650956"/>
            </a:xfrm>
          </p:grpSpPr>
          <p:sp>
            <p:nvSpPr>
              <p:cNvPr id="17" name="Rounded Rectangle 16"/>
              <p:cNvSpPr/>
              <p:nvPr/>
            </p:nvSpPr>
            <p:spPr>
              <a:xfrm>
                <a:off x="8194876" y="3419334"/>
                <a:ext cx="277792" cy="227370"/>
              </a:xfrm>
              <a:prstGeom prst="round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8" name="TextBox 17"/>
              <p:cNvSpPr txBox="1"/>
              <p:nvPr/>
            </p:nvSpPr>
            <p:spPr>
              <a:xfrm>
                <a:off x="8495534" y="3356022"/>
                <a:ext cx="1432689" cy="318036"/>
              </a:xfrm>
              <a:prstGeom prst="rect">
                <a:avLst/>
              </a:prstGeom>
              <a:noFill/>
            </p:spPr>
            <p:txBody>
              <a:bodyPr wrap="square" rtlCol="0">
                <a:spAutoFit/>
              </a:bodyPr>
              <a:lstStyle/>
              <a:p>
                <a:r>
                  <a:rPr lang="en-US" sz="1260" dirty="0">
                    <a:latin typeface="Arial" charset="0"/>
                    <a:ea typeface="Arial" charset="0"/>
                    <a:cs typeface="Arial" charset="0"/>
                  </a:rPr>
                  <a:t>Spacer</a:t>
                </a:r>
              </a:p>
            </p:txBody>
          </p:sp>
          <p:sp>
            <p:nvSpPr>
              <p:cNvPr id="20" name="Right Arrow 19"/>
              <p:cNvSpPr/>
              <p:nvPr/>
            </p:nvSpPr>
            <p:spPr>
              <a:xfrm>
                <a:off x="8217742" y="3741712"/>
                <a:ext cx="277792" cy="251207"/>
              </a:xfrm>
              <a:prstGeom prst="rightArrow">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26" name="TextBox 25"/>
              <p:cNvSpPr txBox="1"/>
              <p:nvPr/>
            </p:nvSpPr>
            <p:spPr>
              <a:xfrm>
                <a:off x="8495534" y="3688942"/>
                <a:ext cx="1664466" cy="318036"/>
              </a:xfrm>
              <a:prstGeom prst="rect">
                <a:avLst/>
              </a:prstGeom>
              <a:noFill/>
            </p:spPr>
            <p:txBody>
              <a:bodyPr wrap="square" rtlCol="0">
                <a:spAutoFit/>
              </a:bodyPr>
              <a:lstStyle/>
              <a:p>
                <a:r>
                  <a:rPr lang="en-US" sz="1260">
                    <a:latin typeface="Arial" charset="0"/>
                    <a:ea typeface="Arial" charset="0"/>
                    <a:cs typeface="Arial" charset="0"/>
                  </a:rPr>
                  <a:t>Direct repeat         </a:t>
                </a:r>
                <a:endParaRPr lang="en-US" sz="1260" dirty="0">
                  <a:latin typeface="Arial" charset="0"/>
                  <a:ea typeface="Arial" charset="0"/>
                  <a:cs typeface="Arial" charset="0"/>
                </a:endParaRPr>
              </a:p>
            </p:txBody>
          </p:sp>
        </p:grpSp>
      </p:grpSp>
    </p:spTree>
    <p:extLst>
      <p:ext uri="{BB962C8B-B14F-4D97-AF65-F5344CB8AC3E}">
        <p14:creationId xmlns:p14="http://schemas.microsoft.com/office/powerpoint/2010/main" val="1387320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Fig1_new_v1.pdf"/>
          <p:cNvPicPr>
            <a:picLocks noChangeAspect="1"/>
          </p:cNvPicPr>
          <p:nvPr/>
        </p:nvPicPr>
        <p:blipFill rotWithShape="1">
          <a:blip r:embed="rId3" cstate="hqprint">
            <a:extLst>
              <a:ext uri="{28A0092B-C50C-407E-A947-70E740481C1C}">
                <a14:useLocalDpi xmlns:a14="http://schemas.microsoft.com/office/drawing/2010/main"/>
              </a:ext>
            </a:extLst>
          </a:blip>
          <a:srcRect t="65427"/>
          <a:stretch/>
        </p:blipFill>
        <p:spPr>
          <a:xfrm>
            <a:off x="2224124" y="2624298"/>
            <a:ext cx="4764225" cy="2178617"/>
          </a:xfrm>
          <a:prstGeom prst="rect">
            <a:avLst/>
          </a:prstGeom>
        </p:spPr>
      </p:pic>
      <p:sp>
        <p:nvSpPr>
          <p:cNvPr id="16" name="Rectangle 15"/>
          <p:cNvSpPr>
            <a:spLocks noChangeAspect="1"/>
          </p:cNvSpPr>
          <p:nvPr/>
        </p:nvSpPr>
        <p:spPr>
          <a:xfrm>
            <a:off x="2234715" y="462145"/>
            <a:ext cx="205978" cy="206517"/>
          </a:xfrm>
          <a:prstGeom prst="rect">
            <a:avLst/>
          </a:prstGeom>
          <a:solidFill>
            <a:sysClr val="window" lastClr="FFFFFF"/>
          </a:solidFill>
          <a:ln w="9525" cap="flat" cmpd="sng" algn="ctr">
            <a:solidFill>
              <a:sysClr val="window" lastClr="FFFFFF"/>
            </a:solidFill>
            <a:prstDash val="solid"/>
          </a:ln>
          <a:effectLst/>
        </p:spPr>
        <p:txBody>
          <a:bodyPr rot="0" spcFirstLastPara="0" vert="horz" wrap="square" lIns="82296" tIns="41148" rIns="82296" bIns="41148" numCol="1" spcCol="0" rtlCol="0" fromWordArt="0" anchor="ctr" anchorCtr="0" forceAA="0" compatLnSpc="1">
            <a:prstTxWarp prst="textNoShape">
              <a:avLst/>
            </a:prstTxWarp>
            <a:noAutofit/>
          </a:bodyPr>
          <a:lstStyle/>
          <a:p>
            <a:pPr defTabSz="822960">
              <a:defRPr/>
            </a:pPr>
            <a:r>
              <a:rPr lang="en-US" sz="1080">
                <a:solidFill>
                  <a:sysClr val="window" lastClr="FFFFFF"/>
                </a:solidFill>
                <a:latin typeface="Cambria"/>
                <a:ea typeface="Times New Roman"/>
                <a:cs typeface="Times New Roman"/>
              </a:rPr>
              <a:t> </a:t>
            </a:r>
            <a:endParaRPr lang="en-US" sz="1080">
              <a:solidFill>
                <a:sysClr val="window" lastClr="FFFFFF"/>
              </a:solidFill>
              <a:latin typeface="Cambria"/>
              <a:ea typeface="ＭＳ 明朝"/>
              <a:cs typeface="Times New Roman"/>
            </a:endParaRPr>
          </a:p>
        </p:txBody>
      </p:sp>
      <p:sp>
        <p:nvSpPr>
          <p:cNvPr id="10" name="Rectangle 9"/>
          <p:cNvSpPr>
            <a:spLocks noChangeAspect="1"/>
          </p:cNvSpPr>
          <p:nvPr/>
        </p:nvSpPr>
        <p:spPr>
          <a:xfrm>
            <a:off x="2315213" y="504867"/>
            <a:ext cx="205978" cy="206518"/>
          </a:xfrm>
          <a:prstGeom prst="rect">
            <a:avLst/>
          </a:prstGeom>
          <a:solidFill>
            <a:sysClr val="window" lastClr="FFFFFF"/>
          </a:solidFill>
          <a:ln w="9525" cap="flat" cmpd="sng" algn="ctr">
            <a:solidFill>
              <a:sysClr val="window" lastClr="FFFFFF"/>
            </a:solidFill>
            <a:prstDash val="solid"/>
          </a:ln>
          <a:effectLst/>
        </p:spPr>
        <p:txBody>
          <a:bodyPr rot="0" spcFirstLastPara="0" vert="horz" wrap="square" lIns="82296" tIns="41148" rIns="82296" bIns="41148" numCol="1" spcCol="0" rtlCol="0" fromWordArt="0" anchor="ctr" anchorCtr="0" forceAA="0" compatLnSpc="1">
            <a:prstTxWarp prst="textNoShape">
              <a:avLst/>
            </a:prstTxWarp>
            <a:noAutofit/>
          </a:bodyPr>
          <a:lstStyle/>
          <a:p>
            <a:pPr defTabSz="822960">
              <a:defRPr/>
            </a:pPr>
            <a:r>
              <a:rPr lang="en-US" sz="1080">
                <a:solidFill>
                  <a:sysClr val="window" lastClr="FFFFFF"/>
                </a:solidFill>
                <a:latin typeface="Cambria"/>
                <a:ea typeface="Times New Roman"/>
                <a:cs typeface="Times New Roman"/>
              </a:rPr>
              <a:t> </a:t>
            </a:r>
            <a:endParaRPr lang="en-US" sz="1080">
              <a:solidFill>
                <a:sysClr val="window" lastClr="FFFFFF"/>
              </a:solidFill>
              <a:latin typeface="Cambria"/>
              <a:ea typeface="ＭＳ 明朝"/>
              <a:cs typeface="Times New Roman"/>
            </a:endParaRPr>
          </a:p>
        </p:txBody>
      </p:sp>
      <p:sp>
        <p:nvSpPr>
          <p:cNvPr id="4" name="Rectangle 3"/>
          <p:cNvSpPr/>
          <p:nvPr/>
        </p:nvSpPr>
        <p:spPr>
          <a:xfrm>
            <a:off x="2649682" y="4603174"/>
            <a:ext cx="1101436" cy="19974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6" name="TextBox 5"/>
          <p:cNvSpPr txBox="1"/>
          <p:nvPr/>
        </p:nvSpPr>
        <p:spPr>
          <a:xfrm>
            <a:off x="2701635" y="4730182"/>
            <a:ext cx="1101436" cy="286232"/>
          </a:xfrm>
          <a:prstGeom prst="rect">
            <a:avLst/>
          </a:prstGeom>
          <a:noFill/>
        </p:spPr>
        <p:txBody>
          <a:bodyPr wrap="square" rtlCol="0">
            <a:spAutoFit/>
          </a:bodyPr>
          <a:lstStyle/>
          <a:p>
            <a:pPr algn="r"/>
            <a:r>
              <a:rPr lang="en-US" sz="1260"/>
              <a:t>time</a:t>
            </a:r>
          </a:p>
        </p:txBody>
      </p:sp>
      <p:sp>
        <p:nvSpPr>
          <p:cNvPr id="7" name="Right Arrow 6"/>
          <p:cNvSpPr>
            <a:spLocks/>
          </p:cNvSpPr>
          <p:nvPr/>
        </p:nvSpPr>
        <p:spPr>
          <a:xfrm>
            <a:off x="3865423" y="4802916"/>
            <a:ext cx="2818796" cy="194864"/>
          </a:xfrm>
          <a:prstGeom prst="rightArrow">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4" name="TextBox 13"/>
          <p:cNvSpPr txBox="1"/>
          <p:nvPr/>
        </p:nvSpPr>
        <p:spPr>
          <a:xfrm rot="16200000">
            <a:off x="1337299" y="3434705"/>
            <a:ext cx="1856264" cy="235449"/>
          </a:xfrm>
          <a:prstGeom prst="rect">
            <a:avLst/>
          </a:prstGeom>
          <a:solidFill>
            <a:schemeClr val="bg1"/>
          </a:solidFill>
        </p:spPr>
        <p:txBody>
          <a:bodyPr wrap="square" bIns="0" rtlCol="0" anchor="b" anchorCtr="1">
            <a:noAutofit/>
          </a:bodyPr>
          <a:lstStyle/>
          <a:p>
            <a:pPr algn="ctr"/>
            <a:r>
              <a:rPr lang="en-US" sz="1260"/>
              <a:t>relative abundance (%)</a:t>
            </a:r>
          </a:p>
        </p:txBody>
      </p:sp>
      <p:pic>
        <p:nvPicPr>
          <p:cNvPr id="11" name="Picture 10" descr="Fig1_new_v1.pdf"/>
          <p:cNvPicPr>
            <a:picLocks noChangeAspect="1"/>
          </p:cNvPicPr>
          <p:nvPr/>
        </p:nvPicPr>
        <p:blipFill rotWithShape="1">
          <a:blip r:embed="rId3" cstate="hqprint">
            <a:extLst>
              <a:ext uri="{28A0092B-C50C-407E-A947-70E740481C1C}">
                <a14:useLocalDpi xmlns:a14="http://schemas.microsoft.com/office/drawing/2010/main"/>
              </a:ext>
            </a:extLst>
          </a:blip>
          <a:srcRect l="6235" t="32118" b="64080"/>
          <a:stretch/>
        </p:blipFill>
        <p:spPr>
          <a:xfrm>
            <a:off x="2521191" y="2384712"/>
            <a:ext cx="4467158" cy="239585"/>
          </a:xfrm>
          <a:prstGeom prst="rect">
            <a:avLst/>
          </a:prstGeom>
        </p:spPr>
      </p:pic>
      <p:sp>
        <p:nvSpPr>
          <p:cNvPr id="13" name="Rectangle 12">
            <a:extLst>
              <a:ext uri="{FF2B5EF4-FFF2-40B4-BE49-F238E27FC236}">
                <a16:creationId xmlns:a16="http://schemas.microsoft.com/office/drawing/2014/main" id="{C4DA5E7B-AF42-164C-BA05-6A283FC732E2}"/>
              </a:ext>
            </a:extLst>
          </p:cNvPr>
          <p:cNvSpPr/>
          <p:nvPr/>
        </p:nvSpPr>
        <p:spPr>
          <a:xfrm>
            <a:off x="242262" y="143596"/>
            <a:ext cx="8727948" cy="830997"/>
          </a:xfrm>
          <a:prstGeom prst="rect">
            <a:avLst/>
          </a:prstGeom>
        </p:spPr>
        <p:txBody>
          <a:bodyPr wrap="square">
            <a:spAutoFit/>
          </a:bodyPr>
          <a:lstStyle/>
          <a:p>
            <a:r>
              <a:rPr lang="en-US" sz="2400" dirty="0">
                <a:solidFill>
                  <a:srgbClr val="595959"/>
                </a:solidFill>
              </a:rPr>
              <a:t>Can viral predation explain </a:t>
            </a:r>
          </a:p>
          <a:p>
            <a:r>
              <a:rPr lang="en-US" sz="2400" i="1" dirty="0">
                <a:solidFill>
                  <a:srgbClr val="595959"/>
                </a:solidFill>
              </a:rPr>
              <a:t>Halanaerobium</a:t>
            </a:r>
            <a:r>
              <a:rPr lang="en-US" sz="2400" dirty="0">
                <a:solidFill>
                  <a:srgbClr val="595959"/>
                </a:solidFill>
              </a:rPr>
              <a:t> 16S rRNA relative abundance changes?</a:t>
            </a:r>
          </a:p>
        </p:txBody>
      </p:sp>
    </p:spTree>
    <p:extLst>
      <p:ext uri="{BB962C8B-B14F-4D97-AF65-F5344CB8AC3E}">
        <p14:creationId xmlns:p14="http://schemas.microsoft.com/office/powerpoint/2010/main" val="13607119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Fig1_new_v1.pdf"/>
          <p:cNvPicPr>
            <a:picLocks noChangeAspect="1"/>
          </p:cNvPicPr>
          <p:nvPr/>
        </p:nvPicPr>
        <p:blipFill rotWithShape="1">
          <a:blip r:embed="rId3" cstate="hqprint">
            <a:extLst>
              <a:ext uri="{28A0092B-C50C-407E-A947-70E740481C1C}">
                <a14:useLocalDpi xmlns:a14="http://schemas.microsoft.com/office/drawing/2010/main"/>
              </a:ext>
            </a:extLst>
          </a:blip>
          <a:srcRect t="65427"/>
          <a:stretch/>
        </p:blipFill>
        <p:spPr>
          <a:xfrm>
            <a:off x="2224124" y="2624298"/>
            <a:ext cx="4764225" cy="2178617"/>
          </a:xfrm>
          <a:prstGeom prst="rect">
            <a:avLst/>
          </a:prstGeom>
        </p:spPr>
      </p:pic>
      <p:sp>
        <p:nvSpPr>
          <p:cNvPr id="16" name="Rectangle 15"/>
          <p:cNvSpPr>
            <a:spLocks noChangeAspect="1"/>
          </p:cNvSpPr>
          <p:nvPr/>
        </p:nvSpPr>
        <p:spPr>
          <a:xfrm>
            <a:off x="2234715" y="462145"/>
            <a:ext cx="205978" cy="206517"/>
          </a:xfrm>
          <a:prstGeom prst="rect">
            <a:avLst/>
          </a:prstGeom>
          <a:solidFill>
            <a:sysClr val="window" lastClr="FFFFFF"/>
          </a:solidFill>
          <a:ln w="9525" cap="flat" cmpd="sng" algn="ctr">
            <a:solidFill>
              <a:sysClr val="window" lastClr="FFFFFF"/>
            </a:solidFill>
            <a:prstDash val="solid"/>
          </a:ln>
          <a:effectLst/>
        </p:spPr>
        <p:txBody>
          <a:bodyPr rot="0" spcFirstLastPara="0" vert="horz" wrap="square" lIns="82296" tIns="41148" rIns="82296" bIns="41148" numCol="1" spcCol="0" rtlCol="0" fromWordArt="0" anchor="ctr" anchorCtr="0" forceAA="0" compatLnSpc="1">
            <a:prstTxWarp prst="textNoShape">
              <a:avLst/>
            </a:prstTxWarp>
            <a:noAutofit/>
          </a:bodyPr>
          <a:lstStyle/>
          <a:p>
            <a:pPr defTabSz="822960">
              <a:defRPr/>
            </a:pPr>
            <a:r>
              <a:rPr lang="en-US" sz="1080">
                <a:solidFill>
                  <a:sysClr val="window" lastClr="FFFFFF"/>
                </a:solidFill>
                <a:latin typeface="Cambria"/>
                <a:ea typeface="Times New Roman"/>
                <a:cs typeface="Times New Roman"/>
              </a:rPr>
              <a:t> </a:t>
            </a:r>
            <a:endParaRPr lang="en-US" sz="1080">
              <a:solidFill>
                <a:sysClr val="window" lastClr="FFFFFF"/>
              </a:solidFill>
              <a:latin typeface="Cambria"/>
              <a:ea typeface="ＭＳ 明朝"/>
              <a:cs typeface="Times New Roman"/>
            </a:endParaRPr>
          </a:p>
        </p:txBody>
      </p:sp>
      <p:sp>
        <p:nvSpPr>
          <p:cNvPr id="10" name="Rectangle 9"/>
          <p:cNvSpPr>
            <a:spLocks noChangeAspect="1"/>
          </p:cNvSpPr>
          <p:nvPr/>
        </p:nvSpPr>
        <p:spPr>
          <a:xfrm>
            <a:off x="2315213" y="504867"/>
            <a:ext cx="205978" cy="206518"/>
          </a:xfrm>
          <a:prstGeom prst="rect">
            <a:avLst/>
          </a:prstGeom>
          <a:solidFill>
            <a:sysClr val="window" lastClr="FFFFFF"/>
          </a:solidFill>
          <a:ln w="9525" cap="flat" cmpd="sng" algn="ctr">
            <a:solidFill>
              <a:sysClr val="window" lastClr="FFFFFF"/>
            </a:solidFill>
            <a:prstDash val="solid"/>
          </a:ln>
          <a:effectLst/>
        </p:spPr>
        <p:txBody>
          <a:bodyPr rot="0" spcFirstLastPara="0" vert="horz" wrap="square" lIns="82296" tIns="41148" rIns="82296" bIns="41148" numCol="1" spcCol="0" rtlCol="0" fromWordArt="0" anchor="ctr" anchorCtr="0" forceAA="0" compatLnSpc="1">
            <a:prstTxWarp prst="textNoShape">
              <a:avLst/>
            </a:prstTxWarp>
            <a:noAutofit/>
          </a:bodyPr>
          <a:lstStyle/>
          <a:p>
            <a:pPr defTabSz="822960">
              <a:defRPr/>
            </a:pPr>
            <a:r>
              <a:rPr lang="en-US" sz="1080">
                <a:solidFill>
                  <a:sysClr val="window" lastClr="FFFFFF"/>
                </a:solidFill>
                <a:latin typeface="Cambria"/>
                <a:ea typeface="Times New Roman"/>
                <a:cs typeface="Times New Roman"/>
              </a:rPr>
              <a:t> </a:t>
            </a:r>
            <a:endParaRPr lang="en-US" sz="1080">
              <a:solidFill>
                <a:sysClr val="window" lastClr="FFFFFF"/>
              </a:solidFill>
              <a:latin typeface="Cambria"/>
              <a:ea typeface="ＭＳ 明朝"/>
              <a:cs typeface="Times New Roman"/>
            </a:endParaRPr>
          </a:p>
        </p:txBody>
      </p:sp>
      <p:sp>
        <p:nvSpPr>
          <p:cNvPr id="4" name="Rectangle 3"/>
          <p:cNvSpPr/>
          <p:nvPr/>
        </p:nvSpPr>
        <p:spPr>
          <a:xfrm>
            <a:off x="2649682" y="4603174"/>
            <a:ext cx="1101436" cy="19974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6" name="TextBox 5"/>
          <p:cNvSpPr txBox="1"/>
          <p:nvPr/>
        </p:nvSpPr>
        <p:spPr>
          <a:xfrm>
            <a:off x="2701635" y="4730182"/>
            <a:ext cx="1101436" cy="286232"/>
          </a:xfrm>
          <a:prstGeom prst="rect">
            <a:avLst/>
          </a:prstGeom>
          <a:noFill/>
        </p:spPr>
        <p:txBody>
          <a:bodyPr wrap="square" rtlCol="0">
            <a:spAutoFit/>
          </a:bodyPr>
          <a:lstStyle/>
          <a:p>
            <a:pPr algn="r"/>
            <a:r>
              <a:rPr lang="en-US" sz="1260"/>
              <a:t>time</a:t>
            </a:r>
          </a:p>
        </p:txBody>
      </p:sp>
      <p:sp>
        <p:nvSpPr>
          <p:cNvPr id="7" name="Right Arrow 6"/>
          <p:cNvSpPr>
            <a:spLocks/>
          </p:cNvSpPr>
          <p:nvPr/>
        </p:nvSpPr>
        <p:spPr>
          <a:xfrm>
            <a:off x="3865423" y="4802916"/>
            <a:ext cx="2818796" cy="194864"/>
          </a:xfrm>
          <a:prstGeom prst="rightArrow">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4" name="TextBox 13"/>
          <p:cNvSpPr txBox="1"/>
          <p:nvPr/>
        </p:nvSpPr>
        <p:spPr>
          <a:xfrm rot="16200000">
            <a:off x="1337299" y="3434705"/>
            <a:ext cx="1856264" cy="235449"/>
          </a:xfrm>
          <a:prstGeom prst="rect">
            <a:avLst/>
          </a:prstGeom>
          <a:solidFill>
            <a:schemeClr val="bg1"/>
          </a:solidFill>
        </p:spPr>
        <p:txBody>
          <a:bodyPr wrap="square" bIns="0" rtlCol="0" anchor="b" anchorCtr="1">
            <a:noAutofit/>
          </a:bodyPr>
          <a:lstStyle/>
          <a:p>
            <a:pPr algn="ctr"/>
            <a:r>
              <a:rPr lang="en-US" sz="1260"/>
              <a:t>relative abundance (%)</a:t>
            </a:r>
          </a:p>
        </p:txBody>
      </p:sp>
      <p:pic>
        <p:nvPicPr>
          <p:cNvPr id="11" name="Picture 10" descr="Fig1_new_v1.pdf"/>
          <p:cNvPicPr>
            <a:picLocks noChangeAspect="1"/>
          </p:cNvPicPr>
          <p:nvPr/>
        </p:nvPicPr>
        <p:blipFill rotWithShape="1">
          <a:blip r:embed="rId3" cstate="hqprint">
            <a:extLst>
              <a:ext uri="{28A0092B-C50C-407E-A947-70E740481C1C}">
                <a14:useLocalDpi xmlns:a14="http://schemas.microsoft.com/office/drawing/2010/main"/>
              </a:ext>
            </a:extLst>
          </a:blip>
          <a:srcRect l="6235" t="32118" b="64080"/>
          <a:stretch/>
        </p:blipFill>
        <p:spPr>
          <a:xfrm>
            <a:off x="2521191" y="2384712"/>
            <a:ext cx="4467158" cy="239585"/>
          </a:xfrm>
          <a:prstGeom prst="rect">
            <a:avLst/>
          </a:prstGeom>
        </p:spPr>
      </p:pic>
      <p:sp>
        <p:nvSpPr>
          <p:cNvPr id="13" name="Rectangle 12">
            <a:extLst>
              <a:ext uri="{FF2B5EF4-FFF2-40B4-BE49-F238E27FC236}">
                <a16:creationId xmlns:a16="http://schemas.microsoft.com/office/drawing/2014/main" id="{F0B37C7F-D67F-9D44-874B-74DC29A10763}"/>
              </a:ext>
            </a:extLst>
          </p:cNvPr>
          <p:cNvSpPr/>
          <p:nvPr/>
        </p:nvSpPr>
        <p:spPr>
          <a:xfrm>
            <a:off x="1965906" y="1238030"/>
            <a:ext cx="5280661" cy="535531"/>
          </a:xfrm>
          <a:prstGeom prst="rect">
            <a:avLst/>
          </a:prstGeom>
        </p:spPr>
        <p:txBody>
          <a:bodyPr wrap="square">
            <a:spAutoFit/>
          </a:bodyPr>
          <a:lstStyle/>
          <a:p>
            <a:pPr algn="ctr"/>
            <a:r>
              <a:rPr lang="en-US" sz="1440" b="1" dirty="0"/>
              <a:t>1,838 viral genome populations (</a:t>
            </a:r>
            <a:r>
              <a:rPr lang="en-US" sz="1440" b="1" dirty="0" err="1"/>
              <a:t>vOTUs</a:t>
            </a:r>
            <a:r>
              <a:rPr lang="en-US" sz="1440" b="1" dirty="0"/>
              <a:t>) identified</a:t>
            </a:r>
          </a:p>
          <a:p>
            <a:pPr algn="ctr"/>
            <a:r>
              <a:rPr lang="en-US" sz="1440" dirty="0"/>
              <a:t>representing 156 new viral genera from fractured shales</a:t>
            </a:r>
          </a:p>
        </p:txBody>
      </p:sp>
      <p:sp>
        <p:nvSpPr>
          <p:cNvPr id="18" name="Rectangle 17">
            <a:extLst>
              <a:ext uri="{FF2B5EF4-FFF2-40B4-BE49-F238E27FC236}">
                <a16:creationId xmlns:a16="http://schemas.microsoft.com/office/drawing/2014/main" id="{DCE7914F-3C47-6948-9F2B-40AD5700F79E}"/>
              </a:ext>
            </a:extLst>
          </p:cNvPr>
          <p:cNvSpPr/>
          <p:nvPr/>
        </p:nvSpPr>
        <p:spPr>
          <a:xfrm>
            <a:off x="242262" y="183930"/>
            <a:ext cx="8727948" cy="461665"/>
          </a:xfrm>
          <a:prstGeom prst="rect">
            <a:avLst/>
          </a:prstGeom>
        </p:spPr>
        <p:txBody>
          <a:bodyPr wrap="square">
            <a:spAutoFit/>
          </a:bodyPr>
          <a:lstStyle/>
          <a:p>
            <a:r>
              <a:rPr lang="en-US" sz="2400" i="1" dirty="0">
                <a:solidFill>
                  <a:srgbClr val="595959"/>
                </a:solidFill>
              </a:rPr>
              <a:t>Halanaerobium</a:t>
            </a:r>
            <a:r>
              <a:rPr lang="en-US" sz="2400" dirty="0">
                <a:solidFill>
                  <a:srgbClr val="595959"/>
                </a:solidFill>
              </a:rPr>
              <a:t> viruses are prevalent in metagenomes</a:t>
            </a:r>
          </a:p>
        </p:txBody>
      </p:sp>
      <p:sp>
        <p:nvSpPr>
          <p:cNvPr id="19" name="Rectangle 18">
            <a:extLst>
              <a:ext uri="{FF2B5EF4-FFF2-40B4-BE49-F238E27FC236}">
                <a16:creationId xmlns:a16="http://schemas.microsoft.com/office/drawing/2014/main" id="{730EBB3D-B3A8-B34E-8788-0987E1F6FC66}"/>
              </a:ext>
            </a:extLst>
          </p:cNvPr>
          <p:cNvSpPr/>
          <p:nvPr/>
        </p:nvSpPr>
        <p:spPr>
          <a:xfrm>
            <a:off x="2114439" y="1864160"/>
            <a:ext cx="5280661" cy="313932"/>
          </a:xfrm>
          <a:prstGeom prst="rect">
            <a:avLst/>
          </a:prstGeom>
          <a:solidFill>
            <a:schemeClr val="accent1"/>
          </a:solidFill>
        </p:spPr>
        <p:txBody>
          <a:bodyPr wrap="square">
            <a:spAutoFit/>
          </a:bodyPr>
          <a:lstStyle/>
          <a:p>
            <a:pPr algn="ctr"/>
            <a:r>
              <a:rPr lang="en-US" sz="1440" b="1" dirty="0"/>
              <a:t>68.2% of viruses are associated with </a:t>
            </a:r>
            <a:r>
              <a:rPr lang="en-US" sz="1440" b="1" i="1" dirty="0" err="1"/>
              <a:t>Halanaerobium</a:t>
            </a:r>
            <a:endParaRPr lang="en-US" sz="1440" b="1" i="1" dirty="0"/>
          </a:p>
        </p:txBody>
      </p:sp>
    </p:spTree>
    <p:extLst>
      <p:ext uri="{BB962C8B-B14F-4D97-AF65-F5344CB8AC3E}">
        <p14:creationId xmlns:p14="http://schemas.microsoft.com/office/powerpoint/2010/main" val="4335863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noChangeAspect="1"/>
          </p:cNvGrpSpPr>
          <p:nvPr/>
        </p:nvGrpSpPr>
        <p:grpSpPr>
          <a:xfrm>
            <a:off x="2224124" y="462144"/>
            <a:ext cx="4764225" cy="4340772"/>
            <a:chOff x="1464598" y="850659"/>
            <a:chExt cx="4760420" cy="4325759"/>
          </a:xfrm>
        </p:grpSpPr>
        <p:pic>
          <p:nvPicPr>
            <p:cNvPr id="9" name="Picture 8" descr="Fig1_new_v1.pdf"/>
            <p:cNvPicPr>
              <a:picLocks noChangeAspect="1"/>
            </p:cNvPicPr>
            <p:nvPr/>
          </p:nvPicPr>
          <p:blipFill rotWithShape="1">
            <a:blip r:embed="rId3" cstate="hqprint">
              <a:extLst>
                <a:ext uri="{28A0092B-C50C-407E-A947-70E740481C1C}">
                  <a14:useLocalDpi xmlns:a14="http://schemas.microsoft.com/office/drawing/2010/main"/>
                </a:ext>
              </a:extLst>
            </a:blip>
            <a:srcRect t="32118"/>
            <a:stretch/>
          </p:blipFill>
          <p:spPr>
            <a:xfrm>
              <a:off x="1464598" y="913726"/>
              <a:ext cx="4760420" cy="4262692"/>
            </a:xfrm>
            <a:prstGeom prst="rect">
              <a:avLst/>
            </a:prstGeom>
          </p:spPr>
        </p:pic>
        <p:sp>
          <p:nvSpPr>
            <p:cNvPr id="16" name="Rectangle 15"/>
            <p:cNvSpPr>
              <a:spLocks noChangeAspect="1"/>
            </p:cNvSpPr>
            <p:nvPr/>
          </p:nvSpPr>
          <p:spPr>
            <a:xfrm>
              <a:off x="1475182" y="850659"/>
              <a:ext cx="205813" cy="205802"/>
            </a:xfrm>
            <a:prstGeom prst="rect">
              <a:avLst/>
            </a:prstGeom>
            <a:solidFill>
              <a:sysClr val="window" lastClr="FFFFFF"/>
            </a:solidFill>
            <a:ln w="9525" cap="flat" cmpd="sng" algn="ctr">
              <a:solidFill>
                <a:sysClr val="window" lastClr="FFFFFF"/>
              </a:solidFill>
              <a:prstDash val="solid"/>
            </a:ln>
            <a:effectLst/>
          </p:spPr>
          <p:txBody>
            <a:bodyPr rot="0" spcFirstLastPara="0" vert="horz" wrap="square" lIns="82296" tIns="41148" rIns="82296" bIns="41148" numCol="1" spcCol="0" rtlCol="0" fromWordArt="0" anchor="ctr" anchorCtr="0" forceAA="0" compatLnSpc="1">
              <a:prstTxWarp prst="textNoShape">
                <a:avLst/>
              </a:prstTxWarp>
              <a:noAutofit/>
            </a:bodyPr>
            <a:lstStyle/>
            <a:p>
              <a:pPr defTabSz="822960">
                <a:defRPr/>
              </a:pPr>
              <a:r>
                <a:rPr lang="en-US" sz="1080">
                  <a:solidFill>
                    <a:sysClr val="window" lastClr="FFFFFF"/>
                  </a:solidFill>
                  <a:latin typeface="Cambria"/>
                  <a:ea typeface="Times New Roman"/>
                  <a:cs typeface="Times New Roman"/>
                </a:rPr>
                <a:t> </a:t>
              </a:r>
              <a:endParaRPr lang="en-US" sz="1080">
                <a:solidFill>
                  <a:sysClr val="window" lastClr="FFFFFF"/>
                </a:solidFill>
                <a:latin typeface="Cambria"/>
                <a:ea typeface="ＭＳ 明朝"/>
                <a:cs typeface="Times New Roman"/>
              </a:endParaRPr>
            </a:p>
          </p:txBody>
        </p:sp>
        <p:sp>
          <p:nvSpPr>
            <p:cNvPr id="10" name="Rectangle 9"/>
            <p:cNvSpPr>
              <a:spLocks noChangeAspect="1"/>
            </p:cNvSpPr>
            <p:nvPr/>
          </p:nvSpPr>
          <p:spPr>
            <a:xfrm>
              <a:off x="1555615" y="893235"/>
              <a:ext cx="205813" cy="205803"/>
            </a:xfrm>
            <a:prstGeom prst="rect">
              <a:avLst/>
            </a:prstGeom>
            <a:solidFill>
              <a:sysClr val="window" lastClr="FFFFFF"/>
            </a:solidFill>
            <a:ln w="9525" cap="flat" cmpd="sng" algn="ctr">
              <a:solidFill>
                <a:sysClr val="window" lastClr="FFFFFF"/>
              </a:solidFill>
              <a:prstDash val="solid"/>
            </a:ln>
            <a:effectLst/>
          </p:spPr>
          <p:txBody>
            <a:bodyPr rot="0" spcFirstLastPara="0" vert="horz" wrap="square" lIns="82296" tIns="41148" rIns="82296" bIns="41148" numCol="1" spcCol="0" rtlCol="0" fromWordArt="0" anchor="ctr" anchorCtr="0" forceAA="0" compatLnSpc="1">
              <a:prstTxWarp prst="textNoShape">
                <a:avLst/>
              </a:prstTxWarp>
              <a:noAutofit/>
            </a:bodyPr>
            <a:lstStyle/>
            <a:p>
              <a:pPr defTabSz="822960">
                <a:defRPr/>
              </a:pPr>
              <a:r>
                <a:rPr lang="en-US" sz="1080">
                  <a:solidFill>
                    <a:sysClr val="window" lastClr="FFFFFF"/>
                  </a:solidFill>
                  <a:latin typeface="Cambria"/>
                  <a:ea typeface="Times New Roman"/>
                  <a:cs typeface="Times New Roman"/>
                </a:rPr>
                <a:t> </a:t>
              </a:r>
              <a:endParaRPr lang="en-US" sz="1080">
                <a:solidFill>
                  <a:sysClr val="window" lastClr="FFFFFF"/>
                </a:solidFill>
                <a:latin typeface="Cambria"/>
                <a:ea typeface="ＭＳ 明朝"/>
                <a:cs typeface="Times New Roman"/>
              </a:endParaRPr>
            </a:p>
          </p:txBody>
        </p:sp>
      </p:grpSp>
      <p:sp>
        <p:nvSpPr>
          <p:cNvPr id="4" name="Rectangle 3"/>
          <p:cNvSpPr/>
          <p:nvPr/>
        </p:nvSpPr>
        <p:spPr>
          <a:xfrm>
            <a:off x="2649682" y="4603174"/>
            <a:ext cx="1101436" cy="19974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6" name="TextBox 5"/>
          <p:cNvSpPr txBox="1"/>
          <p:nvPr/>
        </p:nvSpPr>
        <p:spPr>
          <a:xfrm>
            <a:off x="2701635" y="4730182"/>
            <a:ext cx="1101436" cy="286232"/>
          </a:xfrm>
          <a:prstGeom prst="rect">
            <a:avLst/>
          </a:prstGeom>
          <a:noFill/>
        </p:spPr>
        <p:txBody>
          <a:bodyPr wrap="square" rtlCol="0">
            <a:spAutoFit/>
          </a:bodyPr>
          <a:lstStyle/>
          <a:p>
            <a:pPr algn="r"/>
            <a:r>
              <a:rPr lang="en-US" sz="1260"/>
              <a:t>time</a:t>
            </a:r>
          </a:p>
        </p:txBody>
      </p:sp>
      <p:sp>
        <p:nvSpPr>
          <p:cNvPr id="7" name="Right Arrow 6"/>
          <p:cNvSpPr>
            <a:spLocks/>
          </p:cNvSpPr>
          <p:nvPr/>
        </p:nvSpPr>
        <p:spPr>
          <a:xfrm>
            <a:off x="3865423" y="4802916"/>
            <a:ext cx="2818796" cy="194864"/>
          </a:xfrm>
          <a:prstGeom prst="rightArrow">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2" name="TextBox 11"/>
          <p:cNvSpPr txBox="1"/>
          <p:nvPr/>
        </p:nvSpPr>
        <p:spPr>
          <a:xfrm rot="16200000">
            <a:off x="1337300" y="1575423"/>
            <a:ext cx="1856264" cy="235449"/>
          </a:xfrm>
          <a:prstGeom prst="rect">
            <a:avLst/>
          </a:prstGeom>
          <a:solidFill>
            <a:schemeClr val="bg1"/>
          </a:solidFill>
        </p:spPr>
        <p:txBody>
          <a:bodyPr wrap="square" bIns="0" rtlCol="0" anchor="b" anchorCtr="1">
            <a:noAutofit/>
          </a:bodyPr>
          <a:lstStyle/>
          <a:p>
            <a:pPr algn="ctr"/>
            <a:r>
              <a:rPr lang="en-US" sz="1260"/>
              <a:t>relative abundance (%)</a:t>
            </a:r>
          </a:p>
        </p:txBody>
      </p:sp>
      <p:sp>
        <p:nvSpPr>
          <p:cNvPr id="14" name="TextBox 13"/>
          <p:cNvSpPr txBox="1"/>
          <p:nvPr/>
        </p:nvSpPr>
        <p:spPr>
          <a:xfrm rot="16200000">
            <a:off x="1337299" y="3434705"/>
            <a:ext cx="1856264" cy="235449"/>
          </a:xfrm>
          <a:prstGeom prst="rect">
            <a:avLst/>
          </a:prstGeom>
          <a:solidFill>
            <a:schemeClr val="bg1"/>
          </a:solidFill>
        </p:spPr>
        <p:txBody>
          <a:bodyPr wrap="square" bIns="0" rtlCol="0" anchor="b" anchorCtr="1">
            <a:noAutofit/>
          </a:bodyPr>
          <a:lstStyle/>
          <a:p>
            <a:pPr algn="ctr"/>
            <a:r>
              <a:rPr lang="en-US" sz="1260"/>
              <a:t>relative abundance (%)</a:t>
            </a:r>
          </a:p>
        </p:txBody>
      </p:sp>
    </p:spTree>
    <p:extLst>
      <p:ext uri="{BB962C8B-B14F-4D97-AF65-F5344CB8AC3E}">
        <p14:creationId xmlns:p14="http://schemas.microsoft.com/office/powerpoint/2010/main" val="1497246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noChangeAspect="1"/>
          </p:cNvGrpSpPr>
          <p:nvPr/>
        </p:nvGrpSpPr>
        <p:grpSpPr>
          <a:xfrm>
            <a:off x="2224124" y="462144"/>
            <a:ext cx="4764225" cy="4340772"/>
            <a:chOff x="1464598" y="850659"/>
            <a:chExt cx="4760420" cy="4325759"/>
          </a:xfrm>
        </p:grpSpPr>
        <p:pic>
          <p:nvPicPr>
            <p:cNvPr id="9" name="Picture 8" descr="Fig1_new_v1.pdf"/>
            <p:cNvPicPr>
              <a:picLocks noChangeAspect="1"/>
            </p:cNvPicPr>
            <p:nvPr/>
          </p:nvPicPr>
          <p:blipFill rotWithShape="1">
            <a:blip r:embed="rId3" cstate="hqprint">
              <a:extLst>
                <a:ext uri="{28A0092B-C50C-407E-A947-70E740481C1C}">
                  <a14:useLocalDpi xmlns:a14="http://schemas.microsoft.com/office/drawing/2010/main"/>
                </a:ext>
              </a:extLst>
            </a:blip>
            <a:srcRect t="32118"/>
            <a:stretch/>
          </p:blipFill>
          <p:spPr>
            <a:xfrm>
              <a:off x="1464598" y="913726"/>
              <a:ext cx="4760420" cy="4262692"/>
            </a:xfrm>
            <a:prstGeom prst="rect">
              <a:avLst/>
            </a:prstGeom>
          </p:spPr>
        </p:pic>
        <p:sp>
          <p:nvSpPr>
            <p:cNvPr id="16" name="Rectangle 15"/>
            <p:cNvSpPr>
              <a:spLocks noChangeAspect="1"/>
            </p:cNvSpPr>
            <p:nvPr/>
          </p:nvSpPr>
          <p:spPr>
            <a:xfrm>
              <a:off x="1475182" y="850659"/>
              <a:ext cx="205813" cy="205802"/>
            </a:xfrm>
            <a:prstGeom prst="rect">
              <a:avLst/>
            </a:prstGeom>
            <a:solidFill>
              <a:sysClr val="window" lastClr="FFFFFF"/>
            </a:solidFill>
            <a:ln w="9525" cap="flat" cmpd="sng" algn="ctr">
              <a:solidFill>
                <a:sysClr val="window" lastClr="FFFFFF"/>
              </a:solidFill>
              <a:prstDash val="solid"/>
            </a:ln>
            <a:effectLst/>
          </p:spPr>
          <p:txBody>
            <a:bodyPr rot="0" spcFirstLastPara="0" vert="horz" wrap="square" lIns="82296" tIns="41148" rIns="82296" bIns="41148" numCol="1" spcCol="0" rtlCol="0" fromWordArt="0" anchor="ctr" anchorCtr="0" forceAA="0" compatLnSpc="1">
              <a:prstTxWarp prst="textNoShape">
                <a:avLst/>
              </a:prstTxWarp>
              <a:noAutofit/>
            </a:bodyPr>
            <a:lstStyle/>
            <a:p>
              <a:pPr defTabSz="822960">
                <a:defRPr/>
              </a:pPr>
              <a:r>
                <a:rPr lang="en-US" sz="1080">
                  <a:solidFill>
                    <a:sysClr val="window" lastClr="FFFFFF"/>
                  </a:solidFill>
                  <a:latin typeface="Cambria"/>
                  <a:ea typeface="Times New Roman"/>
                  <a:cs typeface="Times New Roman"/>
                </a:rPr>
                <a:t> </a:t>
              </a:r>
              <a:endParaRPr lang="en-US" sz="1080">
                <a:solidFill>
                  <a:sysClr val="window" lastClr="FFFFFF"/>
                </a:solidFill>
                <a:latin typeface="Cambria"/>
                <a:ea typeface="ＭＳ 明朝"/>
                <a:cs typeface="Times New Roman"/>
              </a:endParaRPr>
            </a:p>
          </p:txBody>
        </p:sp>
        <p:sp>
          <p:nvSpPr>
            <p:cNvPr id="10" name="Rectangle 9"/>
            <p:cNvSpPr>
              <a:spLocks noChangeAspect="1"/>
            </p:cNvSpPr>
            <p:nvPr/>
          </p:nvSpPr>
          <p:spPr>
            <a:xfrm>
              <a:off x="1555615" y="893235"/>
              <a:ext cx="205813" cy="205803"/>
            </a:xfrm>
            <a:prstGeom prst="rect">
              <a:avLst/>
            </a:prstGeom>
            <a:solidFill>
              <a:sysClr val="window" lastClr="FFFFFF"/>
            </a:solidFill>
            <a:ln w="9525" cap="flat" cmpd="sng" algn="ctr">
              <a:solidFill>
                <a:sysClr val="window" lastClr="FFFFFF"/>
              </a:solidFill>
              <a:prstDash val="solid"/>
            </a:ln>
            <a:effectLst/>
          </p:spPr>
          <p:txBody>
            <a:bodyPr rot="0" spcFirstLastPara="0" vert="horz" wrap="square" lIns="82296" tIns="41148" rIns="82296" bIns="41148" numCol="1" spcCol="0" rtlCol="0" fromWordArt="0" anchor="ctr" anchorCtr="0" forceAA="0" compatLnSpc="1">
              <a:prstTxWarp prst="textNoShape">
                <a:avLst/>
              </a:prstTxWarp>
              <a:noAutofit/>
            </a:bodyPr>
            <a:lstStyle/>
            <a:p>
              <a:pPr defTabSz="822960">
                <a:defRPr/>
              </a:pPr>
              <a:r>
                <a:rPr lang="en-US" sz="1080">
                  <a:solidFill>
                    <a:sysClr val="window" lastClr="FFFFFF"/>
                  </a:solidFill>
                  <a:latin typeface="Cambria"/>
                  <a:ea typeface="Times New Roman"/>
                  <a:cs typeface="Times New Roman"/>
                </a:rPr>
                <a:t> </a:t>
              </a:r>
              <a:endParaRPr lang="en-US" sz="1080">
                <a:solidFill>
                  <a:sysClr val="window" lastClr="FFFFFF"/>
                </a:solidFill>
                <a:latin typeface="Cambria"/>
                <a:ea typeface="ＭＳ 明朝"/>
                <a:cs typeface="Times New Roman"/>
              </a:endParaRPr>
            </a:p>
          </p:txBody>
        </p:sp>
      </p:grpSp>
      <p:sp>
        <p:nvSpPr>
          <p:cNvPr id="4" name="Rectangle 3"/>
          <p:cNvSpPr/>
          <p:nvPr/>
        </p:nvSpPr>
        <p:spPr>
          <a:xfrm>
            <a:off x="2649682" y="4603174"/>
            <a:ext cx="1101436" cy="19974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6" name="TextBox 5"/>
          <p:cNvSpPr txBox="1"/>
          <p:nvPr/>
        </p:nvSpPr>
        <p:spPr>
          <a:xfrm>
            <a:off x="2701635" y="4730182"/>
            <a:ext cx="1101436" cy="286232"/>
          </a:xfrm>
          <a:prstGeom prst="rect">
            <a:avLst/>
          </a:prstGeom>
          <a:noFill/>
        </p:spPr>
        <p:txBody>
          <a:bodyPr wrap="square" rtlCol="0">
            <a:spAutoFit/>
          </a:bodyPr>
          <a:lstStyle/>
          <a:p>
            <a:pPr algn="r"/>
            <a:r>
              <a:rPr lang="en-US" sz="1260"/>
              <a:t>time</a:t>
            </a:r>
          </a:p>
        </p:txBody>
      </p:sp>
      <p:sp>
        <p:nvSpPr>
          <p:cNvPr id="7" name="Right Arrow 6"/>
          <p:cNvSpPr>
            <a:spLocks/>
          </p:cNvSpPr>
          <p:nvPr/>
        </p:nvSpPr>
        <p:spPr>
          <a:xfrm>
            <a:off x="3865423" y="4802916"/>
            <a:ext cx="2818796" cy="194864"/>
          </a:xfrm>
          <a:prstGeom prst="rightArrow">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2" name="Donut 11"/>
          <p:cNvSpPr/>
          <p:nvPr/>
        </p:nvSpPr>
        <p:spPr>
          <a:xfrm>
            <a:off x="3517321" y="2485850"/>
            <a:ext cx="571500" cy="2057400"/>
          </a:xfrm>
          <a:prstGeom prst="donut">
            <a:avLst>
              <a:gd name="adj" fmla="val 9642"/>
            </a:avLst>
          </a:prstGeom>
          <a:solidFill>
            <a:schemeClr val="tx1"/>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solidFill>
                <a:schemeClr val="tx1"/>
              </a:solidFill>
            </a:endParaRPr>
          </a:p>
        </p:txBody>
      </p:sp>
      <p:sp>
        <p:nvSpPr>
          <p:cNvPr id="13" name="TextBox 12"/>
          <p:cNvSpPr txBox="1"/>
          <p:nvPr/>
        </p:nvSpPr>
        <p:spPr>
          <a:xfrm rot="16200000">
            <a:off x="1337300" y="1575423"/>
            <a:ext cx="1856264" cy="235449"/>
          </a:xfrm>
          <a:prstGeom prst="rect">
            <a:avLst/>
          </a:prstGeom>
          <a:solidFill>
            <a:schemeClr val="bg1"/>
          </a:solidFill>
        </p:spPr>
        <p:txBody>
          <a:bodyPr wrap="square" bIns="0" rtlCol="0" anchor="b" anchorCtr="1">
            <a:noAutofit/>
          </a:bodyPr>
          <a:lstStyle/>
          <a:p>
            <a:pPr algn="ctr"/>
            <a:r>
              <a:rPr lang="en-US" sz="1260"/>
              <a:t>relative abundance (%)</a:t>
            </a:r>
          </a:p>
        </p:txBody>
      </p:sp>
      <p:sp>
        <p:nvSpPr>
          <p:cNvPr id="14" name="TextBox 13"/>
          <p:cNvSpPr txBox="1"/>
          <p:nvPr/>
        </p:nvSpPr>
        <p:spPr>
          <a:xfrm rot="16200000">
            <a:off x="1337299" y="3434705"/>
            <a:ext cx="1856264" cy="235449"/>
          </a:xfrm>
          <a:prstGeom prst="rect">
            <a:avLst/>
          </a:prstGeom>
          <a:solidFill>
            <a:schemeClr val="bg1"/>
          </a:solidFill>
        </p:spPr>
        <p:txBody>
          <a:bodyPr wrap="square" bIns="0" rtlCol="0" anchor="b" anchorCtr="1">
            <a:noAutofit/>
          </a:bodyPr>
          <a:lstStyle/>
          <a:p>
            <a:pPr algn="ctr"/>
            <a:r>
              <a:rPr lang="en-US" sz="1260"/>
              <a:t>relative abundance (%)</a:t>
            </a:r>
          </a:p>
        </p:txBody>
      </p:sp>
    </p:spTree>
    <p:extLst>
      <p:ext uri="{BB962C8B-B14F-4D97-AF65-F5344CB8AC3E}">
        <p14:creationId xmlns:p14="http://schemas.microsoft.com/office/powerpoint/2010/main" val="588979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FE40FC5-4A71-9142-91F6-07419E5F29BC}"/>
              </a:ext>
            </a:extLst>
          </p:cNvPr>
          <p:cNvSpPr/>
          <p:nvPr/>
        </p:nvSpPr>
        <p:spPr>
          <a:xfrm>
            <a:off x="161163" y="208636"/>
            <a:ext cx="8935975" cy="424732"/>
          </a:xfrm>
          <a:prstGeom prst="rect">
            <a:avLst/>
          </a:prstGeom>
        </p:spPr>
        <p:txBody>
          <a:bodyPr wrap="square">
            <a:spAutoFit/>
          </a:bodyPr>
          <a:lstStyle/>
          <a:p>
            <a:r>
              <a:rPr lang="en-US" sz="2160" spc="270" dirty="0">
                <a:solidFill>
                  <a:schemeClr val="bg1"/>
                </a:solidFill>
                <a:latin typeface="Helvetica" pitchFamily="2" charset="0"/>
              </a:rPr>
              <a:t>Hydraulically fractured shales and US energy portfolio</a:t>
            </a:r>
          </a:p>
        </p:txBody>
      </p:sp>
      <p:pic>
        <p:nvPicPr>
          <p:cNvPr id="10" name="Picture 9">
            <a:extLst>
              <a:ext uri="{FF2B5EF4-FFF2-40B4-BE49-F238E27FC236}">
                <a16:creationId xmlns:a16="http://schemas.microsoft.com/office/drawing/2014/main" id="{E234A837-19B8-274D-9581-94A36B423B1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31445" y="977265"/>
            <a:ext cx="4618840" cy="3840480"/>
          </a:xfrm>
          <a:prstGeom prst="rect">
            <a:avLst/>
          </a:prstGeom>
        </p:spPr>
      </p:pic>
      <p:sp>
        <p:nvSpPr>
          <p:cNvPr id="2" name="TextBox 1">
            <a:extLst>
              <a:ext uri="{FF2B5EF4-FFF2-40B4-BE49-F238E27FC236}">
                <a16:creationId xmlns:a16="http://schemas.microsoft.com/office/drawing/2014/main" id="{190A742D-E796-D34C-BDD1-070EE1F8AF52}"/>
              </a:ext>
            </a:extLst>
          </p:cNvPr>
          <p:cNvSpPr txBox="1"/>
          <p:nvPr/>
        </p:nvSpPr>
        <p:spPr>
          <a:xfrm>
            <a:off x="4046220" y="2717456"/>
            <a:ext cx="1165860" cy="646331"/>
          </a:xfrm>
          <a:prstGeom prst="rect">
            <a:avLst/>
          </a:prstGeom>
          <a:solidFill>
            <a:srgbClr val="40B2C1"/>
          </a:solidFill>
          <a:ln>
            <a:solidFill>
              <a:schemeClr val="tx1"/>
            </a:solidFill>
          </a:ln>
        </p:spPr>
        <p:txBody>
          <a:bodyPr wrap="square" rtlCol="0">
            <a:spAutoFit/>
          </a:bodyPr>
          <a:lstStyle/>
          <a:p>
            <a:r>
              <a:rPr lang="en-US" sz="1800" dirty="0">
                <a:solidFill>
                  <a:schemeClr val="bg1"/>
                </a:solidFill>
                <a:latin typeface="Helvetica" pitchFamily="2" charset="0"/>
                <a:cs typeface="Arial" panose="020B0604020202020204" pitchFamily="34" charset="0"/>
              </a:rPr>
              <a:t>Marcellus/Utica</a:t>
            </a:r>
          </a:p>
        </p:txBody>
      </p:sp>
      <p:sp>
        <p:nvSpPr>
          <p:cNvPr id="6" name="TextBox 5">
            <a:extLst>
              <a:ext uri="{FF2B5EF4-FFF2-40B4-BE49-F238E27FC236}">
                <a16:creationId xmlns:a16="http://schemas.microsoft.com/office/drawing/2014/main" id="{CFA86762-23E4-1245-8886-F9D08CAB1FA1}"/>
              </a:ext>
            </a:extLst>
          </p:cNvPr>
          <p:cNvSpPr txBox="1"/>
          <p:nvPr/>
        </p:nvSpPr>
        <p:spPr>
          <a:xfrm>
            <a:off x="609208" y="3981885"/>
            <a:ext cx="1036713" cy="369332"/>
          </a:xfrm>
          <a:prstGeom prst="rect">
            <a:avLst/>
          </a:prstGeom>
          <a:solidFill>
            <a:srgbClr val="40B2C1"/>
          </a:solidFill>
          <a:ln>
            <a:solidFill>
              <a:schemeClr val="tx1"/>
            </a:solidFill>
          </a:ln>
        </p:spPr>
        <p:txBody>
          <a:bodyPr wrap="square" rtlCol="0">
            <a:spAutoFit/>
          </a:bodyPr>
          <a:lstStyle/>
          <a:p>
            <a:r>
              <a:rPr lang="en-US" sz="1800" dirty="0">
                <a:solidFill>
                  <a:schemeClr val="bg1"/>
                </a:solidFill>
                <a:latin typeface="Helvetica" pitchFamily="2" charset="0"/>
                <a:cs typeface="Arial" panose="020B0604020202020204" pitchFamily="34" charset="0"/>
              </a:rPr>
              <a:t>Permian</a:t>
            </a:r>
          </a:p>
        </p:txBody>
      </p:sp>
      <p:sp>
        <p:nvSpPr>
          <p:cNvPr id="8" name="Rectangle 7">
            <a:extLst>
              <a:ext uri="{FF2B5EF4-FFF2-40B4-BE49-F238E27FC236}">
                <a16:creationId xmlns:a16="http://schemas.microsoft.com/office/drawing/2014/main" id="{D95A5E88-CC3C-E145-8583-6015BC2AD12D}"/>
              </a:ext>
            </a:extLst>
          </p:cNvPr>
          <p:cNvSpPr/>
          <p:nvPr/>
        </p:nvSpPr>
        <p:spPr>
          <a:xfrm>
            <a:off x="5379658" y="977265"/>
            <a:ext cx="3764342" cy="4302716"/>
          </a:xfrm>
          <a:prstGeom prst="rect">
            <a:avLst/>
          </a:prstGeom>
        </p:spPr>
        <p:txBody>
          <a:bodyPr wrap="square">
            <a:spAutoFit/>
          </a:bodyPr>
          <a:lstStyle/>
          <a:p>
            <a:r>
              <a:rPr lang="en-US" sz="1800" dirty="0">
                <a:solidFill>
                  <a:schemeClr val="bg1"/>
                </a:solidFill>
                <a:latin typeface="Helvetica" pitchFamily="2" charset="0"/>
                <a:ea typeface="Arial" charset="0"/>
                <a:cs typeface="Arial" charset="0"/>
              </a:rPr>
              <a:t>16 States in the US</a:t>
            </a:r>
          </a:p>
          <a:p>
            <a:endParaRPr lang="en-US" sz="1800" dirty="0">
              <a:solidFill>
                <a:schemeClr val="bg1"/>
              </a:solidFill>
              <a:latin typeface="Helvetica" pitchFamily="2" charset="0"/>
              <a:ea typeface="Arial" charset="0"/>
              <a:cs typeface="Arial" charset="0"/>
            </a:endParaRPr>
          </a:p>
          <a:p>
            <a:r>
              <a:rPr lang="en-US" sz="1800" dirty="0">
                <a:solidFill>
                  <a:schemeClr val="bg1"/>
                </a:solidFill>
                <a:latin typeface="Helvetica" pitchFamily="2" charset="0"/>
                <a:ea typeface="Arial" charset="0"/>
                <a:cs typeface="Arial" charset="0"/>
              </a:rPr>
              <a:t>Marcellus contributes 30% of gas for the eastern seaboard</a:t>
            </a:r>
          </a:p>
          <a:p>
            <a:endParaRPr lang="en-US" sz="1800" i="1" dirty="0">
              <a:solidFill>
                <a:schemeClr val="bg1"/>
              </a:solidFill>
              <a:latin typeface="Helvetica" pitchFamily="2" charset="0"/>
              <a:ea typeface="Arial" charset="0"/>
              <a:cs typeface="Arial" charset="0"/>
            </a:endParaRPr>
          </a:p>
          <a:p>
            <a:endParaRPr lang="en-US" sz="1800" i="1" dirty="0">
              <a:solidFill>
                <a:schemeClr val="bg1"/>
              </a:solidFill>
              <a:latin typeface="Helvetica" pitchFamily="2" charset="0"/>
              <a:ea typeface="Arial" charset="0"/>
              <a:cs typeface="Arial" charset="0"/>
            </a:endParaRPr>
          </a:p>
          <a:p>
            <a:r>
              <a:rPr lang="en-US" sz="1800" dirty="0">
                <a:solidFill>
                  <a:schemeClr val="bg1"/>
                </a:solidFill>
                <a:latin typeface="Helvetica" pitchFamily="2" charset="0"/>
                <a:ea typeface="Arial" charset="0"/>
                <a:cs typeface="Arial" charset="0"/>
              </a:rPr>
              <a:t>Permian contributes 35% of U.S. crude production and 17% of the natural gas supply</a:t>
            </a:r>
          </a:p>
          <a:p>
            <a:endParaRPr lang="en-US" sz="1800" dirty="0">
              <a:solidFill>
                <a:schemeClr val="bg1"/>
              </a:solidFill>
              <a:latin typeface="Helvetica" pitchFamily="2" charset="0"/>
              <a:ea typeface="Arial" charset="0"/>
              <a:cs typeface="Arial" charset="0"/>
            </a:endParaRPr>
          </a:p>
          <a:p>
            <a:endParaRPr lang="en-US" sz="1800" dirty="0">
              <a:solidFill>
                <a:schemeClr val="bg1"/>
              </a:solidFill>
              <a:latin typeface="Helvetica" pitchFamily="2" charset="0"/>
              <a:ea typeface="Arial" charset="0"/>
              <a:cs typeface="Arial" charset="0"/>
            </a:endParaRPr>
          </a:p>
          <a:p>
            <a:r>
              <a:rPr lang="en-US" sz="1800" dirty="0">
                <a:solidFill>
                  <a:schemeClr val="bg1"/>
                </a:solidFill>
                <a:latin typeface="Helvetica" pitchFamily="2" charset="0"/>
                <a:ea typeface="Arial" charset="0"/>
                <a:cs typeface="Arial" charset="0"/>
              </a:rPr>
              <a:t>First time in US history natural gas replaces coal as main source for electricity</a:t>
            </a:r>
          </a:p>
          <a:p>
            <a:endParaRPr lang="en-US" sz="2160" dirty="0">
              <a:solidFill>
                <a:schemeClr val="tx1">
                  <a:lumMod val="75000"/>
                  <a:lumOff val="25000"/>
                </a:schemeClr>
              </a:solidFill>
              <a:latin typeface="Helvetica" pitchFamily="2" charset="0"/>
              <a:ea typeface="Arial" charset="0"/>
              <a:cs typeface="Arial" charset="0"/>
            </a:endParaRPr>
          </a:p>
        </p:txBody>
      </p:sp>
    </p:spTree>
    <p:extLst>
      <p:ext uri="{BB962C8B-B14F-4D97-AF65-F5344CB8AC3E}">
        <p14:creationId xmlns:p14="http://schemas.microsoft.com/office/powerpoint/2010/main" val="29620751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0C092E7-138D-9C4F-BE21-14B0E257D704}"/>
              </a:ext>
            </a:extLst>
          </p:cNvPr>
          <p:cNvSpPr/>
          <p:nvPr/>
        </p:nvSpPr>
        <p:spPr>
          <a:xfrm>
            <a:off x="208027" y="130212"/>
            <a:ext cx="8727948" cy="830997"/>
          </a:xfrm>
          <a:prstGeom prst="rect">
            <a:avLst/>
          </a:prstGeom>
        </p:spPr>
        <p:txBody>
          <a:bodyPr wrap="square">
            <a:spAutoFit/>
          </a:bodyPr>
          <a:lstStyle/>
          <a:p>
            <a:r>
              <a:rPr lang="en-US" sz="2400" dirty="0">
                <a:solidFill>
                  <a:srgbClr val="595959"/>
                </a:solidFill>
              </a:rPr>
              <a:t>Viral predation may cause changes in </a:t>
            </a:r>
            <a:r>
              <a:rPr lang="en-US" sz="2400" i="1" dirty="0" err="1">
                <a:solidFill>
                  <a:srgbClr val="595959"/>
                </a:solidFill>
              </a:rPr>
              <a:t>Halanerobium</a:t>
            </a:r>
            <a:r>
              <a:rPr lang="en-US" sz="2400" i="1" dirty="0">
                <a:solidFill>
                  <a:srgbClr val="595959"/>
                </a:solidFill>
              </a:rPr>
              <a:t> </a:t>
            </a:r>
            <a:r>
              <a:rPr lang="en-US" sz="2400" dirty="0">
                <a:solidFill>
                  <a:srgbClr val="595959"/>
                </a:solidFill>
              </a:rPr>
              <a:t>strain dominance 4 most dominant strains shown</a:t>
            </a:r>
          </a:p>
        </p:txBody>
      </p:sp>
      <p:pic>
        <p:nvPicPr>
          <p:cNvPr id="3" name="Picture 2">
            <a:extLst>
              <a:ext uri="{FF2B5EF4-FFF2-40B4-BE49-F238E27FC236}">
                <a16:creationId xmlns:a16="http://schemas.microsoft.com/office/drawing/2014/main" id="{21B6F132-4583-5A45-964F-621979DBEE56}"/>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t="50996" r="50971" b="4966"/>
          <a:stretch/>
        </p:blipFill>
        <p:spPr>
          <a:xfrm>
            <a:off x="300339" y="1248503"/>
            <a:ext cx="1853484" cy="1520752"/>
          </a:xfrm>
          <a:prstGeom prst="rect">
            <a:avLst/>
          </a:prstGeom>
        </p:spPr>
      </p:pic>
      <p:pic>
        <p:nvPicPr>
          <p:cNvPr id="21" name="Picture 20" descr="Halan_S3_alluvial_mod.pdf">
            <a:extLst>
              <a:ext uri="{FF2B5EF4-FFF2-40B4-BE49-F238E27FC236}">
                <a16:creationId xmlns:a16="http://schemas.microsoft.com/office/drawing/2014/main" id="{01415C17-9B89-6942-A617-7B0D32F0ACA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448307" y="1118873"/>
            <a:ext cx="5645851" cy="3776881"/>
          </a:xfrm>
          <a:prstGeom prst="rect">
            <a:avLst/>
          </a:prstGeom>
        </p:spPr>
      </p:pic>
      <p:sp>
        <p:nvSpPr>
          <p:cNvPr id="24" name="Donut 23">
            <a:extLst>
              <a:ext uri="{FF2B5EF4-FFF2-40B4-BE49-F238E27FC236}">
                <a16:creationId xmlns:a16="http://schemas.microsoft.com/office/drawing/2014/main" id="{97B69CF4-11F9-9743-B105-EEBC3ACB1BDF}"/>
              </a:ext>
            </a:extLst>
          </p:cNvPr>
          <p:cNvSpPr/>
          <p:nvPr/>
        </p:nvSpPr>
        <p:spPr>
          <a:xfrm>
            <a:off x="3209545" y="1248504"/>
            <a:ext cx="678942" cy="3061750"/>
          </a:xfrm>
          <a:prstGeom prst="donut">
            <a:avLst>
              <a:gd name="adj" fmla="val 9642"/>
            </a:avLst>
          </a:prstGeom>
          <a:solidFill>
            <a:schemeClr val="tx1"/>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solidFill>
                <a:schemeClr val="tx1"/>
              </a:solidFill>
            </a:endParaRPr>
          </a:p>
        </p:txBody>
      </p:sp>
      <p:sp>
        <p:nvSpPr>
          <p:cNvPr id="7" name="Rectangle 6">
            <a:extLst>
              <a:ext uri="{FF2B5EF4-FFF2-40B4-BE49-F238E27FC236}">
                <a16:creationId xmlns:a16="http://schemas.microsoft.com/office/drawing/2014/main" id="{DF59D80E-90DA-0D42-A8D9-16E39E2D6D18}"/>
              </a:ext>
            </a:extLst>
          </p:cNvPr>
          <p:cNvSpPr/>
          <p:nvPr/>
        </p:nvSpPr>
        <p:spPr>
          <a:xfrm>
            <a:off x="7216629" y="1663109"/>
            <a:ext cx="1719347" cy="1006429"/>
          </a:xfrm>
          <a:prstGeom prst="rect">
            <a:avLst/>
          </a:prstGeom>
        </p:spPr>
        <p:txBody>
          <a:bodyPr wrap="square" lIns="82296" tIns="41148" rIns="82296" bIns="41148">
            <a:spAutoFit/>
          </a:bodyPr>
          <a:lstStyle/>
          <a:p>
            <a:r>
              <a:rPr lang="en-US" sz="2000" b="1" dirty="0"/>
              <a:t>84% increase in Halan6</a:t>
            </a:r>
          </a:p>
        </p:txBody>
      </p:sp>
      <p:sp>
        <p:nvSpPr>
          <p:cNvPr id="8" name="Rectangle 7">
            <a:extLst>
              <a:ext uri="{FF2B5EF4-FFF2-40B4-BE49-F238E27FC236}">
                <a16:creationId xmlns:a16="http://schemas.microsoft.com/office/drawing/2014/main" id="{79A2D5A8-940B-AB42-BD64-94A08025BB69}"/>
              </a:ext>
            </a:extLst>
          </p:cNvPr>
          <p:cNvSpPr/>
          <p:nvPr/>
        </p:nvSpPr>
        <p:spPr>
          <a:xfrm>
            <a:off x="6824636" y="3448916"/>
            <a:ext cx="2111339" cy="698653"/>
          </a:xfrm>
          <a:prstGeom prst="rect">
            <a:avLst/>
          </a:prstGeom>
        </p:spPr>
        <p:txBody>
          <a:bodyPr wrap="square" lIns="82296" tIns="41148" rIns="82296" bIns="41148">
            <a:spAutoFit/>
          </a:bodyPr>
          <a:lstStyle/>
          <a:p>
            <a:pPr algn="r"/>
            <a:r>
              <a:rPr lang="en-US" sz="2000" b="1" dirty="0"/>
              <a:t>66% decrease in Halan5</a:t>
            </a:r>
          </a:p>
        </p:txBody>
      </p:sp>
    </p:spTree>
    <p:extLst>
      <p:ext uri="{BB962C8B-B14F-4D97-AF65-F5344CB8AC3E}">
        <p14:creationId xmlns:p14="http://schemas.microsoft.com/office/powerpoint/2010/main" val="35586408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0C092E7-138D-9C4F-BE21-14B0E257D704}"/>
              </a:ext>
            </a:extLst>
          </p:cNvPr>
          <p:cNvSpPr/>
          <p:nvPr/>
        </p:nvSpPr>
        <p:spPr>
          <a:xfrm>
            <a:off x="360395" y="162979"/>
            <a:ext cx="9635491" cy="400110"/>
          </a:xfrm>
          <a:prstGeom prst="rect">
            <a:avLst/>
          </a:prstGeom>
        </p:spPr>
        <p:txBody>
          <a:bodyPr wrap="square">
            <a:spAutoFit/>
          </a:bodyPr>
          <a:lstStyle/>
          <a:p>
            <a:r>
              <a:rPr lang="en-US" sz="2000" spc="270" dirty="0">
                <a:solidFill>
                  <a:srgbClr val="595959"/>
                </a:solidFill>
                <a:latin typeface="Helvetica" pitchFamily="2" charset="0"/>
              </a:rPr>
              <a:t>Halanaerobium strains recovered from a single well </a:t>
            </a:r>
          </a:p>
        </p:txBody>
      </p:sp>
      <p:pic>
        <p:nvPicPr>
          <p:cNvPr id="9" name="Picture 8">
            <a:extLst>
              <a:ext uri="{FF2B5EF4-FFF2-40B4-BE49-F238E27FC236}">
                <a16:creationId xmlns:a16="http://schemas.microsoft.com/office/drawing/2014/main" id="{4138A2D4-4AD5-A542-A707-580CCCF939FE}"/>
              </a:ext>
            </a:extLst>
          </p:cNvPr>
          <p:cNvPicPr>
            <a:picLocks noChangeAspect="1"/>
          </p:cNvPicPr>
          <p:nvPr/>
        </p:nvPicPr>
        <p:blipFill>
          <a:blip r:embed="rId3"/>
          <a:stretch>
            <a:fillRect/>
          </a:stretch>
        </p:blipFill>
        <p:spPr>
          <a:xfrm>
            <a:off x="360395" y="962053"/>
            <a:ext cx="8914699" cy="4181447"/>
          </a:xfrm>
          <a:prstGeom prst="rect">
            <a:avLst/>
          </a:prstGeom>
        </p:spPr>
      </p:pic>
      <p:sp>
        <p:nvSpPr>
          <p:cNvPr id="2" name="Rectangle 1">
            <a:extLst>
              <a:ext uri="{FF2B5EF4-FFF2-40B4-BE49-F238E27FC236}">
                <a16:creationId xmlns:a16="http://schemas.microsoft.com/office/drawing/2014/main" id="{2090F8CE-BB3E-D945-A30F-415E2F5CF5C3}"/>
              </a:ext>
            </a:extLst>
          </p:cNvPr>
          <p:cNvSpPr/>
          <p:nvPr/>
        </p:nvSpPr>
        <p:spPr>
          <a:xfrm>
            <a:off x="5359400" y="872008"/>
            <a:ext cx="4152900" cy="43615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17404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0C092E7-138D-9C4F-BE21-14B0E257D704}"/>
              </a:ext>
            </a:extLst>
          </p:cNvPr>
          <p:cNvSpPr/>
          <p:nvPr/>
        </p:nvSpPr>
        <p:spPr>
          <a:xfrm>
            <a:off x="360395" y="162979"/>
            <a:ext cx="9635491" cy="707886"/>
          </a:xfrm>
          <a:prstGeom prst="rect">
            <a:avLst/>
          </a:prstGeom>
        </p:spPr>
        <p:txBody>
          <a:bodyPr wrap="square">
            <a:spAutoFit/>
          </a:bodyPr>
          <a:lstStyle/>
          <a:p>
            <a:r>
              <a:rPr lang="en-US" sz="2000" spc="270" dirty="0">
                <a:solidFill>
                  <a:srgbClr val="595959"/>
                </a:solidFill>
                <a:latin typeface="Helvetica" pitchFamily="2" charset="0"/>
              </a:rPr>
              <a:t>Link Halanaerobium spacers to viral genome database</a:t>
            </a:r>
          </a:p>
          <a:p>
            <a:r>
              <a:rPr lang="en-US" sz="2000" spc="270" dirty="0">
                <a:solidFill>
                  <a:srgbClr val="595959"/>
                </a:solidFill>
                <a:latin typeface="Helvetica" pitchFamily="2" charset="0"/>
              </a:rPr>
              <a:t>host have multiple link to same virus</a:t>
            </a:r>
          </a:p>
        </p:txBody>
      </p:sp>
      <p:pic>
        <p:nvPicPr>
          <p:cNvPr id="9" name="Picture 8">
            <a:extLst>
              <a:ext uri="{FF2B5EF4-FFF2-40B4-BE49-F238E27FC236}">
                <a16:creationId xmlns:a16="http://schemas.microsoft.com/office/drawing/2014/main" id="{4138A2D4-4AD5-A542-A707-580CCCF939FE}"/>
              </a:ext>
            </a:extLst>
          </p:cNvPr>
          <p:cNvPicPr>
            <a:picLocks noChangeAspect="1"/>
          </p:cNvPicPr>
          <p:nvPr/>
        </p:nvPicPr>
        <p:blipFill>
          <a:blip r:embed="rId3"/>
          <a:stretch>
            <a:fillRect/>
          </a:stretch>
        </p:blipFill>
        <p:spPr>
          <a:xfrm>
            <a:off x="360395" y="962053"/>
            <a:ext cx="8914699" cy="4181447"/>
          </a:xfrm>
          <a:prstGeom prst="rect">
            <a:avLst/>
          </a:prstGeom>
        </p:spPr>
      </p:pic>
    </p:spTree>
    <p:extLst>
      <p:ext uri="{BB962C8B-B14F-4D97-AF65-F5344CB8AC3E}">
        <p14:creationId xmlns:p14="http://schemas.microsoft.com/office/powerpoint/2010/main" val="29267955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5725B08-07A0-FD4E-8BDF-AE9F18DABB7E}"/>
              </a:ext>
            </a:extLst>
          </p:cNvPr>
          <p:cNvSpPr txBox="1"/>
          <p:nvPr/>
        </p:nvSpPr>
        <p:spPr>
          <a:xfrm>
            <a:off x="279216" y="4289955"/>
            <a:ext cx="8248950" cy="452405"/>
          </a:xfrm>
          <a:prstGeom prst="rect">
            <a:avLst/>
          </a:prstGeom>
          <a:solidFill>
            <a:schemeClr val="tx1"/>
          </a:solidFill>
        </p:spPr>
        <p:txBody>
          <a:bodyPr wrap="square" lIns="82269" tIns="41135" rIns="82269" bIns="41135" rtlCol="0">
            <a:spAutoFit/>
          </a:bodyPr>
          <a:lstStyle/>
          <a:p>
            <a:pPr algn="ctr"/>
            <a:r>
              <a:rPr lang="en-US" sz="2400" dirty="0">
                <a:solidFill>
                  <a:srgbClr val="FFFF00"/>
                </a:solidFill>
              </a:rPr>
              <a:t>Viruses: Friend or foe? Roles in nutrient release</a:t>
            </a:r>
          </a:p>
        </p:txBody>
      </p:sp>
      <p:grpSp>
        <p:nvGrpSpPr>
          <p:cNvPr id="13" name="Group 12"/>
          <p:cNvGrpSpPr/>
          <p:nvPr/>
        </p:nvGrpSpPr>
        <p:grpSpPr>
          <a:xfrm>
            <a:off x="279218" y="135088"/>
            <a:ext cx="8397563" cy="3688627"/>
            <a:chOff x="-1" y="901212"/>
            <a:chExt cx="9330625" cy="4098474"/>
          </a:xfrm>
        </p:grpSpPr>
        <p:sp>
          <p:nvSpPr>
            <p:cNvPr id="6" name="TextBox 5"/>
            <p:cNvSpPr txBox="1"/>
            <p:nvPr/>
          </p:nvSpPr>
          <p:spPr>
            <a:xfrm>
              <a:off x="0" y="2234906"/>
              <a:ext cx="775137" cy="1333694"/>
            </a:xfrm>
            <a:prstGeom prst="rect">
              <a:avLst/>
            </a:prstGeom>
            <a:noFill/>
          </p:spPr>
          <p:txBody>
            <a:bodyPr wrap="none" lIns="91438" tIns="45718" rIns="91438" bIns="45718" rtlCol="0">
              <a:spAutoFit/>
            </a:bodyPr>
            <a:lstStyle/>
            <a:p>
              <a:r>
                <a:rPr lang="en-US" sz="7200" b="1" dirty="0">
                  <a:solidFill>
                    <a:schemeClr val="bg1"/>
                  </a:solidFill>
                </a:rPr>
                <a:t>2</a:t>
              </a:r>
            </a:p>
          </p:txBody>
        </p:sp>
        <p:grpSp>
          <p:nvGrpSpPr>
            <p:cNvPr id="7" name="Group 6"/>
            <p:cNvGrpSpPr/>
            <p:nvPr/>
          </p:nvGrpSpPr>
          <p:grpSpPr>
            <a:xfrm>
              <a:off x="0" y="901212"/>
              <a:ext cx="9330623" cy="1333694"/>
              <a:chOff x="74759" y="-189457"/>
              <a:chExt cx="9330623" cy="1333694"/>
            </a:xfrm>
            <a:solidFill>
              <a:schemeClr val="bg1"/>
            </a:solidFill>
          </p:grpSpPr>
          <p:sp>
            <p:nvSpPr>
              <p:cNvPr id="8" name="TextBox 7"/>
              <p:cNvSpPr txBox="1"/>
              <p:nvPr/>
            </p:nvSpPr>
            <p:spPr>
              <a:xfrm>
                <a:off x="306875" y="284014"/>
                <a:ext cx="9098507" cy="502672"/>
              </a:xfrm>
              <a:prstGeom prst="rect">
                <a:avLst/>
              </a:prstGeom>
              <a:solidFill>
                <a:schemeClr val="tx1"/>
              </a:solidFill>
            </p:spPr>
            <p:txBody>
              <a:bodyPr wrap="square" lIns="82269" tIns="41135" rIns="82269" bIns="41135" rtlCol="0">
                <a:spAutoFit/>
              </a:bodyPr>
              <a:lstStyle/>
              <a:p>
                <a:pPr algn="ctr"/>
                <a:r>
                  <a:rPr lang="en-US" sz="2400" dirty="0">
                    <a:solidFill>
                      <a:schemeClr val="bg1"/>
                    </a:solidFill>
                  </a:rPr>
                  <a:t>What type of microorganisms persist in this system?</a:t>
                </a:r>
              </a:p>
            </p:txBody>
          </p:sp>
          <p:sp>
            <p:nvSpPr>
              <p:cNvPr id="9" name="TextBox 8"/>
              <p:cNvSpPr txBox="1"/>
              <p:nvPr/>
            </p:nvSpPr>
            <p:spPr>
              <a:xfrm>
                <a:off x="74759" y="-189457"/>
                <a:ext cx="775137" cy="1333694"/>
              </a:xfrm>
              <a:prstGeom prst="rect">
                <a:avLst/>
              </a:prstGeom>
              <a:noFill/>
            </p:spPr>
            <p:txBody>
              <a:bodyPr wrap="none" lIns="91438" tIns="45718" rIns="91438" bIns="45718" rtlCol="0">
                <a:spAutoFit/>
              </a:bodyPr>
              <a:lstStyle/>
              <a:p>
                <a:r>
                  <a:rPr lang="en-US" sz="7200" b="1" dirty="0">
                    <a:solidFill>
                      <a:schemeClr val="bg1"/>
                    </a:solidFill>
                  </a:rPr>
                  <a:t>1</a:t>
                </a:r>
              </a:p>
            </p:txBody>
          </p:sp>
        </p:grpSp>
        <p:grpSp>
          <p:nvGrpSpPr>
            <p:cNvPr id="10" name="Group 9"/>
            <p:cNvGrpSpPr/>
            <p:nvPr/>
          </p:nvGrpSpPr>
          <p:grpSpPr>
            <a:xfrm>
              <a:off x="-1" y="3665992"/>
              <a:ext cx="9330625" cy="1333694"/>
              <a:chOff x="408988" y="-581318"/>
              <a:chExt cx="9330625" cy="1333694"/>
            </a:xfrm>
          </p:grpSpPr>
          <p:sp>
            <p:nvSpPr>
              <p:cNvPr id="11" name="TextBox 10"/>
              <p:cNvSpPr txBox="1"/>
              <p:nvPr/>
            </p:nvSpPr>
            <p:spPr>
              <a:xfrm>
                <a:off x="574114" y="-160665"/>
                <a:ext cx="9165499" cy="913041"/>
              </a:xfrm>
              <a:prstGeom prst="rect">
                <a:avLst/>
              </a:prstGeom>
              <a:solidFill>
                <a:schemeClr val="tx1"/>
              </a:solidFill>
            </p:spPr>
            <p:txBody>
              <a:bodyPr wrap="square" lIns="82269" tIns="41135" rIns="82269" bIns="41135" rtlCol="0">
                <a:spAutoFit/>
              </a:bodyPr>
              <a:lstStyle/>
              <a:p>
                <a:pPr algn="ctr"/>
                <a:r>
                  <a:rPr lang="en-US" sz="2400" dirty="0">
                    <a:solidFill>
                      <a:schemeClr val="bg1"/>
                    </a:solidFill>
                  </a:rPr>
                  <a:t>What roll do viruses play in controlling population dynamics? </a:t>
                </a:r>
              </a:p>
            </p:txBody>
          </p:sp>
          <p:sp>
            <p:nvSpPr>
              <p:cNvPr id="12" name="TextBox 11"/>
              <p:cNvSpPr txBox="1"/>
              <p:nvPr/>
            </p:nvSpPr>
            <p:spPr>
              <a:xfrm>
                <a:off x="408988" y="-581318"/>
                <a:ext cx="775137" cy="1333694"/>
              </a:xfrm>
              <a:prstGeom prst="rect">
                <a:avLst/>
              </a:prstGeom>
              <a:noFill/>
            </p:spPr>
            <p:txBody>
              <a:bodyPr wrap="none" lIns="91438" tIns="45718" rIns="91438" bIns="45718" rtlCol="0">
                <a:spAutoFit/>
              </a:bodyPr>
              <a:lstStyle/>
              <a:p>
                <a:r>
                  <a:rPr lang="en-US" sz="7200" b="1" dirty="0">
                    <a:solidFill>
                      <a:schemeClr val="bg1"/>
                    </a:solidFill>
                  </a:rPr>
                  <a:t>3</a:t>
                </a:r>
              </a:p>
            </p:txBody>
          </p:sp>
        </p:grpSp>
      </p:grpSp>
      <p:sp>
        <p:nvSpPr>
          <p:cNvPr id="16" name="TextBox 15"/>
          <p:cNvSpPr txBox="1"/>
          <p:nvPr/>
        </p:nvSpPr>
        <p:spPr>
          <a:xfrm>
            <a:off x="977482" y="1624184"/>
            <a:ext cx="7593262" cy="821737"/>
          </a:xfrm>
          <a:prstGeom prst="rect">
            <a:avLst/>
          </a:prstGeom>
          <a:solidFill>
            <a:schemeClr val="tx1"/>
          </a:solidFill>
        </p:spPr>
        <p:txBody>
          <a:bodyPr wrap="square" lIns="82269" tIns="41135" rIns="82269" bIns="41135" rtlCol="0">
            <a:spAutoFit/>
          </a:bodyPr>
          <a:lstStyle/>
          <a:p>
            <a:pPr algn="ctr"/>
            <a:r>
              <a:rPr lang="en-US" sz="2400" dirty="0">
                <a:solidFill>
                  <a:schemeClr val="bg1"/>
                </a:solidFill>
              </a:rPr>
              <a:t>Can glycine betaine metabolism sustain microbes in shales long after fracking?</a:t>
            </a:r>
          </a:p>
        </p:txBody>
      </p:sp>
      <p:sp>
        <p:nvSpPr>
          <p:cNvPr id="14" name="TextBox 13">
            <a:extLst>
              <a:ext uri="{FF2B5EF4-FFF2-40B4-BE49-F238E27FC236}">
                <a16:creationId xmlns:a16="http://schemas.microsoft.com/office/drawing/2014/main" id="{4E4DA185-E79D-EE4F-AF0C-3A0515EA8956}"/>
              </a:ext>
            </a:extLst>
          </p:cNvPr>
          <p:cNvSpPr txBox="1"/>
          <p:nvPr/>
        </p:nvSpPr>
        <p:spPr>
          <a:xfrm>
            <a:off x="279217" y="3823715"/>
            <a:ext cx="697623" cy="1200325"/>
          </a:xfrm>
          <a:prstGeom prst="rect">
            <a:avLst/>
          </a:prstGeom>
          <a:noFill/>
        </p:spPr>
        <p:txBody>
          <a:bodyPr wrap="none" lIns="91438" tIns="45718" rIns="91438" bIns="45718" rtlCol="0">
            <a:spAutoFit/>
          </a:bodyPr>
          <a:lstStyle/>
          <a:p>
            <a:r>
              <a:rPr lang="en-US" sz="7200" b="1" dirty="0">
                <a:solidFill>
                  <a:srgbClr val="FFFF00"/>
                </a:solidFill>
              </a:rPr>
              <a:t>4</a:t>
            </a:r>
          </a:p>
        </p:txBody>
      </p:sp>
    </p:spTree>
    <p:extLst>
      <p:ext uri="{BB962C8B-B14F-4D97-AF65-F5344CB8AC3E}">
        <p14:creationId xmlns:p14="http://schemas.microsoft.com/office/powerpoint/2010/main" val="10613421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74966" y="999309"/>
            <a:ext cx="470263" cy="2057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grpSp>
        <p:nvGrpSpPr>
          <p:cNvPr id="12" name="Group 11"/>
          <p:cNvGrpSpPr/>
          <p:nvPr/>
        </p:nvGrpSpPr>
        <p:grpSpPr>
          <a:xfrm>
            <a:off x="2610233" y="1537735"/>
            <a:ext cx="3906773" cy="2610099"/>
            <a:chOff x="6737184" y="1874333"/>
            <a:chExt cx="2995895" cy="1679118"/>
          </a:xfrm>
        </p:grpSpPr>
        <p:pic>
          <p:nvPicPr>
            <p:cNvPr id="14" name="Picture 1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7184" y="1874333"/>
              <a:ext cx="2995895" cy="1492559"/>
            </a:xfrm>
            <a:prstGeom prst="rect">
              <a:avLst/>
            </a:prstGeom>
            <a:noFill/>
          </p:spPr>
        </p:pic>
        <p:sp>
          <p:nvSpPr>
            <p:cNvPr id="15" name="Rounded Rectangle 14"/>
            <p:cNvSpPr/>
            <p:nvPr/>
          </p:nvSpPr>
          <p:spPr>
            <a:xfrm>
              <a:off x="7665584" y="1874333"/>
              <a:ext cx="772360" cy="1679118"/>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pic>
          <p:nvPicPr>
            <p:cNvPr id="16" name="Picture 15"/>
            <p:cNvPicPr>
              <a:picLocks noChangeAspect="1"/>
            </p:cNvPicPr>
            <p:nvPr/>
          </p:nvPicPr>
          <p:blipFill>
            <a:blip r:embed="rId4"/>
            <a:stretch>
              <a:fillRect/>
            </a:stretch>
          </p:blipFill>
          <p:spPr>
            <a:xfrm>
              <a:off x="7491425" y="2510952"/>
              <a:ext cx="1050772" cy="316777"/>
            </a:xfrm>
            <a:prstGeom prst="rect">
              <a:avLst/>
            </a:prstGeom>
          </p:spPr>
        </p:pic>
        <p:sp>
          <p:nvSpPr>
            <p:cNvPr id="17" name="TextBox 16"/>
            <p:cNvSpPr txBox="1"/>
            <p:nvPr/>
          </p:nvSpPr>
          <p:spPr>
            <a:xfrm>
              <a:off x="7095985" y="2977335"/>
              <a:ext cx="1616926" cy="427663"/>
            </a:xfrm>
            <a:prstGeom prst="rect">
              <a:avLst/>
            </a:prstGeom>
            <a:noFill/>
          </p:spPr>
          <p:txBody>
            <a:bodyPr wrap="square" lIns="82275" tIns="41139" rIns="82275" bIns="41139" rtlCol="0">
              <a:spAutoFit/>
            </a:bodyPr>
            <a:lstStyle/>
            <a:p>
              <a:pPr algn="ctr"/>
              <a:r>
                <a:rPr lang="en-US" sz="1260" dirty="0">
                  <a:solidFill>
                    <a:srgbClr val="FF0000"/>
                  </a:solidFill>
                  <a:latin typeface="Arial" charset="0"/>
                  <a:ea typeface="Arial" charset="0"/>
                  <a:cs typeface="Arial" charset="0"/>
                </a:rPr>
                <a:t>environmental </a:t>
              </a:r>
            </a:p>
            <a:p>
              <a:pPr algn="ctr"/>
              <a:r>
                <a:rPr lang="en-US" sz="1260" dirty="0">
                  <a:solidFill>
                    <a:srgbClr val="FF0000"/>
                  </a:solidFill>
                  <a:latin typeface="Arial" charset="0"/>
                  <a:ea typeface="Arial" charset="0"/>
                  <a:cs typeface="Arial" charset="0"/>
                </a:rPr>
                <a:t>stress</a:t>
              </a:r>
            </a:p>
            <a:p>
              <a:endParaRPr lang="en-US" sz="1260" dirty="0">
                <a:solidFill>
                  <a:srgbClr val="FF0000"/>
                </a:solidFill>
                <a:latin typeface="Arial" charset="0"/>
                <a:ea typeface="Arial" charset="0"/>
                <a:cs typeface="Arial" charset="0"/>
              </a:endParaRPr>
            </a:p>
          </p:txBody>
        </p:sp>
      </p:grpSp>
      <p:sp>
        <p:nvSpPr>
          <p:cNvPr id="13" name="Rectangle 12"/>
          <p:cNvSpPr/>
          <p:nvPr/>
        </p:nvSpPr>
        <p:spPr>
          <a:xfrm>
            <a:off x="-231580" y="140469"/>
            <a:ext cx="8727948" cy="461665"/>
          </a:xfrm>
          <a:prstGeom prst="rect">
            <a:avLst/>
          </a:prstGeom>
        </p:spPr>
        <p:txBody>
          <a:bodyPr wrap="square">
            <a:spAutoFit/>
          </a:bodyPr>
          <a:lstStyle/>
          <a:p>
            <a:pPr algn="ctr"/>
            <a:r>
              <a:rPr lang="en-US" sz="2400" dirty="0">
                <a:solidFill>
                  <a:srgbClr val="595959"/>
                </a:solidFill>
              </a:rPr>
              <a:t>Where are the viruses in fractured shales coming from?  </a:t>
            </a:r>
            <a:endParaRPr lang="en-US" sz="2400" i="1" dirty="0">
              <a:solidFill>
                <a:srgbClr val="595959"/>
              </a:solidFill>
            </a:endParaRPr>
          </a:p>
        </p:txBody>
      </p:sp>
      <p:sp>
        <p:nvSpPr>
          <p:cNvPr id="2" name="TextBox 1"/>
          <p:cNvSpPr txBox="1"/>
          <p:nvPr/>
        </p:nvSpPr>
        <p:spPr>
          <a:xfrm>
            <a:off x="2342714" y="3968952"/>
            <a:ext cx="1470821" cy="286232"/>
          </a:xfrm>
          <a:prstGeom prst="rect">
            <a:avLst/>
          </a:prstGeom>
          <a:solidFill>
            <a:schemeClr val="tx1"/>
          </a:solidFill>
        </p:spPr>
        <p:txBody>
          <a:bodyPr wrap="square" rtlCol="0">
            <a:spAutoFit/>
          </a:bodyPr>
          <a:lstStyle/>
          <a:p>
            <a:pPr algn="ctr"/>
            <a:r>
              <a:rPr lang="en-US" sz="1260" dirty="0">
                <a:solidFill>
                  <a:schemeClr val="bg1"/>
                </a:solidFill>
                <a:latin typeface="Arial" charset="0"/>
                <a:ea typeface="Arial" charset="0"/>
                <a:cs typeface="Arial" charset="0"/>
              </a:rPr>
              <a:t>lysogenic</a:t>
            </a:r>
          </a:p>
        </p:txBody>
      </p:sp>
      <p:sp>
        <p:nvSpPr>
          <p:cNvPr id="11" name="TextBox 10"/>
          <p:cNvSpPr txBox="1"/>
          <p:nvPr/>
        </p:nvSpPr>
        <p:spPr>
          <a:xfrm>
            <a:off x="4701483" y="3979565"/>
            <a:ext cx="1470821" cy="286232"/>
          </a:xfrm>
          <a:prstGeom prst="rect">
            <a:avLst/>
          </a:prstGeom>
          <a:solidFill>
            <a:schemeClr val="tx1"/>
          </a:solidFill>
        </p:spPr>
        <p:txBody>
          <a:bodyPr wrap="square" rtlCol="0">
            <a:spAutoFit/>
          </a:bodyPr>
          <a:lstStyle/>
          <a:p>
            <a:pPr algn="ctr"/>
            <a:r>
              <a:rPr lang="en-US" sz="1260">
                <a:solidFill>
                  <a:schemeClr val="bg1"/>
                </a:solidFill>
                <a:latin typeface="Arial" charset="0"/>
                <a:ea typeface="Arial" charset="0"/>
                <a:cs typeface="Arial" charset="0"/>
              </a:rPr>
              <a:t>lytic</a:t>
            </a:r>
            <a:endParaRPr lang="en-US" sz="126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27414644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74966" y="999309"/>
            <a:ext cx="470263" cy="2057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3" name="Rectangle 12"/>
          <p:cNvSpPr/>
          <p:nvPr/>
        </p:nvSpPr>
        <p:spPr>
          <a:xfrm>
            <a:off x="211518" y="97421"/>
            <a:ext cx="8727948" cy="830997"/>
          </a:xfrm>
          <a:prstGeom prst="rect">
            <a:avLst/>
          </a:prstGeom>
        </p:spPr>
        <p:txBody>
          <a:bodyPr wrap="square">
            <a:spAutoFit/>
          </a:bodyPr>
          <a:lstStyle/>
          <a:p>
            <a:r>
              <a:rPr lang="en-US" sz="2400" dirty="0">
                <a:solidFill>
                  <a:srgbClr val="595959"/>
                </a:solidFill>
              </a:rPr>
              <a:t>With an isolated strain of Halanaerobium that has a prophage </a:t>
            </a:r>
          </a:p>
          <a:p>
            <a:r>
              <a:rPr lang="en-US" sz="2400" dirty="0">
                <a:solidFill>
                  <a:srgbClr val="595959"/>
                </a:solidFill>
              </a:rPr>
              <a:t>Can we induce the virus and lyse the cell</a:t>
            </a:r>
          </a:p>
        </p:txBody>
      </p:sp>
      <p:pic>
        <p:nvPicPr>
          <p:cNvPr id="19" name="Picture 18" descr="WG8_growth_curve_error_bars_succ_ctrl.pdf"/>
          <p:cNvPicPr>
            <a:picLocks noChangeAspect="1"/>
          </p:cNvPicPr>
          <p:nvPr/>
        </p:nvPicPr>
        <p:blipFill rotWithShape="1">
          <a:blip r:embed="rId3" cstate="hqprint">
            <a:extLst>
              <a:ext uri="{28A0092B-C50C-407E-A947-70E740481C1C}">
                <a14:useLocalDpi xmlns:a14="http://schemas.microsoft.com/office/drawing/2010/main"/>
              </a:ext>
            </a:extLst>
          </a:blip>
          <a:srcRect l="1293" t="1" b="979"/>
          <a:stretch/>
        </p:blipFill>
        <p:spPr>
          <a:xfrm>
            <a:off x="2031742" y="1671033"/>
            <a:ext cx="5306318" cy="3083847"/>
          </a:xfrm>
          <a:prstGeom prst="rect">
            <a:avLst/>
          </a:prstGeom>
        </p:spPr>
      </p:pic>
      <p:pic>
        <p:nvPicPr>
          <p:cNvPr id="21" name="Picture 20"/>
          <p:cNvPicPr>
            <a:picLocks noChangeAspect="1"/>
          </p:cNvPicPr>
          <p:nvPr/>
        </p:nvPicPr>
        <p:blipFill rotWithShape="1">
          <a:blip r:embed="rId4" cstate="hqprint">
            <a:extLst>
              <a:ext uri="{28A0092B-C50C-407E-A947-70E740481C1C}">
                <a14:useLocalDpi xmlns:a14="http://schemas.microsoft.com/office/drawing/2010/main"/>
              </a:ext>
            </a:extLst>
          </a:blip>
          <a:srcRect l="3782" r="69845"/>
          <a:stretch/>
        </p:blipFill>
        <p:spPr>
          <a:xfrm>
            <a:off x="3270172" y="2783693"/>
            <a:ext cx="495878" cy="936740"/>
          </a:xfrm>
          <a:prstGeom prst="rect">
            <a:avLst/>
          </a:prstGeom>
        </p:spPr>
      </p:pic>
      <p:pic>
        <p:nvPicPr>
          <p:cNvPr id="22" name="Picture 21"/>
          <p:cNvPicPr>
            <a:picLocks noChangeAspect="1"/>
          </p:cNvPicPr>
          <p:nvPr/>
        </p:nvPicPr>
        <p:blipFill rotWithShape="1">
          <a:blip r:embed="rId4" cstate="hqprint">
            <a:extLst>
              <a:ext uri="{28A0092B-C50C-407E-A947-70E740481C1C}">
                <a14:useLocalDpi xmlns:a14="http://schemas.microsoft.com/office/drawing/2010/main"/>
              </a:ext>
            </a:extLst>
          </a:blip>
          <a:srcRect l="29550" r="41322"/>
          <a:stretch/>
        </p:blipFill>
        <p:spPr>
          <a:xfrm>
            <a:off x="4399564" y="1680217"/>
            <a:ext cx="527023" cy="901405"/>
          </a:xfrm>
          <a:prstGeom prst="rect">
            <a:avLst/>
          </a:prstGeom>
        </p:spPr>
      </p:pic>
      <p:sp>
        <p:nvSpPr>
          <p:cNvPr id="23" name="TextBox 22"/>
          <p:cNvSpPr txBox="1"/>
          <p:nvPr/>
        </p:nvSpPr>
        <p:spPr>
          <a:xfrm rot="16200000">
            <a:off x="724925" y="2986325"/>
            <a:ext cx="2418403" cy="286232"/>
          </a:xfrm>
          <a:prstGeom prst="rect">
            <a:avLst/>
          </a:prstGeom>
          <a:noFill/>
        </p:spPr>
        <p:txBody>
          <a:bodyPr wrap="square" rtlCol="0">
            <a:spAutoFit/>
          </a:bodyPr>
          <a:lstStyle/>
          <a:p>
            <a:r>
              <a:rPr lang="en-US" sz="1260" i="1" dirty="0">
                <a:latin typeface="Arial" charset="0"/>
                <a:ea typeface="Arial" charset="0"/>
                <a:cs typeface="Arial" charset="0"/>
              </a:rPr>
              <a:t>Halanaerobium</a:t>
            </a:r>
            <a:r>
              <a:rPr lang="en-US" sz="1260" dirty="0">
                <a:latin typeface="Arial" charset="0"/>
                <a:ea typeface="Arial" charset="0"/>
                <a:cs typeface="Arial" charset="0"/>
              </a:rPr>
              <a:t> cells/mL</a:t>
            </a:r>
          </a:p>
        </p:txBody>
      </p:sp>
      <p:sp>
        <p:nvSpPr>
          <p:cNvPr id="24" name="TextBox 23"/>
          <p:cNvSpPr txBox="1"/>
          <p:nvPr/>
        </p:nvSpPr>
        <p:spPr>
          <a:xfrm>
            <a:off x="2510549" y="4643080"/>
            <a:ext cx="4416899" cy="286232"/>
          </a:xfrm>
          <a:prstGeom prst="rect">
            <a:avLst/>
          </a:prstGeom>
          <a:noFill/>
        </p:spPr>
        <p:txBody>
          <a:bodyPr wrap="square" rtlCol="0">
            <a:spAutoFit/>
          </a:bodyPr>
          <a:lstStyle/>
          <a:p>
            <a:pPr algn="ctr"/>
            <a:r>
              <a:rPr lang="en-US" sz="1260" dirty="0">
                <a:latin typeface="Arial" charset="0"/>
                <a:ea typeface="Arial" charset="0"/>
                <a:cs typeface="Arial" charset="0"/>
              </a:rPr>
              <a:t>Time (Hours)</a:t>
            </a:r>
          </a:p>
        </p:txBody>
      </p:sp>
      <p:sp>
        <p:nvSpPr>
          <p:cNvPr id="25" name="TextBox 24"/>
          <p:cNvSpPr txBox="1"/>
          <p:nvPr/>
        </p:nvSpPr>
        <p:spPr>
          <a:xfrm>
            <a:off x="3316173" y="1161531"/>
            <a:ext cx="2166781" cy="480131"/>
          </a:xfrm>
          <a:prstGeom prst="rect">
            <a:avLst/>
          </a:prstGeom>
          <a:noFill/>
        </p:spPr>
        <p:txBody>
          <a:bodyPr wrap="square" rtlCol="0">
            <a:spAutoFit/>
          </a:bodyPr>
          <a:lstStyle/>
          <a:p>
            <a:pPr algn="ctr"/>
            <a:r>
              <a:rPr lang="en-US" sz="1260" dirty="0">
                <a:latin typeface="Arial" charset="0"/>
                <a:ea typeface="Arial" charset="0"/>
                <a:cs typeface="Arial" charset="0"/>
              </a:rPr>
              <a:t>Succinate addition</a:t>
            </a:r>
          </a:p>
          <a:p>
            <a:pPr algn="ctr"/>
            <a:r>
              <a:rPr lang="en-US" sz="1260" dirty="0">
                <a:latin typeface="Arial" charset="0"/>
                <a:ea typeface="Arial" charset="0"/>
                <a:cs typeface="Arial" charset="0"/>
              </a:rPr>
              <a:t>(100 </a:t>
            </a:r>
            <a:r>
              <a:rPr lang="en-US" sz="1260" dirty="0" err="1">
                <a:latin typeface="Arial" charset="0"/>
                <a:ea typeface="Arial" charset="0"/>
                <a:cs typeface="Arial" charset="0"/>
              </a:rPr>
              <a:t>mM</a:t>
            </a:r>
            <a:r>
              <a:rPr lang="en-US" sz="1260" dirty="0">
                <a:latin typeface="Arial" charset="0"/>
                <a:ea typeface="Arial" charset="0"/>
                <a:cs typeface="Arial" charset="0"/>
              </a:rPr>
              <a:t>)</a:t>
            </a:r>
          </a:p>
        </p:txBody>
      </p:sp>
      <p:sp>
        <p:nvSpPr>
          <p:cNvPr id="29" name="Rectangle 28"/>
          <p:cNvSpPr/>
          <p:nvPr/>
        </p:nvSpPr>
        <p:spPr>
          <a:xfrm>
            <a:off x="2031743" y="3017520"/>
            <a:ext cx="178057" cy="57556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30" name="Rectangle 29"/>
          <p:cNvSpPr/>
          <p:nvPr/>
        </p:nvSpPr>
        <p:spPr>
          <a:xfrm>
            <a:off x="4575492" y="4590190"/>
            <a:ext cx="584329" cy="10578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pic>
        <p:nvPicPr>
          <p:cNvPr id="31" name="Picture 30"/>
          <p:cNvPicPr>
            <a:picLocks noChangeAspect="1"/>
          </p:cNvPicPr>
          <p:nvPr/>
        </p:nvPicPr>
        <p:blipFill rotWithShape="1">
          <a:blip r:embed="rId4" cstate="hqprint">
            <a:extLst>
              <a:ext uri="{28A0092B-C50C-407E-A947-70E740481C1C}">
                <a14:useLocalDpi xmlns:a14="http://schemas.microsoft.com/office/drawing/2010/main"/>
              </a:ext>
            </a:extLst>
          </a:blip>
          <a:srcRect l="57581"/>
          <a:stretch/>
        </p:blipFill>
        <p:spPr>
          <a:xfrm>
            <a:off x="4663075" y="3590261"/>
            <a:ext cx="766550" cy="900289"/>
          </a:xfrm>
          <a:prstGeom prst="rect">
            <a:avLst/>
          </a:prstGeom>
        </p:spPr>
      </p:pic>
    </p:spTree>
    <p:extLst>
      <p:ext uri="{BB962C8B-B14F-4D97-AF65-F5344CB8AC3E}">
        <p14:creationId xmlns:p14="http://schemas.microsoft.com/office/powerpoint/2010/main" val="9218118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74966" y="999309"/>
            <a:ext cx="470263" cy="2057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3" name="Rectangle 12"/>
          <p:cNvSpPr/>
          <p:nvPr/>
        </p:nvSpPr>
        <p:spPr>
          <a:xfrm>
            <a:off x="199645" y="204409"/>
            <a:ext cx="8727948" cy="461665"/>
          </a:xfrm>
          <a:prstGeom prst="rect">
            <a:avLst/>
          </a:prstGeom>
        </p:spPr>
        <p:txBody>
          <a:bodyPr wrap="square">
            <a:spAutoFit/>
          </a:bodyPr>
          <a:lstStyle/>
          <a:p>
            <a:r>
              <a:rPr lang="en-US" sz="2400" dirty="0">
                <a:solidFill>
                  <a:srgbClr val="595959"/>
                </a:solidFill>
              </a:rPr>
              <a:t>In lab induced prophage into lytic lifestyle</a:t>
            </a:r>
          </a:p>
        </p:txBody>
      </p:sp>
      <p:pic>
        <p:nvPicPr>
          <p:cNvPr id="49" name="Picture 48"/>
          <p:cNvPicPr>
            <a:picLocks noChangeAspect="1"/>
          </p:cNvPicPr>
          <p:nvPr/>
        </p:nvPicPr>
        <p:blipFill rotWithShape="1">
          <a:blip r:embed="rId3" cstate="hqprint">
            <a:extLst>
              <a:ext uri="{28A0092B-C50C-407E-A947-70E740481C1C}">
                <a14:useLocalDpi xmlns:a14="http://schemas.microsoft.com/office/drawing/2010/main"/>
              </a:ext>
            </a:extLst>
          </a:blip>
          <a:srcRect l="3782" r="69845"/>
          <a:stretch/>
        </p:blipFill>
        <p:spPr>
          <a:xfrm>
            <a:off x="3407332" y="2920853"/>
            <a:ext cx="495878" cy="936740"/>
          </a:xfrm>
          <a:prstGeom prst="rect">
            <a:avLst/>
          </a:prstGeom>
        </p:spPr>
      </p:pic>
      <p:pic>
        <p:nvPicPr>
          <p:cNvPr id="50" name="Picture 49"/>
          <p:cNvPicPr>
            <a:picLocks noChangeAspect="1"/>
          </p:cNvPicPr>
          <p:nvPr/>
        </p:nvPicPr>
        <p:blipFill rotWithShape="1">
          <a:blip r:embed="rId3" cstate="hqprint">
            <a:extLst>
              <a:ext uri="{28A0092B-C50C-407E-A947-70E740481C1C}">
                <a14:useLocalDpi xmlns:a14="http://schemas.microsoft.com/office/drawing/2010/main"/>
              </a:ext>
            </a:extLst>
          </a:blip>
          <a:srcRect l="29550" r="41322"/>
          <a:stretch/>
        </p:blipFill>
        <p:spPr>
          <a:xfrm>
            <a:off x="4536724" y="1817377"/>
            <a:ext cx="527023" cy="901405"/>
          </a:xfrm>
          <a:prstGeom prst="rect">
            <a:avLst/>
          </a:prstGeom>
        </p:spPr>
      </p:pic>
      <p:grpSp>
        <p:nvGrpSpPr>
          <p:cNvPr id="53" name="Group 52"/>
          <p:cNvGrpSpPr/>
          <p:nvPr/>
        </p:nvGrpSpPr>
        <p:grpSpPr>
          <a:xfrm>
            <a:off x="5149083" y="3412780"/>
            <a:ext cx="998626" cy="590931"/>
            <a:chOff x="2203044" y="4578111"/>
            <a:chExt cx="1109584" cy="656590"/>
          </a:xfrm>
        </p:grpSpPr>
        <p:sp>
          <p:nvSpPr>
            <p:cNvPr id="54" name="Rounded Rectangle 53"/>
            <p:cNvSpPr/>
            <p:nvPr/>
          </p:nvSpPr>
          <p:spPr>
            <a:xfrm>
              <a:off x="2271648" y="4695163"/>
              <a:ext cx="258233" cy="246657"/>
            </a:xfrm>
            <a:prstGeom prst="round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55" name="TextBox 54"/>
            <p:cNvSpPr txBox="1"/>
            <p:nvPr/>
          </p:nvSpPr>
          <p:spPr>
            <a:xfrm>
              <a:off x="2203044" y="4578111"/>
              <a:ext cx="1109584" cy="656590"/>
            </a:xfrm>
            <a:prstGeom prst="rect">
              <a:avLst/>
            </a:prstGeom>
            <a:noFill/>
          </p:spPr>
          <p:txBody>
            <a:bodyPr wrap="square" rtlCol="0">
              <a:spAutoFit/>
            </a:bodyPr>
            <a:lstStyle/>
            <a:p>
              <a:r>
                <a:rPr lang="en-US" sz="3240"/>
                <a:t>*</a:t>
              </a:r>
              <a:endParaRPr lang="en-US" sz="3240" dirty="0"/>
            </a:p>
          </p:txBody>
        </p:sp>
      </p:grpSp>
      <p:sp>
        <p:nvSpPr>
          <p:cNvPr id="56" name="Rectangle 55"/>
          <p:cNvSpPr/>
          <p:nvPr/>
        </p:nvSpPr>
        <p:spPr>
          <a:xfrm>
            <a:off x="2168903" y="3154680"/>
            <a:ext cx="178057" cy="57556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57" name="Rectangle 56"/>
          <p:cNvSpPr/>
          <p:nvPr/>
        </p:nvSpPr>
        <p:spPr>
          <a:xfrm>
            <a:off x="4712652" y="4727350"/>
            <a:ext cx="584329" cy="10578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grpSp>
        <p:nvGrpSpPr>
          <p:cNvPr id="58" name="Group 57"/>
          <p:cNvGrpSpPr/>
          <p:nvPr/>
        </p:nvGrpSpPr>
        <p:grpSpPr>
          <a:xfrm>
            <a:off x="6503859" y="1244545"/>
            <a:ext cx="1845954" cy="1776641"/>
            <a:chOff x="2790825" y="1325958"/>
            <a:chExt cx="1758950" cy="1740528"/>
          </a:xfrm>
        </p:grpSpPr>
        <p:pic>
          <p:nvPicPr>
            <p:cNvPr id="59" name="Picture 58" descr="1_7-2_Hal_pellet_018.jp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790825" y="1325958"/>
              <a:ext cx="1758950" cy="1740528"/>
            </a:xfrm>
            <a:prstGeom prst="rect">
              <a:avLst/>
            </a:prstGeom>
          </p:spPr>
        </p:pic>
        <p:cxnSp>
          <p:nvCxnSpPr>
            <p:cNvPr id="60" name="Straight Connector 59"/>
            <p:cNvCxnSpPr/>
            <p:nvPr/>
          </p:nvCxnSpPr>
          <p:spPr>
            <a:xfrm>
              <a:off x="4229100" y="2870200"/>
              <a:ext cx="133350" cy="317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1" name="TextBox 60"/>
            <p:cNvSpPr txBox="1"/>
            <p:nvPr/>
          </p:nvSpPr>
          <p:spPr>
            <a:xfrm>
              <a:off x="4051300" y="2839727"/>
              <a:ext cx="498475" cy="199004"/>
            </a:xfrm>
            <a:prstGeom prst="rect">
              <a:avLst/>
            </a:prstGeom>
            <a:noFill/>
          </p:spPr>
          <p:txBody>
            <a:bodyPr wrap="square" rtlCol="0">
              <a:spAutoFit/>
            </a:bodyPr>
            <a:lstStyle/>
            <a:p>
              <a:pPr algn="ctr"/>
              <a:r>
                <a:rPr lang="en-US" sz="720"/>
                <a:t>50 nm</a:t>
              </a:r>
            </a:p>
          </p:txBody>
        </p:sp>
      </p:grpSp>
      <p:sp>
        <p:nvSpPr>
          <p:cNvPr id="63" name="Rectangle 62"/>
          <p:cNvSpPr/>
          <p:nvPr/>
        </p:nvSpPr>
        <p:spPr>
          <a:xfrm>
            <a:off x="2814329" y="1930590"/>
            <a:ext cx="855454" cy="4258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grpSp>
        <p:nvGrpSpPr>
          <p:cNvPr id="64" name="Group 63"/>
          <p:cNvGrpSpPr>
            <a:grpSpLocks noChangeAspect="1"/>
          </p:cNvGrpSpPr>
          <p:nvPr/>
        </p:nvGrpSpPr>
        <p:grpSpPr>
          <a:xfrm>
            <a:off x="6480329" y="3119805"/>
            <a:ext cx="1970596" cy="1962392"/>
            <a:chOff x="2362201" y="1339850"/>
            <a:chExt cx="2146299" cy="2137364"/>
          </a:xfrm>
        </p:grpSpPr>
        <p:pic>
          <p:nvPicPr>
            <p:cNvPr id="65" name="Picture 64" descr="1_7-2_Hal__2.jpg"/>
            <p:cNvPicPr>
              <a:picLocks/>
            </p:cNvPicPr>
            <p:nvPr/>
          </p:nvPicPr>
          <p:blipFill rotWithShape="1">
            <a:blip r:embed="rId5" cstate="hqprint">
              <a:extLst>
                <a:ext uri="{BEBA8EAE-BF5A-486C-A8C5-ECC9F3942E4B}">
                  <a14:imgProps xmlns:a14="http://schemas.microsoft.com/office/drawing/2010/main">
                    <a14:imgLayer r:embed="rId6">
                      <a14:imgEffect>
                        <a14:sharpenSoften amount="57000"/>
                      </a14:imgEffect>
                      <a14:imgEffect>
                        <a14:brightnessContrast contrast="50000"/>
                      </a14:imgEffect>
                    </a14:imgLayer>
                  </a14:imgProps>
                </a:ext>
                <a:ext uri="{28A0092B-C50C-407E-A947-70E740481C1C}">
                  <a14:useLocalDpi xmlns:a14="http://schemas.microsoft.com/office/drawing/2010/main"/>
                </a:ext>
              </a:extLst>
            </a:blip>
            <a:srcRect/>
            <a:stretch/>
          </p:blipFill>
          <p:spPr>
            <a:xfrm>
              <a:off x="2362201" y="1339850"/>
              <a:ext cx="2120900" cy="2125272"/>
            </a:xfrm>
            <a:prstGeom prst="rect">
              <a:avLst/>
            </a:prstGeom>
          </p:spPr>
        </p:pic>
        <p:cxnSp>
          <p:nvCxnSpPr>
            <p:cNvPr id="66" name="Straight Connector 65"/>
            <p:cNvCxnSpPr/>
            <p:nvPr/>
          </p:nvCxnSpPr>
          <p:spPr>
            <a:xfrm flipV="1">
              <a:off x="3996217" y="3246966"/>
              <a:ext cx="338667" cy="4234"/>
            </a:xfrm>
            <a:prstGeom prst="line">
              <a:avLst/>
            </a:prstGeom>
            <a:ln w="571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7" name="TextBox 66"/>
            <p:cNvSpPr txBox="1"/>
            <p:nvPr/>
          </p:nvSpPr>
          <p:spPr>
            <a:xfrm>
              <a:off x="3828951" y="3225800"/>
              <a:ext cx="679549" cy="251414"/>
            </a:xfrm>
            <a:prstGeom prst="rect">
              <a:avLst/>
            </a:prstGeom>
            <a:noFill/>
          </p:spPr>
          <p:txBody>
            <a:bodyPr wrap="square" rtlCol="0">
              <a:spAutoFit/>
            </a:bodyPr>
            <a:lstStyle/>
            <a:p>
              <a:pPr algn="ctr"/>
              <a:r>
                <a:rPr lang="en-US" sz="900">
                  <a:solidFill>
                    <a:schemeClr val="bg1"/>
                  </a:solidFill>
                </a:rPr>
                <a:t>0.2 μm</a:t>
              </a:r>
            </a:p>
          </p:txBody>
        </p:sp>
      </p:grpSp>
      <p:sp>
        <p:nvSpPr>
          <p:cNvPr id="68" name="Rectangle 67"/>
          <p:cNvSpPr/>
          <p:nvPr/>
        </p:nvSpPr>
        <p:spPr>
          <a:xfrm>
            <a:off x="5256602" y="3096499"/>
            <a:ext cx="4572000" cy="480131"/>
          </a:xfrm>
          <a:prstGeom prst="rect">
            <a:avLst/>
          </a:prstGeom>
        </p:spPr>
        <p:txBody>
          <a:bodyPr>
            <a:spAutoFit/>
          </a:bodyPr>
          <a:lstStyle/>
          <a:p>
            <a:pPr algn="ctr"/>
            <a:r>
              <a:rPr lang="en-US" sz="1260" b="1" dirty="0">
                <a:latin typeface="Arial" charset="0"/>
                <a:ea typeface="Arial" charset="0"/>
                <a:cs typeface="Arial" charset="0"/>
              </a:rPr>
              <a:t>VLPs Size</a:t>
            </a:r>
          </a:p>
          <a:p>
            <a:pPr algn="ctr"/>
            <a:r>
              <a:rPr lang="en-US" sz="1260" dirty="0">
                <a:latin typeface="Arial" charset="0"/>
                <a:ea typeface="Arial" charset="0"/>
                <a:cs typeface="Arial" charset="0"/>
              </a:rPr>
              <a:t>27.5 nm ± 3.8 nm </a:t>
            </a:r>
          </a:p>
        </p:txBody>
      </p:sp>
      <p:sp>
        <p:nvSpPr>
          <p:cNvPr id="69" name="Rectangle 68"/>
          <p:cNvSpPr/>
          <p:nvPr/>
        </p:nvSpPr>
        <p:spPr>
          <a:xfrm>
            <a:off x="5097780" y="1210943"/>
            <a:ext cx="4572000" cy="480131"/>
          </a:xfrm>
          <a:prstGeom prst="rect">
            <a:avLst/>
          </a:prstGeom>
        </p:spPr>
        <p:txBody>
          <a:bodyPr>
            <a:spAutoFit/>
          </a:bodyPr>
          <a:lstStyle/>
          <a:p>
            <a:pPr algn="ctr"/>
            <a:r>
              <a:rPr lang="en-US" sz="1260" b="1" i="1" dirty="0">
                <a:latin typeface="Arial" charset="0"/>
                <a:ea typeface="Arial" charset="0"/>
                <a:cs typeface="Arial" charset="0"/>
              </a:rPr>
              <a:t>Halanaerobium</a:t>
            </a:r>
          </a:p>
          <a:p>
            <a:pPr algn="ctr"/>
            <a:r>
              <a:rPr lang="en-US" sz="1260" b="1" dirty="0">
                <a:latin typeface="Arial" charset="0"/>
                <a:ea typeface="Arial" charset="0"/>
                <a:cs typeface="Arial" charset="0"/>
              </a:rPr>
              <a:t>cell lysis</a:t>
            </a:r>
          </a:p>
        </p:txBody>
      </p:sp>
      <p:pic>
        <p:nvPicPr>
          <p:cNvPr id="70" name="Picture 69"/>
          <p:cNvPicPr>
            <a:picLocks noChangeAspect="1"/>
          </p:cNvPicPr>
          <p:nvPr/>
        </p:nvPicPr>
        <p:blipFill rotWithShape="1">
          <a:blip r:embed="rId3" cstate="hqprint">
            <a:extLst>
              <a:ext uri="{28A0092B-C50C-407E-A947-70E740481C1C}">
                <a14:useLocalDpi xmlns:a14="http://schemas.microsoft.com/office/drawing/2010/main"/>
              </a:ext>
            </a:extLst>
          </a:blip>
          <a:srcRect l="57581"/>
          <a:stretch/>
        </p:blipFill>
        <p:spPr>
          <a:xfrm>
            <a:off x="4967185" y="2493570"/>
            <a:ext cx="766550" cy="900289"/>
          </a:xfrm>
          <a:prstGeom prst="rect">
            <a:avLst/>
          </a:prstGeom>
        </p:spPr>
      </p:pic>
      <p:sp>
        <p:nvSpPr>
          <p:cNvPr id="71" name="Rectangle 70"/>
          <p:cNvSpPr/>
          <p:nvPr/>
        </p:nvSpPr>
        <p:spPr>
          <a:xfrm>
            <a:off x="5085926" y="2503895"/>
            <a:ext cx="648104" cy="60260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72" name="Rectangle 71"/>
          <p:cNvSpPr/>
          <p:nvPr/>
        </p:nvSpPr>
        <p:spPr>
          <a:xfrm>
            <a:off x="4967580" y="2758107"/>
            <a:ext cx="549378" cy="6124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pic>
        <p:nvPicPr>
          <p:cNvPr id="74" name="Picture 73"/>
          <p:cNvPicPr>
            <a:picLocks noChangeAspect="1"/>
          </p:cNvPicPr>
          <p:nvPr/>
        </p:nvPicPr>
        <p:blipFill rotWithShape="1">
          <a:blip r:embed="rId3" cstate="hqprint">
            <a:extLst>
              <a:ext uri="{28A0092B-C50C-407E-A947-70E740481C1C}">
                <a14:useLocalDpi xmlns:a14="http://schemas.microsoft.com/office/drawing/2010/main"/>
              </a:ext>
            </a:extLst>
          </a:blip>
          <a:srcRect l="57581"/>
          <a:stretch/>
        </p:blipFill>
        <p:spPr>
          <a:xfrm>
            <a:off x="4800235" y="3727421"/>
            <a:ext cx="766550" cy="900289"/>
          </a:xfrm>
          <a:prstGeom prst="rect">
            <a:avLst/>
          </a:prstGeom>
        </p:spPr>
      </p:pic>
      <p:pic>
        <p:nvPicPr>
          <p:cNvPr id="75" name="Picture 74" descr="WG8_growth_curve_error_bars_succ_ctrl.pdf"/>
          <p:cNvPicPr>
            <a:picLocks noChangeAspect="1"/>
          </p:cNvPicPr>
          <p:nvPr/>
        </p:nvPicPr>
        <p:blipFill rotWithShape="1">
          <a:blip r:embed="rId7" cstate="hqprint">
            <a:extLst>
              <a:ext uri="{28A0092B-C50C-407E-A947-70E740481C1C}">
                <a14:useLocalDpi xmlns:a14="http://schemas.microsoft.com/office/drawing/2010/main"/>
              </a:ext>
            </a:extLst>
          </a:blip>
          <a:srcRect l="11551" t="1" b="12234"/>
          <a:stretch/>
        </p:blipFill>
        <p:spPr>
          <a:xfrm>
            <a:off x="2720340" y="1808194"/>
            <a:ext cx="4754880" cy="2733327"/>
          </a:xfrm>
          <a:prstGeom prst="rect">
            <a:avLst/>
          </a:prstGeom>
        </p:spPr>
      </p:pic>
    </p:spTree>
    <p:extLst>
      <p:ext uri="{BB962C8B-B14F-4D97-AF65-F5344CB8AC3E}">
        <p14:creationId xmlns:p14="http://schemas.microsoft.com/office/powerpoint/2010/main" val="21016808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74966" y="999309"/>
            <a:ext cx="470263" cy="2057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3" name="Rectangle 12"/>
          <p:cNvSpPr/>
          <p:nvPr/>
        </p:nvSpPr>
        <p:spPr>
          <a:xfrm>
            <a:off x="199645" y="204409"/>
            <a:ext cx="8727948" cy="738664"/>
          </a:xfrm>
          <a:prstGeom prst="rect">
            <a:avLst/>
          </a:prstGeom>
        </p:spPr>
        <p:txBody>
          <a:bodyPr wrap="square">
            <a:spAutoFit/>
          </a:bodyPr>
          <a:lstStyle/>
          <a:p>
            <a:pPr algn="ctr"/>
            <a:r>
              <a:rPr lang="en-US" sz="2400" dirty="0">
                <a:solidFill>
                  <a:srgbClr val="595959"/>
                </a:solidFill>
              </a:rPr>
              <a:t>Prophage induced cell lysis causes host metabolite release</a:t>
            </a:r>
            <a:endParaRPr lang="en-US" sz="2400" i="1" dirty="0">
              <a:solidFill>
                <a:srgbClr val="595959"/>
              </a:solidFill>
            </a:endParaRPr>
          </a:p>
          <a:p>
            <a:pPr algn="ctr"/>
            <a:endParaRPr lang="en-US" sz="1800" b="1" i="1" dirty="0">
              <a:solidFill>
                <a:srgbClr val="595959"/>
              </a:solidFill>
            </a:endParaRPr>
          </a:p>
        </p:txBody>
      </p:sp>
      <p:sp>
        <p:nvSpPr>
          <p:cNvPr id="38" name="Rectangle 37"/>
          <p:cNvSpPr/>
          <p:nvPr/>
        </p:nvSpPr>
        <p:spPr>
          <a:xfrm>
            <a:off x="2031743" y="3017520"/>
            <a:ext cx="178057" cy="57556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39" name="Rectangle 38"/>
          <p:cNvSpPr/>
          <p:nvPr/>
        </p:nvSpPr>
        <p:spPr>
          <a:xfrm>
            <a:off x="4575492" y="4590190"/>
            <a:ext cx="584329" cy="10578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grpSp>
        <p:nvGrpSpPr>
          <p:cNvPr id="40" name="Group 39"/>
          <p:cNvGrpSpPr/>
          <p:nvPr/>
        </p:nvGrpSpPr>
        <p:grpSpPr>
          <a:xfrm>
            <a:off x="6366699" y="1107385"/>
            <a:ext cx="1845954" cy="1776641"/>
            <a:chOff x="2790825" y="1325958"/>
            <a:chExt cx="1758950" cy="1740528"/>
          </a:xfrm>
        </p:grpSpPr>
        <p:pic>
          <p:nvPicPr>
            <p:cNvPr id="41" name="Picture 40" descr="1_7-2_Hal_pellet_018.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90825" y="1325958"/>
              <a:ext cx="1758950" cy="1740528"/>
            </a:xfrm>
            <a:prstGeom prst="rect">
              <a:avLst/>
            </a:prstGeom>
          </p:spPr>
        </p:pic>
        <p:cxnSp>
          <p:nvCxnSpPr>
            <p:cNvPr id="42" name="Straight Connector 41"/>
            <p:cNvCxnSpPr/>
            <p:nvPr/>
          </p:nvCxnSpPr>
          <p:spPr>
            <a:xfrm>
              <a:off x="4229100" y="2870200"/>
              <a:ext cx="133350" cy="317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4051300" y="2839727"/>
              <a:ext cx="498475" cy="199004"/>
            </a:xfrm>
            <a:prstGeom prst="rect">
              <a:avLst/>
            </a:prstGeom>
            <a:noFill/>
          </p:spPr>
          <p:txBody>
            <a:bodyPr wrap="square" rtlCol="0">
              <a:spAutoFit/>
            </a:bodyPr>
            <a:lstStyle/>
            <a:p>
              <a:pPr algn="ctr"/>
              <a:r>
                <a:rPr lang="en-US" sz="720"/>
                <a:t>50 nm</a:t>
              </a:r>
            </a:p>
          </p:txBody>
        </p:sp>
      </p:grpSp>
      <p:sp>
        <p:nvSpPr>
          <p:cNvPr id="45" name="Rectangle 44"/>
          <p:cNvSpPr/>
          <p:nvPr/>
        </p:nvSpPr>
        <p:spPr>
          <a:xfrm>
            <a:off x="2677169" y="1793430"/>
            <a:ext cx="855454" cy="4258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grpSp>
        <p:nvGrpSpPr>
          <p:cNvPr id="46" name="Group 45"/>
          <p:cNvGrpSpPr>
            <a:grpSpLocks noChangeAspect="1"/>
          </p:cNvGrpSpPr>
          <p:nvPr/>
        </p:nvGrpSpPr>
        <p:grpSpPr>
          <a:xfrm>
            <a:off x="6343169" y="2982645"/>
            <a:ext cx="1970596" cy="1962392"/>
            <a:chOff x="2362201" y="1339850"/>
            <a:chExt cx="2146299" cy="2137364"/>
          </a:xfrm>
        </p:grpSpPr>
        <p:pic>
          <p:nvPicPr>
            <p:cNvPr id="47" name="Picture 46" descr="1_7-2_Hal__2.jpg"/>
            <p:cNvPicPr>
              <a:picLocks/>
            </p:cNvPicPr>
            <p:nvPr/>
          </p:nvPicPr>
          <p:blipFill rotWithShape="1">
            <a:blip r:embed="rId4" cstate="hqprint">
              <a:extLst>
                <a:ext uri="{BEBA8EAE-BF5A-486C-A8C5-ECC9F3942E4B}">
                  <a14:imgProps xmlns:a14="http://schemas.microsoft.com/office/drawing/2010/main">
                    <a14:imgLayer r:embed="rId5">
                      <a14:imgEffect>
                        <a14:sharpenSoften amount="57000"/>
                      </a14:imgEffect>
                      <a14:imgEffect>
                        <a14:brightnessContrast contrast="50000"/>
                      </a14:imgEffect>
                    </a14:imgLayer>
                  </a14:imgProps>
                </a:ext>
                <a:ext uri="{28A0092B-C50C-407E-A947-70E740481C1C}">
                  <a14:useLocalDpi xmlns:a14="http://schemas.microsoft.com/office/drawing/2010/main"/>
                </a:ext>
              </a:extLst>
            </a:blip>
            <a:srcRect/>
            <a:stretch/>
          </p:blipFill>
          <p:spPr>
            <a:xfrm>
              <a:off x="2362201" y="1339850"/>
              <a:ext cx="2120900" cy="2125272"/>
            </a:xfrm>
            <a:prstGeom prst="rect">
              <a:avLst/>
            </a:prstGeom>
          </p:spPr>
        </p:pic>
        <p:cxnSp>
          <p:nvCxnSpPr>
            <p:cNvPr id="48" name="Straight Connector 47"/>
            <p:cNvCxnSpPr/>
            <p:nvPr/>
          </p:nvCxnSpPr>
          <p:spPr>
            <a:xfrm flipV="1">
              <a:off x="3996217" y="3246966"/>
              <a:ext cx="338667" cy="4234"/>
            </a:xfrm>
            <a:prstGeom prst="line">
              <a:avLst/>
            </a:prstGeom>
            <a:ln w="571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3828951" y="3225800"/>
              <a:ext cx="679549" cy="251414"/>
            </a:xfrm>
            <a:prstGeom prst="rect">
              <a:avLst/>
            </a:prstGeom>
            <a:noFill/>
          </p:spPr>
          <p:txBody>
            <a:bodyPr wrap="square" rtlCol="0">
              <a:spAutoFit/>
            </a:bodyPr>
            <a:lstStyle/>
            <a:p>
              <a:pPr algn="ctr"/>
              <a:r>
                <a:rPr lang="en-US" sz="900">
                  <a:solidFill>
                    <a:schemeClr val="bg1"/>
                  </a:solidFill>
                </a:rPr>
                <a:t>0.2 μm</a:t>
              </a:r>
            </a:p>
          </p:txBody>
        </p:sp>
      </p:grpSp>
      <p:sp>
        <p:nvSpPr>
          <p:cNvPr id="76" name="Rectangle 75"/>
          <p:cNvSpPr/>
          <p:nvPr/>
        </p:nvSpPr>
        <p:spPr>
          <a:xfrm>
            <a:off x="5119442" y="2959339"/>
            <a:ext cx="4572000" cy="480131"/>
          </a:xfrm>
          <a:prstGeom prst="rect">
            <a:avLst/>
          </a:prstGeom>
        </p:spPr>
        <p:txBody>
          <a:bodyPr>
            <a:spAutoFit/>
          </a:bodyPr>
          <a:lstStyle/>
          <a:p>
            <a:pPr algn="ctr"/>
            <a:r>
              <a:rPr lang="en-US" sz="1260" b="1" dirty="0">
                <a:latin typeface="Arial" charset="0"/>
                <a:ea typeface="Arial" charset="0"/>
                <a:cs typeface="Arial" charset="0"/>
              </a:rPr>
              <a:t>VLPs Size</a:t>
            </a:r>
          </a:p>
          <a:p>
            <a:pPr algn="ctr"/>
            <a:r>
              <a:rPr lang="en-US" sz="1260" dirty="0">
                <a:latin typeface="Arial" charset="0"/>
                <a:ea typeface="Arial" charset="0"/>
                <a:cs typeface="Arial" charset="0"/>
              </a:rPr>
              <a:t>27.5 nm ± 3.8 nm </a:t>
            </a:r>
          </a:p>
        </p:txBody>
      </p:sp>
      <p:sp>
        <p:nvSpPr>
          <p:cNvPr id="77" name="Rectangle 76"/>
          <p:cNvSpPr/>
          <p:nvPr/>
        </p:nvSpPr>
        <p:spPr>
          <a:xfrm>
            <a:off x="4960620" y="1073783"/>
            <a:ext cx="4572000" cy="480131"/>
          </a:xfrm>
          <a:prstGeom prst="rect">
            <a:avLst/>
          </a:prstGeom>
        </p:spPr>
        <p:txBody>
          <a:bodyPr>
            <a:spAutoFit/>
          </a:bodyPr>
          <a:lstStyle/>
          <a:p>
            <a:pPr algn="ctr"/>
            <a:r>
              <a:rPr lang="en-US" sz="1260" b="1" i="1" dirty="0">
                <a:latin typeface="Arial" charset="0"/>
                <a:ea typeface="Arial" charset="0"/>
                <a:cs typeface="Arial" charset="0"/>
              </a:rPr>
              <a:t>Halanaerobium</a:t>
            </a:r>
          </a:p>
          <a:p>
            <a:pPr algn="ctr"/>
            <a:r>
              <a:rPr lang="en-US" sz="1260" b="1" dirty="0">
                <a:latin typeface="Arial" charset="0"/>
                <a:ea typeface="Arial" charset="0"/>
                <a:cs typeface="Arial" charset="0"/>
              </a:rPr>
              <a:t>cell lysis</a:t>
            </a:r>
          </a:p>
        </p:txBody>
      </p:sp>
      <p:pic>
        <p:nvPicPr>
          <p:cNvPr id="78" name="Picture 77"/>
          <p:cNvPicPr>
            <a:picLocks noChangeAspect="1"/>
          </p:cNvPicPr>
          <p:nvPr/>
        </p:nvPicPr>
        <p:blipFill rotWithShape="1">
          <a:blip r:embed="rId6" cstate="hqprint">
            <a:extLst>
              <a:ext uri="{28A0092B-C50C-407E-A947-70E740481C1C}">
                <a14:useLocalDpi xmlns:a14="http://schemas.microsoft.com/office/drawing/2010/main"/>
              </a:ext>
            </a:extLst>
          </a:blip>
          <a:srcRect l="57581"/>
          <a:stretch/>
        </p:blipFill>
        <p:spPr>
          <a:xfrm>
            <a:off x="4830025" y="2356410"/>
            <a:ext cx="766550" cy="900289"/>
          </a:xfrm>
          <a:prstGeom prst="rect">
            <a:avLst/>
          </a:prstGeom>
        </p:spPr>
      </p:pic>
      <p:sp>
        <p:nvSpPr>
          <p:cNvPr id="79" name="Rectangle 78"/>
          <p:cNvSpPr/>
          <p:nvPr/>
        </p:nvSpPr>
        <p:spPr>
          <a:xfrm>
            <a:off x="4948766" y="2366735"/>
            <a:ext cx="648104" cy="60260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80" name="Rectangle 79"/>
          <p:cNvSpPr/>
          <p:nvPr/>
        </p:nvSpPr>
        <p:spPr>
          <a:xfrm>
            <a:off x="4830420" y="2620947"/>
            <a:ext cx="549378" cy="6124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grpSp>
        <p:nvGrpSpPr>
          <p:cNvPr id="82" name="Group 81"/>
          <p:cNvGrpSpPr/>
          <p:nvPr/>
        </p:nvGrpSpPr>
        <p:grpSpPr>
          <a:xfrm>
            <a:off x="311595" y="1350670"/>
            <a:ext cx="3363703" cy="1990374"/>
            <a:chOff x="4110449" y="754678"/>
            <a:chExt cx="2830702" cy="1585000"/>
          </a:xfrm>
        </p:grpSpPr>
        <p:pic>
          <p:nvPicPr>
            <p:cNvPr id="83" name="Picture 82"/>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110449" y="769513"/>
              <a:ext cx="2110715" cy="1570165"/>
            </a:xfrm>
            <a:prstGeom prst="rect">
              <a:avLst/>
            </a:prstGeom>
          </p:spPr>
        </p:pic>
        <p:sp>
          <p:nvSpPr>
            <p:cNvPr id="84" name="TextBox 83"/>
            <p:cNvSpPr txBox="1"/>
            <p:nvPr/>
          </p:nvSpPr>
          <p:spPr>
            <a:xfrm>
              <a:off x="5084229" y="1068798"/>
              <a:ext cx="1856922" cy="227936"/>
            </a:xfrm>
            <a:prstGeom prst="rect">
              <a:avLst/>
            </a:prstGeom>
            <a:solidFill>
              <a:schemeClr val="bg1"/>
            </a:solidFill>
          </p:spPr>
          <p:txBody>
            <a:bodyPr wrap="square" rtlCol="0">
              <a:spAutoFit/>
            </a:bodyPr>
            <a:lstStyle/>
            <a:p>
              <a:r>
                <a:rPr lang="en-US" sz="1260" dirty="0">
                  <a:solidFill>
                    <a:srgbClr val="C00000"/>
                  </a:solidFill>
                </a:rPr>
                <a:t>*Stickland amino acids</a:t>
              </a:r>
              <a:endParaRPr lang="en-US" sz="1260" dirty="0">
                <a:solidFill>
                  <a:srgbClr val="C00000"/>
                </a:solidFill>
                <a:ea typeface="Arial" charset="0"/>
              </a:endParaRPr>
            </a:p>
          </p:txBody>
        </p:sp>
        <p:sp>
          <p:nvSpPr>
            <p:cNvPr id="85" name="TextBox 84"/>
            <p:cNvSpPr txBox="1"/>
            <p:nvPr/>
          </p:nvSpPr>
          <p:spPr>
            <a:xfrm>
              <a:off x="4398429" y="1821319"/>
              <a:ext cx="685800" cy="470578"/>
            </a:xfrm>
            <a:prstGeom prst="rect">
              <a:avLst/>
            </a:prstGeom>
            <a:noFill/>
          </p:spPr>
          <p:txBody>
            <a:bodyPr wrap="square" rtlCol="0">
              <a:spAutoFit/>
            </a:bodyPr>
            <a:lstStyle/>
            <a:p>
              <a:r>
                <a:rPr lang="en-US" sz="3240" b="1" dirty="0">
                  <a:solidFill>
                    <a:srgbClr val="C00000"/>
                  </a:solidFill>
                </a:rPr>
                <a:t>*</a:t>
              </a:r>
            </a:p>
          </p:txBody>
        </p:sp>
        <p:sp>
          <p:nvSpPr>
            <p:cNvPr id="86" name="TextBox 85"/>
            <p:cNvSpPr txBox="1"/>
            <p:nvPr/>
          </p:nvSpPr>
          <p:spPr>
            <a:xfrm>
              <a:off x="4729533" y="754678"/>
              <a:ext cx="685800" cy="470578"/>
            </a:xfrm>
            <a:prstGeom prst="rect">
              <a:avLst/>
            </a:prstGeom>
            <a:noFill/>
          </p:spPr>
          <p:txBody>
            <a:bodyPr wrap="square" rtlCol="0">
              <a:spAutoFit/>
            </a:bodyPr>
            <a:lstStyle/>
            <a:p>
              <a:r>
                <a:rPr lang="en-US" sz="3240" b="1" dirty="0">
                  <a:solidFill>
                    <a:srgbClr val="C00000"/>
                  </a:solidFill>
                </a:rPr>
                <a:t>*</a:t>
              </a:r>
            </a:p>
          </p:txBody>
        </p:sp>
        <p:sp>
          <p:nvSpPr>
            <p:cNvPr id="87" name="TextBox 86"/>
            <p:cNvSpPr txBox="1"/>
            <p:nvPr/>
          </p:nvSpPr>
          <p:spPr>
            <a:xfrm>
              <a:off x="5823456" y="1563869"/>
              <a:ext cx="685800" cy="470578"/>
            </a:xfrm>
            <a:prstGeom prst="rect">
              <a:avLst/>
            </a:prstGeom>
            <a:noFill/>
          </p:spPr>
          <p:txBody>
            <a:bodyPr wrap="square" rtlCol="0">
              <a:spAutoFit/>
            </a:bodyPr>
            <a:lstStyle/>
            <a:p>
              <a:r>
                <a:rPr lang="en-US" sz="3240" b="1" dirty="0">
                  <a:solidFill>
                    <a:srgbClr val="C00000"/>
                  </a:solidFill>
                </a:rPr>
                <a:t>*</a:t>
              </a:r>
            </a:p>
          </p:txBody>
        </p:sp>
      </p:grpSp>
      <p:sp>
        <p:nvSpPr>
          <p:cNvPr id="50" name="Rectangle 49"/>
          <p:cNvSpPr/>
          <p:nvPr/>
        </p:nvSpPr>
        <p:spPr>
          <a:xfrm>
            <a:off x="-49730" y="1094952"/>
            <a:ext cx="4341001" cy="286232"/>
          </a:xfrm>
          <a:prstGeom prst="rect">
            <a:avLst/>
          </a:prstGeom>
        </p:spPr>
        <p:txBody>
          <a:bodyPr wrap="square">
            <a:spAutoFit/>
          </a:bodyPr>
          <a:lstStyle/>
          <a:p>
            <a:pPr algn="ctr"/>
            <a:r>
              <a:rPr lang="en-US" sz="1260" b="1">
                <a:latin typeface="Arial" charset="0"/>
                <a:ea typeface="Arial" charset="0"/>
                <a:cs typeface="Arial" charset="0"/>
              </a:rPr>
              <a:t>metabolites </a:t>
            </a:r>
            <a:r>
              <a:rPr lang="en-US" sz="1260" b="1" dirty="0">
                <a:latin typeface="Arial" charset="0"/>
                <a:ea typeface="Arial" charset="0"/>
                <a:cs typeface="Arial" charset="0"/>
              </a:rPr>
              <a:t>released following viral lysis</a:t>
            </a:r>
          </a:p>
        </p:txBody>
      </p:sp>
    </p:spTree>
    <p:extLst>
      <p:ext uri="{BB962C8B-B14F-4D97-AF65-F5344CB8AC3E}">
        <p14:creationId xmlns:p14="http://schemas.microsoft.com/office/powerpoint/2010/main" val="24504502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74966" y="999309"/>
            <a:ext cx="470263" cy="2057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13" name="Rectangle 12"/>
          <p:cNvSpPr/>
          <p:nvPr/>
        </p:nvSpPr>
        <p:spPr>
          <a:xfrm>
            <a:off x="199645" y="204409"/>
            <a:ext cx="8727948" cy="461665"/>
          </a:xfrm>
          <a:prstGeom prst="rect">
            <a:avLst/>
          </a:prstGeom>
        </p:spPr>
        <p:txBody>
          <a:bodyPr wrap="square">
            <a:spAutoFit/>
          </a:bodyPr>
          <a:lstStyle/>
          <a:p>
            <a:pPr algn="ctr"/>
            <a:r>
              <a:rPr lang="en-US" sz="2400" dirty="0" err="1">
                <a:solidFill>
                  <a:srgbClr val="595959"/>
                </a:solidFill>
              </a:rPr>
              <a:t>Virome</a:t>
            </a:r>
            <a:r>
              <a:rPr lang="en-US" sz="2400" dirty="0">
                <a:solidFill>
                  <a:srgbClr val="595959"/>
                </a:solidFill>
              </a:rPr>
              <a:t> and microscopy suggest tail less, novel virus</a:t>
            </a:r>
          </a:p>
        </p:txBody>
      </p:sp>
      <p:sp>
        <p:nvSpPr>
          <p:cNvPr id="38" name="Rectangle 37"/>
          <p:cNvSpPr/>
          <p:nvPr/>
        </p:nvSpPr>
        <p:spPr>
          <a:xfrm>
            <a:off x="2031743" y="3017520"/>
            <a:ext cx="178057" cy="57556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39" name="Rectangle 38"/>
          <p:cNvSpPr/>
          <p:nvPr/>
        </p:nvSpPr>
        <p:spPr>
          <a:xfrm>
            <a:off x="4575492" y="4590190"/>
            <a:ext cx="584329" cy="10578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grpSp>
        <p:nvGrpSpPr>
          <p:cNvPr id="40" name="Group 39"/>
          <p:cNvGrpSpPr/>
          <p:nvPr/>
        </p:nvGrpSpPr>
        <p:grpSpPr>
          <a:xfrm>
            <a:off x="6366699" y="1107385"/>
            <a:ext cx="1845954" cy="1776641"/>
            <a:chOff x="2790825" y="1325958"/>
            <a:chExt cx="1758950" cy="1740528"/>
          </a:xfrm>
        </p:grpSpPr>
        <p:pic>
          <p:nvPicPr>
            <p:cNvPr id="41" name="Picture 40" descr="1_7-2_Hal_pellet_018.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90825" y="1325958"/>
              <a:ext cx="1758950" cy="1740528"/>
            </a:xfrm>
            <a:prstGeom prst="rect">
              <a:avLst/>
            </a:prstGeom>
          </p:spPr>
        </p:pic>
        <p:cxnSp>
          <p:nvCxnSpPr>
            <p:cNvPr id="42" name="Straight Connector 41"/>
            <p:cNvCxnSpPr/>
            <p:nvPr/>
          </p:nvCxnSpPr>
          <p:spPr>
            <a:xfrm>
              <a:off x="4229100" y="2870200"/>
              <a:ext cx="133350" cy="317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4051300" y="2839727"/>
              <a:ext cx="498475" cy="199004"/>
            </a:xfrm>
            <a:prstGeom prst="rect">
              <a:avLst/>
            </a:prstGeom>
            <a:noFill/>
          </p:spPr>
          <p:txBody>
            <a:bodyPr wrap="square" rtlCol="0">
              <a:spAutoFit/>
            </a:bodyPr>
            <a:lstStyle/>
            <a:p>
              <a:pPr algn="ctr"/>
              <a:r>
                <a:rPr lang="en-US" sz="720"/>
                <a:t>50 nm</a:t>
              </a:r>
            </a:p>
          </p:txBody>
        </p:sp>
      </p:grpSp>
      <p:sp>
        <p:nvSpPr>
          <p:cNvPr id="45" name="Rectangle 44"/>
          <p:cNvSpPr/>
          <p:nvPr/>
        </p:nvSpPr>
        <p:spPr>
          <a:xfrm>
            <a:off x="2677169" y="1793430"/>
            <a:ext cx="855454" cy="4258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grpSp>
        <p:nvGrpSpPr>
          <p:cNvPr id="46" name="Group 45"/>
          <p:cNvGrpSpPr>
            <a:grpSpLocks noChangeAspect="1"/>
          </p:cNvGrpSpPr>
          <p:nvPr/>
        </p:nvGrpSpPr>
        <p:grpSpPr>
          <a:xfrm>
            <a:off x="6343169" y="2982645"/>
            <a:ext cx="1970596" cy="1962392"/>
            <a:chOff x="2362201" y="1339850"/>
            <a:chExt cx="2146299" cy="2137364"/>
          </a:xfrm>
        </p:grpSpPr>
        <p:pic>
          <p:nvPicPr>
            <p:cNvPr id="47" name="Picture 46" descr="1_7-2_Hal__2.jpg"/>
            <p:cNvPicPr>
              <a:picLocks/>
            </p:cNvPicPr>
            <p:nvPr/>
          </p:nvPicPr>
          <p:blipFill rotWithShape="1">
            <a:blip r:embed="rId4" cstate="hqprint">
              <a:extLst>
                <a:ext uri="{BEBA8EAE-BF5A-486C-A8C5-ECC9F3942E4B}">
                  <a14:imgProps xmlns:a14="http://schemas.microsoft.com/office/drawing/2010/main">
                    <a14:imgLayer r:embed="rId5">
                      <a14:imgEffect>
                        <a14:sharpenSoften amount="57000"/>
                      </a14:imgEffect>
                      <a14:imgEffect>
                        <a14:brightnessContrast contrast="50000"/>
                      </a14:imgEffect>
                    </a14:imgLayer>
                  </a14:imgProps>
                </a:ext>
                <a:ext uri="{28A0092B-C50C-407E-A947-70E740481C1C}">
                  <a14:useLocalDpi xmlns:a14="http://schemas.microsoft.com/office/drawing/2010/main"/>
                </a:ext>
              </a:extLst>
            </a:blip>
            <a:srcRect/>
            <a:stretch/>
          </p:blipFill>
          <p:spPr>
            <a:xfrm>
              <a:off x="2362201" y="1339850"/>
              <a:ext cx="2120900" cy="2125272"/>
            </a:xfrm>
            <a:prstGeom prst="rect">
              <a:avLst/>
            </a:prstGeom>
          </p:spPr>
        </p:pic>
        <p:cxnSp>
          <p:nvCxnSpPr>
            <p:cNvPr id="48" name="Straight Connector 47"/>
            <p:cNvCxnSpPr/>
            <p:nvPr/>
          </p:nvCxnSpPr>
          <p:spPr>
            <a:xfrm flipV="1">
              <a:off x="3996217" y="3246966"/>
              <a:ext cx="338667" cy="4234"/>
            </a:xfrm>
            <a:prstGeom prst="line">
              <a:avLst/>
            </a:prstGeom>
            <a:ln w="571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3828951" y="3225800"/>
              <a:ext cx="679549" cy="251414"/>
            </a:xfrm>
            <a:prstGeom prst="rect">
              <a:avLst/>
            </a:prstGeom>
            <a:noFill/>
          </p:spPr>
          <p:txBody>
            <a:bodyPr wrap="square" rtlCol="0">
              <a:spAutoFit/>
            </a:bodyPr>
            <a:lstStyle/>
            <a:p>
              <a:pPr algn="ctr"/>
              <a:r>
                <a:rPr lang="en-US" sz="900">
                  <a:solidFill>
                    <a:schemeClr val="bg1"/>
                  </a:solidFill>
                </a:rPr>
                <a:t>0.2 μm</a:t>
              </a:r>
            </a:p>
          </p:txBody>
        </p:sp>
      </p:grpSp>
      <p:sp>
        <p:nvSpPr>
          <p:cNvPr id="76" name="Rectangle 75"/>
          <p:cNvSpPr/>
          <p:nvPr/>
        </p:nvSpPr>
        <p:spPr>
          <a:xfrm>
            <a:off x="5119442" y="2959339"/>
            <a:ext cx="4572000" cy="480131"/>
          </a:xfrm>
          <a:prstGeom prst="rect">
            <a:avLst/>
          </a:prstGeom>
        </p:spPr>
        <p:txBody>
          <a:bodyPr>
            <a:spAutoFit/>
          </a:bodyPr>
          <a:lstStyle/>
          <a:p>
            <a:pPr algn="ctr"/>
            <a:r>
              <a:rPr lang="en-US" sz="1260" b="1" dirty="0">
                <a:latin typeface="Arial" charset="0"/>
                <a:ea typeface="Arial" charset="0"/>
                <a:cs typeface="Arial" charset="0"/>
              </a:rPr>
              <a:t>VLPs Size</a:t>
            </a:r>
          </a:p>
          <a:p>
            <a:pPr algn="ctr"/>
            <a:r>
              <a:rPr lang="en-US" sz="1260" dirty="0">
                <a:latin typeface="Arial" charset="0"/>
                <a:ea typeface="Arial" charset="0"/>
                <a:cs typeface="Arial" charset="0"/>
              </a:rPr>
              <a:t>27.5 nm ± 3.8 nm </a:t>
            </a:r>
          </a:p>
        </p:txBody>
      </p:sp>
      <p:sp>
        <p:nvSpPr>
          <p:cNvPr id="77" name="Rectangle 76"/>
          <p:cNvSpPr/>
          <p:nvPr/>
        </p:nvSpPr>
        <p:spPr>
          <a:xfrm>
            <a:off x="4960620" y="1073783"/>
            <a:ext cx="4572000" cy="480131"/>
          </a:xfrm>
          <a:prstGeom prst="rect">
            <a:avLst/>
          </a:prstGeom>
        </p:spPr>
        <p:txBody>
          <a:bodyPr>
            <a:spAutoFit/>
          </a:bodyPr>
          <a:lstStyle/>
          <a:p>
            <a:pPr algn="ctr"/>
            <a:r>
              <a:rPr lang="en-US" sz="1260" b="1" i="1" dirty="0">
                <a:latin typeface="Arial" charset="0"/>
                <a:ea typeface="Arial" charset="0"/>
                <a:cs typeface="Arial" charset="0"/>
              </a:rPr>
              <a:t>Halanaerobium</a:t>
            </a:r>
          </a:p>
          <a:p>
            <a:pPr algn="ctr"/>
            <a:r>
              <a:rPr lang="en-US" sz="1260" b="1" dirty="0">
                <a:latin typeface="Arial" charset="0"/>
                <a:ea typeface="Arial" charset="0"/>
                <a:cs typeface="Arial" charset="0"/>
              </a:rPr>
              <a:t>cell lysis</a:t>
            </a:r>
          </a:p>
        </p:txBody>
      </p:sp>
      <p:pic>
        <p:nvPicPr>
          <p:cNvPr id="78" name="Picture 77"/>
          <p:cNvPicPr>
            <a:picLocks noChangeAspect="1"/>
          </p:cNvPicPr>
          <p:nvPr/>
        </p:nvPicPr>
        <p:blipFill rotWithShape="1">
          <a:blip r:embed="rId6" cstate="hqprint">
            <a:extLst>
              <a:ext uri="{28A0092B-C50C-407E-A947-70E740481C1C}">
                <a14:useLocalDpi xmlns:a14="http://schemas.microsoft.com/office/drawing/2010/main"/>
              </a:ext>
            </a:extLst>
          </a:blip>
          <a:srcRect l="57581"/>
          <a:stretch/>
        </p:blipFill>
        <p:spPr>
          <a:xfrm>
            <a:off x="4830025" y="2356410"/>
            <a:ext cx="766550" cy="900289"/>
          </a:xfrm>
          <a:prstGeom prst="rect">
            <a:avLst/>
          </a:prstGeom>
        </p:spPr>
      </p:pic>
      <p:sp>
        <p:nvSpPr>
          <p:cNvPr id="79" name="Rectangle 78"/>
          <p:cNvSpPr/>
          <p:nvPr/>
        </p:nvSpPr>
        <p:spPr>
          <a:xfrm>
            <a:off x="4948766" y="2366735"/>
            <a:ext cx="648104" cy="60260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80" name="Rectangle 79"/>
          <p:cNvSpPr/>
          <p:nvPr/>
        </p:nvSpPr>
        <p:spPr>
          <a:xfrm>
            <a:off x="4830420" y="2620947"/>
            <a:ext cx="549378" cy="6124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grpSp>
        <p:nvGrpSpPr>
          <p:cNvPr id="82" name="Group 81"/>
          <p:cNvGrpSpPr/>
          <p:nvPr/>
        </p:nvGrpSpPr>
        <p:grpSpPr>
          <a:xfrm>
            <a:off x="311595" y="1350670"/>
            <a:ext cx="3363703" cy="1990374"/>
            <a:chOff x="4110449" y="754678"/>
            <a:chExt cx="2830702" cy="1585000"/>
          </a:xfrm>
        </p:grpSpPr>
        <p:pic>
          <p:nvPicPr>
            <p:cNvPr id="83" name="Picture 82"/>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110449" y="769513"/>
              <a:ext cx="2110715" cy="1570165"/>
            </a:xfrm>
            <a:prstGeom prst="rect">
              <a:avLst/>
            </a:prstGeom>
          </p:spPr>
        </p:pic>
        <p:sp>
          <p:nvSpPr>
            <p:cNvPr id="84" name="TextBox 83"/>
            <p:cNvSpPr txBox="1"/>
            <p:nvPr/>
          </p:nvSpPr>
          <p:spPr>
            <a:xfrm>
              <a:off x="5084229" y="1068798"/>
              <a:ext cx="1856922" cy="227936"/>
            </a:xfrm>
            <a:prstGeom prst="rect">
              <a:avLst/>
            </a:prstGeom>
            <a:solidFill>
              <a:schemeClr val="bg1"/>
            </a:solidFill>
          </p:spPr>
          <p:txBody>
            <a:bodyPr wrap="square" rtlCol="0">
              <a:spAutoFit/>
            </a:bodyPr>
            <a:lstStyle/>
            <a:p>
              <a:r>
                <a:rPr lang="en-US" sz="1260" dirty="0">
                  <a:solidFill>
                    <a:srgbClr val="C00000"/>
                  </a:solidFill>
                </a:rPr>
                <a:t>*Stickland amino acids</a:t>
              </a:r>
              <a:endParaRPr lang="en-US" sz="1260" dirty="0">
                <a:solidFill>
                  <a:srgbClr val="C00000"/>
                </a:solidFill>
                <a:ea typeface="Arial" charset="0"/>
              </a:endParaRPr>
            </a:p>
          </p:txBody>
        </p:sp>
        <p:sp>
          <p:nvSpPr>
            <p:cNvPr id="85" name="TextBox 84"/>
            <p:cNvSpPr txBox="1"/>
            <p:nvPr/>
          </p:nvSpPr>
          <p:spPr>
            <a:xfrm>
              <a:off x="4398429" y="1821319"/>
              <a:ext cx="685800" cy="470578"/>
            </a:xfrm>
            <a:prstGeom prst="rect">
              <a:avLst/>
            </a:prstGeom>
            <a:noFill/>
          </p:spPr>
          <p:txBody>
            <a:bodyPr wrap="square" rtlCol="0">
              <a:spAutoFit/>
            </a:bodyPr>
            <a:lstStyle/>
            <a:p>
              <a:r>
                <a:rPr lang="en-US" sz="3240" b="1" dirty="0">
                  <a:solidFill>
                    <a:srgbClr val="C00000"/>
                  </a:solidFill>
                </a:rPr>
                <a:t>*</a:t>
              </a:r>
            </a:p>
          </p:txBody>
        </p:sp>
        <p:sp>
          <p:nvSpPr>
            <p:cNvPr id="86" name="TextBox 85"/>
            <p:cNvSpPr txBox="1"/>
            <p:nvPr/>
          </p:nvSpPr>
          <p:spPr>
            <a:xfrm>
              <a:off x="4729533" y="754678"/>
              <a:ext cx="685800" cy="470578"/>
            </a:xfrm>
            <a:prstGeom prst="rect">
              <a:avLst/>
            </a:prstGeom>
            <a:noFill/>
          </p:spPr>
          <p:txBody>
            <a:bodyPr wrap="square" rtlCol="0">
              <a:spAutoFit/>
            </a:bodyPr>
            <a:lstStyle/>
            <a:p>
              <a:r>
                <a:rPr lang="en-US" sz="3240" b="1" dirty="0">
                  <a:solidFill>
                    <a:srgbClr val="C00000"/>
                  </a:solidFill>
                </a:rPr>
                <a:t>*</a:t>
              </a:r>
            </a:p>
          </p:txBody>
        </p:sp>
        <p:sp>
          <p:nvSpPr>
            <p:cNvPr id="87" name="TextBox 86"/>
            <p:cNvSpPr txBox="1"/>
            <p:nvPr/>
          </p:nvSpPr>
          <p:spPr>
            <a:xfrm>
              <a:off x="5823456" y="1563869"/>
              <a:ext cx="685800" cy="470578"/>
            </a:xfrm>
            <a:prstGeom prst="rect">
              <a:avLst/>
            </a:prstGeom>
            <a:noFill/>
          </p:spPr>
          <p:txBody>
            <a:bodyPr wrap="square" rtlCol="0">
              <a:spAutoFit/>
            </a:bodyPr>
            <a:lstStyle/>
            <a:p>
              <a:r>
                <a:rPr lang="en-US" sz="3240" b="1" dirty="0">
                  <a:solidFill>
                    <a:srgbClr val="C00000"/>
                  </a:solidFill>
                </a:rPr>
                <a:t>*</a:t>
              </a:r>
            </a:p>
          </p:txBody>
        </p:sp>
      </p:grpSp>
      <p:sp>
        <p:nvSpPr>
          <p:cNvPr id="89" name="TextBox 88"/>
          <p:cNvSpPr txBox="1"/>
          <p:nvPr/>
        </p:nvSpPr>
        <p:spPr>
          <a:xfrm>
            <a:off x="-254305" y="3652401"/>
            <a:ext cx="4232968" cy="470876"/>
          </a:xfrm>
          <a:prstGeom prst="rect">
            <a:avLst/>
          </a:prstGeom>
          <a:solidFill>
            <a:schemeClr val="bg1"/>
          </a:solidFill>
        </p:spPr>
        <p:txBody>
          <a:bodyPr wrap="square" lIns="82272" tIns="41137" rIns="82272" bIns="41137" rtlCol="0">
            <a:spAutoFit/>
          </a:bodyPr>
          <a:lstStyle/>
          <a:p>
            <a:pPr algn="ctr"/>
            <a:r>
              <a:rPr lang="en-US" sz="1260" b="1" dirty="0">
                <a:latin typeface="Arial" charset="0"/>
                <a:ea typeface="Arial" charset="0"/>
                <a:cs typeface="Arial" charset="0"/>
              </a:rPr>
              <a:t>viral genomic fragment </a:t>
            </a:r>
          </a:p>
          <a:p>
            <a:pPr algn="ctr"/>
            <a:r>
              <a:rPr lang="en-US" sz="1260" dirty="0">
                <a:latin typeface="Arial" charset="0"/>
                <a:ea typeface="Arial" charset="0"/>
                <a:cs typeface="Arial" charset="0"/>
              </a:rPr>
              <a:t>45.8 </a:t>
            </a:r>
            <a:r>
              <a:rPr lang="en-US" sz="1260" dirty="0" err="1">
                <a:latin typeface="Arial" charset="0"/>
                <a:ea typeface="Arial" charset="0"/>
                <a:cs typeface="Arial" charset="0"/>
              </a:rPr>
              <a:t>Kbp</a:t>
            </a:r>
            <a:r>
              <a:rPr lang="en-US" sz="1260" dirty="0">
                <a:latin typeface="Arial" charset="0"/>
                <a:ea typeface="Arial" charset="0"/>
                <a:cs typeface="Arial" charset="0"/>
              </a:rPr>
              <a:t>, novel taxonomy</a:t>
            </a:r>
          </a:p>
        </p:txBody>
      </p:sp>
      <p:pic>
        <p:nvPicPr>
          <p:cNvPr id="90" name="Picture 89" descr="v_68.pdf"/>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4552" y="4273196"/>
            <a:ext cx="5564606" cy="883541"/>
          </a:xfrm>
          <a:prstGeom prst="rect">
            <a:avLst/>
          </a:prstGeom>
        </p:spPr>
      </p:pic>
      <p:pic>
        <p:nvPicPr>
          <p:cNvPr id="49" name="Picture 48" descr="1_7-2_Hal_pellet_034.jpg"/>
          <p:cNvPicPr>
            <a:picLocks noChangeAspect="1"/>
          </p:cNvPicPr>
          <p:nvPr/>
        </p:nvPicPr>
        <p:blipFill rotWithShape="1">
          <a:blip r:embed="rId9" cstate="hqprint">
            <a:extLst>
              <a:ext uri="{BEBA8EAE-BF5A-486C-A8C5-ECC9F3942E4B}">
                <a14:imgProps xmlns:a14="http://schemas.microsoft.com/office/drawing/2010/main">
                  <a14:imgLayer r:embed="rId10">
                    <a14:imgEffect>
                      <a14:brightnessContrast contrast="20000"/>
                    </a14:imgEffect>
                  </a14:imgLayer>
                </a14:imgProps>
              </a:ext>
              <a:ext uri="{28A0092B-C50C-407E-A947-70E740481C1C}">
                <a14:useLocalDpi xmlns:a14="http://schemas.microsoft.com/office/drawing/2010/main"/>
              </a:ext>
            </a:extLst>
          </a:blip>
          <a:srcRect/>
          <a:stretch/>
        </p:blipFill>
        <p:spPr>
          <a:xfrm>
            <a:off x="3473383" y="3107295"/>
            <a:ext cx="1262213" cy="1116747"/>
          </a:xfrm>
          <a:prstGeom prst="rect">
            <a:avLst/>
          </a:prstGeom>
        </p:spPr>
      </p:pic>
      <p:sp>
        <p:nvSpPr>
          <p:cNvPr id="31" name="Rectangle 30"/>
          <p:cNvSpPr/>
          <p:nvPr/>
        </p:nvSpPr>
        <p:spPr>
          <a:xfrm>
            <a:off x="-49730" y="1094952"/>
            <a:ext cx="4341001" cy="286232"/>
          </a:xfrm>
          <a:prstGeom prst="rect">
            <a:avLst/>
          </a:prstGeom>
        </p:spPr>
        <p:txBody>
          <a:bodyPr wrap="square">
            <a:spAutoFit/>
          </a:bodyPr>
          <a:lstStyle/>
          <a:p>
            <a:pPr algn="ctr"/>
            <a:r>
              <a:rPr lang="en-US" sz="1260" b="1">
                <a:latin typeface="Arial" charset="0"/>
                <a:ea typeface="Arial" charset="0"/>
                <a:cs typeface="Arial" charset="0"/>
              </a:rPr>
              <a:t>metabolites </a:t>
            </a:r>
            <a:r>
              <a:rPr lang="en-US" sz="1260" b="1" dirty="0">
                <a:latin typeface="Arial" charset="0"/>
                <a:ea typeface="Arial" charset="0"/>
                <a:cs typeface="Arial" charset="0"/>
              </a:rPr>
              <a:t>released following viral lysis</a:t>
            </a:r>
          </a:p>
        </p:txBody>
      </p:sp>
    </p:spTree>
    <p:extLst>
      <p:ext uri="{BB962C8B-B14F-4D97-AF65-F5344CB8AC3E}">
        <p14:creationId xmlns:p14="http://schemas.microsoft.com/office/powerpoint/2010/main" val="38911527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EBBB03C-A475-8745-92FC-DBE0F52D6A55}"/>
              </a:ext>
            </a:extLst>
          </p:cNvPr>
          <p:cNvPicPr>
            <a:picLocks noChangeAspect="1"/>
          </p:cNvPicPr>
          <p:nvPr/>
        </p:nvPicPr>
        <p:blipFill>
          <a:blip r:embed="rId3"/>
          <a:stretch>
            <a:fillRect/>
          </a:stretch>
        </p:blipFill>
        <p:spPr>
          <a:xfrm>
            <a:off x="1550291" y="215537"/>
            <a:ext cx="6213348" cy="4244584"/>
          </a:xfrm>
          <a:prstGeom prst="rect">
            <a:avLst/>
          </a:prstGeom>
        </p:spPr>
      </p:pic>
      <p:sp>
        <p:nvSpPr>
          <p:cNvPr id="15" name="Rectangle 14">
            <a:extLst>
              <a:ext uri="{FF2B5EF4-FFF2-40B4-BE49-F238E27FC236}">
                <a16:creationId xmlns:a16="http://schemas.microsoft.com/office/drawing/2014/main" id="{7ECD44BB-575B-4944-B29D-8DAB61F3443F}"/>
              </a:ext>
            </a:extLst>
          </p:cNvPr>
          <p:cNvSpPr/>
          <p:nvPr/>
        </p:nvSpPr>
        <p:spPr>
          <a:xfrm>
            <a:off x="323306" y="4562552"/>
            <a:ext cx="9637282" cy="424732"/>
          </a:xfrm>
          <a:prstGeom prst="rect">
            <a:avLst/>
          </a:prstGeom>
        </p:spPr>
        <p:txBody>
          <a:bodyPr wrap="square">
            <a:spAutoFit/>
          </a:bodyPr>
          <a:lstStyle/>
          <a:p>
            <a:pPr lvl="0">
              <a:defRPr/>
            </a:pPr>
            <a:r>
              <a:rPr lang="en-US" sz="2160" spc="270" dirty="0">
                <a:solidFill>
                  <a:schemeClr val="bg1"/>
                </a:solidFill>
                <a:latin typeface="Helvetica" pitchFamily="2" charset="0"/>
              </a:rPr>
              <a:t>Microbes compete, cooperate, and ward off elimination</a:t>
            </a:r>
          </a:p>
        </p:txBody>
      </p:sp>
    </p:spTree>
    <p:extLst>
      <p:ext uri="{BB962C8B-B14F-4D97-AF65-F5344CB8AC3E}">
        <p14:creationId xmlns:p14="http://schemas.microsoft.com/office/powerpoint/2010/main" val="278449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5363969" cy="954107"/>
          </a:xfrm>
          <a:prstGeom prst="rect">
            <a:avLst/>
          </a:prstGeom>
          <a:noFill/>
        </p:spPr>
        <p:txBody>
          <a:bodyPr wrap="none" rtlCol="0">
            <a:spAutoFit/>
          </a:bodyPr>
          <a:lstStyle/>
          <a:p>
            <a:r>
              <a:rPr lang="en-US" sz="2800" dirty="0">
                <a:solidFill>
                  <a:srgbClr val="595959"/>
                </a:solidFill>
              </a:rPr>
              <a:t>The deep terrestrial subsurface: </a:t>
            </a:r>
          </a:p>
          <a:p>
            <a:r>
              <a:rPr lang="en-US" sz="2800" dirty="0">
                <a:solidFill>
                  <a:srgbClr val="595959"/>
                </a:solidFill>
              </a:rPr>
              <a:t>The microbial frontier</a:t>
            </a:r>
          </a:p>
        </p:txBody>
      </p:sp>
      <p:pic>
        <p:nvPicPr>
          <p:cNvPr id="4" name="Picture 3" descr="GroundCut2.jpg"/>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bwMode="auto">
          <a:xfrm>
            <a:off x="512718" y="1284973"/>
            <a:ext cx="6606408" cy="38585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5"/>
          <p:cNvSpPr txBox="1">
            <a:spLocks noChangeArrowheads="1"/>
          </p:cNvSpPr>
          <p:nvPr/>
        </p:nvSpPr>
        <p:spPr bwMode="auto">
          <a:xfrm>
            <a:off x="6162669" y="123110"/>
            <a:ext cx="2981331" cy="16619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endParaRPr lang="en-US" sz="600" dirty="0">
              <a:latin typeface="Helvetica Neue Light" charset="0"/>
              <a:cs typeface="Helvetica Neue Light" charset="0"/>
            </a:endParaRPr>
          </a:p>
          <a:p>
            <a:pPr algn="ctr" eaLnBrk="1" hangingPunct="1"/>
            <a:r>
              <a:rPr lang="en-US" dirty="0">
                <a:latin typeface="Arial" charset="0"/>
                <a:ea typeface="Arial" charset="0"/>
                <a:cs typeface="Arial" charset="0"/>
              </a:rPr>
              <a:t>1/3 earths biomass is below soil layer, but remains poorly characterized</a:t>
            </a:r>
          </a:p>
        </p:txBody>
      </p:sp>
    </p:spTree>
    <p:extLst>
      <p:ext uri="{BB962C8B-B14F-4D97-AF65-F5344CB8AC3E}">
        <p14:creationId xmlns:p14="http://schemas.microsoft.com/office/powerpoint/2010/main" val="4927654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DA401-4108-E048-9A18-35EBC6AB5B2C}"/>
              </a:ext>
            </a:extLst>
          </p:cNvPr>
          <p:cNvSpPr>
            <a:spLocks noGrp="1"/>
          </p:cNvSpPr>
          <p:nvPr>
            <p:ph type="title"/>
          </p:nvPr>
        </p:nvSpPr>
        <p:spPr>
          <a:xfrm>
            <a:off x="438700" y="96044"/>
            <a:ext cx="8520600" cy="572700"/>
          </a:xfrm>
        </p:spPr>
        <p:txBody>
          <a:bodyPr>
            <a:normAutofit fontScale="90000"/>
          </a:bodyPr>
          <a:lstStyle/>
          <a:p>
            <a:pPr algn="ctr"/>
            <a:r>
              <a:rPr lang="en-US" dirty="0"/>
              <a:t>REVIEW: computational pipeline used in this case study</a:t>
            </a:r>
          </a:p>
        </p:txBody>
      </p:sp>
      <p:pic>
        <p:nvPicPr>
          <p:cNvPr id="6" name="Picture 5">
            <a:extLst>
              <a:ext uri="{FF2B5EF4-FFF2-40B4-BE49-F238E27FC236}">
                <a16:creationId xmlns:a16="http://schemas.microsoft.com/office/drawing/2014/main" id="{1961BA00-570B-F142-B159-DFAA70F51641}"/>
              </a:ext>
            </a:extLst>
          </p:cNvPr>
          <p:cNvPicPr>
            <a:picLocks noChangeAspect="1"/>
          </p:cNvPicPr>
          <p:nvPr/>
        </p:nvPicPr>
        <p:blipFill>
          <a:blip r:embed="rId2"/>
          <a:stretch>
            <a:fillRect/>
          </a:stretch>
        </p:blipFill>
        <p:spPr>
          <a:xfrm>
            <a:off x="1001268" y="839595"/>
            <a:ext cx="6476956" cy="4303906"/>
          </a:xfrm>
          <a:prstGeom prst="rect">
            <a:avLst/>
          </a:prstGeom>
        </p:spPr>
      </p:pic>
    </p:spTree>
    <p:extLst>
      <p:ext uri="{BB962C8B-B14F-4D97-AF65-F5344CB8AC3E}">
        <p14:creationId xmlns:p14="http://schemas.microsoft.com/office/powerpoint/2010/main" val="31402781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610E1A4-C04D-FC4D-A326-94D9F130C159}"/>
              </a:ext>
            </a:extLst>
          </p:cNvPr>
          <p:cNvSpPr txBox="1"/>
          <p:nvPr/>
        </p:nvSpPr>
        <p:spPr>
          <a:xfrm>
            <a:off x="9215487" y="2505450"/>
            <a:ext cx="2600956" cy="286232"/>
          </a:xfrm>
          <a:prstGeom prst="rect">
            <a:avLst/>
          </a:prstGeom>
          <a:solidFill>
            <a:schemeClr val="bg1">
              <a:lumMod val="85000"/>
              <a:alpha val="67000"/>
            </a:schemeClr>
          </a:solidFill>
        </p:spPr>
        <p:txBody>
          <a:bodyPr wrap="square" rtlCol="0">
            <a:spAutoFit/>
          </a:bodyPr>
          <a:lstStyle/>
          <a:p>
            <a:endParaRPr lang="en-US" sz="1260"/>
          </a:p>
        </p:txBody>
      </p:sp>
      <p:cxnSp>
        <p:nvCxnSpPr>
          <p:cNvPr id="20" name="Straight Connector 19">
            <a:extLst>
              <a:ext uri="{FF2B5EF4-FFF2-40B4-BE49-F238E27FC236}">
                <a16:creationId xmlns:a16="http://schemas.microsoft.com/office/drawing/2014/main" id="{FC8340A4-A5AC-6D42-A747-2501B41DD799}"/>
              </a:ext>
            </a:extLst>
          </p:cNvPr>
          <p:cNvCxnSpPr/>
          <p:nvPr/>
        </p:nvCxnSpPr>
        <p:spPr>
          <a:xfrm>
            <a:off x="10419798" y="1987610"/>
            <a:ext cx="1" cy="4567963"/>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CEC1E197-B9BA-3F4F-8919-3E674404E49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786162" y="68720"/>
            <a:ext cx="2357838" cy="1684171"/>
          </a:xfrm>
          <a:prstGeom prst="rect">
            <a:avLst/>
          </a:prstGeom>
        </p:spPr>
      </p:pic>
      <p:sp>
        <p:nvSpPr>
          <p:cNvPr id="34" name="TextBox 33">
            <a:extLst>
              <a:ext uri="{FF2B5EF4-FFF2-40B4-BE49-F238E27FC236}">
                <a16:creationId xmlns:a16="http://schemas.microsoft.com/office/drawing/2014/main" id="{3ABE4094-8AE3-DB46-9E55-E842D350FDDE}"/>
              </a:ext>
            </a:extLst>
          </p:cNvPr>
          <p:cNvSpPr txBox="1"/>
          <p:nvPr/>
        </p:nvSpPr>
        <p:spPr>
          <a:xfrm>
            <a:off x="128112" y="4271592"/>
            <a:ext cx="5700169" cy="4635115"/>
          </a:xfrm>
          <a:prstGeom prst="rect">
            <a:avLst/>
          </a:prstGeom>
          <a:noFill/>
        </p:spPr>
        <p:txBody>
          <a:bodyPr wrap="square" rtlCol="0">
            <a:spAutoFit/>
          </a:bodyPr>
          <a:lstStyle/>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1440" spc="270" dirty="0">
              <a:solidFill>
                <a:schemeClr val="bg1"/>
              </a:solidFill>
              <a:latin typeface="Helvetica" pitchFamily="2" charset="0"/>
            </a:endParaRPr>
          </a:p>
        </p:txBody>
      </p:sp>
      <p:sp>
        <p:nvSpPr>
          <p:cNvPr id="35" name="TextBox 34">
            <a:extLst>
              <a:ext uri="{FF2B5EF4-FFF2-40B4-BE49-F238E27FC236}">
                <a16:creationId xmlns:a16="http://schemas.microsoft.com/office/drawing/2014/main" id="{C8DB7E5A-979D-D245-AC23-4B32A6CA73C9}"/>
              </a:ext>
            </a:extLst>
          </p:cNvPr>
          <p:cNvSpPr txBox="1"/>
          <p:nvPr/>
        </p:nvSpPr>
        <p:spPr>
          <a:xfrm>
            <a:off x="128112" y="131195"/>
            <a:ext cx="8993124" cy="1754326"/>
          </a:xfrm>
          <a:prstGeom prst="rect">
            <a:avLst/>
          </a:prstGeom>
          <a:noFill/>
        </p:spPr>
        <p:txBody>
          <a:bodyPr wrap="square" rtlCol="0">
            <a:spAutoFit/>
          </a:bodyPr>
          <a:lstStyle/>
          <a:p>
            <a:r>
              <a:rPr lang="en-US" sz="2520" spc="270" dirty="0">
                <a:solidFill>
                  <a:schemeClr val="bg1"/>
                </a:solidFill>
                <a:latin typeface="Helvetica" pitchFamily="2" charset="0"/>
              </a:rPr>
              <a:t>Core microbes adapt to </a:t>
            </a:r>
          </a:p>
          <a:p>
            <a:r>
              <a:rPr lang="en-US" sz="2520" spc="270" dirty="0">
                <a:solidFill>
                  <a:schemeClr val="bg1"/>
                </a:solidFill>
                <a:latin typeface="Helvetica" pitchFamily="2" charset="0"/>
              </a:rPr>
              <a:t>environmental hardships</a:t>
            </a:r>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1440" spc="270" dirty="0">
              <a:solidFill>
                <a:schemeClr val="bg1"/>
              </a:solidFill>
              <a:latin typeface="Helvetica" pitchFamily="2" charset="0"/>
            </a:endParaRPr>
          </a:p>
        </p:txBody>
      </p:sp>
      <p:pic>
        <p:nvPicPr>
          <p:cNvPr id="38" name="Picture 37">
            <a:extLst>
              <a:ext uri="{FF2B5EF4-FFF2-40B4-BE49-F238E27FC236}">
                <a16:creationId xmlns:a16="http://schemas.microsoft.com/office/drawing/2014/main" id="{E3CEB4F0-8F4F-5344-8E22-B367D4ECC0B6}"/>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84259" y="1245870"/>
            <a:ext cx="6012180" cy="3520440"/>
          </a:xfrm>
          <a:prstGeom prst="rect">
            <a:avLst/>
          </a:prstGeom>
        </p:spPr>
      </p:pic>
      <p:sp>
        <p:nvSpPr>
          <p:cNvPr id="40" name="TextBox 39">
            <a:extLst>
              <a:ext uri="{FF2B5EF4-FFF2-40B4-BE49-F238E27FC236}">
                <a16:creationId xmlns:a16="http://schemas.microsoft.com/office/drawing/2014/main" id="{2C7A1767-3756-CE47-9F04-713075AA4255}"/>
              </a:ext>
            </a:extLst>
          </p:cNvPr>
          <p:cNvSpPr txBox="1"/>
          <p:nvPr/>
        </p:nvSpPr>
        <p:spPr>
          <a:xfrm>
            <a:off x="7179139" y="4850430"/>
            <a:ext cx="3670979" cy="286232"/>
          </a:xfrm>
          <a:prstGeom prst="rect">
            <a:avLst/>
          </a:prstGeom>
          <a:solidFill>
            <a:schemeClr val="tx1"/>
          </a:solidFill>
          <a:effectLst/>
        </p:spPr>
        <p:txBody>
          <a:bodyPr wrap="square" rtlCol="0">
            <a:spAutoFit/>
          </a:bodyPr>
          <a:lstStyle/>
          <a:p>
            <a:r>
              <a:rPr lang="en-US" sz="1260" dirty="0" err="1">
                <a:solidFill>
                  <a:schemeClr val="bg1"/>
                </a:solidFill>
                <a:latin typeface="Helvetica" pitchFamily="2" charset="0"/>
              </a:rPr>
              <a:t>Borton</a:t>
            </a:r>
            <a:r>
              <a:rPr lang="en-US" sz="1260" dirty="0">
                <a:solidFill>
                  <a:schemeClr val="bg1"/>
                </a:solidFill>
                <a:latin typeface="Helvetica" pitchFamily="2" charset="0"/>
              </a:rPr>
              <a:t> et al, PNAS, 2018</a:t>
            </a:r>
            <a:endParaRPr lang="en-US" sz="1260" i="1" dirty="0">
              <a:solidFill>
                <a:schemeClr val="bg1"/>
              </a:solidFill>
              <a:latin typeface="Helvetica" pitchFamily="2" charset="0"/>
            </a:endParaRPr>
          </a:p>
        </p:txBody>
      </p:sp>
    </p:spTree>
    <p:extLst>
      <p:ext uri="{BB962C8B-B14F-4D97-AF65-F5344CB8AC3E}">
        <p14:creationId xmlns:p14="http://schemas.microsoft.com/office/powerpoint/2010/main" val="5810252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610E1A4-C04D-FC4D-A326-94D9F130C159}"/>
              </a:ext>
            </a:extLst>
          </p:cNvPr>
          <p:cNvSpPr txBox="1"/>
          <p:nvPr/>
        </p:nvSpPr>
        <p:spPr>
          <a:xfrm>
            <a:off x="9215487" y="2505450"/>
            <a:ext cx="2600956" cy="286232"/>
          </a:xfrm>
          <a:prstGeom prst="rect">
            <a:avLst/>
          </a:prstGeom>
          <a:solidFill>
            <a:schemeClr val="bg1">
              <a:lumMod val="85000"/>
              <a:alpha val="67000"/>
            </a:schemeClr>
          </a:solidFill>
        </p:spPr>
        <p:txBody>
          <a:bodyPr wrap="square" rtlCol="0">
            <a:spAutoFit/>
          </a:bodyPr>
          <a:lstStyle/>
          <a:p>
            <a:endParaRPr lang="en-US" sz="1260"/>
          </a:p>
        </p:txBody>
      </p:sp>
      <p:cxnSp>
        <p:nvCxnSpPr>
          <p:cNvPr id="20" name="Straight Connector 19">
            <a:extLst>
              <a:ext uri="{FF2B5EF4-FFF2-40B4-BE49-F238E27FC236}">
                <a16:creationId xmlns:a16="http://schemas.microsoft.com/office/drawing/2014/main" id="{FC8340A4-A5AC-6D42-A747-2501B41DD799}"/>
              </a:ext>
            </a:extLst>
          </p:cNvPr>
          <p:cNvCxnSpPr/>
          <p:nvPr/>
        </p:nvCxnSpPr>
        <p:spPr>
          <a:xfrm>
            <a:off x="10419798" y="1987610"/>
            <a:ext cx="1" cy="4567963"/>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A7986C1D-133B-E046-91B0-6089B5E96ED9}"/>
              </a:ext>
            </a:extLst>
          </p:cNvPr>
          <p:cNvSpPr txBox="1"/>
          <p:nvPr/>
        </p:nvSpPr>
        <p:spPr>
          <a:xfrm>
            <a:off x="128112" y="4271592"/>
            <a:ext cx="5700169" cy="4635115"/>
          </a:xfrm>
          <a:prstGeom prst="rect">
            <a:avLst/>
          </a:prstGeom>
          <a:noFill/>
        </p:spPr>
        <p:txBody>
          <a:bodyPr wrap="square" rtlCol="0">
            <a:spAutoFit/>
          </a:bodyPr>
          <a:lstStyle/>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1440" spc="270" dirty="0">
              <a:solidFill>
                <a:schemeClr val="bg1"/>
              </a:solidFill>
              <a:latin typeface="Helvetica" pitchFamily="2" charset="0"/>
            </a:endParaRPr>
          </a:p>
        </p:txBody>
      </p:sp>
      <p:sp>
        <p:nvSpPr>
          <p:cNvPr id="12" name="TextBox 11">
            <a:extLst>
              <a:ext uri="{FF2B5EF4-FFF2-40B4-BE49-F238E27FC236}">
                <a16:creationId xmlns:a16="http://schemas.microsoft.com/office/drawing/2014/main" id="{1847B45B-7E59-6149-AAF8-CCACF37A175F}"/>
              </a:ext>
            </a:extLst>
          </p:cNvPr>
          <p:cNvSpPr txBox="1"/>
          <p:nvPr/>
        </p:nvSpPr>
        <p:spPr>
          <a:xfrm>
            <a:off x="150876" y="129820"/>
            <a:ext cx="9144000" cy="1366528"/>
          </a:xfrm>
          <a:prstGeom prst="rect">
            <a:avLst/>
          </a:prstGeom>
          <a:noFill/>
        </p:spPr>
        <p:txBody>
          <a:bodyPr wrap="square" rtlCol="0">
            <a:spAutoFit/>
          </a:bodyPr>
          <a:lstStyle/>
          <a:p>
            <a:r>
              <a:rPr lang="en-US" sz="2520" spc="270" dirty="0">
                <a:solidFill>
                  <a:schemeClr val="bg1"/>
                </a:solidFill>
                <a:latin typeface="Helvetica" pitchFamily="2" charset="0"/>
              </a:rPr>
              <a:t>Compete for resources in the tribe</a:t>
            </a:r>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1440" spc="270" dirty="0">
              <a:solidFill>
                <a:schemeClr val="bg1"/>
              </a:solidFill>
              <a:latin typeface="Helvetica" pitchFamily="2" charset="0"/>
            </a:endParaRPr>
          </a:p>
        </p:txBody>
      </p:sp>
      <p:pic>
        <p:nvPicPr>
          <p:cNvPr id="7" name="Picture 6">
            <a:extLst>
              <a:ext uri="{FF2B5EF4-FFF2-40B4-BE49-F238E27FC236}">
                <a16:creationId xmlns:a16="http://schemas.microsoft.com/office/drawing/2014/main" id="{65E33F76-0398-3647-B046-7B8AD38E0C7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84259" y="1245870"/>
            <a:ext cx="6035040" cy="3897630"/>
          </a:xfrm>
          <a:prstGeom prst="rect">
            <a:avLst/>
          </a:prstGeom>
        </p:spPr>
      </p:pic>
      <p:sp>
        <p:nvSpPr>
          <p:cNvPr id="22" name="TextBox 21">
            <a:extLst>
              <a:ext uri="{FF2B5EF4-FFF2-40B4-BE49-F238E27FC236}">
                <a16:creationId xmlns:a16="http://schemas.microsoft.com/office/drawing/2014/main" id="{DAAE8454-686F-9B43-A844-32458DEB1A49}"/>
              </a:ext>
            </a:extLst>
          </p:cNvPr>
          <p:cNvSpPr txBox="1"/>
          <p:nvPr/>
        </p:nvSpPr>
        <p:spPr>
          <a:xfrm>
            <a:off x="7179139" y="4850430"/>
            <a:ext cx="3670979" cy="286232"/>
          </a:xfrm>
          <a:prstGeom prst="rect">
            <a:avLst/>
          </a:prstGeom>
          <a:solidFill>
            <a:schemeClr val="tx1"/>
          </a:solidFill>
          <a:effectLst/>
        </p:spPr>
        <p:txBody>
          <a:bodyPr wrap="square" rtlCol="0">
            <a:spAutoFit/>
          </a:bodyPr>
          <a:lstStyle/>
          <a:p>
            <a:r>
              <a:rPr lang="en-US" sz="1260" dirty="0" err="1">
                <a:solidFill>
                  <a:schemeClr val="bg1"/>
                </a:solidFill>
                <a:latin typeface="Helvetica" pitchFamily="2" charset="0"/>
              </a:rPr>
              <a:t>Borton</a:t>
            </a:r>
            <a:r>
              <a:rPr lang="en-US" sz="1260" dirty="0">
                <a:solidFill>
                  <a:schemeClr val="bg1"/>
                </a:solidFill>
                <a:latin typeface="Helvetica" pitchFamily="2" charset="0"/>
              </a:rPr>
              <a:t> et al, PNAS, 2018</a:t>
            </a:r>
            <a:endParaRPr lang="en-US" sz="1260" i="1" dirty="0">
              <a:solidFill>
                <a:schemeClr val="bg1"/>
              </a:solidFill>
              <a:latin typeface="Helvetica" pitchFamily="2" charset="0"/>
            </a:endParaRPr>
          </a:p>
        </p:txBody>
      </p:sp>
      <p:pic>
        <p:nvPicPr>
          <p:cNvPr id="8" name="Content Placeholder 3">
            <a:extLst>
              <a:ext uri="{FF2B5EF4-FFF2-40B4-BE49-F238E27FC236}">
                <a16:creationId xmlns:a16="http://schemas.microsoft.com/office/drawing/2014/main" id="{C0248D35-12B3-1246-9C77-EAB00B9D4018}"/>
              </a:ext>
            </a:extLst>
          </p:cNvPr>
          <p:cNvPicPr>
            <a:picLocks noGrp="1" noChangeAspect="1"/>
          </p:cNvPicPr>
          <p:nvPr>
            <p:ph idx="1"/>
          </p:nvPr>
        </p:nvPicPr>
        <p:blipFill>
          <a:blip r:embed="rId4" cstate="hqprint">
            <a:extLst>
              <a:ext uri="{28A0092B-C50C-407E-A947-70E740481C1C}">
                <a14:useLocalDpi xmlns:a14="http://schemas.microsoft.com/office/drawing/2010/main"/>
              </a:ext>
            </a:extLst>
          </a:blip>
          <a:stretch>
            <a:fillRect/>
          </a:stretch>
        </p:blipFill>
        <p:spPr>
          <a:xfrm>
            <a:off x="6894878" y="0"/>
            <a:ext cx="2249122" cy="1077626"/>
          </a:xfrm>
        </p:spPr>
      </p:pic>
    </p:spTree>
    <p:extLst>
      <p:ext uri="{BB962C8B-B14F-4D97-AF65-F5344CB8AC3E}">
        <p14:creationId xmlns:p14="http://schemas.microsoft.com/office/powerpoint/2010/main" val="6631278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610E1A4-C04D-FC4D-A326-94D9F130C159}"/>
              </a:ext>
            </a:extLst>
          </p:cNvPr>
          <p:cNvSpPr txBox="1"/>
          <p:nvPr/>
        </p:nvSpPr>
        <p:spPr>
          <a:xfrm>
            <a:off x="9215487" y="2505450"/>
            <a:ext cx="2600956" cy="286232"/>
          </a:xfrm>
          <a:prstGeom prst="rect">
            <a:avLst/>
          </a:prstGeom>
          <a:solidFill>
            <a:schemeClr val="bg1">
              <a:lumMod val="85000"/>
              <a:alpha val="67000"/>
            </a:schemeClr>
          </a:solidFill>
        </p:spPr>
        <p:txBody>
          <a:bodyPr wrap="square" rtlCol="0">
            <a:spAutoFit/>
          </a:bodyPr>
          <a:lstStyle/>
          <a:p>
            <a:endParaRPr lang="en-US" sz="1260"/>
          </a:p>
        </p:txBody>
      </p:sp>
      <p:cxnSp>
        <p:nvCxnSpPr>
          <p:cNvPr id="20" name="Straight Connector 19">
            <a:extLst>
              <a:ext uri="{FF2B5EF4-FFF2-40B4-BE49-F238E27FC236}">
                <a16:creationId xmlns:a16="http://schemas.microsoft.com/office/drawing/2014/main" id="{FC8340A4-A5AC-6D42-A747-2501B41DD799}"/>
              </a:ext>
            </a:extLst>
          </p:cNvPr>
          <p:cNvCxnSpPr/>
          <p:nvPr/>
        </p:nvCxnSpPr>
        <p:spPr>
          <a:xfrm>
            <a:off x="10419798" y="1987610"/>
            <a:ext cx="1" cy="4567963"/>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DF939570-120B-D045-A5CC-047E4237ADA7}"/>
              </a:ext>
            </a:extLst>
          </p:cNvPr>
          <p:cNvSpPr txBox="1"/>
          <p:nvPr/>
        </p:nvSpPr>
        <p:spPr>
          <a:xfrm>
            <a:off x="150876" y="129820"/>
            <a:ext cx="9144000" cy="1034129"/>
          </a:xfrm>
          <a:prstGeom prst="rect">
            <a:avLst/>
          </a:prstGeom>
          <a:noFill/>
        </p:spPr>
        <p:txBody>
          <a:bodyPr wrap="square" rtlCol="0">
            <a:spAutoFit/>
          </a:bodyPr>
          <a:lstStyle/>
          <a:p>
            <a:r>
              <a:rPr lang="en-US" sz="2520" spc="270" dirty="0">
                <a:solidFill>
                  <a:schemeClr val="bg1"/>
                </a:solidFill>
                <a:latin typeface="Helvetica" pitchFamily="2" charset="0"/>
              </a:rPr>
              <a:t>Form alliances within the tribe</a:t>
            </a:r>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1440" spc="270" dirty="0">
              <a:solidFill>
                <a:schemeClr val="bg1"/>
              </a:solidFill>
              <a:latin typeface="Helvetica" pitchFamily="2" charset="0"/>
            </a:endParaRPr>
          </a:p>
        </p:txBody>
      </p:sp>
      <p:sp>
        <p:nvSpPr>
          <p:cNvPr id="7" name="TextBox 6">
            <a:extLst>
              <a:ext uri="{FF2B5EF4-FFF2-40B4-BE49-F238E27FC236}">
                <a16:creationId xmlns:a16="http://schemas.microsoft.com/office/drawing/2014/main" id="{81C8D1A1-895D-454E-9232-470BB897C8A6}"/>
              </a:ext>
            </a:extLst>
          </p:cNvPr>
          <p:cNvSpPr txBox="1"/>
          <p:nvPr/>
        </p:nvSpPr>
        <p:spPr>
          <a:xfrm>
            <a:off x="128112" y="4271592"/>
            <a:ext cx="5700169" cy="4635115"/>
          </a:xfrm>
          <a:prstGeom prst="rect">
            <a:avLst/>
          </a:prstGeom>
          <a:noFill/>
        </p:spPr>
        <p:txBody>
          <a:bodyPr wrap="square" rtlCol="0">
            <a:spAutoFit/>
          </a:bodyPr>
          <a:lstStyle/>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1440" spc="270" dirty="0">
              <a:solidFill>
                <a:schemeClr val="bg1"/>
              </a:solidFill>
              <a:latin typeface="Helvetica" pitchFamily="2" charset="0"/>
            </a:endParaRPr>
          </a:p>
        </p:txBody>
      </p:sp>
      <p:pic>
        <p:nvPicPr>
          <p:cNvPr id="10" name="Picture 9">
            <a:extLst>
              <a:ext uri="{FF2B5EF4-FFF2-40B4-BE49-F238E27FC236}">
                <a16:creationId xmlns:a16="http://schemas.microsoft.com/office/drawing/2014/main" id="{1AC84120-EE84-1642-8926-833ACCFC74A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84259" y="1120140"/>
            <a:ext cx="6035040" cy="4023360"/>
          </a:xfrm>
          <a:prstGeom prst="rect">
            <a:avLst/>
          </a:prstGeom>
        </p:spPr>
      </p:pic>
      <p:sp>
        <p:nvSpPr>
          <p:cNvPr id="13" name="TextBox 12">
            <a:extLst>
              <a:ext uri="{FF2B5EF4-FFF2-40B4-BE49-F238E27FC236}">
                <a16:creationId xmlns:a16="http://schemas.microsoft.com/office/drawing/2014/main" id="{D528DE5C-A3AD-C149-8134-6EF9A165A3FA}"/>
              </a:ext>
            </a:extLst>
          </p:cNvPr>
          <p:cNvSpPr txBox="1"/>
          <p:nvPr/>
        </p:nvSpPr>
        <p:spPr>
          <a:xfrm>
            <a:off x="7179139" y="4850430"/>
            <a:ext cx="3670979" cy="286232"/>
          </a:xfrm>
          <a:prstGeom prst="rect">
            <a:avLst/>
          </a:prstGeom>
          <a:solidFill>
            <a:schemeClr val="tx1"/>
          </a:solidFill>
          <a:effectLst/>
        </p:spPr>
        <p:txBody>
          <a:bodyPr wrap="square" rtlCol="0">
            <a:spAutoFit/>
          </a:bodyPr>
          <a:lstStyle/>
          <a:p>
            <a:r>
              <a:rPr lang="en-US" sz="1260" dirty="0" err="1">
                <a:solidFill>
                  <a:schemeClr val="bg1"/>
                </a:solidFill>
                <a:latin typeface="Helvetica" pitchFamily="2" charset="0"/>
              </a:rPr>
              <a:t>Borton</a:t>
            </a:r>
            <a:r>
              <a:rPr lang="en-US" sz="1260" dirty="0">
                <a:solidFill>
                  <a:schemeClr val="bg1"/>
                </a:solidFill>
                <a:latin typeface="Helvetica" pitchFamily="2" charset="0"/>
              </a:rPr>
              <a:t> et al, PNAS, 2018</a:t>
            </a:r>
            <a:endParaRPr lang="en-US" sz="1260" i="1" dirty="0">
              <a:solidFill>
                <a:schemeClr val="bg1"/>
              </a:solidFill>
              <a:latin typeface="Helvetica" pitchFamily="2" charset="0"/>
            </a:endParaRPr>
          </a:p>
        </p:txBody>
      </p:sp>
      <p:pic>
        <p:nvPicPr>
          <p:cNvPr id="8" name="Picture 7">
            <a:extLst>
              <a:ext uri="{FF2B5EF4-FFF2-40B4-BE49-F238E27FC236}">
                <a16:creationId xmlns:a16="http://schemas.microsoft.com/office/drawing/2014/main" id="{997EC2B1-7ACC-EA44-B23C-45CC80A56CFF}"/>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b="37566"/>
          <a:stretch/>
        </p:blipFill>
        <p:spPr>
          <a:xfrm>
            <a:off x="6720291" y="0"/>
            <a:ext cx="2423709" cy="3038281"/>
          </a:xfrm>
          <a:prstGeom prst="rect">
            <a:avLst/>
          </a:prstGeom>
        </p:spPr>
      </p:pic>
    </p:spTree>
    <p:extLst>
      <p:ext uri="{BB962C8B-B14F-4D97-AF65-F5344CB8AC3E}">
        <p14:creationId xmlns:p14="http://schemas.microsoft.com/office/powerpoint/2010/main" val="25486352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610E1A4-C04D-FC4D-A326-94D9F130C159}"/>
              </a:ext>
            </a:extLst>
          </p:cNvPr>
          <p:cNvSpPr txBox="1"/>
          <p:nvPr/>
        </p:nvSpPr>
        <p:spPr>
          <a:xfrm>
            <a:off x="9215487" y="2505450"/>
            <a:ext cx="2600956" cy="286232"/>
          </a:xfrm>
          <a:prstGeom prst="rect">
            <a:avLst/>
          </a:prstGeom>
          <a:solidFill>
            <a:schemeClr val="bg1">
              <a:lumMod val="85000"/>
              <a:alpha val="67000"/>
            </a:schemeClr>
          </a:solidFill>
        </p:spPr>
        <p:txBody>
          <a:bodyPr wrap="square" rtlCol="0">
            <a:spAutoFit/>
          </a:bodyPr>
          <a:lstStyle/>
          <a:p>
            <a:endParaRPr lang="en-US" sz="1260"/>
          </a:p>
        </p:txBody>
      </p:sp>
      <p:cxnSp>
        <p:nvCxnSpPr>
          <p:cNvPr id="20" name="Straight Connector 19">
            <a:extLst>
              <a:ext uri="{FF2B5EF4-FFF2-40B4-BE49-F238E27FC236}">
                <a16:creationId xmlns:a16="http://schemas.microsoft.com/office/drawing/2014/main" id="{FC8340A4-A5AC-6D42-A747-2501B41DD799}"/>
              </a:ext>
            </a:extLst>
          </p:cNvPr>
          <p:cNvCxnSpPr/>
          <p:nvPr/>
        </p:nvCxnSpPr>
        <p:spPr>
          <a:xfrm>
            <a:off x="10419798" y="1987610"/>
            <a:ext cx="1" cy="4567963"/>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B38BCBD3-A6AA-2C4E-A169-094E003F026E}"/>
              </a:ext>
            </a:extLst>
          </p:cNvPr>
          <p:cNvSpPr txBox="1"/>
          <p:nvPr/>
        </p:nvSpPr>
        <p:spPr>
          <a:xfrm>
            <a:off x="150876" y="129820"/>
            <a:ext cx="9144000" cy="1366528"/>
          </a:xfrm>
          <a:prstGeom prst="rect">
            <a:avLst/>
          </a:prstGeom>
          <a:noFill/>
        </p:spPr>
        <p:txBody>
          <a:bodyPr wrap="square" rtlCol="0">
            <a:spAutoFit/>
          </a:bodyPr>
          <a:lstStyle/>
          <a:p>
            <a:r>
              <a:rPr lang="en-US" sz="2520" spc="270" dirty="0">
                <a:solidFill>
                  <a:schemeClr val="bg1"/>
                </a:solidFill>
                <a:latin typeface="Helvetica" pitchFamily="2" charset="0"/>
              </a:rPr>
              <a:t>Ward off viral elimination</a:t>
            </a:r>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1440" spc="270" dirty="0">
              <a:solidFill>
                <a:schemeClr val="bg1"/>
              </a:solidFill>
              <a:latin typeface="Helvetica" pitchFamily="2" charset="0"/>
            </a:endParaRPr>
          </a:p>
        </p:txBody>
      </p:sp>
      <p:sp>
        <p:nvSpPr>
          <p:cNvPr id="5" name="TextBox 4">
            <a:extLst>
              <a:ext uri="{FF2B5EF4-FFF2-40B4-BE49-F238E27FC236}">
                <a16:creationId xmlns:a16="http://schemas.microsoft.com/office/drawing/2014/main" id="{7C9BB195-AC18-3449-9E28-63EECA62AA8C}"/>
              </a:ext>
            </a:extLst>
          </p:cNvPr>
          <p:cNvSpPr txBox="1"/>
          <p:nvPr/>
        </p:nvSpPr>
        <p:spPr>
          <a:xfrm>
            <a:off x="128112" y="4271592"/>
            <a:ext cx="5700169" cy="4635115"/>
          </a:xfrm>
          <a:prstGeom prst="rect">
            <a:avLst/>
          </a:prstGeom>
          <a:noFill/>
        </p:spPr>
        <p:txBody>
          <a:bodyPr wrap="square" rtlCol="0">
            <a:spAutoFit/>
          </a:bodyPr>
          <a:lstStyle/>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1440" spc="270" dirty="0">
              <a:solidFill>
                <a:schemeClr val="bg1"/>
              </a:solidFill>
              <a:latin typeface="Helvetica" pitchFamily="2" charset="0"/>
            </a:endParaRPr>
          </a:p>
        </p:txBody>
      </p:sp>
      <p:pic>
        <p:nvPicPr>
          <p:cNvPr id="8" name="Picture 7">
            <a:extLst>
              <a:ext uri="{FF2B5EF4-FFF2-40B4-BE49-F238E27FC236}">
                <a16:creationId xmlns:a16="http://schemas.microsoft.com/office/drawing/2014/main" id="{5B6A94BD-93A5-D745-836E-881F677B914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36146" y="672880"/>
            <a:ext cx="6035040" cy="4023360"/>
          </a:xfrm>
          <a:prstGeom prst="rect">
            <a:avLst/>
          </a:prstGeom>
        </p:spPr>
      </p:pic>
      <p:sp>
        <p:nvSpPr>
          <p:cNvPr id="10" name="TextBox 9">
            <a:extLst>
              <a:ext uri="{FF2B5EF4-FFF2-40B4-BE49-F238E27FC236}">
                <a16:creationId xmlns:a16="http://schemas.microsoft.com/office/drawing/2014/main" id="{38217D5E-1D55-604E-959B-E79C385B62F6}"/>
              </a:ext>
            </a:extLst>
          </p:cNvPr>
          <p:cNvSpPr txBox="1"/>
          <p:nvPr/>
        </p:nvSpPr>
        <p:spPr>
          <a:xfrm>
            <a:off x="-28036" y="4833057"/>
            <a:ext cx="2547707" cy="286232"/>
          </a:xfrm>
          <a:prstGeom prst="rect">
            <a:avLst/>
          </a:prstGeom>
          <a:solidFill>
            <a:schemeClr val="tx1"/>
          </a:solidFill>
          <a:effectLst/>
        </p:spPr>
        <p:txBody>
          <a:bodyPr wrap="square" rtlCol="0">
            <a:spAutoFit/>
          </a:bodyPr>
          <a:lstStyle/>
          <a:p>
            <a:r>
              <a:rPr lang="en-US" sz="1260" dirty="0">
                <a:solidFill>
                  <a:schemeClr val="bg1"/>
                </a:solidFill>
                <a:latin typeface="Helvetica" pitchFamily="2" charset="0"/>
              </a:rPr>
              <a:t>Daly et al, Nature Micro, 2019</a:t>
            </a:r>
          </a:p>
        </p:txBody>
      </p:sp>
      <p:pic>
        <p:nvPicPr>
          <p:cNvPr id="7" name="Picture 6">
            <a:extLst>
              <a:ext uri="{FF2B5EF4-FFF2-40B4-BE49-F238E27FC236}">
                <a16:creationId xmlns:a16="http://schemas.microsoft.com/office/drawing/2014/main" id="{4908C960-0CC4-6B44-871F-38C71BA0AE2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645400" y="1117076"/>
            <a:ext cx="1408795" cy="925385"/>
          </a:xfrm>
          <a:prstGeom prst="rect">
            <a:avLst/>
          </a:prstGeom>
        </p:spPr>
      </p:pic>
      <p:pic>
        <p:nvPicPr>
          <p:cNvPr id="14" name="Picture 13">
            <a:extLst>
              <a:ext uri="{FF2B5EF4-FFF2-40B4-BE49-F238E27FC236}">
                <a16:creationId xmlns:a16="http://schemas.microsoft.com/office/drawing/2014/main" id="{0403A1CA-FFBE-1C44-B857-C3AAFDDCF4E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645400" y="65485"/>
            <a:ext cx="1408795" cy="925384"/>
          </a:xfrm>
          <a:prstGeom prst="rect">
            <a:avLst/>
          </a:prstGeom>
        </p:spPr>
      </p:pic>
    </p:spTree>
    <p:extLst>
      <p:ext uri="{BB962C8B-B14F-4D97-AF65-F5344CB8AC3E}">
        <p14:creationId xmlns:p14="http://schemas.microsoft.com/office/powerpoint/2010/main" val="32313464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610E1A4-C04D-FC4D-A326-94D9F130C159}"/>
              </a:ext>
            </a:extLst>
          </p:cNvPr>
          <p:cNvSpPr txBox="1"/>
          <p:nvPr/>
        </p:nvSpPr>
        <p:spPr>
          <a:xfrm>
            <a:off x="9215487" y="2505450"/>
            <a:ext cx="2600956" cy="286232"/>
          </a:xfrm>
          <a:prstGeom prst="rect">
            <a:avLst/>
          </a:prstGeom>
          <a:solidFill>
            <a:schemeClr val="bg1">
              <a:lumMod val="85000"/>
              <a:alpha val="67000"/>
            </a:schemeClr>
          </a:solidFill>
        </p:spPr>
        <p:txBody>
          <a:bodyPr wrap="square" rtlCol="0">
            <a:spAutoFit/>
          </a:bodyPr>
          <a:lstStyle/>
          <a:p>
            <a:endParaRPr lang="en-US" sz="1260"/>
          </a:p>
        </p:txBody>
      </p:sp>
      <p:cxnSp>
        <p:nvCxnSpPr>
          <p:cNvPr id="20" name="Straight Connector 19">
            <a:extLst>
              <a:ext uri="{FF2B5EF4-FFF2-40B4-BE49-F238E27FC236}">
                <a16:creationId xmlns:a16="http://schemas.microsoft.com/office/drawing/2014/main" id="{FC8340A4-A5AC-6D42-A747-2501B41DD799}"/>
              </a:ext>
            </a:extLst>
          </p:cNvPr>
          <p:cNvCxnSpPr/>
          <p:nvPr/>
        </p:nvCxnSpPr>
        <p:spPr>
          <a:xfrm>
            <a:off x="10419798" y="1987610"/>
            <a:ext cx="1" cy="4567963"/>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9DC05B9F-20BA-1648-AC67-CDE7666E6337}"/>
              </a:ext>
            </a:extLst>
          </p:cNvPr>
          <p:cNvSpPr txBox="1"/>
          <p:nvPr/>
        </p:nvSpPr>
        <p:spPr>
          <a:xfrm>
            <a:off x="150876" y="129820"/>
            <a:ext cx="8993124" cy="1034129"/>
          </a:xfrm>
          <a:prstGeom prst="rect">
            <a:avLst/>
          </a:prstGeom>
          <a:noFill/>
        </p:spPr>
        <p:txBody>
          <a:bodyPr wrap="square" rtlCol="0">
            <a:spAutoFit/>
          </a:bodyPr>
          <a:lstStyle/>
          <a:p>
            <a:pPr algn="ctr"/>
            <a:r>
              <a:rPr lang="en-US" sz="2520" spc="270" dirty="0">
                <a:solidFill>
                  <a:schemeClr val="bg1"/>
                </a:solidFill>
                <a:latin typeface="Helvetica" pitchFamily="2" charset="0"/>
              </a:rPr>
              <a:t>Shale is a model for other ecosystems</a:t>
            </a:r>
            <a:endParaRPr lang="en-US" sz="2160" spc="270" dirty="0">
              <a:solidFill>
                <a:schemeClr val="bg1"/>
              </a:solidFill>
              <a:latin typeface="Helvetica" pitchFamily="2" charset="0"/>
            </a:endParaRPr>
          </a:p>
          <a:p>
            <a:pPr algn="ctr"/>
            <a:endParaRPr lang="en-US" sz="2160" spc="270" dirty="0">
              <a:solidFill>
                <a:schemeClr val="bg1"/>
              </a:solidFill>
              <a:latin typeface="Helvetica" pitchFamily="2" charset="0"/>
            </a:endParaRPr>
          </a:p>
          <a:p>
            <a:pPr algn="ctr"/>
            <a:endParaRPr lang="en-US" sz="1440" spc="270" dirty="0">
              <a:solidFill>
                <a:schemeClr val="bg1"/>
              </a:solidFill>
              <a:latin typeface="Helvetica" pitchFamily="2" charset="0"/>
            </a:endParaRPr>
          </a:p>
        </p:txBody>
      </p:sp>
      <p:pic>
        <p:nvPicPr>
          <p:cNvPr id="3" name="Picture 2">
            <a:extLst>
              <a:ext uri="{FF2B5EF4-FFF2-40B4-BE49-F238E27FC236}">
                <a16:creationId xmlns:a16="http://schemas.microsoft.com/office/drawing/2014/main" id="{885F5B26-AD10-8546-A871-4DC360FC03CD}"/>
              </a:ext>
            </a:extLst>
          </p:cNvPr>
          <p:cNvPicPr>
            <a:picLocks noChangeAspect="1"/>
          </p:cNvPicPr>
          <p:nvPr/>
        </p:nvPicPr>
        <p:blipFill>
          <a:blip r:embed="rId3"/>
          <a:stretch>
            <a:fillRect/>
          </a:stretch>
        </p:blipFill>
        <p:spPr>
          <a:xfrm>
            <a:off x="548774" y="452727"/>
            <a:ext cx="7815749" cy="5200650"/>
          </a:xfrm>
          <a:prstGeom prst="rect">
            <a:avLst/>
          </a:prstGeom>
        </p:spPr>
      </p:pic>
      <p:sp>
        <p:nvSpPr>
          <p:cNvPr id="2" name="Rectangle 1">
            <a:extLst>
              <a:ext uri="{FF2B5EF4-FFF2-40B4-BE49-F238E27FC236}">
                <a16:creationId xmlns:a16="http://schemas.microsoft.com/office/drawing/2014/main" id="{0B90D0B4-694E-E34F-9D69-CBCE466C9123}"/>
              </a:ext>
            </a:extLst>
          </p:cNvPr>
          <p:cNvSpPr/>
          <p:nvPr/>
        </p:nvSpPr>
        <p:spPr>
          <a:xfrm rot="19136292">
            <a:off x="4802277" y="1011861"/>
            <a:ext cx="1953277" cy="11347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565019D-E628-5A41-B625-D1DF4D528C56}"/>
              </a:ext>
            </a:extLst>
          </p:cNvPr>
          <p:cNvSpPr/>
          <p:nvPr/>
        </p:nvSpPr>
        <p:spPr>
          <a:xfrm>
            <a:off x="5360201" y="509907"/>
            <a:ext cx="1953277" cy="14777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16F1524-9067-264F-85FE-3139BAB34094}"/>
              </a:ext>
            </a:extLst>
          </p:cNvPr>
          <p:cNvSpPr/>
          <p:nvPr/>
        </p:nvSpPr>
        <p:spPr>
          <a:xfrm rot="19069867">
            <a:off x="4625990" y="3237012"/>
            <a:ext cx="1726673" cy="1514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3962FC1-FB06-F840-9D66-1F21CFCEB36E}"/>
              </a:ext>
            </a:extLst>
          </p:cNvPr>
          <p:cNvSpPr/>
          <p:nvPr/>
        </p:nvSpPr>
        <p:spPr>
          <a:xfrm rot="19069867">
            <a:off x="5489444" y="3755153"/>
            <a:ext cx="1726673" cy="1514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135C1D4-C378-5645-B2EE-E38760310D81}"/>
              </a:ext>
            </a:extLst>
          </p:cNvPr>
          <p:cNvSpPr/>
          <p:nvPr/>
        </p:nvSpPr>
        <p:spPr>
          <a:xfrm>
            <a:off x="1915524" y="537394"/>
            <a:ext cx="1726673" cy="1514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BFF707D-FEDA-7C4D-B609-4829007F5C6A}"/>
              </a:ext>
            </a:extLst>
          </p:cNvPr>
          <p:cNvSpPr/>
          <p:nvPr/>
        </p:nvSpPr>
        <p:spPr>
          <a:xfrm rot="19200562">
            <a:off x="2700220" y="915125"/>
            <a:ext cx="1726673" cy="1514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58190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610E1A4-C04D-FC4D-A326-94D9F130C159}"/>
              </a:ext>
            </a:extLst>
          </p:cNvPr>
          <p:cNvSpPr txBox="1"/>
          <p:nvPr/>
        </p:nvSpPr>
        <p:spPr>
          <a:xfrm>
            <a:off x="9215487" y="2505450"/>
            <a:ext cx="2600956" cy="286232"/>
          </a:xfrm>
          <a:prstGeom prst="rect">
            <a:avLst/>
          </a:prstGeom>
          <a:solidFill>
            <a:schemeClr val="bg1">
              <a:lumMod val="85000"/>
              <a:alpha val="67000"/>
            </a:schemeClr>
          </a:solidFill>
        </p:spPr>
        <p:txBody>
          <a:bodyPr wrap="square" rtlCol="0">
            <a:spAutoFit/>
          </a:bodyPr>
          <a:lstStyle/>
          <a:p>
            <a:endParaRPr lang="en-US" sz="1260"/>
          </a:p>
        </p:txBody>
      </p:sp>
      <p:cxnSp>
        <p:nvCxnSpPr>
          <p:cNvPr id="20" name="Straight Connector 19">
            <a:extLst>
              <a:ext uri="{FF2B5EF4-FFF2-40B4-BE49-F238E27FC236}">
                <a16:creationId xmlns:a16="http://schemas.microsoft.com/office/drawing/2014/main" id="{FC8340A4-A5AC-6D42-A747-2501B41DD799}"/>
              </a:ext>
            </a:extLst>
          </p:cNvPr>
          <p:cNvCxnSpPr/>
          <p:nvPr/>
        </p:nvCxnSpPr>
        <p:spPr>
          <a:xfrm>
            <a:off x="10419798" y="1987610"/>
            <a:ext cx="1" cy="4567963"/>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9DC05B9F-20BA-1648-AC67-CDE7666E6337}"/>
              </a:ext>
            </a:extLst>
          </p:cNvPr>
          <p:cNvSpPr txBox="1"/>
          <p:nvPr/>
        </p:nvSpPr>
        <p:spPr>
          <a:xfrm>
            <a:off x="150876" y="129820"/>
            <a:ext cx="8993124" cy="1034129"/>
          </a:xfrm>
          <a:prstGeom prst="rect">
            <a:avLst/>
          </a:prstGeom>
          <a:noFill/>
        </p:spPr>
        <p:txBody>
          <a:bodyPr wrap="square" rtlCol="0">
            <a:spAutoFit/>
          </a:bodyPr>
          <a:lstStyle/>
          <a:p>
            <a:pPr algn="ctr"/>
            <a:r>
              <a:rPr lang="en-US" sz="2520" spc="270" dirty="0">
                <a:solidFill>
                  <a:schemeClr val="bg1"/>
                </a:solidFill>
                <a:latin typeface="Helvetica" pitchFamily="2" charset="0"/>
              </a:rPr>
              <a:t>Shale is a model for other ecosystems</a:t>
            </a:r>
            <a:endParaRPr lang="en-US" sz="2160" spc="270" dirty="0">
              <a:solidFill>
                <a:schemeClr val="bg1"/>
              </a:solidFill>
              <a:latin typeface="Helvetica" pitchFamily="2" charset="0"/>
            </a:endParaRPr>
          </a:p>
          <a:p>
            <a:pPr algn="ctr"/>
            <a:endParaRPr lang="en-US" sz="2160" spc="270" dirty="0">
              <a:solidFill>
                <a:schemeClr val="bg1"/>
              </a:solidFill>
              <a:latin typeface="Helvetica" pitchFamily="2" charset="0"/>
            </a:endParaRPr>
          </a:p>
          <a:p>
            <a:pPr algn="ctr"/>
            <a:endParaRPr lang="en-US" sz="1440" spc="270" dirty="0">
              <a:solidFill>
                <a:schemeClr val="bg1"/>
              </a:solidFill>
              <a:latin typeface="Helvetica" pitchFamily="2" charset="0"/>
            </a:endParaRPr>
          </a:p>
        </p:txBody>
      </p:sp>
      <p:pic>
        <p:nvPicPr>
          <p:cNvPr id="3" name="Picture 2">
            <a:extLst>
              <a:ext uri="{FF2B5EF4-FFF2-40B4-BE49-F238E27FC236}">
                <a16:creationId xmlns:a16="http://schemas.microsoft.com/office/drawing/2014/main" id="{885F5B26-AD10-8546-A871-4DC360FC03CD}"/>
              </a:ext>
            </a:extLst>
          </p:cNvPr>
          <p:cNvPicPr>
            <a:picLocks noChangeAspect="1"/>
          </p:cNvPicPr>
          <p:nvPr/>
        </p:nvPicPr>
        <p:blipFill>
          <a:blip r:embed="rId3"/>
          <a:stretch>
            <a:fillRect/>
          </a:stretch>
        </p:blipFill>
        <p:spPr>
          <a:xfrm>
            <a:off x="548774" y="452727"/>
            <a:ext cx="7815749" cy="5200650"/>
          </a:xfrm>
          <a:prstGeom prst="rect">
            <a:avLst/>
          </a:prstGeom>
        </p:spPr>
      </p:pic>
      <p:sp>
        <p:nvSpPr>
          <p:cNvPr id="2" name="Rectangle 1">
            <a:extLst>
              <a:ext uri="{FF2B5EF4-FFF2-40B4-BE49-F238E27FC236}">
                <a16:creationId xmlns:a16="http://schemas.microsoft.com/office/drawing/2014/main" id="{0B90D0B4-694E-E34F-9D69-CBCE466C9123}"/>
              </a:ext>
            </a:extLst>
          </p:cNvPr>
          <p:cNvSpPr/>
          <p:nvPr/>
        </p:nvSpPr>
        <p:spPr>
          <a:xfrm rot="19136292">
            <a:off x="4802277" y="1011861"/>
            <a:ext cx="1953277" cy="11347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565019D-E628-5A41-B625-D1DF4D528C56}"/>
              </a:ext>
            </a:extLst>
          </p:cNvPr>
          <p:cNvSpPr/>
          <p:nvPr/>
        </p:nvSpPr>
        <p:spPr>
          <a:xfrm>
            <a:off x="5360201" y="509907"/>
            <a:ext cx="1953277" cy="14777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16F1524-9067-264F-85FE-3139BAB34094}"/>
              </a:ext>
            </a:extLst>
          </p:cNvPr>
          <p:cNvSpPr/>
          <p:nvPr/>
        </p:nvSpPr>
        <p:spPr>
          <a:xfrm rot="19069867">
            <a:off x="4625990" y="3237012"/>
            <a:ext cx="1726673" cy="1514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3962FC1-FB06-F840-9D66-1F21CFCEB36E}"/>
              </a:ext>
            </a:extLst>
          </p:cNvPr>
          <p:cNvSpPr/>
          <p:nvPr/>
        </p:nvSpPr>
        <p:spPr>
          <a:xfrm rot="19069867">
            <a:off x="5489444" y="3755153"/>
            <a:ext cx="1726673" cy="1514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02169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610E1A4-C04D-FC4D-A326-94D9F130C159}"/>
              </a:ext>
            </a:extLst>
          </p:cNvPr>
          <p:cNvSpPr txBox="1"/>
          <p:nvPr/>
        </p:nvSpPr>
        <p:spPr>
          <a:xfrm>
            <a:off x="9215487" y="2505450"/>
            <a:ext cx="2600956" cy="286232"/>
          </a:xfrm>
          <a:prstGeom prst="rect">
            <a:avLst/>
          </a:prstGeom>
          <a:solidFill>
            <a:schemeClr val="bg1">
              <a:lumMod val="85000"/>
              <a:alpha val="67000"/>
            </a:schemeClr>
          </a:solidFill>
        </p:spPr>
        <p:txBody>
          <a:bodyPr wrap="square" rtlCol="0">
            <a:spAutoFit/>
          </a:bodyPr>
          <a:lstStyle/>
          <a:p>
            <a:endParaRPr lang="en-US" sz="1260"/>
          </a:p>
        </p:txBody>
      </p:sp>
      <p:cxnSp>
        <p:nvCxnSpPr>
          <p:cNvPr id="20" name="Straight Connector 19">
            <a:extLst>
              <a:ext uri="{FF2B5EF4-FFF2-40B4-BE49-F238E27FC236}">
                <a16:creationId xmlns:a16="http://schemas.microsoft.com/office/drawing/2014/main" id="{FC8340A4-A5AC-6D42-A747-2501B41DD799}"/>
              </a:ext>
            </a:extLst>
          </p:cNvPr>
          <p:cNvCxnSpPr/>
          <p:nvPr/>
        </p:nvCxnSpPr>
        <p:spPr>
          <a:xfrm>
            <a:off x="10419798" y="1987610"/>
            <a:ext cx="1" cy="4567963"/>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9DC05B9F-20BA-1648-AC67-CDE7666E6337}"/>
              </a:ext>
            </a:extLst>
          </p:cNvPr>
          <p:cNvSpPr txBox="1"/>
          <p:nvPr/>
        </p:nvSpPr>
        <p:spPr>
          <a:xfrm>
            <a:off x="150876" y="129820"/>
            <a:ext cx="8993124" cy="1034129"/>
          </a:xfrm>
          <a:prstGeom prst="rect">
            <a:avLst/>
          </a:prstGeom>
          <a:noFill/>
        </p:spPr>
        <p:txBody>
          <a:bodyPr wrap="square" rtlCol="0">
            <a:spAutoFit/>
          </a:bodyPr>
          <a:lstStyle/>
          <a:p>
            <a:pPr algn="ctr"/>
            <a:r>
              <a:rPr lang="en-US" sz="2520" spc="270" dirty="0">
                <a:solidFill>
                  <a:schemeClr val="bg1"/>
                </a:solidFill>
                <a:latin typeface="Helvetica" pitchFamily="2" charset="0"/>
              </a:rPr>
              <a:t>Shale is a model for other ecosystems</a:t>
            </a:r>
            <a:endParaRPr lang="en-US" sz="2160" spc="270" dirty="0">
              <a:solidFill>
                <a:schemeClr val="bg1"/>
              </a:solidFill>
              <a:latin typeface="Helvetica" pitchFamily="2" charset="0"/>
            </a:endParaRPr>
          </a:p>
          <a:p>
            <a:pPr algn="ctr"/>
            <a:endParaRPr lang="en-US" sz="2160" spc="270" dirty="0">
              <a:solidFill>
                <a:schemeClr val="bg1"/>
              </a:solidFill>
              <a:latin typeface="Helvetica" pitchFamily="2" charset="0"/>
            </a:endParaRPr>
          </a:p>
          <a:p>
            <a:pPr algn="ctr"/>
            <a:endParaRPr lang="en-US" sz="1440" spc="270" dirty="0">
              <a:solidFill>
                <a:schemeClr val="bg1"/>
              </a:solidFill>
              <a:latin typeface="Helvetica" pitchFamily="2" charset="0"/>
            </a:endParaRPr>
          </a:p>
        </p:txBody>
      </p:sp>
      <p:pic>
        <p:nvPicPr>
          <p:cNvPr id="3" name="Picture 2">
            <a:extLst>
              <a:ext uri="{FF2B5EF4-FFF2-40B4-BE49-F238E27FC236}">
                <a16:creationId xmlns:a16="http://schemas.microsoft.com/office/drawing/2014/main" id="{885F5B26-AD10-8546-A871-4DC360FC03CD}"/>
              </a:ext>
            </a:extLst>
          </p:cNvPr>
          <p:cNvPicPr>
            <a:picLocks noChangeAspect="1"/>
          </p:cNvPicPr>
          <p:nvPr/>
        </p:nvPicPr>
        <p:blipFill>
          <a:blip r:embed="rId3"/>
          <a:stretch>
            <a:fillRect/>
          </a:stretch>
        </p:blipFill>
        <p:spPr>
          <a:xfrm>
            <a:off x="548774" y="452727"/>
            <a:ext cx="7815749" cy="5200650"/>
          </a:xfrm>
          <a:prstGeom prst="rect">
            <a:avLst/>
          </a:prstGeom>
        </p:spPr>
      </p:pic>
      <p:sp>
        <p:nvSpPr>
          <p:cNvPr id="2" name="Rectangle 1">
            <a:extLst>
              <a:ext uri="{FF2B5EF4-FFF2-40B4-BE49-F238E27FC236}">
                <a16:creationId xmlns:a16="http://schemas.microsoft.com/office/drawing/2014/main" id="{0B90D0B4-694E-E34F-9D69-CBCE466C9123}"/>
              </a:ext>
            </a:extLst>
          </p:cNvPr>
          <p:cNvSpPr/>
          <p:nvPr/>
        </p:nvSpPr>
        <p:spPr>
          <a:xfrm rot="19136292">
            <a:off x="4802277" y="1011861"/>
            <a:ext cx="1953277" cy="11347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565019D-E628-5A41-B625-D1DF4D528C56}"/>
              </a:ext>
            </a:extLst>
          </p:cNvPr>
          <p:cNvSpPr/>
          <p:nvPr/>
        </p:nvSpPr>
        <p:spPr>
          <a:xfrm>
            <a:off x="5360201" y="509907"/>
            <a:ext cx="1953277" cy="14777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95329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610E1A4-C04D-FC4D-A326-94D9F130C159}"/>
              </a:ext>
            </a:extLst>
          </p:cNvPr>
          <p:cNvSpPr txBox="1"/>
          <p:nvPr/>
        </p:nvSpPr>
        <p:spPr>
          <a:xfrm>
            <a:off x="9215487" y="2505450"/>
            <a:ext cx="2600956" cy="286232"/>
          </a:xfrm>
          <a:prstGeom prst="rect">
            <a:avLst/>
          </a:prstGeom>
          <a:solidFill>
            <a:schemeClr val="bg1">
              <a:lumMod val="85000"/>
              <a:alpha val="67000"/>
            </a:schemeClr>
          </a:solidFill>
        </p:spPr>
        <p:txBody>
          <a:bodyPr wrap="square" rtlCol="0">
            <a:spAutoFit/>
          </a:bodyPr>
          <a:lstStyle/>
          <a:p>
            <a:endParaRPr lang="en-US" sz="1260"/>
          </a:p>
        </p:txBody>
      </p:sp>
      <p:cxnSp>
        <p:nvCxnSpPr>
          <p:cNvPr id="20" name="Straight Connector 19">
            <a:extLst>
              <a:ext uri="{FF2B5EF4-FFF2-40B4-BE49-F238E27FC236}">
                <a16:creationId xmlns:a16="http://schemas.microsoft.com/office/drawing/2014/main" id="{FC8340A4-A5AC-6D42-A747-2501B41DD799}"/>
              </a:ext>
            </a:extLst>
          </p:cNvPr>
          <p:cNvCxnSpPr/>
          <p:nvPr/>
        </p:nvCxnSpPr>
        <p:spPr>
          <a:xfrm>
            <a:off x="10419798" y="1987610"/>
            <a:ext cx="1" cy="4567963"/>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9DC05B9F-20BA-1648-AC67-CDE7666E6337}"/>
              </a:ext>
            </a:extLst>
          </p:cNvPr>
          <p:cNvSpPr txBox="1"/>
          <p:nvPr/>
        </p:nvSpPr>
        <p:spPr>
          <a:xfrm>
            <a:off x="150876" y="129820"/>
            <a:ext cx="8993124" cy="1034129"/>
          </a:xfrm>
          <a:prstGeom prst="rect">
            <a:avLst/>
          </a:prstGeom>
          <a:noFill/>
        </p:spPr>
        <p:txBody>
          <a:bodyPr wrap="square" rtlCol="0">
            <a:spAutoFit/>
          </a:bodyPr>
          <a:lstStyle/>
          <a:p>
            <a:pPr algn="ctr"/>
            <a:r>
              <a:rPr lang="en-US" sz="2520" spc="270" dirty="0">
                <a:solidFill>
                  <a:schemeClr val="bg1"/>
                </a:solidFill>
                <a:latin typeface="Helvetica" pitchFamily="2" charset="0"/>
              </a:rPr>
              <a:t>Shale is a model for other ecosystems</a:t>
            </a:r>
            <a:endParaRPr lang="en-US" sz="2160" spc="270" dirty="0">
              <a:solidFill>
                <a:schemeClr val="bg1"/>
              </a:solidFill>
              <a:latin typeface="Helvetica" pitchFamily="2" charset="0"/>
            </a:endParaRPr>
          </a:p>
          <a:p>
            <a:pPr algn="ctr"/>
            <a:endParaRPr lang="en-US" sz="2160" spc="270" dirty="0">
              <a:solidFill>
                <a:schemeClr val="bg1"/>
              </a:solidFill>
              <a:latin typeface="Helvetica" pitchFamily="2" charset="0"/>
            </a:endParaRPr>
          </a:p>
          <a:p>
            <a:pPr algn="ctr"/>
            <a:endParaRPr lang="en-US" sz="1440" spc="270" dirty="0">
              <a:solidFill>
                <a:schemeClr val="bg1"/>
              </a:solidFill>
              <a:latin typeface="Helvetica" pitchFamily="2" charset="0"/>
            </a:endParaRPr>
          </a:p>
        </p:txBody>
      </p:sp>
      <p:pic>
        <p:nvPicPr>
          <p:cNvPr id="3" name="Picture 2">
            <a:extLst>
              <a:ext uri="{FF2B5EF4-FFF2-40B4-BE49-F238E27FC236}">
                <a16:creationId xmlns:a16="http://schemas.microsoft.com/office/drawing/2014/main" id="{885F5B26-AD10-8546-A871-4DC360FC03CD}"/>
              </a:ext>
            </a:extLst>
          </p:cNvPr>
          <p:cNvPicPr>
            <a:picLocks noChangeAspect="1"/>
          </p:cNvPicPr>
          <p:nvPr/>
        </p:nvPicPr>
        <p:blipFill>
          <a:blip r:embed="rId3"/>
          <a:stretch>
            <a:fillRect/>
          </a:stretch>
        </p:blipFill>
        <p:spPr>
          <a:xfrm>
            <a:off x="548774" y="452727"/>
            <a:ext cx="7815749" cy="5200650"/>
          </a:xfrm>
          <a:prstGeom prst="rect">
            <a:avLst/>
          </a:prstGeom>
        </p:spPr>
      </p:pic>
    </p:spTree>
    <p:extLst>
      <p:ext uri="{BB962C8B-B14F-4D97-AF65-F5344CB8AC3E}">
        <p14:creationId xmlns:p14="http://schemas.microsoft.com/office/powerpoint/2010/main" val="39966720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 name="Rectangle 19"/>
          <p:cNvSpPr/>
          <p:nvPr/>
        </p:nvSpPr>
        <p:spPr>
          <a:xfrm>
            <a:off x="5506006" y="1237332"/>
            <a:ext cx="2212611" cy="419757"/>
          </a:xfrm>
          <a:prstGeom prst="rect">
            <a:avLst/>
          </a:prstGeom>
          <a:solidFill>
            <a:schemeClr val="tx1"/>
          </a:solidFill>
          <a:ln w="38100">
            <a:solidFill>
              <a:schemeClr val="bg1"/>
            </a:solidFill>
          </a:ln>
          <a:scene3d>
            <a:camera prst="obliqueTopRight"/>
            <a:lightRig rig="threePt" dir="tl"/>
          </a:scene3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3" name="TextBox 22"/>
          <p:cNvSpPr txBox="1"/>
          <p:nvPr/>
        </p:nvSpPr>
        <p:spPr>
          <a:xfrm>
            <a:off x="5919484" y="1288511"/>
            <a:ext cx="1795710" cy="300082"/>
          </a:xfrm>
          <a:prstGeom prst="rect">
            <a:avLst/>
          </a:prstGeom>
          <a:noFill/>
        </p:spPr>
        <p:txBody>
          <a:bodyPr wrap="square" rtlCol="0">
            <a:spAutoFit/>
          </a:bodyPr>
          <a:lstStyle/>
          <a:p>
            <a:r>
              <a:rPr lang="en-US" sz="1350">
                <a:solidFill>
                  <a:schemeClr val="bg1"/>
                </a:solidFill>
                <a:latin typeface="Helvetica Light" charset="0"/>
                <a:ea typeface="Helvetica Light" charset="0"/>
                <a:cs typeface="Helvetica Light" charset="0"/>
              </a:rPr>
              <a:t>emission or health</a:t>
            </a:r>
            <a:endParaRPr lang="en-US" sz="1350" dirty="0">
              <a:solidFill>
                <a:schemeClr val="bg1"/>
              </a:solidFill>
              <a:latin typeface="Helvetica Light" charset="0"/>
              <a:ea typeface="Helvetica Light" charset="0"/>
              <a:cs typeface="Helvetica Light" charset="0"/>
            </a:endParaRPr>
          </a:p>
        </p:txBody>
      </p:sp>
      <p:sp>
        <p:nvSpPr>
          <p:cNvPr id="18" name="Oval 17"/>
          <p:cNvSpPr/>
          <p:nvPr/>
        </p:nvSpPr>
        <p:spPr>
          <a:xfrm>
            <a:off x="2505747" y="1025548"/>
            <a:ext cx="4114800" cy="4113788"/>
          </a:xfrm>
          <a:prstGeom prst="ellipse">
            <a:avLst/>
          </a:prstGeom>
          <a:solidFill>
            <a:schemeClr val="tx1"/>
          </a:solidFill>
          <a:ln w="38100">
            <a:solidFill>
              <a:schemeClr val="bg1"/>
            </a:solidFill>
          </a:ln>
          <a:scene3d>
            <a:camera prst="obliqueTopRight"/>
            <a:lightRig rig="threePt" dir="tl"/>
          </a:scene3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5" name="TextBox 14"/>
          <p:cNvSpPr txBox="1"/>
          <p:nvPr/>
        </p:nvSpPr>
        <p:spPr>
          <a:xfrm>
            <a:off x="3587946" y="1263418"/>
            <a:ext cx="1943755" cy="323165"/>
          </a:xfrm>
          <a:prstGeom prst="rect">
            <a:avLst/>
          </a:prstGeom>
          <a:noFill/>
        </p:spPr>
        <p:txBody>
          <a:bodyPr wrap="square" rtlCol="0">
            <a:spAutoFit/>
          </a:bodyPr>
          <a:lstStyle/>
          <a:p>
            <a:pPr algn="ctr"/>
            <a:r>
              <a:rPr lang="en-US" sz="1500" b="1" dirty="0">
                <a:solidFill>
                  <a:schemeClr val="bg1"/>
                </a:solidFill>
                <a:latin typeface="Helvetica Light" charset="0"/>
                <a:ea typeface="Helvetica Light" charset="0"/>
                <a:cs typeface="Helvetica Light" charset="0"/>
              </a:rPr>
              <a:t>Ecosystem process</a:t>
            </a:r>
          </a:p>
        </p:txBody>
      </p:sp>
      <p:grpSp>
        <p:nvGrpSpPr>
          <p:cNvPr id="26" name="Group 25"/>
          <p:cNvGrpSpPr/>
          <p:nvPr/>
        </p:nvGrpSpPr>
        <p:grpSpPr>
          <a:xfrm>
            <a:off x="2936686" y="1597602"/>
            <a:ext cx="4890198" cy="3293057"/>
            <a:chOff x="2516274" y="2088571"/>
            <a:chExt cx="6520263" cy="4390742"/>
          </a:xfrm>
        </p:grpSpPr>
        <p:grpSp>
          <p:nvGrpSpPr>
            <p:cNvPr id="29" name="Group 28"/>
            <p:cNvGrpSpPr/>
            <p:nvPr/>
          </p:nvGrpSpPr>
          <p:grpSpPr>
            <a:xfrm>
              <a:off x="6044667" y="2705005"/>
              <a:ext cx="2991870" cy="559676"/>
              <a:chOff x="6044667" y="2705005"/>
              <a:chExt cx="2991870" cy="559676"/>
            </a:xfrm>
          </p:grpSpPr>
          <p:sp>
            <p:nvSpPr>
              <p:cNvPr id="34" name="Rectangle 33"/>
              <p:cNvSpPr/>
              <p:nvPr/>
            </p:nvSpPr>
            <p:spPr>
              <a:xfrm>
                <a:off x="6044667" y="2705005"/>
                <a:ext cx="2950148" cy="559676"/>
              </a:xfrm>
              <a:prstGeom prst="rect">
                <a:avLst/>
              </a:prstGeom>
              <a:solidFill>
                <a:srgbClr val="4D4262"/>
              </a:solidFill>
              <a:ln w="38100">
                <a:solidFill>
                  <a:schemeClr val="bg1"/>
                </a:solidFill>
              </a:ln>
              <a:scene3d>
                <a:camera prst="obliqueTopRight"/>
                <a:lightRig rig="threePt" dir="tl"/>
              </a:scene3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36" name="TextBox 35"/>
              <p:cNvSpPr txBox="1"/>
              <p:nvPr/>
            </p:nvSpPr>
            <p:spPr>
              <a:xfrm>
                <a:off x="6514402" y="2799073"/>
                <a:ext cx="2522135" cy="400109"/>
              </a:xfrm>
              <a:prstGeom prst="rect">
                <a:avLst/>
              </a:prstGeom>
              <a:noFill/>
            </p:spPr>
            <p:txBody>
              <a:bodyPr wrap="square" rtlCol="0">
                <a:spAutoFit/>
              </a:bodyPr>
              <a:lstStyle/>
              <a:p>
                <a:r>
                  <a:rPr lang="en-US" sz="1350" dirty="0">
                    <a:solidFill>
                      <a:schemeClr val="bg1"/>
                    </a:solidFill>
                    <a:latin typeface="Helvetica Light" charset="0"/>
                    <a:ea typeface="Helvetica Light" charset="0"/>
                    <a:cs typeface="Helvetica Light" charset="0"/>
                  </a:rPr>
                  <a:t>16S </a:t>
                </a:r>
                <a:r>
                  <a:rPr lang="en-US" sz="1350" dirty="0" err="1">
                    <a:solidFill>
                      <a:schemeClr val="bg1"/>
                    </a:solidFill>
                    <a:latin typeface="Helvetica Light" charset="0"/>
                    <a:ea typeface="Helvetica Light" charset="0"/>
                    <a:cs typeface="Helvetica Light" charset="0"/>
                  </a:rPr>
                  <a:t>rRNA</a:t>
                </a:r>
                <a:r>
                  <a:rPr lang="en-US" sz="1350" dirty="0">
                    <a:solidFill>
                      <a:schemeClr val="bg1"/>
                    </a:solidFill>
                    <a:latin typeface="Helvetica Light" charset="0"/>
                    <a:ea typeface="Helvetica Light" charset="0"/>
                    <a:cs typeface="Helvetica Light" charset="0"/>
                  </a:rPr>
                  <a:t> barcode</a:t>
                </a:r>
              </a:p>
            </p:txBody>
          </p:sp>
        </p:grpSp>
        <p:sp>
          <p:nvSpPr>
            <p:cNvPr id="30" name="Oval 29"/>
            <p:cNvSpPr/>
            <p:nvPr/>
          </p:nvSpPr>
          <p:spPr>
            <a:xfrm>
              <a:off x="2516274" y="2088571"/>
              <a:ext cx="4394772" cy="4390742"/>
            </a:xfrm>
            <a:prstGeom prst="ellipse">
              <a:avLst/>
            </a:prstGeom>
            <a:solidFill>
              <a:srgbClr val="4D4262"/>
            </a:solidFill>
            <a:ln w="38100">
              <a:solidFill>
                <a:schemeClr val="bg1"/>
              </a:solidFill>
            </a:ln>
            <a:scene3d>
              <a:camera prst="obliqueTopRight"/>
              <a:lightRig rig="threePt" dir="tl"/>
            </a:scene3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31" name="TextBox 30"/>
            <p:cNvSpPr txBox="1"/>
            <p:nvPr/>
          </p:nvSpPr>
          <p:spPr>
            <a:xfrm>
              <a:off x="3342574" y="2704346"/>
              <a:ext cx="2891972" cy="430887"/>
            </a:xfrm>
            <a:prstGeom prst="rect">
              <a:avLst/>
            </a:prstGeom>
            <a:noFill/>
          </p:spPr>
          <p:txBody>
            <a:bodyPr wrap="square" rtlCol="0">
              <a:spAutoFit/>
            </a:bodyPr>
            <a:lstStyle/>
            <a:p>
              <a:pPr algn="ctr"/>
              <a:r>
                <a:rPr lang="en-US" sz="1500" b="1" dirty="0">
                  <a:solidFill>
                    <a:schemeClr val="bg1"/>
                  </a:solidFill>
                  <a:latin typeface="Helvetica Light" charset="0"/>
                  <a:ea typeface="Helvetica Light" charset="0"/>
                  <a:cs typeface="Helvetica Light" charset="0"/>
                </a:rPr>
                <a:t>Microbial community</a:t>
              </a:r>
            </a:p>
          </p:txBody>
        </p:sp>
      </p:grpSp>
      <p:grpSp>
        <p:nvGrpSpPr>
          <p:cNvPr id="37" name="Group 36"/>
          <p:cNvGrpSpPr/>
          <p:nvPr/>
        </p:nvGrpSpPr>
        <p:grpSpPr>
          <a:xfrm>
            <a:off x="3054998" y="2506303"/>
            <a:ext cx="4865406" cy="2411530"/>
            <a:chOff x="2646843" y="3232353"/>
            <a:chExt cx="6487208" cy="3215374"/>
          </a:xfrm>
        </p:grpSpPr>
        <p:sp>
          <p:nvSpPr>
            <p:cNvPr id="38" name="Rectangle 37"/>
            <p:cNvSpPr/>
            <p:nvPr/>
          </p:nvSpPr>
          <p:spPr>
            <a:xfrm>
              <a:off x="5252726" y="3793953"/>
              <a:ext cx="3881325" cy="559676"/>
            </a:xfrm>
            <a:prstGeom prst="rect">
              <a:avLst/>
            </a:prstGeom>
            <a:solidFill>
              <a:srgbClr val="7F6CA0"/>
            </a:solidFill>
            <a:ln w="38100">
              <a:solidFill>
                <a:schemeClr val="bg1"/>
              </a:solidFill>
            </a:ln>
            <a:scene3d>
              <a:camera prst="obliqueTopRight"/>
              <a:lightRig rig="threePt" dir="tl"/>
            </a:scene3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39" name="Oval 38"/>
            <p:cNvSpPr/>
            <p:nvPr/>
          </p:nvSpPr>
          <p:spPr>
            <a:xfrm>
              <a:off x="3124969" y="3232353"/>
              <a:ext cx="3110850" cy="3215374"/>
            </a:xfrm>
            <a:prstGeom prst="ellipse">
              <a:avLst/>
            </a:prstGeom>
            <a:solidFill>
              <a:srgbClr val="7F6CA0"/>
            </a:solidFill>
            <a:ln w="38100">
              <a:solidFill>
                <a:schemeClr val="bg1">
                  <a:lumMod val="95000"/>
                </a:schemeClr>
              </a:solidFill>
            </a:ln>
            <a:scene3d>
              <a:camera prst="obliqueTopRight"/>
              <a:lightRig rig="threePt" dir="tl"/>
            </a:scene3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40" name="TextBox 39"/>
            <p:cNvSpPr txBox="1"/>
            <p:nvPr/>
          </p:nvSpPr>
          <p:spPr>
            <a:xfrm>
              <a:off x="2646843" y="3836572"/>
              <a:ext cx="4094811" cy="430887"/>
            </a:xfrm>
            <a:prstGeom prst="rect">
              <a:avLst/>
            </a:prstGeom>
            <a:noFill/>
          </p:spPr>
          <p:txBody>
            <a:bodyPr wrap="square" rtlCol="0">
              <a:spAutoFit/>
            </a:bodyPr>
            <a:lstStyle/>
            <a:p>
              <a:pPr algn="ctr"/>
              <a:r>
                <a:rPr lang="en-US" sz="1500" b="1" dirty="0">
                  <a:solidFill>
                    <a:schemeClr val="bg1"/>
                  </a:solidFill>
                  <a:latin typeface="Helvetica Light" charset="0"/>
                  <a:ea typeface="Helvetica Light" charset="0"/>
                  <a:cs typeface="Helvetica Light" charset="0"/>
                </a:rPr>
                <a:t>Organism physiology</a:t>
              </a:r>
            </a:p>
          </p:txBody>
        </p:sp>
        <p:sp>
          <p:nvSpPr>
            <p:cNvPr id="41" name="TextBox 40"/>
            <p:cNvSpPr txBox="1"/>
            <p:nvPr/>
          </p:nvSpPr>
          <p:spPr>
            <a:xfrm>
              <a:off x="6114574" y="3743666"/>
              <a:ext cx="2835168" cy="677108"/>
            </a:xfrm>
            <a:prstGeom prst="rect">
              <a:avLst/>
            </a:prstGeom>
            <a:noFill/>
          </p:spPr>
          <p:txBody>
            <a:bodyPr wrap="square" rtlCol="0">
              <a:spAutoFit/>
            </a:bodyPr>
            <a:lstStyle/>
            <a:p>
              <a:pPr algn="ctr"/>
              <a:r>
                <a:rPr lang="en-US" sz="1350" dirty="0">
                  <a:solidFill>
                    <a:schemeClr val="bg1"/>
                  </a:solidFill>
                  <a:latin typeface="Helvetica Light" charset="0"/>
                  <a:ea typeface="Helvetica Light" charset="0"/>
                  <a:cs typeface="Helvetica Light" charset="0"/>
                </a:rPr>
                <a:t>(meta)genomics, lab cultivation</a:t>
              </a:r>
            </a:p>
          </p:txBody>
        </p:sp>
      </p:grpSp>
      <p:grpSp>
        <p:nvGrpSpPr>
          <p:cNvPr id="42" name="Group 41"/>
          <p:cNvGrpSpPr/>
          <p:nvPr/>
        </p:nvGrpSpPr>
        <p:grpSpPr>
          <a:xfrm>
            <a:off x="3917182" y="3496153"/>
            <a:ext cx="3909702" cy="1412748"/>
            <a:chOff x="3809743" y="4439862"/>
            <a:chExt cx="5212935" cy="1883664"/>
          </a:xfrm>
        </p:grpSpPr>
        <p:sp>
          <p:nvSpPr>
            <p:cNvPr id="43" name="Rectangle 42"/>
            <p:cNvSpPr/>
            <p:nvPr/>
          </p:nvSpPr>
          <p:spPr>
            <a:xfrm>
              <a:off x="4606191" y="4640125"/>
              <a:ext cx="4416487" cy="559676"/>
            </a:xfrm>
            <a:prstGeom prst="rect">
              <a:avLst/>
            </a:prstGeom>
            <a:solidFill>
              <a:srgbClr val="368467"/>
            </a:solidFill>
            <a:ln w="38100">
              <a:solidFill>
                <a:schemeClr val="bg1"/>
              </a:solidFill>
            </a:ln>
            <a:scene3d>
              <a:camera prst="obliqueTopRight"/>
              <a:lightRig rig="threePt" dir="tl"/>
            </a:scene3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44" name="Oval 43"/>
            <p:cNvSpPr/>
            <p:nvPr/>
          </p:nvSpPr>
          <p:spPr>
            <a:xfrm>
              <a:off x="3809743" y="4439862"/>
              <a:ext cx="1882438" cy="1883664"/>
            </a:xfrm>
            <a:prstGeom prst="ellipse">
              <a:avLst/>
            </a:prstGeom>
            <a:solidFill>
              <a:srgbClr val="368467"/>
            </a:solidFill>
            <a:ln w="38100">
              <a:solidFill>
                <a:schemeClr val="bg1">
                  <a:lumMod val="95000"/>
                </a:schemeClr>
              </a:solidFill>
            </a:ln>
            <a:scene3d>
              <a:camera prst="obliqueTopRight"/>
              <a:lightRig rig="threePt" dir="tl"/>
            </a:scene3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45" name="TextBox 44"/>
            <p:cNvSpPr txBox="1"/>
            <p:nvPr/>
          </p:nvSpPr>
          <p:spPr>
            <a:xfrm>
              <a:off x="4125439" y="4680213"/>
              <a:ext cx="1287105" cy="430887"/>
            </a:xfrm>
            <a:prstGeom prst="rect">
              <a:avLst/>
            </a:prstGeom>
            <a:noFill/>
          </p:spPr>
          <p:txBody>
            <a:bodyPr wrap="none" rtlCol="0">
              <a:spAutoFit/>
            </a:bodyPr>
            <a:lstStyle/>
            <a:p>
              <a:pPr algn="ctr"/>
              <a:r>
                <a:rPr lang="en-US" sz="1500" b="1" dirty="0">
                  <a:solidFill>
                    <a:schemeClr val="bg1"/>
                  </a:solidFill>
                  <a:latin typeface="Helvetica Light" charset="0"/>
                  <a:ea typeface="Helvetica Light" charset="0"/>
                  <a:cs typeface="Helvetica Light" charset="0"/>
                </a:rPr>
                <a:t>Enzymes</a:t>
              </a:r>
            </a:p>
          </p:txBody>
        </p:sp>
        <p:sp>
          <p:nvSpPr>
            <p:cNvPr id="46" name="TextBox 45"/>
            <p:cNvSpPr txBox="1"/>
            <p:nvPr/>
          </p:nvSpPr>
          <p:spPr>
            <a:xfrm>
              <a:off x="5472676" y="4706493"/>
              <a:ext cx="3512283" cy="400109"/>
            </a:xfrm>
            <a:prstGeom prst="rect">
              <a:avLst/>
            </a:prstGeom>
            <a:noFill/>
          </p:spPr>
          <p:txBody>
            <a:bodyPr wrap="square" rtlCol="0">
              <a:spAutoFit/>
            </a:bodyPr>
            <a:lstStyle/>
            <a:p>
              <a:pPr algn="ctr"/>
              <a:r>
                <a:rPr lang="en-US" sz="1350" dirty="0">
                  <a:solidFill>
                    <a:schemeClr val="bg1"/>
                  </a:solidFill>
                  <a:latin typeface="Helvetica Light" charset="0"/>
                  <a:ea typeface="Helvetica Light" charset="0"/>
                  <a:cs typeface="Helvetica Light" charset="0"/>
                </a:rPr>
                <a:t>(meta)transcripts or proteomes</a:t>
              </a:r>
            </a:p>
          </p:txBody>
        </p:sp>
      </p:grpSp>
      <p:grpSp>
        <p:nvGrpSpPr>
          <p:cNvPr id="51" name="Group 50"/>
          <p:cNvGrpSpPr/>
          <p:nvPr/>
        </p:nvGrpSpPr>
        <p:grpSpPr>
          <a:xfrm>
            <a:off x="4103020" y="4055718"/>
            <a:ext cx="2665298" cy="855172"/>
            <a:chOff x="4057528" y="5199801"/>
            <a:chExt cx="3553730" cy="1140229"/>
          </a:xfrm>
        </p:grpSpPr>
        <p:sp>
          <p:nvSpPr>
            <p:cNvPr id="52" name="Rectangle 51"/>
            <p:cNvSpPr/>
            <p:nvPr/>
          </p:nvSpPr>
          <p:spPr>
            <a:xfrm>
              <a:off x="4652823" y="5490077"/>
              <a:ext cx="2950148" cy="559676"/>
            </a:xfrm>
            <a:prstGeom prst="rect">
              <a:avLst/>
            </a:prstGeom>
            <a:solidFill>
              <a:schemeClr val="bg1">
                <a:lumMod val="50000"/>
              </a:schemeClr>
            </a:solidFill>
            <a:ln w="38100">
              <a:solidFill>
                <a:schemeClr val="bg1"/>
              </a:solidFill>
            </a:ln>
            <a:scene3d>
              <a:camera prst="obliqueTopRight"/>
              <a:lightRig rig="threePt" dir="tl"/>
            </a:scene3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53" name="Oval 52"/>
            <p:cNvSpPr/>
            <p:nvPr/>
          </p:nvSpPr>
          <p:spPr>
            <a:xfrm>
              <a:off x="4128773" y="5199801"/>
              <a:ext cx="1301151" cy="1140229"/>
            </a:xfrm>
            <a:prstGeom prst="ellipse">
              <a:avLst/>
            </a:prstGeom>
            <a:solidFill>
              <a:schemeClr val="tx1">
                <a:lumMod val="50000"/>
                <a:lumOff val="50000"/>
              </a:schemeClr>
            </a:solidFill>
            <a:ln w="38100">
              <a:solidFill>
                <a:schemeClr val="bg1">
                  <a:lumMod val="95000"/>
                </a:schemeClr>
              </a:solidFill>
            </a:ln>
            <a:scene3d>
              <a:camera prst="obliqueTopRight"/>
              <a:lightRig rig="threePt" dir="tl"/>
            </a:scene3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54" name="TextBox 53"/>
            <p:cNvSpPr txBox="1"/>
            <p:nvPr/>
          </p:nvSpPr>
          <p:spPr>
            <a:xfrm>
              <a:off x="4057528" y="5517802"/>
              <a:ext cx="1402521" cy="430887"/>
            </a:xfrm>
            <a:prstGeom prst="rect">
              <a:avLst/>
            </a:prstGeom>
            <a:noFill/>
          </p:spPr>
          <p:txBody>
            <a:bodyPr wrap="none" rtlCol="0">
              <a:spAutoFit/>
            </a:bodyPr>
            <a:lstStyle/>
            <a:p>
              <a:pPr algn="ctr"/>
              <a:r>
                <a:rPr lang="en-US" sz="1500" b="1" dirty="0">
                  <a:solidFill>
                    <a:schemeClr val="bg1"/>
                  </a:solidFill>
                  <a:latin typeface="Helvetica Light" charset="0"/>
                  <a:ea typeface="Helvetica Light" charset="0"/>
                  <a:cs typeface="Helvetica Light" charset="0"/>
                </a:rPr>
                <a:t>Chemistry</a:t>
              </a:r>
            </a:p>
          </p:txBody>
        </p:sp>
        <p:sp>
          <p:nvSpPr>
            <p:cNvPr id="55" name="TextBox 54"/>
            <p:cNvSpPr txBox="1"/>
            <p:nvPr/>
          </p:nvSpPr>
          <p:spPr>
            <a:xfrm>
              <a:off x="5229550" y="5437516"/>
              <a:ext cx="2381708" cy="677108"/>
            </a:xfrm>
            <a:prstGeom prst="rect">
              <a:avLst/>
            </a:prstGeom>
            <a:noFill/>
          </p:spPr>
          <p:txBody>
            <a:bodyPr wrap="square" rtlCol="0">
              <a:spAutoFit/>
            </a:bodyPr>
            <a:lstStyle/>
            <a:p>
              <a:pPr algn="ctr"/>
              <a:r>
                <a:rPr lang="en-US" sz="1350" dirty="0">
                  <a:solidFill>
                    <a:schemeClr val="bg1"/>
                  </a:solidFill>
                  <a:latin typeface="Helvetica Light" charset="0"/>
                  <a:ea typeface="Helvetica Light" charset="0"/>
                  <a:cs typeface="Helvetica Light" charset="0"/>
                </a:rPr>
                <a:t>geochemistry,</a:t>
              </a:r>
            </a:p>
            <a:p>
              <a:pPr algn="ctr"/>
              <a:r>
                <a:rPr lang="en-US" sz="1350" dirty="0">
                  <a:solidFill>
                    <a:schemeClr val="bg1"/>
                  </a:solidFill>
                  <a:latin typeface="Helvetica Light" charset="0"/>
                  <a:ea typeface="Helvetica Light" charset="0"/>
                  <a:cs typeface="Helvetica Light" charset="0"/>
                </a:rPr>
                <a:t>metabolites</a:t>
              </a:r>
            </a:p>
          </p:txBody>
        </p:sp>
      </p:grpSp>
      <p:sp>
        <p:nvSpPr>
          <p:cNvPr id="28" name="TextBox 27"/>
          <p:cNvSpPr txBox="1"/>
          <p:nvPr/>
        </p:nvSpPr>
        <p:spPr>
          <a:xfrm>
            <a:off x="656037" y="69184"/>
            <a:ext cx="7961162" cy="694026"/>
          </a:xfrm>
          <a:prstGeom prst="rect">
            <a:avLst/>
          </a:prstGeom>
          <a:noFill/>
        </p:spPr>
        <p:txBody>
          <a:bodyPr wrap="square" lIns="68569" tIns="34285" rIns="68569" bIns="34285" rtlCol="0">
            <a:spAutoFit/>
          </a:bodyPr>
          <a:lstStyle/>
          <a:p>
            <a:pPr algn="ctr"/>
            <a:r>
              <a:rPr lang="en-US" sz="2800" b="1" dirty="0">
                <a:solidFill>
                  <a:schemeClr val="bg1"/>
                </a:solidFill>
              </a:rPr>
              <a:t>Summary- Genes to Ecosystem  </a:t>
            </a:r>
          </a:p>
          <a:p>
            <a:endParaRPr lang="en-US" sz="1260" dirty="0">
              <a:solidFill>
                <a:srgbClr val="0B6303"/>
              </a:solidFill>
            </a:endParaRPr>
          </a:p>
        </p:txBody>
      </p:sp>
    </p:spTree>
    <p:extLst>
      <p:ext uri="{BB962C8B-B14F-4D97-AF65-F5344CB8AC3E}">
        <p14:creationId xmlns:p14="http://schemas.microsoft.com/office/powerpoint/2010/main" val="3153471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51"/>
                                        </p:tgtEl>
                                        <p:attrNameLst>
                                          <p:attrName>style.visibility</p:attrName>
                                        </p:attrNameLst>
                                      </p:cBhvr>
                                      <p:to>
                                        <p:strVal val="visible"/>
                                      </p:to>
                                    </p:set>
                                    <p:anim calcmode="lin" valueType="num">
                                      <p:cBhvr>
                                        <p:cTn id="25" dur="500" fill="hold"/>
                                        <p:tgtEl>
                                          <p:spTgt spid="51"/>
                                        </p:tgtEl>
                                        <p:attrNameLst>
                                          <p:attrName>ppt_w</p:attrName>
                                        </p:attrNameLst>
                                      </p:cBhvr>
                                      <p:tavLst>
                                        <p:tav tm="0">
                                          <p:val>
                                            <p:fltVal val="0"/>
                                          </p:val>
                                        </p:tav>
                                        <p:tav tm="100000">
                                          <p:val>
                                            <p:strVal val="#ppt_w"/>
                                          </p:val>
                                        </p:tav>
                                      </p:tavLst>
                                    </p:anim>
                                    <p:anim calcmode="lin" valueType="num">
                                      <p:cBhvr>
                                        <p:cTn id="26" dur="500" fill="hold"/>
                                        <p:tgtEl>
                                          <p:spTgt spid="5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GroundCut2.jpg"/>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bwMode="auto">
          <a:xfrm>
            <a:off x="512718" y="1284973"/>
            <a:ext cx="6606408" cy="38585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Box 5"/>
          <p:cNvSpPr txBox="1"/>
          <p:nvPr/>
        </p:nvSpPr>
        <p:spPr>
          <a:xfrm>
            <a:off x="175478" y="5730"/>
            <a:ext cx="6684842" cy="954107"/>
          </a:xfrm>
          <a:prstGeom prst="rect">
            <a:avLst/>
          </a:prstGeom>
          <a:noFill/>
        </p:spPr>
        <p:txBody>
          <a:bodyPr wrap="none" rtlCol="0">
            <a:spAutoFit/>
          </a:bodyPr>
          <a:lstStyle/>
          <a:p>
            <a:r>
              <a:rPr lang="en-US" sz="2800" dirty="0">
                <a:solidFill>
                  <a:schemeClr val="tx1">
                    <a:lumMod val="75000"/>
                    <a:lumOff val="25000"/>
                  </a:schemeClr>
                </a:solidFill>
              </a:rPr>
              <a:t>Pristine Appalachian shales </a:t>
            </a:r>
          </a:p>
          <a:p>
            <a:r>
              <a:rPr lang="en-US" sz="2800" dirty="0">
                <a:solidFill>
                  <a:schemeClr val="tx1">
                    <a:lumMod val="75000"/>
                    <a:lumOff val="25000"/>
                  </a:schemeClr>
                </a:solidFill>
              </a:rPr>
              <a:t>do not appear a conducive habitat for life</a:t>
            </a:r>
          </a:p>
        </p:txBody>
      </p:sp>
      <p:grpSp>
        <p:nvGrpSpPr>
          <p:cNvPr id="8" name="Group 7"/>
          <p:cNvGrpSpPr/>
          <p:nvPr/>
        </p:nvGrpSpPr>
        <p:grpSpPr>
          <a:xfrm>
            <a:off x="7119125" y="4246280"/>
            <a:ext cx="2007848" cy="935434"/>
            <a:chOff x="4289424" y="1032917"/>
            <a:chExt cx="2230942" cy="1039371"/>
          </a:xfrm>
        </p:grpSpPr>
        <p:sp>
          <p:nvSpPr>
            <p:cNvPr id="9" name="TextBox 8"/>
            <p:cNvSpPr txBox="1"/>
            <p:nvPr/>
          </p:nvSpPr>
          <p:spPr>
            <a:xfrm>
              <a:off x="4910668" y="1044223"/>
              <a:ext cx="184729" cy="307772"/>
            </a:xfrm>
            <a:prstGeom prst="rect">
              <a:avLst/>
            </a:prstGeom>
            <a:noFill/>
          </p:spPr>
          <p:txBody>
            <a:bodyPr wrap="none" lIns="82292" tIns="41146" rIns="82292" bIns="41146" rtlCol="0">
              <a:spAutoFit/>
            </a:bodyPr>
            <a:lstStyle/>
            <a:p>
              <a:endParaRPr lang="en-US" sz="1260" dirty="0"/>
            </a:p>
          </p:txBody>
        </p:sp>
        <p:grpSp>
          <p:nvGrpSpPr>
            <p:cNvPr id="10" name="Group 9"/>
            <p:cNvGrpSpPr/>
            <p:nvPr/>
          </p:nvGrpSpPr>
          <p:grpSpPr>
            <a:xfrm>
              <a:off x="4289424" y="1032917"/>
              <a:ext cx="2230942" cy="1039371"/>
              <a:chOff x="-126945" y="649557"/>
              <a:chExt cx="2230942" cy="1039371"/>
            </a:xfrm>
          </p:grpSpPr>
          <p:grpSp>
            <p:nvGrpSpPr>
              <p:cNvPr id="11" name="Group 10"/>
              <p:cNvGrpSpPr/>
              <p:nvPr/>
            </p:nvGrpSpPr>
            <p:grpSpPr>
              <a:xfrm>
                <a:off x="-126945" y="649560"/>
                <a:ext cx="2230942" cy="1035758"/>
                <a:chOff x="-126946" y="383126"/>
                <a:chExt cx="2230942" cy="1035757"/>
              </a:xfrm>
            </p:grpSpPr>
            <p:pic>
              <p:nvPicPr>
                <p:cNvPr id="16" name="Picture 2" descr="https://www.marum.de/Binaries/Binary47627/AndreaHanson.jpg"/>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37588" y="402961"/>
                  <a:ext cx="435841" cy="618489"/>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Rectangle 16"/>
                <p:cNvSpPr/>
                <p:nvPr/>
              </p:nvSpPr>
              <p:spPr>
                <a:xfrm>
                  <a:off x="-126946" y="1012120"/>
                  <a:ext cx="794244" cy="384716"/>
                </a:xfrm>
                <a:prstGeom prst="rect">
                  <a:avLst/>
                </a:prstGeom>
              </p:spPr>
              <p:txBody>
                <a:bodyPr wrap="square" lIns="68577" tIns="34288" rIns="68577" bIns="34288">
                  <a:spAutoFit/>
                </a:bodyPr>
                <a:lstStyle/>
                <a:p>
                  <a:pPr algn="ctr"/>
                  <a:r>
                    <a:rPr lang="en-US" sz="900" dirty="0"/>
                    <a:t>Andrea Hanson</a:t>
                  </a:r>
                </a:p>
              </p:txBody>
            </p:sp>
            <p:grpSp>
              <p:nvGrpSpPr>
                <p:cNvPr id="18" name="Group 17"/>
                <p:cNvGrpSpPr/>
                <p:nvPr/>
              </p:nvGrpSpPr>
              <p:grpSpPr>
                <a:xfrm>
                  <a:off x="1036037" y="383126"/>
                  <a:ext cx="1067959" cy="1035757"/>
                  <a:chOff x="7215495" y="4757177"/>
                  <a:chExt cx="1281554" cy="1242910"/>
                </a:xfrm>
              </p:grpSpPr>
              <p:pic>
                <p:nvPicPr>
                  <p:cNvPr id="19" name="Picture 2" descr="Image result for julius lipp"/>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a:ext>
                    </a:extLst>
                  </a:blip>
                  <a:srcRect/>
                  <a:stretch/>
                </p:blipFill>
                <p:spPr bwMode="auto">
                  <a:xfrm>
                    <a:off x="7865219" y="4792792"/>
                    <a:ext cx="559040" cy="730396"/>
                  </a:xfrm>
                  <a:prstGeom prst="rect">
                    <a:avLst/>
                  </a:prstGeom>
                  <a:noFill/>
                  <a:extLst>
                    <a:ext uri="{909E8E84-426E-40dd-AFC4-6F175D3DCCD1}">
                      <a14:hiddenFill xmlns="" xmlns:a14="http://schemas.microsoft.com/office/drawing/2010/main">
                        <a:solidFill>
                          <a:srgbClr val="FFFFFF"/>
                        </a:solidFill>
                      </a14:hiddenFill>
                    </a:ext>
                  </a:extLst>
                </p:spPr>
              </p:pic>
              <p:pic>
                <p:nvPicPr>
                  <p:cNvPr id="20" name="Picture 19" descr="Image result for kai uwe hinrichs"/>
                  <p:cNvPicPr>
                    <a:picLocks noChangeAspect="1" noChangeArrowheads="1"/>
                  </p:cNvPicPr>
                  <p:nvPr/>
                </p:nvPicPr>
                <p:blipFill rotWithShape="1">
                  <a:blip r:embed="rId7" cstate="hqprint">
                    <a:extLst>
                      <a:ext uri="{28A0092B-C50C-407E-A947-70E740481C1C}">
                        <a14:useLocalDpi xmlns:a14="http://schemas.microsoft.com/office/drawing/2010/main"/>
                      </a:ext>
                    </a:extLst>
                  </a:blip>
                  <a:srcRect/>
                  <a:stretch/>
                </p:blipFill>
                <p:spPr bwMode="auto">
                  <a:xfrm>
                    <a:off x="7215495" y="4757177"/>
                    <a:ext cx="589031" cy="730396"/>
                  </a:xfrm>
                  <a:prstGeom prst="rect">
                    <a:avLst/>
                  </a:prstGeom>
                  <a:noFill/>
                  <a:extLst>
                    <a:ext uri="{909E8E84-426E-40dd-AFC4-6F175D3DCCD1}">
                      <a14:hiddenFill xmlns="" xmlns:a14="http://schemas.microsoft.com/office/drawing/2010/main">
                        <a:solidFill>
                          <a:srgbClr val="FFFFFF"/>
                        </a:solidFill>
                      </a14:hiddenFill>
                    </a:ext>
                  </a:extLst>
                </p:spPr>
              </p:pic>
              <p:sp>
                <p:nvSpPr>
                  <p:cNvPr id="21" name="Rectangle 20"/>
                  <p:cNvSpPr/>
                  <p:nvPr/>
                </p:nvSpPr>
                <p:spPr>
                  <a:xfrm>
                    <a:off x="7758648" y="5507644"/>
                    <a:ext cx="738401" cy="492443"/>
                  </a:xfrm>
                  <a:prstGeom prst="rect">
                    <a:avLst/>
                  </a:prstGeom>
                </p:spPr>
                <p:txBody>
                  <a:bodyPr wrap="square">
                    <a:spAutoFit/>
                  </a:bodyPr>
                  <a:lstStyle/>
                  <a:p>
                    <a:pPr algn="ctr"/>
                    <a:r>
                      <a:rPr lang="en-US" sz="900" dirty="0"/>
                      <a:t>Julius</a:t>
                    </a:r>
                  </a:p>
                  <a:p>
                    <a:pPr algn="ctr"/>
                    <a:r>
                      <a:rPr lang="en-US" sz="900" dirty="0"/>
                      <a:t>Lipp</a:t>
                    </a:r>
                  </a:p>
                </p:txBody>
              </p:sp>
            </p:grpSp>
          </p:grpSp>
          <p:pic>
            <p:nvPicPr>
              <p:cNvPr id="13" name="Picture 9" descr="pmouser 2.jpeg"/>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514916" y="649557"/>
                <a:ext cx="478795" cy="6383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 name="Rectangle 13"/>
              <p:cNvSpPr/>
              <p:nvPr/>
            </p:nvSpPr>
            <p:spPr>
              <a:xfrm>
                <a:off x="373171" y="1289057"/>
                <a:ext cx="794244" cy="384714"/>
              </a:xfrm>
              <a:prstGeom prst="rect">
                <a:avLst/>
              </a:prstGeom>
            </p:spPr>
            <p:txBody>
              <a:bodyPr wrap="square" lIns="68575" tIns="34287" rIns="68575" bIns="34287">
                <a:spAutoFit/>
              </a:bodyPr>
              <a:lstStyle/>
              <a:p>
                <a:pPr algn="ctr"/>
                <a:r>
                  <a:rPr lang="en-US" sz="900" dirty="0">
                    <a:solidFill>
                      <a:srgbClr val="FF0000"/>
                    </a:solidFill>
                  </a:rPr>
                  <a:t>Paula Mouser</a:t>
                </a:r>
              </a:p>
            </p:txBody>
          </p:sp>
          <p:sp>
            <p:nvSpPr>
              <p:cNvPr id="15" name="Rectangle 14"/>
              <p:cNvSpPr/>
              <p:nvPr/>
            </p:nvSpPr>
            <p:spPr>
              <a:xfrm>
                <a:off x="919255" y="1304214"/>
                <a:ext cx="794244" cy="384714"/>
              </a:xfrm>
              <a:prstGeom prst="rect">
                <a:avLst/>
              </a:prstGeom>
            </p:spPr>
            <p:txBody>
              <a:bodyPr wrap="square" lIns="68575" tIns="34287" rIns="68575" bIns="34287">
                <a:spAutoFit/>
              </a:bodyPr>
              <a:lstStyle/>
              <a:p>
                <a:pPr algn="ctr"/>
                <a:r>
                  <a:rPr lang="en-US" sz="900" dirty="0"/>
                  <a:t>Kai</a:t>
                </a:r>
              </a:p>
              <a:p>
                <a:pPr algn="ctr"/>
                <a:r>
                  <a:rPr lang="en-US" sz="900" dirty="0"/>
                  <a:t>Hendricks</a:t>
                </a:r>
              </a:p>
            </p:txBody>
          </p:sp>
        </p:grpSp>
      </p:grpSp>
      <p:sp>
        <p:nvSpPr>
          <p:cNvPr id="7" name="TextBox 5"/>
          <p:cNvSpPr txBox="1">
            <a:spLocks noChangeArrowheads="1"/>
          </p:cNvSpPr>
          <p:nvPr/>
        </p:nvSpPr>
        <p:spPr bwMode="auto">
          <a:xfrm>
            <a:off x="0" y="3881185"/>
            <a:ext cx="3068138" cy="937180"/>
          </a:xfrm>
          <a:prstGeom prst="rect">
            <a:avLst/>
          </a:prstGeom>
          <a:solidFill>
            <a:schemeClr val="bg2">
              <a:lumMod val="25000"/>
              <a:alpha val="51000"/>
            </a:schemeClr>
          </a:solidFill>
          <a:ln>
            <a:noFill/>
          </a:ln>
          <a:effectLst>
            <a:glow rad="228600">
              <a:schemeClr val="bg2">
                <a:lumMod val="25000"/>
                <a:alpha val="40000"/>
              </a:schemeClr>
            </a:glo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endParaRPr lang="en-US" sz="450" b="1" dirty="0">
              <a:latin typeface="Helvetica Neue Light" charset="0"/>
              <a:cs typeface="Helvetica Neue Light" charset="0"/>
            </a:endParaRPr>
          </a:p>
          <a:p>
            <a:pPr algn="ctr" eaLnBrk="1" hangingPunct="1"/>
            <a:r>
              <a:rPr lang="en-US" sz="1350" b="1" dirty="0">
                <a:solidFill>
                  <a:schemeClr val="bg1"/>
                </a:solidFill>
                <a:latin typeface="Helvetica Neue Light" charset="0"/>
                <a:cs typeface="Helvetica Neue Light" charset="0"/>
              </a:rPr>
              <a:t>Low permeability</a:t>
            </a:r>
          </a:p>
          <a:p>
            <a:pPr algn="ctr" eaLnBrk="1" hangingPunct="1"/>
            <a:endParaRPr lang="en-US" sz="270" b="1" dirty="0">
              <a:solidFill>
                <a:schemeClr val="bg1"/>
              </a:solidFill>
              <a:latin typeface="Helvetica Neue Light" charset="0"/>
              <a:cs typeface="Helvetica Neue Light" charset="0"/>
            </a:endParaRPr>
          </a:p>
          <a:p>
            <a:pPr algn="ctr" eaLnBrk="1" hangingPunct="1"/>
            <a:r>
              <a:rPr lang="en-US" sz="1350" b="1" dirty="0" err="1">
                <a:solidFill>
                  <a:schemeClr val="bg1"/>
                </a:solidFill>
                <a:latin typeface="Helvetica Neue Light" charset="0"/>
                <a:cs typeface="Helvetica Neue Light" charset="0"/>
              </a:rPr>
              <a:t>Nanopores</a:t>
            </a:r>
            <a:r>
              <a:rPr lang="en-US" sz="1350" b="1" dirty="0">
                <a:solidFill>
                  <a:schemeClr val="bg1"/>
                </a:solidFill>
                <a:latin typeface="Helvetica Neue Light" charset="0"/>
                <a:cs typeface="Helvetica Neue Light" charset="0"/>
              </a:rPr>
              <a:t> (&lt;0.2 um sized)</a:t>
            </a:r>
          </a:p>
          <a:p>
            <a:pPr algn="ctr" eaLnBrk="1" hangingPunct="1"/>
            <a:endParaRPr lang="en-US" sz="270" b="1" dirty="0">
              <a:solidFill>
                <a:schemeClr val="bg1"/>
              </a:solidFill>
              <a:latin typeface="Helvetica Neue Light" charset="0"/>
              <a:cs typeface="Helvetica Neue Light" charset="0"/>
            </a:endParaRPr>
          </a:p>
          <a:p>
            <a:pPr algn="ctr" eaLnBrk="1" hangingPunct="1"/>
            <a:r>
              <a:rPr lang="en-US" sz="1350" b="1" dirty="0">
                <a:solidFill>
                  <a:schemeClr val="bg1"/>
                </a:solidFill>
                <a:latin typeface="Helvetica Neue Light" charset="0"/>
                <a:cs typeface="Helvetica Neue Light" charset="0"/>
              </a:rPr>
              <a:t>Limited meteoric water exchange</a:t>
            </a:r>
            <a:endParaRPr lang="en-US" sz="1440" b="1" dirty="0">
              <a:solidFill>
                <a:schemeClr val="bg1"/>
              </a:solidFill>
              <a:latin typeface="Arial"/>
              <a:cs typeface="Arial"/>
            </a:endParaRPr>
          </a:p>
          <a:p>
            <a:pPr eaLnBrk="1" hangingPunct="1"/>
            <a:endParaRPr lang="en-US" sz="450" dirty="0">
              <a:solidFill>
                <a:schemeClr val="bg1"/>
              </a:solidFill>
              <a:latin typeface="Helvetica Neue Light" charset="0"/>
              <a:cs typeface="Helvetica Neue Light" charset="0"/>
            </a:endParaRPr>
          </a:p>
        </p:txBody>
      </p:sp>
    </p:spTree>
    <p:extLst>
      <p:ext uri="{BB962C8B-B14F-4D97-AF65-F5344CB8AC3E}">
        <p14:creationId xmlns:p14="http://schemas.microsoft.com/office/powerpoint/2010/main" val="4188068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610E1A4-C04D-FC4D-A326-94D9F130C159}"/>
              </a:ext>
            </a:extLst>
          </p:cNvPr>
          <p:cNvSpPr txBox="1"/>
          <p:nvPr/>
        </p:nvSpPr>
        <p:spPr>
          <a:xfrm>
            <a:off x="9215487" y="2505450"/>
            <a:ext cx="2600956" cy="286232"/>
          </a:xfrm>
          <a:prstGeom prst="rect">
            <a:avLst/>
          </a:prstGeom>
          <a:solidFill>
            <a:schemeClr val="bg1">
              <a:lumMod val="85000"/>
              <a:alpha val="67000"/>
            </a:schemeClr>
          </a:solidFill>
        </p:spPr>
        <p:txBody>
          <a:bodyPr wrap="square" rtlCol="0">
            <a:spAutoFit/>
          </a:bodyPr>
          <a:lstStyle/>
          <a:p>
            <a:endParaRPr lang="en-US" sz="1260"/>
          </a:p>
        </p:txBody>
      </p:sp>
      <p:cxnSp>
        <p:nvCxnSpPr>
          <p:cNvPr id="20" name="Straight Connector 19">
            <a:extLst>
              <a:ext uri="{FF2B5EF4-FFF2-40B4-BE49-F238E27FC236}">
                <a16:creationId xmlns:a16="http://schemas.microsoft.com/office/drawing/2014/main" id="{FC8340A4-A5AC-6D42-A747-2501B41DD799}"/>
              </a:ext>
            </a:extLst>
          </p:cNvPr>
          <p:cNvCxnSpPr/>
          <p:nvPr/>
        </p:nvCxnSpPr>
        <p:spPr>
          <a:xfrm>
            <a:off x="10419798" y="1987610"/>
            <a:ext cx="1" cy="4567963"/>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788DA361-B4E1-974A-9C7D-011588350E71}"/>
              </a:ext>
            </a:extLst>
          </p:cNvPr>
          <p:cNvPicPr>
            <a:picLocks noChangeAspect="1"/>
          </p:cNvPicPr>
          <p:nvPr/>
        </p:nvPicPr>
        <p:blipFill>
          <a:blip r:embed="rId3"/>
          <a:stretch>
            <a:fillRect/>
          </a:stretch>
        </p:blipFill>
        <p:spPr>
          <a:xfrm>
            <a:off x="0" y="-66801"/>
            <a:ext cx="9294876" cy="5809298"/>
          </a:xfrm>
          <a:prstGeom prst="rect">
            <a:avLst/>
          </a:prstGeom>
        </p:spPr>
      </p:pic>
      <p:sp>
        <p:nvSpPr>
          <p:cNvPr id="4" name="TextBox 3">
            <a:extLst>
              <a:ext uri="{FF2B5EF4-FFF2-40B4-BE49-F238E27FC236}">
                <a16:creationId xmlns:a16="http://schemas.microsoft.com/office/drawing/2014/main" id="{9DC05B9F-20BA-1648-AC67-CDE7666E6337}"/>
              </a:ext>
            </a:extLst>
          </p:cNvPr>
          <p:cNvSpPr txBox="1"/>
          <p:nvPr/>
        </p:nvSpPr>
        <p:spPr>
          <a:xfrm>
            <a:off x="2672443" y="98926"/>
            <a:ext cx="9144000" cy="1034129"/>
          </a:xfrm>
          <a:prstGeom prst="rect">
            <a:avLst/>
          </a:prstGeom>
          <a:noFill/>
        </p:spPr>
        <p:txBody>
          <a:bodyPr wrap="square" rtlCol="0">
            <a:spAutoFit/>
          </a:bodyPr>
          <a:lstStyle/>
          <a:p>
            <a:r>
              <a:rPr lang="en-US" sz="2520" spc="270" dirty="0">
                <a:solidFill>
                  <a:schemeClr val="bg1"/>
                </a:solidFill>
                <a:latin typeface="Helvetica" pitchFamily="2" charset="0"/>
              </a:rPr>
              <a:t>I welcome your questions</a:t>
            </a:r>
            <a:endParaRPr lang="en-US" sz="2160" spc="270" dirty="0">
              <a:solidFill>
                <a:schemeClr val="bg1"/>
              </a:solidFill>
              <a:latin typeface="Helvetica" pitchFamily="2" charset="0"/>
            </a:endParaRPr>
          </a:p>
          <a:p>
            <a:endParaRPr lang="en-US" sz="2160" spc="270" dirty="0">
              <a:solidFill>
                <a:schemeClr val="bg1"/>
              </a:solidFill>
              <a:latin typeface="Helvetica" pitchFamily="2" charset="0"/>
            </a:endParaRPr>
          </a:p>
          <a:p>
            <a:endParaRPr lang="en-US" sz="1440" spc="270" dirty="0">
              <a:solidFill>
                <a:schemeClr val="bg1"/>
              </a:solidFill>
              <a:latin typeface="Helvetica" pitchFamily="2" charset="0"/>
            </a:endParaRPr>
          </a:p>
        </p:txBody>
      </p:sp>
    </p:spTree>
    <p:extLst>
      <p:ext uri="{BB962C8B-B14F-4D97-AF65-F5344CB8AC3E}">
        <p14:creationId xmlns:p14="http://schemas.microsoft.com/office/powerpoint/2010/main" val="2236275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A85A2AF-2757-264A-9FE3-05BA3C953E16}"/>
              </a:ext>
            </a:extLst>
          </p:cNvPr>
          <p:cNvSpPr/>
          <p:nvPr/>
        </p:nvSpPr>
        <p:spPr>
          <a:xfrm>
            <a:off x="0" y="0"/>
            <a:ext cx="4723327" cy="49261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spc="270" dirty="0">
                <a:solidFill>
                  <a:schemeClr val="tx1"/>
                </a:solidFill>
                <a:latin typeface="Helvetica" pitchFamily="2" charset="0"/>
              </a:rPr>
              <a:t>Negative Impacts </a:t>
            </a:r>
          </a:p>
        </p:txBody>
      </p:sp>
      <p:sp>
        <p:nvSpPr>
          <p:cNvPr id="19" name="TextBox 18">
            <a:extLst>
              <a:ext uri="{FF2B5EF4-FFF2-40B4-BE49-F238E27FC236}">
                <a16:creationId xmlns:a16="http://schemas.microsoft.com/office/drawing/2014/main" id="{8610E1A4-C04D-FC4D-A326-94D9F130C159}"/>
              </a:ext>
            </a:extLst>
          </p:cNvPr>
          <p:cNvSpPr txBox="1"/>
          <p:nvPr/>
        </p:nvSpPr>
        <p:spPr>
          <a:xfrm>
            <a:off x="9215487" y="2505450"/>
            <a:ext cx="2600956" cy="286232"/>
          </a:xfrm>
          <a:prstGeom prst="rect">
            <a:avLst/>
          </a:prstGeom>
          <a:solidFill>
            <a:schemeClr val="bg1">
              <a:lumMod val="85000"/>
              <a:alpha val="67000"/>
            </a:schemeClr>
          </a:solidFill>
        </p:spPr>
        <p:txBody>
          <a:bodyPr wrap="square" rtlCol="0">
            <a:spAutoFit/>
          </a:bodyPr>
          <a:lstStyle/>
          <a:p>
            <a:endParaRPr lang="en-US" sz="1260"/>
          </a:p>
        </p:txBody>
      </p:sp>
      <p:cxnSp>
        <p:nvCxnSpPr>
          <p:cNvPr id="20" name="Straight Connector 19">
            <a:extLst>
              <a:ext uri="{FF2B5EF4-FFF2-40B4-BE49-F238E27FC236}">
                <a16:creationId xmlns:a16="http://schemas.microsoft.com/office/drawing/2014/main" id="{FC8340A4-A5AC-6D42-A747-2501B41DD799}"/>
              </a:ext>
            </a:extLst>
          </p:cNvPr>
          <p:cNvCxnSpPr/>
          <p:nvPr/>
        </p:nvCxnSpPr>
        <p:spPr>
          <a:xfrm>
            <a:off x="10419798" y="1987610"/>
            <a:ext cx="1" cy="4567963"/>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5" name="Picture 14" descr="Another_AST_Bacterial_Corrosion_Problem.jpg">
            <a:extLst>
              <a:ext uri="{FF2B5EF4-FFF2-40B4-BE49-F238E27FC236}">
                <a16:creationId xmlns:a16="http://schemas.microsoft.com/office/drawing/2014/main" id="{6942D416-32D2-6B42-9485-A0AE4C0F1BA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156925" y="576012"/>
            <a:ext cx="1514246" cy="4573165"/>
          </a:xfrm>
          <a:prstGeom prst="rect">
            <a:avLst/>
          </a:prstGeom>
        </p:spPr>
      </p:pic>
      <p:pic>
        <p:nvPicPr>
          <p:cNvPr id="17" name="Picture 16">
            <a:extLst>
              <a:ext uri="{FF2B5EF4-FFF2-40B4-BE49-F238E27FC236}">
                <a16:creationId xmlns:a16="http://schemas.microsoft.com/office/drawing/2014/main" id="{88F2CD4C-8566-0341-AD0A-FC6D3FFBDA73}"/>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6321" y="555559"/>
            <a:ext cx="1538664" cy="4571557"/>
          </a:xfrm>
          <a:prstGeom prst="rect">
            <a:avLst/>
          </a:prstGeom>
        </p:spPr>
      </p:pic>
      <p:pic>
        <p:nvPicPr>
          <p:cNvPr id="30" name="Picture 29">
            <a:extLst>
              <a:ext uri="{FF2B5EF4-FFF2-40B4-BE49-F238E27FC236}">
                <a16:creationId xmlns:a16="http://schemas.microsoft.com/office/drawing/2014/main" id="{51C56F9D-535D-E14E-A6D1-00C0B172A13E}"/>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1575604" y="574649"/>
            <a:ext cx="1538360" cy="4560812"/>
          </a:xfrm>
          <a:prstGeom prst="rect">
            <a:avLst/>
          </a:prstGeom>
        </p:spPr>
      </p:pic>
      <p:sp>
        <p:nvSpPr>
          <p:cNvPr id="34" name="TextBox 33">
            <a:extLst>
              <a:ext uri="{FF2B5EF4-FFF2-40B4-BE49-F238E27FC236}">
                <a16:creationId xmlns:a16="http://schemas.microsoft.com/office/drawing/2014/main" id="{B196A174-C511-C945-817F-58679E8AD03D}"/>
              </a:ext>
            </a:extLst>
          </p:cNvPr>
          <p:cNvSpPr txBox="1"/>
          <p:nvPr/>
        </p:nvSpPr>
        <p:spPr>
          <a:xfrm>
            <a:off x="380773" y="4877817"/>
            <a:ext cx="3670979" cy="258532"/>
          </a:xfrm>
          <a:prstGeom prst="rect">
            <a:avLst/>
          </a:prstGeom>
          <a:solidFill>
            <a:schemeClr val="tx1"/>
          </a:solidFill>
          <a:effectLst/>
        </p:spPr>
        <p:txBody>
          <a:bodyPr wrap="square" rtlCol="0">
            <a:spAutoFit/>
          </a:bodyPr>
          <a:lstStyle/>
          <a:p>
            <a:r>
              <a:rPr lang="en-US" sz="1080" dirty="0">
                <a:solidFill>
                  <a:schemeClr val="bg1"/>
                </a:solidFill>
                <a:latin typeface="Helvetica" pitchFamily="2" charset="0"/>
              </a:rPr>
              <a:t>Booker et al, 2016, </a:t>
            </a:r>
            <a:r>
              <a:rPr lang="en-US" sz="1080" i="1" dirty="0">
                <a:solidFill>
                  <a:schemeClr val="bg1"/>
                </a:solidFill>
                <a:latin typeface="Helvetica" pitchFamily="2" charset="0"/>
              </a:rPr>
              <a:t>AEM </a:t>
            </a:r>
            <a:r>
              <a:rPr lang="en-US" sz="1080" dirty="0">
                <a:solidFill>
                  <a:schemeClr val="bg1"/>
                </a:solidFill>
                <a:latin typeface="Helvetica" pitchFamily="2" charset="0"/>
              </a:rPr>
              <a:t> &amp; Booker et al, 2019, </a:t>
            </a:r>
            <a:r>
              <a:rPr lang="en-US" sz="1080" i="1" dirty="0" err="1">
                <a:solidFill>
                  <a:schemeClr val="bg1"/>
                </a:solidFill>
                <a:latin typeface="Helvetica" pitchFamily="2" charset="0"/>
              </a:rPr>
              <a:t>Msphere</a:t>
            </a:r>
            <a:r>
              <a:rPr lang="en-US" sz="1080" i="1" dirty="0">
                <a:solidFill>
                  <a:schemeClr val="bg1"/>
                </a:solidFill>
                <a:latin typeface="Helvetica" pitchFamily="2" charset="0"/>
              </a:rPr>
              <a:t> </a:t>
            </a:r>
          </a:p>
        </p:txBody>
      </p:sp>
      <p:sp>
        <p:nvSpPr>
          <p:cNvPr id="39" name="Rectangle 38">
            <a:extLst>
              <a:ext uri="{FF2B5EF4-FFF2-40B4-BE49-F238E27FC236}">
                <a16:creationId xmlns:a16="http://schemas.microsoft.com/office/drawing/2014/main" id="{D6F34C57-2E46-F948-BC10-09463CFC9310}"/>
              </a:ext>
            </a:extLst>
          </p:cNvPr>
          <p:cNvSpPr/>
          <p:nvPr/>
        </p:nvSpPr>
        <p:spPr>
          <a:xfrm>
            <a:off x="9998573" y="0"/>
            <a:ext cx="1514246" cy="535349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43" name="Rectangle 42">
            <a:extLst>
              <a:ext uri="{FF2B5EF4-FFF2-40B4-BE49-F238E27FC236}">
                <a16:creationId xmlns:a16="http://schemas.microsoft.com/office/drawing/2014/main" id="{EFCCEAAD-3BA8-C946-B142-594820F3A7F5}"/>
              </a:ext>
            </a:extLst>
          </p:cNvPr>
          <p:cNvSpPr/>
          <p:nvPr/>
        </p:nvSpPr>
        <p:spPr>
          <a:xfrm rot="16200000">
            <a:off x="4510122" y="-4067574"/>
            <a:ext cx="82523" cy="918523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40" name="Rectangle 39">
            <a:extLst>
              <a:ext uri="{FF2B5EF4-FFF2-40B4-BE49-F238E27FC236}">
                <a16:creationId xmlns:a16="http://schemas.microsoft.com/office/drawing/2014/main" id="{E8BBA3CA-EEE1-AC49-B96F-93833E8188CD}"/>
              </a:ext>
            </a:extLst>
          </p:cNvPr>
          <p:cNvSpPr/>
          <p:nvPr/>
        </p:nvSpPr>
        <p:spPr>
          <a:xfrm>
            <a:off x="4626861" y="-9137"/>
            <a:ext cx="127084" cy="574831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Tree>
    <p:extLst>
      <p:ext uri="{BB962C8B-B14F-4D97-AF65-F5344CB8AC3E}">
        <p14:creationId xmlns:p14="http://schemas.microsoft.com/office/powerpoint/2010/main" val="1766390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BDC506BA-AD53-694E-8FA4-6E9465E425F8}"/>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rot="16200000">
            <a:off x="3188902" y="2114332"/>
            <a:ext cx="4574528" cy="1514246"/>
          </a:xfrm>
          <a:prstGeom prst="rect">
            <a:avLst/>
          </a:prstGeom>
        </p:spPr>
      </p:pic>
      <p:sp>
        <p:nvSpPr>
          <p:cNvPr id="11" name="Rectangle 10">
            <a:extLst>
              <a:ext uri="{FF2B5EF4-FFF2-40B4-BE49-F238E27FC236}">
                <a16:creationId xmlns:a16="http://schemas.microsoft.com/office/drawing/2014/main" id="{7A85A2AF-2757-264A-9FE3-05BA3C953E16}"/>
              </a:ext>
            </a:extLst>
          </p:cNvPr>
          <p:cNvSpPr/>
          <p:nvPr/>
        </p:nvSpPr>
        <p:spPr>
          <a:xfrm>
            <a:off x="0" y="0"/>
            <a:ext cx="4723327" cy="49261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spc="270" dirty="0">
                <a:solidFill>
                  <a:schemeClr val="tx1"/>
                </a:solidFill>
                <a:latin typeface="Helvetica" pitchFamily="2" charset="0"/>
              </a:rPr>
              <a:t>Negative Impacts </a:t>
            </a:r>
          </a:p>
        </p:txBody>
      </p:sp>
      <p:sp>
        <p:nvSpPr>
          <p:cNvPr id="19" name="TextBox 18">
            <a:extLst>
              <a:ext uri="{FF2B5EF4-FFF2-40B4-BE49-F238E27FC236}">
                <a16:creationId xmlns:a16="http://schemas.microsoft.com/office/drawing/2014/main" id="{8610E1A4-C04D-FC4D-A326-94D9F130C159}"/>
              </a:ext>
            </a:extLst>
          </p:cNvPr>
          <p:cNvSpPr txBox="1"/>
          <p:nvPr/>
        </p:nvSpPr>
        <p:spPr>
          <a:xfrm>
            <a:off x="9215487" y="2505450"/>
            <a:ext cx="2600956" cy="286232"/>
          </a:xfrm>
          <a:prstGeom prst="rect">
            <a:avLst/>
          </a:prstGeom>
          <a:solidFill>
            <a:schemeClr val="bg1">
              <a:lumMod val="85000"/>
              <a:alpha val="67000"/>
            </a:schemeClr>
          </a:solidFill>
        </p:spPr>
        <p:txBody>
          <a:bodyPr wrap="square" rtlCol="0">
            <a:spAutoFit/>
          </a:bodyPr>
          <a:lstStyle/>
          <a:p>
            <a:endParaRPr lang="en-US" sz="1260"/>
          </a:p>
        </p:txBody>
      </p:sp>
      <p:cxnSp>
        <p:nvCxnSpPr>
          <p:cNvPr id="20" name="Straight Connector 19">
            <a:extLst>
              <a:ext uri="{FF2B5EF4-FFF2-40B4-BE49-F238E27FC236}">
                <a16:creationId xmlns:a16="http://schemas.microsoft.com/office/drawing/2014/main" id="{FC8340A4-A5AC-6D42-A747-2501B41DD799}"/>
              </a:ext>
            </a:extLst>
          </p:cNvPr>
          <p:cNvCxnSpPr/>
          <p:nvPr/>
        </p:nvCxnSpPr>
        <p:spPr>
          <a:xfrm>
            <a:off x="10419798" y="1987610"/>
            <a:ext cx="1" cy="4567963"/>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5" name="Picture 14" descr="Another_AST_Bacterial_Corrosion_Problem.jpg">
            <a:extLst>
              <a:ext uri="{FF2B5EF4-FFF2-40B4-BE49-F238E27FC236}">
                <a16:creationId xmlns:a16="http://schemas.microsoft.com/office/drawing/2014/main" id="{6942D416-32D2-6B42-9485-A0AE4C0F1BA3}"/>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3156925" y="576012"/>
            <a:ext cx="1514246" cy="4573165"/>
          </a:xfrm>
          <a:prstGeom prst="rect">
            <a:avLst/>
          </a:prstGeom>
        </p:spPr>
      </p:pic>
      <p:pic>
        <p:nvPicPr>
          <p:cNvPr id="17" name="Picture 16">
            <a:extLst>
              <a:ext uri="{FF2B5EF4-FFF2-40B4-BE49-F238E27FC236}">
                <a16:creationId xmlns:a16="http://schemas.microsoft.com/office/drawing/2014/main" id="{88F2CD4C-8566-0341-AD0A-FC6D3FFBDA73}"/>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6321" y="555559"/>
            <a:ext cx="1538664" cy="4571557"/>
          </a:xfrm>
          <a:prstGeom prst="rect">
            <a:avLst/>
          </a:prstGeom>
        </p:spPr>
      </p:pic>
      <p:pic>
        <p:nvPicPr>
          <p:cNvPr id="30" name="Picture 29">
            <a:extLst>
              <a:ext uri="{FF2B5EF4-FFF2-40B4-BE49-F238E27FC236}">
                <a16:creationId xmlns:a16="http://schemas.microsoft.com/office/drawing/2014/main" id="{51C56F9D-535D-E14E-A6D1-00C0B172A13E}"/>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1575604" y="574649"/>
            <a:ext cx="1538360" cy="4560812"/>
          </a:xfrm>
          <a:prstGeom prst="rect">
            <a:avLst/>
          </a:prstGeom>
        </p:spPr>
      </p:pic>
      <p:sp>
        <p:nvSpPr>
          <p:cNvPr id="21" name="Rectangle 20">
            <a:extLst>
              <a:ext uri="{FF2B5EF4-FFF2-40B4-BE49-F238E27FC236}">
                <a16:creationId xmlns:a16="http://schemas.microsoft.com/office/drawing/2014/main" id="{78E3FC23-70F3-ED46-9D6A-6AC889BD7914}"/>
              </a:ext>
            </a:extLst>
          </p:cNvPr>
          <p:cNvSpPr/>
          <p:nvPr/>
        </p:nvSpPr>
        <p:spPr>
          <a:xfrm>
            <a:off x="7637275" y="9138"/>
            <a:ext cx="2541080" cy="258532"/>
          </a:xfrm>
          <a:prstGeom prst="rect">
            <a:avLst/>
          </a:prstGeom>
        </p:spPr>
        <p:txBody>
          <a:bodyPr wrap="none">
            <a:spAutoFit/>
          </a:bodyPr>
          <a:lstStyle/>
          <a:p>
            <a:r>
              <a:rPr lang="en-US" sz="1080" dirty="0">
                <a:latin typeface="Arial" charset="0"/>
                <a:ea typeface="Arial" charset="0"/>
                <a:cs typeface="Arial" charset="0"/>
              </a:rPr>
              <a:t>Booker, </a:t>
            </a:r>
            <a:r>
              <a:rPr lang="en-US" sz="1080" dirty="0" err="1">
                <a:latin typeface="Arial" charset="0"/>
                <a:ea typeface="Arial" charset="0"/>
                <a:cs typeface="Arial" charset="0"/>
              </a:rPr>
              <a:t>Borton</a:t>
            </a:r>
            <a:r>
              <a:rPr lang="en-US" sz="1080" dirty="0">
                <a:latin typeface="Arial" charset="0"/>
                <a:ea typeface="Arial" charset="0"/>
                <a:cs typeface="Arial" charset="0"/>
              </a:rPr>
              <a:t>, et al.  (</a:t>
            </a:r>
            <a:r>
              <a:rPr lang="en-US" sz="1080" dirty="0" err="1">
                <a:latin typeface="Arial" charset="0"/>
                <a:ea typeface="Arial" charset="0"/>
                <a:cs typeface="Arial" charset="0"/>
              </a:rPr>
              <a:t>Msphere</a:t>
            </a:r>
            <a:r>
              <a:rPr lang="en-US" sz="1080" dirty="0">
                <a:latin typeface="Arial" charset="0"/>
                <a:ea typeface="Arial" charset="0"/>
                <a:cs typeface="Arial" charset="0"/>
              </a:rPr>
              <a:t> 2017)</a:t>
            </a:r>
          </a:p>
        </p:txBody>
      </p:sp>
      <p:sp>
        <p:nvSpPr>
          <p:cNvPr id="22" name="Rectangle 21">
            <a:extLst>
              <a:ext uri="{FF2B5EF4-FFF2-40B4-BE49-F238E27FC236}">
                <a16:creationId xmlns:a16="http://schemas.microsoft.com/office/drawing/2014/main" id="{A1CD7647-6854-8F4C-B49A-13E29C2F51B4}"/>
              </a:ext>
            </a:extLst>
          </p:cNvPr>
          <p:cNvSpPr/>
          <p:nvPr/>
        </p:nvSpPr>
        <p:spPr>
          <a:xfrm>
            <a:off x="4723327" y="0"/>
            <a:ext cx="4420673" cy="49261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spc="270" dirty="0">
                <a:solidFill>
                  <a:schemeClr val="tx1"/>
                </a:solidFill>
                <a:latin typeface="Helvetica" pitchFamily="2" charset="0"/>
              </a:rPr>
              <a:t>Positive Impacts</a:t>
            </a:r>
          </a:p>
        </p:txBody>
      </p:sp>
      <p:sp>
        <p:nvSpPr>
          <p:cNvPr id="34" name="TextBox 33">
            <a:extLst>
              <a:ext uri="{FF2B5EF4-FFF2-40B4-BE49-F238E27FC236}">
                <a16:creationId xmlns:a16="http://schemas.microsoft.com/office/drawing/2014/main" id="{B196A174-C511-C945-817F-58679E8AD03D}"/>
              </a:ext>
            </a:extLst>
          </p:cNvPr>
          <p:cNvSpPr txBox="1"/>
          <p:nvPr/>
        </p:nvSpPr>
        <p:spPr>
          <a:xfrm>
            <a:off x="257576" y="4879087"/>
            <a:ext cx="4157842" cy="480131"/>
          </a:xfrm>
          <a:prstGeom prst="rect">
            <a:avLst/>
          </a:prstGeom>
          <a:solidFill>
            <a:schemeClr val="tx1"/>
          </a:solidFill>
          <a:effectLst/>
        </p:spPr>
        <p:txBody>
          <a:bodyPr wrap="square" rtlCol="0">
            <a:spAutoFit/>
          </a:bodyPr>
          <a:lstStyle/>
          <a:p>
            <a:r>
              <a:rPr lang="en-US" sz="1260" dirty="0">
                <a:solidFill>
                  <a:schemeClr val="bg1"/>
                </a:solidFill>
                <a:latin typeface="Helvetica" pitchFamily="2" charset="0"/>
              </a:rPr>
              <a:t>Booker et al, 2016, </a:t>
            </a:r>
            <a:r>
              <a:rPr lang="en-US" sz="1260" i="1" dirty="0">
                <a:solidFill>
                  <a:schemeClr val="bg1"/>
                </a:solidFill>
                <a:latin typeface="Helvetica" pitchFamily="2" charset="0"/>
              </a:rPr>
              <a:t>AEM </a:t>
            </a:r>
            <a:r>
              <a:rPr lang="en-US" sz="1260" dirty="0">
                <a:solidFill>
                  <a:schemeClr val="bg1"/>
                </a:solidFill>
                <a:latin typeface="Helvetica" pitchFamily="2" charset="0"/>
              </a:rPr>
              <a:t> &amp; Booker et al, 2019, </a:t>
            </a:r>
            <a:r>
              <a:rPr lang="en-US" sz="1260" i="1" dirty="0" err="1">
                <a:solidFill>
                  <a:schemeClr val="bg1"/>
                </a:solidFill>
                <a:latin typeface="Helvetica" pitchFamily="2" charset="0"/>
              </a:rPr>
              <a:t>Msphere</a:t>
            </a:r>
            <a:r>
              <a:rPr lang="en-US" sz="1260" i="1" dirty="0">
                <a:solidFill>
                  <a:schemeClr val="bg1"/>
                </a:solidFill>
                <a:latin typeface="Helvetica" pitchFamily="2" charset="0"/>
              </a:rPr>
              <a:t> </a:t>
            </a:r>
          </a:p>
        </p:txBody>
      </p:sp>
      <p:pic>
        <p:nvPicPr>
          <p:cNvPr id="35" name="Picture 34">
            <a:extLst>
              <a:ext uri="{FF2B5EF4-FFF2-40B4-BE49-F238E27FC236}">
                <a16:creationId xmlns:a16="http://schemas.microsoft.com/office/drawing/2014/main" id="{BB0DB042-4ABC-0F46-BF30-8E3580E65289}"/>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7568367" y="888579"/>
            <a:ext cx="1844475" cy="2227319"/>
          </a:xfrm>
          <a:prstGeom prst="rect">
            <a:avLst/>
          </a:prstGeom>
        </p:spPr>
      </p:pic>
      <p:pic>
        <p:nvPicPr>
          <p:cNvPr id="36" name="Picture 35">
            <a:extLst>
              <a:ext uri="{FF2B5EF4-FFF2-40B4-BE49-F238E27FC236}">
                <a16:creationId xmlns:a16="http://schemas.microsoft.com/office/drawing/2014/main" id="{CFD88D5D-BDA9-6E40-B7B1-B0F813328074}"/>
              </a:ext>
            </a:extLst>
          </p:cNvPr>
          <p:cNvPicPr>
            <a:picLocks noChangeAspect="1"/>
          </p:cNvPicPr>
          <p:nvPr/>
        </p:nvPicPr>
        <p:blipFill>
          <a:blip r:embed="rId8"/>
          <a:stretch>
            <a:fillRect/>
          </a:stretch>
        </p:blipFill>
        <p:spPr>
          <a:xfrm>
            <a:off x="7635658" y="2818956"/>
            <a:ext cx="1749841" cy="1356089"/>
          </a:xfrm>
          <a:prstGeom prst="rect">
            <a:avLst/>
          </a:prstGeom>
        </p:spPr>
      </p:pic>
      <p:sp>
        <p:nvSpPr>
          <p:cNvPr id="39" name="Rectangle 38">
            <a:extLst>
              <a:ext uri="{FF2B5EF4-FFF2-40B4-BE49-F238E27FC236}">
                <a16:creationId xmlns:a16="http://schemas.microsoft.com/office/drawing/2014/main" id="{D6F34C57-2E46-F948-BC10-09463CFC9310}"/>
              </a:ext>
            </a:extLst>
          </p:cNvPr>
          <p:cNvSpPr/>
          <p:nvPr/>
        </p:nvSpPr>
        <p:spPr>
          <a:xfrm>
            <a:off x="9998573" y="0"/>
            <a:ext cx="1514246" cy="535349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43" name="Rectangle 42">
            <a:extLst>
              <a:ext uri="{FF2B5EF4-FFF2-40B4-BE49-F238E27FC236}">
                <a16:creationId xmlns:a16="http://schemas.microsoft.com/office/drawing/2014/main" id="{EFCCEAAD-3BA8-C946-B142-594820F3A7F5}"/>
              </a:ext>
            </a:extLst>
          </p:cNvPr>
          <p:cNvSpPr/>
          <p:nvPr/>
        </p:nvSpPr>
        <p:spPr>
          <a:xfrm rot="16200000">
            <a:off x="4510122" y="-4067574"/>
            <a:ext cx="82523" cy="918523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sp>
        <p:nvSpPr>
          <p:cNvPr id="40" name="Rectangle 39">
            <a:extLst>
              <a:ext uri="{FF2B5EF4-FFF2-40B4-BE49-F238E27FC236}">
                <a16:creationId xmlns:a16="http://schemas.microsoft.com/office/drawing/2014/main" id="{E8BBA3CA-EEE1-AC49-B96F-93833E8188CD}"/>
              </a:ext>
            </a:extLst>
          </p:cNvPr>
          <p:cNvSpPr/>
          <p:nvPr/>
        </p:nvSpPr>
        <p:spPr>
          <a:xfrm>
            <a:off x="4626861" y="-9137"/>
            <a:ext cx="127084" cy="574831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60"/>
          </a:p>
        </p:txBody>
      </p:sp>
      <p:pic>
        <p:nvPicPr>
          <p:cNvPr id="46" name="Picture 45">
            <a:extLst>
              <a:ext uri="{FF2B5EF4-FFF2-40B4-BE49-F238E27FC236}">
                <a16:creationId xmlns:a16="http://schemas.microsoft.com/office/drawing/2014/main" id="{30096B0C-7719-AA4F-A6DF-27741AC8D6F7}"/>
              </a:ext>
            </a:extLst>
          </p:cNvPr>
          <p:cNvPicPr>
            <a:picLocks noChangeAspect="1"/>
          </p:cNvPicPr>
          <p:nvPr/>
        </p:nvPicPr>
        <p:blipFill rotWithShape="1">
          <a:blip r:embed="rId9" cstate="hqprint">
            <a:extLst>
              <a:ext uri="{28A0092B-C50C-407E-A947-70E740481C1C}">
                <a14:useLocalDpi xmlns:a14="http://schemas.microsoft.com/office/drawing/2010/main"/>
              </a:ext>
            </a:extLst>
          </a:blip>
          <a:srcRect/>
          <a:stretch/>
        </p:blipFill>
        <p:spPr>
          <a:xfrm rot="5400000">
            <a:off x="4728354" y="2114334"/>
            <a:ext cx="4593617" cy="1514247"/>
          </a:xfrm>
          <a:prstGeom prst="rect">
            <a:avLst/>
          </a:prstGeom>
        </p:spPr>
      </p:pic>
      <p:sp>
        <p:nvSpPr>
          <p:cNvPr id="48" name="Rectangle 47">
            <a:extLst>
              <a:ext uri="{FF2B5EF4-FFF2-40B4-BE49-F238E27FC236}">
                <a16:creationId xmlns:a16="http://schemas.microsoft.com/office/drawing/2014/main" id="{BC2A0FC6-D4C2-2142-9015-18180925A2B1}"/>
              </a:ext>
            </a:extLst>
          </p:cNvPr>
          <p:cNvSpPr/>
          <p:nvPr/>
        </p:nvSpPr>
        <p:spPr>
          <a:xfrm>
            <a:off x="5679092" y="4850117"/>
            <a:ext cx="3547766" cy="286232"/>
          </a:xfrm>
          <a:prstGeom prst="rect">
            <a:avLst/>
          </a:prstGeom>
          <a:solidFill>
            <a:schemeClr val="tx1"/>
          </a:solidFill>
        </p:spPr>
        <p:txBody>
          <a:bodyPr wrap="none">
            <a:spAutoFit/>
          </a:bodyPr>
          <a:lstStyle/>
          <a:p>
            <a:r>
              <a:rPr lang="en-US" sz="1260" dirty="0" err="1">
                <a:solidFill>
                  <a:schemeClr val="bg1"/>
                </a:solidFill>
                <a:latin typeface="Arial" charset="0"/>
                <a:ea typeface="Arial" charset="0"/>
                <a:cs typeface="Arial" charset="0"/>
              </a:rPr>
              <a:t>Borton</a:t>
            </a:r>
            <a:r>
              <a:rPr lang="en-US" sz="1260" dirty="0">
                <a:solidFill>
                  <a:schemeClr val="bg1"/>
                </a:solidFill>
                <a:latin typeface="Arial" charset="0"/>
                <a:ea typeface="Arial" charset="0"/>
                <a:cs typeface="Arial" charset="0"/>
              </a:rPr>
              <a:t> et al, 2018 </a:t>
            </a:r>
            <a:r>
              <a:rPr lang="en-US" sz="1260" dirty="0" err="1">
                <a:solidFill>
                  <a:schemeClr val="bg1"/>
                </a:solidFill>
                <a:latin typeface="Arial" charset="0"/>
                <a:ea typeface="Arial" charset="0"/>
                <a:cs typeface="Arial" charset="0"/>
              </a:rPr>
              <a:t>Env</a:t>
            </a:r>
            <a:r>
              <a:rPr lang="en-US" sz="1260" dirty="0">
                <a:solidFill>
                  <a:schemeClr val="bg1"/>
                </a:solidFill>
                <a:latin typeface="Arial" charset="0"/>
                <a:ea typeface="Arial" charset="0"/>
                <a:cs typeface="Arial" charset="0"/>
              </a:rPr>
              <a:t> Micro &amp; Park et al ,2013</a:t>
            </a:r>
          </a:p>
        </p:txBody>
      </p:sp>
    </p:spTree>
    <p:extLst>
      <p:ext uri="{BB962C8B-B14F-4D97-AF65-F5344CB8AC3E}">
        <p14:creationId xmlns:p14="http://schemas.microsoft.com/office/powerpoint/2010/main" val="218226771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1785</TotalTime>
  <Words>4216</Words>
  <Application>Microsoft Macintosh PowerPoint</Application>
  <PresentationFormat>On-screen Show (16:9)</PresentationFormat>
  <Paragraphs>694</Paragraphs>
  <Slides>70</Slides>
  <Notes>65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70</vt:i4>
      </vt:variant>
    </vt:vector>
  </HeadingPairs>
  <TitlesOfParts>
    <vt:vector size="78" baseType="lpstr">
      <vt:lpstr>Arial Unicode MS</vt:lpstr>
      <vt:lpstr>Arial</vt:lpstr>
      <vt:lpstr>Cambria</vt:lpstr>
      <vt:lpstr>Helvetica</vt:lpstr>
      <vt:lpstr>Helvetica Light</vt:lpstr>
      <vt:lpstr>Helvetica Neue Light</vt:lpstr>
      <vt:lpstr>Wingdings</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Computational pipeline used in this case study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Metaproteomics crash course- paired to metagenomes </vt:lpstr>
      <vt:lpstr>Now that we know who is there,  proteome can give us  how they can function </vt:lpstr>
      <vt:lpstr>Proteomics- uses and challenges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REVIEW: computational pipeline used in this case study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Venter to guide you, How do we identify viruses in genomics datasets? What are key genes that you can look for?   What is meant by host auxiliary metabolic gene (AMG). What AMG did Venter and colleagues find in their viral genomic datasets?   How could viruses impact their microbial hosts in marine systems (use this paper or others out there)? </dc:title>
  <cp:lastModifiedBy>Dag Ahrén</cp:lastModifiedBy>
  <cp:revision>60</cp:revision>
  <dcterms:modified xsi:type="dcterms:W3CDTF">2020-01-14T15:07:42Z</dcterms:modified>
</cp:coreProperties>
</file>