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71"/>
  </p:notesMasterIdLst>
  <p:sldIdLst>
    <p:sldId id="483" r:id="rId2"/>
    <p:sldId id="270" r:id="rId3"/>
    <p:sldId id="918" r:id="rId4"/>
    <p:sldId id="923" r:id="rId5"/>
    <p:sldId id="911" r:id="rId6"/>
    <p:sldId id="916" r:id="rId7"/>
    <p:sldId id="917" r:id="rId8"/>
    <p:sldId id="269" r:id="rId9"/>
    <p:sldId id="482" r:id="rId10"/>
    <p:sldId id="922" r:id="rId11"/>
    <p:sldId id="485" r:id="rId12"/>
    <p:sldId id="476" r:id="rId13"/>
    <p:sldId id="477" r:id="rId14"/>
    <p:sldId id="478" r:id="rId15"/>
    <p:sldId id="479" r:id="rId16"/>
    <p:sldId id="480" r:id="rId17"/>
    <p:sldId id="486" r:id="rId18"/>
    <p:sldId id="920" r:id="rId19"/>
    <p:sldId id="333" r:id="rId20"/>
    <p:sldId id="278" r:id="rId21"/>
    <p:sldId id="271" r:id="rId22"/>
    <p:sldId id="474" r:id="rId23"/>
    <p:sldId id="492" r:id="rId24"/>
    <p:sldId id="475" r:id="rId25"/>
    <p:sldId id="924" r:id="rId26"/>
    <p:sldId id="487" r:id="rId27"/>
    <p:sldId id="488" r:id="rId28"/>
    <p:sldId id="493" r:id="rId29"/>
    <p:sldId id="494" r:id="rId30"/>
    <p:sldId id="510" r:id="rId31"/>
    <p:sldId id="285" r:id="rId32"/>
    <p:sldId id="281" r:id="rId33"/>
    <p:sldId id="925" r:id="rId34"/>
    <p:sldId id="926" r:id="rId35"/>
    <p:sldId id="501" r:id="rId36"/>
    <p:sldId id="500" r:id="rId37"/>
    <p:sldId id="499" r:id="rId38"/>
    <p:sldId id="503" r:id="rId39"/>
    <p:sldId id="496" r:id="rId40"/>
    <p:sldId id="305" r:id="rId41"/>
    <p:sldId id="304" r:id="rId42"/>
    <p:sldId id="502" r:id="rId43"/>
    <p:sldId id="927" r:id="rId44"/>
    <p:sldId id="504" r:id="rId45"/>
    <p:sldId id="505" r:id="rId46"/>
    <p:sldId id="313" r:id="rId47"/>
    <p:sldId id="294" r:id="rId48"/>
    <p:sldId id="317" r:id="rId49"/>
    <p:sldId id="314" r:id="rId50"/>
    <p:sldId id="508" r:id="rId51"/>
    <p:sldId id="506" r:id="rId52"/>
    <p:sldId id="509" r:id="rId53"/>
    <p:sldId id="256" r:id="rId54"/>
    <p:sldId id="928" r:id="rId55"/>
    <p:sldId id="511" r:id="rId56"/>
    <p:sldId id="516" r:id="rId57"/>
    <p:sldId id="929" r:id="rId58"/>
    <p:sldId id="930" r:id="rId59"/>
    <p:sldId id="939" r:id="rId60"/>
    <p:sldId id="325" r:id="rId61"/>
    <p:sldId id="932" r:id="rId62"/>
    <p:sldId id="933" r:id="rId63"/>
    <p:sldId id="934" r:id="rId64"/>
    <p:sldId id="936" r:id="rId65"/>
    <p:sldId id="940" r:id="rId66"/>
    <p:sldId id="938" r:id="rId67"/>
    <p:sldId id="515" r:id="rId68"/>
    <p:sldId id="292" r:id="rId69"/>
    <p:sldId id="921" r:id="rId7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B630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513"/>
    <p:restoredTop sz="87986"/>
  </p:normalViewPr>
  <p:slideViewPr>
    <p:cSldViewPr snapToGrid="0">
      <p:cViewPr>
        <p:scale>
          <a:sx n="66" d="100"/>
          <a:sy n="66" d="100"/>
        </p:scale>
        <p:origin x="-360" y="40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longdom.org/open-access/a-comparison-of-three-bioinformatics-pipelines-for-the-analysis-ofpreterm-gut-microbiota-using-16s-rrna-gene-sequencing-data-jpb-1000381.pdf"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nature.com/articles/nbt.3893" TargetMode="External"/><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longdom.org/open-access/a-comparison-of-three-bioinformatics-pipelines-for-the-analysis-ofpreterm-gut-microbiota-using-16s-rrna-gene-sequencing-data-jpb-1000381.pdf"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9B94CF-847A-BE41-B0DE-C443F0E0A408}" type="slidenum">
              <a:rPr lang="en-US" smtClean="0"/>
              <a:t>1</a:t>
            </a:fld>
            <a:endParaRPr lang="en-US"/>
          </a:p>
        </p:txBody>
      </p:sp>
    </p:spTree>
    <p:extLst>
      <p:ext uri="{BB962C8B-B14F-4D97-AF65-F5344CB8AC3E}">
        <p14:creationId xmlns:p14="http://schemas.microsoft.com/office/powerpoint/2010/main" val="13984560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hlinkClick r:id="rId3"/>
              </a:rPr>
              <a:t>https://www.longdom.org/open-access/a-comparison-of-three-bioinformatics-pipelines-for-the-analysis-ofpreterm-gut-microbiota-using-16s-rrna-gene-sequencing-data-jpb-1000381.pdf</a:t>
            </a:r>
            <a:endParaRPr lang="en-US" dirty="0"/>
          </a:p>
        </p:txBody>
      </p:sp>
      <p:sp>
        <p:nvSpPr>
          <p:cNvPr id="4" name="Slide Number Placeholder 3"/>
          <p:cNvSpPr>
            <a:spLocks noGrp="1"/>
          </p:cNvSpPr>
          <p:nvPr>
            <p:ph type="sldNum" sz="quarter" idx="10"/>
          </p:nvPr>
        </p:nvSpPr>
        <p:spPr/>
        <p:txBody>
          <a:bodyPr/>
          <a:lstStyle/>
          <a:p>
            <a:fld id="{FE1BD3EC-0A2E-0344-A8F7-647D9149AEBD}" type="slidenum">
              <a:rPr lang="en-US" smtClean="0"/>
              <a:t>25</a:t>
            </a:fld>
            <a:endParaRPr lang="en-US"/>
          </a:p>
        </p:txBody>
      </p:sp>
    </p:spTree>
    <p:extLst>
      <p:ext uri="{BB962C8B-B14F-4D97-AF65-F5344CB8AC3E}">
        <p14:creationId xmlns:p14="http://schemas.microsoft.com/office/powerpoint/2010/main" val="13272579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E1BD3EC-0A2E-0344-A8F7-647D9149AEBD}" type="slidenum">
              <a:rPr lang="en-US" smtClean="0"/>
              <a:t>26</a:t>
            </a:fld>
            <a:endParaRPr lang="en-US"/>
          </a:p>
        </p:txBody>
      </p:sp>
    </p:spTree>
    <p:extLst>
      <p:ext uri="{BB962C8B-B14F-4D97-AF65-F5344CB8AC3E}">
        <p14:creationId xmlns:p14="http://schemas.microsoft.com/office/powerpoint/2010/main" val="21003536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E1BD3EC-0A2E-0344-A8F7-647D9149AEBD}" type="slidenum">
              <a:rPr lang="en-US" smtClean="0"/>
              <a:t>27</a:t>
            </a:fld>
            <a:endParaRPr lang="en-US"/>
          </a:p>
        </p:txBody>
      </p:sp>
    </p:spTree>
    <p:extLst>
      <p:ext uri="{BB962C8B-B14F-4D97-AF65-F5344CB8AC3E}">
        <p14:creationId xmlns:p14="http://schemas.microsoft.com/office/powerpoint/2010/main" val="35485804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Why do we care about this bias? What does it mean? </a:t>
            </a:r>
          </a:p>
        </p:txBody>
      </p:sp>
      <p:sp>
        <p:nvSpPr>
          <p:cNvPr id="4" name="Slide Number Placeholder 3"/>
          <p:cNvSpPr>
            <a:spLocks noGrp="1"/>
          </p:cNvSpPr>
          <p:nvPr>
            <p:ph type="sldNum" sz="quarter" idx="10"/>
          </p:nvPr>
        </p:nvSpPr>
        <p:spPr/>
        <p:txBody>
          <a:bodyPr/>
          <a:lstStyle/>
          <a:p>
            <a:fld id="{5A9FC207-F46F-8D42-8F66-52ADEAF34E28}" type="slidenum">
              <a:rPr lang="en-US" smtClean="0"/>
              <a:t>31</a:t>
            </a:fld>
            <a:endParaRPr lang="en-US"/>
          </a:p>
        </p:txBody>
      </p:sp>
    </p:spTree>
    <p:extLst>
      <p:ext uri="{BB962C8B-B14F-4D97-AF65-F5344CB8AC3E}">
        <p14:creationId xmlns:p14="http://schemas.microsoft.com/office/powerpoint/2010/main" val="10551581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Slide Image Placeholder 1"/>
          <p:cNvSpPr>
            <a:spLocks noGrp="1" noRot="1" noChangeAspect="1"/>
          </p:cNvSpPr>
          <p:nvPr>
            <p:ph type="sldImg"/>
          </p:nvPr>
        </p:nvSpPr>
        <p:spPr bwMode="auto">
          <a:xfrm>
            <a:off x="381000" y="685800"/>
            <a:ext cx="6096000" cy="3429000"/>
          </a:xfrm>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Lst>
        </p:spPr>
      </p:sp>
      <p:sp>
        <p:nvSpPr>
          <p:cNvPr id="10242" name="Notes Placeholder 2"/>
          <p:cNvSpPr>
            <a:spLocks noGrp="1"/>
          </p:cNvSpPr>
          <p:nvPr>
            <p:ph type="body" idx="1"/>
          </p:nvPr>
        </p:nvSpPr>
        <p:spPr bwMode="auto">
          <a:noFill/>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latin typeface="Calibri" charset="0"/>
            </a:endParaRPr>
          </a:p>
        </p:txBody>
      </p:sp>
      <p:sp>
        <p:nvSpPr>
          <p:cNvPr id="10243"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1B55A4A9-DB9B-D849-847D-743F3D6482B0}" type="slidenum">
              <a:rPr lang="en-US" sz="1200"/>
              <a:pPr eaLnBrk="1" fontAlgn="base" hangingPunct="1">
                <a:spcBef>
                  <a:spcPct val="0"/>
                </a:spcBef>
                <a:spcAft>
                  <a:spcPct val="0"/>
                </a:spcAft>
              </a:pPr>
              <a:t>32</a:t>
            </a:fld>
            <a:endParaRPr lang="en-US" sz="1200"/>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23528158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Slide Image Placeholder 1"/>
          <p:cNvSpPr>
            <a:spLocks noGrp="1" noRot="1" noChangeAspect="1"/>
          </p:cNvSpPr>
          <p:nvPr>
            <p:ph type="sldImg"/>
          </p:nvPr>
        </p:nvSpPr>
        <p:spPr bwMode="auto">
          <a:xfrm>
            <a:off x="381000" y="685800"/>
            <a:ext cx="6096000" cy="3429000"/>
          </a:xfrm>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Lst>
        </p:spPr>
      </p:sp>
      <p:sp>
        <p:nvSpPr>
          <p:cNvPr id="10242" name="Notes Placeholder 2"/>
          <p:cNvSpPr>
            <a:spLocks noGrp="1"/>
          </p:cNvSpPr>
          <p:nvPr>
            <p:ph type="body" idx="1"/>
          </p:nvPr>
        </p:nvSpPr>
        <p:spPr bwMode="auto">
          <a:noFill/>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we don’t have to culture the organisms to get near complete, or in many cases closed microbial genomes anymore</a:t>
            </a:r>
          </a:p>
          <a:p>
            <a:endParaRPr lang="en-US" dirty="0"/>
          </a:p>
          <a:p>
            <a:r>
              <a:rPr lang="en-US" dirty="0"/>
              <a:t>It’s not perfect, and genome recovery is based on many features</a:t>
            </a:r>
          </a:p>
          <a:p>
            <a:pPr eaLnBrk="1" hangingPunct="1">
              <a:spcBef>
                <a:spcPct val="0"/>
              </a:spcBef>
            </a:pPr>
            <a:endParaRPr lang="en-US" dirty="0">
              <a:latin typeface="Calibri" charset="0"/>
            </a:endParaRPr>
          </a:p>
        </p:txBody>
      </p:sp>
      <p:sp>
        <p:nvSpPr>
          <p:cNvPr id="10243"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1B55A4A9-DB9B-D849-847D-743F3D6482B0}" type="slidenum">
              <a:rPr lang="en-US" sz="1200"/>
              <a:pPr eaLnBrk="1" fontAlgn="base" hangingPunct="1">
                <a:spcBef>
                  <a:spcPct val="0"/>
                </a:spcBef>
                <a:spcAft>
                  <a:spcPct val="0"/>
                </a:spcAft>
              </a:pPr>
              <a:t>33</a:t>
            </a:fld>
            <a:endParaRPr lang="en-US" sz="1200"/>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22447178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352647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798446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a:p>
            <a:r>
              <a:rPr lang="en-US" dirty="0"/>
              <a:t>and carbon cycling in the ocean through a</a:t>
            </a:r>
          </a:p>
          <a:p>
            <a:endParaRPr lang="en-US" dirty="0"/>
          </a:p>
          <a:p>
            <a:r>
              <a:rPr lang="en-US" dirty="0"/>
              <a:t>non–chlorophyll-based pathway</a:t>
            </a:r>
          </a:p>
          <a:p>
            <a:endParaRPr lang="en-US" dirty="0"/>
          </a:p>
          <a:p>
            <a:endParaRPr lang="en-US" dirty="0"/>
          </a:p>
        </p:txBody>
      </p:sp>
      <p:sp>
        <p:nvSpPr>
          <p:cNvPr id="4" name="Slide Number Placeholder 3"/>
          <p:cNvSpPr>
            <a:spLocks noGrp="1"/>
          </p:cNvSpPr>
          <p:nvPr>
            <p:ph type="sldNum" sz="quarter" idx="10"/>
          </p:nvPr>
        </p:nvSpPr>
        <p:spPr/>
        <p:txBody>
          <a:bodyPr/>
          <a:lstStyle/>
          <a:p>
            <a:fld id="{E1D3FEAB-E391-FF49-9299-5174E6585F18}" type="slidenum">
              <a:rPr lang="en-US" smtClean="0"/>
              <a:t>39</a:t>
            </a:fld>
            <a:endParaRPr lang="en-US"/>
          </a:p>
        </p:txBody>
      </p:sp>
    </p:spTree>
    <p:extLst>
      <p:ext uri="{BB962C8B-B14F-4D97-AF65-F5344CB8AC3E}">
        <p14:creationId xmlns:p14="http://schemas.microsoft.com/office/powerpoint/2010/main" val="10291668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E1D3FEAB-E391-FF49-9299-5174E6585F18}" type="slidenum">
              <a:rPr lang="en-US" smtClean="0"/>
              <a:t>41</a:t>
            </a:fld>
            <a:endParaRPr lang="en-US"/>
          </a:p>
        </p:txBody>
      </p:sp>
    </p:spTree>
    <p:extLst>
      <p:ext uri="{BB962C8B-B14F-4D97-AF65-F5344CB8AC3E}">
        <p14:creationId xmlns:p14="http://schemas.microsoft.com/office/powerpoint/2010/main" val="4767516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9B94CF-847A-BE41-B0DE-C443F0E0A408}" type="slidenum">
              <a:rPr lang="en-US" smtClean="0"/>
              <a:t>4</a:t>
            </a:fld>
            <a:endParaRPr lang="en-US"/>
          </a:p>
        </p:txBody>
      </p:sp>
    </p:spTree>
    <p:extLst>
      <p:ext uri="{BB962C8B-B14F-4D97-AF65-F5344CB8AC3E}">
        <p14:creationId xmlns:p14="http://schemas.microsoft.com/office/powerpoint/2010/main" val="713998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E1D3FEAB-E391-FF49-9299-5174E6585F18}" type="slidenum">
              <a:rPr lang="en-US" smtClean="0"/>
              <a:t>42</a:t>
            </a:fld>
            <a:endParaRPr lang="en-US"/>
          </a:p>
        </p:txBody>
      </p:sp>
    </p:spTree>
    <p:extLst>
      <p:ext uri="{BB962C8B-B14F-4D97-AF65-F5344CB8AC3E}">
        <p14:creationId xmlns:p14="http://schemas.microsoft.com/office/powerpoint/2010/main" val="11156012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504386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1D3FEAB-E391-FF49-9299-5174E6585F18}" type="slidenum">
              <a:rPr lang="en-US" smtClean="0"/>
              <a:t>45</a:t>
            </a:fld>
            <a:endParaRPr lang="en-US"/>
          </a:p>
        </p:txBody>
      </p:sp>
    </p:spTree>
    <p:extLst>
      <p:ext uri="{BB962C8B-B14F-4D97-AF65-F5344CB8AC3E}">
        <p14:creationId xmlns:p14="http://schemas.microsoft.com/office/powerpoint/2010/main" val="15745818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Normally mines are kept dry,</a:t>
            </a:r>
            <a:r>
              <a:rPr lang="en-US" baseline="0" dirty="0"/>
              <a:t> empty water0 it is pumped out. </a:t>
            </a:r>
          </a:p>
          <a:p>
            <a:r>
              <a:rPr lang="en-US" baseline="0" dirty="0"/>
              <a:t>So when they are done it fills with water, which is aerobic and reactors with pyrite. </a:t>
            </a:r>
          </a:p>
          <a:p>
            <a:r>
              <a:rPr lang="en-US" dirty="0"/>
              <a:t>Mines are rich in pyrite FeS2,</a:t>
            </a:r>
            <a:r>
              <a:rPr lang="en-US" baseline="0" dirty="0"/>
              <a:t> reacts with water and oxygen</a:t>
            </a:r>
          </a:p>
          <a:p>
            <a:r>
              <a:rPr lang="en-US" baseline="0" dirty="0"/>
              <a:t>Gets sulfuric acid being produced</a:t>
            </a:r>
          </a:p>
          <a:p>
            <a:r>
              <a:rPr lang="en-US" baseline="0" dirty="0"/>
              <a:t>Get all metals in solution, Fe(3) </a:t>
            </a:r>
            <a:r>
              <a:rPr lang="en-US" baseline="0" dirty="0" err="1"/>
              <a:t>preceipates</a:t>
            </a:r>
            <a:r>
              <a:rPr lang="en-US" baseline="0" dirty="0"/>
              <a:t> into </a:t>
            </a:r>
            <a:r>
              <a:rPr lang="en-US" baseline="0" dirty="0" err="1"/>
              <a:t>revier</a:t>
            </a:r>
            <a:r>
              <a:rPr lang="en-US" baseline="0" dirty="0"/>
              <a:t>. Oxidized. </a:t>
            </a:r>
          </a:p>
          <a:p>
            <a:r>
              <a:rPr lang="en-US" baseline="0" dirty="0"/>
              <a:t>Runs </a:t>
            </a:r>
            <a:r>
              <a:rPr lang="en-US" baseline="0" dirty="0" err="1"/>
              <a:t>thorugh</a:t>
            </a:r>
            <a:r>
              <a:rPr lang="en-US" baseline="0" dirty="0"/>
              <a:t> </a:t>
            </a:r>
            <a:r>
              <a:rPr lang="en-US" baseline="0" dirty="0" err="1"/>
              <a:t>wetalnds</a:t>
            </a:r>
            <a:r>
              <a:rPr lang="en-US" baseline="0" dirty="0"/>
              <a:t> to raise pH</a:t>
            </a:r>
          </a:p>
          <a:p>
            <a:endParaRPr lang="en-US" dirty="0"/>
          </a:p>
        </p:txBody>
      </p:sp>
      <p:sp>
        <p:nvSpPr>
          <p:cNvPr id="4" name="Slide Number Placeholder 3"/>
          <p:cNvSpPr>
            <a:spLocks noGrp="1"/>
          </p:cNvSpPr>
          <p:nvPr>
            <p:ph type="sldNum" sz="quarter" idx="10"/>
          </p:nvPr>
        </p:nvSpPr>
        <p:spPr/>
        <p:txBody>
          <a:bodyPr/>
          <a:lstStyle/>
          <a:p>
            <a:fld id="{E1D3FEAB-E391-FF49-9299-5174E6585F18}" type="slidenum">
              <a:rPr lang="en-US" smtClean="0"/>
              <a:t>46</a:t>
            </a:fld>
            <a:endParaRPr lang="en-US"/>
          </a:p>
        </p:txBody>
      </p:sp>
    </p:spTree>
    <p:extLst>
      <p:ext uri="{BB962C8B-B14F-4D97-AF65-F5344CB8AC3E}">
        <p14:creationId xmlns:p14="http://schemas.microsoft.com/office/powerpoint/2010/main" val="40811584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HINT</a:t>
            </a:r>
            <a:r>
              <a:rPr lang="en-US" baseline="0" dirty="0"/>
              <a:t> FOR HW- Genome directed cultivation paper by same authors</a:t>
            </a:r>
          </a:p>
          <a:p>
            <a:r>
              <a:rPr lang="en-US" dirty="0"/>
              <a:t>http://</a:t>
            </a:r>
            <a:r>
              <a:rPr lang="en-US" dirty="0" err="1"/>
              <a:t>aem.asm.org</a:t>
            </a:r>
            <a:r>
              <a:rPr lang="en-US" dirty="0"/>
              <a:t>/content/71/10/6319.short</a:t>
            </a:r>
          </a:p>
          <a:p>
            <a:endParaRPr lang="en-US" dirty="0"/>
          </a:p>
          <a:p>
            <a:endParaRPr lang="en-US" dirty="0"/>
          </a:p>
          <a:p>
            <a:r>
              <a:rPr lang="en-US" dirty="0"/>
              <a:t>Other</a:t>
            </a:r>
            <a:r>
              <a:rPr lang="en-US" baseline="0" dirty="0"/>
              <a:t> </a:t>
            </a:r>
            <a:r>
              <a:rPr lang="en-US" baseline="0" dirty="0" err="1"/>
              <a:t>markes</a:t>
            </a:r>
            <a:r>
              <a:rPr lang="en-US" baseline="0" dirty="0"/>
              <a:t> in the papers:</a:t>
            </a:r>
          </a:p>
          <a:p>
            <a:r>
              <a:rPr lang="en-US" baseline="0" dirty="0" err="1"/>
              <a:t>Ventner</a:t>
            </a:r>
            <a:r>
              <a:rPr lang="en-US" baseline="0" dirty="0"/>
              <a:t> uses </a:t>
            </a:r>
            <a:r>
              <a:rPr lang="en-US" baseline="0" dirty="0" err="1"/>
              <a:t>recA</a:t>
            </a:r>
            <a:r>
              <a:rPr lang="en-US" baseline="0" dirty="0"/>
              <a:t>, </a:t>
            </a:r>
            <a:r>
              <a:rPr lang="en-US" baseline="0" dirty="0" err="1"/>
              <a:t>radA</a:t>
            </a:r>
            <a:endParaRPr lang="en-US" baseline="0" dirty="0"/>
          </a:p>
          <a:p>
            <a:r>
              <a:rPr lang="en-US" baseline="0" dirty="0"/>
              <a:t>Single copy-= what does this mean? </a:t>
            </a:r>
          </a:p>
          <a:p>
            <a:r>
              <a:rPr lang="en-US" baseline="0" dirty="0" err="1"/>
              <a:t>Banfield</a:t>
            </a:r>
            <a:r>
              <a:rPr lang="en-US" baseline="0" dirty="0"/>
              <a:t> use </a:t>
            </a:r>
            <a:r>
              <a:rPr lang="en-US" baseline="0" dirty="0" err="1"/>
              <a:t>tRNA</a:t>
            </a:r>
            <a:r>
              <a:rPr lang="en-US" baseline="0" dirty="0"/>
              <a:t> synthase and translation machinery proteins. </a:t>
            </a:r>
            <a:endParaRPr lang="en-US" dirty="0"/>
          </a:p>
        </p:txBody>
      </p:sp>
      <p:sp>
        <p:nvSpPr>
          <p:cNvPr id="4" name="Slide Number Placeholder 3"/>
          <p:cNvSpPr>
            <a:spLocks noGrp="1"/>
          </p:cNvSpPr>
          <p:nvPr>
            <p:ph type="sldNum" sz="quarter" idx="10"/>
          </p:nvPr>
        </p:nvSpPr>
        <p:spPr/>
        <p:txBody>
          <a:bodyPr/>
          <a:lstStyle/>
          <a:p>
            <a:fld id="{5A9FC207-F46F-8D42-8F66-52ADEAF34E28}" type="slidenum">
              <a:rPr lang="en-US" smtClean="0"/>
              <a:t>49</a:t>
            </a:fld>
            <a:endParaRPr lang="en-US"/>
          </a:p>
        </p:txBody>
      </p:sp>
    </p:spTree>
    <p:extLst>
      <p:ext uri="{BB962C8B-B14F-4D97-AF65-F5344CB8AC3E}">
        <p14:creationId xmlns:p14="http://schemas.microsoft.com/office/powerpoint/2010/main" val="1599319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a:t>Single copy genes</a:t>
            </a:r>
          </a:p>
          <a:p>
            <a:pPr lvl="1"/>
            <a:r>
              <a:rPr lang="en-US" baseline="0" dirty="0" err="1"/>
              <a:t>Ventner</a:t>
            </a:r>
            <a:r>
              <a:rPr lang="en-US" baseline="0" dirty="0"/>
              <a:t> uses </a:t>
            </a:r>
            <a:r>
              <a:rPr lang="en-US" baseline="0" dirty="0" err="1"/>
              <a:t>recA</a:t>
            </a:r>
            <a:r>
              <a:rPr lang="en-US" baseline="0" dirty="0"/>
              <a:t>, </a:t>
            </a:r>
            <a:r>
              <a:rPr lang="en-US" baseline="0" dirty="0" err="1"/>
              <a:t>radA</a:t>
            </a:r>
            <a:endParaRPr lang="en-US" baseline="0" dirty="0"/>
          </a:p>
          <a:p>
            <a:pPr lvl="1"/>
            <a:r>
              <a:rPr lang="en-US" baseline="0" dirty="0"/>
              <a:t>Single copy-= what does this mean? </a:t>
            </a:r>
          </a:p>
          <a:p>
            <a:pPr lvl="1"/>
            <a:r>
              <a:rPr lang="en-US" baseline="0" dirty="0"/>
              <a:t>Banfield use </a:t>
            </a:r>
            <a:r>
              <a:rPr lang="en-US" baseline="0" dirty="0" err="1"/>
              <a:t>tRNA</a:t>
            </a:r>
            <a:r>
              <a:rPr lang="en-US" baseline="0" dirty="0"/>
              <a:t> synthase and translation machinery proteins</a:t>
            </a:r>
            <a:endParaRPr lang="en-US" dirty="0"/>
          </a:p>
        </p:txBody>
      </p:sp>
    </p:spTree>
    <p:extLst>
      <p:ext uri="{BB962C8B-B14F-4D97-AF65-F5344CB8AC3E}">
        <p14:creationId xmlns:p14="http://schemas.microsoft.com/office/powerpoint/2010/main" val="33391437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9FC207-F46F-8D42-8F66-52ADEAF34E28}" type="slidenum">
              <a:rPr lang="en-US" smtClean="0"/>
              <a:t>51</a:t>
            </a:fld>
            <a:endParaRPr lang="en-US"/>
          </a:p>
        </p:txBody>
      </p:sp>
    </p:spTree>
    <p:extLst>
      <p:ext uri="{BB962C8B-B14F-4D97-AF65-F5344CB8AC3E}">
        <p14:creationId xmlns:p14="http://schemas.microsoft.com/office/powerpoint/2010/main" val="25549445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hlinkClick r:id="rId3"/>
              </a:rPr>
              <a:t>https://www.nature.com/articles/nbt.3893</a:t>
            </a:r>
            <a:endParaRPr lang="en-US" dirty="0"/>
          </a:p>
        </p:txBody>
      </p:sp>
    </p:spTree>
    <p:extLst>
      <p:ext uri="{BB962C8B-B14F-4D97-AF65-F5344CB8AC3E}">
        <p14:creationId xmlns:p14="http://schemas.microsoft.com/office/powerpoint/2010/main" val="14983717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246987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56098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9B94CF-847A-BE41-B0DE-C443F0E0A408}" type="slidenum">
              <a:rPr lang="en-US" smtClean="0"/>
              <a:t>8</a:t>
            </a:fld>
            <a:endParaRPr lang="en-US"/>
          </a:p>
        </p:txBody>
      </p:sp>
    </p:spTree>
    <p:extLst>
      <p:ext uri="{BB962C8B-B14F-4D97-AF65-F5344CB8AC3E}">
        <p14:creationId xmlns:p14="http://schemas.microsoft.com/office/powerpoint/2010/main" val="36103582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772610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Figure 1 | A current view of the tree of life, encompassing the total diversity represented by sequenced genomes. </a:t>
            </a:r>
            <a:r>
              <a:rPr lang="en-US" b="1" dirty="0">
                <a:solidFill>
                  <a:schemeClr val="accent4"/>
                </a:solidFill>
              </a:rPr>
              <a:t>The tree includes 92 named bacterial phyla, 26 archaeal phyla and all five of the Eukaryotic supergroups. </a:t>
            </a:r>
            <a:r>
              <a:rPr lang="en-US" dirty="0"/>
              <a:t>Major lineages are assigned arbitrary </a:t>
            </a:r>
            <a:r>
              <a:rPr lang="en-US" dirty="0" err="1"/>
              <a:t>colours</a:t>
            </a:r>
            <a:r>
              <a:rPr lang="en-US" dirty="0"/>
              <a:t> and named, with well-characterized lineage names, in italics. </a:t>
            </a:r>
            <a:r>
              <a:rPr lang="en-US" b="1" dirty="0"/>
              <a:t>Lineages lacking an isolated representative are highlighted with non-italicized names and red dots. </a:t>
            </a:r>
          </a:p>
          <a:p>
            <a:endParaRPr lang="en-US" b="1" dirty="0"/>
          </a:p>
          <a:p>
            <a:r>
              <a:rPr lang="en-US" dirty="0"/>
              <a:t>For details on taxon sampling and tree inference, see Methods. The names </a:t>
            </a:r>
            <a:r>
              <a:rPr lang="en-US" dirty="0" err="1"/>
              <a:t>Tenericutes</a:t>
            </a:r>
            <a:r>
              <a:rPr lang="en-US" dirty="0"/>
              <a:t> and </a:t>
            </a:r>
            <a:r>
              <a:rPr lang="en-US" dirty="0" err="1"/>
              <a:t>Thermodesulfobacteria</a:t>
            </a:r>
            <a:r>
              <a:rPr lang="en-US" dirty="0"/>
              <a:t> are bracketed to indicate that these lineages branch within the Firmicutes and the Deltaproteobacteria, respectively. Eukaryotic supergroups are noted, but not otherwise delineated due to the low resolution of these lineages. </a:t>
            </a:r>
            <a:r>
              <a:rPr lang="en-US" b="1" dirty="0"/>
              <a:t>The CPR phyla are assigned a single </a:t>
            </a:r>
            <a:r>
              <a:rPr lang="en-US" b="1" dirty="0" err="1"/>
              <a:t>colour</a:t>
            </a:r>
            <a:r>
              <a:rPr lang="en-US" b="1" dirty="0"/>
              <a:t> as they are composed entirely of organisms without isolated representatives, and are still in the process of definition at lower taxonomic levels</a:t>
            </a:r>
            <a:r>
              <a:rPr lang="en-US" dirty="0"/>
              <a:t>. The complete ribosomal protein tree is available in rectangular format with full bootstrap values as Supplementary Fig. 1 and in </a:t>
            </a:r>
            <a:r>
              <a:rPr lang="en-US" dirty="0" err="1"/>
              <a:t>Newick</a:t>
            </a:r>
            <a:r>
              <a:rPr lang="en-US" dirty="0"/>
              <a:t> format in Supplementary Dataset 2.</a:t>
            </a:r>
          </a:p>
        </p:txBody>
      </p:sp>
      <p:sp>
        <p:nvSpPr>
          <p:cNvPr id="4" name="Slide Number Placeholder 3"/>
          <p:cNvSpPr>
            <a:spLocks noGrp="1"/>
          </p:cNvSpPr>
          <p:nvPr>
            <p:ph type="sldNum" sz="quarter" idx="5"/>
          </p:nvPr>
        </p:nvSpPr>
        <p:spPr/>
        <p:txBody>
          <a:bodyPr/>
          <a:lstStyle/>
          <a:p>
            <a:fld id="{5A9FC207-F46F-8D42-8F66-52ADEAF34E28}" type="slidenum">
              <a:rPr lang="en-US" smtClean="0"/>
              <a:t>60</a:t>
            </a:fld>
            <a:endParaRPr lang="en-US"/>
          </a:p>
        </p:txBody>
      </p:sp>
    </p:spTree>
    <p:extLst>
      <p:ext uri="{BB962C8B-B14F-4D97-AF65-F5344CB8AC3E}">
        <p14:creationId xmlns:p14="http://schemas.microsoft.com/office/powerpoint/2010/main" val="26223879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780318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122905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222177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9B94CF-847A-BE41-B0DE-C443F0E0A408}" type="slidenum">
              <a:rPr lang="en-US" smtClean="0"/>
              <a:t>9</a:t>
            </a:fld>
            <a:endParaRPr lang="en-US"/>
          </a:p>
        </p:txBody>
      </p:sp>
    </p:spTree>
    <p:extLst>
      <p:ext uri="{BB962C8B-B14F-4D97-AF65-F5344CB8AC3E}">
        <p14:creationId xmlns:p14="http://schemas.microsoft.com/office/powerpoint/2010/main" val="549624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9B94CF-847A-BE41-B0DE-C443F0E0A408}" type="slidenum">
              <a:rPr lang="en-US" smtClean="0"/>
              <a:t>10</a:t>
            </a:fld>
            <a:endParaRPr lang="en-US"/>
          </a:p>
        </p:txBody>
      </p:sp>
    </p:spTree>
    <p:extLst>
      <p:ext uri="{BB962C8B-B14F-4D97-AF65-F5344CB8AC3E}">
        <p14:creationId xmlns:p14="http://schemas.microsoft.com/office/powerpoint/2010/main" val="15510957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Get this </a:t>
            </a:r>
            <a:r>
              <a:rPr lang="en-US" dirty="0" err="1"/>
              <a:t>qutoe</a:t>
            </a:r>
            <a:endParaRPr lang="en-US" dirty="0"/>
          </a:p>
        </p:txBody>
      </p:sp>
    </p:spTree>
    <p:extLst>
      <p:ext uri="{BB962C8B-B14F-4D97-AF65-F5344CB8AC3E}">
        <p14:creationId xmlns:p14="http://schemas.microsoft.com/office/powerpoint/2010/main" val="2389717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9B94CF-847A-BE41-B0DE-C443F0E0A408}" type="slidenum">
              <a:rPr lang="en-US" smtClean="0"/>
              <a:t>18</a:t>
            </a:fld>
            <a:endParaRPr lang="en-US"/>
          </a:p>
        </p:txBody>
      </p:sp>
    </p:spTree>
    <p:extLst>
      <p:ext uri="{BB962C8B-B14F-4D97-AF65-F5344CB8AC3E}">
        <p14:creationId xmlns:p14="http://schemas.microsoft.com/office/powerpoint/2010/main" val="12976705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t>Understand how</a:t>
            </a:r>
            <a:r>
              <a:rPr lang="en-US" sz="1200" baseline="0" dirty="0"/>
              <a:t> Variable regions link to structure of 16S- if you don’t get it, ask to clarify. This matters. </a:t>
            </a:r>
            <a:endParaRPr lang="en-US" sz="1200" dirty="0"/>
          </a:p>
          <a:p>
            <a:endParaRPr lang="en-US" dirty="0"/>
          </a:p>
        </p:txBody>
      </p:sp>
      <p:sp>
        <p:nvSpPr>
          <p:cNvPr id="4" name="Slide Number Placeholder 3"/>
          <p:cNvSpPr>
            <a:spLocks noGrp="1"/>
          </p:cNvSpPr>
          <p:nvPr>
            <p:ph type="sldNum" sz="quarter" idx="10"/>
          </p:nvPr>
        </p:nvSpPr>
        <p:spPr/>
        <p:txBody>
          <a:bodyPr/>
          <a:lstStyle/>
          <a:p>
            <a:fld id="{FE1BD3EC-0A2E-0344-A8F7-647D9149AEBD}" type="slidenum">
              <a:rPr lang="en-US" smtClean="0"/>
              <a:t>22</a:t>
            </a:fld>
            <a:endParaRPr lang="en-US"/>
          </a:p>
        </p:txBody>
      </p:sp>
    </p:spTree>
    <p:extLst>
      <p:ext uri="{BB962C8B-B14F-4D97-AF65-F5344CB8AC3E}">
        <p14:creationId xmlns:p14="http://schemas.microsoft.com/office/powerpoint/2010/main" val="42315313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hlinkClick r:id="rId3"/>
              </a:rPr>
              <a:t>https://www.longdom.org/open-access/a-comparison-of-three-bioinformatics-pipelines-for-the-analysis-ofpreterm-gut-microbiota-using-16s-rrna-gene-sequencing-data-jpb-1000381.pdf</a:t>
            </a:r>
            <a:endParaRPr lang="en-US" dirty="0"/>
          </a:p>
        </p:txBody>
      </p:sp>
      <p:sp>
        <p:nvSpPr>
          <p:cNvPr id="4" name="Slide Number Placeholder 3"/>
          <p:cNvSpPr>
            <a:spLocks noGrp="1"/>
          </p:cNvSpPr>
          <p:nvPr>
            <p:ph type="sldNum" sz="quarter" idx="10"/>
          </p:nvPr>
        </p:nvSpPr>
        <p:spPr/>
        <p:txBody>
          <a:bodyPr/>
          <a:lstStyle/>
          <a:p>
            <a:fld id="{FE1BD3EC-0A2E-0344-A8F7-647D9149AEBD}" type="slidenum">
              <a:rPr lang="en-US" smtClean="0"/>
              <a:t>24</a:t>
            </a:fld>
            <a:endParaRPr lang="en-US"/>
          </a:p>
        </p:txBody>
      </p:sp>
    </p:spTree>
    <p:extLst>
      <p:ext uri="{BB962C8B-B14F-4D97-AF65-F5344CB8AC3E}">
        <p14:creationId xmlns:p14="http://schemas.microsoft.com/office/powerpoint/2010/main" val="204026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41772"/>
            <a:ext cx="77724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BC7B1AA-5966-7D4A-9C28-B1B77F5C89C4}" type="datetimeFigureOut">
              <a:rPr lang="en-US" smtClean="0"/>
              <a:t>1/13/20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C7CB6D-02C2-6C4D-9CCC-8C2BE8B32E92}" type="slidenum">
              <a:rPr lang="en-US" smtClean="0"/>
              <a:t>‹#›</a:t>
            </a:fld>
            <a:endParaRPr lang="en-US"/>
          </a:p>
        </p:txBody>
      </p:sp>
    </p:spTree>
    <p:extLst>
      <p:ext uri="{BB962C8B-B14F-4D97-AF65-F5344CB8AC3E}">
        <p14:creationId xmlns:p14="http://schemas.microsoft.com/office/powerpoint/2010/main" val="3953447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B906AFE-D9A1-6D4C-951B-827D7E862176}" type="datetimeFigureOut">
              <a:rPr lang="en-US" smtClean="0"/>
              <a:t>1/13/20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9FA647-16E3-064F-B789-8CC44F836CFF}" type="slidenum">
              <a:rPr lang="en-US" smtClean="0"/>
              <a:t>‹#›</a:t>
            </a:fld>
            <a:endParaRPr lang="en-US"/>
          </a:p>
        </p:txBody>
      </p:sp>
    </p:spTree>
    <p:extLst>
      <p:ext uri="{BB962C8B-B14F-4D97-AF65-F5344CB8AC3E}">
        <p14:creationId xmlns:p14="http://schemas.microsoft.com/office/powerpoint/2010/main" val="891239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5" r:id="rId6"/>
    <p:sldLayoutId id="2147483656" r:id="rId7"/>
    <p:sldLayoutId id="2147483657" r:id="rId8"/>
    <p:sldLayoutId id="2147483658" r:id="rId9"/>
    <p:sldLayoutId id="2147483660" r:id="rId10"/>
    <p:sldLayoutId id="214748366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6.svg"/></Relationships>
</file>

<file path=ppt/slides/_rels/slide11.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6.sv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1.xml"/><Relationship Id="rId4" Type="http://schemas.openxmlformats.org/officeDocument/2006/relationships/image" Target="../media/image22.jpeg"/></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22.jpeg"/></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29.jpeg"/></Relationships>
</file>

<file path=ppt/slides/_rels/slide28.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11.xml"/><Relationship Id="rId4" Type="http://schemas.openxmlformats.org/officeDocument/2006/relationships/image" Target="../media/image34.jpg"/></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11.xml"/><Relationship Id="rId5" Type="http://schemas.openxmlformats.org/officeDocument/2006/relationships/image" Target="../media/image35.jpg"/><Relationship Id="rId4" Type="http://schemas.openxmlformats.org/officeDocument/2006/relationships/image" Target="../media/image34.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8.xml"/><Relationship Id="rId1" Type="http://schemas.openxmlformats.org/officeDocument/2006/relationships/slideLayout" Target="../slideLayouts/slideLayout11.xml"/><Relationship Id="rId6" Type="http://schemas.openxmlformats.org/officeDocument/2006/relationships/image" Target="../media/image38.png"/><Relationship Id="rId5" Type="http://schemas.openxmlformats.org/officeDocument/2006/relationships/image" Target="../media/image37.jpg"/><Relationship Id="rId4" Type="http://schemas.openxmlformats.org/officeDocument/2006/relationships/image" Target="../media/image34.jp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6.svg"/></Relationships>
</file>

<file path=ppt/slides/_rels/slide40.xml.rels><?xml version="1.0" encoding="UTF-8" standalone="yes"?>
<Relationships xmlns="http://schemas.openxmlformats.org/package/2006/relationships"><Relationship Id="rId2" Type="http://schemas.openxmlformats.org/officeDocument/2006/relationships/image" Target="../media/image39.tiff"/><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19.xml"/><Relationship Id="rId1" Type="http://schemas.openxmlformats.org/officeDocument/2006/relationships/slideLayout" Target="../slideLayouts/slideLayout11.xml"/><Relationship Id="rId4" Type="http://schemas.openxmlformats.org/officeDocument/2006/relationships/image" Target="../media/image41.jpg"/></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11.xml"/><Relationship Id="rId5" Type="http://schemas.openxmlformats.org/officeDocument/2006/relationships/image" Target="../media/image35.jpg"/><Relationship Id="rId4" Type="http://schemas.openxmlformats.org/officeDocument/2006/relationships/image" Target="../media/image34.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8" Type="http://schemas.openxmlformats.org/officeDocument/2006/relationships/image" Target="../media/image48.jpeg"/><Relationship Id="rId13" Type="http://schemas.openxmlformats.org/officeDocument/2006/relationships/image" Target="../media/image53.emf"/><Relationship Id="rId3" Type="http://schemas.openxmlformats.org/officeDocument/2006/relationships/image" Target="../media/image43.emf"/><Relationship Id="rId7" Type="http://schemas.openxmlformats.org/officeDocument/2006/relationships/image" Target="../media/image47.jpeg"/><Relationship Id="rId12" Type="http://schemas.openxmlformats.org/officeDocument/2006/relationships/image" Target="../media/image52.png"/><Relationship Id="rId2" Type="http://schemas.openxmlformats.org/officeDocument/2006/relationships/notesSlide" Target="../notesSlides/notesSlide22.xml"/><Relationship Id="rId1" Type="http://schemas.openxmlformats.org/officeDocument/2006/relationships/slideLayout" Target="../slideLayouts/slideLayout11.xml"/><Relationship Id="rId6" Type="http://schemas.openxmlformats.org/officeDocument/2006/relationships/image" Target="../media/image46.emf"/><Relationship Id="rId11" Type="http://schemas.openxmlformats.org/officeDocument/2006/relationships/image" Target="../media/image51.emf"/><Relationship Id="rId5" Type="http://schemas.openxmlformats.org/officeDocument/2006/relationships/image" Target="../media/image45.emf"/><Relationship Id="rId10" Type="http://schemas.openxmlformats.org/officeDocument/2006/relationships/image" Target="../media/image50.png"/><Relationship Id="rId4" Type="http://schemas.openxmlformats.org/officeDocument/2006/relationships/image" Target="../media/image44.emf"/><Relationship Id="rId9" Type="http://schemas.openxmlformats.org/officeDocument/2006/relationships/image" Target="../media/image49.png"/></Relationships>
</file>

<file path=ppt/slides/_rels/slide4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3.xml"/><Relationship Id="rId1" Type="http://schemas.openxmlformats.org/officeDocument/2006/relationships/slideLayout" Target="../slideLayouts/slideLayout11.xml"/><Relationship Id="rId5" Type="http://schemas.openxmlformats.org/officeDocument/2006/relationships/image" Target="../media/image55.jpg"/><Relationship Id="rId4" Type="http://schemas.openxmlformats.org/officeDocument/2006/relationships/image" Target="../media/image35.jpg"/></Relationships>
</file>

<file path=ppt/slides/_rels/slide4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6.xml"/><Relationship Id="rId1" Type="http://schemas.openxmlformats.org/officeDocument/2006/relationships/slideLayout" Target="../slideLayouts/slideLayout11.xml"/><Relationship Id="rId4" Type="http://schemas.openxmlformats.org/officeDocument/2006/relationships/image" Target="../media/image61.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7.xml"/><Relationship Id="rId1" Type="http://schemas.openxmlformats.org/officeDocument/2006/relationships/slideLayout" Target="../slideLayouts/slideLayout11.xml"/><Relationship Id="rId4" Type="http://schemas.openxmlformats.org/officeDocument/2006/relationships/image" Target="../media/image65.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7.png"/><Relationship Id="rId1" Type="http://schemas.openxmlformats.org/officeDocument/2006/relationships/slideLayout" Target="../slideLayouts/slideLayout11.xml"/><Relationship Id="rId4" Type="http://schemas.openxmlformats.org/officeDocument/2006/relationships/image" Target="../media/image8.jpg"/></Relationships>
</file>

<file path=ppt/slides/_rels/slide6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1.xml"/><Relationship Id="rId1" Type="http://schemas.openxmlformats.org/officeDocument/2006/relationships/slideLayout" Target="../slideLayouts/slideLayout11.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6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11.xml"/><Relationship Id="rId5" Type="http://schemas.openxmlformats.org/officeDocument/2006/relationships/image" Target="../media/image75.png"/><Relationship Id="rId4" Type="http://schemas.openxmlformats.org/officeDocument/2006/relationships/image" Target="../media/image74.pn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1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11.xml"/><Relationship Id="rId5" Type="http://schemas.openxmlformats.org/officeDocument/2006/relationships/image" Target="../media/image81.png"/><Relationship Id="rId4" Type="http://schemas.openxmlformats.org/officeDocument/2006/relationships/image" Target="../media/image80.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eg"/><Relationship Id="rId1" Type="http://schemas.openxmlformats.org/officeDocument/2006/relationships/slideLayout" Target="../slideLayouts/slideLayout11.xml"/><Relationship Id="rId6" Type="http://schemas.openxmlformats.org/officeDocument/2006/relationships/image" Target="../media/image11.png"/><Relationship Id="rId5" Type="http://schemas.openxmlformats.org/officeDocument/2006/relationships/image" Target="../media/image8.jpg"/><Relationship Id="rId4" Type="http://schemas.openxmlformats.org/officeDocument/2006/relationships/image" Target="../media/image9.emf"/></Relationships>
</file>

<file path=ppt/slides/_rels/slide8.xml.rels><?xml version="1.0" encoding="UTF-8" standalone="yes"?>
<Relationships xmlns="http://schemas.openxmlformats.org/package/2006/relationships"><Relationship Id="rId3" Type="http://schemas.openxmlformats.org/officeDocument/2006/relationships/hyperlink" Target="mailto:Wrighton@colosate.edu" TargetMode="External"/><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932847C-A728-3042-9BE4-BBEFB4168981}"/>
              </a:ext>
            </a:extLst>
          </p:cNvPr>
          <p:cNvPicPr>
            <a:picLocks noChangeAspect="1"/>
          </p:cNvPicPr>
          <p:nvPr/>
        </p:nvPicPr>
        <p:blipFill>
          <a:blip r:embed="rId3">
            <a:alphaModFix amt="18000"/>
          </a:blip>
          <a:stretch>
            <a:fillRect/>
          </a:stretch>
        </p:blipFill>
        <p:spPr>
          <a:xfrm>
            <a:off x="0" y="-177835"/>
            <a:ext cx="9692332" cy="5451937"/>
          </a:xfrm>
          <a:prstGeom prst="rect">
            <a:avLst/>
          </a:prstGeom>
        </p:spPr>
      </p:pic>
      <p:sp>
        <p:nvSpPr>
          <p:cNvPr id="3" name="TextBox 2">
            <a:extLst>
              <a:ext uri="{FF2B5EF4-FFF2-40B4-BE49-F238E27FC236}">
                <a16:creationId xmlns:a16="http://schemas.microsoft.com/office/drawing/2014/main" id="{869A8B9D-3E89-C745-8FAE-EAABF7C7ED43}"/>
              </a:ext>
            </a:extLst>
          </p:cNvPr>
          <p:cNvSpPr txBox="1"/>
          <p:nvPr/>
        </p:nvSpPr>
        <p:spPr>
          <a:xfrm>
            <a:off x="0" y="1826199"/>
            <a:ext cx="9144000" cy="1708160"/>
          </a:xfrm>
          <a:prstGeom prst="rect">
            <a:avLst/>
          </a:prstGeom>
          <a:solidFill>
            <a:schemeClr val="tx1">
              <a:lumMod val="75000"/>
              <a:lumOff val="25000"/>
            </a:schemeClr>
          </a:solidFill>
        </p:spPr>
        <p:txBody>
          <a:bodyPr wrap="square" rtlCol="0">
            <a:spAutoFit/>
          </a:bodyPr>
          <a:lstStyle/>
          <a:p>
            <a:pPr algn="ctr"/>
            <a:r>
              <a:rPr lang="en-US" sz="2100" spc="225"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MICROBIOME- scaling genomics to communities</a:t>
            </a:r>
          </a:p>
          <a:p>
            <a:pPr algn="ctr"/>
            <a:endParaRPr lang="en-US" sz="2100" spc="225"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algn="ctr"/>
            <a:r>
              <a:rPr lang="en-US" sz="2100" spc="225"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Kelly Wrighton</a:t>
            </a:r>
          </a:p>
          <a:p>
            <a:pPr algn="ctr"/>
            <a:r>
              <a:rPr lang="en-US" sz="2100" spc="225"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a:t>
            </a:r>
            <a:r>
              <a:rPr lang="en-US" sz="2100" spc="225" dirty="0" err="1">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kwrighton</a:t>
            </a:r>
            <a:endParaRPr lang="en-US" sz="2100" spc="225"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algn="ctr"/>
            <a:r>
              <a:rPr lang="en-US" sz="2100" spc="225" dirty="0" err="1">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Wrightonlab.com</a:t>
            </a:r>
            <a:endParaRPr lang="en-US" sz="2100" spc="225"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4134913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0C30A-9F15-6649-97D2-F57F15B5F75C}"/>
              </a:ext>
            </a:extLst>
          </p:cNvPr>
          <p:cNvSpPr>
            <a:spLocks noGrp="1"/>
          </p:cNvSpPr>
          <p:nvPr>
            <p:ph type="title"/>
          </p:nvPr>
        </p:nvSpPr>
        <p:spPr>
          <a:xfrm>
            <a:off x="140250" y="192873"/>
            <a:ext cx="8520600" cy="572700"/>
          </a:xfrm>
        </p:spPr>
        <p:txBody>
          <a:bodyPr/>
          <a:lstStyle/>
          <a:p>
            <a:pPr algn="ctr"/>
            <a:r>
              <a:rPr lang="en-US" dirty="0">
                <a:solidFill>
                  <a:srgbClr val="407742"/>
                </a:solidFill>
              </a:rPr>
              <a:t>Genomics meets the Microbiome</a:t>
            </a:r>
          </a:p>
        </p:txBody>
      </p:sp>
      <p:sp>
        <p:nvSpPr>
          <p:cNvPr id="3" name="Content Placeholder 2">
            <a:extLst>
              <a:ext uri="{FF2B5EF4-FFF2-40B4-BE49-F238E27FC236}">
                <a16:creationId xmlns:a16="http://schemas.microsoft.com/office/drawing/2014/main" id="{6F5CB020-7B7F-B44F-9F8A-0ABF6C71202D}"/>
              </a:ext>
            </a:extLst>
          </p:cNvPr>
          <p:cNvSpPr>
            <a:spLocks noGrp="1"/>
          </p:cNvSpPr>
          <p:nvPr>
            <p:ph idx="1"/>
          </p:nvPr>
        </p:nvSpPr>
        <p:spPr>
          <a:xfrm>
            <a:off x="302683" y="982266"/>
            <a:ext cx="4783667" cy="3263504"/>
          </a:xfrm>
          <a:solidFill>
            <a:schemeClr val="bg1"/>
          </a:solidFill>
        </p:spPr>
        <p:txBody>
          <a:bodyPr>
            <a:normAutofit/>
          </a:bodyPr>
          <a:lstStyle/>
          <a:p>
            <a:pPr>
              <a:buClr>
                <a:srgbClr val="407742"/>
              </a:buClr>
              <a:buSzPct val="100000"/>
              <a:buFont typeface="Wingdings" pitchFamily="2" charset="2"/>
              <a:buChar char="§"/>
            </a:pPr>
            <a:r>
              <a:rPr lang="en-US" dirty="0">
                <a:latin typeface="Arial Unicode MS" panose="020B0604020202020204" pitchFamily="34" charset="-128"/>
                <a:ea typeface="Arial Unicode MS" panose="020B0604020202020204" pitchFamily="34" charset="-128"/>
                <a:cs typeface="Arial Unicode MS" panose="020B0604020202020204" pitchFamily="34" charset="-128"/>
              </a:rPr>
              <a:t>About Wrighton Microbiome Lab</a:t>
            </a:r>
          </a:p>
          <a:p>
            <a:pPr marL="0" indent="0">
              <a:buClr>
                <a:srgbClr val="407742"/>
              </a:buClr>
              <a:buSzPct val="100000"/>
              <a:buNone/>
            </a:pPr>
            <a:endParaRPr lang="en-US" sz="600" dirty="0">
              <a:latin typeface="Arial Unicode MS" panose="020B0604020202020204" pitchFamily="34" charset="-128"/>
              <a:ea typeface="Arial Unicode MS" panose="020B0604020202020204" pitchFamily="34" charset="-128"/>
              <a:cs typeface="Arial Unicode MS" panose="020B0604020202020204" pitchFamily="34" charset="-128"/>
            </a:endParaRPr>
          </a:p>
          <a:p>
            <a:pPr>
              <a:buClr>
                <a:srgbClr val="407742"/>
              </a:buClr>
              <a:buSzPct val="100000"/>
              <a:buFont typeface="Wingdings" pitchFamily="2" charset="2"/>
              <a:buChar char="§"/>
            </a:pPr>
            <a:r>
              <a:rPr lang="en-US" b="1" dirty="0">
                <a:latin typeface="Arial Unicode MS" panose="020B0604020202020204" pitchFamily="34" charset="-128"/>
                <a:ea typeface="Arial Unicode MS" panose="020B0604020202020204" pitchFamily="34" charset="-128"/>
                <a:cs typeface="Arial Unicode MS" panose="020B0604020202020204" pitchFamily="34" charset="-128"/>
              </a:rPr>
              <a:t>Overview of microbiome relevant methods</a:t>
            </a:r>
          </a:p>
          <a:p>
            <a:pPr marL="0" indent="0">
              <a:buClr>
                <a:srgbClr val="407742"/>
              </a:buClr>
              <a:buSzPct val="100000"/>
              <a:buNone/>
            </a:pPr>
            <a:endParaRPr lang="en-US" sz="600" dirty="0">
              <a:latin typeface="Arial Unicode MS" panose="020B0604020202020204" pitchFamily="34" charset="-128"/>
              <a:ea typeface="Arial Unicode MS" panose="020B0604020202020204" pitchFamily="34" charset="-128"/>
              <a:cs typeface="Arial Unicode MS" panose="020B0604020202020204" pitchFamily="34" charset="-128"/>
            </a:endParaRPr>
          </a:p>
          <a:p>
            <a:pPr>
              <a:buClr>
                <a:srgbClr val="407742"/>
              </a:buClr>
              <a:buSzPct val="100000"/>
              <a:buFont typeface="Wingdings" pitchFamily="2" charset="2"/>
              <a:buChar char="§"/>
            </a:pPr>
            <a:r>
              <a:rPr lang="en-US" dirty="0">
                <a:latin typeface="Arial Unicode MS" panose="020B0604020202020204" pitchFamily="34" charset="-128"/>
                <a:ea typeface="Arial Unicode MS" panose="020B0604020202020204" pitchFamily="34" charset="-128"/>
                <a:cs typeface="Arial Unicode MS" panose="020B0604020202020204" pitchFamily="34" charset="-128"/>
              </a:rPr>
              <a:t>Session 1: Metagenomics: where have we been, where are we today.</a:t>
            </a:r>
          </a:p>
          <a:p>
            <a:pPr marL="0" indent="0">
              <a:buClr>
                <a:srgbClr val="407742"/>
              </a:buClr>
              <a:buSzPct val="100000"/>
              <a:buNone/>
            </a:pPr>
            <a:endParaRPr lang="en-US" sz="600" dirty="0">
              <a:latin typeface="Arial Unicode MS" panose="020B0604020202020204" pitchFamily="34" charset="-128"/>
              <a:ea typeface="Arial Unicode MS" panose="020B0604020202020204" pitchFamily="34" charset="-128"/>
              <a:cs typeface="Arial Unicode MS" panose="020B0604020202020204" pitchFamily="34" charset="-128"/>
            </a:endParaRPr>
          </a:p>
          <a:p>
            <a:pPr>
              <a:buClr>
                <a:srgbClr val="407742"/>
              </a:buClr>
              <a:buSzPct val="100000"/>
              <a:buFont typeface="Wingdings" pitchFamily="2" charset="2"/>
              <a:buChar char="§"/>
            </a:pPr>
            <a:r>
              <a:rPr lang="en-US" dirty="0">
                <a:latin typeface="Arial Unicode MS" panose="020B0604020202020204" pitchFamily="34" charset="-128"/>
                <a:ea typeface="Arial Unicode MS" panose="020B0604020202020204" pitchFamily="34" charset="-128"/>
                <a:cs typeface="Arial Unicode MS" panose="020B0604020202020204" pitchFamily="34" charset="-128"/>
              </a:rPr>
              <a:t>Session 2: Case study to highlight how we use these tools to gain new insights into natural systems</a:t>
            </a:r>
          </a:p>
          <a:p>
            <a:pPr marL="0" indent="0">
              <a:buClr>
                <a:srgbClr val="407742"/>
              </a:buClr>
              <a:buSzPct val="100000"/>
              <a:buNone/>
            </a:pPr>
            <a:endParaRPr lang="en-US" sz="6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0" indent="0">
              <a:buClr>
                <a:srgbClr val="407742"/>
              </a:buClr>
              <a:buSzPct val="100000"/>
              <a:buNone/>
            </a:pPr>
            <a:endParaRPr lang="en-US" sz="6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0" name="Graphic 9">
            <a:extLst>
              <a:ext uri="{FF2B5EF4-FFF2-40B4-BE49-F238E27FC236}">
                <a16:creationId xmlns:a16="http://schemas.microsoft.com/office/drawing/2014/main" id="{84FF9A76-E106-6A46-BB4D-0896E8B9349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02742" y="765573"/>
            <a:ext cx="5064462" cy="4150045"/>
          </a:xfrm>
          <a:prstGeom prst="rect">
            <a:avLst/>
          </a:prstGeom>
        </p:spPr>
      </p:pic>
    </p:spTree>
    <p:extLst>
      <p:ext uri="{BB962C8B-B14F-4D97-AF65-F5344CB8AC3E}">
        <p14:creationId xmlns:p14="http://schemas.microsoft.com/office/powerpoint/2010/main" val="26608329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3263413"/>
            <a:ext cx="9144000" cy="1241822"/>
          </a:xfrm>
        </p:spPr>
        <p:txBody>
          <a:bodyPr/>
          <a:lstStyle/>
          <a:p>
            <a:r>
              <a:rPr lang="en-US" sz="2800" dirty="0">
                <a:solidFill>
                  <a:srgbClr val="0B6303"/>
                </a:solidFill>
              </a:rPr>
              <a:t>Microbiome in the genomics era :</a:t>
            </a:r>
          </a:p>
          <a:p>
            <a:r>
              <a:rPr lang="en-US" sz="2800" dirty="0"/>
              <a:t>You need to use the right tool for the job, </a:t>
            </a:r>
          </a:p>
          <a:p>
            <a:r>
              <a:rPr lang="en-US" sz="2800" dirty="0"/>
              <a:t>but this depends on your question</a:t>
            </a:r>
          </a:p>
        </p:txBody>
      </p:sp>
      <p:pic>
        <p:nvPicPr>
          <p:cNvPr id="4" name="Picture 3"/>
          <p:cNvPicPr>
            <a:picLocks noChangeAspect="1"/>
          </p:cNvPicPr>
          <p:nvPr/>
        </p:nvPicPr>
        <p:blipFill>
          <a:blip r:embed="rId3"/>
          <a:stretch>
            <a:fillRect/>
          </a:stretch>
        </p:blipFill>
        <p:spPr>
          <a:xfrm>
            <a:off x="2324596" y="202252"/>
            <a:ext cx="4448546" cy="2635611"/>
          </a:xfrm>
          <a:prstGeom prst="rect">
            <a:avLst/>
          </a:prstGeom>
        </p:spPr>
      </p:pic>
      <p:grpSp>
        <p:nvGrpSpPr>
          <p:cNvPr id="12" name="Group 11"/>
          <p:cNvGrpSpPr/>
          <p:nvPr/>
        </p:nvGrpSpPr>
        <p:grpSpPr>
          <a:xfrm>
            <a:off x="2324596" y="2451102"/>
            <a:ext cx="3125972" cy="447298"/>
            <a:chOff x="3099461" y="3268133"/>
            <a:chExt cx="4167963" cy="596396"/>
          </a:xfrm>
        </p:grpSpPr>
        <p:sp>
          <p:nvSpPr>
            <p:cNvPr id="5" name="TextBox 4"/>
            <p:cNvSpPr txBox="1"/>
            <p:nvPr/>
          </p:nvSpPr>
          <p:spPr>
            <a:xfrm>
              <a:off x="3099461" y="3268133"/>
              <a:ext cx="2404534" cy="338554"/>
            </a:xfrm>
            <a:prstGeom prst="rect">
              <a:avLst/>
            </a:prstGeom>
            <a:noFill/>
          </p:spPr>
          <p:txBody>
            <a:bodyPr wrap="square" rtlCol="0">
              <a:spAutoFit/>
            </a:bodyPr>
            <a:lstStyle/>
            <a:p>
              <a:r>
                <a:rPr lang="en-US" sz="1050" b="1" dirty="0"/>
                <a:t>amplicon</a:t>
              </a:r>
            </a:p>
          </p:txBody>
        </p:sp>
        <p:sp>
          <p:nvSpPr>
            <p:cNvPr id="6" name="TextBox 5"/>
            <p:cNvSpPr txBox="1"/>
            <p:nvPr/>
          </p:nvSpPr>
          <p:spPr>
            <a:xfrm>
              <a:off x="4149328" y="3525975"/>
              <a:ext cx="2404534" cy="338554"/>
            </a:xfrm>
            <a:prstGeom prst="rect">
              <a:avLst/>
            </a:prstGeom>
            <a:noFill/>
          </p:spPr>
          <p:txBody>
            <a:bodyPr wrap="square" rtlCol="0">
              <a:spAutoFit/>
            </a:bodyPr>
            <a:lstStyle/>
            <a:p>
              <a:r>
                <a:rPr lang="en-US" sz="1050"/>
                <a:t>FISH</a:t>
              </a:r>
            </a:p>
          </p:txBody>
        </p:sp>
        <p:sp>
          <p:nvSpPr>
            <p:cNvPr id="7" name="TextBox 6"/>
            <p:cNvSpPr txBox="1"/>
            <p:nvPr/>
          </p:nvSpPr>
          <p:spPr>
            <a:xfrm>
              <a:off x="4862890" y="3487661"/>
              <a:ext cx="2404534" cy="338554"/>
            </a:xfrm>
            <a:prstGeom prst="rect">
              <a:avLst/>
            </a:prstGeom>
            <a:noFill/>
          </p:spPr>
          <p:txBody>
            <a:bodyPr wrap="square" rtlCol="0">
              <a:spAutoFit/>
            </a:bodyPr>
            <a:lstStyle/>
            <a:p>
              <a:r>
                <a:rPr lang="en-US" sz="1050" b="1" dirty="0"/>
                <a:t>Meta-G</a:t>
              </a:r>
            </a:p>
          </p:txBody>
        </p:sp>
      </p:grpSp>
      <p:grpSp>
        <p:nvGrpSpPr>
          <p:cNvPr id="13" name="Group 12"/>
          <p:cNvGrpSpPr/>
          <p:nvPr/>
        </p:nvGrpSpPr>
        <p:grpSpPr>
          <a:xfrm>
            <a:off x="4434569" y="2027196"/>
            <a:ext cx="3723316" cy="1071373"/>
            <a:chOff x="5912758" y="2702927"/>
            <a:chExt cx="4964421" cy="1428496"/>
          </a:xfrm>
        </p:grpSpPr>
        <p:sp>
          <p:nvSpPr>
            <p:cNvPr id="8" name="TextBox 7"/>
            <p:cNvSpPr txBox="1"/>
            <p:nvPr/>
          </p:nvSpPr>
          <p:spPr>
            <a:xfrm>
              <a:off x="6506015" y="3384104"/>
              <a:ext cx="2404533" cy="338554"/>
            </a:xfrm>
            <a:prstGeom prst="rect">
              <a:avLst/>
            </a:prstGeom>
            <a:noFill/>
          </p:spPr>
          <p:txBody>
            <a:bodyPr wrap="square" rtlCol="0">
              <a:spAutoFit/>
            </a:bodyPr>
            <a:lstStyle/>
            <a:p>
              <a:r>
                <a:rPr lang="en-US" sz="1050" b="1" dirty="0"/>
                <a:t>Meta-T</a:t>
              </a:r>
            </a:p>
          </p:txBody>
        </p:sp>
        <p:sp>
          <p:nvSpPr>
            <p:cNvPr id="9" name="TextBox 8"/>
            <p:cNvSpPr txBox="1"/>
            <p:nvPr/>
          </p:nvSpPr>
          <p:spPr>
            <a:xfrm>
              <a:off x="7508037" y="3341309"/>
              <a:ext cx="2404533" cy="338554"/>
            </a:xfrm>
            <a:prstGeom prst="rect">
              <a:avLst/>
            </a:prstGeom>
            <a:noFill/>
          </p:spPr>
          <p:txBody>
            <a:bodyPr wrap="square" rtlCol="0">
              <a:spAutoFit/>
            </a:bodyPr>
            <a:lstStyle/>
            <a:p>
              <a:r>
                <a:rPr lang="en-US" sz="1050" b="1" dirty="0"/>
                <a:t>Meta-P</a:t>
              </a:r>
            </a:p>
          </p:txBody>
        </p:sp>
        <p:sp>
          <p:nvSpPr>
            <p:cNvPr id="10" name="TextBox 9"/>
            <p:cNvSpPr txBox="1"/>
            <p:nvPr/>
          </p:nvSpPr>
          <p:spPr>
            <a:xfrm>
              <a:off x="5912758" y="3792869"/>
              <a:ext cx="2404533" cy="338554"/>
            </a:xfrm>
            <a:prstGeom prst="rect">
              <a:avLst/>
            </a:prstGeom>
            <a:noFill/>
          </p:spPr>
          <p:txBody>
            <a:bodyPr wrap="square" rtlCol="0">
              <a:spAutoFit/>
            </a:bodyPr>
            <a:lstStyle/>
            <a:p>
              <a:r>
                <a:rPr lang="en-US" sz="1050" dirty="0"/>
                <a:t>Isotopes</a:t>
              </a:r>
            </a:p>
          </p:txBody>
        </p:sp>
        <p:sp>
          <p:nvSpPr>
            <p:cNvPr id="11" name="TextBox 10"/>
            <p:cNvSpPr txBox="1"/>
            <p:nvPr/>
          </p:nvSpPr>
          <p:spPr>
            <a:xfrm>
              <a:off x="8472646" y="2702927"/>
              <a:ext cx="2404533" cy="553997"/>
            </a:xfrm>
            <a:prstGeom prst="rect">
              <a:avLst/>
            </a:prstGeom>
            <a:noFill/>
          </p:spPr>
          <p:txBody>
            <a:bodyPr wrap="square" rtlCol="0">
              <a:spAutoFit/>
            </a:bodyPr>
            <a:lstStyle/>
            <a:p>
              <a:r>
                <a:rPr lang="en-US" sz="1050" b="1" dirty="0"/>
                <a:t>geochemistry or metabolome</a:t>
              </a:r>
            </a:p>
          </p:txBody>
        </p:sp>
      </p:grpSp>
      <p:sp>
        <p:nvSpPr>
          <p:cNvPr id="18" name="TextBox 17">
            <a:extLst>
              <a:ext uri="{FF2B5EF4-FFF2-40B4-BE49-F238E27FC236}">
                <a16:creationId xmlns:a16="http://schemas.microsoft.com/office/drawing/2014/main" id="{F7E1299C-CE11-C744-BF8C-EEE4C6796027}"/>
              </a:ext>
            </a:extLst>
          </p:cNvPr>
          <p:cNvSpPr txBox="1"/>
          <p:nvPr/>
        </p:nvSpPr>
        <p:spPr>
          <a:xfrm>
            <a:off x="6682911" y="1381558"/>
            <a:ext cx="1803400" cy="253916"/>
          </a:xfrm>
          <a:prstGeom prst="rect">
            <a:avLst/>
          </a:prstGeom>
          <a:noFill/>
        </p:spPr>
        <p:txBody>
          <a:bodyPr wrap="square" rtlCol="0">
            <a:spAutoFit/>
          </a:bodyPr>
          <a:lstStyle/>
          <a:p>
            <a:r>
              <a:rPr lang="en-US" sz="1050" b="1" dirty="0"/>
              <a:t>Cultivation</a:t>
            </a:r>
          </a:p>
        </p:txBody>
      </p:sp>
    </p:spTree>
    <p:extLst>
      <p:ext uri="{BB962C8B-B14F-4D97-AF65-F5344CB8AC3E}">
        <p14:creationId xmlns:p14="http://schemas.microsoft.com/office/powerpoint/2010/main" val="12913384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797" y="0"/>
            <a:ext cx="6172200" cy="5143500"/>
          </a:xfrm>
          <a:prstGeom prst="rect">
            <a:avLst/>
          </a:prstGeom>
        </p:spPr>
      </p:pic>
      <p:sp>
        <p:nvSpPr>
          <p:cNvPr id="2" name="Rectangle 1">
            <a:extLst>
              <a:ext uri="{FF2B5EF4-FFF2-40B4-BE49-F238E27FC236}">
                <a16:creationId xmlns:a16="http://schemas.microsoft.com/office/drawing/2014/main" id="{D939B47A-80F7-F643-836B-A251C4573341}"/>
              </a:ext>
            </a:extLst>
          </p:cNvPr>
          <p:cNvSpPr/>
          <p:nvPr/>
        </p:nvSpPr>
        <p:spPr>
          <a:xfrm>
            <a:off x="983797" y="2549978"/>
            <a:ext cx="1366684" cy="263627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D0157FD-86ED-3E47-8298-FFA33E0601AA}"/>
              </a:ext>
            </a:extLst>
          </p:cNvPr>
          <p:cNvSpPr/>
          <p:nvPr/>
        </p:nvSpPr>
        <p:spPr>
          <a:xfrm>
            <a:off x="2350480" y="2658835"/>
            <a:ext cx="5639633" cy="263627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5D4DAD8-25D2-824B-8F64-60B8A9523AD9}"/>
              </a:ext>
            </a:extLst>
          </p:cNvPr>
          <p:cNvSpPr/>
          <p:nvPr/>
        </p:nvSpPr>
        <p:spPr>
          <a:xfrm>
            <a:off x="3221337" y="1613807"/>
            <a:ext cx="5639633" cy="263627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7120FCAE-7829-DC4B-BB65-587119EBD263}"/>
              </a:ext>
            </a:extLst>
          </p:cNvPr>
          <p:cNvSpPr/>
          <p:nvPr/>
        </p:nvSpPr>
        <p:spPr>
          <a:xfrm>
            <a:off x="5072742" y="1102178"/>
            <a:ext cx="3614056" cy="263627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40524EB1-D5DD-624B-9FCE-834C43C0555C}"/>
              </a:ext>
            </a:extLst>
          </p:cNvPr>
          <p:cNvSpPr>
            <a:spLocks noGrp="1"/>
          </p:cNvSpPr>
          <p:nvPr>
            <p:ph type="title"/>
          </p:nvPr>
        </p:nvSpPr>
        <p:spPr>
          <a:xfrm>
            <a:off x="0" y="-67986"/>
            <a:ext cx="8520600" cy="572700"/>
          </a:xfrm>
        </p:spPr>
        <p:txBody>
          <a:bodyPr/>
          <a:lstStyle/>
          <a:p>
            <a:r>
              <a:rPr lang="en-US" dirty="0">
                <a:solidFill>
                  <a:srgbClr val="407742"/>
                </a:solidFill>
              </a:rPr>
              <a:t>The multi-omics tool box</a:t>
            </a:r>
            <a:br>
              <a:rPr lang="en-US" dirty="0">
                <a:solidFill>
                  <a:srgbClr val="407742"/>
                </a:solidFill>
              </a:rPr>
            </a:br>
            <a:endParaRPr lang="en-US" dirty="0">
              <a:solidFill>
                <a:srgbClr val="407742"/>
              </a:solidFill>
            </a:endParaRPr>
          </a:p>
        </p:txBody>
      </p:sp>
    </p:spTree>
    <p:extLst>
      <p:ext uri="{BB962C8B-B14F-4D97-AF65-F5344CB8AC3E}">
        <p14:creationId xmlns:p14="http://schemas.microsoft.com/office/powerpoint/2010/main" val="36407696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797" y="0"/>
            <a:ext cx="6172200" cy="5143500"/>
          </a:xfrm>
          <a:prstGeom prst="rect">
            <a:avLst/>
          </a:prstGeom>
        </p:spPr>
      </p:pic>
      <p:sp>
        <p:nvSpPr>
          <p:cNvPr id="5" name="Rectangle 4">
            <a:extLst>
              <a:ext uri="{FF2B5EF4-FFF2-40B4-BE49-F238E27FC236}">
                <a16:creationId xmlns:a16="http://schemas.microsoft.com/office/drawing/2014/main" id="{9D0157FD-86ED-3E47-8298-FFA33E0601AA}"/>
              </a:ext>
            </a:extLst>
          </p:cNvPr>
          <p:cNvSpPr/>
          <p:nvPr/>
        </p:nvSpPr>
        <p:spPr>
          <a:xfrm>
            <a:off x="2242457" y="2549978"/>
            <a:ext cx="5747656" cy="2745131"/>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F0AA118-142E-AA4F-88F5-B5097424C189}"/>
              </a:ext>
            </a:extLst>
          </p:cNvPr>
          <p:cNvSpPr/>
          <p:nvPr/>
        </p:nvSpPr>
        <p:spPr>
          <a:xfrm>
            <a:off x="2698824" y="1613807"/>
            <a:ext cx="2961747" cy="263627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825C7260-8A97-6544-9707-0740F5143765}"/>
              </a:ext>
            </a:extLst>
          </p:cNvPr>
          <p:cNvSpPr>
            <a:spLocks noGrp="1"/>
          </p:cNvSpPr>
          <p:nvPr>
            <p:ph type="title"/>
          </p:nvPr>
        </p:nvSpPr>
        <p:spPr>
          <a:xfrm>
            <a:off x="0" y="-67986"/>
            <a:ext cx="8520600" cy="572700"/>
          </a:xfrm>
        </p:spPr>
        <p:txBody>
          <a:bodyPr/>
          <a:lstStyle/>
          <a:p>
            <a:r>
              <a:rPr lang="en-US" dirty="0">
                <a:solidFill>
                  <a:srgbClr val="407742"/>
                </a:solidFill>
              </a:rPr>
              <a:t>The multi-omics tool box</a:t>
            </a:r>
            <a:br>
              <a:rPr lang="en-US" dirty="0">
                <a:solidFill>
                  <a:srgbClr val="407742"/>
                </a:solidFill>
              </a:rPr>
            </a:br>
            <a:endParaRPr lang="en-US" dirty="0">
              <a:solidFill>
                <a:srgbClr val="407742"/>
              </a:solidFill>
            </a:endParaRPr>
          </a:p>
        </p:txBody>
      </p:sp>
    </p:spTree>
    <p:extLst>
      <p:ext uri="{BB962C8B-B14F-4D97-AF65-F5344CB8AC3E}">
        <p14:creationId xmlns:p14="http://schemas.microsoft.com/office/powerpoint/2010/main" val="40937441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797" y="0"/>
            <a:ext cx="6172200" cy="5143500"/>
          </a:xfrm>
          <a:prstGeom prst="rect">
            <a:avLst/>
          </a:prstGeom>
        </p:spPr>
      </p:pic>
      <p:sp>
        <p:nvSpPr>
          <p:cNvPr id="5" name="Rectangle 4">
            <a:extLst>
              <a:ext uri="{FF2B5EF4-FFF2-40B4-BE49-F238E27FC236}">
                <a16:creationId xmlns:a16="http://schemas.microsoft.com/office/drawing/2014/main" id="{9D0157FD-86ED-3E47-8298-FFA33E0601AA}"/>
              </a:ext>
            </a:extLst>
          </p:cNvPr>
          <p:cNvSpPr/>
          <p:nvPr/>
        </p:nvSpPr>
        <p:spPr>
          <a:xfrm>
            <a:off x="2242457" y="2549978"/>
            <a:ext cx="3744686" cy="2745131"/>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F0AA118-142E-AA4F-88F5-B5097424C189}"/>
              </a:ext>
            </a:extLst>
          </p:cNvPr>
          <p:cNvSpPr/>
          <p:nvPr/>
        </p:nvSpPr>
        <p:spPr>
          <a:xfrm>
            <a:off x="2698824" y="1613807"/>
            <a:ext cx="2961747" cy="263627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4F057796-7E0F-194C-BD94-13962F44FB47}"/>
              </a:ext>
            </a:extLst>
          </p:cNvPr>
          <p:cNvSpPr>
            <a:spLocks noGrp="1"/>
          </p:cNvSpPr>
          <p:nvPr>
            <p:ph type="title"/>
          </p:nvPr>
        </p:nvSpPr>
        <p:spPr>
          <a:xfrm>
            <a:off x="0" y="-67986"/>
            <a:ext cx="8520600" cy="572700"/>
          </a:xfrm>
        </p:spPr>
        <p:txBody>
          <a:bodyPr/>
          <a:lstStyle/>
          <a:p>
            <a:r>
              <a:rPr lang="en-US" dirty="0">
                <a:solidFill>
                  <a:srgbClr val="407742"/>
                </a:solidFill>
              </a:rPr>
              <a:t>The multi-omics tool box</a:t>
            </a:r>
            <a:br>
              <a:rPr lang="en-US" dirty="0">
                <a:solidFill>
                  <a:srgbClr val="407742"/>
                </a:solidFill>
              </a:rPr>
            </a:br>
            <a:endParaRPr lang="en-US" dirty="0">
              <a:solidFill>
                <a:srgbClr val="407742"/>
              </a:solidFill>
            </a:endParaRPr>
          </a:p>
        </p:txBody>
      </p:sp>
    </p:spTree>
    <p:extLst>
      <p:ext uri="{BB962C8B-B14F-4D97-AF65-F5344CB8AC3E}">
        <p14:creationId xmlns:p14="http://schemas.microsoft.com/office/powerpoint/2010/main" val="25473619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797" y="0"/>
            <a:ext cx="6172200" cy="5143500"/>
          </a:xfrm>
          <a:prstGeom prst="rect">
            <a:avLst/>
          </a:prstGeom>
        </p:spPr>
      </p:pic>
      <p:sp>
        <p:nvSpPr>
          <p:cNvPr id="5" name="Rectangle 4">
            <a:extLst>
              <a:ext uri="{FF2B5EF4-FFF2-40B4-BE49-F238E27FC236}">
                <a16:creationId xmlns:a16="http://schemas.microsoft.com/office/drawing/2014/main" id="{9D0157FD-86ED-3E47-8298-FFA33E0601AA}"/>
              </a:ext>
            </a:extLst>
          </p:cNvPr>
          <p:cNvSpPr/>
          <p:nvPr/>
        </p:nvSpPr>
        <p:spPr>
          <a:xfrm>
            <a:off x="2242457" y="2549978"/>
            <a:ext cx="3831772" cy="2745131"/>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F0AA118-142E-AA4F-88F5-B5097424C189}"/>
              </a:ext>
            </a:extLst>
          </p:cNvPr>
          <p:cNvSpPr/>
          <p:nvPr/>
        </p:nvSpPr>
        <p:spPr>
          <a:xfrm>
            <a:off x="2698824" y="1613807"/>
            <a:ext cx="686633" cy="263627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73D04994-F3F7-8E45-BB14-D11CCECCAE39}"/>
              </a:ext>
            </a:extLst>
          </p:cNvPr>
          <p:cNvSpPr>
            <a:spLocks noGrp="1"/>
          </p:cNvSpPr>
          <p:nvPr>
            <p:ph type="title"/>
          </p:nvPr>
        </p:nvSpPr>
        <p:spPr>
          <a:xfrm>
            <a:off x="0" y="-67986"/>
            <a:ext cx="8520600" cy="572700"/>
          </a:xfrm>
        </p:spPr>
        <p:txBody>
          <a:bodyPr/>
          <a:lstStyle/>
          <a:p>
            <a:r>
              <a:rPr lang="en-US" dirty="0">
                <a:solidFill>
                  <a:srgbClr val="407742"/>
                </a:solidFill>
              </a:rPr>
              <a:t>The multi-omics tool box</a:t>
            </a:r>
            <a:br>
              <a:rPr lang="en-US" dirty="0">
                <a:solidFill>
                  <a:srgbClr val="407742"/>
                </a:solidFill>
              </a:rPr>
            </a:br>
            <a:endParaRPr lang="en-US" dirty="0">
              <a:solidFill>
                <a:srgbClr val="407742"/>
              </a:solidFill>
            </a:endParaRPr>
          </a:p>
        </p:txBody>
      </p:sp>
    </p:spTree>
    <p:extLst>
      <p:ext uri="{BB962C8B-B14F-4D97-AF65-F5344CB8AC3E}">
        <p14:creationId xmlns:p14="http://schemas.microsoft.com/office/powerpoint/2010/main" val="40500333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797" y="-134711"/>
            <a:ext cx="6172200" cy="5143500"/>
          </a:xfrm>
          <a:prstGeom prst="rect">
            <a:avLst/>
          </a:prstGeom>
        </p:spPr>
      </p:pic>
      <p:sp>
        <p:nvSpPr>
          <p:cNvPr id="3" name="Rectangle 2">
            <a:extLst>
              <a:ext uri="{FF2B5EF4-FFF2-40B4-BE49-F238E27FC236}">
                <a16:creationId xmlns:a16="http://schemas.microsoft.com/office/drawing/2014/main" id="{3D4D3342-1E4D-124C-A640-A1241B7E39AE}"/>
              </a:ext>
            </a:extLst>
          </p:cNvPr>
          <p:cNvSpPr/>
          <p:nvPr/>
        </p:nvSpPr>
        <p:spPr>
          <a:xfrm>
            <a:off x="2242457" y="3178629"/>
            <a:ext cx="3831772" cy="211648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41471A87-9603-C446-A5CE-B8B7C30985B3}"/>
              </a:ext>
            </a:extLst>
          </p:cNvPr>
          <p:cNvSpPr>
            <a:spLocks noGrp="1"/>
          </p:cNvSpPr>
          <p:nvPr>
            <p:ph type="title"/>
          </p:nvPr>
        </p:nvSpPr>
        <p:spPr>
          <a:xfrm>
            <a:off x="0" y="-142936"/>
            <a:ext cx="8520600" cy="572700"/>
          </a:xfrm>
        </p:spPr>
        <p:txBody>
          <a:bodyPr/>
          <a:lstStyle/>
          <a:p>
            <a:r>
              <a:rPr lang="en-US" dirty="0">
                <a:solidFill>
                  <a:srgbClr val="407742"/>
                </a:solidFill>
              </a:rPr>
              <a:t>The multi-omics tool box</a:t>
            </a:r>
            <a:br>
              <a:rPr lang="en-US" dirty="0">
                <a:solidFill>
                  <a:srgbClr val="407742"/>
                </a:solidFill>
              </a:rPr>
            </a:br>
            <a:endParaRPr lang="en-US" dirty="0">
              <a:solidFill>
                <a:srgbClr val="407742"/>
              </a:solidFill>
            </a:endParaRPr>
          </a:p>
        </p:txBody>
      </p:sp>
    </p:spTree>
    <p:extLst>
      <p:ext uri="{BB962C8B-B14F-4D97-AF65-F5344CB8AC3E}">
        <p14:creationId xmlns:p14="http://schemas.microsoft.com/office/powerpoint/2010/main" val="42291761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797" y="-134711"/>
            <a:ext cx="6172200" cy="5143500"/>
          </a:xfrm>
          <a:prstGeom prst="rect">
            <a:avLst/>
          </a:prstGeom>
        </p:spPr>
      </p:pic>
      <p:sp>
        <p:nvSpPr>
          <p:cNvPr id="3" name="Left Bracket 2">
            <a:extLst>
              <a:ext uri="{FF2B5EF4-FFF2-40B4-BE49-F238E27FC236}">
                <a16:creationId xmlns:a16="http://schemas.microsoft.com/office/drawing/2014/main" id="{41342DF0-4A70-C141-94AC-495684D1A7DE}"/>
              </a:ext>
            </a:extLst>
          </p:cNvPr>
          <p:cNvSpPr/>
          <p:nvPr/>
        </p:nvSpPr>
        <p:spPr>
          <a:xfrm>
            <a:off x="800101" y="1714500"/>
            <a:ext cx="590550" cy="3294289"/>
          </a:xfrm>
          <a:prstGeom prst="leftBracket">
            <a:avLst/>
          </a:prstGeom>
          <a:noFill/>
          <a:ln w="44450">
            <a:solidFill>
              <a:srgbClr val="0B6303"/>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00B050"/>
              </a:solidFill>
            </a:endParaRPr>
          </a:p>
        </p:txBody>
      </p:sp>
      <p:sp>
        <p:nvSpPr>
          <p:cNvPr id="5" name="Left Bracket 4">
            <a:extLst>
              <a:ext uri="{FF2B5EF4-FFF2-40B4-BE49-F238E27FC236}">
                <a16:creationId xmlns:a16="http://schemas.microsoft.com/office/drawing/2014/main" id="{2F015C2A-90CA-AF40-BA66-409CC1D9D86E}"/>
              </a:ext>
            </a:extLst>
          </p:cNvPr>
          <p:cNvSpPr/>
          <p:nvPr/>
        </p:nvSpPr>
        <p:spPr>
          <a:xfrm rot="10800000">
            <a:off x="6860722" y="1714500"/>
            <a:ext cx="590550" cy="3294289"/>
          </a:xfrm>
          <a:prstGeom prst="leftBracket">
            <a:avLst/>
          </a:prstGeom>
          <a:noFill/>
          <a:ln w="44450">
            <a:solidFill>
              <a:srgbClr val="0B6303"/>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00B050"/>
              </a:solidFill>
            </a:endParaRPr>
          </a:p>
        </p:txBody>
      </p:sp>
      <p:sp>
        <p:nvSpPr>
          <p:cNvPr id="7" name="TextBox 6">
            <a:extLst>
              <a:ext uri="{FF2B5EF4-FFF2-40B4-BE49-F238E27FC236}">
                <a16:creationId xmlns:a16="http://schemas.microsoft.com/office/drawing/2014/main" id="{8D9E3756-6388-E848-829D-4E21BB50BBEB}"/>
              </a:ext>
            </a:extLst>
          </p:cNvPr>
          <p:cNvSpPr txBox="1"/>
          <p:nvPr/>
        </p:nvSpPr>
        <p:spPr>
          <a:xfrm rot="16200000">
            <a:off x="5691998" y="2522638"/>
            <a:ext cx="3810000" cy="307777"/>
          </a:xfrm>
          <a:prstGeom prst="rect">
            <a:avLst/>
          </a:prstGeom>
          <a:noFill/>
        </p:spPr>
        <p:txBody>
          <a:bodyPr wrap="square" rtlCol="0">
            <a:spAutoFit/>
          </a:bodyPr>
          <a:lstStyle/>
          <a:p>
            <a:r>
              <a:rPr lang="en-US" dirty="0">
                <a:solidFill>
                  <a:srgbClr val="0B6303"/>
                </a:solidFill>
              </a:rPr>
              <a:t>Session 1 today with me</a:t>
            </a:r>
          </a:p>
        </p:txBody>
      </p:sp>
      <p:sp>
        <p:nvSpPr>
          <p:cNvPr id="2" name="Rounded Rectangle 1">
            <a:extLst>
              <a:ext uri="{FF2B5EF4-FFF2-40B4-BE49-F238E27FC236}">
                <a16:creationId xmlns:a16="http://schemas.microsoft.com/office/drawing/2014/main" id="{E7164D79-6592-CE41-B197-DF3296A2C498}"/>
              </a:ext>
            </a:extLst>
          </p:cNvPr>
          <p:cNvSpPr/>
          <p:nvPr/>
        </p:nvSpPr>
        <p:spPr>
          <a:xfrm>
            <a:off x="3418114" y="1714500"/>
            <a:ext cx="2262868" cy="3429000"/>
          </a:xfrm>
          <a:prstGeom prst="roundRect">
            <a:avLst/>
          </a:prstGeom>
          <a:solidFill>
            <a:schemeClr val="accent1">
              <a:alpha val="2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577DAD9-FE1F-B14D-BE5D-B67700283FA1}"/>
              </a:ext>
            </a:extLst>
          </p:cNvPr>
          <p:cNvSpPr txBox="1"/>
          <p:nvPr/>
        </p:nvSpPr>
        <p:spPr>
          <a:xfrm rot="16200000">
            <a:off x="-1258788" y="2522638"/>
            <a:ext cx="3810000" cy="307777"/>
          </a:xfrm>
          <a:prstGeom prst="rect">
            <a:avLst/>
          </a:prstGeom>
          <a:noFill/>
        </p:spPr>
        <p:txBody>
          <a:bodyPr wrap="square" rtlCol="0">
            <a:spAutoFit/>
          </a:bodyPr>
          <a:lstStyle/>
          <a:p>
            <a:r>
              <a:rPr lang="en-US" dirty="0">
                <a:solidFill>
                  <a:srgbClr val="0B6303"/>
                </a:solidFill>
              </a:rPr>
              <a:t>Workshop  with Scott </a:t>
            </a:r>
          </a:p>
        </p:txBody>
      </p:sp>
      <p:sp>
        <p:nvSpPr>
          <p:cNvPr id="9" name="TextBox 8">
            <a:extLst>
              <a:ext uri="{FF2B5EF4-FFF2-40B4-BE49-F238E27FC236}">
                <a16:creationId xmlns:a16="http://schemas.microsoft.com/office/drawing/2014/main" id="{E305DFC3-1C73-AE48-90EA-196A9C5ED975}"/>
              </a:ext>
            </a:extLst>
          </p:cNvPr>
          <p:cNvSpPr txBox="1"/>
          <p:nvPr/>
        </p:nvSpPr>
        <p:spPr>
          <a:xfrm>
            <a:off x="4069897" y="1451184"/>
            <a:ext cx="3810000" cy="307777"/>
          </a:xfrm>
          <a:prstGeom prst="rect">
            <a:avLst/>
          </a:prstGeom>
          <a:noFill/>
        </p:spPr>
        <p:txBody>
          <a:bodyPr wrap="square" rtlCol="0">
            <a:spAutoFit/>
          </a:bodyPr>
          <a:lstStyle/>
          <a:p>
            <a:r>
              <a:rPr lang="en-US" dirty="0">
                <a:solidFill>
                  <a:schemeClr val="accent1">
                    <a:lumMod val="75000"/>
                  </a:schemeClr>
                </a:solidFill>
              </a:rPr>
              <a:t>Session 2 today with me</a:t>
            </a:r>
          </a:p>
        </p:txBody>
      </p:sp>
    </p:spTree>
    <p:extLst>
      <p:ext uri="{BB962C8B-B14F-4D97-AF65-F5344CB8AC3E}">
        <p14:creationId xmlns:p14="http://schemas.microsoft.com/office/powerpoint/2010/main" val="20905552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0C30A-9F15-6649-97D2-F57F15B5F75C}"/>
              </a:ext>
            </a:extLst>
          </p:cNvPr>
          <p:cNvSpPr>
            <a:spLocks noGrp="1"/>
          </p:cNvSpPr>
          <p:nvPr>
            <p:ph type="title"/>
          </p:nvPr>
        </p:nvSpPr>
        <p:spPr>
          <a:xfrm>
            <a:off x="140250" y="192873"/>
            <a:ext cx="8520600" cy="572700"/>
          </a:xfrm>
        </p:spPr>
        <p:txBody>
          <a:bodyPr/>
          <a:lstStyle/>
          <a:p>
            <a:pPr algn="ctr"/>
            <a:r>
              <a:rPr lang="en-US" dirty="0">
                <a:solidFill>
                  <a:srgbClr val="407742"/>
                </a:solidFill>
              </a:rPr>
              <a:t>Genomics meets the Microbiome</a:t>
            </a:r>
          </a:p>
        </p:txBody>
      </p:sp>
      <p:sp>
        <p:nvSpPr>
          <p:cNvPr id="3" name="Content Placeholder 2">
            <a:extLst>
              <a:ext uri="{FF2B5EF4-FFF2-40B4-BE49-F238E27FC236}">
                <a16:creationId xmlns:a16="http://schemas.microsoft.com/office/drawing/2014/main" id="{6F5CB020-7B7F-B44F-9F8A-0ABF6C71202D}"/>
              </a:ext>
            </a:extLst>
          </p:cNvPr>
          <p:cNvSpPr>
            <a:spLocks noGrp="1"/>
          </p:cNvSpPr>
          <p:nvPr>
            <p:ph idx="1"/>
          </p:nvPr>
        </p:nvSpPr>
        <p:spPr>
          <a:xfrm>
            <a:off x="302683" y="982266"/>
            <a:ext cx="4783667" cy="3263504"/>
          </a:xfrm>
          <a:solidFill>
            <a:schemeClr val="bg1"/>
          </a:solidFill>
        </p:spPr>
        <p:txBody>
          <a:bodyPr>
            <a:normAutofit/>
          </a:bodyPr>
          <a:lstStyle/>
          <a:p>
            <a:pPr>
              <a:buClr>
                <a:srgbClr val="407742"/>
              </a:buClr>
              <a:buSzPct val="100000"/>
              <a:buFont typeface="Wingdings" pitchFamily="2" charset="2"/>
              <a:buChar char="§"/>
            </a:pPr>
            <a:r>
              <a:rPr lang="en-US" dirty="0">
                <a:latin typeface="Arial Unicode MS" panose="020B0604020202020204" pitchFamily="34" charset="-128"/>
                <a:ea typeface="Arial Unicode MS" panose="020B0604020202020204" pitchFamily="34" charset="-128"/>
                <a:cs typeface="Arial Unicode MS" panose="020B0604020202020204" pitchFamily="34" charset="-128"/>
              </a:rPr>
              <a:t>About Wrighton Microbiome Lab</a:t>
            </a:r>
          </a:p>
          <a:p>
            <a:pPr marL="0" indent="0">
              <a:buClr>
                <a:srgbClr val="407742"/>
              </a:buClr>
              <a:buSzPct val="100000"/>
              <a:buNone/>
            </a:pPr>
            <a:endParaRPr lang="en-US" sz="600" dirty="0">
              <a:latin typeface="Arial Unicode MS" panose="020B0604020202020204" pitchFamily="34" charset="-128"/>
              <a:ea typeface="Arial Unicode MS" panose="020B0604020202020204" pitchFamily="34" charset="-128"/>
              <a:cs typeface="Arial Unicode MS" panose="020B0604020202020204" pitchFamily="34" charset="-128"/>
            </a:endParaRPr>
          </a:p>
          <a:p>
            <a:pPr>
              <a:buClr>
                <a:srgbClr val="407742"/>
              </a:buClr>
              <a:buSzPct val="100000"/>
              <a:buFont typeface="Wingdings" pitchFamily="2" charset="2"/>
              <a:buChar char="§"/>
            </a:pPr>
            <a:r>
              <a:rPr lang="en-US" dirty="0">
                <a:latin typeface="Arial Unicode MS" panose="020B0604020202020204" pitchFamily="34" charset="-128"/>
                <a:ea typeface="Arial Unicode MS" panose="020B0604020202020204" pitchFamily="34" charset="-128"/>
                <a:cs typeface="Arial Unicode MS" panose="020B0604020202020204" pitchFamily="34" charset="-128"/>
              </a:rPr>
              <a:t>Overview of microbiome relevant methods</a:t>
            </a:r>
          </a:p>
          <a:p>
            <a:pPr marL="0" indent="0">
              <a:buClr>
                <a:srgbClr val="407742"/>
              </a:buClr>
              <a:buSzPct val="100000"/>
              <a:buNone/>
            </a:pPr>
            <a:endParaRPr lang="en-US" sz="600" dirty="0">
              <a:latin typeface="Arial Unicode MS" panose="020B0604020202020204" pitchFamily="34" charset="-128"/>
              <a:ea typeface="Arial Unicode MS" panose="020B0604020202020204" pitchFamily="34" charset="-128"/>
              <a:cs typeface="Arial Unicode MS" panose="020B0604020202020204" pitchFamily="34" charset="-128"/>
            </a:endParaRPr>
          </a:p>
          <a:p>
            <a:pPr>
              <a:buClr>
                <a:srgbClr val="407742"/>
              </a:buClr>
              <a:buSzPct val="100000"/>
              <a:buFont typeface="Wingdings" pitchFamily="2" charset="2"/>
              <a:buChar char="§"/>
            </a:pPr>
            <a:r>
              <a:rPr lang="en-US" b="1" dirty="0">
                <a:latin typeface="Arial Unicode MS" panose="020B0604020202020204" pitchFamily="34" charset="-128"/>
                <a:ea typeface="Arial Unicode MS" panose="020B0604020202020204" pitchFamily="34" charset="-128"/>
                <a:cs typeface="Arial Unicode MS" panose="020B0604020202020204" pitchFamily="34" charset="-128"/>
              </a:rPr>
              <a:t>Session 1: Metagenomics: where have we been, where are we today.</a:t>
            </a:r>
          </a:p>
          <a:p>
            <a:pPr marL="0" indent="0">
              <a:buClr>
                <a:srgbClr val="407742"/>
              </a:buClr>
              <a:buSzPct val="100000"/>
              <a:buNone/>
            </a:pPr>
            <a:endParaRPr lang="en-US" sz="600" dirty="0">
              <a:latin typeface="Arial Unicode MS" panose="020B0604020202020204" pitchFamily="34" charset="-128"/>
              <a:ea typeface="Arial Unicode MS" panose="020B0604020202020204" pitchFamily="34" charset="-128"/>
              <a:cs typeface="Arial Unicode MS" panose="020B0604020202020204" pitchFamily="34" charset="-128"/>
            </a:endParaRPr>
          </a:p>
          <a:p>
            <a:pPr>
              <a:buClr>
                <a:srgbClr val="407742"/>
              </a:buClr>
              <a:buSzPct val="100000"/>
              <a:buFont typeface="Wingdings" pitchFamily="2" charset="2"/>
              <a:buChar char="§"/>
            </a:pPr>
            <a:r>
              <a:rPr lang="en-US" dirty="0">
                <a:latin typeface="Arial Unicode MS" panose="020B0604020202020204" pitchFamily="34" charset="-128"/>
                <a:ea typeface="Arial Unicode MS" panose="020B0604020202020204" pitchFamily="34" charset="-128"/>
                <a:cs typeface="Arial Unicode MS" panose="020B0604020202020204" pitchFamily="34" charset="-128"/>
              </a:rPr>
              <a:t>Session 2: Case study to highlight how we use these tools to gain new insights into natural systems</a:t>
            </a:r>
          </a:p>
          <a:p>
            <a:pPr marL="0" indent="0">
              <a:buClr>
                <a:srgbClr val="407742"/>
              </a:buClr>
              <a:buSzPct val="100000"/>
              <a:buNone/>
            </a:pPr>
            <a:endParaRPr lang="en-US" sz="6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0" indent="0">
              <a:buClr>
                <a:srgbClr val="407742"/>
              </a:buClr>
              <a:buSzPct val="100000"/>
              <a:buNone/>
            </a:pPr>
            <a:endParaRPr lang="en-US" sz="6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0" name="Graphic 9">
            <a:extLst>
              <a:ext uri="{FF2B5EF4-FFF2-40B4-BE49-F238E27FC236}">
                <a16:creationId xmlns:a16="http://schemas.microsoft.com/office/drawing/2014/main" id="{84FF9A76-E106-6A46-BB4D-0896E8B9349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02742" y="765573"/>
            <a:ext cx="5064462" cy="4150045"/>
          </a:xfrm>
          <a:prstGeom prst="rect">
            <a:avLst/>
          </a:prstGeom>
        </p:spPr>
      </p:pic>
    </p:spTree>
    <p:extLst>
      <p:ext uri="{BB962C8B-B14F-4D97-AF65-F5344CB8AC3E}">
        <p14:creationId xmlns:p14="http://schemas.microsoft.com/office/powerpoint/2010/main" val="25447471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C76FC-BFA9-BF41-ABB6-65D49F659845}"/>
              </a:ext>
            </a:extLst>
          </p:cNvPr>
          <p:cNvSpPr>
            <a:spLocks noGrp="1"/>
          </p:cNvSpPr>
          <p:nvPr>
            <p:ph type="title"/>
          </p:nvPr>
        </p:nvSpPr>
        <p:spPr/>
        <p:txBody>
          <a:bodyPr/>
          <a:lstStyle/>
          <a:p>
            <a:r>
              <a:rPr lang="en-US" dirty="0"/>
              <a:t>Session 1 Learning objectives</a:t>
            </a:r>
          </a:p>
        </p:txBody>
      </p:sp>
      <p:sp>
        <p:nvSpPr>
          <p:cNvPr id="3" name="Content Placeholder 2">
            <a:extLst>
              <a:ext uri="{FF2B5EF4-FFF2-40B4-BE49-F238E27FC236}">
                <a16:creationId xmlns:a16="http://schemas.microsoft.com/office/drawing/2014/main" id="{4739FE0D-6A23-2144-8EE1-A5FB458478BE}"/>
              </a:ext>
            </a:extLst>
          </p:cNvPr>
          <p:cNvSpPr>
            <a:spLocks noGrp="1"/>
          </p:cNvSpPr>
          <p:nvPr>
            <p:ph idx="1"/>
          </p:nvPr>
        </p:nvSpPr>
        <p:spPr/>
        <p:txBody>
          <a:bodyPr/>
          <a:lstStyle/>
          <a:p>
            <a:r>
              <a:rPr lang="en-US" dirty="0"/>
              <a:t>What is microbial dark matter, why does it exist?</a:t>
            </a:r>
          </a:p>
          <a:p>
            <a:r>
              <a:rPr lang="en-US" dirty="0"/>
              <a:t>What is metagenomics and how has it changed our understanding of microbial diversity (to uncover dark matter_</a:t>
            </a:r>
          </a:p>
          <a:p>
            <a:r>
              <a:rPr lang="en-US" dirty="0"/>
              <a:t>What is the difference between 16S and </a:t>
            </a:r>
            <a:r>
              <a:rPr lang="en-US" dirty="0" err="1"/>
              <a:t>metaG</a:t>
            </a:r>
            <a:r>
              <a:rPr lang="en-US" dirty="0"/>
              <a:t>  when to use each method</a:t>
            </a:r>
          </a:p>
          <a:p>
            <a:r>
              <a:rPr lang="en-US" dirty="0"/>
              <a:t>What is the value of the </a:t>
            </a:r>
            <a:r>
              <a:rPr lang="en-US" dirty="0" err="1"/>
              <a:t>unbinned</a:t>
            </a:r>
            <a:r>
              <a:rPr lang="en-US" dirty="0"/>
              <a:t> metagenome approach- know example</a:t>
            </a:r>
          </a:p>
          <a:p>
            <a:r>
              <a:rPr lang="en-US" dirty="0"/>
              <a:t>What is the value of the binned metagenome approach- know example</a:t>
            </a:r>
          </a:p>
          <a:p>
            <a:r>
              <a:rPr lang="en-US" dirty="0"/>
              <a:t>Since these original papers, where is the field today</a:t>
            </a:r>
          </a:p>
          <a:p>
            <a:pPr marL="114300" indent="0">
              <a:buNone/>
            </a:pPr>
            <a:endParaRPr lang="en-US" dirty="0"/>
          </a:p>
        </p:txBody>
      </p:sp>
    </p:spTree>
    <p:extLst>
      <p:ext uri="{BB962C8B-B14F-4D97-AF65-F5344CB8AC3E}">
        <p14:creationId xmlns:p14="http://schemas.microsoft.com/office/powerpoint/2010/main" val="1726702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48AAD-773D-B049-9C60-7EBC6A9AD5A2}"/>
              </a:ext>
            </a:extLst>
          </p:cNvPr>
          <p:cNvSpPr>
            <a:spLocks noGrp="1"/>
          </p:cNvSpPr>
          <p:nvPr>
            <p:ph type="title"/>
          </p:nvPr>
        </p:nvSpPr>
        <p:spPr>
          <a:xfrm>
            <a:off x="321733" y="14428"/>
            <a:ext cx="8520600" cy="572700"/>
          </a:xfrm>
        </p:spPr>
        <p:txBody>
          <a:bodyPr/>
          <a:lstStyle/>
          <a:p>
            <a:pPr algn="ctr"/>
            <a:r>
              <a:rPr lang="en-US" dirty="0">
                <a:solidFill>
                  <a:srgbClr val="407742"/>
                </a:solidFill>
              </a:rPr>
              <a:t>What is the microbiome? </a:t>
            </a:r>
          </a:p>
        </p:txBody>
      </p:sp>
      <p:pic>
        <p:nvPicPr>
          <p:cNvPr id="5" name="Graphic 4">
            <a:extLst>
              <a:ext uri="{FF2B5EF4-FFF2-40B4-BE49-F238E27FC236}">
                <a16:creationId xmlns:a16="http://schemas.microsoft.com/office/drawing/2014/main" id="{F985360F-8AF5-844D-86BE-2C21AA4A123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765572"/>
            <a:ext cx="9562898" cy="4377928"/>
          </a:xfrm>
          <a:prstGeom prst="rect">
            <a:avLst/>
          </a:prstGeom>
        </p:spPr>
      </p:pic>
      <p:sp>
        <p:nvSpPr>
          <p:cNvPr id="6" name="Title 1">
            <a:extLst>
              <a:ext uri="{FF2B5EF4-FFF2-40B4-BE49-F238E27FC236}">
                <a16:creationId xmlns:a16="http://schemas.microsoft.com/office/drawing/2014/main" id="{2971C59A-C30E-9F4E-8820-A91057F08918}"/>
              </a:ext>
            </a:extLst>
          </p:cNvPr>
          <p:cNvSpPr txBox="1">
            <a:spLocks/>
          </p:cNvSpPr>
          <p:nvPr/>
        </p:nvSpPr>
        <p:spPr>
          <a:xfrm>
            <a:off x="321733" y="852414"/>
            <a:ext cx="8492066" cy="713780"/>
          </a:xfrm>
          <a:prstGeom prst="rect">
            <a:avLst/>
          </a:prstGeom>
        </p:spPr>
        <p:txBody>
          <a:bodyPr vert="horz" lIns="68580" tIns="34290" rIns="68580" bIns="34290" rtlCol="0" anchor="ctr">
            <a:normAutofit fontScale="92500" lnSpcReduction="10000"/>
          </a:bodyPr>
          <a:lstStyle>
            <a:lvl1pPr algn="l" defTabSz="914400" rtl="0" eaLnBrk="1" latinLnBrk="0" hangingPunct="1">
              <a:lnSpc>
                <a:spcPct val="90000"/>
              </a:lnSpc>
              <a:spcBef>
                <a:spcPct val="0"/>
              </a:spcBef>
              <a:buNone/>
              <a:defRPr sz="3600" kern="1200" spc="300">
                <a:solidFill>
                  <a:schemeClr val="tx1">
                    <a:lumMod val="75000"/>
                    <a:lumOff val="25000"/>
                  </a:schemeClr>
                </a:solidFill>
                <a:latin typeface="Arial Unicode MS" panose="020B0604020202020204" pitchFamily="34" charset="-128"/>
                <a:ea typeface="Arial Unicode MS" panose="020B0604020202020204" pitchFamily="34" charset="-128"/>
                <a:cs typeface="Arial Unicode MS" panose="020B0604020202020204" pitchFamily="34" charset="-128"/>
              </a:defRPr>
            </a:lvl1pPr>
          </a:lstStyle>
          <a:p>
            <a:pPr algn="ctr"/>
            <a:r>
              <a:rPr lang="en-US" sz="2700" dirty="0">
                <a:solidFill>
                  <a:schemeClr val="tx1">
                    <a:lumMod val="65000"/>
                    <a:lumOff val="35000"/>
                  </a:schemeClr>
                </a:solidFill>
              </a:rPr>
              <a:t>The study of microorganisms, their genomes, and their surrounding environmental conditions</a:t>
            </a:r>
          </a:p>
        </p:txBody>
      </p:sp>
      <p:sp>
        <p:nvSpPr>
          <p:cNvPr id="3" name="TextBox 2">
            <a:extLst>
              <a:ext uri="{FF2B5EF4-FFF2-40B4-BE49-F238E27FC236}">
                <a16:creationId xmlns:a16="http://schemas.microsoft.com/office/drawing/2014/main" id="{816EFC63-9A78-9444-9587-603CD6E889CF}"/>
              </a:ext>
            </a:extLst>
          </p:cNvPr>
          <p:cNvSpPr txBox="1"/>
          <p:nvPr/>
        </p:nvSpPr>
        <p:spPr>
          <a:xfrm>
            <a:off x="710866" y="2723703"/>
            <a:ext cx="2381250" cy="461665"/>
          </a:xfrm>
          <a:prstGeom prst="rect">
            <a:avLst/>
          </a:prstGeom>
          <a:noFill/>
        </p:spPr>
        <p:txBody>
          <a:bodyPr wrap="square" rtlCol="0">
            <a:spAutoFit/>
          </a:bodyPr>
          <a:lstStyle/>
          <a:p>
            <a:r>
              <a:rPr lang="en-US" sz="2400" dirty="0"/>
              <a:t>fungi</a:t>
            </a:r>
          </a:p>
        </p:txBody>
      </p:sp>
    </p:spTree>
    <p:extLst>
      <p:ext uri="{BB962C8B-B14F-4D97-AF65-F5344CB8AC3E}">
        <p14:creationId xmlns:p14="http://schemas.microsoft.com/office/powerpoint/2010/main" val="25262781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EC957-7016-EE49-A434-7652FC4733C3}"/>
              </a:ext>
            </a:extLst>
          </p:cNvPr>
          <p:cNvSpPr>
            <a:spLocks noGrp="1"/>
          </p:cNvSpPr>
          <p:nvPr>
            <p:ph type="title"/>
          </p:nvPr>
        </p:nvSpPr>
        <p:spPr>
          <a:xfrm>
            <a:off x="346632" y="192873"/>
            <a:ext cx="8520600" cy="572700"/>
          </a:xfrm>
        </p:spPr>
        <p:txBody>
          <a:bodyPr/>
          <a:lstStyle/>
          <a:p>
            <a:pPr algn="ctr"/>
            <a:r>
              <a:rPr lang="en-US" dirty="0">
                <a:solidFill>
                  <a:srgbClr val="407742"/>
                </a:solidFill>
              </a:rPr>
              <a:t>DNA tools in the microbiome field</a:t>
            </a:r>
          </a:p>
        </p:txBody>
      </p:sp>
      <p:pic>
        <p:nvPicPr>
          <p:cNvPr id="6" name="Graphic 5">
            <a:extLst>
              <a:ext uri="{FF2B5EF4-FFF2-40B4-BE49-F238E27FC236}">
                <a16:creationId xmlns:a16="http://schemas.microsoft.com/office/drawing/2014/main" id="{75B38E5A-B607-554C-BF53-6B9338B8434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68297" y="765573"/>
            <a:ext cx="8598935" cy="3821749"/>
          </a:xfrm>
          <a:prstGeom prst="rect">
            <a:avLst/>
          </a:prstGeom>
        </p:spPr>
      </p:pic>
      <p:sp>
        <p:nvSpPr>
          <p:cNvPr id="3" name="TextBox 2">
            <a:extLst>
              <a:ext uri="{FF2B5EF4-FFF2-40B4-BE49-F238E27FC236}">
                <a16:creationId xmlns:a16="http://schemas.microsoft.com/office/drawing/2014/main" id="{AA6CA2A9-5E9E-6A45-BE61-C828D9D45832}"/>
              </a:ext>
            </a:extLst>
          </p:cNvPr>
          <p:cNvSpPr txBox="1"/>
          <p:nvPr/>
        </p:nvSpPr>
        <p:spPr>
          <a:xfrm>
            <a:off x="1524000" y="1338273"/>
            <a:ext cx="2209800" cy="461665"/>
          </a:xfrm>
          <a:prstGeom prst="rect">
            <a:avLst/>
          </a:prstGeom>
          <a:noFill/>
        </p:spPr>
        <p:txBody>
          <a:bodyPr wrap="square" rtlCol="0">
            <a:spAutoFit/>
          </a:bodyPr>
          <a:lstStyle/>
          <a:p>
            <a:r>
              <a:rPr lang="en-US" sz="2400" dirty="0">
                <a:solidFill>
                  <a:schemeClr val="accent1">
                    <a:lumMod val="75000"/>
                  </a:schemeClr>
                </a:solidFill>
              </a:rPr>
              <a:t>16S rRNA</a:t>
            </a:r>
          </a:p>
        </p:txBody>
      </p:sp>
      <p:sp>
        <p:nvSpPr>
          <p:cNvPr id="7" name="Title 1">
            <a:extLst>
              <a:ext uri="{FF2B5EF4-FFF2-40B4-BE49-F238E27FC236}">
                <a16:creationId xmlns:a16="http://schemas.microsoft.com/office/drawing/2014/main" id="{A95E224D-0102-8044-9D97-E682442A8ED0}"/>
              </a:ext>
            </a:extLst>
          </p:cNvPr>
          <p:cNvSpPr txBox="1">
            <a:spLocks/>
          </p:cNvSpPr>
          <p:nvPr/>
        </p:nvSpPr>
        <p:spPr>
          <a:xfrm>
            <a:off x="623400" y="4434322"/>
            <a:ext cx="85206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r>
              <a:rPr lang="en-US" sz="2400" dirty="0">
                <a:solidFill>
                  <a:srgbClr val="407742"/>
                </a:solidFill>
              </a:rPr>
              <a:t>16S rRNA versus Whole Genome Sequencing</a:t>
            </a:r>
          </a:p>
          <a:p>
            <a:pPr algn="ctr"/>
            <a:endParaRPr lang="en-US" dirty="0">
              <a:solidFill>
                <a:srgbClr val="407742"/>
              </a:solidFill>
            </a:endParaRPr>
          </a:p>
        </p:txBody>
      </p:sp>
    </p:spTree>
    <p:extLst>
      <p:ext uri="{BB962C8B-B14F-4D97-AF65-F5344CB8AC3E}">
        <p14:creationId xmlns:p14="http://schemas.microsoft.com/office/powerpoint/2010/main" val="10410053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EC957-7016-EE49-A434-7652FC4733C3}"/>
              </a:ext>
            </a:extLst>
          </p:cNvPr>
          <p:cNvSpPr>
            <a:spLocks noGrp="1"/>
          </p:cNvSpPr>
          <p:nvPr>
            <p:ph type="title"/>
          </p:nvPr>
        </p:nvSpPr>
        <p:spPr>
          <a:xfrm>
            <a:off x="268297" y="97623"/>
            <a:ext cx="8520600" cy="572700"/>
          </a:xfrm>
        </p:spPr>
        <p:txBody>
          <a:bodyPr/>
          <a:lstStyle/>
          <a:p>
            <a:pPr algn="ctr"/>
            <a:r>
              <a:rPr lang="en-US" dirty="0">
                <a:solidFill>
                  <a:srgbClr val="407742"/>
                </a:solidFill>
              </a:rPr>
              <a:t>16S rRNA gene is a commonly used biomarker</a:t>
            </a:r>
          </a:p>
        </p:txBody>
      </p:sp>
      <p:pic>
        <p:nvPicPr>
          <p:cNvPr id="6" name="Graphic 5">
            <a:extLst>
              <a:ext uri="{FF2B5EF4-FFF2-40B4-BE49-F238E27FC236}">
                <a16:creationId xmlns:a16="http://schemas.microsoft.com/office/drawing/2014/main" id="{75B38E5A-B607-554C-BF53-6B9338B84342}"/>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r="64200"/>
          <a:stretch/>
        </p:blipFill>
        <p:spPr>
          <a:xfrm>
            <a:off x="268297" y="765573"/>
            <a:ext cx="3078407" cy="3821749"/>
          </a:xfrm>
          <a:prstGeom prst="rect">
            <a:avLst/>
          </a:prstGeom>
        </p:spPr>
      </p:pic>
      <p:pic>
        <p:nvPicPr>
          <p:cNvPr id="5" name="Picture 3">
            <a:extLst>
              <a:ext uri="{FF2B5EF4-FFF2-40B4-BE49-F238E27FC236}">
                <a16:creationId xmlns:a16="http://schemas.microsoft.com/office/drawing/2014/main" id="{A1BB37C6-D8F3-F84A-95EA-B1EE8877C9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16286" y="765573"/>
            <a:ext cx="2886782" cy="3821303"/>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FFFFF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7" name="Title 1">
            <a:extLst>
              <a:ext uri="{FF2B5EF4-FFF2-40B4-BE49-F238E27FC236}">
                <a16:creationId xmlns:a16="http://schemas.microsoft.com/office/drawing/2014/main" id="{9BA37E14-CBE3-8548-BC58-6DC49C01823A}"/>
              </a:ext>
            </a:extLst>
          </p:cNvPr>
          <p:cNvSpPr txBox="1">
            <a:spLocks/>
          </p:cNvSpPr>
          <p:nvPr/>
        </p:nvSpPr>
        <p:spPr>
          <a:xfrm>
            <a:off x="262201" y="4513189"/>
            <a:ext cx="85206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r>
              <a:rPr lang="en-US" dirty="0">
                <a:solidFill>
                  <a:srgbClr val="407742"/>
                </a:solidFill>
              </a:rPr>
              <a:t>track taxonomy  and ‘relative abundance’</a:t>
            </a:r>
          </a:p>
        </p:txBody>
      </p:sp>
    </p:spTree>
    <p:extLst>
      <p:ext uri="{BB962C8B-B14F-4D97-AF65-F5344CB8AC3E}">
        <p14:creationId xmlns:p14="http://schemas.microsoft.com/office/powerpoint/2010/main" val="39605054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6631"/>
            <a:ext cx="7527484" cy="857250"/>
          </a:xfrm>
        </p:spPr>
        <p:txBody>
          <a:bodyPr/>
          <a:lstStyle/>
          <a:p>
            <a:r>
              <a:rPr lang="en-US" dirty="0">
                <a:solidFill>
                  <a:srgbClr val="0B6303"/>
                </a:solidFill>
              </a:rPr>
              <a:t>16S rRNA gene is a good biomarker</a:t>
            </a:r>
            <a:br>
              <a:rPr lang="en-US" dirty="0">
                <a:solidFill>
                  <a:srgbClr val="0B6303"/>
                </a:solidFill>
              </a:rPr>
            </a:br>
            <a:r>
              <a:rPr lang="en-US" dirty="0">
                <a:solidFill>
                  <a:srgbClr val="0B6303"/>
                </a:solidFill>
              </a:rPr>
              <a:t>ubiquity, variability, conservation</a:t>
            </a:r>
          </a:p>
        </p:txBody>
      </p:sp>
      <p:grpSp>
        <p:nvGrpSpPr>
          <p:cNvPr id="4" name="Group 3"/>
          <p:cNvGrpSpPr/>
          <p:nvPr/>
        </p:nvGrpSpPr>
        <p:grpSpPr>
          <a:xfrm>
            <a:off x="0" y="1504554"/>
            <a:ext cx="7925274" cy="3638946"/>
            <a:chOff x="-558630" y="2130396"/>
            <a:chExt cx="8403669" cy="4189625"/>
          </a:xfrm>
        </p:grpSpPr>
        <p:sp>
          <p:nvSpPr>
            <p:cNvPr id="8" name="TextBox 7"/>
            <p:cNvSpPr txBox="1"/>
            <p:nvPr/>
          </p:nvSpPr>
          <p:spPr>
            <a:xfrm>
              <a:off x="2974457" y="2148037"/>
              <a:ext cx="146928" cy="345493"/>
            </a:xfrm>
            <a:prstGeom prst="rect">
              <a:avLst/>
            </a:prstGeom>
          </p:spPr>
          <p:txBody>
            <a:bodyPr vert="horz" wrap="none" lIns="68580" tIns="34290" rIns="68580" bIns="34290" rtlCol="0">
              <a:spAutoFit/>
            </a:bodyPr>
            <a:lstStyle/>
            <a:p>
              <a:pPr>
                <a:spcBef>
                  <a:spcPct val="20000"/>
                </a:spcBef>
              </a:pPr>
              <a:endParaRPr lang="en-US" sz="1500" dirty="0"/>
            </a:p>
          </p:txBody>
        </p:sp>
        <p:sp>
          <p:nvSpPr>
            <p:cNvPr id="9" name="TextBox 8"/>
            <p:cNvSpPr txBox="1"/>
            <p:nvPr/>
          </p:nvSpPr>
          <p:spPr>
            <a:xfrm>
              <a:off x="4443437" y="2130396"/>
              <a:ext cx="146928" cy="345493"/>
            </a:xfrm>
            <a:prstGeom prst="rect">
              <a:avLst/>
            </a:prstGeom>
          </p:spPr>
          <p:txBody>
            <a:bodyPr vert="horz" wrap="none" lIns="68580" tIns="34290" rIns="68580" bIns="34290" rtlCol="0">
              <a:spAutoFit/>
            </a:bodyPr>
            <a:lstStyle/>
            <a:p>
              <a:pPr>
                <a:spcBef>
                  <a:spcPct val="20000"/>
                </a:spcBef>
              </a:pPr>
              <a:endParaRPr lang="en-US" sz="1500" dirty="0"/>
            </a:p>
          </p:txBody>
        </p:sp>
        <p:sp>
          <p:nvSpPr>
            <p:cNvPr id="16" name="TextBox 15"/>
            <p:cNvSpPr txBox="1"/>
            <p:nvPr/>
          </p:nvSpPr>
          <p:spPr>
            <a:xfrm>
              <a:off x="-558630" y="6027680"/>
              <a:ext cx="1538627" cy="292341"/>
            </a:xfrm>
            <a:prstGeom prst="rect">
              <a:avLst/>
            </a:prstGeom>
            <a:noFill/>
          </p:spPr>
          <p:txBody>
            <a:bodyPr wrap="none" rtlCol="0">
              <a:spAutoFit/>
            </a:bodyPr>
            <a:lstStyle/>
            <a:p>
              <a:r>
                <a:rPr lang="en-US" sz="1050" dirty="0"/>
                <a:t>Amir et al. </a:t>
              </a:r>
              <a:r>
                <a:rPr lang="en-US" sz="1050" i="1" dirty="0"/>
                <a:t>NAR </a:t>
              </a:r>
              <a:r>
                <a:rPr lang="en-US" sz="1050" dirty="0"/>
                <a:t>2013</a:t>
              </a:r>
            </a:p>
          </p:txBody>
        </p:sp>
        <p:pic>
          <p:nvPicPr>
            <p:cNvPr id="17" name="Picture 16"/>
            <p:cNvPicPr>
              <a:picLocks noChangeAspect="1"/>
            </p:cNvPicPr>
            <p:nvPr/>
          </p:nvPicPr>
          <p:blipFill rotWithShape="1">
            <a:blip r:embed="rId3"/>
            <a:srcRect t="5210" r="9568" b="15788"/>
            <a:stretch/>
          </p:blipFill>
          <p:spPr>
            <a:xfrm>
              <a:off x="1010858" y="3624688"/>
              <a:ext cx="6834181" cy="2320599"/>
            </a:xfrm>
            <a:prstGeom prst="rect">
              <a:avLst/>
            </a:prstGeom>
          </p:spPr>
        </p:pic>
      </p:grpSp>
      <p:sp>
        <p:nvSpPr>
          <p:cNvPr id="3" name="TextBox 2"/>
          <p:cNvSpPr txBox="1"/>
          <p:nvPr/>
        </p:nvSpPr>
        <p:spPr>
          <a:xfrm>
            <a:off x="196808" y="1504554"/>
            <a:ext cx="5776226" cy="1200329"/>
          </a:xfrm>
          <a:prstGeom prst="rect">
            <a:avLst/>
          </a:prstGeom>
          <a:noFill/>
        </p:spPr>
        <p:txBody>
          <a:bodyPr wrap="square" rtlCol="0">
            <a:spAutoFit/>
          </a:bodyPr>
          <a:lstStyle/>
          <a:p>
            <a:r>
              <a:rPr lang="en-US" sz="1800" dirty="0"/>
              <a:t>Series of 9 variable regions (denoted by V) represented by valleys</a:t>
            </a:r>
          </a:p>
          <a:p>
            <a:endParaRPr lang="en-US" sz="1800" dirty="0"/>
          </a:p>
          <a:p>
            <a:r>
              <a:rPr lang="en-US" sz="1800" dirty="0"/>
              <a:t>Conserved regions are represented by peaks</a:t>
            </a:r>
          </a:p>
        </p:txBody>
      </p:sp>
      <p:pic>
        <p:nvPicPr>
          <p:cNvPr id="1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0583" y="74426"/>
            <a:ext cx="1717602" cy="2273632"/>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FFFFF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1823133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1" y="-10429"/>
            <a:ext cx="9149871" cy="857250"/>
          </a:xfrm>
        </p:spPr>
        <p:txBody>
          <a:bodyPr/>
          <a:lstStyle/>
          <a:p>
            <a:r>
              <a:rPr lang="en-US" dirty="0">
                <a:solidFill>
                  <a:srgbClr val="0B6303"/>
                </a:solidFill>
              </a:rPr>
              <a:t>From </a:t>
            </a:r>
            <a:r>
              <a:rPr lang="en-US" dirty="0" err="1">
                <a:solidFill>
                  <a:srgbClr val="0B6303"/>
                </a:solidFill>
              </a:rPr>
              <a:t>Woese</a:t>
            </a:r>
            <a:r>
              <a:rPr lang="en-US" dirty="0">
                <a:solidFill>
                  <a:srgbClr val="0B6303"/>
                </a:solidFill>
              </a:rPr>
              <a:t> to PCR :16S rRNA sequencing today</a:t>
            </a:r>
          </a:p>
        </p:txBody>
      </p:sp>
      <p:grpSp>
        <p:nvGrpSpPr>
          <p:cNvPr id="9" name="Group 8"/>
          <p:cNvGrpSpPr/>
          <p:nvPr/>
        </p:nvGrpSpPr>
        <p:grpSpPr>
          <a:xfrm>
            <a:off x="1833909" y="857251"/>
            <a:ext cx="5986254" cy="4283312"/>
            <a:chOff x="34914" y="1141382"/>
            <a:chExt cx="7981672" cy="5711083"/>
          </a:xfrm>
        </p:grpSpPr>
        <p:sp>
          <p:nvSpPr>
            <p:cNvPr id="10" name="Right Arrow 9"/>
            <p:cNvSpPr/>
            <p:nvPr/>
          </p:nvSpPr>
          <p:spPr>
            <a:xfrm>
              <a:off x="1925674" y="1660742"/>
              <a:ext cx="5255288" cy="396387"/>
            </a:xfrm>
            <a:prstGeom prst="rightArrow">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1050" b="1" i="1" cap="small" dirty="0">
                  <a:latin typeface="+mj-lt"/>
                </a:rPr>
                <a:t>SSU gene</a:t>
              </a:r>
            </a:p>
          </p:txBody>
        </p:sp>
        <p:sp>
          <p:nvSpPr>
            <p:cNvPr id="11" name="Rectangle 10"/>
            <p:cNvSpPr/>
            <p:nvPr/>
          </p:nvSpPr>
          <p:spPr>
            <a:xfrm>
              <a:off x="3142834" y="2057129"/>
              <a:ext cx="413735" cy="126185"/>
            </a:xfrm>
            <a:prstGeom prst="rect">
              <a:avLst/>
            </a:prstGeom>
            <a:solidFill>
              <a:schemeClr val="accent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p>
          </p:txBody>
        </p:sp>
        <p:sp>
          <p:nvSpPr>
            <p:cNvPr id="12" name="Rectangle 11"/>
            <p:cNvSpPr/>
            <p:nvPr/>
          </p:nvSpPr>
          <p:spPr>
            <a:xfrm>
              <a:off x="4600531" y="2057129"/>
              <a:ext cx="413735" cy="126185"/>
            </a:xfrm>
            <a:prstGeom prst="rect">
              <a:avLst/>
            </a:prstGeom>
            <a:solidFill>
              <a:schemeClr val="accent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p>
          </p:txBody>
        </p:sp>
        <p:sp>
          <p:nvSpPr>
            <p:cNvPr id="13" name="TextBox 12"/>
            <p:cNvSpPr txBox="1"/>
            <p:nvPr/>
          </p:nvSpPr>
          <p:spPr>
            <a:xfrm>
              <a:off x="2974457" y="2148037"/>
              <a:ext cx="770296" cy="400109"/>
            </a:xfrm>
            <a:prstGeom prst="rect">
              <a:avLst/>
            </a:prstGeom>
          </p:spPr>
          <p:txBody>
            <a:bodyPr vert="horz" wrap="none" lIns="68580" tIns="34290" rIns="68580" bIns="34290" rtlCol="0">
              <a:spAutoFit/>
            </a:bodyPr>
            <a:lstStyle/>
            <a:p>
              <a:pPr>
                <a:spcBef>
                  <a:spcPct val="20000"/>
                </a:spcBef>
              </a:pPr>
              <a:r>
                <a:rPr lang="en-US" sz="1500" dirty="0"/>
                <a:t>515F</a:t>
              </a:r>
            </a:p>
          </p:txBody>
        </p:sp>
        <p:sp>
          <p:nvSpPr>
            <p:cNvPr id="14" name="TextBox 13"/>
            <p:cNvSpPr txBox="1"/>
            <p:nvPr/>
          </p:nvSpPr>
          <p:spPr>
            <a:xfrm>
              <a:off x="4443436" y="2130395"/>
              <a:ext cx="800219" cy="400109"/>
            </a:xfrm>
            <a:prstGeom prst="rect">
              <a:avLst/>
            </a:prstGeom>
          </p:spPr>
          <p:txBody>
            <a:bodyPr vert="horz" wrap="none" lIns="68580" tIns="34290" rIns="68580" bIns="34290" rtlCol="0">
              <a:spAutoFit/>
            </a:bodyPr>
            <a:lstStyle/>
            <a:p>
              <a:pPr>
                <a:spcBef>
                  <a:spcPct val="20000"/>
                </a:spcBef>
              </a:pPr>
              <a:r>
                <a:rPr lang="en-US" sz="1500" dirty="0"/>
                <a:t>806R</a:t>
              </a:r>
            </a:p>
          </p:txBody>
        </p:sp>
        <p:cxnSp>
          <p:nvCxnSpPr>
            <p:cNvPr id="15" name="Straight Connector 14"/>
            <p:cNvCxnSpPr>
              <a:stCxn id="11" idx="3"/>
              <a:endCxn id="12" idx="1"/>
            </p:cNvCxnSpPr>
            <p:nvPr/>
          </p:nvCxnSpPr>
          <p:spPr>
            <a:xfrm>
              <a:off x="3556569" y="2120222"/>
              <a:ext cx="1043962"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a:off x="3125194" y="2629946"/>
              <a:ext cx="1104655" cy="0"/>
            </a:xfrm>
            <a:prstGeom prst="straightConnector1">
              <a:avLst/>
            </a:prstGeom>
            <a:ln>
              <a:solidFill>
                <a:schemeClr val="accent1"/>
              </a:solidFill>
              <a:tailEnd type="arrow"/>
            </a:ln>
          </p:spPr>
          <p:style>
            <a:lnRef idx="3">
              <a:schemeClr val="accent2"/>
            </a:lnRef>
            <a:fillRef idx="0">
              <a:schemeClr val="accent2"/>
            </a:fillRef>
            <a:effectRef idx="2">
              <a:schemeClr val="accent2"/>
            </a:effectRef>
            <a:fontRef idx="minor">
              <a:schemeClr val="tx1"/>
            </a:fontRef>
          </p:style>
        </p:cxnSp>
        <p:sp>
          <p:nvSpPr>
            <p:cNvPr id="17" name="TextBox 16"/>
            <p:cNvSpPr txBox="1"/>
            <p:nvPr/>
          </p:nvSpPr>
          <p:spPr>
            <a:xfrm>
              <a:off x="2436374" y="3009907"/>
              <a:ext cx="4271254" cy="461665"/>
            </a:xfrm>
            <a:prstGeom prst="rect">
              <a:avLst/>
            </a:prstGeom>
            <a:solidFill>
              <a:schemeClr val="accent1"/>
            </a:solidFill>
            <a:ln>
              <a:solidFill>
                <a:schemeClr val="accent1"/>
              </a:solidFill>
            </a:ln>
          </p:spPr>
          <p:style>
            <a:lnRef idx="2">
              <a:schemeClr val="accent2"/>
            </a:lnRef>
            <a:fillRef idx="1">
              <a:schemeClr val="lt1"/>
            </a:fillRef>
            <a:effectRef idx="0">
              <a:schemeClr val="accent2"/>
            </a:effectRef>
            <a:fontRef idx="minor">
              <a:schemeClr val="dk1"/>
            </a:fontRef>
          </p:style>
          <p:txBody>
            <a:bodyPr vert="horz" wrap="none" lIns="68580" tIns="34290" rIns="68580" bIns="34290" rtlCol="0">
              <a:spAutoFit/>
            </a:bodyPr>
            <a:lstStyle/>
            <a:p>
              <a:pPr algn="ctr">
                <a:spcBef>
                  <a:spcPct val="20000"/>
                </a:spcBef>
              </a:pPr>
              <a:r>
                <a:rPr lang="en-US" sz="1800" dirty="0">
                  <a:solidFill>
                    <a:schemeClr val="bg1">
                      <a:lumMod val="85000"/>
                    </a:schemeClr>
                  </a:solidFill>
                  <a:latin typeface="Arial"/>
                  <a:cs typeface="Arial"/>
                </a:rPr>
                <a:t>100-300 </a:t>
              </a:r>
              <a:r>
                <a:rPr lang="en-US" sz="1800" dirty="0" err="1">
                  <a:solidFill>
                    <a:schemeClr val="bg1">
                      <a:lumMod val="85000"/>
                    </a:schemeClr>
                  </a:solidFill>
                  <a:latin typeface="Arial"/>
                  <a:cs typeface="Arial"/>
                </a:rPr>
                <a:t>bp</a:t>
              </a:r>
              <a:r>
                <a:rPr lang="en-US" sz="1800" dirty="0">
                  <a:solidFill>
                    <a:schemeClr val="bg1">
                      <a:lumMod val="85000"/>
                    </a:schemeClr>
                  </a:solidFill>
                  <a:latin typeface="Arial"/>
                  <a:cs typeface="Arial"/>
                </a:rPr>
                <a:t> overlapping reads</a:t>
              </a:r>
            </a:p>
          </p:txBody>
        </p:sp>
        <p:sp>
          <p:nvSpPr>
            <p:cNvPr id="18" name="TextBox 17"/>
            <p:cNvSpPr txBox="1"/>
            <p:nvPr/>
          </p:nvSpPr>
          <p:spPr>
            <a:xfrm>
              <a:off x="34914" y="1141382"/>
              <a:ext cx="7981672" cy="400109"/>
            </a:xfrm>
            <a:prstGeom prst="rect">
              <a:avLst/>
            </a:prstGeom>
          </p:spPr>
          <p:txBody>
            <a:bodyPr vert="horz" wrap="none" lIns="68580" tIns="34290" rIns="68580" bIns="34290" rtlCol="0">
              <a:spAutoFit/>
            </a:bodyPr>
            <a:lstStyle/>
            <a:p>
              <a:pPr>
                <a:spcBef>
                  <a:spcPct val="20000"/>
                </a:spcBef>
              </a:pPr>
              <a:r>
                <a:rPr lang="en-US" sz="1500" dirty="0"/>
                <a:t>High-throughput sequencing of hypervariable fragment of 16S </a:t>
              </a:r>
              <a:r>
                <a:rPr lang="en-US" sz="1500" dirty="0" err="1"/>
                <a:t>rRNA</a:t>
              </a:r>
              <a:r>
                <a:rPr lang="en-US" sz="1500" dirty="0"/>
                <a:t> </a:t>
              </a:r>
              <a:endParaRPr lang="en-US" sz="1500" dirty="0">
                <a:solidFill>
                  <a:schemeClr val="accent2"/>
                </a:solidFill>
              </a:endParaRPr>
            </a:p>
          </p:txBody>
        </p:sp>
        <p:sp>
          <p:nvSpPr>
            <p:cNvPr id="19" name="TextBox 18"/>
            <p:cNvSpPr txBox="1"/>
            <p:nvPr/>
          </p:nvSpPr>
          <p:spPr>
            <a:xfrm>
              <a:off x="2153470" y="6513910"/>
              <a:ext cx="5589992" cy="338555"/>
            </a:xfrm>
            <a:prstGeom prst="rect">
              <a:avLst/>
            </a:prstGeom>
          </p:spPr>
          <p:txBody>
            <a:bodyPr vert="horz" wrap="none" lIns="68580" tIns="34290" rIns="68580" bIns="34290" rtlCol="0">
              <a:spAutoFit/>
            </a:bodyPr>
            <a:lstStyle/>
            <a:p>
              <a:pPr>
                <a:spcBef>
                  <a:spcPct val="20000"/>
                </a:spcBef>
              </a:pPr>
              <a:r>
                <a:rPr lang="en-US" sz="1200" dirty="0"/>
                <a:t>e.g. </a:t>
              </a:r>
              <a:r>
                <a:rPr lang="en-US" sz="1200" dirty="0" err="1"/>
                <a:t>Kozich</a:t>
              </a:r>
              <a:r>
                <a:rPr lang="en-US" sz="1200" dirty="0"/>
                <a:t> et al </a:t>
              </a:r>
              <a:r>
                <a:rPr lang="en-US" sz="1200" i="1" dirty="0"/>
                <a:t>AEM </a:t>
              </a:r>
              <a:r>
                <a:rPr lang="en-US" sz="1200" dirty="0"/>
                <a:t>2013; </a:t>
              </a:r>
              <a:r>
                <a:rPr lang="en-US" sz="1200" dirty="0" err="1"/>
                <a:t>Fadrosh</a:t>
              </a:r>
              <a:r>
                <a:rPr lang="en-US" sz="1200" dirty="0"/>
                <a:t> et al </a:t>
              </a:r>
              <a:r>
                <a:rPr lang="en-US" sz="1200" i="1" dirty="0"/>
                <a:t>Microbiome </a:t>
              </a:r>
              <a:r>
                <a:rPr lang="en-US" sz="1200" dirty="0"/>
                <a:t>2014</a:t>
              </a:r>
            </a:p>
          </p:txBody>
        </p:sp>
        <p:cxnSp>
          <p:nvCxnSpPr>
            <p:cNvPr id="20" name="Straight Arrow Connector 19"/>
            <p:cNvCxnSpPr/>
            <p:nvPr/>
          </p:nvCxnSpPr>
          <p:spPr>
            <a:xfrm flipH="1">
              <a:off x="3909611" y="2759241"/>
              <a:ext cx="1104655" cy="0"/>
            </a:xfrm>
            <a:prstGeom prst="straightConnector1">
              <a:avLst/>
            </a:prstGeom>
            <a:ln>
              <a:solidFill>
                <a:schemeClr val="accent1"/>
              </a:solidFill>
              <a:tailEnd type="arrow"/>
            </a:ln>
          </p:spPr>
          <p:style>
            <a:lnRef idx="3">
              <a:schemeClr val="accent2"/>
            </a:lnRef>
            <a:fillRef idx="0">
              <a:schemeClr val="accent2"/>
            </a:fillRef>
            <a:effectRef idx="2">
              <a:schemeClr val="accent2"/>
            </a:effectRef>
            <a:fontRef idx="minor">
              <a:schemeClr val="tx1"/>
            </a:fontRef>
          </p:style>
        </p:cxnSp>
        <p:sp>
          <p:nvSpPr>
            <p:cNvPr id="21" name="TextBox 20"/>
            <p:cNvSpPr txBox="1"/>
            <p:nvPr/>
          </p:nvSpPr>
          <p:spPr>
            <a:xfrm>
              <a:off x="5884610" y="5945288"/>
              <a:ext cx="1934717" cy="338555"/>
            </a:xfrm>
            <a:prstGeom prst="rect">
              <a:avLst/>
            </a:prstGeom>
            <a:noFill/>
          </p:spPr>
          <p:txBody>
            <a:bodyPr wrap="none" rtlCol="0">
              <a:spAutoFit/>
            </a:bodyPr>
            <a:lstStyle/>
            <a:p>
              <a:r>
                <a:rPr lang="en-US" sz="1050" dirty="0"/>
                <a:t>Amir et al. </a:t>
              </a:r>
              <a:r>
                <a:rPr lang="en-US" sz="1050" i="1" dirty="0"/>
                <a:t>NAR </a:t>
              </a:r>
              <a:r>
                <a:rPr lang="en-US" sz="1050" dirty="0"/>
                <a:t>2013</a:t>
              </a:r>
            </a:p>
          </p:txBody>
        </p:sp>
        <p:pic>
          <p:nvPicPr>
            <p:cNvPr id="22" name="Picture 21"/>
            <p:cNvPicPr>
              <a:picLocks noChangeAspect="1"/>
            </p:cNvPicPr>
            <p:nvPr/>
          </p:nvPicPr>
          <p:blipFill rotWithShape="1">
            <a:blip r:embed="rId2"/>
            <a:srcRect t="5210" r="9568" b="15788"/>
            <a:stretch/>
          </p:blipFill>
          <p:spPr>
            <a:xfrm>
              <a:off x="1010858" y="3624688"/>
              <a:ext cx="6834181" cy="2320599"/>
            </a:xfrm>
            <a:prstGeom prst="rect">
              <a:avLst/>
            </a:prstGeom>
          </p:spPr>
        </p:pic>
        <p:cxnSp>
          <p:nvCxnSpPr>
            <p:cNvPr id="23" name="Straight Arrow Connector 22"/>
            <p:cNvCxnSpPr>
              <a:cxnSpLocks/>
            </p:cNvCxnSpPr>
            <p:nvPr/>
          </p:nvCxnSpPr>
          <p:spPr>
            <a:xfrm>
              <a:off x="3338903" y="5934741"/>
              <a:ext cx="400118" cy="10546"/>
            </a:xfrm>
            <a:prstGeom prst="straightConnector1">
              <a:avLst/>
            </a:prstGeom>
            <a:ln>
              <a:solidFill>
                <a:schemeClr val="accent6">
                  <a:lumMod val="75000"/>
                </a:schemeClr>
              </a:solidFill>
              <a:tailEnd type="arrow"/>
            </a:ln>
          </p:spPr>
          <p:style>
            <a:lnRef idx="3">
              <a:schemeClr val="accent2"/>
            </a:lnRef>
            <a:fillRef idx="0">
              <a:schemeClr val="accent2"/>
            </a:fillRef>
            <a:effectRef idx="2">
              <a:schemeClr val="accent2"/>
            </a:effectRef>
            <a:fontRef idx="minor">
              <a:schemeClr val="tx1"/>
            </a:fontRef>
          </p:style>
        </p:cxnSp>
        <p:cxnSp>
          <p:nvCxnSpPr>
            <p:cNvPr id="24" name="Straight Arrow Connector 23"/>
            <p:cNvCxnSpPr>
              <a:cxnSpLocks/>
            </p:cNvCxnSpPr>
            <p:nvPr/>
          </p:nvCxnSpPr>
          <p:spPr>
            <a:xfrm flipH="1">
              <a:off x="4807398" y="5955833"/>
              <a:ext cx="342171" cy="0"/>
            </a:xfrm>
            <a:prstGeom prst="straightConnector1">
              <a:avLst/>
            </a:prstGeom>
            <a:ln>
              <a:solidFill>
                <a:schemeClr val="accent6">
                  <a:lumMod val="75000"/>
                </a:schemeClr>
              </a:solidFill>
              <a:tailEnd type="arrow"/>
            </a:ln>
          </p:spPr>
          <p:style>
            <a:lnRef idx="3">
              <a:schemeClr val="accent2"/>
            </a:lnRef>
            <a:fillRef idx="0">
              <a:schemeClr val="accent2"/>
            </a:fillRef>
            <a:effectRef idx="2">
              <a:schemeClr val="accent2"/>
            </a:effectRef>
            <a:fontRef idx="minor">
              <a:schemeClr val="tx1"/>
            </a:fontRef>
          </p:style>
        </p:cxnSp>
      </p:grpSp>
    </p:spTree>
    <p:extLst>
      <p:ext uri="{BB962C8B-B14F-4D97-AF65-F5344CB8AC3E}">
        <p14:creationId xmlns:p14="http://schemas.microsoft.com/office/powerpoint/2010/main" val="15536258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6631"/>
            <a:ext cx="9698636" cy="857250"/>
          </a:xfrm>
        </p:spPr>
        <p:txBody>
          <a:bodyPr/>
          <a:lstStyle/>
          <a:p>
            <a:r>
              <a:rPr lang="en-US" dirty="0">
                <a:solidFill>
                  <a:srgbClr val="0B6303"/>
                </a:solidFill>
              </a:rPr>
              <a:t>16S rRNA gene is a good biomarker</a:t>
            </a:r>
            <a:br>
              <a:rPr lang="en-US" dirty="0">
                <a:solidFill>
                  <a:srgbClr val="0B6303"/>
                </a:solidFill>
              </a:rPr>
            </a:br>
            <a:r>
              <a:rPr lang="en-US" dirty="0">
                <a:solidFill>
                  <a:srgbClr val="0B6303"/>
                </a:solidFill>
              </a:rPr>
              <a:t>sequencing affordable and computationally accessible</a:t>
            </a:r>
          </a:p>
        </p:txBody>
      </p:sp>
      <p:pic>
        <p:nvPicPr>
          <p:cNvPr id="4" name="Picture 3">
            <a:extLst>
              <a:ext uri="{FF2B5EF4-FFF2-40B4-BE49-F238E27FC236}">
                <a16:creationId xmlns:a16="http://schemas.microsoft.com/office/drawing/2014/main" id="{794EC146-D837-6A49-BD66-E8BE7D5BF943}"/>
              </a:ext>
            </a:extLst>
          </p:cNvPr>
          <p:cNvPicPr>
            <a:picLocks noChangeAspect="1"/>
          </p:cNvPicPr>
          <p:nvPr/>
        </p:nvPicPr>
        <p:blipFill rotWithShape="1">
          <a:blip r:embed="rId3"/>
          <a:srcRect t="5537"/>
          <a:stretch/>
        </p:blipFill>
        <p:spPr>
          <a:xfrm>
            <a:off x="1618938" y="1115707"/>
            <a:ext cx="5363679" cy="4027793"/>
          </a:xfrm>
          <a:prstGeom prst="rect">
            <a:avLst/>
          </a:prstGeom>
        </p:spPr>
      </p:pic>
    </p:spTree>
    <p:extLst>
      <p:ext uri="{BB962C8B-B14F-4D97-AF65-F5344CB8AC3E}">
        <p14:creationId xmlns:p14="http://schemas.microsoft.com/office/powerpoint/2010/main" val="27105090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51AF3EE-54F5-0447-A695-9C973543BF05}"/>
              </a:ext>
            </a:extLst>
          </p:cNvPr>
          <p:cNvPicPr>
            <a:picLocks noChangeAspect="1"/>
          </p:cNvPicPr>
          <p:nvPr/>
        </p:nvPicPr>
        <p:blipFill>
          <a:blip r:embed="rId3"/>
          <a:stretch>
            <a:fillRect/>
          </a:stretch>
        </p:blipFill>
        <p:spPr>
          <a:xfrm>
            <a:off x="0" y="311128"/>
            <a:ext cx="9144000" cy="4768577"/>
          </a:xfrm>
          <a:prstGeom prst="rect">
            <a:avLst/>
          </a:prstGeom>
        </p:spPr>
      </p:pic>
      <p:pic>
        <p:nvPicPr>
          <p:cNvPr id="9" name="Picture 8">
            <a:extLst>
              <a:ext uri="{FF2B5EF4-FFF2-40B4-BE49-F238E27FC236}">
                <a16:creationId xmlns:a16="http://schemas.microsoft.com/office/drawing/2014/main" id="{FA297505-2295-7245-8560-FF296BADD428}"/>
              </a:ext>
            </a:extLst>
          </p:cNvPr>
          <p:cNvPicPr>
            <a:picLocks noChangeAspect="1"/>
          </p:cNvPicPr>
          <p:nvPr/>
        </p:nvPicPr>
        <p:blipFill>
          <a:blip r:embed="rId4"/>
          <a:stretch>
            <a:fillRect/>
          </a:stretch>
        </p:blipFill>
        <p:spPr>
          <a:xfrm>
            <a:off x="5358808" y="0"/>
            <a:ext cx="3785191" cy="935605"/>
          </a:xfrm>
          <a:prstGeom prst="rect">
            <a:avLst/>
          </a:prstGeom>
        </p:spPr>
      </p:pic>
    </p:spTree>
    <p:extLst>
      <p:ext uri="{BB962C8B-B14F-4D97-AF65-F5344CB8AC3E}">
        <p14:creationId xmlns:p14="http://schemas.microsoft.com/office/powerpoint/2010/main" val="37593294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665"/>
            <a:ext cx="7527484" cy="857250"/>
          </a:xfrm>
        </p:spPr>
        <p:txBody>
          <a:bodyPr/>
          <a:lstStyle/>
          <a:p>
            <a:r>
              <a:rPr lang="en-US" dirty="0">
                <a:solidFill>
                  <a:srgbClr val="0B6303"/>
                </a:solidFill>
              </a:rPr>
              <a:t>16S rRNA gene has copy number differences can skew interpretation of relative abundance</a:t>
            </a:r>
          </a:p>
        </p:txBody>
      </p:sp>
      <p:pic>
        <p:nvPicPr>
          <p:cNvPr id="1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0188" y="863915"/>
            <a:ext cx="1717602" cy="2273632"/>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FFFFF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Rectangle 2">
            <a:extLst>
              <a:ext uri="{FF2B5EF4-FFF2-40B4-BE49-F238E27FC236}">
                <a16:creationId xmlns:a16="http://schemas.microsoft.com/office/drawing/2014/main" id="{EE3A8598-F921-B14D-9EBC-B2EABA0EA147}"/>
              </a:ext>
            </a:extLst>
          </p:cNvPr>
          <p:cNvSpPr/>
          <p:nvPr/>
        </p:nvSpPr>
        <p:spPr>
          <a:xfrm>
            <a:off x="5099358" y="3137547"/>
            <a:ext cx="3456813" cy="1015663"/>
          </a:xfrm>
          <a:prstGeom prst="rect">
            <a:avLst/>
          </a:prstGeom>
        </p:spPr>
        <p:txBody>
          <a:bodyPr wrap="square">
            <a:spAutoFit/>
          </a:bodyPr>
          <a:lstStyle/>
          <a:p>
            <a:r>
              <a:rPr lang="en-US" sz="2000" dirty="0">
                <a:solidFill>
                  <a:srgbClr val="111111"/>
                </a:solidFill>
                <a:latin typeface="Arial" panose="020B0604020202020204" pitchFamily="34" charset="0"/>
                <a:cs typeface="Arial" panose="020B0604020202020204" pitchFamily="34" charset="0"/>
              </a:rPr>
              <a:t>2013 completely sequenced genomes of bacteria and archaea were analyzed </a:t>
            </a:r>
            <a:endParaRPr lang="en-US" sz="2000"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3F23379-61D4-504D-A132-21EBBFB3D5DE}"/>
              </a:ext>
            </a:extLst>
          </p:cNvPr>
          <p:cNvPicPr>
            <a:picLocks noChangeAspect="1"/>
          </p:cNvPicPr>
          <p:nvPr/>
        </p:nvPicPr>
        <p:blipFill>
          <a:blip r:embed="rId4"/>
          <a:stretch>
            <a:fillRect/>
          </a:stretch>
        </p:blipFill>
        <p:spPr>
          <a:xfrm>
            <a:off x="1040338" y="1327776"/>
            <a:ext cx="3722810" cy="3619542"/>
          </a:xfrm>
          <a:prstGeom prst="rect">
            <a:avLst/>
          </a:prstGeom>
        </p:spPr>
      </p:pic>
    </p:spTree>
    <p:extLst>
      <p:ext uri="{BB962C8B-B14F-4D97-AF65-F5344CB8AC3E}">
        <p14:creationId xmlns:p14="http://schemas.microsoft.com/office/powerpoint/2010/main" val="13933151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665"/>
            <a:ext cx="7527484" cy="857250"/>
          </a:xfrm>
        </p:spPr>
        <p:txBody>
          <a:bodyPr/>
          <a:lstStyle/>
          <a:p>
            <a:r>
              <a:rPr lang="en-US" dirty="0">
                <a:solidFill>
                  <a:srgbClr val="0B6303"/>
                </a:solidFill>
              </a:rPr>
              <a:t>For many organisms, 16S might not provide enough resolution for ecological significance</a:t>
            </a:r>
          </a:p>
        </p:txBody>
      </p:sp>
      <p:pic>
        <p:nvPicPr>
          <p:cNvPr id="5" name="Picture 4" descr="Fig1_new_v1.pdf">
            <a:extLst>
              <a:ext uri="{FF2B5EF4-FFF2-40B4-BE49-F238E27FC236}">
                <a16:creationId xmlns:a16="http://schemas.microsoft.com/office/drawing/2014/main" id="{11682EC1-12A9-2947-BC28-3670345C542A}"/>
              </a:ext>
            </a:extLst>
          </p:cNvPr>
          <p:cNvPicPr>
            <a:picLocks noChangeAspect="1"/>
          </p:cNvPicPr>
          <p:nvPr/>
        </p:nvPicPr>
        <p:blipFill rotWithShape="1">
          <a:blip r:embed="rId3">
            <a:extLst>
              <a:ext uri="{28A0092B-C50C-407E-A947-70E740481C1C}">
                <a14:useLocalDpi xmlns:a14="http://schemas.microsoft.com/office/drawing/2010/main" val="0"/>
              </a:ext>
            </a:extLst>
          </a:blip>
          <a:srcRect l="5551" t="65427" r="50935"/>
          <a:stretch/>
        </p:blipFill>
        <p:spPr>
          <a:xfrm>
            <a:off x="351693" y="1330551"/>
            <a:ext cx="2757266" cy="1758207"/>
          </a:xfrm>
          <a:prstGeom prst="rect">
            <a:avLst/>
          </a:prstGeom>
        </p:spPr>
      </p:pic>
      <p:pic>
        <p:nvPicPr>
          <p:cNvPr id="6" name="Picture 5" descr="Halan_S3_alluvial_mod.pdf">
            <a:extLst>
              <a:ext uri="{FF2B5EF4-FFF2-40B4-BE49-F238E27FC236}">
                <a16:creationId xmlns:a16="http://schemas.microsoft.com/office/drawing/2014/main" id="{6CB42F6A-1D34-414C-BFEE-8CB74A3C73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693" y="3285892"/>
            <a:ext cx="2926080" cy="1857608"/>
          </a:xfrm>
          <a:prstGeom prst="rect">
            <a:avLst/>
          </a:prstGeom>
        </p:spPr>
      </p:pic>
      <p:sp>
        <p:nvSpPr>
          <p:cNvPr id="4" name="TextBox 3">
            <a:extLst>
              <a:ext uri="{FF2B5EF4-FFF2-40B4-BE49-F238E27FC236}">
                <a16:creationId xmlns:a16="http://schemas.microsoft.com/office/drawing/2014/main" id="{215772B1-8D47-5442-B454-1A5E0E7C549B}"/>
              </a:ext>
            </a:extLst>
          </p:cNvPr>
          <p:cNvSpPr txBox="1"/>
          <p:nvPr/>
        </p:nvSpPr>
        <p:spPr>
          <a:xfrm>
            <a:off x="3217610" y="1921015"/>
            <a:ext cx="3763926" cy="307777"/>
          </a:xfrm>
          <a:prstGeom prst="rect">
            <a:avLst/>
          </a:prstGeom>
          <a:noFill/>
        </p:spPr>
        <p:txBody>
          <a:bodyPr wrap="square" rtlCol="0">
            <a:spAutoFit/>
          </a:bodyPr>
          <a:lstStyle/>
          <a:p>
            <a:r>
              <a:rPr lang="en-US" dirty="0"/>
              <a:t>FROM 16S rRNA-full length only 1 ASV</a:t>
            </a:r>
          </a:p>
        </p:txBody>
      </p:sp>
      <p:sp>
        <p:nvSpPr>
          <p:cNvPr id="8" name="TextBox 7">
            <a:extLst>
              <a:ext uri="{FF2B5EF4-FFF2-40B4-BE49-F238E27FC236}">
                <a16:creationId xmlns:a16="http://schemas.microsoft.com/office/drawing/2014/main" id="{C43205C6-9812-624D-9C10-E11847AB0BFF}"/>
              </a:ext>
            </a:extLst>
          </p:cNvPr>
          <p:cNvSpPr txBox="1"/>
          <p:nvPr/>
        </p:nvSpPr>
        <p:spPr>
          <a:xfrm>
            <a:off x="3277773" y="3845364"/>
            <a:ext cx="3763926" cy="738664"/>
          </a:xfrm>
          <a:prstGeom prst="rect">
            <a:avLst/>
          </a:prstGeom>
          <a:noFill/>
        </p:spPr>
        <p:txBody>
          <a:bodyPr wrap="square" rtlCol="0">
            <a:spAutoFit/>
          </a:bodyPr>
          <a:lstStyle/>
          <a:p>
            <a:r>
              <a:rPr lang="en-US" dirty="0"/>
              <a:t>FROM genomes resolved from metagenomes, 5 strains with &gt;99.9% identical 16S rRNA gene</a:t>
            </a:r>
          </a:p>
        </p:txBody>
      </p:sp>
    </p:spTree>
    <p:extLst>
      <p:ext uri="{BB962C8B-B14F-4D97-AF65-F5344CB8AC3E}">
        <p14:creationId xmlns:p14="http://schemas.microsoft.com/office/powerpoint/2010/main" val="11981085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EC957-7016-EE49-A434-7652FC4733C3}"/>
              </a:ext>
            </a:extLst>
          </p:cNvPr>
          <p:cNvSpPr>
            <a:spLocks noGrp="1"/>
          </p:cNvSpPr>
          <p:nvPr>
            <p:ph type="title"/>
          </p:nvPr>
        </p:nvSpPr>
        <p:spPr/>
        <p:txBody>
          <a:bodyPr/>
          <a:lstStyle/>
          <a:p>
            <a:pPr algn="ctr"/>
            <a:r>
              <a:rPr lang="en-US" dirty="0">
                <a:solidFill>
                  <a:srgbClr val="407742"/>
                </a:solidFill>
              </a:rPr>
              <a:t>DNA based microbiome tools</a:t>
            </a:r>
          </a:p>
        </p:txBody>
      </p:sp>
      <p:pic>
        <p:nvPicPr>
          <p:cNvPr id="6" name="Graphic 5">
            <a:extLst>
              <a:ext uri="{FF2B5EF4-FFF2-40B4-BE49-F238E27FC236}">
                <a16:creationId xmlns:a16="http://schemas.microsoft.com/office/drawing/2014/main" id="{75B38E5A-B607-554C-BF53-6B9338B8434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68297" y="765573"/>
            <a:ext cx="8598935" cy="3821749"/>
          </a:xfrm>
          <a:prstGeom prst="rect">
            <a:avLst/>
          </a:prstGeom>
        </p:spPr>
      </p:pic>
    </p:spTree>
    <p:extLst>
      <p:ext uri="{BB962C8B-B14F-4D97-AF65-F5344CB8AC3E}">
        <p14:creationId xmlns:p14="http://schemas.microsoft.com/office/powerpoint/2010/main" val="24494604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EC957-7016-EE49-A434-7652FC4733C3}"/>
              </a:ext>
            </a:extLst>
          </p:cNvPr>
          <p:cNvSpPr>
            <a:spLocks noGrp="1"/>
          </p:cNvSpPr>
          <p:nvPr>
            <p:ph type="title"/>
          </p:nvPr>
        </p:nvSpPr>
        <p:spPr>
          <a:xfrm>
            <a:off x="307464" y="86992"/>
            <a:ext cx="8520600" cy="572700"/>
          </a:xfrm>
        </p:spPr>
        <p:txBody>
          <a:bodyPr/>
          <a:lstStyle/>
          <a:p>
            <a:pPr algn="ctr"/>
            <a:r>
              <a:rPr lang="en-US" dirty="0">
                <a:solidFill>
                  <a:srgbClr val="407742"/>
                </a:solidFill>
              </a:rPr>
              <a:t>Metagenome- or community genomics- provides organisms in context of their environment </a:t>
            </a:r>
          </a:p>
        </p:txBody>
      </p:sp>
      <p:pic>
        <p:nvPicPr>
          <p:cNvPr id="6" name="Graphic 5">
            <a:extLst>
              <a:ext uri="{FF2B5EF4-FFF2-40B4-BE49-F238E27FC236}">
                <a16:creationId xmlns:a16="http://schemas.microsoft.com/office/drawing/2014/main" id="{75B38E5A-B607-554C-BF53-6B9338B8434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68297" y="765573"/>
            <a:ext cx="8598935" cy="3821749"/>
          </a:xfrm>
          <a:prstGeom prst="rect">
            <a:avLst/>
          </a:prstGeom>
        </p:spPr>
      </p:pic>
      <p:sp>
        <p:nvSpPr>
          <p:cNvPr id="3" name="Rectangle 2">
            <a:extLst>
              <a:ext uri="{FF2B5EF4-FFF2-40B4-BE49-F238E27FC236}">
                <a16:creationId xmlns:a16="http://schemas.microsoft.com/office/drawing/2014/main" id="{2D487F09-7C72-9C47-AAC8-ACC1376340EF}"/>
              </a:ext>
            </a:extLst>
          </p:cNvPr>
          <p:cNvSpPr/>
          <p:nvPr/>
        </p:nvSpPr>
        <p:spPr>
          <a:xfrm>
            <a:off x="674915" y="1017725"/>
            <a:ext cx="2634343" cy="35695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8B62D158-5B35-3443-B679-BE6D30445B4C}"/>
              </a:ext>
            </a:extLst>
          </p:cNvPr>
          <p:cNvSpPr txBox="1">
            <a:spLocks/>
          </p:cNvSpPr>
          <p:nvPr/>
        </p:nvSpPr>
        <p:spPr>
          <a:xfrm>
            <a:off x="0" y="4553124"/>
            <a:ext cx="85206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r>
              <a:rPr lang="en-US" dirty="0">
                <a:solidFill>
                  <a:srgbClr val="407742"/>
                </a:solidFill>
              </a:rPr>
              <a:t>Two methods worth discussing</a:t>
            </a:r>
          </a:p>
        </p:txBody>
      </p:sp>
    </p:spTree>
    <p:extLst>
      <p:ext uri="{BB962C8B-B14F-4D97-AF65-F5344CB8AC3E}">
        <p14:creationId xmlns:p14="http://schemas.microsoft.com/office/powerpoint/2010/main" val="1168669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20508C1-9658-E84F-8A3E-F93076F520F6}"/>
              </a:ext>
            </a:extLst>
          </p:cNvPr>
          <p:cNvPicPr>
            <a:picLocks noChangeAspect="1"/>
          </p:cNvPicPr>
          <p:nvPr/>
        </p:nvPicPr>
        <p:blipFill>
          <a:blip r:embed="rId2"/>
          <a:stretch>
            <a:fillRect/>
          </a:stretch>
        </p:blipFill>
        <p:spPr>
          <a:xfrm>
            <a:off x="4706369" y="89940"/>
            <a:ext cx="4437631" cy="5034200"/>
          </a:xfrm>
          <a:prstGeom prst="rect">
            <a:avLst/>
          </a:prstGeom>
        </p:spPr>
      </p:pic>
      <p:sp>
        <p:nvSpPr>
          <p:cNvPr id="5" name="Rectangle 4">
            <a:extLst>
              <a:ext uri="{FF2B5EF4-FFF2-40B4-BE49-F238E27FC236}">
                <a16:creationId xmlns:a16="http://schemas.microsoft.com/office/drawing/2014/main" id="{AB7AF3DC-4079-2548-BACC-D6C3DA7FA52A}"/>
              </a:ext>
            </a:extLst>
          </p:cNvPr>
          <p:cNvSpPr/>
          <p:nvPr/>
        </p:nvSpPr>
        <p:spPr>
          <a:xfrm>
            <a:off x="4691921" y="0"/>
            <a:ext cx="764499" cy="445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C36027C6-18B1-D04F-A858-F99BD6448ABE}"/>
              </a:ext>
            </a:extLst>
          </p:cNvPr>
          <p:cNvSpPr/>
          <p:nvPr/>
        </p:nvSpPr>
        <p:spPr>
          <a:xfrm>
            <a:off x="8832300" y="-64660"/>
            <a:ext cx="764499" cy="5074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F5E23921-2311-9841-AED5-7DE52B613351}"/>
              </a:ext>
            </a:extLst>
          </p:cNvPr>
          <p:cNvSpPr txBox="1">
            <a:spLocks/>
          </p:cNvSpPr>
          <p:nvPr/>
        </p:nvSpPr>
        <p:spPr>
          <a:xfrm>
            <a:off x="256668" y="813045"/>
            <a:ext cx="4170953" cy="2425106"/>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3600" kern="1200" spc="300">
                <a:solidFill>
                  <a:schemeClr val="tx1">
                    <a:lumMod val="75000"/>
                    <a:lumOff val="25000"/>
                  </a:schemeClr>
                </a:solidFill>
                <a:latin typeface="Arial Unicode MS" panose="020B0604020202020204" pitchFamily="34" charset="-128"/>
                <a:ea typeface="Arial Unicode MS" panose="020B0604020202020204" pitchFamily="34" charset="-128"/>
                <a:cs typeface="Arial Unicode MS" panose="020B0604020202020204" pitchFamily="34" charset="-128"/>
              </a:defRPr>
            </a:lvl1pPr>
          </a:lstStyle>
          <a:p>
            <a:pPr algn="ctr"/>
            <a:r>
              <a:rPr lang="en-US" sz="2000" dirty="0">
                <a:solidFill>
                  <a:schemeClr val="tx1">
                    <a:lumMod val="65000"/>
                    <a:lumOff val="35000"/>
                  </a:schemeClr>
                </a:solidFill>
              </a:rPr>
              <a:t>Today we are going to discuss many of these multi-omics tools</a:t>
            </a:r>
          </a:p>
          <a:p>
            <a:pPr algn="ctr"/>
            <a:endParaRPr lang="en-US" sz="2000" dirty="0">
              <a:solidFill>
                <a:schemeClr val="tx1">
                  <a:lumMod val="65000"/>
                  <a:lumOff val="35000"/>
                </a:schemeClr>
              </a:solidFill>
            </a:endParaRPr>
          </a:p>
          <a:p>
            <a:pPr algn="ctr"/>
            <a:r>
              <a:rPr lang="en-US" sz="2000" dirty="0">
                <a:solidFill>
                  <a:schemeClr val="tx1">
                    <a:lumMod val="65000"/>
                    <a:lumOff val="35000"/>
                  </a:schemeClr>
                </a:solidFill>
              </a:rPr>
              <a:t>&amp;</a:t>
            </a:r>
          </a:p>
          <a:p>
            <a:pPr algn="ctr"/>
            <a:endParaRPr lang="en-US" sz="2000" dirty="0">
              <a:solidFill>
                <a:schemeClr val="tx1">
                  <a:lumMod val="65000"/>
                  <a:lumOff val="35000"/>
                </a:schemeClr>
              </a:solidFill>
            </a:endParaRPr>
          </a:p>
          <a:p>
            <a:pPr algn="ctr"/>
            <a:r>
              <a:rPr lang="en-US" sz="2000" dirty="0">
                <a:solidFill>
                  <a:schemeClr val="tx1">
                    <a:lumMod val="65000"/>
                    <a:lumOff val="35000"/>
                  </a:schemeClr>
                </a:solidFill>
              </a:rPr>
              <a:t>provide case studies to help contextualize</a:t>
            </a:r>
          </a:p>
        </p:txBody>
      </p:sp>
    </p:spTree>
    <p:extLst>
      <p:ext uri="{BB962C8B-B14F-4D97-AF65-F5344CB8AC3E}">
        <p14:creationId xmlns:p14="http://schemas.microsoft.com/office/powerpoint/2010/main" val="18172541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8B131-F9A9-9D43-AC71-05601315232B}"/>
              </a:ext>
            </a:extLst>
          </p:cNvPr>
          <p:cNvSpPr>
            <a:spLocks noGrp="1"/>
          </p:cNvSpPr>
          <p:nvPr>
            <p:ph type="title"/>
          </p:nvPr>
        </p:nvSpPr>
        <p:spPr>
          <a:xfrm>
            <a:off x="623400" y="0"/>
            <a:ext cx="8520600" cy="572700"/>
          </a:xfrm>
        </p:spPr>
        <p:txBody>
          <a:bodyPr/>
          <a:lstStyle/>
          <a:p>
            <a:r>
              <a:rPr lang="en-US" dirty="0">
                <a:solidFill>
                  <a:srgbClr val="0B6303"/>
                </a:solidFill>
              </a:rPr>
              <a:t>the microbial world before metagenomics</a:t>
            </a:r>
          </a:p>
        </p:txBody>
      </p:sp>
      <p:pic>
        <p:nvPicPr>
          <p:cNvPr id="4" name="Picture 3" descr="Screen Shot 2015-09-04 at 7.14.46 AM.png">
            <a:extLst>
              <a:ext uri="{FF2B5EF4-FFF2-40B4-BE49-F238E27FC236}">
                <a16:creationId xmlns:a16="http://schemas.microsoft.com/office/drawing/2014/main" id="{3E3DA484-CE16-3443-82F1-2D1BFD0FDC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7800" y="572700"/>
            <a:ext cx="6047014" cy="4335452"/>
          </a:xfrm>
          <a:prstGeom prst="rect">
            <a:avLst/>
          </a:prstGeom>
        </p:spPr>
      </p:pic>
    </p:spTree>
    <p:extLst>
      <p:ext uri="{BB962C8B-B14F-4D97-AF65-F5344CB8AC3E}">
        <p14:creationId xmlns:p14="http://schemas.microsoft.com/office/powerpoint/2010/main" val="27467583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166754"/>
            <a:ext cx="4862787" cy="3822672"/>
          </a:xfrm>
        </p:spPr>
        <p:txBody>
          <a:bodyPr>
            <a:normAutofit/>
          </a:bodyPr>
          <a:lstStyle/>
          <a:p>
            <a:r>
              <a:rPr lang="en-US" sz="1650" dirty="0"/>
              <a:t>Four phyla comprise more than 88% of all isolates maintained at DSMZ.</a:t>
            </a:r>
          </a:p>
          <a:p>
            <a:endParaRPr lang="en-US" sz="600" dirty="0"/>
          </a:p>
        </p:txBody>
      </p:sp>
      <p:pic>
        <p:nvPicPr>
          <p:cNvPr id="4" name="Picture 3"/>
          <p:cNvPicPr>
            <a:picLocks noChangeAspect="1"/>
          </p:cNvPicPr>
          <p:nvPr/>
        </p:nvPicPr>
        <p:blipFill rotWithShape="1">
          <a:blip r:embed="rId3"/>
          <a:srcRect r="50623"/>
          <a:stretch/>
        </p:blipFill>
        <p:spPr>
          <a:xfrm>
            <a:off x="-18781" y="804802"/>
            <a:ext cx="3606531" cy="3361952"/>
          </a:xfrm>
          <a:prstGeom prst="rect">
            <a:avLst/>
          </a:prstGeom>
        </p:spPr>
      </p:pic>
      <p:sp>
        <p:nvSpPr>
          <p:cNvPr id="5" name="TextBox 4"/>
          <p:cNvSpPr txBox="1"/>
          <p:nvPr/>
        </p:nvSpPr>
        <p:spPr>
          <a:xfrm>
            <a:off x="1212984" y="567917"/>
            <a:ext cx="1676400" cy="253916"/>
          </a:xfrm>
          <a:prstGeom prst="rect">
            <a:avLst/>
          </a:prstGeom>
          <a:noFill/>
        </p:spPr>
        <p:txBody>
          <a:bodyPr wrap="square" rtlCol="0">
            <a:spAutoFit/>
          </a:bodyPr>
          <a:lstStyle/>
          <a:p>
            <a:r>
              <a:rPr lang="en-US" sz="1050" b="1" dirty="0"/>
              <a:t>DSMZ: Culture bias</a:t>
            </a:r>
          </a:p>
        </p:txBody>
      </p:sp>
      <p:sp>
        <p:nvSpPr>
          <p:cNvPr id="6" name="TextBox 5"/>
          <p:cNvSpPr txBox="1"/>
          <p:nvPr/>
        </p:nvSpPr>
        <p:spPr>
          <a:xfrm>
            <a:off x="5477859" y="694875"/>
            <a:ext cx="3543299" cy="253916"/>
          </a:xfrm>
          <a:prstGeom prst="rect">
            <a:avLst/>
          </a:prstGeom>
          <a:noFill/>
        </p:spPr>
        <p:txBody>
          <a:bodyPr wrap="square" rtlCol="0">
            <a:spAutoFit/>
          </a:bodyPr>
          <a:lstStyle/>
          <a:p>
            <a:r>
              <a:rPr lang="en-US" sz="1050" b="1" dirty="0"/>
              <a:t>Joint Genome Institute: Sequenced genomes </a:t>
            </a:r>
          </a:p>
        </p:txBody>
      </p:sp>
      <p:sp>
        <p:nvSpPr>
          <p:cNvPr id="7" name="TextBox 6"/>
          <p:cNvSpPr txBox="1"/>
          <p:nvPr/>
        </p:nvSpPr>
        <p:spPr>
          <a:xfrm>
            <a:off x="1143000" y="4916393"/>
            <a:ext cx="2444750" cy="253916"/>
          </a:xfrm>
          <a:prstGeom prst="rect">
            <a:avLst/>
          </a:prstGeom>
          <a:noFill/>
        </p:spPr>
        <p:txBody>
          <a:bodyPr wrap="square" rtlCol="0">
            <a:spAutoFit/>
          </a:bodyPr>
          <a:lstStyle/>
          <a:p>
            <a:r>
              <a:rPr lang="en-US" sz="1050" dirty="0" err="1"/>
              <a:t>Rinke</a:t>
            </a:r>
            <a:r>
              <a:rPr lang="en-US" sz="1050" dirty="0"/>
              <a:t> et al (Nature, 2012)</a:t>
            </a:r>
          </a:p>
        </p:txBody>
      </p:sp>
      <p:sp>
        <p:nvSpPr>
          <p:cNvPr id="8" name="Slide Number Placeholder 7"/>
          <p:cNvSpPr>
            <a:spLocks noGrp="1"/>
          </p:cNvSpPr>
          <p:nvPr>
            <p:ph type="sldNum" sz="quarter" idx="12"/>
          </p:nvPr>
        </p:nvSpPr>
        <p:spPr/>
        <p:txBody>
          <a:bodyPr/>
          <a:lstStyle/>
          <a:p>
            <a:fld id="{0CFEC368-1D7A-4F81-ABF6-AE0E36BAF64C}" type="slidenum">
              <a:rPr lang="en-US" smtClean="0"/>
              <a:pPr/>
              <a:t>31</a:t>
            </a:fld>
            <a:endParaRPr lang="en-US"/>
          </a:p>
        </p:txBody>
      </p:sp>
      <p:pic>
        <p:nvPicPr>
          <p:cNvPr id="11" name="Picture 10"/>
          <p:cNvPicPr>
            <a:picLocks noChangeAspect="1"/>
          </p:cNvPicPr>
          <p:nvPr/>
        </p:nvPicPr>
        <p:blipFill rotWithShape="1">
          <a:blip r:embed="rId3"/>
          <a:srcRect l="49956"/>
          <a:stretch/>
        </p:blipFill>
        <p:spPr>
          <a:xfrm>
            <a:off x="5242545" y="996901"/>
            <a:ext cx="3655179" cy="3361952"/>
          </a:xfrm>
          <a:prstGeom prst="rect">
            <a:avLst/>
          </a:prstGeom>
        </p:spPr>
      </p:pic>
      <p:sp>
        <p:nvSpPr>
          <p:cNvPr id="12" name="Content Placeholder 2"/>
          <p:cNvSpPr txBox="1">
            <a:spLocks/>
          </p:cNvSpPr>
          <p:nvPr/>
        </p:nvSpPr>
        <p:spPr>
          <a:xfrm>
            <a:off x="4966300" y="4406963"/>
            <a:ext cx="4147730" cy="3822672"/>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650" dirty="0"/>
              <a:t>Four phyla comprise more than 87.8% of all isolates maintained at DSMZ.</a:t>
            </a:r>
          </a:p>
          <a:p>
            <a:endParaRPr lang="en-US" sz="600" dirty="0"/>
          </a:p>
        </p:txBody>
      </p:sp>
      <p:sp>
        <p:nvSpPr>
          <p:cNvPr id="10" name="Title 1">
            <a:extLst>
              <a:ext uri="{FF2B5EF4-FFF2-40B4-BE49-F238E27FC236}">
                <a16:creationId xmlns:a16="http://schemas.microsoft.com/office/drawing/2014/main" id="{089B3BDF-6C34-0D4C-9A5B-F29F2A8E1041}"/>
              </a:ext>
            </a:extLst>
          </p:cNvPr>
          <p:cNvSpPr>
            <a:spLocks noGrp="1"/>
          </p:cNvSpPr>
          <p:nvPr>
            <p:ph type="title"/>
          </p:nvPr>
        </p:nvSpPr>
        <p:spPr>
          <a:xfrm>
            <a:off x="623400" y="0"/>
            <a:ext cx="8520600" cy="572700"/>
          </a:xfrm>
        </p:spPr>
        <p:txBody>
          <a:bodyPr/>
          <a:lstStyle/>
          <a:p>
            <a:r>
              <a:rPr lang="en-US" dirty="0">
                <a:solidFill>
                  <a:srgbClr val="0B6303"/>
                </a:solidFill>
              </a:rPr>
              <a:t>Genomes used to be only from cultured- bias!</a:t>
            </a:r>
          </a:p>
        </p:txBody>
      </p:sp>
    </p:spTree>
    <p:extLst>
      <p:ext uri="{BB962C8B-B14F-4D97-AF65-F5344CB8AC3E}">
        <p14:creationId xmlns:p14="http://schemas.microsoft.com/office/powerpoint/2010/main" val="20647783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descr="darkmatter2.jpg"/>
          <p:cNvPicPr>
            <a:picLocks noChangeAspect="1"/>
          </p:cNvPicPr>
          <p:nvPr/>
        </p:nvPicPr>
        <p:blipFill>
          <a:blip r:embed="rId3">
            <a:alphaModFix amt="71000"/>
            <a:extLst>
              <a:ext uri="{28A0092B-C50C-407E-A947-70E740481C1C}">
                <a14:useLocalDpi xmlns:a14="http://schemas.microsoft.com/office/drawing/2010/main" val="0"/>
              </a:ext>
            </a:extLst>
          </a:blip>
          <a:stretch>
            <a:fillRect/>
          </a:stretch>
        </p:blipFill>
        <p:spPr>
          <a:xfrm>
            <a:off x="1143000" y="0"/>
            <a:ext cx="6858000" cy="4953000"/>
          </a:xfrm>
          <a:prstGeom prst="rect">
            <a:avLst/>
          </a:prstGeom>
        </p:spPr>
      </p:pic>
      <p:sp>
        <p:nvSpPr>
          <p:cNvPr id="9219" name="Rectangle 4"/>
          <p:cNvSpPr>
            <a:spLocks noChangeArrowheads="1"/>
          </p:cNvSpPr>
          <p:nvPr/>
        </p:nvSpPr>
        <p:spPr bwMode="auto">
          <a:xfrm>
            <a:off x="1298972" y="1536909"/>
            <a:ext cx="6338888" cy="26776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ctr"/>
            <a:r>
              <a:rPr lang="en-US" sz="2100" dirty="0">
                <a:solidFill>
                  <a:srgbClr val="FFFFFF"/>
                </a:solidFill>
                <a:latin typeface="Helvetica"/>
                <a:cs typeface="Helvetica"/>
              </a:rPr>
              <a:t>Dark</a:t>
            </a:r>
            <a:r>
              <a:rPr lang="en-US" sz="2100" dirty="0">
                <a:latin typeface="Helvetica"/>
                <a:cs typeface="Helvetica"/>
              </a:rPr>
              <a:t> </a:t>
            </a:r>
            <a:r>
              <a:rPr lang="en-US" sz="2100" dirty="0">
                <a:solidFill>
                  <a:srgbClr val="FFFFFF"/>
                </a:solidFill>
                <a:latin typeface="Helvetica"/>
                <a:cs typeface="Helvetica"/>
              </a:rPr>
              <a:t>matter is a type of matter hypothesized in astronomy to account for a</a:t>
            </a:r>
            <a:r>
              <a:rPr lang="en-US" sz="2100" b="1" dirty="0">
                <a:solidFill>
                  <a:srgbClr val="FFFFFF"/>
                </a:solidFill>
                <a:latin typeface="Helvetica"/>
                <a:cs typeface="Helvetica"/>
              </a:rPr>
              <a:t> </a:t>
            </a:r>
            <a:r>
              <a:rPr lang="en-US" sz="2100" dirty="0">
                <a:solidFill>
                  <a:srgbClr val="FFFFFF"/>
                </a:solidFill>
                <a:latin typeface="Helvetica"/>
                <a:cs typeface="Helvetica"/>
              </a:rPr>
              <a:t>large part of the mass that appears missing from the universe. </a:t>
            </a:r>
          </a:p>
          <a:p>
            <a:pPr algn="ctr"/>
            <a:endParaRPr lang="en-US" sz="2100" dirty="0">
              <a:solidFill>
                <a:srgbClr val="FFFFFF"/>
              </a:solidFill>
              <a:latin typeface="Helvetica"/>
              <a:cs typeface="Helvetica"/>
            </a:endParaRPr>
          </a:p>
          <a:p>
            <a:pPr algn="ctr"/>
            <a:r>
              <a:rPr lang="en-US" sz="2100" dirty="0">
                <a:solidFill>
                  <a:srgbClr val="FFFFFF"/>
                </a:solidFill>
                <a:latin typeface="Helvetica"/>
                <a:cs typeface="Helvetica"/>
              </a:rPr>
              <a:t>Dark matter cannot be seen directly.</a:t>
            </a:r>
          </a:p>
          <a:p>
            <a:pPr algn="ctr"/>
            <a:endParaRPr lang="en-US" sz="2100" dirty="0">
              <a:solidFill>
                <a:srgbClr val="FFFFFF"/>
              </a:solidFill>
              <a:latin typeface="Helvetica"/>
              <a:cs typeface="Helvetica"/>
            </a:endParaRPr>
          </a:p>
          <a:p>
            <a:pPr algn="ctr"/>
            <a:r>
              <a:rPr lang="en-US" sz="2100" dirty="0">
                <a:solidFill>
                  <a:srgbClr val="FFFFFF"/>
                </a:solidFill>
                <a:latin typeface="Helvetica"/>
                <a:cs typeface="Helvetica"/>
              </a:rPr>
              <a:t>Instead, dark matter existence and properties are inferred.</a:t>
            </a:r>
          </a:p>
        </p:txBody>
      </p:sp>
      <p:sp>
        <p:nvSpPr>
          <p:cNvPr id="3" name="Title 2"/>
          <p:cNvSpPr>
            <a:spLocks noGrp="1"/>
          </p:cNvSpPr>
          <p:nvPr>
            <p:ph type="title"/>
          </p:nvPr>
        </p:nvSpPr>
        <p:spPr>
          <a:xfrm>
            <a:off x="1298972" y="98975"/>
            <a:ext cx="7674547" cy="742950"/>
          </a:xfrm>
        </p:spPr>
        <p:txBody>
          <a:bodyPr>
            <a:normAutofit fontScale="90000"/>
          </a:bodyPr>
          <a:lstStyle/>
          <a:p>
            <a:r>
              <a:rPr lang="en-US" dirty="0">
                <a:solidFill>
                  <a:schemeClr val="bg1"/>
                </a:solidFill>
              </a:rPr>
              <a:t>Microbial dark matter: The uncultivated majority</a:t>
            </a:r>
            <a:br>
              <a:rPr lang="en-US" dirty="0">
                <a:solidFill>
                  <a:schemeClr val="bg1"/>
                </a:solidFill>
              </a:rPr>
            </a:br>
            <a:endParaRPr lang="en-US" dirty="0">
              <a:solidFill>
                <a:schemeClr val="bg1"/>
              </a:solidFill>
            </a:endParaRPr>
          </a:p>
        </p:txBody>
      </p:sp>
      <p:sp>
        <p:nvSpPr>
          <p:cNvPr id="2" name="Slide Number Placeholder 1"/>
          <p:cNvSpPr>
            <a:spLocks noGrp="1"/>
          </p:cNvSpPr>
          <p:nvPr>
            <p:ph type="sldNum" sz="quarter" idx="12"/>
          </p:nvPr>
        </p:nvSpPr>
        <p:spPr/>
        <p:txBody>
          <a:bodyPr/>
          <a:lstStyle/>
          <a:p>
            <a:fld id="{0CFEC368-1D7A-4F81-ABF6-AE0E36BAF64C}" type="slidenum">
              <a:rPr lang="en-US" smtClean="0"/>
              <a:pPr/>
              <a:t>32</a:t>
            </a:fld>
            <a:endParaRPr lang="en-US"/>
          </a:p>
        </p:txBody>
      </p:sp>
    </p:spTree>
    <p:extLst>
      <p:ext uri="{BB962C8B-B14F-4D97-AF65-F5344CB8AC3E}">
        <p14:creationId xmlns:p14="http://schemas.microsoft.com/office/powerpoint/2010/main" val="39001633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descr="darkmatter2.jpg"/>
          <p:cNvPicPr>
            <a:picLocks noChangeAspect="1"/>
          </p:cNvPicPr>
          <p:nvPr/>
        </p:nvPicPr>
        <p:blipFill>
          <a:blip r:embed="rId3">
            <a:alphaModFix amt="71000"/>
            <a:extLst>
              <a:ext uri="{28A0092B-C50C-407E-A947-70E740481C1C}">
                <a14:useLocalDpi xmlns:a14="http://schemas.microsoft.com/office/drawing/2010/main" val="0"/>
              </a:ext>
            </a:extLst>
          </a:blip>
          <a:stretch>
            <a:fillRect/>
          </a:stretch>
        </p:blipFill>
        <p:spPr>
          <a:xfrm>
            <a:off x="1143000" y="0"/>
            <a:ext cx="6858000" cy="4953000"/>
          </a:xfrm>
          <a:prstGeom prst="rect">
            <a:avLst/>
          </a:prstGeom>
        </p:spPr>
      </p:pic>
      <p:sp>
        <p:nvSpPr>
          <p:cNvPr id="3" name="Title 2"/>
          <p:cNvSpPr>
            <a:spLocks noGrp="1"/>
          </p:cNvSpPr>
          <p:nvPr>
            <p:ph type="title"/>
          </p:nvPr>
        </p:nvSpPr>
        <p:spPr>
          <a:xfrm>
            <a:off x="1298972" y="98975"/>
            <a:ext cx="7674547" cy="742950"/>
          </a:xfrm>
        </p:spPr>
        <p:txBody>
          <a:bodyPr>
            <a:normAutofit fontScale="90000"/>
          </a:bodyPr>
          <a:lstStyle/>
          <a:p>
            <a:r>
              <a:rPr lang="en-US" dirty="0">
                <a:solidFill>
                  <a:schemeClr val="bg1"/>
                </a:solidFill>
              </a:rPr>
              <a:t>Microbial dark matter: The uncultivated majority</a:t>
            </a:r>
            <a:br>
              <a:rPr lang="en-US" dirty="0">
                <a:solidFill>
                  <a:schemeClr val="bg1"/>
                </a:solidFill>
              </a:rPr>
            </a:br>
            <a:endParaRPr lang="en-US" dirty="0">
              <a:solidFill>
                <a:schemeClr val="bg1"/>
              </a:solidFill>
            </a:endParaRPr>
          </a:p>
        </p:txBody>
      </p:sp>
      <p:sp>
        <p:nvSpPr>
          <p:cNvPr id="2" name="Slide Number Placeholder 1"/>
          <p:cNvSpPr>
            <a:spLocks noGrp="1"/>
          </p:cNvSpPr>
          <p:nvPr>
            <p:ph type="sldNum" sz="quarter" idx="12"/>
          </p:nvPr>
        </p:nvSpPr>
        <p:spPr/>
        <p:txBody>
          <a:bodyPr/>
          <a:lstStyle/>
          <a:p>
            <a:fld id="{0CFEC368-1D7A-4F81-ABF6-AE0E36BAF64C}" type="slidenum">
              <a:rPr lang="en-US" smtClean="0"/>
              <a:pPr/>
              <a:t>33</a:t>
            </a:fld>
            <a:endParaRPr lang="en-US"/>
          </a:p>
        </p:txBody>
      </p:sp>
      <p:sp>
        <p:nvSpPr>
          <p:cNvPr id="4" name="Rectangle 3">
            <a:extLst>
              <a:ext uri="{FF2B5EF4-FFF2-40B4-BE49-F238E27FC236}">
                <a16:creationId xmlns:a16="http://schemas.microsoft.com/office/drawing/2014/main" id="{8FD00061-EF8C-5742-9866-37C24477F924}"/>
              </a:ext>
            </a:extLst>
          </p:cNvPr>
          <p:cNvSpPr/>
          <p:nvPr/>
        </p:nvSpPr>
        <p:spPr>
          <a:xfrm>
            <a:off x="233916" y="1986975"/>
            <a:ext cx="8739603" cy="2246769"/>
          </a:xfrm>
          <a:prstGeom prst="rect">
            <a:avLst/>
          </a:prstGeom>
        </p:spPr>
        <p:txBody>
          <a:bodyPr wrap="square">
            <a:spAutoFit/>
          </a:bodyPr>
          <a:lstStyle/>
          <a:p>
            <a:r>
              <a:rPr lang="en-US" sz="2800" b="1" dirty="0">
                <a:solidFill>
                  <a:schemeClr val="bg1"/>
                </a:solidFill>
                <a:latin typeface="Arial" panose="020B0604020202020204" pitchFamily="34" charset="0"/>
              </a:rPr>
              <a:t>Because of its ability to reveal the previously hidden diversity of microscopic life, metagenomics offers a powerful lens for viewing the microbial world that has revolutionize understanding of the entire living world</a:t>
            </a:r>
            <a:endParaRPr lang="en-US" sz="2800" b="1" dirty="0">
              <a:solidFill>
                <a:schemeClr val="bg1"/>
              </a:solidFill>
            </a:endParaRPr>
          </a:p>
        </p:txBody>
      </p:sp>
    </p:spTree>
    <p:extLst>
      <p:ext uri="{BB962C8B-B14F-4D97-AF65-F5344CB8AC3E}">
        <p14:creationId xmlns:p14="http://schemas.microsoft.com/office/powerpoint/2010/main" val="21752407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EC957-7016-EE49-A434-7652FC4733C3}"/>
              </a:ext>
            </a:extLst>
          </p:cNvPr>
          <p:cNvSpPr>
            <a:spLocks noGrp="1"/>
          </p:cNvSpPr>
          <p:nvPr>
            <p:ph type="title"/>
          </p:nvPr>
        </p:nvSpPr>
        <p:spPr>
          <a:xfrm>
            <a:off x="-955279" y="192872"/>
            <a:ext cx="8520600" cy="572700"/>
          </a:xfrm>
        </p:spPr>
        <p:txBody>
          <a:bodyPr/>
          <a:lstStyle/>
          <a:p>
            <a:pPr algn="ctr"/>
            <a:r>
              <a:rPr lang="en-US" dirty="0">
                <a:solidFill>
                  <a:srgbClr val="407742"/>
                </a:solidFill>
              </a:rPr>
              <a:t>Name that </a:t>
            </a:r>
            <a:r>
              <a:rPr lang="en-US" dirty="0">
                <a:solidFill>
                  <a:schemeClr val="accent1">
                    <a:lumMod val="75000"/>
                  </a:schemeClr>
                </a:solidFill>
              </a:rPr>
              <a:t>noun</a:t>
            </a:r>
            <a:r>
              <a:rPr lang="en-US" dirty="0">
                <a:solidFill>
                  <a:srgbClr val="407742"/>
                </a:solidFill>
              </a:rPr>
              <a:t> and </a:t>
            </a:r>
            <a:r>
              <a:rPr lang="en-US" u="sng" dirty="0">
                <a:solidFill>
                  <a:srgbClr val="407742"/>
                </a:solidFill>
              </a:rPr>
              <a:t>verb</a:t>
            </a:r>
            <a:r>
              <a:rPr lang="en-US" dirty="0">
                <a:solidFill>
                  <a:srgbClr val="407742"/>
                </a:solidFill>
              </a:rPr>
              <a:t> pair</a:t>
            </a:r>
          </a:p>
        </p:txBody>
      </p:sp>
      <p:sp>
        <p:nvSpPr>
          <p:cNvPr id="5" name="Title 1">
            <a:extLst>
              <a:ext uri="{FF2B5EF4-FFF2-40B4-BE49-F238E27FC236}">
                <a16:creationId xmlns:a16="http://schemas.microsoft.com/office/drawing/2014/main" id="{CFB6488E-EE8E-D34B-9F39-E13018889751}"/>
              </a:ext>
            </a:extLst>
          </p:cNvPr>
          <p:cNvSpPr txBox="1">
            <a:spLocks/>
          </p:cNvSpPr>
          <p:nvPr/>
        </p:nvSpPr>
        <p:spPr>
          <a:xfrm>
            <a:off x="1132115" y="1041958"/>
            <a:ext cx="85206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b="1" dirty="0">
                <a:solidFill>
                  <a:schemeClr val="tx1"/>
                </a:solidFill>
              </a:rPr>
              <a:t>DNA</a:t>
            </a:r>
            <a:r>
              <a:rPr lang="en-US" dirty="0">
                <a:solidFill>
                  <a:srgbClr val="407742"/>
                </a:solidFill>
              </a:rPr>
              <a:t> is </a:t>
            </a:r>
            <a:r>
              <a:rPr lang="en-US" u="sng" dirty="0">
                <a:solidFill>
                  <a:srgbClr val="407742"/>
                </a:solidFill>
              </a:rPr>
              <a:t>sequenced</a:t>
            </a:r>
            <a:r>
              <a:rPr lang="en-US" dirty="0">
                <a:solidFill>
                  <a:srgbClr val="407742"/>
                </a:solidFill>
              </a:rPr>
              <a:t> into  ?</a:t>
            </a:r>
            <a:endParaRPr lang="en-US" b="1" dirty="0">
              <a:solidFill>
                <a:schemeClr val="accent1">
                  <a:lumMod val="75000"/>
                </a:schemeClr>
              </a:solidFill>
            </a:endParaRPr>
          </a:p>
          <a:p>
            <a:endParaRPr lang="en-US" dirty="0">
              <a:solidFill>
                <a:srgbClr val="407742"/>
              </a:solidFill>
            </a:endParaRPr>
          </a:p>
          <a:p>
            <a:r>
              <a:rPr lang="en-US" dirty="0">
                <a:solidFill>
                  <a:srgbClr val="407742"/>
                </a:solidFill>
              </a:rPr>
              <a:t>	are </a:t>
            </a:r>
            <a:r>
              <a:rPr lang="en-US" u="sng" dirty="0">
                <a:solidFill>
                  <a:srgbClr val="407742"/>
                </a:solidFill>
              </a:rPr>
              <a:t>Assembled</a:t>
            </a:r>
            <a:r>
              <a:rPr lang="en-US" dirty="0">
                <a:solidFill>
                  <a:srgbClr val="407742"/>
                </a:solidFill>
              </a:rPr>
              <a:t> into </a:t>
            </a:r>
            <a:r>
              <a:rPr lang="en-US" b="1" dirty="0">
                <a:solidFill>
                  <a:schemeClr val="accent1">
                    <a:lumMod val="75000"/>
                  </a:schemeClr>
                </a:solidFill>
              </a:rPr>
              <a:t>?</a:t>
            </a:r>
            <a:endParaRPr lang="en-US" b="1" dirty="0">
              <a:solidFill>
                <a:srgbClr val="407742"/>
              </a:solidFill>
            </a:endParaRPr>
          </a:p>
          <a:p>
            <a:endParaRPr lang="en-US" dirty="0">
              <a:solidFill>
                <a:srgbClr val="407742"/>
              </a:solidFill>
            </a:endParaRPr>
          </a:p>
          <a:p>
            <a:r>
              <a:rPr lang="en-US" dirty="0">
                <a:solidFill>
                  <a:srgbClr val="407742"/>
                </a:solidFill>
              </a:rPr>
              <a:t>	are </a:t>
            </a:r>
            <a:r>
              <a:rPr lang="en-US" u="sng" dirty="0">
                <a:solidFill>
                  <a:srgbClr val="407742"/>
                </a:solidFill>
              </a:rPr>
              <a:t>Binned</a:t>
            </a:r>
            <a:r>
              <a:rPr lang="en-US" dirty="0">
                <a:solidFill>
                  <a:srgbClr val="407742"/>
                </a:solidFill>
              </a:rPr>
              <a:t> into </a:t>
            </a:r>
            <a:r>
              <a:rPr lang="en-US" b="1" dirty="0">
                <a:solidFill>
                  <a:schemeClr val="accent1">
                    <a:lumMod val="75000"/>
                  </a:schemeClr>
                </a:solidFill>
              </a:rPr>
              <a:t>?</a:t>
            </a:r>
          </a:p>
          <a:p>
            <a:endParaRPr lang="en-US" dirty="0">
              <a:solidFill>
                <a:srgbClr val="407742"/>
              </a:solidFill>
            </a:endParaRPr>
          </a:p>
          <a:p>
            <a:r>
              <a:rPr lang="en-US" b="1" dirty="0">
                <a:solidFill>
                  <a:schemeClr val="tx1"/>
                </a:solidFill>
              </a:rPr>
              <a:t>Bins</a:t>
            </a:r>
            <a:r>
              <a:rPr lang="en-US" dirty="0">
                <a:solidFill>
                  <a:srgbClr val="407742"/>
                </a:solidFill>
              </a:rPr>
              <a:t> are </a:t>
            </a:r>
            <a:r>
              <a:rPr lang="en-US" u="sng" dirty="0">
                <a:solidFill>
                  <a:srgbClr val="407742"/>
                </a:solidFill>
              </a:rPr>
              <a:t>curated</a:t>
            </a:r>
            <a:r>
              <a:rPr lang="en-US" dirty="0">
                <a:solidFill>
                  <a:srgbClr val="407742"/>
                </a:solidFill>
              </a:rPr>
              <a:t> into </a:t>
            </a:r>
            <a:r>
              <a:rPr lang="en-US" b="1" dirty="0">
                <a:solidFill>
                  <a:schemeClr val="accent1">
                    <a:lumMod val="75000"/>
                  </a:schemeClr>
                </a:solidFill>
              </a:rPr>
              <a:t>Metagenome Assembled Genomes (MAGs)</a:t>
            </a:r>
          </a:p>
          <a:p>
            <a:pPr algn="ctr"/>
            <a:endParaRPr lang="en-US" dirty="0">
              <a:solidFill>
                <a:srgbClr val="407742"/>
              </a:solidFill>
            </a:endParaRPr>
          </a:p>
          <a:p>
            <a:pPr algn="ctr"/>
            <a:endParaRPr lang="en-US" dirty="0">
              <a:solidFill>
                <a:srgbClr val="407742"/>
              </a:solidFill>
            </a:endParaRPr>
          </a:p>
          <a:p>
            <a:pPr algn="ctr"/>
            <a:endParaRPr lang="en-US" dirty="0">
              <a:solidFill>
                <a:srgbClr val="407742"/>
              </a:solidFill>
            </a:endParaRPr>
          </a:p>
          <a:p>
            <a:pPr algn="ctr"/>
            <a:endParaRPr lang="en-US" dirty="0">
              <a:solidFill>
                <a:srgbClr val="407742"/>
              </a:solidFill>
            </a:endParaRPr>
          </a:p>
        </p:txBody>
      </p:sp>
    </p:spTree>
    <p:extLst>
      <p:ext uri="{BB962C8B-B14F-4D97-AF65-F5344CB8AC3E}">
        <p14:creationId xmlns:p14="http://schemas.microsoft.com/office/powerpoint/2010/main" val="26814662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EC957-7016-EE49-A434-7652FC4733C3}"/>
              </a:ext>
            </a:extLst>
          </p:cNvPr>
          <p:cNvSpPr>
            <a:spLocks noGrp="1"/>
          </p:cNvSpPr>
          <p:nvPr>
            <p:ph type="title"/>
          </p:nvPr>
        </p:nvSpPr>
        <p:spPr>
          <a:xfrm>
            <a:off x="-955279" y="192872"/>
            <a:ext cx="8520600" cy="572700"/>
          </a:xfrm>
        </p:spPr>
        <p:txBody>
          <a:bodyPr/>
          <a:lstStyle/>
          <a:p>
            <a:pPr algn="ctr"/>
            <a:r>
              <a:rPr lang="en-US" dirty="0">
                <a:solidFill>
                  <a:srgbClr val="407742"/>
                </a:solidFill>
              </a:rPr>
              <a:t>Name that </a:t>
            </a:r>
            <a:r>
              <a:rPr lang="en-US" dirty="0">
                <a:solidFill>
                  <a:schemeClr val="accent1">
                    <a:lumMod val="75000"/>
                  </a:schemeClr>
                </a:solidFill>
              </a:rPr>
              <a:t>noun</a:t>
            </a:r>
            <a:r>
              <a:rPr lang="en-US" dirty="0">
                <a:solidFill>
                  <a:srgbClr val="407742"/>
                </a:solidFill>
              </a:rPr>
              <a:t> and </a:t>
            </a:r>
            <a:r>
              <a:rPr lang="en-US" u="sng" dirty="0">
                <a:solidFill>
                  <a:srgbClr val="407742"/>
                </a:solidFill>
              </a:rPr>
              <a:t>verb</a:t>
            </a:r>
            <a:r>
              <a:rPr lang="en-US" dirty="0">
                <a:solidFill>
                  <a:srgbClr val="407742"/>
                </a:solidFill>
              </a:rPr>
              <a:t> pair</a:t>
            </a:r>
          </a:p>
        </p:txBody>
      </p:sp>
      <p:sp>
        <p:nvSpPr>
          <p:cNvPr id="5" name="Title 1">
            <a:extLst>
              <a:ext uri="{FF2B5EF4-FFF2-40B4-BE49-F238E27FC236}">
                <a16:creationId xmlns:a16="http://schemas.microsoft.com/office/drawing/2014/main" id="{CFB6488E-EE8E-D34B-9F39-E13018889751}"/>
              </a:ext>
            </a:extLst>
          </p:cNvPr>
          <p:cNvSpPr txBox="1">
            <a:spLocks/>
          </p:cNvSpPr>
          <p:nvPr/>
        </p:nvSpPr>
        <p:spPr>
          <a:xfrm>
            <a:off x="1132115" y="1041958"/>
            <a:ext cx="85206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b="1" dirty="0">
                <a:solidFill>
                  <a:schemeClr val="tx1"/>
                </a:solidFill>
              </a:rPr>
              <a:t>DNA</a:t>
            </a:r>
            <a:r>
              <a:rPr lang="en-US" dirty="0">
                <a:solidFill>
                  <a:srgbClr val="407742"/>
                </a:solidFill>
              </a:rPr>
              <a:t> is </a:t>
            </a:r>
            <a:r>
              <a:rPr lang="en-US" u="sng" dirty="0">
                <a:solidFill>
                  <a:srgbClr val="407742"/>
                </a:solidFill>
              </a:rPr>
              <a:t>sequenced</a:t>
            </a:r>
            <a:r>
              <a:rPr lang="en-US" dirty="0">
                <a:solidFill>
                  <a:srgbClr val="407742"/>
                </a:solidFill>
              </a:rPr>
              <a:t> into </a:t>
            </a:r>
            <a:r>
              <a:rPr lang="en-US" b="1" dirty="0">
                <a:solidFill>
                  <a:schemeClr val="accent1">
                    <a:lumMod val="75000"/>
                  </a:schemeClr>
                </a:solidFill>
              </a:rPr>
              <a:t>Reads</a:t>
            </a:r>
          </a:p>
          <a:p>
            <a:endParaRPr lang="en-US" dirty="0">
              <a:solidFill>
                <a:srgbClr val="407742"/>
              </a:solidFill>
            </a:endParaRPr>
          </a:p>
          <a:p>
            <a:r>
              <a:rPr lang="en-US" b="1" dirty="0">
                <a:solidFill>
                  <a:schemeClr val="tx1"/>
                </a:solidFill>
              </a:rPr>
              <a:t>Reads</a:t>
            </a:r>
            <a:r>
              <a:rPr lang="en-US" dirty="0">
                <a:solidFill>
                  <a:srgbClr val="407742"/>
                </a:solidFill>
              </a:rPr>
              <a:t> are </a:t>
            </a:r>
            <a:r>
              <a:rPr lang="en-US" u="sng" dirty="0">
                <a:solidFill>
                  <a:srgbClr val="407742"/>
                </a:solidFill>
              </a:rPr>
              <a:t>Assembled</a:t>
            </a:r>
            <a:r>
              <a:rPr lang="en-US" dirty="0">
                <a:solidFill>
                  <a:srgbClr val="407742"/>
                </a:solidFill>
              </a:rPr>
              <a:t> into </a:t>
            </a:r>
            <a:r>
              <a:rPr lang="en-US" b="1" dirty="0">
                <a:solidFill>
                  <a:schemeClr val="accent1">
                    <a:lumMod val="75000"/>
                  </a:schemeClr>
                </a:solidFill>
              </a:rPr>
              <a:t>Contigs</a:t>
            </a:r>
            <a:r>
              <a:rPr lang="en-US" b="1" dirty="0">
                <a:solidFill>
                  <a:srgbClr val="407742"/>
                </a:solidFill>
              </a:rPr>
              <a:t> </a:t>
            </a:r>
          </a:p>
          <a:p>
            <a:endParaRPr lang="en-US" dirty="0">
              <a:solidFill>
                <a:srgbClr val="407742"/>
              </a:solidFill>
            </a:endParaRPr>
          </a:p>
          <a:p>
            <a:r>
              <a:rPr lang="en-US" b="1" dirty="0">
                <a:solidFill>
                  <a:schemeClr val="tx1"/>
                </a:solidFill>
              </a:rPr>
              <a:t>Contigs</a:t>
            </a:r>
            <a:r>
              <a:rPr lang="en-US" dirty="0">
                <a:solidFill>
                  <a:srgbClr val="407742"/>
                </a:solidFill>
              </a:rPr>
              <a:t> are </a:t>
            </a:r>
            <a:r>
              <a:rPr lang="en-US" u="sng" dirty="0">
                <a:solidFill>
                  <a:srgbClr val="407742"/>
                </a:solidFill>
              </a:rPr>
              <a:t>Binned</a:t>
            </a:r>
            <a:r>
              <a:rPr lang="en-US" dirty="0">
                <a:solidFill>
                  <a:srgbClr val="407742"/>
                </a:solidFill>
              </a:rPr>
              <a:t> into </a:t>
            </a:r>
            <a:r>
              <a:rPr lang="en-US" b="1" dirty="0">
                <a:solidFill>
                  <a:schemeClr val="accent1">
                    <a:lumMod val="75000"/>
                  </a:schemeClr>
                </a:solidFill>
              </a:rPr>
              <a:t>Bins</a:t>
            </a:r>
          </a:p>
          <a:p>
            <a:endParaRPr lang="en-US" dirty="0">
              <a:solidFill>
                <a:srgbClr val="407742"/>
              </a:solidFill>
            </a:endParaRPr>
          </a:p>
          <a:p>
            <a:r>
              <a:rPr lang="en-US" b="1" dirty="0">
                <a:solidFill>
                  <a:schemeClr val="tx1"/>
                </a:solidFill>
              </a:rPr>
              <a:t>Bins</a:t>
            </a:r>
            <a:r>
              <a:rPr lang="en-US" dirty="0">
                <a:solidFill>
                  <a:srgbClr val="407742"/>
                </a:solidFill>
              </a:rPr>
              <a:t> are </a:t>
            </a:r>
            <a:r>
              <a:rPr lang="en-US" u="sng" dirty="0">
                <a:solidFill>
                  <a:srgbClr val="407742"/>
                </a:solidFill>
              </a:rPr>
              <a:t>curated</a:t>
            </a:r>
            <a:r>
              <a:rPr lang="en-US" dirty="0">
                <a:solidFill>
                  <a:srgbClr val="407742"/>
                </a:solidFill>
              </a:rPr>
              <a:t> into </a:t>
            </a:r>
            <a:r>
              <a:rPr lang="en-US" b="1" dirty="0">
                <a:solidFill>
                  <a:schemeClr val="accent1">
                    <a:lumMod val="75000"/>
                  </a:schemeClr>
                </a:solidFill>
              </a:rPr>
              <a:t>Metagenome Assembled Genomes (MAGs)</a:t>
            </a:r>
          </a:p>
          <a:p>
            <a:pPr algn="ctr"/>
            <a:endParaRPr lang="en-US" dirty="0">
              <a:solidFill>
                <a:srgbClr val="407742"/>
              </a:solidFill>
            </a:endParaRPr>
          </a:p>
          <a:p>
            <a:pPr algn="ctr"/>
            <a:endParaRPr lang="en-US" dirty="0">
              <a:solidFill>
                <a:srgbClr val="407742"/>
              </a:solidFill>
            </a:endParaRPr>
          </a:p>
          <a:p>
            <a:pPr algn="ctr"/>
            <a:endParaRPr lang="en-US" dirty="0">
              <a:solidFill>
                <a:srgbClr val="407742"/>
              </a:solidFill>
            </a:endParaRPr>
          </a:p>
          <a:p>
            <a:pPr algn="ctr"/>
            <a:endParaRPr lang="en-US" dirty="0">
              <a:solidFill>
                <a:srgbClr val="407742"/>
              </a:solidFill>
            </a:endParaRPr>
          </a:p>
        </p:txBody>
      </p:sp>
      <p:sp>
        <p:nvSpPr>
          <p:cNvPr id="3" name="Left Bracket 2">
            <a:extLst>
              <a:ext uri="{FF2B5EF4-FFF2-40B4-BE49-F238E27FC236}">
                <a16:creationId xmlns:a16="http://schemas.microsoft.com/office/drawing/2014/main" id="{AC82AF98-4A65-4B47-B360-5495DF4D403A}"/>
              </a:ext>
            </a:extLst>
          </p:cNvPr>
          <p:cNvSpPr/>
          <p:nvPr/>
        </p:nvSpPr>
        <p:spPr>
          <a:xfrm>
            <a:off x="979714" y="1262743"/>
            <a:ext cx="152401" cy="1023257"/>
          </a:xfrm>
          <a:prstGeom prst="lef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Left Bracket 6">
            <a:extLst>
              <a:ext uri="{FF2B5EF4-FFF2-40B4-BE49-F238E27FC236}">
                <a16:creationId xmlns:a16="http://schemas.microsoft.com/office/drawing/2014/main" id="{2E832B8E-507F-8548-B054-837D8175864F}"/>
              </a:ext>
            </a:extLst>
          </p:cNvPr>
          <p:cNvSpPr/>
          <p:nvPr/>
        </p:nvSpPr>
        <p:spPr>
          <a:xfrm>
            <a:off x="468376" y="1262743"/>
            <a:ext cx="45719" cy="2960915"/>
          </a:xfrm>
          <a:prstGeom prst="lef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TextBox 7">
            <a:extLst>
              <a:ext uri="{FF2B5EF4-FFF2-40B4-BE49-F238E27FC236}">
                <a16:creationId xmlns:a16="http://schemas.microsoft.com/office/drawing/2014/main" id="{B8D219FC-A1D7-6D43-AC53-5B4B8CEE54BC}"/>
              </a:ext>
            </a:extLst>
          </p:cNvPr>
          <p:cNvSpPr txBox="1"/>
          <p:nvPr/>
        </p:nvSpPr>
        <p:spPr>
          <a:xfrm rot="16200000">
            <a:off x="77132" y="1305950"/>
            <a:ext cx="1388531" cy="307777"/>
          </a:xfrm>
          <a:prstGeom prst="rect">
            <a:avLst/>
          </a:prstGeom>
          <a:noFill/>
        </p:spPr>
        <p:txBody>
          <a:bodyPr wrap="square" rtlCol="0">
            <a:spAutoFit/>
          </a:bodyPr>
          <a:lstStyle/>
          <a:p>
            <a:r>
              <a:rPr lang="en-US" dirty="0" err="1"/>
              <a:t>unbinned</a:t>
            </a:r>
            <a:endParaRPr lang="en-US" dirty="0"/>
          </a:p>
        </p:txBody>
      </p:sp>
      <p:sp>
        <p:nvSpPr>
          <p:cNvPr id="9" name="TextBox 8">
            <a:extLst>
              <a:ext uri="{FF2B5EF4-FFF2-40B4-BE49-F238E27FC236}">
                <a16:creationId xmlns:a16="http://schemas.microsoft.com/office/drawing/2014/main" id="{5444D044-D304-CB4B-A186-92EEEF3BF0FC}"/>
              </a:ext>
            </a:extLst>
          </p:cNvPr>
          <p:cNvSpPr txBox="1"/>
          <p:nvPr/>
        </p:nvSpPr>
        <p:spPr>
          <a:xfrm rot="16200000">
            <a:off x="-406992" y="2589311"/>
            <a:ext cx="1388531" cy="307777"/>
          </a:xfrm>
          <a:prstGeom prst="rect">
            <a:avLst/>
          </a:prstGeom>
          <a:noFill/>
        </p:spPr>
        <p:txBody>
          <a:bodyPr wrap="square" rtlCol="0">
            <a:spAutoFit/>
          </a:bodyPr>
          <a:lstStyle/>
          <a:p>
            <a:r>
              <a:rPr lang="en-US" dirty="0"/>
              <a:t>binned</a:t>
            </a:r>
          </a:p>
        </p:txBody>
      </p:sp>
    </p:spTree>
    <p:extLst>
      <p:ext uri="{BB962C8B-B14F-4D97-AF65-F5344CB8AC3E}">
        <p14:creationId xmlns:p14="http://schemas.microsoft.com/office/powerpoint/2010/main" val="31592573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39" y="0"/>
            <a:ext cx="5121605" cy="5359597"/>
          </a:xfrm>
          <a:prstGeom prst="rect">
            <a:avLst/>
          </a:prstGeom>
        </p:spPr>
      </p:pic>
      <p:sp>
        <p:nvSpPr>
          <p:cNvPr id="6" name="Rectangle 5"/>
          <p:cNvSpPr/>
          <p:nvPr/>
        </p:nvSpPr>
        <p:spPr>
          <a:xfrm>
            <a:off x="6614506" y="-1484223"/>
            <a:ext cx="1810512" cy="2702052"/>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7" name="Rectangle 6"/>
          <p:cNvSpPr/>
          <p:nvPr/>
        </p:nvSpPr>
        <p:spPr>
          <a:xfrm>
            <a:off x="7029770" y="-564914"/>
            <a:ext cx="731520" cy="2702052"/>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8" name="Rectangle 7"/>
          <p:cNvSpPr/>
          <p:nvPr/>
        </p:nvSpPr>
        <p:spPr>
          <a:xfrm>
            <a:off x="7089124" y="-1463368"/>
            <a:ext cx="1104121" cy="2702052"/>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9" name="Rectangle 8"/>
          <p:cNvSpPr/>
          <p:nvPr/>
        </p:nvSpPr>
        <p:spPr>
          <a:xfrm>
            <a:off x="1691714" y="3023132"/>
            <a:ext cx="1038606" cy="2665002"/>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0" name="Rectangle 9"/>
          <p:cNvSpPr/>
          <p:nvPr/>
        </p:nvSpPr>
        <p:spPr>
          <a:xfrm>
            <a:off x="644182" y="5301800"/>
            <a:ext cx="3271355" cy="38633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1" name="TextBox 10"/>
          <p:cNvSpPr txBox="1"/>
          <p:nvPr/>
        </p:nvSpPr>
        <p:spPr>
          <a:xfrm>
            <a:off x="3563404" y="-725334"/>
            <a:ext cx="1998345" cy="253916"/>
          </a:xfrm>
          <a:prstGeom prst="rect">
            <a:avLst/>
          </a:prstGeom>
          <a:solidFill>
            <a:schemeClr val="bg1"/>
          </a:solidFill>
        </p:spPr>
        <p:txBody>
          <a:bodyPr wrap="square" rtlCol="0">
            <a:spAutoFit/>
          </a:bodyPr>
          <a:lstStyle/>
          <a:p>
            <a:r>
              <a:rPr lang="en-US" sz="1050" dirty="0"/>
              <a:t>DNA from environment</a:t>
            </a:r>
          </a:p>
        </p:txBody>
      </p:sp>
      <p:pic>
        <p:nvPicPr>
          <p:cNvPr id="13" name="Picture 12" descr="images.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89114" y="57581"/>
            <a:ext cx="1774879" cy="1181103"/>
          </a:xfrm>
          <a:prstGeom prst="rect">
            <a:avLst/>
          </a:prstGeom>
        </p:spPr>
      </p:pic>
      <p:sp>
        <p:nvSpPr>
          <p:cNvPr id="19" name="TextBox 18"/>
          <p:cNvSpPr txBox="1"/>
          <p:nvPr/>
        </p:nvSpPr>
        <p:spPr>
          <a:xfrm>
            <a:off x="5561749" y="2069025"/>
            <a:ext cx="3197146" cy="954107"/>
          </a:xfrm>
          <a:prstGeom prst="rect">
            <a:avLst/>
          </a:prstGeom>
          <a:solidFill>
            <a:schemeClr val="bg1">
              <a:lumMod val="85000"/>
            </a:schemeClr>
          </a:solidFill>
        </p:spPr>
        <p:txBody>
          <a:bodyPr wrap="square" rtlCol="0">
            <a:spAutoFit/>
          </a:bodyPr>
          <a:lstStyle/>
          <a:p>
            <a:r>
              <a:rPr lang="en-US" sz="2800" dirty="0">
                <a:solidFill>
                  <a:srgbClr val="0B6303"/>
                </a:solidFill>
                <a:latin typeface="Arial" charset="0"/>
                <a:ea typeface="Arial" charset="0"/>
                <a:cs typeface="Arial" charset="0"/>
              </a:rPr>
              <a:t>To bin or not to bin that is the question</a:t>
            </a:r>
          </a:p>
        </p:txBody>
      </p:sp>
      <p:grpSp>
        <p:nvGrpSpPr>
          <p:cNvPr id="18" name="Group 17">
            <a:extLst>
              <a:ext uri="{FF2B5EF4-FFF2-40B4-BE49-F238E27FC236}">
                <a16:creationId xmlns:a16="http://schemas.microsoft.com/office/drawing/2014/main" id="{1C13DD31-B4D8-6D4E-B008-CD80FBA1F330}"/>
              </a:ext>
            </a:extLst>
          </p:cNvPr>
          <p:cNvGrpSpPr/>
          <p:nvPr/>
        </p:nvGrpSpPr>
        <p:grpSpPr>
          <a:xfrm>
            <a:off x="5110919" y="186281"/>
            <a:ext cx="3082326" cy="523220"/>
            <a:chOff x="5051566" y="167177"/>
            <a:chExt cx="3082326" cy="523220"/>
          </a:xfrm>
        </p:grpSpPr>
        <p:sp>
          <p:nvSpPr>
            <p:cNvPr id="20" name="Oval 19">
              <a:extLst>
                <a:ext uri="{FF2B5EF4-FFF2-40B4-BE49-F238E27FC236}">
                  <a16:creationId xmlns:a16="http://schemas.microsoft.com/office/drawing/2014/main" id="{5F24A850-8254-C040-9CED-6910C4BEED11}"/>
                </a:ext>
              </a:extLst>
            </p:cNvPr>
            <p:cNvSpPr/>
            <p:nvPr/>
          </p:nvSpPr>
          <p:spPr>
            <a:xfrm>
              <a:off x="5051567" y="261257"/>
              <a:ext cx="415264" cy="376448"/>
            </a:xfrm>
            <a:prstGeom prst="ellipse">
              <a:avLst/>
            </a:prstGeom>
            <a:solidFill>
              <a:srgbClr val="0B63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35526AC1-6C24-8F44-889D-B5E9CABAC4F7}"/>
                </a:ext>
              </a:extLst>
            </p:cNvPr>
            <p:cNvSpPr txBox="1"/>
            <p:nvPr/>
          </p:nvSpPr>
          <p:spPr>
            <a:xfrm>
              <a:off x="5466831" y="218230"/>
              <a:ext cx="2667061" cy="461665"/>
            </a:xfrm>
            <a:prstGeom prst="rect">
              <a:avLst/>
            </a:prstGeom>
            <a:noFill/>
          </p:spPr>
          <p:txBody>
            <a:bodyPr wrap="square" rtlCol="0">
              <a:spAutoFit/>
            </a:bodyPr>
            <a:lstStyle/>
            <a:p>
              <a:r>
                <a:rPr lang="en-US" sz="2400" b="1" dirty="0" err="1">
                  <a:solidFill>
                    <a:srgbClr val="0B6303"/>
                  </a:solidFill>
                </a:rPr>
                <a:t>Unbinned</a:t>
              </a:r>
              <a:endParaRPr lang="en-US" sz="2400" b="1" dirty="0">
                <a:solidFill>
                  <a:srgbClr val="0B6303"/>
                </a:solidFill>
              </a:endParaRPr>
            </a:p>
          </p:txBody>
        </p:sp>
        <p:sp>
          <p:nvSpPr>
            <p:cNvPr id="22" name="TextBox 21">
              <a:extLst>
                <a:ext uri="{FF2B5EF4-FFF2-40B4-BE49-F238E27FC236}">
                  <a16:creationId xmlns:a16="http://schemas.microsoft.com/office/drawing/2014/main" id="{2718AC8A-D7B2-B740-A258-E3FD940B4F23}"/>
                </a:ext>
              </a:extLst>
            </p:cNvPr>
            <p:cNvSpPr txBox="1"/>
            <p:nvPr/>
          </p:nvSpPr>
          <p:spPr>
            <a:xfrm>
              <a:off x="5051566" y="167177"/>
              <a:ext cx="967326" cy="523220"/>
            </a:xfrm>
            <a:prstGeom prst="rect">
              <a:avLst/>
            </a:prstGeom>
            <a:noFill/>
          </p:spPr>
          <p:txBody>
            <a:bodyPr wrap="square" rtlCol="0">
              <a:spAutoFit/>
            </a:bodyPr>
            <a:lstStyle/>
            <a:p>
              <a:r>
                <a:rPr lang="en-US" sz="2800" dirty="0">
                  <a:solidFill>
                    <a:schemeClr val="bg1"/>
                  </a:solidFill>
                </a:rPr>
                <a:t>1</a:t>
              </a:r>
            </a:p>
          </p:txBody>
        </p:sp>
      </p:grpSp>
      <p:sp>
        <p:nvSpPr>
          <p:cNvPr id="23" name="Rectangle 22">
            <a:extLst>
              <a:ext uri="{FF2B5EF4-FFF2-40B4-BE49-F238E27FC236}">
                <a16:creationId xmlns:a16="http://schemas.microsoft.com/office/drawing/2014/main" id="{CEA1364F-ED50-0C49-86C9-8BC83AAD7FFC}"/>
              </a:ext>
            </a:extLst>
          </p:cNvPr>
          <p:cNvSpPr/>
          <p:nvPr/>
        </p:nvSpPr>
        <p:spPr>
          <a:xfrm>
            <a:off x="2757485" y="2450461"/>
            <a:ext cx="2353434" cy="3003215"/>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4" name="Rectangle 23">
            <a:extLst>
              <a:ext uri="{FF2B5EF4-FFF2-40B4-BE49-F238E27FC236}">
                <a16:creationId xmlns:a16="http://schemas.microsoft.com/office/drawing/2014/main" id="{9B32958D-0233-8E46-90B1-A8D84392C276}"/>
              </a:ext>
            </a:extLst>
          </p:cNvPr>
          <p:cNvSpPr/>
          <p:nvPr/>
        </p:nvSpPr>
        <p:spPr>
          <a:xfrm>
            <a:off x="-652600" y="2546078"/>
            <a:ext cx="2353434" cy="3003215"/>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Tree>
    <p:extLst>
      <p:ext uri="{BB962C8B-B14F-4D97-AF65-F5344CB8AC3E}">
        <p14:creationId xmlns:p14="http://schemas.microsoft.com/office/powerpoint/2010/main" val="1868121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dissolve">
                                      <p:cBhvr>
                                        <p:cTn id="7"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39" y="0"/>
            <a:ext cx="5121605" cy="5359597"/>
          </a:xfrm>
          <a:prstGeom prst="rect">
            <a:avLst/>
          </a:prstGeom>
        </p:spPr>
      </p:pic>
      <p:sp>
        <p:nvSpPr>
          <p:cNvPr id="6" name="Rectangle 5"/>
          <p:cNvSpPr/>
          <p:nvPr/>
        </p:nvSpPr>
        <p:spPr>
          <a:xfrm>
            <a:off x="6614506" y="-1484223"/>
            <a:ext cx="1810512" cy="2702052"/>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7" name="Rectangle 6"/>
          <p:cNvSpPr/>
          <p:nvPr/>
        </p:nvSpPr>
        <p:spPr>
          <a:xfrm>
            <a:off x="7029770" y="-564914"/>
            <a:ext cx="731520" cy="2702052"/>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8" name="Rectangle 7"/>
          <p:cNvSpPr/>
          <p:nvPr/>
        </p:nvSpPr>
        <p:spPr>
          <a:xfrm>
            <a:off x="7089124" y="-1463368"/>
            <a:ext cx="1104121" cy="2702052"/>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9" name="Rectangle 8"/>
          <p:cNvSpPr/>
          <p:nvPr/>
        </p:nvSpPr>
        <p:spPr>
          <a:xfrm>
            <a:off x="2705862" y="1328166"/>
            <a:ext cx="1038606" cy="38633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0" name="Rectangle 9"/>
          <p:cNvSpPr/>
          <p:nvPr/>
        </p:nvSpPr>
        <p:spPr>
          <a:xfrm>
            <a:off x="644182" y="5301800"/>
            <a:ext cx="3271355" cy="38633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1" name="TextBox 10"/>
          <p:cNvSpPr txBox="1"/>
          <p:nvPr/>
        </p:nvSpPr>
        <p:spPr>
          <a:xfrm>
            <a:off x="3563404" y="-725334"/>
            <a:ext cx="1998345" cy="253916"/>
          </a:xfrm>
          <a:prstGeom prst="rect">
            <a:avLst/>
          </a:prstGeom>
          <a:solidFill>
            <a:schemeClr val="bg1"/>
          </a:solidFill>
        </p:spPr>
        <p:txBody>
          <a:bodyPr wrap="square" rtlCol="0">
            <a:spAutoFit/>
          </a:bodyPr>
          <a:lstStyle/>
          <a:p>
            <a:r>
              <a:rPr lang="en-US" sz="1050" dirty="0"/>
              <a:t>DNA from environment</a:t>
            </a:r>
          </a:p>
        </p:txBody>
      </p:sp>
      <p:pic>
        <p:nvPicPr>
          <p:cNvPr id="13" name="Picture 12" descr="images.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89114" y="57581"/>
            <a:ext cx="1774879" cy="1181103"/>
          </a:xfrm>
          <a:prstGeom prst="rect">
            <a:avLst/>
          </a:prstGeom>
        </p:spPr>
      </p:pic>
      <p:pic>
        <p:nvPicPr>
          <p:cNvPr id="14" name="Picture 13" descr="225px-Iron_Mountain_Mine_red.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92744" y="3555279"/>
            <a:ext cx="1464548" cy="1588221"/>
          </a:xfrm>
          <a:prstGeom prst="rect">
            <a:avLst/>
          </a:prstGeom>
        </p:spPr>
      </p:pic>
      <p:sp>
        <p:nvSpPr>
          <p:cNvPr id="19" name="TextBox 18"/>
          <p:cNvSpPr txBox="1"/>
          <p:nvPr/>
        </p:nvSpPr>
        <p:spPr>
          <a:xfrm>
            <a:off x="5561749" y="2069025"/>
            <a:ext cx="3197146" cy="954107"/>
          </a:xfrm>
          <a:prstGeom prst="rect">
            <a:avLst/>
          </a:prstGeom>
          <a:solidFill>
            <a:schemeClr val="bg1">
              <a:lumMod val="85000"/>
            </a:schemeClr>
          </a:solidFill>
        </p:spPr>
        <p:txBody>
          <a:bodyPr wrap="square" rtlCol="0">
            <a:spAutoFit/>
          </a:bodyPr>
          <a:lstStyle/>
          <a:p>
            <a:r>
              <a:rPr lang="en-US" sz="2800" dirty="0">
                <a:solidFill>
                  <a:srgbClr val="0B6303"/>
                </a:solidFill>
                <a:latin typeface="Arial" charset="0"/>
                <a:ea typeface="Arial" charset="0"/>
                <a:cs typeface="Arial" charset="0"/>
              </a:rPr>
              <a:t>To bin or not to bin that is the question</a:t>
            </a:r>
          </a:p>
        </p:txBody>
      </p:sp>
      <p:grpSp>
        <p:nvGrpSpPr>
          <p:cNvPr id="12" name="Group 11">
            <a:extLst>
              <a:ext uri="{FF2B5EF4-FFF2-40B4-BE49-F238E27FC236}">
                <a16:creationId xmlns:a16="http://schemas.microsoft.com/office/drawing/2014/main" id="{19AF4205-3450-3B48-BD7D-2A2B7C670A60}"/>
              </a:ext>
            </a:extLst>
          </p:cNvPr>
          <p:cNvGrpSpPr/>
          <p:nvPr/>
        </p:nvGrpSpPr>
        <p:grpSpPr>
          <a:xfrm>
            <a:off x="5347801" y="4453733"/>
            <a:ext cx="3082326" cy="523220"/>
            <a:chOff x="5051566" y="167177"/>
            <a:chExt cx="3082326" cy="523220"/>
          </a:xfrm>
        </p:grpSpPr>
        <p:sp>
          <p:nvSpPr>
            <p:cNvPr id="2" name="Oval 1">
              <a:extLst>
                <a:ext uri="{FF2B5EF4-FFF2-40B4-BE49-F238E27FC236}">
                  <a16:creationId xmlns:a16="http://schemas.microsoft.com/office/drawing/2014/main" id="{2F1C8DE3-1D17-5846-9DDC-01454232F171}"/>
                </a:ext>
              </a:extLst>
            </p:cNvPr>
            <p:cNvSpPr/>
            <p:nvPr/>
          </p:nvSpPr>
          <p:spPr>
            <a:xfrm>
              <a:off x="5051567" y="261257"/>
              <a:ext cx="415264" cy="376448"/>
            </a:xfrm>
            <a:prstGeom prst="ellipse">
              <a:avLst/>
            </a:prstGeom>
            <a:solidFill>
              <a:srgbClr val="0B63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3C26A619-EA28-F840-BBE4-D0417AFBAFAF}"/>
                </a:ext>
              </a:extLst>
            </p:cNvPr>
            <p:cNvSpPr txBox="1"/>
            <p:nvPr/>
          </p:nvSpPr>
          <p:spPr>
            <a:xfrm>
              <a:off x="5466831" y="218230"/>
              <a:ext cx="2667061" cy="461665"/>
            </a:xfrm>
            <a:prstGeom prst="rect">
              <a:avLst/>
            </a:prstGeom>
            <a:noFill/>
          </p:spPr>
          <p:txBody>
            <a:bodyPr wrap="square" rtlCol="0">
              <a:spAutoFit/>
            </a:bodyPr>
            <a:lstStyle/>
            <a:p>
              <a:r>
                <a:rPr lang="en-US" sz="2400" b="1" dirty="0">
                  <a:solidFill>
                    <a:srgbClr val="0B6303"/>
                  </a:solidFill>
                </a:rPr>
                <a:t>Binned</a:t>
              </a:r>
            </a:p>
          </p:txBody>
        </p:sp>
        <p:sp>
          <p:nvSpPr>
            <p:cNvPr id="5" name="TextBox 4">
              <a:extLst>
                <a:ext uri="{FF2B5EF4-FFF2-40B4-BE49-F238E27FC236}">
                  <a16:creationId xmlns:a16="http://schemas.microsoft.com/office/drawing/2014/main" id="{4811A079-64F7-224A-BAB1-9D827720582E}"/>
                </a:ext>
              </a:extLst>
            </p:cNvPr>
            <p:cNvSpPr txBox="1"/>
            <p:nvPr/>
          </p:nvSpPr>
          <p:spPr>
            <a:xfrm>
              <a:off x="5051566" y="167177"/>
              <a:ext cx="967326" cy="523220"/>
            </a:xfrm>
            <a:prstGeom prst="rect">
              <a:avLst/>
            </a:prstGeom>
            <a:noFill/>
          </p:spPr>
          <p:txBody>
            <a:bodyPr wrap="square" rtlCol="0">
              <a:spAutoFit/>
            </a:bodyPr>
            <a:lstStyle/>
            <a:p>
              <a:r>
                <a:rPr lang="en-US" sz="2800" dirty="0">
                  <a:solidFill>
                    <a:schemeClr val="bg1"/>
                  </a:solidFill>
                </a:rPr>
                <a:t>2</a:t>
              </a:r>
            </a:p>
          </p:txBody>
        </p:sp>
      </p:grpSp>
      <p:grpSp>
        <p:nvGrpSpPr>
          <p:cNvPr id="18" name="Group 17">
            <a:extLst>
              <a:ext uri="{FF2B5EF4-FFF2-40B4-BE49-F238E27FC236}">
                <a16:creationId xmlns:a16="http://schemas.microsoft.com/office/drawing/2014/main" id="{1C13DD31-B4D8-6D4E-B008-CD80FBA1F330}"/>
              </a:ext>
            </a:extLst>
          </p:cNvPr>
          <p:cNvGrpSpPr/>
          <p:nvPr/>
        </p:nvGrpSpPr>
        <p:grpSpPr>
          <a:xfrm>
            <a:off x="5110919" y="186281"/>
            <a:ext cx="3082326" cy="523220"/>
            <a:chOff x="5051566" y="167177"/>
            <a:chExt cx="3082326" cy="523220"/>
          </a:xfrm>
        </p:grpSpPr>
        <p:sp>
          <p:nvSpPr>
            <p:cNvPr id="20" name="Oval 19">
              <a:extLst>
                <a:ext uri="{FF2B5EF4-FFF2-40B4-BE49-F238E27FC236}">
                  <a16:creationId xmlns:a16="http://schemas.microsoft.com/office/drawing/2014/main" id="{5F24A850-8254-C040-9CED-6910C4BEED11}"/>
                </a:ext>
              </a:extLst>
            </p:cNvPr>
            <p:cNvSpPr/>
            <p:nvPr/>
          </p:nvSpPr>
          <p:spPr>
            <a:xfrm>
              <a:off x="5051567" y="261257"/>
              <a:ext cx="415264" cy="376448"/>
            </a:xfrm>
            <a:prstGeom prst="ellipse">
              <a:avLst/>
            </a:prstGeom>
            <a:solidFill>
              <a:srgbClr val="0B63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35526AC1-6C24-8F44-889D-B5E9CABAC4F7}"/>
                </a:ext>
              </a:extLst>
            </p:cNvPr>
            <p:cNvSpPr txBox="1"/>
            <p:nvPr/>
          </p:nvSpPr>
          <p:spPr>
            <a:xfrm>
              <a:off x="5466831" y="218230"/>
              <a:ext cx="2667061" cy="461665"/>
            </a:xfrm>
            <a:prstGeom prst="rect">
              <a:avLst/>
            </a:prstGeom>
            <a:noFill/>
          </p:spPr>
          <p:txBody>
            <a:bodyPr wrap="square" rtlCol="0">
              <a:spAutoFit/>
            </a:bodyPr>
            <a:lstStyle/>
            <a:p>
              <a:r>
                <a:rPr lang="en-US" sz="2400" b="1" dirty="0" err="1">
                  <a:solidFill>
                    <a:srgbClr val="0B6303"/>
                  </a:solidFill>
                </a:rPr>
                <a:t>Unbinned</a:t>
              </a:r>
              <a:endParaRPr lang="en-US" sz="2400" b="1" dirty="0">
                <a:solidFill>
                  <a:srgbClr val="0B6303"/>
                </a:solidFill>
              </a:endParaRPr>
            </a:p>
          </p:txBody>
        </p:sp>
        <p:sp>
          <p:nvSpPr>
            <p:cNvPr id="22" name="TextBox 21">
              <a:extLst>
                <a:ext uri="{FF2B5EF4-FFF2-40B4-BE49-F238E27FC236}">
                  <a16:creationId xmlns:a16="http://schemas.microsoft.com/office/drawing/2014/main" id="{2718AC8A-D7B2-B740-A258-E3FD940B4F23}"/>
                </a:ext>
              </a:extLst>
            </p:cNvPr>
            <p:cNvSpPr txBox="1"/>
            <p:nvPr/>
          </p:nvSpPr>
          <p:spPr>
            <a:xfrm>
              <a:off x="5051566" y="167177"/>
              <a:ext cx="967326" cy="523220"/>
            </a:xfrm>
            <a:prstGeom prst="rect">
              <a:avLst/>
            </a:prstGeom>
            <a:noFill/>
          </p:spPr>
          <p:txBody>
            <a:bodyPr wrap="square" rtlCol="0">
              <a:spAutoFit/>
            </a:bodyPr>
            <a:lstStyle/>
            <a:p>
              <a:r>
                <a:rPr lang="en-US" sz="2800" dirty="0">
                  <a:solidFill>
                    <a:schemeClr val="bg1"/>
                  </a:solidFill>
                </a:rPr>
                <a:t>1</a:t>
              </a:r>
            </a:p>
          </p:txBody>
        </p:sp>
      </p:grpSp>
    </p:spTree>
    <p:extLst>
      <p:ext uri="{BB962C8B-B14F-4D97-AF65-F5344CB8AC3E}">
        <p14:creationId xmlns:p14="http://schemas.microsoft.com/office/powerpoint/2010/main" val="953050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dissolve">
                                      <p:cBhvr>
                                        <p:cTn id="7"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EC957-7016-EE49-A434-7652FC4733C3}"/>
              </a:ext>
            </a:extLst>
          </p:cNvPr>
          <p:cNvSpPr>
            <a:spLocks noGrp="1"/>
          </p:cNvSpPr>
          <p:nvPr>
            <p:ph type="title"/>
          </p:nvPr>
        </p:nvSpPr>
        <p:spPr>
          <a:xfrm>
            <a:off x="222694" y="168132"/>
            <a:ext cx="8520600" cy="572700"/>
          </a:xfrm>
        </p:spPr>
        <p:txBody>
          <a:bodyPr/>
          <a:lstStyle/>
          <a:p>
            <a:pPr algn="ctr"/>
            <a:r>
              <a:rPr lang="en-US" dirty="0">
                <a:solidFill>
                  <a:srgbClr val="407742"/>
                </a:solidFill>
              </a:rPr>
              <a:t>Venter paper work flow</a:t>
            </a:r>
          </a:p>
        </p:txBody>
      </p:sp>
      <p:sp>
        <p:nvSpPr>
          <p:cNvPr id="5" name="Title 1">
            <a:extLst>
              <a:ext uri="{FF2B5EF4-FFF2-40B4-BE49-F238E27FC236}">
                <a16:creationId xmlns:a16="http://schemas.microsoft.com/office/drawing/2014/main" id="{CFB6488E-EE8E-D34B-9F39-E13018889751}"/>
              </a:ext>
            </a:extLst>
          </p:cNvPr>
          <p:cNvSpPr txBox="1">
            <a:spLocks/>
          </p:cNvSpPr>
          <p:nvPr/>
        </p:nvSpPr>
        <p:spPr>
          <a:xfrm>
            <a:off x="1132115" y="1041958"/>
            <a:ext cx="85206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b="1" dirty="0">
                <a:solidFill>
                  <a:schemeClr val="tx1"/>
                </a:solidFill>
              </a:rPr>
              <a:t>DNA</a:t>
            </a:r>
            <a:r>
              <a:rPr lang="en-US" dirty="0">
                <a:solidFill>
                  <a:srgbClr val="407742"/>
                </a:solidFill>
              </a:rPr>
              <a:t> is </a:t>
            </a:r>
            <a:r>
              <a:rPr lang="en-US" u="sng" dirty="0">
                <a:solidFill>
                  <a:srgbClr val="407742"/>
                </a:solidFill>
              </a:rPr>
              <a:t>sequenced</a:t>
            </a:r>
            <a:r>
              <a:rPr lang="en-US" dirty="0">
                <a:solidFill>
                  <a:srgbClr val="407742"/>
                </a:solidFill>
              </a:rPr>
              <a:t> into </a:t>
            </a:r>
            <a:r>
              <a:rPr lang="en-US" b="1" dirty="0">
                <a:solidFill>
                  <a:schemeClr val="accent1">
                    <a:lumMod val="75000"/>
                  </a:schemeClr>
                </a:solidFill>
              </a:rPr>
              <a:t>Reads</a:t>
            </a:r>
          </a:p>
          <a:p>
            <a:endParaRPr lang="en-US" dirty="0">
              <a:solidFill>
                <a:srgbClr val="407742"/>
              </a:solidFill>
            </a:endParaRPr>
          </a:p>
          <a:p>
            <a:r>
              <a:rPr lang="en-US" b="1" dirty="0">
                <a:solidFill>
                  <a:schemeClr val="tx1"/>
                </a:solidFill>
              </a:rPr>
              <a:t>Reads</a:t>
            </a:r>
            <a:r>
              <a:rPr lang="en-US" dirty="0">
                <a:solidFill>
                  <a:srgbClr val="407742"/>
                </a:solidFill>
              </a:rPr>
              <a:t> are </a:t>
            </a:r>
            <a:r>
              <a:rPr lang="en-US" u="sng" dirty="0">
                <a:solidFill>
                  <a:srgbClr val="407742"/>
                </a:solidFill>
              </a:rPr>
              <a:t>Assembled</a:t>
            </a:r>
            <a:r>
              <a:rPr lang="en-US" dirty="0">
                <a:solidFill>
                  <a:srgbClr val="407742"/>
                </a:solidFill>
              </a:rPr>
              <a:t> into </a:t>
            </a:r>
            <a:r>
              <a:rPr lang="en-US" b="1" dirty="0">
                <a:solidFill>
                  <a:schemeClr val="accent1">
                    <a:lumMod val="75000"/>
                  </a:schemeClr>
                </a:solidFill>
              </a:rPr>
              <a:t>Contigs</a:t>
            </a:r>
          </a:p>
          <a:p>
            <a:endParaRPr lang="en-US" b="1" dirty="0">
              <a:solidFill>
                <a:schemeClr val="accent1">
                  <a:lumMod val="75000"/>
                </a:schemeClr>
              </a:solidFill>
            </a:endParaRPr>
          </a:p>
          <a:p>
            <a:r>
              <a:rPr lang="en-US" b="1" dirty="0">
                <a:solidFill>
                  <a:schemeClr val="tx1"/>
                </a:solidFill>
              </a:rPr>
              <a:t>Contigs</a:t>
            </a:r>
            <a:r>
              <a:rPr lang="en-US" b="1" dirty="0">
                <a:solidFill>
                  <a:schemeClr val="accent1">
                    <a:lumMod val="75000"/>
                  </a:schemeClr>
                </a:solidFill>
              </a:rPr>
              <a:t> </a:t>
            </a:r>
            <a:r>
              <a:rPr lang="en-US" dirty="0">
                <a:solidFill>
                  <a:srgbClr val="0B6303"/>
                </a:solidFill>
              </a:rPr>
              <a:t>are </a:t>
            </a:r>
            <a:r>
              <a:rPr lang="en-US" u="sng" dirty="0">
                <a:solidFill>
                  <a:srgbClr val="0B6303"/>
                </a:solidFill>
              </a:rPr>
              <a:t>Annotated</a:t>
            </a:r>
            <a:r>
              <a:rPr lang="en-US" dirty="0">
                <a:solidFill>
                  <a:srgbClr val="0B6303"/>
                </a:solidFill>
              </a:rPr>
              <a:t> to </a:t>
            </a:r>
            <a:r>
              <a:rPr lang="en-US" b="1" dirty="0">
                <a:solidFill>
                  <a:schemeClr val="accent1">
                    <a:lumMod val="75000"/>
                  </a:schemeClr>
                </a:solidFill>
              </a:rPr>
              <a:t>Genes</a:t>
            </a:r>
          </a:p>
          <a:p>
            <a:endParaRPr lang="en-US" b="1" dirty="0">
              <a:solidFill>
                <a:schemeClr val="accent1">
                  <a:lumMod val="75000"/>
                </a:schemeClr>
              </a:solidFill>
            </a:endParaRPr>
          </a:p>
          <a:p>
            <a:r>
              <a:rPr lang="en-US" b="1" dirty="0">
                <a:solidFill>
                  <a:schemeClr val="tx1"/>
                </a:solidFill>
              </a:rPr>
              <a:t>Reads</a:t>
            </a:r>
            <a:r>
              <a:rPr lang="en-US" b="1" dirty="0">
                <a:solidFill>
                  <a:schemeClr val="accent1">
                    <a:lumMod val="75000"/>
                  </a:schemeClr>
                </a:solidFill>
              </a:rPr>
              <a:t> </a:t>
            </a:r>
            <a:r>
              <a:rPr lang="en-US" dirty="0">
                <a:solidFill>
                  <a:srgbClr val="0B6303"/>
                </a:solidFill>
              </a:rPr>
              <a:t>are </a:t>
            </a:r>
            <a:r>
              <a:rPr lang="en-US" u="sng" dirty="0">
                <a:solidFill>
                  <a:srgbClr val="0B6303"/>
                </a:solidFill>
              </a:rPr>
              <a:t>Mapped </a:t>
            </a:r>
            <a:r>
              <a:rPr lang="en-US" dirty="0">
                <a:solidFill>
                  <a:srgbClr val="0B6303"/>
                </a:solidFill>
              </a:rPr>
              <a:t>to contigs for </a:t>
            </a:r>
            <a:r>
              <a:rPr lang="en-US" b="1" dirty="0">
                <a:solidFill>
                  <a:schemeClr val="accent1">
                    <a:lumMod val="75000"/>
                  </a:schemeClr>
                </a:solidFill>
              </a:rPr>
              <a:t>Coverage</a:t>
            </a:r>
            <a:endParaRPr lang="en-US" b="1" dirty="0">
              <a:solidFill>
                <a:srgbClr val="407742"/>
              </a:solidFill>
            </a:endParaRPr>
          </a:p>
          <a:p>
            <a:endParaRPr lang="en-US" dirty="0">
              <a:solidFill>
                <a:srgbClr val="407742"/>
              </a:solidFill>
            </a:endParaRPr>
          </a:p>
          <a:p>
            <a:pPr algn="ctr"/>
            <a:endParaRPr lang="en-US" dirty="0">
              <a:solidFill>
                <a:srgbClr val="407742"/>
              </a:solidFill>
            </a:endParaRPr>
          </a:p>
          <a:p>
            <a:pPr algn="ctr"/>
            <a:endParaRPr lang="en-US" dirty="0">
              <a:solidFill>
                <a:srgbClr val="407742"/>
              </a:solidFill>
            </a:endParaRPr>
          </a:p>
          <a:p>
            <a:pPr algn="ctr"/>
            <a:endParaRPr lang="en-US" dirty="0">
              <a:solidFill>
                <a:srgbClr val="407742"/>
              </a:solidFill>
            </a:endParaRPr>
          </a:p>
          <a:p>
            <a:pPr algn="ctr"/>
            <a:endParaRPr lang="en-US" dirty="0">
              <a:solidFill>
                <a:srgbClr val="407742"/>
              </a:solidFill>
            </a:endParaRPr>
          </a:p>
        </p:txBody>
      </p:sp>
      <p:sp>
        <p:nvSpPr>
          <p:cNvPr id="3" name="Left Bracket 2">
            <a:extLst>
              <a:ext uri="{FF2B5EF4-FFF2-40B4-BE49-F238E27FC236}">
                <a16:creationId xmlns:a16="http://schemas.microsoft.com/office/drawing/2014/main" id="{AC82AF98-4A65-4B47-B360-5495DF4D403A}"/>
              </a:ext>
            </a:extLst>
          </p:cNvPr>
          <p:cNvSpPr/>
          <p:nvPr/>
        </p:nvSpPr>
        <p:spPr>
          <a:xfrm>
            <a:off x="979714" y="1262743"/>
            <a:ext cx="152401" cy="1023257"/>
          </a:xfrm>
          <a:prstGeom prst="lef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TextBox 7">
            <a:extLst>
              <a:ext uri="{FF2B5EF4-FFF2-40B4-BE49-F238E27FC236}">
                <a16:creationId xmlns:a16="http://schemas.microsoft.com/office/drawing/2014/main" id="{B8D219FC-A1D7-6D43-AC53-5B4B8CEE54BC}"/>
              </a:ext>
            </a:extLst>
          </p:cNvPr>
          <p:cNvSpPr txBox="1"/>
          <p:nvPr/>
        </p:nvSpPr>
        <p:spPr>
          <a:xfrm rot="16200000">
            <a:off x="77132" y="1305950"/>
            <a:ext cx="1388531" cy="307777"/>
          </a:xfrm>
          <a:prstGeom prst="rect">
            <a:avLst/>
          </a:prstGeom>
          <a:noFill/>
        </p:spPr>
        <p:txBody>
          <a:bodyPr wrap="square" rtlCol="0">
            <a:spAutoFit/>
          </a:bodyPr>
          <a:lstStyle/>
          <a:p>
            <a:r>
              <a:rPr lang="en-US" dirty="0" err="1"/>
              <a:t>unbinned</a:t>
            </a:r>
            <a:endParaRPr lang="en-US" dirty="0"/>
          </a:p>
        </p:txBody>
      </p:sp>
      <p:grpSp>
        <p:nvGrpSpPr>
          <p:cNvPr id="10" name="Group 9">
            <a:extLst>
              <a:ext uri="{FF2B5EF4-FFF2-40B4-BE49-F238E27FC236}">
                <a16:creationId xmlns:a16="http://schemas.microsoft.com/office/drawing/2014/main" id="{4E07B9FE-A308-164E-B877-769D35EC0DB5}"/>
              </a:ext>
            </a:extLst>
          </p:cNvPr>
          <p:cNvGrpSpPr/>
          <p:nvPr/>
        </p:nvGrpSpPr>
        <p:grpSpPr>
          <a:xfrm>
            <a:off x="222695" y="217612"/>
            <a:ext cx="3082326" cy="523220"/>
            <a:chOff x="5051566" y="167177"/>
            <a:chExt cx="3082326" cy="523220"/>
          </a:xfrm>
        </p:grpSpPr>
        <p:sp>
          <p:nvSpPr>
            <p:cNvPr id="11" name="Oval 10">
              <a:extLst>
                <a:ext uri="{FF2B5EF4-FFF2-40B4-BE49-F238E27FC236}">
                  <a16:creationId xmlns:a16="http://schemas.microsoft.com/office/drawing/2014/main" id="{B7A0967C-02F6-6C47-B9BD-A2A75FE510EC}"/>
                </a:ext>
              </a:extLst>
            </p:cNvPr>
            <p:cNvSpPr/>
            <p:nvPr/>
          </p:nvSpPr>
          <p:spPr>
            <a:xfrm>
              <a:off x="5051567" y="261257"/>
              <a:ext cx="415264" cy="376448"/>
            </a:xfrm>
            <a:prstGeom prst="ellipse">
              <a:avLst/>
            </a:prstGeom>
            <a:solidFill>
              <a:srgbClr val="0B63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BAD57757-F27B-2B42-82DB-2F5C4F89A050}"/>
                </a:ext>
              </a:extLst>
            </p:cNvPr>
            <p:cNvSpPr txBox="1"/>
            <p:nvPr/>
          </p:nvSpPr>
          <p:spPr>
            <a:xfrm>
              <a:off x="5466831" y="218230"/>
              <a:ext cx="2667061" cy="461665"/>
            </a:xfrm>
            <a:prstGeom prst="rect">
              <a:avLst/>
            </a:prstGeom>
            <a:noFill/>
          </p:spPr>
          <p:txBody>
            <a:bodyPr wrap="square" rtlCol="0">
              <a:spAutoFit/>
            </a:bodyPr>
            <a:lstStyle/>
            <a:p>
              <a:r>
                <a:rPr lang="en-US" sz="2400" b="1" dirty="0" err="1">
                  <a:solidFill>
                    <a:srgbClr val="0B6303"/>
                  </a:solidFill>
                </a:rPr>
                <a:t>Unbinned</a:t>
              </a:r>
              <a:endParaRPr lang="en-US" sz="2400" b="1" dirty="0">
                <a:solidFill>
                  <a:srgbClr val="0B6303"/>
                </a:solidFill>
              </a:endParaRPr>
            </a:p>
          </p:txBody>
        </p:sp>
        <p:sp>
          <p:nvSpPr>
            <p:cNvPr id="13" name="TextBox 12">
              <a:extLst>
                <a:ext uri="{FF2B5EF4-FFF2-40B4-BE49-F238E27FC236}">
                  <a16:creationId xmlns:a16="http://schemas.microsoft.com/office/drawing/2014/main" id="{0BD52616-AFD8-6941-8ACC-459C2D84AA47}"/>
                </a:ext>
              </a:extLst>
            </p:cNvPr>
            <p:cNvSpPr txBox="1"/>
            <p:nvPr/>
          </p:nvSpPr>
          <p:spPr>
            <a:xfrm>
              <a:off x="5051566" y="167177"/>
              <a:ext cx="967326" cy="523220"/>
            </a:xfrm>
            <a:prstGeom prst="rect">
              <a:avLst/>
            </a:prstGeom>
            <a:noFill/>
          </p:spPr>
          <p:txBody>
            <a:bodyPr wrap="square" rtlCol="0">
              <a:spAutoFit/>
            </a:bodyPr>
            <a:lstStyle/>
            <a:p>
              <a:r>
                <a:rPr lang="en-US" sz="2800" dirty="0">
                  <a:solidFill>
                    <a:schemeClr val="bg1"/>
                  </a:solidFill>
                </a:rPr>
                <a:t>1</a:t>
              </a:r>
            </a:p>
          </p:txBody>
        </p:sp>
      </p:grpSp>
    </p:spTree>
    <p:extLst>
      <p:ext uri="{BB962C8B-B14F-4D97-AF65-F5344CB8AC3E}">
        <p14:creationId xmlns:p14="http://schemas.microsoft.com/office/powerpoint/2010/main" val="37300792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394" y="84557"/>
            <a:ext cx="7886700" cy="994172"/>
          </a:xfrm>
        </p:spPr>
        <p:txBody>
          <a:bodyPr>
            <a:normAutofit fontScale="90000"/>
          </a:bodyPr>
          <a:lstStyle/>
          <a:p>
            <a:r>
              <a:rPr lang="en-US" dirty="0" err="1"/>
              <a:t>Unbinned</a:t>
            </a:r>
            <a:r>
              <a:rPr lang="en-US" dirty="0"/>
              <a:t> metagenome can uncover new functional diversity in the world around us</a:t>
            </a:r>
            <a:br>
              <a:rPr lang="en-US" dirty="0"/>
            </a:br>
            <a:r>
              <a:rPr lang="en-US" sz="1650" dirty="0"/>
              <a:t>Global ocean sampling expedition (GOS)</a:t>
            </a:r>
          </a:p>
        </p:txBody>
      </p:sp>
      <p:sp>
        <p:nvSpPr>
          <p:cNvPr id="5" name="Slide Number Placeholder 4"/>
          <p:cNvSpPr>
            <a:spLocks noGrp="1"/>
          </p:cNvSpPr>
          <p:nvPr>
            <p:ph type="sldNum" sz="quarter" idx="12"/>
          </p:nvPr>
        </p:nvSpPr>
        <p:spPr/>
        <p:txBody>
          <a:bodyPr/>
          <a:lstStyle/>
          <a:p>
            <a:fld id="{0CFEC368-1D7A-4F81-ABF6-AE0E36BAF64C}" type="slidenum">
              <a:rPr lang="en-US" smtClean="0"/>
              <a:pPr/>
              <a:t>39</a:t>
            </a:fld>
            <a:endParaRPr lang="en-US"/>
          </a:p>
        </p:txBody>
      </p:sp>
      <p:grpSp>
        <p:nvGrpSpPr>
          <p:cNvPr id="11" name="Group 10"/>
          <p:cNvGrpSpPr/>
          <p:nvPr/>
        </p:nvGrpSpPr>
        <p:grpSpPr>
          <a:xfrm>
            <a:off x="0" y="2177417"/>
            <a:ext cx="9144000" cy="2743243"/>
            <a:chOff x="0" y="958624"/>
            <a:chExt cx="12192000" cy="3657657"/>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58624"/>
              <a:ext cx="4871786" cy="3657657"/>
            </a:xfrm>
            <a:prstGeom prst="rect">
              <a:avLst/>
            </a:prstGeom>
          </p:spPr>
        </p:pic>
        <p:pic>
          <p:nvPicPr>
            <p:cNvPr id="8" name="Picture 7" descr="images.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42347" y="1362267"/>
              <a:ext cx="4283342" cy="2850370"/>
            </a:xfrm>
            <a:prstGeom prst="rect">
              <a:avLst/>
            </a:prstGeom>
          </p:spPr>
        </p:pic>
        <p:pic>
          <p:nvPicPr>
            <p:cNvPr id="6" name="Picture 5" descr="imgres.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96251" y="958624"/>
              <a:ext cx="2695749" cy="3503104"/>
            </a:xfrm>
            <a:prstGeom prst="rect">
              <a:avLst/>
            </a:prstGeom>
          </p:spPr>
        </p:pic>
      </p:grpSp>
      <p:pic>
        <p:nvPicPr>
          <p:cNvPr id="7" name="Picture 6">
            <a:extLst>
              <a:ext uri="{FF2B5EF4-FFF2-40B4-BE49-F238E27FC236}">
                <a16:creationId xmlns:a16="http://schemas.microsoft.com/office/drawing/2014/main" id="{78F42A79-41B0-0C42-8587-F8DD6DFF4CF2}"/>
              </a:ext>
            </a:extLst>
          </p:cNvPr>
          <p:cNvPicPr>
            <a:picLocks noChangeAspect="1"/>
          </p:cNvPicPr>
          <p:nvPr/>
        </p:nvPicPr>
        <p:blipFill>
          <a:blip r:embed="rId6"/>
          <a:stretch>
            <a:fillRect/>
          </a:stretch>
        </p:blipFill>
        <p:spPr>
          <a:xfrm>
            <a:off x="4793258" y="1059440"/>
            <a:ext cx="3122280" cy="965654"/>
          </a:xfrm>
          <a:prstGeom prst="rect">
            <a:avLst/>
          </a:prstGeom>
        </p:spPr>
      </p:pic>
      <p:sp>
        <p:nvSpPr>
          <p:cNvPr id="12" name="TextBox 11">
            <a:extLst>
              <a:ext uri="{FF2B5EF4-FFF2-40B4-BE49-F238E27FC236}">
                <a16:creationId xmlns:a16="http://schemas.microsoft.com/office/drawing/2014/main" id="{BB0A339D-8C46-2C40-9BAD-F2F782679974}"/>
              </a:ext>
            </a:extLst>
          </p:cNvPr>
          <p:cNvSpPr txBox="1"/>
          <p:nvPr/>
        </p:nvSpPr>
        <p:spPr>
          <a:xfrm>
            <a:off x="3524474" y="1576846"/>
            <a:ext cx="1358809" cy="307777"/>
          </a:xfrm>
          <a:prstGeom prst="rect">
            <a:avLst/>
          </a:prstGeom>
          <a:solidFill>
            <a:schemeClr val="tx1"/>
          </a:solidFill>
        </p:spPr>
        <p:txBody>
          <a:bodyPr wrap="square" rtlCol="0">
            <a:spAutoFit/>
          </a:bodyPr>
          <a:lstStyle/>
          <a:p>
            <a:r>
              <a:rPr lang="en-US" dirty="0">
                <a:solidFill>
                  <a:schemeClr val="bg1"/>
                </a:solidFill>
              </a:rPr>
              <a:t>APRIL2004</a:t>
            </a:r>
          </a:p>
        </p:txBody>
      </p:sp>
    </p:spTree>
    <p:extLst>
      <p:ext uri="{BB962C8B-B14F-4D97-AF65-F5344CB8AC3E}">
        <p14:creationId xmlns:p14="http://schemas.microsoft.com/office/powerpoint/2010/main" val="2109810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0C30A-9F15-6649-97D2-F57F15B5F75C}"/>
              </a:ext>
            </a:extLst>
          </p:cNvPr>
          <p:cNvSpPr>
            <a:spLocks noGrp="1"/>
          </p:cNvSpPr>
          <p:nvPr>
            <p:ph type="title"/>
          </p:nvPr>
        </p:nvSpPr>
        <p:spPr>
          <a:xfrm>
            <a:off x="140250" y="192873"/>
            <a:ext cx="8520600" cy="572700"/>
          </a:xfrm>
        </p:spPr>
        <p:txBody>
          <a:bodyPr/>
          <a:lstStyle/>
          <a:p>
            <a:pPr algn="ctr"/>
            <a:r>
              <a:rPr lang="en-US" dirty="0">
                <a:solidFill>
                  <a:srgbClr val="407742"/>
                </a:solidFill>
              </a:rPr>
              <a:t>Genomics meets the Microbiome</a:t>
            </a:r>
          </a:p>
        </p:txBody>
      </p:sp>
      <p:sp>
        <p:nvSpPr>
          <p:cNvPr id="3" name="Content Placeholder 2">
            <a:extLst>
              <a:ext uri="{FF2B5EF4-FFF2-40B4-BE49-F238E27FC236}">
                <a16:creationId xmlns:a16="http://schemas.microsoft.com/office/drawing/2014/main" id="{6F5CB020-7B7F-B44F-9F8A-0ABF6C71202D}"/>
              </a:ext>
            </a:extLst>
          </p:cNvPr>
          <p:cNvSpPr>
            <a:spLocks noGrp="1"/>
          </p:cNvSpPr>
          <p:nvPr>
            <p:ph idx="1"/>
          </p:nvPr>
        </p:nvSpPr>
        <p:spPr>
          <a:xfrm>
            <a:off x="302683" y="982266"/>
            <a:ext cx="4783667" cy="3263504"/>
          </a:xfrm>
          <a:solidFill>
            <a:schemeClr val="bg1"/>
          </a:solidFill>
        </p:spPr>
        <p:txBody>
          <a:bodyPr>
            <a:normAutofit/>
          </a:bodyPr>
          <a:lstStyle/>
          <a:p>
            <a:pPr>
              <a:buClr>
                <a:srgbClr val="407742"/>
              </a:buClr>
              <a:buSzPct val="100000"/>
              <a:buFont typeface="Wingdings" pitchFamily="2" charset="2"/>
              <a:buChar char="§"/>
            </a:pPr>
            <a:r>
              <a:rPr lang="en-US" b="1" dirty="0">
                <a:latin typeface="Arial Unicode MS" panose="020B0604020202020204" pitchFamily="34" charset="-128"/>
                <a:ea typeface="Arial Unicode MS" panose="020B0604020202020204" pitchFamily="34" charset="-128"/>
                <a:cs typeface="Arial Unicode MS" panose="020B0604020202020204" pitchFamily="34" charset="-128"/>
              </a:rPr>
              <a:t>About Wrighton Microbiome Lab</a:t>
            </a:r>
          </a:p>
          <a:p>
            <a:pPr marL="0" indent="0">
              <a:buClr>
                <a:srgbClr val="407742"/>
              </a:buClr>
              <a:buSzPct val="100000"/>
              <a:buNone/>
            </a:pPr>
            <a:endParaRPr lang="en-US" sz="600" dirty="0">
              <a:latin typeface="Arial Unicode MS" panose="020B0604020202020204" pitchFamily="34" charset="-128"/>
              <a:ea typeface="Arial Unicode MS" panose="020B0604020202020204" pitchFamily="34" charset="-128"/>
              <a:cs typeface="Arial Unicode MS" panose="020B0604020202020204" pitchFamily="34" charset="-128"/>
            </a:endParaRPr>
          </a:p>
          <a:p>
            <a:pPr>
              <a:buClr>
                <a:srgbClr val="407742"/>
              </a:buClr>
              <a:buSzPct val="100000"/>
              <a:buFont typeface="Wingdings" pitchFamily="2" charset="2"/>
              <a:buChar char="§"/>
            </a:pPr>
            <a:r>
              <a:rPr lang="en-US" dirty="0">
                <a:latin typeface="Arial Unicode MS" panose="020B0604020202020204" pitchFamily="34" charset="-128"/>
                <a:ea typeface="Arial Unicode MS" panose="020B0604020202020204" pitchFamily="34" charset="-128"/>
                <a:cs typeface="Arial Unicode MS" panose="020B0604020202020204" pitchFamily="34" charset="-128"/>
              </a:rPr>
              <a:t>Overview of microbiome relevant methods</a:t>
            </a:r>
          </a:p>
          <a:p>
            <a:pPr marL="0" indent="0">
              <a:buClr>
                <a:srgbClr val="407742"/>
              </a:buClr>
              <a:buSzPct val="100000"/>
              <a:buNone/>
            </a:pPr>
            <a:endParaRPr lang="en-US" sz="600" dirty="0">
              <a:latin typeface="Arial Unicode MS" panose="020B0604020202020204" pitchFamily="34" charset="-128"/>
              <a:ea typeface="Arial Unicode MS" panose="020B0604020202020204" pitchFamily="34" charset="-128"/>
              <a:cs typeface="Arial Unicode MS" panose="020B0604020202020204" pitchFamily="34" charset="-128"/>
            </a:endParaRPr>
          </a:p>
          <a:p>
            <a:pPr>
              <a:buClr>
                <a:srgbClr val="407742"/>
              </a:buClr>
              <a:buSzPct val="100000"/>
              <a:buFont typeface="Wingdings" pitchFamily="2" charset="2"/>
              <a:buChar char="§"/>
            </a:pPr>
            <a:r>
              <a:rPr lang="en-US" dirty="0">
                <a:latin typeface="Arial Unicode MS" panose="020B0604020202020204" pitchFamily="34" charset="-128"/>
                <a:ea typeface="Arial Unicode MS" panose="020B0604020202020204" pitchFamily="34" charset="-128"/>
                <a:cs typeface="Arial Unicode MS" panose="020B0604020202020204" pitchFamily="34" charset="-128"/>
              </a:rPr>
              <a:t>Session 1: Metagenomics: where have we been, where are we today.</a:t>
            </a:r>
          </a:p>
          <a:p>
            <a:pPr marL="0" indent="0">
              <a:buClr>
                <a:srgbClr val="407742"/>
              </a:buClr>
              <a:buSzPct val="100000"/>
              <a:buNone/>
            </a:pPr>
            <a:endParaRPr lang="en-US" sz="600" dirty="0">
              <a:latin typeface="Arial Unicode MS" panose="020B0604020202020204" pitchFamily="34" charset="-128"/>
              <a:ea typeface="Arial Unicode MS" panose="020B0604020202020204" pitchFamily="34" charset="-128"/>
              <a:cs typeface="Arial Unicode MS" panose="020B0604020202020204" pitchFamily="34" charset="-128"/>
            </a:endParaRPr>
          </a:p>
          <a:p>
            <a:pPr>
              <a:buClr>
                <a:srgbClr val="407742"/>
              </a:buClr>
              <a:buSzPct val="100000"/>
              <a:buFont typeface="Wingdings" pitchFamily="2" charset="2"/>
              <a:buChar char="§"/>
            </a:pPr>
            <a:r>
              <a:rPr lang="en-US" dirty="0">
                <a:latin typeface="Arial Unicode MS" panose="020B0604020202020204" pitchFamily="34" charset="-128"/>
                <a:ea typeface="Arial Unicode MS" panose="020B0604020202020204" pitchFamily="34" charset="-128"/>
                <a:cs typeface="Arial Unicode MS" panose="020B0604020202020204" pitchFamily="34" charset="-128"/>
              </a:rPr>
              <a:t>Session 2: Case study to highlight how we use these tools to gain new insights into ecosystems</a:t>
            </a:r>
          </a:p>
          <a:p>
            <a:pPr marL="0" indent="0">
              <a:buClr>
                <a:srgbClr val="407742"/>
              </a:buClr>
              <a:buSzPct val="100000"/>
              <a:buNone/>
            </a:pPr>
            <a:endParaRPr lang="en-US" sz="6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0" indent="0">
              <a:buClr>
                <a:srgbClr val="407742"/>
              </a:buClr>
              <a:buSzPct val="100000"/>
              <a:buNone/>
            </a:pPr>
            <a:endParaRPr lang="en-US" sz="6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10" name="Graphic 9">
            <a:extLst>
              <a:ext uri="{FF2B5EF4-FFF2-40B4-BE49-F238E27FC236}">
                <a16:creationId xmlns:a16="http://schemas.microsoft.com/office/drawing/2014/main" id="{84FF9A76-E106-6A46-BB4D-0896E8B9349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02742" y="765573"/>
            <a:ext cx="5064462" cy="4150045"/>
          </a:xfrm>
          <a:prstGeom prst="rect">
            <a:avLst/>
          </a:prstGeom>
        </p:spPr>
      </p:pic>
    </p:spTree>
    <p:extLst>
      <p:ext uri="{BB962C8B-B14F-4D97-AF65-F5344CB8AC3E}">
        <p14:creationId xmlns:p14="http://schemas.microsoft.com/office/powerpoint/2010/main" val="32287592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33525" y="285750"/>
            <a:ext cx="6076950" cy="4562475"/>
          </a:xfrm>
          <a:prstGeom prst="rect">
            <a:avLst/>
          </a:prstGeom>
        </p:spPr>
      </p:pic>
      <p:cxnSp>
        <p:nvCxnSpPr>
          <p:cNvPr id="6" name="Straight Connector 5"/>
          <p:cNvCxnSpPr/>
          <p:nvPr/>
        </p:nvCxnSpPr>
        <p:spPr>
          <a:xfrm flipV="1">
            <a:off x="1673352" y="2359152"/>
            <a:ext cx="5349240" cy="27432"/>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1623060" y="2633472"/>
            <a:ext cx="3410712" cy="1828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2203704" y="4146804"/>
            <a:ext cx="3410712" cy="182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25822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40386"/>
            <a:ext cx="7886700" cy="994172"/>
          </a:xfrm>
        </p:spPr>
        <p:txBody>
          <a:bodyPr/>
          <a:lstStyle/>
          <a:p>
            <a:r>
              <a:rPr lang="en-US" dirty="0"/>
              <a:t>New genes recovered- expand gene diversity by sampling the uncultivated</a:t>
            </a:r>
            <a:endParaRPr lang="en-US" sz="1650" dirty="0"/>
          </a:p>
        </p:txBody>
      </p:sp>
      <p:sp>
        <p:nvSpPr>
          <p:cNvPr id="3" name="Content Placeholder 2"/>
          <p:cNvSpPr>
            <a:spLocks noGrp="1"/>
          </p:cNvSpPr>
          <p:nvPr>
            <p:ph idx="1"/>
          </p:nvPr>
        </p:nvSpPr>
        <p:spPr>
          <a:xfrm>
            <a:off x="628649" y="1076287"/>
            <a:ext cx="3962724" cy="4274075"/>
          </a:xfrm>
        </p:spPr>
        <p:txBody>
          <a:bodyPr>
            <a:normAutofit/>
          </a:bodyPr>
          <a:lstStyle/>
          <a:p>
            <a:r>
              <a:rPr lang="en-US" dirty="0"/>
              <a:t>Mind blowing compared to single gene approaches!!!</a:t>
            </a:r>
          </a:p>
          <a:p>
            <a:pPr marL="0" indent="0">
              <a:buNone/>
            </a:pPr>
            <a:endParaRPr lang="en-US" dirty="0"/>
          </a:p>
          <a:p>
            <a:r>
              <a:rPr lang="en-US" dirty="0"/>
              <a:t>A total of 69,901 novel genes belonging to 15,601 clusters were identified</a:t>
            </a:r>
          </a:p>
          <a:p>
            <a:pPr marL="0" indent="0">
              <a:buNone/>
            </a:pPr>
            <a:endParaRPr lang="en-US" dirty="0"/>
          </a:p>
          <a:p>
            <a:r>
              <a:rPr lang="en-US" dirty="0"/>
              <a:t>782 </a:t>
            </a:r>
            <a:r>
              <a:rPr lang="en-US" dirty="0" err="1"/>
              <a:t>Proteorhodopsin</a:t>
            </a:r>
            <a:r>
              <a:rPr lang="en-US" dirty="0"/>
              <a:t> genes</a:t>
            </a:r>
          </a:p>
          <a:p>
            <a:pPr lvl="1"/>
            <a:r>
              <a:rPr lang="en-US" dirty="0"/>
              <a:t>Increase number order magnitude (blue previously know)</a:t>
            </a:r>
          </a:p>
          <a:p>
            <a:pPr lvl="1"/>
            <a:r>
              <a:rPr lang="en-US" dirty="0"/>
              <a:t>Increase diversity into uncultivated lineages (from 4 to 13 gene families)</a:t>
            </a:r>
          </a:p>
        </p:txBody>
      </p:sp>
      <p:pic>
        <p:nvPicPr>
          <p:cNvPr id="7" name="Picture 6"/>
          <p:cNvPicPr>
            <a:picLocks noChangeAspect="1"/>
          </p:cNvPicPr>
          <p:nvPr/>
        </p:nvPicPr>
        <p:blipFill>
          <a:blip r:embed="rId3"/>
          <a:stretch>
            <a:fillRect/>
          </a:stretch>
        </p:blipFill>
        <p:spPr>
          <a:xfrm>
            <a:off x="4902582" y="782632"/>
            <a:ext cx="4071695" cy="4121552"/>
          </a:xfrm>
          <a:prstGeom prst="rect">
            <a:avLst/>
          </a:prstGeom>
        </p:spPr>
      </p:pic>
      <p:sp>
        <p:nvSpPr>
          <p:cNvPr id="5" name="Slide Number Placeholder 4"/>
          <p:cNvSpPr>
            <a:spLocks noGrp="1"/>
          </p:cNvSpPr>
          <p:nvPr>
            <p:ph type="sldNum" sz="quarter" idx="12"/>
          </p:nvPr>
        </p:nvSpPr>
        <p:spPr/>
        <p:txBody>
          <a:bodyPr/>
          <a:lstStyle/>
          <a:p>
            <a:fld id="{0CFEC368-1D7A-4F81-ABF6-AE0E36BAF64C}" type="slidenum">
              <a:rPr lang="en-US" smtClean="0"/>
              <a:pPr/>
              <a:t>41</a:t>
            </a:fld>
            <a:endParaRPr lang="en-US"/>
          </a:p>
        </p:txBody>
      </p:sp>
      <p:pic>
        <p:nvPicPr>
          <p:cNvPr id="9" name="Picture 8" descr="Proteorhopsins 2.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32023" y="1572348"/>
            <a:ext cx="1341119" cy="1009445"/>
          </a:xfrm>
          <a:prstGeom prst="rect">
            <a:avLst/>
          </a:prstGeom>
        </p:spPr>
      </p:pic>
    </p:spTree>
    <p:extLst>
      <p:ext uri="{BB962C8B-B14F-4D97-AF65-F5344CB8AC3E}">
        <p14:creationId xmlns:p14="http://schemas.microsoft.com/office/powerpoint/2010/main" val="6752672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40386"/>
            <a:ext cx="7886700" cy="994172"/>
          </a:xfrm>
        </p:spPr>
        <p:txBody>
          <a:bodyPr/>
          <a:lstStyle/>
          <a:p>
            <a:r>
              <a:rPr lang="en-US" dirty="0"/>
              <a:t>Challenge- assign these genes to organisms or provide overall organismal context</a:t>
            </a:r>
            <a:endParaRPr lang="en-US" sz="1650" dirty="0"/>
          </a:p>
        </p:txBody>
      </p:sp>
      <p:sp>
        <p:nvSpPr>
          <p:cNvPr id="5" name="Slide Number Placeholder 4"/>
          <p:cNvSpPr>
            <a:spLocks noGrp="1"/>
          </p:cNvSpPr>
          <p:nvPr>
            <p:ph type="sldNum" sz="quarter" idx="12"/>
          </p:nvPr>
        </p:nvSpPr>
        <p:spPr/>
        <p:txBody>
          <a:bodyPr/>
          <a:lstStyle/>
          <a:p>
            <a:fld id="{0CFEC368-1D7A-4F81-ABF6-AE0E36BAF64C}" type="slidenum">
              <a:rPr lang="en-US" smtClean="0"/>
              <a:pPr/>
              <a:t>42</a:t>
            </a:fld>
            <a:endParaRPr lang="en-US"/>
          </a:p>
        </p:txBody>
      </p:sp>
      <p:pic>
        <p:nvPicPr>
          <p:cNvPr id="4" name="Picture 3">
            <a:extLst>
              <a:ext uri="{FF2B5EF4-FFF2-40B4-BE49-F238E27FC236}">
                <a16:creationId xmlns:a16="http://schemas.microsoft.com/office/drawing/2014/main" id="{547A8FA6-6487-5F48-BF5D-2325F401549C}"/>
              </a:ext>
            </a:extLst>
          </p:cNvPr>
          <p:cNvPicPr>
            <a:picLocks noChangeAspect="1"/>
          </p:cNvPicPr>
          <p:nvPr/>
        </p:nvPicPr>
        <p:blipFill>
          <a:blip r:embed="rId3"/>
          <a:stretch>
            <a:fillRect/>
          </a:stretch>
        </p:blipFill>
        <p:spPr>
          <a:xfrm>
            <a:off x="1382232" y="1130695"/>
            <a:ext cx="5942178" cy="3532522"/>
          </a:xfrm>
          <a:prstGeom prst="rect">
            <a:avLst/>
          </a:prstGeom>
        </p:spPr>
      </p:pic>
    </p:spTree>
    <p:extLst>
      <p:ext uri="{BB962C8B-B14F-4D97-AF65-F5344CB8AC3E}">
        <p14:creationId xmlns:p14="http://schemas.microsoft.com/office/powerpoint/2010/main" val="32057906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39" y="0"/>
            <a:ext cx="5121605" cy="5359597"/>
          </a:xfrm>
          <a:prstGeom prst="rect">
            <a:avLst/>
          </a:prstGeom>
        </p:spPr>
      </p:pic>
      <p:sp>
        <p:nvSpPr>
          <p:cNvPr id="6" name="Rectangle 5"/>
          <p:cNvSpPr/>
          <p:nvPr/>
        </p:nvSpPr>
        <p:spPr>
          <a:xfrm>
            <a:off x="6614506" y="-1484223"/>
            <a:ext cx="1810512" cy="2702052"/>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7" name="Rectangle 6"/>
          <p:cNvSpPr/>
          <p:nvPr/>
        </p:nvSpPr>
        <p:spPr>
          <a:xfrm>
            <a:off x="7029770" y="-564914"/>
            <a:ext cx="731520" cy="2702052"/>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8" name="Rectangle 7"/>
          <p:cNvSpPr/>
          <p:nvPr/>
        </p:nvSpPr>
        <p:spPr>
          <a:xfrm>
            <a:off x="7089124" y="-1463368"/>
            <a:ext cx="1104121" cy="2702052"/>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9" name="Rectangle 8"/>
          <p:cNvSpPr/>
          <p:nvPr/>
        </p:nvSpPr>
        <p:spPr>
          <a:xfrm>
            <a:off x="2705862" y="1328166"/>
            <a:ext cx="1038606" cy="38633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0" name="Rectangle 9"/>
          <p:cNvSpPr/>
          <p:nvPr/>
        </p:nvSpPr>
        <p:spPr>
          <a:xfrm>
            <a:off x="644182" y="5301800"/>
            <a:ext cx="3271355" cy="38633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1" name="TextBox 10"/>
          <p:cNvSpPr txBox="1"/>
          <p:nvPr/>
        </p:nvSpPr>
        <p:spPr>
          <a:xfrm>
            <a:off x="3563404" y="-725334"/>
            <a:ext cx="1998345" cy="253916"/>
          </a:xfrm>
          <a:prstGeom prst="rect">
            <a:avLst/>
          </a:prstGeom>
          <a:solidFill>
            <a:schemeClr val="bg1"/>
          </a:solidFill>
        </p:spPr>
        <p:txBody>
          <a:bodyPr wrap="square" rtlCol="0">
            <a:spAutoFit/>
          </a:bodyPr>
          <a:lstStyle/>
          <a:p>
            <a:r>
              <a:rPr lang="en-US" sz="1050" dirty="0"/>
              <a:t>DNA from environment</a:t>
            </a:r>
          </a:p>
        </p:txBody>
      </p:sp>
      <p:pic>
        <p:nvPicPr>
          <p:cNvPr id="13" name="Picture 12" descr="images.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89114" y="57581"/>
            <a:ext cx="1774879" cy="1181103"/>
          </a:xfrm>
          <a:prstGeom prst="rect">
            <a:avLst/>
          </a:prstGeom>
        </p:spPr>
      </p:pic>
      <p:pic>
        <p:nvPicPr>
          <p:cNvPr id="14" name="Picture 13" descr="225px-Iron_Mountain_Mine_red.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92744" y="3555279"/>
            <a:ext cx="1464548" cy="1588221"/>
          </a:xfrm>
          <a:prstGeom prst="rect">
            <a:avLst/>
          </a:prstGeom>
        </p:spPr>
      </p:pic>
      <p:sp>
        <p:nvSpPr>
          <p:cNvPr id="19" name="TextBox 18"/>
          <p:cNvSpPr txBox="1"/>
          <p:nvPr/>
        </p:nvSpPr>
        <p:spPr>
          <a:xfrm>
            <a:off x="5561749" y="2069025"/>
            <a:ext cx="3197146" cy="954107"/>
          </a:xfrm>
          <a:prstGeom prst="rect">
            <a:avLst/>
          </a:prstGeom>
          <a:solidFill>
            <a:schemeClr val="bg1">
              <a:lumMod val="85000"/>
            </a:schemeClr>
          </a:solidFill>
        </p:spPr>
        <p:txBody>
          <a:bodyPr wrap="square" rtlCol="0">
            <a:spAutoFit/>
          </a:bodyPr>
          <a:lstStyle/>
          <a:p>
            <a:r>
              <a:rPr lang="en-US" sz="2800" dirty="0">
                <a:solidFill>
                  <a:srgbClr val="0B6303"/>
                </a:solidFill>
                <a:latin typeface="Arial" charset="0"/>
                <a:ea typeface="Arial" charset="0"/>
                <a:cs typeface="Arial" charset="0"/>
              </a:rPr>
              <a:t>To bin or not to bin that is the question</a:t>
            </a:r>
          </a:p>
        </p:txBody>
      </p:sp>
      <p:grpSp>
        <p:nvGrpSpPr>
          <p:cNvPr id="12" name="Group 11">
            <a:extLst>
              <a:ext uri="{FF2B5EF4-FFF2-40B4-BE49-F238E27FC236}">
                <a16:creationId xmlns:a16="http://schemas.microsoft.com/office/drawing/2014/main" id="{19AF4205-3450-3B48-BD7D-2A2B7C670A60}"/>
              </a:ext>
            </a:extLst>
          </p:cNvPr>
          <p:cNvGrpSpPr/>
          <p:nvPr/>
        </p:nvGrpSpPr>
        <p:grpSpPr>
          <a:xfrm>
            <a:off x="5347801" y="4453733"/>
            <a:ext cx="3082326" cy="523220"/>
            <a:chOff x="5051566" y="167177"/>
            <a:chExt cx="3082326" cy="523220"/>
          </a:xfrm>
        </p:grpSpPr>
        <p:sp>
          <p:nvSpPr>
            <p:cNvPr id="2" name="Oval 1">
              <a:extLst>
                <a:ext uri="{FF2B5EF4-FFF2-40B4-BE49-F238E27FC236}">
                  <a16:creationId xmlns:a16="http://schemas.microsoft.com/office/drawing/2014/main" id="{2F1C8DE3-1D17-5846-9DDC-01454232F171}"/>
                </a:ext>
              </a:extLst>
            </p:cNvPr>
            <p:cNvSpPr/>
            <p:nvPr/>
          </p:nvSpPr>
          <p:spPr>
            <a:xfrm>
              <a:off x="5051567" y="261257"/>
              <a:ext cx="415264" cy="376448"/>
            </a:xfrm>
            <a:prstGeom prst="ellipse">
              <a:avLst/>
            </a:prstGeom>
            <a:solidFill>
              <a:srgbClr val="0B63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3C26A619-EA28-F840-BBE4-D0417AFBAFAF}"/>
                </a:ext>
              </a:extLst>
            </p:cNvPr>
            <p:cNvSpPr txBox="1"/>
            <p:nvPr/>
          </p:nvSpPr>
          <p:spPr>
            <a:xfrm>
              <a:off x="5466831" y="218230"/>
              <a:ext cx="2667061" cy="461665"/>
            </a:xfrm>
            <a:prstGeom prst="rect">
              <a:avLst/>
            </a:prstGeom>
            <a:noFill/>
          </p:spPr>
          <p:txBody>
            <a:bodyPr wrap="square" rtlCol="0">
              <a:spAutoFit/>
            </a:bodyPr>
            <a:lstStyle/>
            <a:p>
              <a:r>
                <a:rPr lang="en-US" sz="2400" b="1" dirty="0">
                  <a:solidFill>
                    <a:srgbClr val="0B6303"/>
                  </a:solidFill>
                </a:rPr>
                <a:t>Binned</a:t>
              </a:r>
            </a:p>
          </p:txBody>
        </p:sp>
        <p:sp>
          <p:nvSpPr>
            <p:cNvPr id="5" name="TextBox 4">
              <a:extLst>
                <a:ext uri="{FF2B5EF4-FFF2-40B4-BE49-F238E27FC236}">
                  <a16:creationId xmlns:a16="http://schemas.microsoft.com/office/drawing/2014/main" id="{4811A079-64F7-224A-BAB1-9D827720582E}"/>
                </a:ext>
              </a:extLst>
            </p:cNvPr>
            <p:cNvSpPr txBox="1"/>
            <p:nvPr/>
          </p:nvSpPr>
          <p:spPr>
            <a:xfrm>
              <a:off x="5051566" y="167177"/>
              <a:ext cx="967326" cy="523220"/>
            </a:xfrm>
            <a:prstGeom prst="rect">
              <a:avLst/>
            </a:prstGeom>
            <a:noFill/>
          </p:spPr>
          <p:txBody>
            <a:bodyPr wrap="square" rtlCol="0">
              <a:spAutoFit/>
            </a:bodyPr>
            <a:lstStyle/>
            <a:p>
              <a:r>
                <a:rPr lang="en-US" sz="2800" dirty="0">
                  <a:solidFill>
                    <a:schemeClr val="bg1"/>
                  </a:solidFill>
                </a:rPr>
                <a:t>2</a:t>
              </a:r>
            </a:p>
          </p:txBody>
        </p:sp>
      </p:grpSp>
      <p:grpSp>
        <p:nvGrpSpPr>
          <p:cNvPr id="18" name="Group 17">
            <a:extLst>
              <a:ext uri="{FF2B5EF4-FFF2-40B4-BE49-F238E27FC236}">
                <a16:creationId xmlns:a16="http://schemas.microsoft.com/office/drawing/2014/main" id="{1C13DD31-B4D8-6D4E-B008-CD80FBA1F330}"/>
              </a:ext>
            </a:extLst>
          </p:cNvPr>
          <p:cNvGrpSpPr/>
          <p:nvPr/>
        </p:nvGrpSpPr>
        <p:grpSpPr>
          <a:xfrm>
            <a:off x="5110919" y="186281"/>
            <a:ext cx="3082326" cy="523220"/>
            <a:chOff x="5051566" y="167177"/>
            <a:chExt cx="3082326" cy="523220"/>
          </a:xfrm>
        </p:grpSpPr>
        <p:sp>
          <p:nvSpPr>
            <p:cNvPr id="20" name="Oval 19">
              <a:extLst>
                <a:ext uri="{FF2B5EF4-FFF2-40B4-BE49-F238E27FC236}">
                  <a16:creationId xmlns:a16="http://schemas.microsoft.com/office/drawing/2014/main" id="{5F24A850-8254-C040-9CED-6910C4BEED11}"/>
                </a:ext>
              </a:extLst>
            </p:cNvPr>
            <p:cNvSpPr/>
            <p:nvPr/>
          </p:nvSpPr>
          <p:spPr>
            <a:xfrm>
              <a:off x="5051567" y="261257"/>
              <a:ext cx="415264" cy="376448"/>
            </a:xfrm>
            <a:prstGeom prst="ellipse">
              <a:avLst/>
            </a:prstGeom>
            <a:solidFill>
              <a:srgbClr val="0B63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35526AC1-6C24-8F44-889D-B5E9CABAC4F7}"/>
                </a:ext>
              </a:extLst>
            </p:cNvPr>
            <p:cNvSpPr txBox="1"/>
            <p:nvPr/>
          </p:nvSpPr>
          <p:spPr>
            <a:xfrm>
              <a:off x="5466831" y="218230"/>
              <a:ext cx="2667061" cy="461665"/>
            </a:xfrm>
            <a:prstGeom prst="rect">
              <a:avLst/>
            </a:prstGeom>
            <a:noFill/>
          </p:spPr>
          <p:txBody>
            <a:bodyPr wrap="square" rtlCol="0">
              <a:spAutoFit/>
            </a:bodyPr>
            <a:lstStyle/>
            <a:p>
              <a:r>
                <a:rPr lang="en-US" sz="2400" b="1" dirty="0" err="1">
                  <a:solidFill>
                    <a:srgbClr val="0B6303"/>
                  </a:solidFill>
                </a:rPr>
                <a:t>Unbinned</a:t>
              </a:r>
              <a:endParaRPr lang="en-US" sz="2400" b="1" dirty="0">
                <a:solidFill>
                  <a:srgbClr val="0B6303"/>
                </a:solidFill>
              </a:endParaRPr>
            </a:p>
          </p:txBody>
        </p:sp>
        <p:sp>
          <p:nvSpPr>
            <p:cNvPr id="22" name="TextBox 21">
              <a:extLst>
                <a:ext uri="{FF2B5EF4-FFF2-40B4-BE49-F238E27FC236}">
                  <a16:creationId xmlns:a16="http://schemas.microsoft.com/office/drawing/2014/main" id="{2718AC8A-D7B2-B740-A258-E3FD940B4F23}"/>
                </a:ext>
              </a:extLst>
            </p:cNvPr>
            <p:cNvSpPr txBox="1"/>
            <p:nvPr/>
          </p:nvSpPr>
          <p:spPr>
            <a:xfrm>
              <a:off x="5051566" y="167177"/>
              <a:ext cx="967326" cy="523220"/>
            </a:xfrm>
            <a:prstGeom prst="rect">
              <a:avLst/>
            </a:prstGeom>
            <a:noFill/>
          </p:spPr>
          <p:txBody>
            <a:bodyPr wrap="square" rtlCol="0">
              <a:spAutoFit/>
            </a:bodyPr>
            <a:lstStyle/>
            <a:p>
              <a:r>
                <a:rPr lang="en-US" sz="2800" dirty="0">
                  <a:solidFill>
                    <a:schemeClr val="bg1"/>
                  </a:solidFill>
                </a:rPr>
                <a:t>1</a:t>
              </a:r>
            </a:p>
          </p:txBody>
        </p:sp>
      </p:grpSp>
    </p:spTree>
    <p:extLst>
      <p:ext uri="{BB962C8B-B14F-4D97-AF65-F5344CB8AC3E}">
        <p14:creationId xmlns:p14="http://schemas.microsoft.com/office/powerpoint/2010/main" val="2370154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dissolve">
                                      <p:cBhvr>
                                        <p:cTn id="7"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EC957-7016-EE49-A434-7652FC4733C3}"/>
              </a:ext>
            </a:extLst>
          </p:cNvPr>
          <p:cNvSpPr>
            <a:spLocks noGrp="1"/>
          </p:cNvSpPr>
          <p:nvPr>
            <p:ph type="title"/>
          </p:nvPr>
        </p:nvSpPr>
        <p:spPr>
          <a:xfrm>
            <a:off x="287273" y="338629"/>
            <a:ext cx="8520600" cy="572700"/>
          </a:xfrm>
        </p:spPr>
        <p:txBody>
          <a:bodyPr/>
          <a:lstStyle/>
          <a:p>
            <a:pPr algn="ctr"/>
            <a:r>
              <a:rPr lang="en-US" b="1" dirty="0">
                <a:solidFill>
                  <a:srgbClr val="407742"/>
                </a:solidFill>
              </a:rPr>
              <a:t>Banfield lab work flow</a:t>
            </a:r>
          </a:p>
        </p:txBody>
      </p:sp>
      <p:sp>
        <p:nvSpPr>
          <p:cNvPr id="5" name="Title 1">
            <a:extLst>
              <a:ext uri="{FF2B5EF4-FFF2-40B4-BE49-F238E27FC236}">
                <a16:creationId xmlns:a16="http://schemas.microsoft.com/office/drawing/2014/main" id="{CFB6488E-EE8E-D34B-9F39-E13018889751}"/>
              </a:ext>
            </a:extLst>
          </p:cNvPr>
          <p:cNvSpPr txBox="1">
            <a:spLocks/>
          </p:cNvSpPr>
          <p:nvPr/>
        </p:nvSpPr>
        <p:spPr>
          <a:xfrm>
            <a:off x="1132115" y="1041958"/>
            <a:ext cx="85206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b="1" dirty="0">
                <a:solidFill>
                  <a:schemeClr val="tx1"/>
                </a:solidFill>
              </a:rPr>
              <a:t>DNA</a:t>
            </a:r>
            <a:r>
              <a:rPr lang="en-US" dirty="0">
                <a:solidFill>
                  <a:srgbClr val="407742"/>
                </a:solidFill>
              </a:rPr>
              <a:t> is </a:t>
            </a:r>
            <a:r>
              <a:rPr lang="en-US" u="sng" dirty="0">
                <a:solidFill>
                  <a:srgbClr val="407742"/>
                </a:solidFill>
              </a:rPr>
              <a:t>sequenced</a:t>
            </a:r>
            <a:r>
              <a:rPr lang="en-US" dirty="0">
                <a:solidFill>
                  <a:srgbClr val="407742"/>
                </a:solidFill>
              </a:rPr>
              <a:t> into </a:t>
            </a:r>
            <a:r>
              <a:rPr lang="en-US" b="1" dirty="0">
                <a:solidFill>
                  <a:schemeClr val="accent1">
                    <a:lumMod val="75000"/>
                  </a:schemeClr>
                </a:solidFill>
              </a:rPr>
              <a:t>Reads</a:t>
            </a:r>
          </a:p>
          <a:p>
            <a:endParaRPr lang="en-US" dirty="0">
              <a:solidFill>
                <a:srgbClr val="407742"/>
              </a:solidFill>
            </a:endParaRPr>
          </a:p>
          <a:p>
            <a:r>
              <a:rPr lang="en-US" b="1" dirty="0">
                <a:solidFill>
                  <a:schemeClr val="tx1"/>
                </a:solidFill>
              </a:rPr>
              <a:t>Reads</a:t>
            </a:r>
            <a:r>
              <a:rPr lang="en-US" dirty="0">
                <a:solidFill>
                  <a:srgbClr val="407742"/>
                </a:solidFill>
              </a:rPr>
              <a:t> are </a:t>
            </a:r>
            <a:r>
              <a:rPr lang="en-US" u="sng" dirty="0">
                <a:solidFill>
                  <a:srgbClr val="407742"/>
                </a:solidFill>
              </a:rPr>
              <a:t>Assembled</a:t>
            </a:r>
            <a:r>
              <a:rPr lang="en-US" dirty="0">
                <a:solidFill>
                  <a:srgbClr val="407742"/>
                </a:solidFill>
              </a:rPr>
              <a:t> into </a:t>
            </a:r>
            <a:r>
              <a:rPr lang="en-US" b="1" dirty="0">
                <a:solidFill>
                  <a:schemeClr val="accent1">
                    <a:lumMod val="75000"/>
                  </a:schemeClr>
                </a:solidFill>
              </a:rPr>
              <a:t>Contigs</a:t>
            </a:r>
            <a:r>
              <a:rPr lang="en-US" b="1" dirty="0">
                <a:solidFill>
                  <a:srgbClr val="407742"/>
                </a:solidFill>
              </a:rPr>
              <a:t> </a:t>
            </a:r>
          </a:p>
          <a:p>
            <a:endParaRPr lang="en-US" dirty="0">
              <a:solidFill>
                <a:srgbClr val="407742"/>
              </a:solidFill>
            </a:endParaRPr>
          </a:p>
          <a:p>
            <a:r>
              <a:rPr lang="en-US" b="1" dirty="0">
                <a:solidFill>
                  <a:schemeClr val="tx1"/>
                </a:solidFill>
              </a:rPr>
              <a:t>Contigs</a:t>
            </a:r>
            <a:r>
              <a:rPr lang="en-US" dirty="0">
                <a:solidFill>
                  <a:srgbClr val="407742"/>
                </a:solidFill>
              </a:rPr>
              <a:t> are </a:t>
            </a:r>
            <a:r>
              <a:rPr lang="en-US" u="sng" dirty="0">
                <a:solidFill>
                  <a:srgbClr val="407742"/>
                </a:solidFill>
              </a:rPr>
              <a:t>Binned</a:t>
            </a:r>
            <a:r>
              <a:rPr lang="en-US" dirty="0">
                <a:solidFill>
                  <a:srgbClr val="407742"/>
                </a:solidFill>
              </a:rPr>
              <a:t> into </a:t>
            </a:r>
            <a:r>
              <a:rPr lang="en-US" b="1" dirty="0">
                <a:solidFill>
                  <a:schemeClr val="accent1">
                    <a:lumMod val="75000"/>
                  </a:schemeClr>
                </a:solidFill>
              </a:rPr>
              <a:t>Bins</a:t>
            </a:r>
          </a:p>
          <a:p>
            <a:endParaRPr lang="en-US" dirty="0">
              <a:solidFill>
                <a:srgbClr val="407742"/>
              </a:solidFill>
            </a:endParaRPr>
          </a:p>
          <a:p>
            <a:r>
              <a:rPr lang="en-US" b="1" dirty="0">
                <a:solidFill>
                  <a:schemeClr val="tx1"/>
                </a:solidFill>
              </a:rPr>
              <a:t>Bins</a:t>
            </a:r>
            <a:r>
              <a:rPr lang="en-US" dirty="0">
                <a:solidFill>
                  <a:srgbClr val="407742"/>
                </a:solidFill>
              </a:rPr>
              <a:t> are </a:t>
            </a:r>
            <a:r>
              <a:rPr lang="en-US" u="sng" dirty="0">
                <a:solidFill>
                  <a:srgbClr val="407742"/>
                </a:solidFill>
              </a:rPr>
              <a:t>curated</a:t>
            </a:r>
            <a:r>
              <a:rPr lang="en-US" dirty="0">
                <a:solidFill>
                  <a:srgbClr val="407742"/>
                </a:solidFill>
              </a:rPr>
              <a:t> into </a:t>
            </a:r>
            <a:r>
              <a:rPr lang="en-US" b="1" dirty="0">
                <a:solidFill>
                  <a:schemeClr val="accent1">
                    <a:lumMod val="75000"/>
                  </a:schemeClr>
                </a:solidFill>
              </a:rPr>
              <a:t>Metagenome Assembled Genomes (MAGs)</a:t>
            </a:r>
          </a:p>
          <a:p>
            <a:pPr algn="ctr"/>
            <a:endParaRPr lang="en-US" dirty="0">
              <a:solidFill>
                <a:srgbClr val="407742"/>
              </a:solidFill>
            </a:endParaRPr>
          </a:p>
          <a:p>
            <a:pPr algn="ctr"/>
            <a:endParaRPr lang="en-US" dirty="0">
              <a:solidFill>
                <a:srgbClr val="407742"/>
              </a:solidFill>
            </a:endParaRPr>
          </a:p>
          <a:p>
            <a:pPr algn="ctr"/>
            <a:endParaRPr lang="en-US" dirty="0">
              <a:solidFill>
                <a:srgbClr val="407742"/>
              </a:solidFill>
            </a:endParaRPr>
          </a:p>
          <a:p>
            <a:pPr algn="ctr"/>
            <a:endParaRPr lang="en-US" dirty="0">
              <a:solidFill>
                <a:srgbClr val="407742"/>
              </a:solidFill>
            </a:endParaRPr>
          </a:p>
        </p:txBody>
      </p:sp>
      <p:sp>
        <p:nvSpPr>
          <p:cNvPr id="7" name="Left Bracket 6">
            <a:extLst>
              <a:ext uri="{FF2B5EF4-FFF2-40B4-BE49-F238E27FC236}">
                <a16:creationId xmlns:a16="http://schemas.microsoft.com/office/drawing/2014/main" id="{2E832B8E-507F-8548-B054-837D8175864F}"/>
              </a:ext>
            </a:extLst>
          </p:cNvPr>
          <p:cNvSpPr/>
          <p:nvPr/>
        </p:nvSpPr>
        <p:spPr>
          <a:xfrm>
            <a:off x="468376" y="1262743"/>
            <a:ext cx="45719" cy="2960915"/>
          </a:xfrm>
          <a:prstGeom prst="lef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extBox 8">
            <a:extLst>
              <a:ext uri="{FF2B5EF4-FFF2-40B4-BE49-F238E27FC236}">
                <a16:creationId xmlns:a16="http://schemas.microsoft.com/office/drawing/2014/main" id="{5444D044-D304-CB4B-A186-92EEEF3BF0FC}"/>
              </a:ext>
            </a:extLst>
          </p:cNvPr>
          <p:cNvSpPr txBox="1"/>
          <p:nvPr/>
        </p:nvSpPr>
        <p:spPr>
          <a:xfrm rot="16200000">
            <a:off x="-406992" y="2589311"/>
            <a:ext cx="1388531" cy="307777"/>
          </a:xfrm>
          <a:prstGeom prst="rect">
            <a:avLst/>
          </a:prstGeom>
          <a:noFill/>
        </p:spPr>
        <p:txBody>
          <a:bodyPr wrap="square" rtlCol="0">
            <a:spAutoFit/>
          </a:bodyPr>
          <a:lstStyle/>
          <a:p>
            <a:r>
              <a:rPr lang="en-US" dirty="0"/>
              <a:t>binned</a:t>
            </a:r>
          </a:p>
        </p:txBody>
      </p:sp>
      <p:grpSp>
        <p:nvGrpSpPr>
          <p:cNvPr id="10" name="Group 9">
            <a:extLst>
              <a:ext uri="{FF2B5EF4-FFF2-40B4-BE49-F238E27FC236}">
                <a16:creationId xmlns:a16="http://schemas.microsoft.com/office/drawing/2014/main" id="{D33056C9-0CE0-FF45-A5EC-6FEA1C5C4059}"/>
              </a:ext>
            </a:extLst>
          </p:cNvPr>
          <p:cNvGrpSpPr/>
          <p:nvPr/>
        </p:nvGrpSpPr>
        <p:grpSpPr>
          <a:xfrm>
            <a:off x="133385" y="135133"/>
            <a:ext cx="3082326" cy="523220"/>
            <a:chOff x="5051566" y="167177"/>
            <a:chExt cx="3082326" cy="523220"/>
          </a:xfrm>
        </p:grpSpPr>
        <p:sp>
          <p:nvSpPr>
            <p:cNvPr id="11" name="Oval 10">
              <a:extLst>
                <a:ext uri="{FF2B5EF4-FFF2-40B4-BE49-F238E27FC236}">
                  <a16:creationId xmlns:a16="http://schemas.microsoft.com/office/drawing/2014/main" id="{BAF5071F-5728-3040-A83A-064464FB62BD}"/>
                </a:ext>
              </a:extLst>
            </p:cNvPr>
            <p:cNvSpPr/>
            <p:nvPr/>
          </p:nvSpPr>
          <p:spPr>
            <a:xfrm>
              <a:off x="5051567" y="261257"/>
              <a:ext cx="415264" cy="376448"/>
            </a:xfrm>
            <a:prstGeom prst="ellipse">
              <a:avLst/>
            </a:prstGeom>
            <a:solidFill>
              <a:srgbClr val="0B63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6ED455BE-EA50-A44A-83F7-9A0DB059204E}"/>
                </a:ext>
              </a:extLst>
            </p:cNvPr>
            <p:cNvSpPr txBox="1"/>
            <p:nvPr/>
          </p:nvSpPr>
          <p:spPr>
            <a:xfrm>
              <a:off x="5466831" y="218230"/>
              <a:ext cx="2667061" cy="461665"/>
            </a:xfrm>
            <a:prstGeom prst="rect">
              <a:avLst/>
            </a:prstGeom>
            <a:noFill/>
          </p:spPr>
          <p:txBody>
            <a:bodyPr wrap="square" rtlCol="0">
              <a:spAutoFit/>
            </a:bodyPr>
            <a:lstStyle/>
            <a:p>
              <a:r>
                <a:rPr lang="en-US" sz="2400" b="1" dirty="0">
                  <a:solidFill>
                    <a:srgbClr val="0B6303"/>
                  </a:solidFill>
                </a:rPr>
                <a:t>Binned</a:t>
              </a:r>
            </a:p>
          </p:txBody>
        </p:sp>
        <p:sp>
          <p:nvSpPr>
            <p:cNvPr id="13" name="TextBox 12">
              <a:extLst>
                <a:ext uri="{FF2B5EF4-FFF2-40B4-BE49-F238E27FC236}">
                  <a16:creationId xmlns:a16="http://schemas.microsoft.com/office/drawing/2014/main" id="{6933C446-718C-334A-A444-411DC31C03C9}"/>
                </a:ext>
              </a:extLst>
            </p:cNvPr>
            <p:cNvSpPr txBox="1"/>
            <p:nvPr/>
          </p:nvSpPr>
          <p:spPr>
            <a:xfrm>
              <a:off x="5051566" y="167177"/>
              <a:ext cx="967326" cy="523220"/>
            </a:xfrm>
            <a:prstGeom prst="rect">
              <a:avLst/>
            </a:prstGeom>
            <a:noFill/>
          </p:spPr>
          <p:txBody>
            <a:bodyPr wrap="square" rtlCol="0">
              <a:spAutoFit/>
            </a:bodyPr>
            <a:lstStyle/>
            <a:p>
              <a:r>
                <a:rPr lang="en-US" sz="2800" dirty="0">
                  <a:solidFill>
                    <a:schemeClr val="bg1"/>
                  </a:solidFill>
                </a:rPr>
                <a:t>2</a:t>
              </a:r>
            </a:p>
          </p:txBody>
        </p:sp>
      </p:grpSp>
    </p:spTree>
    <p:extLst>
      <p:ext uri="{BB962C8B-B14F-4D97-AF65-F5344CB8AC3E}">
        <p14:creationId xmlns:p14="http://schemas.microsoft.com/office/powerpoint/2010/main" val="6379280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7060" y="2246206"/>
            <a:ext cx="5233958" cy="2389802"/>
          </a:xfrm>
          <a:prstGeom prst="rect">
            <a:avLst/>
          </a:prstGeom>
          <a:noFill/>
          <a:ln w="317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nvGrpSpPr>
          <p:cNvPr id="12" name="Group 11"/>
          <p:cNvGrpSpPr/>
          <p:nvPr/>
        </p:nvGrpSpPr>
        <p:grpSpPr>
          <a:xfrm>
            <a:off x="138499" y="131385"/>
            <a:ext cx="6802461" cy="4316015"/>
            <a:chOff x="13977" y="1011238"/>
            <a:chExt cx="9069948" cy="5754687"/>
          </a:xfrm>
        </p:grpSpPr>
        <p:pic>
          <p:nvPicPr>
            <p:cNvPr id="13" name="Picture 1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80275" y="1443038"/>
              <a:ext cx="1470025" cy="1138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4" name="TextBox 21"/>
            <p:cNvSpPr txBox="1">
              <a:spLocks noChangeArrowheads="1"/>
            </p:cNvSpPr>
            <p:nvPr/>
          </p:nvSpPr>
          <p:spPr bwMode="auto">
            <a:xfrm>
              <a:off x="2983647" y="3808413"/>
              <a:ext cx="789107" cy="40010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n-US" sz="1350" b="1">
                  <a:latin typeface="Myriad Pro" charset="0"/>
                  <a:cs typeface="Myriad Pro" charset="0"/>
                </a:rPr>
                <a:t>6. Bin</a:t>
              </a:r>
            </a:p>
          </p:txBody>
        </p:sp>
        <p:pic>
          <p:nvPicPr>
            <p:cNvPr id="15" name="Picture 2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773363" y="4156075"/>
              <a:ext cx="1552575" cy="12334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6" name="Picture 25"/>
            <p:cNvPicPr>
              <a:picLocks noChangeAspect="1"/>
            </p:cNvPicPr>
            <p:nvPr/>
          </p:nvPicPr>
          <p:blipFill>
            <a:blip r:embed="rId5">
              <a:extLst>
                <a:ext uri="{28A0092B-C50C-407E-A947-70E740481C1C}">
                  <a14:useLocalDpi xmlns:a14="http://schemas.microsoft.com/office/drawing/2010/main" val="0"/>
                </a:ext>
              </a:extLst>
            </a:blip>
            <a:srcRect b="13013"/>
            <a:stretch>
              <a:fillRect/>
            </a:stretch>
          </p:blipFill>
          <p:spPr bwMode="auto">
            <a:xfrm>
              <a:off x="38100" y="4471988"/>
              <a:ext cx="2427288"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 name="Picture 11"/>
            <p:cNvPicPr>
              <a:picLocks noChangeAspect="1"/>
            </p:cNvPicPr>
            <p:nvPr/>
          </p:nvPicPr>
          <p:blipFill>
            <a:blip r:embed="rId6">
              <a:extLst>
                <a:ext uri="{28A0092B-C50C-407E-A947-70E740481C1C}">
                  <a14:useLocalDpi xmlns:a14="http://schemas.microsoft.com/office/drawing/2010/main" val="0"/>
                </a:ext>
              </a:extLst>
            </a:blip>
            <a:srcRect l="22977" t="77464" r="62617" b="1688"/>
            <a:stretch>
              <a:fillRect/>
            </a:stretch>
          </p:blipFill>
          <p:spPr bwMode="auto">
            <a:xfrm>
              <a:off x="4298950" y="1195388"/>
              <a:ext cx="1522413" cy="23606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8" name="Picture 12" descr="community_vsm.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2550" y="1404938"/>
              <a:ext cx="2593975" cy="1731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9" name="TextBox 14"/>
            <p:cNvSpPr txBox="1">
              <a:spLocks noChangeArrowheads="1"/>
            </p:cNvSpPr>
            <p:nvPr/>
          </p:nvSpPr>
          <p:spPr bwMode="auto">
            <a:xfrm>
              <a:off x="101600" y="1035050"/>
              <a:ext cx="2629353" cy="40010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350" b="1"/>
                <a:t>1. Environmental sample</a:t>
              </a:r>
            </a:p>
          </p:txBody>
        </p:sp>
        <p:sp>
          <p:nvSpPr>
            <p:cNvPr id="20" name="TextBox 15"/>
            <p:cNvSpPr txBox="1">
              <a:spLocks noChangeArrowheads="1"/>
            </p:cNvSpPr>
            <p:nvPr/>
          </p:nvSpPr>
          <p:spPr bwMode="auto">
            <a:xfrm>
              <a:off x="3695700" y="1011238"/>
              <a:ext cx="2663551" cy="40010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350" b="1"/>
                <a:t>2. Get microbial biomass </a:t>
              </a:r>
            </a:p>
          </p:txBody>
        </p:sp>
        <p:sp>
          <p:nvSpPr>
            <p:cNvPr id="21" name="TextBox 16"/>
            <p:cNvSpPr txBox="1">
              <a:spLocks noChangeArrowheads="1"/>
            </p:cNvSpPr>
            <p:nvPr/>
          </p:nvSpPr>
          <p:spPr bwMode="auto">
            <a:xfrm>
              <a:off x="6584950" y="1011238"/>
              <a:ext cx="2498975" cy="40010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350" b="1"/>
                <a:t>3. Extract genomic DNA</a:t>
              </a:r>
            </a:p>
          </p:txBody>
        </p:sp>
        <p:sp>
          <p:nvSpPr>
            <p:cNvPr id="22" name="TextBox 26"/>
            <p:cNvSpPr txBox="1">
              <a:spLocks noChangeArrowheads="1"/>
            </p:cNvSpPr>
            <p:nvPr/>
          </p:nvSpPr>
          <p:spPr bwMode="auto">
            <a:xfrm>
              <a:off x="6715125" y="2878138"/>
              <a:ext cx="1400384" cy="40010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350" b="1" dirty="0"/>
                <a:t>4. Sequence</a:t>
              </a:r>
            </a:p>
          </p:txBody>
        </p:sp>
        <p:pic>
          <p:nvPicPr>
            <p:cNvPr id="23" name="Picture 27" descr="pr04011fish_f.jp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528763" y="2508250"/>
              <a:ext cx="2001837" cy="1257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4" name="TextBox 28"/>
            <p:cNvSpPr txBox="1">
              <a:spLocks noChangeArrowheads="1"/>
            </p:cNvSpPr>
            <p:nvPr/>
          </p:nvSpPr>
          <p:spPr bwMode="auto">
            <a:xfrm>
              <a:off x="5060950" y="3805238"/>
              <a:ext cx="1451680" cy="40010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350" b="1"/>
                <a:t>5. Assemble </a:t>
              </a:r>
            </a:p>
          </p:txBody>
        </p:sp>
        <p:sp>
          <p:nvSpPr>
            <p:cNvPr id="25" name="TextBox 29"/>
            <p:cNvSpPr txBox="1">
              <a:spLocks noChangeArrowheads="1"/>
            </p:cNvSpPr>
            <p:nvPr/>
          </p:nvSpPr>
          <p:spPr bwMode="auto">
            <a:xfrm>
              <a:off x="13977" y="3849687"/>
              <a:ext cx="2537447" cy="40010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n-US" sz="1350" b="1">
                  <a:latin typeface="Myriad Pro" charset="0"/>
                  <a:cs typeface="Myriad Pro" charset="0"/>
                </a:rPr>
                <a:t>7. Reconstruct genomes</a:t>
              </a:r>
            </a:p>
          </p:txBody>
        </p:sp>
        <p:sp>
          <p:nvSpPr>
            <p:cNvPr id="26" name="TextBox 30"/>
            <p:cNvSpPr txBox="1">
              <a:spLocks noChangeArrowheads="1"/>
            </p:cNvSpPr>
            <p:nvPr/>
          </p:nvSpPr>
          <p:spPr bwMode="auto">
            <a:xfrm>
              <a:off x="203898" y="5416550"/>
              <a:ext cx="4572192" cy="40010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n-US" sz="1350" b="1">
                  <a:latin typeface="Myriad Pro" charset="0"/>
                  <a:cs typeface="Myriad Pro" charset="0"/>
                </a:rPr>
                <a:t>8. Phylogeny and  Infer organism metabolism</a:t>
              </a:r>
            </a:p>
          </p:txBody>
        </p:sp>
        <p:pic>
          <p:nvPicPr>
            <p:cNvPr id="27" name="Picture 3" descr="Screen shot 2013-09-26 at 4.41.02 AM.pn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739775" y="5881688"/>
              <a:ext cx="1866900" cy="7635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8" name="Picture 4" descr="Screen shot 2013-09-26 at 4.43.46 AM.pn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684463" y="5761038"/>
              <a:ext cx="1473200" cy="1004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0" name="Rectangle 29"/>
            <p:cNvSpPr/>
            <p:nvPr/>
          </p:nvSpPr>
          <p:spPr>
            <a:xfrm>
              <a:off x="7026275" y="1404938"/>
              <a:ext cx="2001838" cy="1138237"/>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050"/>
            </a:p>
          </p:txBody>
        </p:sp>
        <p:grpSp>
          <p:nvGrpSpPr>
            <p:cNvPr id="31" name="Group 10"/>
            <p:cNvGrpSpPr>
              <a:grpSpLocks/>
            </p:cNvGrpSpPr>
            <p:nvPr/>
          </p:nvGrpSpPr>
          <p:grpSpPr bwMode="auto">
            <a:xfrm>
              <a:off x="7026275" y="3279775"/>
              <a:ext cx="2001838" cy="2689225"/>
              <a:chOff x="7027052" y="3279359"/>
              <a:chExt cx="2000952" cy="2689641"/>
            </a:xfrm>
          </p:grpSpPr>
          <p:pic>
            <p:nvPicPr>
              <p:cNvPr id="36" name="Picture 22"/>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7027052" y="4953305"/>
                <a:ext cx="2000952" cy="92771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7" name="Picture 2"/>
              <p:cNvPicPr>
                <a:picLocks noChangeAspect="1"/>
              </p:cNvPicPr>
              <p:nvPr/>
            </p:nvPicPr>
            <p:blipFill>
              <a:blip r:embed="rId12">
                <a:extLst>
                  <a:ext uri="{28A0092B-C50C-407E-A947-70E740481C1C}">
                    <a14:useLocalDpi xmlns:a14="http://schemas.microsoft.com/office/drawing/2010/main" val="0"/>
                  </a:ext>
                </a:extLst>
              </a:blip>
              <a:srcRect b="16136"/>
              <a:stretch>
                <a:fillRect/>
              </a:stretch>
            </p:blipFill>
            <p:spPr bwMode="auto">
              <a:xfrm>
                <a:off x="7149998" y="3373399"/>
                <a:ext cx="1789106" cy="1373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8" name="Rectangle 37"/>
              <p:cNvSpPr/>
              <p:nvPr/>
            </p:nvSpPr>
            <p:spPr>
              <a:xfrm>
                <a:off x="7027052" y="3279359"/>
                <a:ext cx="2000952" cy="2689641"/>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050"/>
              </a:p>
            </p:txBody>
          </p:sp>
        </p:grpSp>
        <p:grpSp>
          <p:nvGrpSpPr>
            <p:cNvPr id="32" name="Group 36"/>
            <p:cNvGrpSpPr>
              <a:grpSpLocks/>
            </p:cNvGrpSpPr>
            <p:nvPr/>
          </p:nvGrpSpPr>
          <p:grpSpPr bwMode="auto">
            <a:xfrm>
              <a:off x="4478338" y="4156075"/>
              <a:ext cx="2359025" cy="1138238"/>
              <a:chOff x="4477802" y="4155930"/>
              <a:chExt cx="2359130" cy="1139021"/>
            </a:xfrm>
          </p:grpSpPr>
          <p:pic>
            <p:nvPicPr>
              <p:cNvPr id="34" name="Picture 23"/>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4477803" y="4295819"/>
                <a:ext cx="2359129" cy="7925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5" name="Rectangle 34"/>
              <p:cNvSpPr/>
              <p:nvPr/>
            </p:nvSpPr>
            <p:spPr>
              <a:xfrm>
                <a:off x="4477802" y="4155930"/>
                <a:ext cx="2359130" cy="1139021"/>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050"/>
              </a:p>
            </p:txBody>
          </p:sp>
        </p:grpSp>
        <p:sp>
          <p:nvSpPr>
            <p:cNvPr id="33" name="Rectangle 32"/>
            <p:cNvSpPr/>
            <p:nvPr/>
          </p:nvSpPr>
          <p:spPr>
            <a:xfrm>
              <a:off x="38100" y="4178300"/>
              <a:ext cx="2540000" cy="1138238"/>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050"/>
            </a:p>
          </p:txBody>
        </p:sp>
      </p:grpSp>
      <p:sp>
        <p:nvSpPr>
          <p:cNvPr id="3" name="Slide Number Placeholder 2"/>
          <p:cNvSpPr>
            <a:spLocks noGrp="1"/>
          </p:cNvSpPr>
          <p:nvPr>
            <p:ph type="sldNum" sz="quarter" idx="12"/>
          </p:nvPr>
        </p:nvSpPr>
        <p:spPr/>
        <p:txBody>
          <a:bodyPr/>
          <a:lstStyle/>
          <a:p>
            <a:fld id="{0CFEC368-1D7A-4F81-ABF6-AE0E36BAF64C}" type="slidenum">
              <a:rPr lang="en-US" smtClean="0"/>
              <a:pPr/>
              <a:t>45</a:t>
            </a:fld>
            <a:endParaRPr lang="en-US"/>
          </a:p>
        </p:txBody>
      </p:sp>
    </p:spTree>
    <p:extLst>
      <p:ext uri="{BB962C8B-B14F-4D97-AF65-F5344CB8AC3E}">
        <p14:creationId xmlns:p14="http://schemas.microsoft.com/office/powerpoint/2010/main" val="23397842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3835" y="-119145"/>
            <a:ext cx="6575852" cy="742950"/>
          </a:xfrm>
        </p:spPr>
        <p:txBody>
          <a:bodyPr>
            <a:normAutofit fontScale="90000"/>
          </a:bodyPr>
          <a:lstStyle/>
          <a:p>
            <a:br>
              <a:rPr lang="en-US" dirty="0"/>
            </a:br>
            <a:r>
              <a:rPr lang="en-US" dirty="0"/>
              <a:t>Genomics meet biogeochemistry</a:t>
            </a:r>
          </a:p>
        </p:txBody>
      </p:sp>
      <p:sp>
        <p:nvSpPr>
          <p:cNvPr id="7" name="Slide Number Placeholder 6"/>
          <p:cNvSpPr>
            <a:spLocks noGrp="1"/>
          </p:cNvSpPr>
          <p:nvPr>
            <p:ph type="sldNum" sz="quarter" idx="12"/>
          </p:nvPr>
        </p:nvSpPr>
        <p:spPr/>
        <p:txBody>
          <a:bodyPr/>
          <a:lstStyle/>
          <a:p>
            <a:fld id="{0CFEC368-1D7A-4F81-ABF6-AE0E36BAF64C}" type="slidenum">
              <a:rPr lang="en-US" smtClean="0"/>
              <a:pPr/>
              <a:t>46</a:t>
            </a:fld>
            <a:endParaRPr lang="en-US"/>
          </a:p>
        </p:txBody>
      </p:sp>
      <p:pic>
        <p:nvPicPr>
          <p:cNvPr id="11" name="Picture 10" descr="Screen Shot 2014-09-04 at 4.07.03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5848" y="2990850"/>
            <a:ext cx="6762750" cy="2124075"/>
          </a:xfrm>
          <a:prstGeom prst="rect">
            <a:avLst/>
          </a:prstGeom>
        </p:spPr>
      </p:pic>
      <p:sp>
        <p:nvSpPr>
          <p:cNvPr id="12" name="Rectangle 11"/>
          <p:cNvSpPr/>
          <p:nvPr/>
        </p:nvSpPr>
        <p:spPr>
          <a:xfrm>
            <a:off x="1533525" y="2981961"/>
            <a:ext cx="733425" cy="427990"/>
          </a:xfrm>
          <a:prstGeom prst="rect">
            <a:avLst/>
          </a:prstGeom>
          <a:noFill/>
          <a:ln w="25400">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p>
        </p:txBody>
      </p:sp>
      <p:sp>
        <p:nvSpPr>
          <p:cNvPr id="13" name="Rectangle 12"/>
          <p:cNvSpPr/>
          <p:nvPr/>
        </p:nvSpPr>
        <p:spPr>
          <a:xfrm>
            <a:off x="2381250" y="3591561"/>
            <a:ext cx="733425" cy="427990"/>
          </a:xfrm>
          <a:prstGeom prst="rect">
            <a:avLst/>
          </a:prstGeom>
          <a:noFill/>
          <a:ln w="25400">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p>
        </p:txBody>
      </p:sp>
      <p:sp>
        <p:nvSpPr>
          <p:cNvPr id="16" name="Rectangle 15"/>
          <p:cNvSpPr/>
          <p:nvPr/>
        </p:nvSpPr>
        <p:spPr>
          <a:xfrm>
            <a:off x="3180626" y="4210295"/>
            <a:ext cx="1180014" cy="427990"/>
          </a:xfrm>
          <a:prstGeom prst="rect">
            <a:avLst/>
          </a:prstGeom>
          <a:noFill/>
          <a:ln w="25400">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p>
        </p:txBody>
      </p:sp>
      <p:sp>
        <p:nvSpPr>
          <p:cNvPr id="17" name="Rectangle 16"/>
          <p:cNvSpPr/>
          <p:nvPr/>
        </p:nvSpPr>
        <p:spPr>
          <a:xfrm>
            <a:off x="1225848" y="3543935"/>
            <a:ext cx="4501853" cy="561975"/>
          </a:xfrm>
          <a:prstGeom prst="rect">
            <a:avLst/>
          </a:prstGeom>
          <a:noFill/>
          <a:ln w="53975">
            <a:solidFill>
              <a:srgbClr val="8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p>
        </p:txBody>
      </p:sp>
      <p:sp>
        <p:nvSpPr>
          <p:cNvPr id="18" name="TextBox 17"/>
          <p:cNvSpPr txBox="1"/>
          <p:nvPr/>
        </p:nvSpPr>
        <p:spPr>
          <a:xfrm>
            <a:off x="5838825" y="3554731"/>
            <a:ext cx="1950068" cy="415498"/>
          </a:xfrm>
          <a:prstGeom prst="rect">
            <a:avLst/>
          </a:prstGeom>
          <a:solidFill>
            <a:schemeClr val="bg1">
              <a:lumMod val="85000"/>
            </a:schemeClr>
          </a:solidFill>
        </p:spPr>
        <p:txBody>
          <a:bodyPr wrap="square" rtlCol="0">
            <a:spAutoFit/>
          </a:bodyPr>
          <a:lstStyle/>
          <a:p>
            <a:pPr algn="ctr"/>
            <a:r>
              <a:rPr lang="en-US" sz="1050" b="1" dirty="0">
                <a:solidFill>
                  <a:srgbClr val="800000"/>
                </a:solidFill>
              </a:rPr>
              <a:t>Microbial aerobic ferrous iron oxidation</a:t>
            </a:r>
          </a:p>
        </p:txBody>
      </p:sp>
      <p:sp>
        <p:nvSpPr>
          <p:cNvPr id="19" name="TextBox 18"/>
          <p:cNvSpPr txBox="1"/>
          <p:nvPr/>
        </p:nvSpPr>
        <p:spPr>
          <a:xfrm>
            <a:off x="968993" y="2733536"/>
            <a:ext cx="1819275" cy="253916"/>
          </a:xfrm>
          <a:prstGeom prst="rect">
            <a:avLst/>
          </a:prstGeom>
          <a:noFill/>
        </p:spPr>
        <p:txBody>
          <a:bodyPr wrap="square" rtlCol="0">
            <a:spAutoFit/>
          </a:bodyPr>
          <a:lstStyle/>
          <a:p>
            <a:pPr algn="ctr"/>
            <a:r>
              <a:rPr lang="en-US" sz="1050" dirty="0">
                <a:solidFill>
                  <a:srgbClr val="FF0000"/>
                </a:solidFill>
              </a:rPr>
              <a:t>Pyrite</a:t>
            </a:r>
          </a:p>
        </p:txBody>
      </p:sp>
      <p:pic>
        <p:nvPicPr>
          <p:cNvPr id="21" name="Picture 20" descr="225px-Iron_Mountain_Mine_red.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90498" y="87758"/>
            <a:ext cx="1946304" cy="1906478"/>
          </a:xfrm>
          <a:prstGeom prst="rect">
            <a:avLst/>
          </a:prstGeom>
        </p:spPr>
      </p:pic>
      <p:sp>
        <p:nvSpPr>
          <p:cNvPr id="22" name="TextBox 21"/>
          <p:cNvSpPr txBox="1"/>
          <p:nvPr/>
        </p:nvSpPr>
        <p:spPr>
          <a:xfrm>
            <a:off x="6643943" y="2071462"/>
            <a:ext cx="2601050" cy="577081"/>
          </a:xfrm>
          <a:prstGeom prst="rect">
            <a:avLst/>
          </a:prstGeom>
          <a:noFill/>
        </p:spPr>
        <p:txBody>
          <a:bodyPr wrap="square" rtlCol="0">
            <a:spAutoFit/>
          </a:bodyPr>
          <a:lstStyle/>
          <a:p>
            <a:pPr algn="ctr"/>
            <a:r>
              <a:rPr lang="en-US" sz="1050" dirty="0">
                <a:solidFill>
                  <a:srgbClr val="008000"/>
                </a:solidFill>
              </a:rPr>
              <a:t>Iron hydroxide waste stream- causes additional leaching of Cu, </a:t>
            </a:r>
            <a:r>
              <a:rPr lang="en-US" sz="1050" dirty="0" err="1">
                <a:solidFill>
                  <a:srgbClr val="008000"/>
                </a:solidFill>
              </a:rPr>
              <a:t>Ca</a:t>
            </a:r>
            <a:r>
              <a:rPr lang="en-US" sz="1050" dirty="0">
                <a:solidFill>
                  <a:srgbClr val="008000"/>
                </a:solidFill>
              </a:rPr>
              <a:t>, radioactive metals</a:t>
            </a:r>
          </a:p>
        </p:txBody>
      </p:sp>
      <p:pic>
        <p:nvPicPr>
          <p:cNvPr id="23" name="Picture 22" descr="hg141332.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3000" y="946151"/>
            <a:ext cx="2188193" cy="1350878"/>
          </a:xfrm>
          <a:prstGeom prst="rect">
            <a:avLst/>
          </a:prstGeom>
        </p:spPr>
      </p:pic>
      <p:cxnSp>
        <p:nvCxnSpPr>
          <p:cNvPr id="25" name="Straight Arrow Connector 24"/>
          <p:cNvCxnSpPr/>
          <p:nvPr/>
        </p:nvCxnSpPr>
        <p:spPr>
          <a:xfrm flipH="1">
            <a:off x="1790700" y="2179538"/>
            <a:ext cx="28575" cy="553998"/>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6030050" y="3030221"/>
            <a:ext cx="1819275" cy="253916"/>
          </a:xfrm>
          <a:prstGeom prst="rect">
            <a:avLst/>
          </a:prstGeom>
          <a:noFill/>
        </p:spPr>
        <p:txBody>
          <a:bodyPr wrap="square" rtlCol="0">
            <a:spAutoFit/>
          </a:bodyPr>
          <a:lstStyle/>
          <a:p>
            <a:pPr algn="ctr"/>
            <a:r>
              <a:rPr lang="en-US" sz="1050" b="1" dirty="0"/>
              <a:t>Abiotic reaction</a:t>
            </a:r>
          </a:p>
        </p:txBody>
      </p:sp>
      <p:cxnSp>
        <p:nvCxnSpPr>
          <p:cNvPr id="27" name="Straight Arrow Connector 26"/>
          <p:cNvCxnSpPr/>
          <p:nvPr/>
        </p:nvCxnSpPr>
        <p:spPr>
          <a:xfrm flipV="1">
            <a:off x="5210175" y="2654465"/>
            <a:ext cx="0" cy="3757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9" name="Rectangle 28"/>
          <p:cNvSpPr/>
          <p:nvPr/>
        </p:nvSpPr>
        <p:spPr>
          <a:xfrm>
            <a:off x="5117740" y="3030222"/>
            <a:ext cx="855161" cy="427990"/>
          </a:xfrm>
          <a:prstGeom prst="rect">
            <a:avLst/>
          </a:prstGeom>
          <a:no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p>
        </p:txBody>
      </p:sp>
      <p:sp>
        <p:nvSpPr>
          <p:cNvPr id="30" name="TextBox 29"/>
          <p:cNvSpPr txBox="1"/>
          <p:nvPr/>
        </p:nvSpPr>
        <p:spPr>
          <a:xfrm>
            <a:off x="4153625" y="2167735"/>
            <a:ext cx="1819275" cy="415498"/>
          </a:xfrm>
          <a:prstGeom prst="rect">
            <a:avLst/>
          </a:prstGeom>
          <a:noFill/>
        </p:spPr>
        <p:txBody>
          <a:bodyPr wrap="square" rtlCol="0">
            <a:spAutoFit/>
          </a:bodyPr>
          <a:lstStyle/>
          <a:p>
            <a:pPr algn="ctr"/>
            <a:r>
              <a:rPr lang="en-US" sz="1050" dirty="0">
                <a:solidFill>
                  <a:srgbClr val="292934"/>
                </a:solidFill>
              </a:rPr>
              <a:t>Sulfuric acid</a:t>
            </a:r>
          </a:p>
          <a:p>
            <a:pPr algn="ctr"/>
            <a:r>
              <a:rPr lang="en-US" sz="1050" dirty="0">
                <a:solidFill>
                  <a:srgbClr val="292934"/>
                </a:solidFill>
              </a:rPr>
              <a:t>Drops pH</a:t>
            </a:r>
          </a:p>
        </p:txBody>
      </p:sp>
      <p:cxnSp>
        <p:nvCxnSpPr>
          <p:cNvPr id="32" name="Straight Arrow Connector 31"/>
          <p:cNvCxnSpPr/>
          <p:nvPr/>
        </p:nvCxnSpPr>
        <p:spPr>
          <a:xfrm flipV="1">
            <a:off x="4201250" y="2684158"/>
            <a:ext cx="0" cy="37575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33" name="TextBox 32"/>
          <p:cNvSpPr txBox="1"/>
          <p:nvPr/>
        </p:nvSpPr>
        <p:spPr>
          <a:xfrm>
            <a:off x="3028950" y="2211394"/>
            <a:ext cx="1819275" cy="415498"/>
          </a:xfrm>
          <a:prstGeom prst="rect">
            <a:avLst/>
          </a:prstGeom>
          <a:noFill/>
        </p:spPr>
        <p:txBody>
          <a:bodyPr wrap="square" rtlCol="0">
            <a:spAutoFit/>
          </a:bodyPr>
          <a:lstStyle/>
          <a:p>
            <a:pPr algn="ctr"/>
            <a:r>
              <a:rPr lang="en-US" sz="1050" dirty="0">
                <a:solidFill>
                  <a:srgbClr val="292934"/>
                </a:solidFill>
              </a:rPr>
              <a:t>Fe(II)</a:t>
            </a:r>
          </a:p>
          <a:p>
            <a:pPr algn="ctr"/>
            <a:r>
              <a:rPr lang="en-US" sz="1050" dirty="0">
                <a:solidFill>
                  <a:srgbClr val="292934"/>
                </a:solidFill>
              </a:rPr>
              <a:t>Ferrous sulfate</a:t>
            </a:r>
          </a:p>
        </p:txBody>
      </p:sp>
      <p:sp>
        <p:nvSpPr>
          <p:cNvPr id="34" name="TextBox 33"/>
          <p:cNvSpPr txBox="1"/>
          <p:nvPr/>
        </p:nvSpPr>
        <p:spPr>
          <a:xfrm>
            <a:off x="5906225" y="4153536"/>
            <a:ext cx="1819275" cy="415498"/>
          </a:xfrm>
          <a:prstGeom prst="rect">
            <a:avLst/>
          </a:prstGeom>
          <a:noFill/>
        </p:spPr>
        <p:txBody>
          <a:bodyPr wrap="square" rtlCol="0">
            <a:spAutoFit/>
          </a:bodyPr>
          <a:lstStyle/>
          <a:p>
            <a:pPr algn="ctr"/>
            <a:r>
              <a:rPr lang="en-US" sz="1050" b="1" dirty="0">
                <a:solidFill>
                  <a:srgbClr val="008000"/>
                </a:solidFill>
              </a:rPr>
              <a:t>Abiotic precipitation reaction</a:t>
            </a:r>
          </a:p>
        </p:txBody>
      </p:sp>
      <p:sp>
        <p:nvSpPr>
          <p:cNvPr id="35" name="Rectangle 34"/>
          <p:cNvSpPr/>
          <p:nvPr/>
        </p:nvSpPr>
        <p:spPr>
          <a:xfrm>
            <a:off x="1169316" y="4715511"/>
            <a:ext cx="6775152" cy="42799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p>
        </p:txBody>
      </p:sp>
      <p:sp>
        <p:nvSpPr>
          <p:cNvPr id="36" name="TextBox 35"/>
          <p:cNvSpPr txBox="1"/>
          <p:nvPr/>
        </p:nvSpPr>
        <p:spPr>
          <a:xfrm>
            <a:off x="4020275" y="4351760"/>
            <a:ext cx="341760" cy="253916"/>
          </a:xfrm>
          <a:prstGeom prst="rect">
            <a:avLst/>
          </a:prstGeom>
          <a:noFill/>
        </p:spPr>
        <p:txBody>
          <a:bodyPr wrap="none" rtlCol="0">
            <a:spAutoFit/>
          </a:bodyPr>
          <a:lstStyle/>
          <a:p>
            <a:r>
              <a:rPr lang="en-US" sz="1050" dirty="0">
                <a:solidFill>
                  <a:srgbClr val="008000"/>
                </a:solidFill>
              </a:rPr>
              <a:t>(s)</a:t>
            </a:r>
          </a:p>
        </p:txBody>
      </p:sp>
      <p:cxnSp>
        <p:nvCxnSpPr>
          <p:cNvPr id="37" name="Straight Arrow Connector 36"/>
          <p:cNvCxnSpPr/>
          <p:nvPr/>
        </p:nvCxnSpPr>
        <p:spPr>
          <a:xfrm flipV="1">
            <a:off x="4360639" y="2652484"/>
            <a:ext cx="1478186" cy="1976276"/>
          </a:xfrm>
          <a:prstGeom prst="straightConnector1">
            <a:avLst/>
          </a:prstGeom>
          <a:ln>
            <a:solidFill>
              <a:srgbClr val="148A8C"/>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808124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4162" y="37358"/>
            <a:ext cx="7886700" cy="994172"/>
          </a:xfrm>
        </p:spPr>
        <p:txBody>
          <a:bodyPr/>
          <a:lstStyle/>
          <a:p>
            <a:r>
              <a:rPr lang="en-US" dirty="0"/>
              <a:t>MAGs from AMD biofilms</a:t>
            </a:r>
          </a:p>
        </p:txBody>
      </p:sp>
      <p:sp>
        <p:nvSpPr>
          <p:cNvPr id="3" name="Content Placeholder 2"/>
          <p:cNvSpPr>
            <a:spLocks noGrp="1"/>
          </p:cNvSpPr>
          <p:nvPr>
            <p:ph idx="1"/>
          </p:nvPr>
        </p:nvSpPr>
        <p:spPr>
          <a:xfrm>
            <a:off x="324162" y="660414"/>
            <a:ext cx="4414808" cy="3822672"/>
          </a:xfrm>
        </p:spPr>
        <p:txBody>
          <a:bodyPr/>
          <a:lstStyle/>
          <a:p>
            <a:pPr marL="0" indent="0">
              <a:buNone/>
            </a:pPr>
            <a:r>
              <a:rPr lang="en-US" sz="1500" dirty="0"/>
              <a:t>Use 16S FISH and metagenomics to reconstruct genomes to answer these questions in a new ecosystem: </a:t>
            </a:r>
          </a:p>
          <a:p>
            <a:pPr marL="0" indent="0">
              <a:buNone/>
            </a:pPr>
            <a:endParaRPr lang="en-US" sz="1500" dirty="0"/>
          </a:p>
          <a:p>
            <a:r>
              <a:rPr lang="en-US" sz="1500" dirty="0"/>
              <a:t>Who is there? </a:t>
            </a:r>
          </a:p>
          <a:p>
            <a:endParaRPr lang="en-US" sz="1500" dirty="0"/>
          </a:p>
          <a:p>
            <a:r>
              <a:rPr lang="en-US" sz="1500" dirty="0"/>
              <a:t>How do they grow in the pH 1.5 heavy metal fluid?</a:t>
            </a:r>
          </a:p>
          <a:p>
            <a:endParaRPr lang="en-US" sz="1500" dirty="0"/>
          </a:p>
          <a:p>
            <a:r>
              <a:rPr lang="en-US" sz="1500" dirty="0"/>
              <a:t>How do they change over time?</a:t>
            </a:r>
          </a:p>
          <a:p>
            <a:endParaRPr lang="en-US" sz="1500" dirty="0"/>
          </a:p>
          <a:p>
            <a:r>
              <a:rPr lang="en-US" sz="1500" dirty="0"/>
              <a:t>How do the organisms interact? </a:t>
            </a:r>
          </a:p>
          <a:p>
            <a:endParaRPr lang="en-US" dirty="0"/>
          </a:p>
          <a:p>
            <a:pPr marL="0" indent="0">
              <a:buNone/>
            </a:pPr>
            <a:endParaRPr lang="en-US" dirty="0"/>
          </a:p>
        </p:txBody>
      </p:sp>
      <p:pic>
        <p:nvPicPr>
          <p:cNvPr id="4" name="Picture 3" descr="Screen Shot 2014-09-04 at 6.25.20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13320" y="0"/>
            <a:ext cx="3733488" cy="5143500"/>
          </a:xfrm>
          <a:prstGeom prst="rect">
            <a:avLst/>
          </a:prstGeom>
        </p:spPr>
      </p:pic>
      <p:sp>
        <p:nvSpPr>
          <p:cNvPr id="5" name="Slide Number Placeholder 4"/>
          <p:cNvSpPr>
            <a:spLocks noGrp="1"/>
          </p:cNvSpPr>
          <p:nvPr>
            <p:ph type="sldNum" sz="quarter" idx="12"/>
          </p:nvPr>
        </p:nvSpPr>
        <p:spPr/>
        <p:txBody>
          <a:bodyPr/>
          <a:lstStyle/>
          <a:p>
            <a:fld id="{0CFEC368-1D7A-4F81-ABF6-AE0E36BAF64C}" type="slidenum">
              <a:rPr lang="en-US" smtClean="0"/>
              <a:pPr/>
              <a:t>47</a:t>
            </a:fld>
            <a:endParaRPr lang="en-US"/>
          </a:p>
        </p:txBody>
      </p:sp>
      <p:pic>
        <p:nvPicPr>
          <p:cNvPr id="9" name="Picture 8">
            <a:extLst>
              <a:ext uri="{FF2B5EF4-FFF2-40B4-BE49-F238E27FC236}">
                <a16:creationId xmlns:a16="http://schemas.microsoft.com/office/drawing/2014/main" id="{34742A12-B48C-154A-BC76-D366CE5884B9}"/>
              </a:ext>
            </a:extLst>
          </p:cNvPr>
          <p:cNvPicPr>
            <a:picLocks noChangeAspect="1"/>
          </p:cNvPicPr>
          <p:nvPr/>
        </p:nvPicPr>
        <p:blipFill>
          <a:blip r:embed="rId3"/>
          <a:stretch>
            <a:fillRect/>
          </a:stretch>
        </p:blipFill>
        <p:spPr>
          <a:xfrm>
            <a:off x="2531566" y="3951177"/>
            <a:ext cx="2551121" cy="1192323"/>
          </a:xfrm>
          <a:prstGeom prst="rect">
            <a:avLst/>
          </a:prstGeom>
        </p:spPr>
      </p:pic>
      <p:sp>
        <p:nvSpPr>
          <p:cNvPr id="10" name="TextBox 9">
            <a:extLst>
              <a:ext uri="{FF2B5EF4-FFF2-40B4-BE49-F238E27FC236}">
                <a16:creationId xmlns:a16="http://schemas.microsoft.com/office/drawing/2014/main" id="{6536357D-A773-DB49-9BEF-72B6F52A7863}"/>
              </a:ext>
            </a:extLst>
          </p:cNvPr>
          <p:cNvSpPr txBox="1"/>
          <p:nvPr/>
        </p:nvSpPr>
        <p:spPr>
          <a:xfrm>
            <a:off x="1130165" y="4547338"/>
            <a:ext cx="1127051" cy="315123"/>
          </a:xfrm>
          <a:prstGeom prst="rect">
            <a:avLst/>
          </a:prstGeom>
          <a:solidFill>
            <a:schemeClr val="tx1"/>
          </a:solidFill>
        </p:spPr>
        <p:txBody>
          <a:bodyPr wrap="square" rtlCol="0">
            <a:spAutoFit/>
          </a:bodyPr>
          <a:lstStyle/>
          <a:p>
            <a:r>
              <a:rPr lang="en-US" dirty="0">
                <a:solidFill>
                  <a:schemeClr val="bg1"/>
                </a:solidFill>
              </a:rPr>
              <a:t>FEB 2004</a:t>
            </a:r>
          </a:p>
        </p:txBody>
      </p:sp>
    </p:spTree>
    <p:extLst>
      <p:ext uri="{BB962C8B-B14F-4D97-AF65-F5344CB8AC3E}">
        <p14:creationId xmlns:p14="http://schemas.microsoft.com/office/powerpoint/2010/main" val="41758638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2155" y="-20493"/>
            <a:ext cx="7886700" cy="994172"/>
          </a:xfrm>
        </p:spPr>
        <p:txBody>
          <a:bodyPr>
            <a:normAutofit/>
          </a:bodyPr>
          <a:lstStyle/>
          <a:p>
            <a:r>
              <a:rPr lang="en-US" dirty="0"/>
              <a:t>Multiple 16S </a:t>
            </a:r>
            <a:r>
              <a:rPr lang="en-US" dirty="0" err="1"/>
              <a:t>rRNA</a:t>
            </a:r>
            <a:r>
              <a:rPr lang="en-US" dirty="0"/>
              <a:t> approaches: </a:t>
            </a:r>
            <a:br>
              <a:rPr lang="en-US" dirty="0"/>
            </a:br>
            <a:r>
              <a:rPr lang="en-US" sz="1500" dirty="0"/>
              <a:t>amplicon barcoding (clone libraries are PCR based) and FISH</a:t>
            </a:r>
          </a:p>
        </p:txBody>
      </p:sp>
      <p:pic>
        <p:nvPicPr>
          <p:cNvPr id="6" name="Picture 5" descr="Screen Shot 2016-08-30 at 1.52.46 PM.png"/>
          <p:cNvPicPr>
            <a:picLocks noChangeAspect="1"/>
          </p:cNvPicPr>
          <p:nvPr/>
        </p:nvPicPr>
        <p:blipFill rotWithShape="1">
          <a:blip r:embed="rId2">
            <a:extLst>
              <a:ext uri="{28A0092B-C50C-407E-A947-70E740481C1C}">
                <a14:useLocalDpi xmlns:a14="http://schemas.microsoft.com/office/drawing/2010/main" val="0"/>
              </a:ext>
            </a:extLst>
          </a:blip>
          <a:srcRect t="-1" r="49717" b="79701"/>
          <a:stretch/>
        </p:blipFill>
        <p:spPr>
          <a:xfrm>
            <a:off x="277179" y="825517"/>
            <a:ext cx="2768239" cy="1630037"/>
          </a:xfrm>
          <a:prstGeom prst="rect">
            <a:avLst/>
          </a:prstGeom>
        </p:spPr>
      </p:pic>
      <p:pic>
        <p:nvPicPr>
          <p:cNvPr id="9" name="Picture 8" descr="Screen Shot 2016-08-30 at 1.52.46 PM.png"/>
          <p:cNvPicPr>
            <a:picLocks noChangeAspect="1"/>
          </p:cNvPicPr>
          <p:nvPr/>
        </p:nvPicPr>
        <p:blipFill rotWithShape="1">
          <a:blip r:embed="rId2">
            <a:extLst>
              <a:ext uri="{28A0092B-C50C-407E-A947-70E740481C1C}">
                <a14:useLocalDpi xmlns:a14="http://schemas.microsoft.com/office/drawing/2010/main" val="0"/>
              </a:ext>
            </a:extLst>
          </a:blip>
          <a:srcRect t="22574" b="20211"/>
          <a:stretch/>
        </p:blipFill>
        <p:spPr>
          <a:xfrm>
            <a:off x="5098246" y="1457862"/>
            <a:ext cx="3566003" cy="2975888"/>
          </a:xfrm>
          <a:prstGeom prst="rect">
            <a:avLst/>
          </a:prstGeom>
        </p:spPr>
      </p:pic>
      <p:pic>
        <p:nvPicPr>
          <p:cNvPr id="11" name="Picture 10" descr="Screen Shot 2016-08-30 at 1.52.46 PM.png"/>
          <p:cNvPicPr>
            <a:picLocks noChangeAspect="1"/>
          </p:cNvPicPr>
          <p:nvPr/>
        </p:nvPicPr>
        <p:blipFill rotWithShape="1">
          <a:blip r:embed="rId2">
            <a:extLst>
              <a:ext uri="{28A0092B-C50C-407E-A947-70E740481C1C}">
                <a14:useLocalDpi xmlns:a14="http://schemas.microsoft.com/office/drawing/2010/main" val="0"/>
              </a:ext>
            </a:extLst>
          </a:blip>
          <a:srcRect l="50419" t="-1" b="79701"/>
          <a:stretch/>
        </p:blipFill>
        <p:spPr>
          <a:xfrm>
            <a:off x="370231" y="2945806"/>
            <a:ext cx="3321084" cy="1983244"/>
          </a:xfrm>
          <a:prstGeom prst="rect">
            <a:avLst/>
          </a:prstGeom>
        </p:spPr>
      </p:pic>
      <p:sp>
        <p:nvSpPr>
          <p:cNvPr id="3" name="TextBox 2"/>
          <p:cNvSpPr txBox="1"/>
          <p:nvPr/>
        </p:nvSpPr>
        <p:spPr>
          <a:xfrm>
            <a:off x="5253926" y="1180863"/>
            <a:ext cx="3626603" cy="253916"/>
          </a:xfrm>
          <a:prstGeom prst="rect">
            <a:avLst/>
          </a:prstGeom>
          <a:noFill/>
        </p:spPr>
        <p:txBody>
          <a:bodyPr wrap="square" rtlCol="0">
            <a:spAutoFit/>
          </a:bodyPr>
          <a:lstStyle/>
          <a:p>
            <a:r>
              <a:rPr lang="en-US" sz="1050" dirty="0"/>
              <a:t>FISH: to quantify organisms in </a:t>
            </a:r>
            <a:r>
              <a:rPr lang="en-US" sz="1050"/>
              <a:t>a community  </a:t>
            </a:r>
            <a:endParaRPr lang="en-US" sz="1050" dirty="0"/>
          </a:p>
        </p:txBody>
      </p:sp>
    </p:spTree>
    <p:extLst>
      <p:ext uri="{BB962C8B-B14F-4D97-AF65-F5344CB8AC3E}">
        <p14:creationId xmlns:p14="http://schemas.microsoft.com/office/powerpoint/2010/main" val="35004259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5067" y="-21916"/>
            <a:ext cx="7886700" cy="994172"/>
          </a:xfrm>
        </p:spPr>
        <p:txBody>
          <a:bodyPr>
            <a:normAutofit fontScale="90000"/>
          </a:bodyPr>
          <a:lstStyle/>
          <a:p>
            <a:r>
              <a:rPr lang="en-US" sz="3000" dirty="0"/>
              <a:t>Binned community genome: Metabolic profiling at organismal (genome) level</a:t>
            </a:r>
          </a:p>
        </p:txBody>
      </p:sp>
      <p:sp>
        <p:nvSpPr>
          <p:cNvPr id="3" name="Content Placeholder 2"/>
          <p:cNvSpPr>
            <a:spLocks noGrp="1"/>
          </p:cNvSpPr>
          <p:nvPr>
            <p:ph idx="1"/>
          </p:nvPr>
        </p:nvSpPr>
        <p:spPr>
          <a:xfrm>
            <a:off x="245068" y="1218434"/>
            <a:ext cx="4206822" cy="3822672"/>
          </a:xfrm>
        </p:spPr>
        <p:txBody>
          <a:bodyPr>
            <a:normAutofit/>
          </a:bodyPr>
          <a:lstStyle/>
          <a:p>
            <a:r>
              <a:rPr lang="en-US" dirty="0"/>
              <a:t>Near complete genomes for the five dominant members of the biofilm community</a:t>
            </a:r>
          </a:p>
          <a:p>
            <a:pPr lvl="1"/>
            <a:r>
              <a:rPr lang="en-US" dirty="0"/>
              <a:t>Dominant </a:t>
            </a:r>
            <a:r>
              <a:rPr lang="en-US" dirty="0" err="1"/>
              <a:t>Lepto</a:t>
            </a:r>
            <a:r>
              <a:rPr lang="en-US" dirty="0"/>
              <a:t> group II</a:t>
            </a:r>
          </a:p>
          <a:p>
            <a:pPr lvl="1"/>
            <a:r>
              <a:rPr lang="en-US" dirty="0"/>
              <a:t>How do we assess genome quality? How complete the MAGS are?</a:t>
            </a:r>
          </a:p>
          <a:p>
            <a:pPr marL="596900" lvl="1" indent="0">
              <a:buNone/>
            </a:pPr>
            <a:endParaRPr lang="en-US" dirty="0"/>
          </a:p>
        </p:txBody>
      </p:sp>
      <p:pic>
        <p:nvPicPr>
          <p:cNvPr id="5" name="Picture 4"/>
          <p:cNvPicPr>
            <a:picLocks noChangeAspect="1"/>
          </p:cNvPicPr>
          <p:nvPr/>
        </p:nvPicPr>
        <p:blipFill>
          <a:blip r:embed="rId3"/>
          <a:stretch>
            <a:fillRect/>
          </a:stretch>
        </p:blipFill>
        <p:spPr>
          <a:xfrm>
            <a:off x="5355772" y="1074649"/>
            <a:ext cx="3588052" cy="4068851"/>
          </a:xfrm>
          <a:prstGeom prst="rect">
            <a:avLst/>
          </a:prstGeom>
        </p:spPr>
      </p:pic>
      <p:sp>
        <p:nvSpPr>
          <p:cNvPr id="4" name="Slide Number Placeholder 3"/>
          <p:cNvSpPr>
            <a:spLocks noGrp="1"/>
          </p:cNvSpPr>
          <p:nvPr>
            <p:ph type="sldNum" sz="quarter" idx="12"/>
          </p:nvPr>
        </p:nvSpPr>
        <p:spPr/>
        <p:txBody>
          <a:bodyPr/>
          <a:lstStyle/>
          <a:p>
            <a:fld id="{0CFEC368-1D7A-4F81-ABF6-AE0E36BAF64C}" type="slidenum">
              <a:rPr lang="en-US" smtClean="0"/>
              <a:pPr/>
              <a:t>49</a:t>
            </a:fld>
            <a:endParaRPr lang="en-US"/>
          </a:p>
        </p:txBody>
      </p:sp>
    </p:spTree>
    <p:extLst>
      <p:ext uri="{BB962C8B-B14F-4D97-AF65-F5344CB8AC3E}">
        <p14:creationId xmlns:p14="http://schemas.microsoft.com/office/powerpoint/2010/main" val="10948081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1143000" y="249920"/>
            <a:ext cx="6858000" cy="540138"/>
          </a:xfrm>
          <a:prstGeom prst="rect">
            <a:avLst/>
          </a:prstGeom>
          <a:noFill/>
        </p:spPr>
        <p:txBody>
          <a:bodyPr wrap="square" lIns="68569" tIns="34285" rIns="68569" bIns="34285" rtlCol="0">
            <a:spAutoFit/>
          </a:bodyPr>
          <a:lstStyle/>
          <a:p>
            <a:pPr algn="ctr"/>
            <a:endParaRPr lang="en-US" sz="1800" dirty="0"/>
          </a:p>
          <a:p>
            <a:endParaRPr lang="en-US" sz="1260" dirty="0"/>
          </a:p>
        </p:txBody>
      </p:sp>
      <p:sp>
        <p:nvSpPr>
          <p:cNvPr id="19" name="Rectangle 18"/>
          <p:cNvSpPr/>
          <p:nvPr/>
        </p:nvSpPr>
        <p:spPr>
          <a:xfrm>
            <a:off x="6366235" y="2801698"/>
            <a:ext cx="2687324" cy="106056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82296" tIns="41148" rIns="82296" bIns="41148" numCol="1" spcCol="0" rtlCol="0" fromWordArt="0" anchor="ctr" anchorCtr="0" forceAA="0" compatLnSpc="1">
            <a:prstTxWarp prst="textNoShape">
              <a:avLst/>
            </a:prstTxWarp>
            <a:noAutofit/>
          </a:bodyPr>
          <a:lstStyle/>
          <a:p>
            <a:pPr algn="ctr"/>
            <a:endParaRPr lang="en-US" sz="1260"/>
          </a:p>
        </p:txBody>
      </p:sp>
      <p:sp>
        <p:nvSpPr>
          <p:cNvPr id="21" name="Rectangle 20"/>
          <p:cNvSpPr/>
          <p:nvPr/>
        </p:nvSpPr>
        <p:spPr>
          <a:xfrm>
            <a:off x="5239061" y="4562172"/>
            <a:ext cx="2687324" cy="57721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82296" tIns="41148" rIns="82296" bIns="41148" numCol="1" spcCol="0" rtlCol="0" fromWordArt="0" anchor="ctr" anchorCtr="0" forceAA="0" compatLnSpc="1">
            <a:prstTxWarp prst="textNoShape">
              <a:avLst/>
            </a:prstTxWarp>
            <a:noAutofit/>
          </a:bodyPr>
          <a:lstStyle/>
          <a:p>
            <a:pPr algn="ctr"/>
            <a:endParaRPr lang="en-US" sz="1260"/>
          </a:p>
        </p:txBody>
      </p:sp>
      <p:sp>
        <p:nvSpPr>
          <p:cNvPr id="22" name="Rectangle 21"/>
          <p:cNvSpPr/>
          <p:nvPr/>
        </p:nvSpPr>
        <p:spPr>
          <a:xfrm>
            <a:off x="4759581" y="3849336"/>
            <a:ext cx="2329667" cy="60347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82296" tIns="41148" rIns="82296" bIns="41148" numCol="1" spcCol="0" rtlCol="0" fromWordArt="0" anchor="ctr" anchorCtr="0" forceAA="0" compatLnSpc="1">
            <a:prstTxWarp prst="textNoShape">
              <a:avLst/>
            </a:prstTxWarp>
            <a:noAutofit/>
          </a:bodyPr>
          <a:lstStyle/>
          <a:p>
            <a:pPr algn="ctr"/>
            <a:endParaRPr lang="en-US" sz="1260"/>
          </a:p>
        </p:txBody>
      </p:sp>
      <p:sp>
        <p:nvSpPr>
          <p:cNvPr id="23" name="Rectangle 22"/>
          <p:cNvSpPr/>
          <p:nvPr/>
        </p:nvSpPr>
        <p:spPr>
          <a:xfrm>
            <a:off x="4652792" y="4189023"/>
            <a:ext cx="2956323" cy="39565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82296" tIns="41148" rIns="82296" bIns="41148" numCol="1" spcCol="0" rtlCol="0" fromWordArt="0" anchor="ctr" anchorCtr="0" forceAA="0" compatLnSpc="1">
            <a:prstTxWarp prst="textNoShape">
              <a:avLst/>
            </a:prstTxWarp>
            <a:noAutofit/>
          </a:bodyPr>
          <a:lstStyle/>
          <a:p>
            <a:pPr algn="ctr"/>
            <a:endParaRPr lang="en-US" sz="1260"/>
          </a:p>
        </p:txBody>
      </p:sp>
      <p:sp>
        <p:nvSpPr>
          <p:cNvPr id="24" name="Rectangle 23"/>
          <p:cNvSpPr/>
          <p:nvPr/>
        </p:nvSpPr>
        <p:spPr>
          <a:xfrm>
            <a:off x="4895714" y="3482203"/>
            <a:ext cx="2329667" cy="60347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82296" tIns="41148" rIns="82296" bIns="41148" numCol="1" spcCol="0" rtlCol="0" fromWordArt="0" anchor="ctr" anchorCtr="0" forceAA="0" compatLnSpc="1">
            <a:prstTxWarp prst="textNoShape">
              <a:avLst/>
            </a:prstTxWarp>
            <a:noAutofit/>
          </a:bodyPr>
          <a:lstStyle/>
          <a:p>
            <a:pPr algn="ctr"/>
            <a:endParaRPr lang="en-US" sz="126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701" y="1117185"/>
            <a:ext cx="1805940" cy="1863090"/>
          </a:xfrm>
          <a:prstGeom prst="rect">
            <a:avLst/>
          </a:prstGeom>
        </p:spPr>
      </p:pic>
      <p:sp>
        <p:nvSpPr>
          <p:cNvPr id="42" name="TextBox 18"/>
          <p:cNvSpPr txBox="1">
            <a:spLocks noChangeArrowheads="1"/>
          </p:cNvSpPr>
          <p:nvPr/>
        </p:nvSpPr>
        <p:spPr bwMode="auto">
          <a:xfrm>
            <a:off x="-445014" y="1029641"/>
            <a:ext cx="3141036" cy="4801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a:r>
              <a:rPr lang="en-US" sz="1260" dirty="0">
                <a:latin typeface="Arial" charset="0"/>
                <a:ea typeface="Arial" charset="0"/>
                <a:cs typeface="Arial" charset="0"/>
              </a:rPr>
              <a:t>Hardy Diagnostics-</a:t>
            </a:r>
          </a:p>
          <a:p>
            <a:pPr algn="ctr"/>
            <a:r>
              <a:rPr lang="en-US" sz="1260" dirty="0">
                <a:latin typeface="Arial" charset="0"/>
                <a:ea typeface="Arial" charset="0"/>
                <a:cs typeface="Arial" charset="0"/>
              </a:rPr>
              <a:t>clinical microbiology</a:t>
            </a:r>
          </a:p>
        </p:txBody>
      </p:sp>
      <p:pic>
        <p:nvPicPr>
          <p:cNvPr id="45" name="Picture 44" descr="beachCleanup.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8181" y="3549726"/>
            <a:ext cx="1402288" cy="1503253"/>
          </a:xfrm>
          <a:prstGeom prst="rect">
            <a:avLst/>
          </a:prstGeom>
        </p:spPr>
      </p:pic>
      <p:sp>
        <p:nvSpPr>
          <p:cNvPr id="43" name="TextBox 18"/>
          <p:cNvSpPr txBox="1">
            <a:spLocks noChangeArrowheads="1"/>
          </p:cNvSpPr>
          <p:nvPr/>
        </p:nvSpPr>
        <p:spPr bwMode="auto">
          <a:xfrm>
            <a:off x="-131193" y="3041131"/>
            <a:ext cx="3141036" cy="4801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a:r>
              <a:rPr lang="en-US" sz="1260" dirty="0">
                <a:latin typeface="Arial" charset="0"/>
                <a:ea typeface="Arial" charset="0"/>
                <a:cs typeface="Arial" charset="0"/>
              </a:rPr>
              <a:t>Maters-molecular tools</a:t>
            </a:r>
          </a:p>
          <a:p>
            <a:pPr algn="ctr"/>
            <a:r>
              <a:rPr lang="en-US" sz="1260" dirty="0">
                <a:latin typeface="Arial" charset="0"/>
                <a:ea typeface="Arial" charset="0"/>
                <a:cs typeface="Arial" charset="0"/>
              </a:rPr>
              <a:t>bioremediation</a:t>
            </a:r>
          </a:p>
        </p:txBody>
      </p:sp>
      <p:sp>
        <p:nvSpPr>
          <p:cNvPr id="20" name="Title 1">
            <a:extLst>
              <a:ext uri="{FF2B5EF4-FFF2-40B4-BE49-F238E27FC236}">
                <a16:creationId xmlns:a16="http://schemas.microsoft.com/office/drawing/2014/main" id="{76E94E54-ED43-BE44-893B-418D9C1F2A3A}"/>
              </a:ext>
            </a:extLst>
          </p:cNvPr>
          <p:cNvSpPr>
            <a:spLocks noGrp="1"/>
          </p:cNvSpPr>
          <p:nvPr>
            <p:ph type="title"/>
          </p:nvPr>
        </p:nvSpPr>
        <p:spPr>
          <a:xfrm>
            <a:off x="140250" y="192873"/>
            <a:ext cx="8520600" cy="572700"/>
          </a:xfrm>
        </p:spPr>
        <p:txBody>
          <a:bodyPr/>
          <a:lstStyle/>
          <a:p>
            <a:pPr algn="ctr"/>
            <a:r>
              <a:rPr lang="en-US" dirty="0">
                <a:solidFill>
                  <a:srgbClr val="407742"/>
                </a:solidFill>
              </a:rPr>
              <a:t>My Science Trajectory </a:t>
            </a:r>
          </a:p>
        </p:txBody>
      </p:sp>
    </p:spTree>
    <p:extLst>
      <p:ext uri="{BB962C8B-B14F-4D97-AF65-F5344CB8AC3E}">
        <p14:creationId xmlns:p14="http://schemas.microsoft.com/office/powerpoint/2010/main" val="29897854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2ED42-E8DC-EF40-B95D-110348CD9266}"/>
              </a:ext>
            </a:extLst>
          </p:cNvPr>
          <p:cNvSpPr>
            <a:spLocks noGrp="1"/>
          </p:cNvSpPr>
          <p:nvPr>
            <p:ph type="title"/>
          </p:nvPr>
        </p:nvSpPr>
        <p:spPr>
          <a:xfrm>
            <a:off x="311700" y="216425"/>
            <a:ext cx="8520600" cy="572700"/>
          </a:xfrm>
        </p:spPr>
        <p:txBody>
          <a:bodyPr/>
          <a:lstStyle/>
          <a:p>
            <a:r>
              <a:rPr lang="en-US" dirty="0"/>
              <a:t>MAG quality standards – </a:t>
            </a:r>
            <a:br>
              <a:rPr lang="en-US" dirty="0"/>
            </a:br>
            <a:r>
              <a:rPr lang="en-US" dirty="0"/>
              <a:t>Standardizing genome completion and quality </a:t>
            </a:r>
          </a:p>
        </p:txBody>
      </p:sp>
      <p:sp>
        <p:nvSpPr>
          <p:cNvPr id="3" name="Content Placeholder 2">
            <a:extLst>
              <a:ext uri="{FF2B5EF4-FFF2-40B4-BE49-F238E27FC236}">
                <a16:creationId xmlns:a16="http://schemas.microsoft.com/office/drawing/2014/main" id="{2E9B46E4-97CE-2E4B-9974-1360FE28ABF8}"/>
              </a:ext>
            </a:extLst>
          </p:cNvPr>
          <p:cNvSpPr>
            <a:spLocks noGrp="1"/>
          </p:cNvSpPr>
          <p:nvPr>
            <p:ph idx="1"/>
          </p:nvPr>
        </p:nvSpPr>
        <p:spPr>
          <a:xfrm>
            <a:off x="311700" y="1544361"/>
            <a:ext cx="8520600" cy="3416400"/>
          </a:xfrm>
        </p:spPr>
        <p:txBody>
          <a:bodyPr/>
          <a:lstStyle/>
          <a:p>
            <a:r>
              <a:rPr lang="en-US" dirty="0"/>
              <a:t>High, medium, low</a:t>
            </a:r>
          </a:p>
          <a:p>
            <a:pPr lvl="1"/>
            <a:r>
              <a:rPr lang="en-US" dirty="0"/>
              <a:t>Estimated Completion and contamination</a:t>
            </a:r>
          </a:p>
          <a:p>
            <a:endParaRPr lang="en-US" dirty="0"/>
          </a:p>
          <a:p>
            <a:r>
              <a:rPr lang="en-US" dirty="0"/>
              <a:t>Inventory Single copy genes- 	</a:t>
            </a:r>
            <a:r>
              <a:rPr lang="en-US" dirty="0" err="1"/>
              <a:t>CheckM</a:t>
            </a:r>
            <a:r>
              <a:rPr lang="en-US" dirty="0"/>
              <a:t> or other method</a:t>
            </a:r>
          </a:p>
          <a:p>
            <a:endParaRPr lang="en-US" dirty="0"/>
          </a:p>
          <a:p>
            <a:r>
              <a:rPr lang="en-US" dirty="0"/>
              <a:t>Pull rRNA from MAG (5, 16, 30S)</a:t>
            </a:r>
          </a:p>
          <a:p>
            <a:endParaRPr lang="en-US" dirty="0"/>
          </a:p>
          <a:p>
            <a:r>
              <a:rPr lang="en-US" dirty="0" err="1"/>
              <a:t>tRNA</a:t>
            </a:r>
            <a:r>
              <a:rPr lang="en-US" dirty="0"/>
              <a:t> profile </a:t>
            </a:r>
          </a:p>
          <a:p>
            <a:endParaRPr lang="en-US" dirty="0"/>
          </a:p>
          <a:p>
            <a:r>
              <a:rPr lang="en-US" dirty="0"/>
              <a:t>Contamination less than 10%</a:t>
            </a:r>
          </a:p>
        </p:txBody>
      </p:sp>
    </p:spTree>
    <p:extLst>
      <p:ext uri="{BB962C8B-B14F-4D97-AF65-F5344CB8AC3E}">
        <p14:creationId xmlns:p14="http://schemas.microsoft.com/office/powerpoint/2010/main" val="18502210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5067" y="-21916"/>
            <a:ext cx="7886700" cy="994172"/>
          </a:xfrm>
        </p:spPr>
        <p:txBody>
          <a:bodyPr>
            <a:normAutofit fontScale="90000"/>
          </a:bodyPr>
          <a:lstStyle/>
          <a:p>
            <a:r>
              <a:rPr lang="en-US" sz="3000" dirty="0"/>
              <a:t>Binned community genome: Metabolic profiling at organismal (genome) level</a:t>
            </a:r>
          </a:p>
        </p:txBody>
      </p:sp>
      <p:sp>
        <p:nvSpPr>
          <p:cNvPr id="3" name="Content Placeholder 2"/>
          <p:cNvSpPr>
            <a:spLocks noGrp="1"/>
          </p:cNvSpPr>
          <p:nvPr>
            <p:ph idx="1"/>
          </p:nvPr>
        </p:nvSpPr>
        <p:spPr>
          <a:xfrm>
            <a:off x="0" y="1037345"/>
            <a:ext cx="3743220" cy="3822672"/>
          </a:xfrm>
        </p:spPr>
        <p:txBody>
          <a:bodyPr>
            <a:normAutofit/>
          </a:bodyPr>
          <a:lstStyle/>
          <a:p>
            <a:r>
              <a:rPr lang="en-US" dirty="0"/>
              <a:t>Showed only one organism had capacity for nitrogen fixation, thus supplied nitrogen to rest of community</a:t>
            </a:r>
          </a:p>
        </p:txBody>
      </p:sp>
      <p:sp>
        <p:nvSpPr>
          <p:cNvPr id="4" name="Slide Number Placeholder 3"/>
          <p:cNvSpPr>
            <a:spLocks noGrp="1"/>
          </p:cNvSpPr>
          <p:nvPr>
            <p:ph type="sldNum" sz="quarter" idx="12"/>
          </p:nvPr>
        </p:nvSpPr>
        <p:spPr/>
        <p:txBody>
          <a:bodyPr/>
          <a:lstStyle/>
          <a:p>
            <a:fld id="{0CFEC368-1D7A-4F81-ABF6-AE0E36BAF64C}" type="slidenum">
              <a:rPr lang="en-US" smtClean="0"/>
              <a:pPr/>
              <a:t>51</a:t>
            </a:fld>
            <a:endParaRPr lang="en-US"/>
          </a:p>
        </p:txBody>
      </p:sp>
      <p:sp>
        <p:nvSpPr>
          <p:cNvPr id="10" name="Content Placeholder 2">
            <a:extLst>
              <a:ext uri="{FF2B5EF4-FFF2-40B4-BE49-F238E27FC236}">
                <a16:creationId xmlns:a16="http://schemas.microsoft.com/office/drawing/2014/main" id="{AF7C4FF4-4BF0-E749-B0DF-DB0D96AE5F02}"/>
              </a:ext>
            </a:extLst>
          </p:cNvPr>
          <p:cNvSpPr txBox="1">
            <a:spLocks/>
          </p:cNvSpPr>
          <p:nvPr/>
        </p:nvSpPr>
        <p:spPr>
          <a:xfrm>
            <a:off x="0" y="3232164"/>
            <a:ext cx="3743220" cy="3822672"/>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lang="en-US" dirty="0"/>
          </a:p>
        </p:txBody>
      </p:sp>
      <p:pic>
        <p:nvPicPr>
          <p:cNvPr id="7" name="Picture 6">
            <a:extLst>
              <a:ext uri="{FF2B5EF4-FFF2-40B4-BE49-F238E27FC236}">
                <a16:creationId xmlns:a16="http://schemas.microsoft.com/office/drawing/2014/main" id="{94008D33-4589-194B-B711-1E72B712E9D3}"/>
              </a:ext>
            </a:extLst>
          </p:cNvPr>
          <p:cNvPicPr>
            <a:picLocks noChangeAspect="1"/>
          </p:cNvPicPr>
          <p:nvPr/>
        </p:nvPicPr>
        <p:blipFill>
          <a:blip r:embed="rId3"/>
          <a:stretch>
            <a:fillRect/>
          </a:stretch>
        </p:blipFill>
        <p:spPr>
          <a:xfrm>
            <a:off x="640500" y="2678981"/>
            <a:ext cx="7491267" cy="2246125"/>
          </a:xfrm>
          <a:prstGeom prst="rect">
            <a:avLst/>
          </a:prstGeom>
        </p:spPr>
      </p:pic>
      <p:pic>
        <p:nvPicPr>
          <p:cNvPr id="9" name="Picture 8">
            <a:extLst>
              <a:ext uri="{FF2B5EF4-FFF2-40B4-BE49-F238E27FC236}">
                <a16:creationId xmlns:a16="http://schemas.microsoft.com/office/drawing/2014/main" id="{30EAC279-CC57-6543-8FBE-34C8F6B7B93B}"/>
              </a:ext>
            </a:extLst>
          </p:cNvPr>
          <p:cNvPicPr>
            <a:picLocks noChangeAspect="1"/>
          </p:cNvPicPr>
          <p:nvPr/>
        </p:nvPicPr>
        <p:blipFill>
          <a:blip r:embed="rId4"/>
          <a:stretch>
            <a:fillRect/>
          </a:stretch>
        </p:blipFill>
        <p:spPr>
          <a:xfrm>
            <a:off x="3891177" y="2091458"/>
            <a:ext cx="4581281" cy="587523"/>
          </a:xfrm>
          <a:prstGeom prst="rect">
            <a:avLst/>
          </a:prstGeom>
        </p:spPr>
      </p:pic>
    </p:spTree>
    <p:extLst>
      <p:ext uri="{BB962C8B-B14F-4D97-AF65-F5344CB8AC3E}">
        <p14:creationId xmlns:p14="http://schemas.microsoft.com/office/powerpoint/2010/main" val="21292100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97854-66BC-FB47-A6E6-9A4549197853}"/>
              </a:ext>
            </a:extLst>
          </p:cNvPr>
          <p:cNvSpPr>
            <a:spLocks noGrp="1"/>
          </p:cNvSpPr>
          <p:nvPr>
            <p:ph type="title"/>
          </p:nvPr>
        </p:nvSpPr>
        <p:spPr>
          <a:xfrm>
            <a:off x="311700" y="216425"/>
            <a:ext cx="8520600" cy="572700"/>
          </a:xfrm>
        </p:spPr>
        <p:txBody>
          <a:bodyPr/>
          <a:lstStyle/>
          <a:p>
            <a:r>
              <a:rPr lang="en-US" dirty="0"/>
              <a:t>Challenges of binned approach: then and now</a:t>
            </a:r>
          </a:p>
        </p:txBody>
      </p:sp>
      <p:sp>
        <p:nvSpPr>
          <p:cNvPr id="3" name="Content Placeholder 2">
            <a:extLst>
              <a:ext uri="{FF2B5EF4-FFF2-40B4-BE49-F238E27FC236}">
                <a16:creationId xmlns:a16="http://schemas.microsoft.com/office/drawing/2014/main" id="{C2D316CE-1A3C-CE45-8706-2E4E8892367C}"/>
              </a:ext>
            </a:extLst>
          </p:cNvPr>
          <p:cNvSpPr>
            <a:spLocks noGrp="1"/>
          </p:cNvSpPr>
          <p:nvPr>
            <p:ph idx="1"/>
          </p:nvPr>
        </p:nvSpPr>
        <p:spPr/>
        <p:txBody>
          <a:bodyPr/>
          <a:lstStyle/>
          <a:p>
            <a:r>
              <a:rPr lang="en-US" dirty="0"/>
              <a:t>Computationally intensive- most assemblers require high memory</a:t>
            </a:r>
          </a:p>
          <a:p>
            <a:endParaRPr lang="en-US" dirty="0"/>
          </a:p>
          <a:p>
            <a:r>
              <a:rPr lang="en-US" dirty="0"/>
              <a:t>AMD is a 5 member community, much more tractable for binning, could it scale to more complex communities? </a:t>
            </a:r>
          </a:p>
          <a:p>
            <a:endParaRPr lang="en-US" dirty="0"/>
          </a:p>
          <a:p>
            <a:r>
              <a:rPr lang="en-US" dirty="0"/>
              <a:t>Workflows today are fairly well established, but at the time were using or modifying single genome tools</a:t>
            </a:r>
          </a:p>
          <a:p>
            <a:endParaRPr lang="en-US" dirty="0"/>
          </a:p>
          <a:p>
            <a:r>
              <a:rPr lang="en-US" dirty="0"/>
              <a:t>How much sequencing is enough? How much of your reads go into your assembly? How much of your assembly goes into your bins? How well do your bins recruit your meta-T</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9937430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142998" y="760046"/>
            <a:ext cx="3406925" cy="3727798"/>
            <a:chOff x="3953005" y="228599"/>
            <a:chExt cx="4675340" cy="5210510"/>
          </a:xfrm>
        </p:grpSpPr>
        <p:pic>
          <p:nvPicPr>
            <p:cNvPr id="5" name="Picture 4"/>
            <p:cNvPicPr>
              <a:picLocks noChangeAspect="1"/>
            </p:cNvPicPr>
            <p:nvPr/>
          </p:nvPicPr>
          <p:blipFill>
            <a:blip r:embed="rId2"/>
            <a:stretch>
              <a:fillRect/>
            </a:stretch>
          </p:blipFill>
          <p:spPr>
            <a:xfrm>
              <a:off x="3953005" y="228599"/>
              <a:ext cx="4675340" cy="3743997"/>
            </a:xfrm>
            <a:prstGeom prst="rect">
              <a:avLst/>
            </a:prstGeom>
          </p:spPr>
        </p:pic>
        <p:sp>
          <p:nvSpPr>
            <p:cNvPr id="6" name="TextBox 5"/>
            <p:cNvSpPr txBox="1"/>
            <p:nvPr/>
          </p:nvSpPr>
          <p:spPr>
            <a:xfrm>
              <a:off x="5008485" y="4180795"/>
              <a:ext cx="2572016" cy="1258314"/>
            </a:xfrm>
            <a:prstGeom prst="rect">
              <a:avLst/>
            </a:prstGeom>
            <a:noFill/>
          </p:spPr>
          <p:txBody>
            <a:bodyPr wrap="none" rtlCol="0">
              <a:spAutoFit/>
            </a:bodyPr>
            <a:lstStyle/>
            <a:p>
              <a:r>
                <a:rPr lang="en-US" sz="1050" b="1" dirty="0"/>
                <a:t>1 complete duck contains:</a:t>
              </a:r>
            </a:p>
            <a:p>
              <a:r>
                <a:rPr lang="en-US" sz="1050" dirty="0"/>
                <a:t>2 legs</a:t>
              </a:r>
            </a:p>
            <a:p>
              <a:r>
                <a:rPr lang="en-US" sz="1050" dirty="0"/>
                <a:t>2 wings</a:t>
              </a:r>
            </a:p>
            <a:p>
              <a:r>
                <a:rPr lang="en-US" sz="1050" dirty="0"/>
                <a:t>tail</a:t>
              </a:r>
            </a:p>
            <a:p>
              <a:r>
                <a:rPr lang="en-US" sz="1050" dirty="0"/>
                <a:t>beak</a:t>
              </a:r>
            </a:p>
          </p:txBody>
        </p:sp>
      </p:grpSp>
      <p:grpSp>
        <p:nvGrpSpPr>
          <p:cNvPr id="14" name="Group 13"/>
          <p:cNvGrpSpPr/>
          <p:nvPr/>
        </p:nvGrpSpPr>
        <p:grpSpPr>
          <a:xfrm>
            <a:off x="4573237" y="760047"/>
            <a:ext cx="3548916" cy="3727798"/>
            <a:chOff x="4544117" y="1013395"/>
            <a:chExt cx="4731888" cy="4970398"/>
          </a:xfrm>
        </p:grpSpPr>
        <p:pic>
          <p:nvPicPr>
            <p:cNvPr id="4" name="Picture 3"/>
            <p:cNvPicPr>
              <a:picLocks noChangeAspect="1"/>
            </p:cNvPicPr>
            <p:nvPr/>
          </p:nvPicPr>
          <p:blipFill rotWithShape="1">
            <a:blip r:embed="rId3"/>
            <a:srcRect l="3" r="330"/>
            <a:stretch/>
          </p:blipFill>
          <p:spPr>
            <a:xfrm>
              <a:off x="4544117" y="1013395"/>
              <a:ext cx="4731888" cy="3571465"/>
            </a:xfrm>
            <a:prstGeom prst="rect">
              <a:avLst/>
            </a:prstGeom>
          </p:spPr>
        </p:pic>
        <p:sp>
          <p:nvSpPr>
            <p:cNvPr id="9" name="TextBox 8"/>
            <p:cNvSpPr txBox="1"/>
            <p:nvPr/>
          </p:nvSpPr>
          <p:spPr>
            <a:xfrm>
              <a:off x="4601878" y="4783465"/>
              <a:ext cx="1359775" cy="1200328"/>
            </a:xfrm>
            <a:prstGeom prst="rect">
              <a:avLst/>
            </a:prstGeom>
            <a:noFill/>
          </p:spPr>
          <p:txBody>
            <a:bodyPr wrap="none" rtlCol="0">
              <a:spAutoFit/>
            </a:bodyPr>
            <a:lstStyle/>
            <a:p>
              <a:r>
                <a:rPr lang="en-US" sz="1050" b="1" dirty="0"/>
                <a:t>bin contains:</a:t>
              </a:r>
            </a:p>
            <a:p>
              <a:r>
                <a:rPr lang="en-US" sz="1050" dirty="0"/>
                <a:t>4 legs</a:t>
              </a:r>
            </a:p>
            <a:p>
              <a:r>
                <a:rPr lang="en-US" sz="1050" dirty="0"/>
                <a:t>0 wings</a:t>
              </a:r>
            </a:p>
            <a:p>
              <a:r>
                <a:rPr lang="en-US" sz="1050" dirty="0"/>
                <a:t>tail</a:t>
              </a:r>
            </a:p>
            <a:p>
              <a:r>
                <a:rPr lang="en-US" sz="1050" dirty="0"/>
                <a:t>beak</a:t>
              </a:r>
            </a:p>
          </p:txBody>
        </p:sp>
      </p:grpSp>
      <p:sp>
        <p:nvSpPr>
          <p:cNvPr id="12" name="Rectangle 11"/>
          <p:cNvSpPr/>
          <p:nvPr/>
        </p:nvSpPr>
        <p:spPr>
          <a:xfrm>
            <a:off x="5678668" y="674207"/>
            <a:ext cx="2504522" cy="291339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p>
        </p:txBody>
      </p:sp>
      <p:sp>
        <p:nvSpPr>
          <p:cNvPr id="15" name="TextBox 14"/>
          <p:cNvSpPr txBox="1"/>
          <p:nvPr/>
        </p:nvSpPr>
        <p:spPr>
          <a:xfrm>
            <a:off x="3857636" y="3224750"/>
            <a:ext cx="670376" cy="196208"/>
          </a:xfrm>
          <a:prstGeom prst="rect">
            <a:avLst/>
          </a:prstGeom>
          <a:noFill/>
        </p:spPr>
        <p:txBody>
          <a:bodyPr wrap="none" rtlCol="0">
            <a:spAutoFit/>
          </a:bodyPr>
          <a:lstStyle/>
          <a:p>
            <a:r>
              <a:rPr lang="en-US" sz="675" dirty="0" err="1">
                <a:solidFill>
                  <a:schemeClr val="bg1"/>
                </a:solidFill>
              </a:rPr>
              <a:t>audobon.org</a:t>
            </a:r>
            <a:endParaRPr lang="en-US" sz="675" dirty="0">
              <a:solidFill>
                <a:schemeClr val="bg1"/>
              </a:solidFill>
            </a:endParaRPr>
          </a:p>
        </p:txBody>
      </p:sp>
      <p:sp>
        <p:nvSpPr>
          <p:cNvPr id="16" name="TextBox 15"/>
          <p:cNvSpPr txBox="1"/>
          <p:nvPr/>
        </p:nvSpPr>
        <p:spPr>
          <a:xfrm>
            <a:off x="7527962" y="3224750"/>
            <a:ext cx="487634" cy="196208"/>
          </a:xfrm>
          <a:prstGeom prst="rect">
            <a:avLst/>
          </a:prstGeom>
          <a:noFill/>
        </p:spPr>
        <p:txBody>
          <a:bodyPr wrap="none" rtlCol="0">
            <a:spAutoFit/>
          </a:bodyPr>
          <a:lstStyle/>
          <a:p>
            <a:r>
              <a:rPr lang="en-US" sz="675" dirty="0" err="1">
                <a:solidFill>
                  <a:schemeClr val="bg1"/>
                </a:solidFill>
              </a:rPr>
              <a:t>tes.com</a:t>
            </a:r>
            <a:endParaRPr lang="en-US" sz="675" dirty="0">
              <a:solidFill>
                <a:schemeClr val="bg1"/>
              </a:solidFill>
            </a:endParaRPr>
          </a:p>
        </p:txBody>
      </p:sp>
      <p:sp>
        <p:nvSpPr>
          <p:cNvPr id="13" name="TextBox 12">
            <a:extLst>
              <a:ext uri="{FF2B5EF4-FFF2-40B4-BE49-F238E27FC236}">
                <a16:creationId xmlns:a16="http://schemas.microsoft.com/office/drawing/2014/main" id="{BD2F23D7-04B4-D044-8BE5-BC584ECDA2A2}"/>
              </a:ext>
            </a:extLst>
          </p:cNvPr>
          <p:cNvSpPr txBox="1"/>
          <p:nvPr/>
        </p:nvSpPr>
        <p:spPr>
          <a:xfrm>
            <a:off x="690262" y="61638"/>
            <a:ext cx="7675499" cy="523220"/>
          </a:xfrm>
          <a:prstGeom prst="rect">
            <a:avLst/>
          </a:prstGeom>
          <a:noFill/>
        </p:spPr>
        <p:txBody>
          <a:bodyPr wrap="none" rtlCol="0">
            <a:spAutoFit/>
          </a:bodyPr>
          <a:lstStyle/>
          <a:p>
            <a:r>
              <a:rPr lang="en-US" sz="2800" b="1" dirty="0"/>
              <a:t>Partially complete genomes are challenging</a:t>
            </a:r>
          </a:p>
        </p:txBody>
      </p:sp>
      <p:sp>
        <p:nvSpPr>
          <p:cNvPr id="17" name="TextBox 16">
            <a:extLst>
              <a:ext uri="{FF2B5EF4-FFF2-40B4-BE49-F238E27FC236}">
                <a16:creationId xmlns:a16="http://schemas.microsoft.com/office/drawing/2014/main" id="{AB171F09-F04C-9145-94BA-882407D50C6E}"/>
              </a:ext>
            </a:extLst>
          </p:cNvPr>
          <p:cNvSpPr txBox="1"/>
          <p:nvPr/>
        </p:nvSpPr>
        <p:spPr>
          <a:xfrm>
            <a:off x="5401711" y="3789021"/>
            <a:ext cx="1189749" cy="577081"/>
          </a:xfrm>
          <a:prstGeom prst="rect">
            <a:avLst/>
          </a:prstGeom>
          <a:noFill/>
        </p:spPr>
        <p:txBody>
          <a:bodyPr wrap="none" rtlCol="0">
            <a:spAutoFit/>
          </a:bodyPr>
          <a:lstStyle/>
          <a:p>
            <a:r>
              <a:rPr lang="en-US" sz="1050" dirty="0">
                <a:solidFill>
                  <a:srgbClr val="FF0000"/>
                </a:solidFill>
              </a:rPr>
              <a:t>contaminated</a:t>
            </a:r>
          </a:p>
          <a:p>
            <a:r>
              <a:rPr lang="en-US" sz="1050" dirty="0">
                <a:solidFill>
                  <a:srgbClr val="FF0000"/>
                </a:solidFill>
              </a:rPr>
              <a:t>Incomplete</a:t>
            </a:r>
          </a:p>
          <a:p>
            <a:r>
              <a:rPr lang="en-US" sz="1050" dirty="0">
                <a:solidFill>
                  <a:srgbClr val="FF0000"/>
                </a:solidFill>
              </a:rPr>
              <a:t>But likely a duck</a:t>
            </a:r>
          </a:p>
        </p:txBody>
      </p:sp>
    </p:spTree>
    <p:extLst>
      <p:ext uri="{BB962C8B-B14F-4D97-AF65-F5344CB8AC3E}">
        <p14:creationId xmlns:p14="http://schemas.microsoft.com/office/powerpoint/2010/main" val="45136625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142998" y="760046"/>
            <a:ext cx="3406925" cy="3727798"/>
            <a:chOff x="3953005" y="228599"/>
            <a:chExt cx="4675340" cy="5210510"/>
          </a:xfrm>
        </p:grpSpPr>
        <p:pic>
          <p:nvPicPr>
            <p:cNvPr id="5" name="Picture 4"/>
            <p:cNvPicPr>
              <a:picLocks noChangeAspect="1"/>
            </p:cNvPicPr>
            <p:nvPr/>
          </p:nvPicPr>
          <p:blipFill>
            <a:blip r:embed="rId2"/>
            <a:stretch>
              <a:fillRect/>
            </a:stretch>
          </p:blipFill>
          <p:spPr>
            <a:xfrm>
              <a:off x="3953005" y="228599"/>
              <a:ext cx="4675340" cy="3743997"/>
            </a:xfrm>
            <a:prstGeom prst="rect">
              <a:avLst/>
            </a:prstGeom>
          </p:spPr>
        </p:pic>
        <p:sp>
          <p:nvSpPr>
            <p:cNvPr id="6" name="TextBox 5"/>
            <p:cNvSpPr txBox="1"/>
            <p:nvPr/>
          </p:nvSpPr>
          <p:spPr>
            <a:xfrm>
              <a:off x="5008485" y="4180795"/>
              <a:ext cx="2572016" cy="1258314"/>
            </a:xfrm>
            <a:prstGeom prst="rect">
              <a:avLst/>
            </a:prstGeom>
            <a:noFill/>
          </p:spPr>
          <p:txBody>
            <a:bodyPr wrap="none" rtlCol="0">
              <a:spAutoFit/>
            </a:bodyPr>
            <a:lstStyle/>
            <a:p>
              <a:r>
                <a:rPr lang="en-US" sz="1050" b="1" dirty="0"/>
                <a:t>1 complete duck contains:</a:t>
              </a:r>
            </a:p>
            <a:p>
              <a:r>
                <a:rPr lang="en-US" sz="1050" dirty="0"/>
                <a:t>2 legs</a:t>
              </a:r>
            </a:p>
            <a:p>
              <a:r>
                <a:rPr lang="en-US" sz="1050" dirty="0"/>
                <a:t>2 wings</a:t>
              </a:r>
            </a:p>
            <a:p>
              <a:r>
                <a:rPr lang="en-US" sz="1050" dirty="0"/>
                <a:t>tail</a:t>
              </a:r>
            </a:p>
            <a:p>
              <a:r>
                <a:rPr lang="en-US" sz="1050" dirty="0"/>
                <a:t>beak</a:t>
              </a:r>
            </a:p>
          </p:txBody>
        </p:sp>
      </p:grpSp>
      <p:sp>
        <p:nvSpPr>
          <p:cNvPr id="8" name="TextBox 7"/>
          <p:cNvSpPr txBox="1"/>
          <p:nvPr/>
        </p:nvSpPr>
        <p:spPr>
          <a:xfrm>
            <a:off x="690262" y="61638"/>
            <a:ext cx="7675499" cy="523220"/>
          </a:xfrm>
          <a:prstGeom prst="rect">
            <a:avLst/>
          </a:prstGeom>
          <a:noFill/>
        </p:spPr>
        <p:txBody>
          <a:bodyPr wrap="none" rtlCol="0">
            <a:spAutoFit/>
          </a:bodyPr>
          <a:lstStyle/>
          <a:p>
            <a:r>
              <a:rPr lang="en-US" sz="2800" b="1" dirty="0"/>
              <a:t>Partially complete genomes are challenging</a:t>
            </a:r>
          </a:p>
        </p:txBody>
      </p:sp>
      <p:grpSp>
        <p:nvGrpSpPr>
          <p:cNvPr id="14" name="Group 13"/>
          <p:cNvGrpSpPr/>
          <p:nvPr/>
        </p:nvGrpSpPr>
        <p:grpSpPr>
          <a:xfrm>
            <a:off x="4573237" y="760047"/>
            <a:ext cx="3548916" cy="3727798"/>
            <a:chOff x="4544117" y="1013395"/>
            <a:chExt cx="4731888" cy="4970398"/>
          </a:xfrm>
        </p:grpSpPr>
        <p:pic>
          <p:nvPicPr>
            <p:cNvPr id="4" name="Picture 3"/>
            <p:cNvPicPr>
              <a:picLocks noChangeAspect="1"/>
            </p:cNvPicPr>
            <p:nvPr/>
          </p:nvPicPr>
          <p:blipFill rotWithShape="1">
            <a:blip r:embed="rId3"/>
            <a:srcRect l="3" r="330"/>
            <a:stretch/>
          </p:blipFill>
          <p:spPr>
            <a:xfrm>
              <a:off x="4544117" y="1013395"/>
              <a:ext cx="4731888" cy="3571465"/>
            </a:xfrm>
            <a:prstGeom prst="rect">
              <a:avLst/>
            </a:prstGeom>
          </p:spPr>
        </p:pic>
        <p:sp>
          <p:nvSpPr>
            <p:cNvPr id="9" name="TextBox 8"/>
            <p:cNvSpPr txBox="1"/>
            <p:nvPr/>
          </p:nvSpPr>
          <p:spPr>
            <a:xfrm>
              <a:off x="4601878" y="4783465"/>
              <a:ext cx="1359775" cy="1200328"/>
            </a:xfrm>
            <a:prstGeom prst="rect">
              <a:avLst/>
            </a:prstGeom>
            <a:noFill/>
          </p:spPr>
          <p:txBody>
            <a:bodyPr wrap="none" rtlCol="0">
              <a:spAutoFit/>
            </a:bodyPr>
            <a:lstStyle/>
            <a:p>
              <a:r>
                <a:rPr lang="en-US" sz="1050" b="1" dirty="0"/>
                <a:t>bin contains:</a:t>
              </a:r>
            </a:p>
            <a:p>
              <a:r>
                <a:rPr lang="en-US" sz="1050" dirty="0"/>
                <a:t>4 legs</a:t>
              </a:r>
            </a:p>
            <a:p>
              <a:r>
                <a:rPr lang="en-US" sz="1050" dirty="0"/>
                <a:t>0 wings</a:t>
              </a:r>
            </a:p>
            <a:p>
              <a:r>
                <a:rPr lang="en-US" sz="1050" dirty="0"/>
                <a:t>tail</a:t>
              </a:r>
            </a:p>
            <a:p>
              <a:r>
                <a:rPr lang="en-US" sz="1050" dirty="0"/>
                <a:t>beak</a:t>
              </a:r>
            </a:p>
          </p:txBody>
        </p:sp>
      </p:grpSp>
      <p:sp>
        <p:nvSpPr>
          <p:cNvPr id="15" name="TextBox 14"/>
          <p:cNvSpPr txBox="1"/>
          <p:nvPr/>
        </p:nvSpPr>
        <p:spPr>
          <a:xfrm>
            <a:off x="3857636" y="3224750"/>
            <a:ext cx="670376" cy="196208"/>
          </a:xfrm>
          <a:prstGeom prst="rect">
            <a:avLst/>
          </a:prstGeom>
          <a:noFill/>
        </p:spPr>
        <p:txBody>
          <a:bodyPr wrap="none" rtlCol="0">
            <a:spAutoFit/>
          </a:bodyPr>
          <a:lstStyle/>
          <a:p>
            <a:r>
              <a:rPr lang="en-US" sz="675" dirty="0" err="1">
                <a:solidFill>
                  <a:schemeClr val="bg1"/>
                </a:solidFill>
              </a:rPr>
              <a:t>audobon.org</a:t>
            </a:r>
            <a:endParaRPr lang="en-US" sz="675" dirty="0">
              <a:solidFill>
                <a:schemeClr val="bg1"/>
              </a:solidFill>
            </a:endParaRPr>
          </a:p>
        </p:txBody>
      </p:sp>
      <p:sp>
        <p:nvSpPr>
          <p:cNvPr id="16" name="TextBox 15"/>
          <p:cNvSpPr txBox="1"/>
          <p:nvPr/>
        </p:nvSpPr>
        <p:spPr>
          <a:xfrm>
            <a:off x="7527962" y="3224750"/>
            <a:ext cx="487634" cy="196208"/>
          </a:xfrm>
          <a:prstGeom prst="rect">
            <a:avLst/>
          </a:prstGeom>
          <a:noFill/>
        </p:spPr>
        <p:txBody>
          <a:bodyPr wrap="none" rtlCol="0">
            <a:spAutoFit/>
          </a:bodyPr>
          <a:lstStyle/>
          <a:p>
            <a:r>
              <a:rPr lang="en-US" sz="675" dirty="0" err="1">
                <a:solidFill>
                  <a:schemeClr val="bg1"/>
                </a:solidFill>
              </a:rPr>
              <a:t>tes.com</a:t>
            </a:r>
            <a:endParaRPr lang="en-US" sz="675" dirty="0">
              <a:solidFill>
                <a:schemeClr val="bg1"/>
              </a:solidFill>
            </a:endParaRPr>
          </a:p>
        </p:txBody>
      </p:sp>
      <p:sp>
        <p:nvSpPr>
          <p:cNvPr id="12" name="TextBox 11">
            <a:extLst>
              <a:ext uri="{FF2B5EF4-FFF2-40B4-BE49-F238E27FC236}">
                <a16:creationId xmlns:a16="http://schemas.microsoft.com/office/drawing/2014/main" id="{1C65516F-85F5-5A47-82C9-F6608CE1AA39}"/>
              </a:ext>
            </a:extLst>
          </p:cNvPr>
          <p:cNvSpPr txBox="1"/>
          <p:nvPr/>
        </p:nvSpPr>
        <p:spPr>
          <a:xfrm>
            <a:off x="5401711" y="3789021"/>
            <a:ext cx="1189749" cy="577081"/>
          </a:xfrm>
          <a:prstGeom prst="rect">
            <a:avLst/>
          </a:prstGeom>
          <a:noFill/>
        </p:spPr>
        <p:txBody>
          <a:bodyPr wrap="none" rtlCol="0">
            <a:spAutoFit/>
          </a:bodyPr>
          <a:lstStyle/>
          <a:p>
            <a:r>
              <a:rPr lang="en-US" sz="1050" dirty="0">
                <a:solidFill>
                  <a:srgbClr val="FF0000"/>
                </a:solidFill>
              </a:rPr>
              <a:t>contaminated</a:t>
            </a:r>
          </a:p>
          <a:p>
            <a:r>
              <a:rPr lang="en-US" sz="1050" dirty="0">
                <a:solidFill>
                  <a:srgbClr val="FF0000"/>
                </a:solidFill>
              </a:rPr>
              <a:t>Incomplete</a:t>
            </a:r>
          </a:p>
          <a:p>
            <a:r>
              <a:rPr lang="en-US" sz="1050" dirty="0">
                <a:solidFill>
                  <a:srgbClr val="FF0000"/>
                </a:solidFill>
              </a:rPr>
              <a:t>But likely a duck</a:t>
            </a:r>
          </a:p>
        </p:txBody>
      </p:sp>
    </p:spTree>
    <p:extLst>
      <p:ext uri="{BB962C8B-B14F-4D97-AF65-F5344CB8AC3E}">
        <p14:creationId xmlns:p14="http://schemas.microsoft.com/office/powerpoint/2010/main" val="196058789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E506FD7-C1FE-2F4B-80B4-0AB10081916D}"/>
              </a:ext>
            </a:extLst>
          </p:cNvPr>
          <p:cNvPicPr>
            <a:picLocks noChangeAspect="1"/>
          </p:cNvPicPr>
          <p:nvPr/>
        </p:nvPicPr>
        <p:blipFill>
          <a:blip r:embed="rId3"/>
          <a:stretch>
            <a:fillRect/>
          </a:stretch>
        </p:blipFill>
        <p:spPr>
          <a:xfrm>
            <a:off x="23446" y="3165230"/>
            <a:ext cx="3094892" cy="1667359"/>
          </a:xfrm>
          <a:prstGeom prst="rect">
            <a:avLst/>
          </a:prstGeom>
        </p:spPr>
      </p:pic>
      <p:pic>
        <p:nvPicPr>
          <p:cNvPr id="11" name="Picture 10">
            <a:extLst>
              <a:ext uri="{FF2B5EF4-FFF2-40B4-BE49-F238E27FC236}">
                <a16:creationId xmlns:a16="http://schemas.microsoft.com/office/drawing/2014/main" id="{B708E389-5D7C-A241-9F28-646B979BC284}"/>
              </a:ext>
            </a:extLst>
          </p:cNvPr>
          <p:cNvPicPr>
            <a:picLocks noChangeAspect="1"/>
          </p:cNvPicPr>
          <p:nvPr/>
        </p:nvPicPr>
        <p:blipFill>
          <a:blip r:embed="rId4"/>
          <a:stretch>
            <a:fillRect/>
          </a:stretch>
        </p:blipFill>
        <p:spPr>
          <a:xfrm>
            <a:off x="3374700" y="1008183"/>
            <a:ext cx="5346102" cy="3760177"/>
          </a:xfrm>
          <a:prstGeom prst="rect">
            <a:avLst/>
          </a:prstGeom>
        </p:spPr>
      </p:pic>
      <p:cxnSp>
        <p:nvCxnSpPr>
          <p:cNvPr id="13" name="Straight Connector 12">
            <a:extLst>
              <a:ext uri="{FF2B5EF4-FFF2-40B4-BE49-F238E27FC236}">
                <a16:creationId xmlns:a16="http://schemas.microsoft.com/office/drawing/2014/main" id="{C90425AF-0F44-E74D-986C-F52B0255F070}"/>
              </a:ext>
            </a:extLst>
          </p:cNvPr>
          <p:cNvCxnSpPr/>
          <p:nvPr/>
        </p:nvCxnSpPr>
        <p:spPr>
          <a:xfrm>
            <a:off x="3305908" y="2672862"/>
            <a:ext cx="546295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A74ABD77-7F32-5640-8943-57AD793A1E56}"/>
              </a:ext>
            </a:extLst>
          </p:cNvPr>
          <p:cNvCxnSpPr/>
          <p:nvPr/>
        </p:nvCxnSpPr>
        <p:spPr>
          <a:xfrm>
            <a:off x="3341078" y="2895600"/>
            <a:ext cx="546295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82FCF58-577A-484B-8E5F-419D798B56CB}"/>
              </a:ext>
            </a:extLst>
          </p:cNvPr>
          <p:cNvCxnSpPr>
            <a:cxnSpLocks/>
          </p:cNvCxnSpPr>
          <p:nvPr/>
        </p:nvCxnSpPr>
        <p:spPr>
          <a:xfrm>
            <a:off x="3493478" y="3165230"/>
            <a:ext cx="1453660" cy="0"/>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67913A6-E340-1C46-B8FD-D3BE27671A66}"/>
              </a:ext>
            </a:extLst>
          </p:cNvPr>
          <p:cNvSpPr txBox="1"/>
          <p:nvPr/>
        </p:nvSpPr>
        <p:spPr>
          <a:xfrm>
            <a:off x="187570" y="204317"/>
            <a:ext cx="7532078" cy="461665"/>
          </a:xfrm>
          <a:prstGeom prst="rect">
            <a:avLst/>
          </a:prstGeom>
          <a:noFill/>
        </p:spPr>
        <p:txBody>
          <a:bodyPr wrap="square" rtlCol="0">
            <a:spAutoFit/>
          </a:bodyPr>
          <a:lstStyle/>
          <a:p>
            <a:r>
              <a:rPr lang="en-US" sz="2400" dirty="0"/>
              <a:t>Metagenome assembled genomes (MAGs) standards </a:t>
            </a:r>
          </a:p>
        </p:txBody>
      </p:sp>
    </p:spTree>
    <p:extLst>
      <p:ext uri="{BB962C8B-B14F-4D97-AF65-F5344CB8AC3E}">
        <p14:creationId xmlns:p14="http://schemas.microsoft.com/office/powerpoint/2010/main" val="11566132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5C720-2BB6-FC48-9A73-9B5D8D8CC81E}"/>
              </a:ext>
            </a:extLst>
          </p:cNvPr>
          <p:cNvSpPr>
            <a:spLocks noGrp="1"/>
          </p:cNvSpPr>
          <p:nvPr>
            <p:ph type="title"/>
          </p:nvPr>
        </p:nvSpPr>
        <p:spPr>
          <a:xfrm>
            <a:off x="303729" y="0"/>
            <a:ext cx="8520600" cy="572700"/>
          </a:xfrm>
        </p:spPr>
        <p:txBody>
          <a:bodyPr/>
          <a:lstStyle/>
          <a:p>
            <a:r>
              <a:rPr lang="en-US" dirty="0">
                <a:solidFill>
                  <a:srgbClr val="0B6303"/>
                </a:solidFill>
              </a:rPr>
              <a:t>Greatest hit Microbial Community Genomics</a:t>
            </a:r>
          </a:p>
        </p:txBody>
      </p:sp>
      <p:sp>
        <p:nvSpPr>
          <p:cNvPr id="4" name="Left-Right Arrow 3">
            <a:extLst>
              <a:ext uri="{FF2B5EF4-FFF2-40B4-BE49-F238E27FC236}">
                <a16:creationId xmlns:a16="http://schemas.microsoft.com/office/drawing/2014/main" id="{60DCB255-BF87-B74B-B5A5-3CC8A0416B6A}"/>
              </a:ext>
            </a:extLst>
          </p:cNvPr>
          <p:cNvSpPr/>
          <p:nvPr/>
        </p:nvSpPr>
        <p:spPr>
          <a:xfrm>
            <a:off x="147879" y="2764971"/>
            <a:ext cx="8832300" cy="391886"/>
          </a:xfrm>
          <a:prstGeom prst="leftRightArrow">
            <a:avLst/>
          </a:prstGeom>
          <a:solidFill>
            <a:srgbClr val="0B63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0ED50D12-BAE3-4B4C-A171-0F63967DE31A}"/>
              </a:ext>
            </a:extLst>
          </p:cNvPr>
          <p:cNvSpPr/>
          <p:nvPr/>
        </p:nvSpPr>
        <p:spPr>
          <a:xfrm>
            <a:off x="10350" y="2645228"/>
            <a:ext cx="586758" cy="631371"/>
          </a:xfrm>
          <a:prstGeom prst="ellipse">
            <a:avLst/>
          </a:prstGeom>
          <a:solidFill>
            <a:srgbClr val="0B63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28C6D6B5-BC78-BB49-AB9E-16DAF7C09347}"/>
              </a:ext>
            </a:extLst>
          </p:cNvPr>
          <p:cNvCxnSpPr/>
          <p:nvPr/>
        </p:nvCxnSpPr>
        <p:spPr>
          <a:xfrm flipV="1">
            <a:off x="303729" y="2220686"/>
            <a:ext cx="0" cy="740227"/>
          </a:xfrm>
          <a:prstGeom prst="straightConnector1">
            <a:avLst/>
          </a:prstGeom>
          <a:ln>
            <a:solidFill>
              <a:srgbClr val="0B6303"/>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30CF6A5E-9667-4F40-8B58-E2361BCD8E56}"/>
              </a:ext>
            </a:extLst>
          </p:cNvPr>
          <p:cNvSpPr txBox="1"/>
          <p:nvPr/>
        </p:nvSpPr>
        <p:spPr>
          <a:xfrm>
            <a:off x="-76595" y="1248706"/>
            <a:ext cx="4093029" cy="1015663"/>
          </a:xfrm>
          <a:prstGeom prst="rect">
            <a:avLst/>
          </a:prstGeom>
          <a:noFill/>
        </p:spPr>
        <p:txBody>
          <a:bodyPr wrap="square" rtlCol="0">
            <a:spAutoFit/>
          </a:bodyPr>
          <a:lstStyle/>
          <a:p>
            <a:r>
              <a:rPr lang="en-US" sz="2000" dirty="0">
                <a:solidFill>
                  <a:srgbClr val="0B6303"/>
                </a:solidFill>
              </a:rPr>
              <a:t>Banfield </a:t>
            </a:r>
          </a:p>
          <a:p>
            <a:r>
              <a:rPr lang="en-US" sz="2000" dirty="0">
                <a:solidFill>
                  <a:srgbClr val="0B6303"/>
                </a:solidFill>
              </a:rPr>
              <a:t>and </a:t>
            </a:r>
          </a:p>
          <a:p>
            <a:r>
              <a:rPr lang="en-US" sz="2000" dirty="0">
                <a:solidFill>
                  <a:srgbClr val="0B6303"/>
                </a:solidFill>
              </a:rPr>
              <a:t>Venter</a:t>
            </a:r>
          </a:p>
        </p:txBody>
      </p:sp>
      <p:sp>
        <p:nvSpPr>
          <p:cNvPr id="9" name="Rectangle 8">
            <a:extLst>
              <a:ext uri="{FF2B5EF4-FFF2-40B4-BE49-F238E27FC236}">
                <a16:creationId xmlns:a16="http://schemas.microsoft.com/office/drawing/2014/main" id="{8C20ADE2-6A90-7849-9D2D-1B5FAD4204B4}"/>
              </a:ext>
            </a:extLst>
          </p:cNvPr>
          <p:cNvSpPr/>
          <p:nvPr/>
        </p:nvSpPr>
        <p:spPr>
          <a:xfrm>
            <a:off x="-97145" y="3559626"/>
            <a:ext cx="2381163" cy="707886"/>
          </a:xfrm>
          <a:prstGeom prst="rect">
            <a:avLst/>
          </a:prstGeom>
        </p:spPr>
        <p:txBody>
          <a:bodyPr wrap="square">
            <a:spAutoFit/>
          </a:bodyPr>
          <a:lstStyle/>
          <a:p>
            <a:r>
              <a:rPr lang="en-US" sz="4000" dirty="0">
                <a:solidFill>
                  <a:srgbClr val="0B6303"/>
                </a:solidFill>
              </a:rPr>
              <a:t>2004</a:t>
            </a:r>
            <a:endParaRPr lang="en-US" sz="4000" dirty="0"/>
          </a:p>
        </p:txBody>
      </p:sp>
      <p:sp>
        <p:nvSpPr>
          <p:cNvPr id="10" name="Rectangle 9">
            <a:extLst>
              <a:ext uri="{FF2B5EF4-FFF2-40B4-BE49-F238E27FC236}">
                <a16:creationId xmlns:a16="http://schemas.microsoft.com/office/drawing/2014/main" id="{6546894B-8D71-6C4A-A88B-CBD94E8C6CE9}"/>
              </a:ext>
            </a:extLst>
          </p:cNvPr>
          <p:cNvSpPr/>
          <p:nvPr/>
        </p:nvSpPr>
        <p:spPr>
          <a:xfrm>
            <a:off x="7953418" y="3461652"/>
            <a:ext cx="2381163" cy="707886"/>
          </a:xfrm>
          <a:prstGeom prst="rect">
            <a:avLst/>
          </a:prstGeom>
        </p:spPr>
        <p:txBody>
          <a:bodyPr wrap="square">
            <a:spAutoFit/>
          </a:bodyPr>
          <a:lstStyle/>
          <a:p>
            <a:r>
              <a:rPr lang="en-US" sz="4000" dirty="0">
                <a:solidFill>
                  <a:srgbClr val="0B6303"/>
                </a:solidFill>
              </a:rPr>
              <a:t>2019</a:t>
            </a:r>
            <a:endParaRPr lang="en-US" sz="4000" dirty="0"/>
          </a:p>
        </p:txBody>
      </p:sp>
      <p:cxnSp>
        <p:nvCxnSpPr>
          <p:cNvPr id="11" name="Straight Arrow Connector 10">
            <a:extLst>
              <a:ext uri="{FF2B5EF4-FFF2-40B4-BE49-F238E27FC236}">
                <a16:creationId xmlns:a16="http://schemas.microsoft.com/office/drawing/2014/main" id="{CE3634D2-50D1-8247-9908-BB3F430FEDB0}"/>
              </a:ext>
            </a:extLst>
          </p:cNvPr>
          <p:cNvCxnSpPr/>
          <p:nvPr/>
        </p:nvCxnSpPr>
        <p:spPr>
          <a:xfrm flipV="1">
            <a:off x="4723329" y="2906485"/>
            <a:ext cx="0" cy="740227"/>
          </a:xfrm>
          <a:prstGeom prst="straightConnector1">
            <a:avLst/>
          </a:prstGeom>
          <a:ln>
            <a:solidFill>
              <a:srgbClr val="0B6303"/>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921049F-B525-F745-9DB8-1E801092E3AE}"/>
              </a:ext>
            </a:extLst>
          </p:cNvPr>
          <p:cNvSpPr/>
          <p:nvPr/>
        </p:nvSpPr>
        <p:spPr>
          <a:xfrm>
            <a:off x="4048415" y="3530118"/>
            <a:ext cx="2381163" cy="707886"/>
          </a:xfrm>
          <a:prstGeom prst="rect">
            <a:avLst/>
          </a:prstGeom>
        </p:spPr>
        <p:txBody>
          <a:bodyPr wrap="square">
            <a:spAutoFit/>
          </a:bodyPr>
          <a:lstStyle/>
          <a:p>
            <a:r>
              <a:rPr lang="en-US" sz="4000" dirty="0">
                <a:solidFill>
                  <a:srgbClr val="0B6303"/>
                </a:solidFill>
              </a:rPr>
              <a:t>2012</a:t>
            </a:r>
            <a:endParaRPr lang="en-US" sz="4000" dirty="0"/>
          </a:p>
        </p:txBody>
      </p:sp>
      <p:cxnSp>
        <p:nvCxnSpPr>
          <p:cNvPr id="15" name="Straight Arrow Connector 14">
            <a:extLst>
              <a:ext uri="{FF2B5EF4-FFF2-40B4-BE49-F238E27FC236}">
                <a16:creationId xmlns:a16="http://schemas.microsoft.com/office/drawing/2014/main" id="{B5D94007-07CC-4140-A841-5EB378086AC1}"/>
              </a:ext>
            </a:extLst>
          </p:cNvPr>
          <p:cNvCxnSpPr/>
          <p:nvPr/>
        </p:nvCxnSpPr>
        <p:spPr>
          <a:xfrm flipV="1">
            <a:off x="8779715" y="2819399"/>
            <a:ext cx="0" cy="740227"/>
          </a:xfrm>
          <a:prstGeom prst="straightConnector1">
            <a:avLst/>
          </a:prstGeom>
          <a:ln>
            <a:solidFill>
              <a:srgbClr val="0B6303"/>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13D68D6E-AA5C-ED42-B0BF-3EB57E74BAAA}"/>
              </a:ext>
            </a:extLst>
          </p:cNvPr>
          <p:cNvCxnSpPr/>
          <p:nvPr/>
        </p:nvCxnSpPr>
        <p:spPr>
          <a:xfrm flipV="1">
            <a:off x="280887" y="2906484"/>
            <a:ext cx="0" cy="740227"/>
          </a:xfrm>
          <a:prstGeom prst="straightConnector1">
            <a:avLst/>
          </a:prstGeom>
          <a:ln>
            <a:solidFill>
              <a:srgbClr val="0B6303"/>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7DE40F8-BD38-DC4C-BE78-003893A39A74}"/>
              </a:ext>
            </a:extLst>
          </p:cNvPr>
          <p:cNvCxnSpPr>
            <a:cxnSpLocks/>
          </p:cNvCxnSpPr>
          <p:nvPr/>
        </p:nvCxnSpPr>
        <p:spPr>
          <a:xfrm>
            <a:off x="2284018" y="2590799"/>
            <a:ext cx="0" cy="870853"/>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E084BE3-BC29-BB43-91C5-EC089A133D82}"/>
              </a:ext>
            </a:extLst>
          </p:cNvPr>
          <p:cNvCxnSpPr>
            <a:cxnSpLocks/>
          </p:cNvCxnSpPr>
          <p:nvPr/>
        </p:nvCxnSpPr>
        <p:spPr>
          <a:xfrm>
            <a:off x="6899561" y="2590799"/>
            <a:ext cx="0" cy="870853"/>
          </a:xfrm>
          <a:prstGeom prst="line">
            <a:avLst/>
          </a:prstGeom>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11A794F2-0386-BC4E-AEF4-BF15711F16AA}"/>
              </a:ext>
            </a:extLst>
          </p:cNvPr>
          <p:cNvSpPr txBox="1"/>
          <p:nvPr/>
        </p:nvSpPr>
        <p:spPr>
          <a:xfrm>
            <a:off x="1777795" y="3341201"/>
            <a:ext cx="2350244" cy="523220"/>
          </a:xfrm>
          <a:prstGeom prst="rect">
            <a:avLst/>
          </a:prstGeom>
          <a:noFill/>
        </p:spPr>
        <p:txBody>
          <a:bodyPr wrap="square" rtlCol="0">
            <a:spAutoFit/>
          </a:bodyPr>
          <a:lstStyle/>
          <a:p>
            <a:r>
              <a:rPr lang="en-US" sz="2800" dirty="0"/>
              <a:t>2008</a:t>
            </a:r>
          </a:p>
        </p:txBody>
      </p:sp>
      <p:sp>
        <p:nvSpPr>
          <p:cNvPr id="21" name="TextBox 20">
            <a:extLst>
              <a:ext uri="{FF2B5EF4-FFF2-40B4-BE49-F238E27FC236}">
                <a16:creationId xmlns:a16="http://schemas.microsoft.com/office/drawing/2014/main" id="{289AE864-0449-7746-9ADF-8D3B8FEBE8CB}"/>
              </a:ext>
            </a:extLst>
          </p:cNvPr>
          <p:cNvSpPr txBox="1"/>
          <p:nvPr/>
        </p:nvSpPr>
        <p:spPr>
          <a:xfrm>
            <a:off x="6413020" y="3374300"/>
            <a:ext cx="2350244" cy="523220"/>
          </a:xfrm>
          <a:prstGeom prst="rect">
            <a:avLst/>
          </a:prstGeom>
          <a:noFill/>
        </p:spPr>
        <p:txBody>
          <a:bodyPr wrap="square" rtlCol="0">
            <a:spAutoFit/>
          </a:bodyPr>
          <a:lstStyle/>
          <a:p>
            <a:r>
              <a:rPr lang="en-US" sz="2800" dirty="0"/>
              <a:t>2016</a:t>
            </a:r>
          </a:p>
        </p:txBody>
      </p:sp>
      <p:cxnSp>
        <p:nvCxnSpPr>
          <p:cNvPr id="26" name="Straight Connector 25">
            <a:extLst>
              <a:ext uri="{FF2B5EF4-FFF2-40B4-BE49-F238E27FC236}">
                <a16:creationId xmlns:a16="http://schemas.microsoft.com/office/drawing/2014/main" id="{87DA2CEC-61F0-8445-8EBD-35AAEA49A4B3}"/>
              </a:ext>
            </a:extLst>
          </p:cNvPr>
          <p:cNvCxnSpPr>
            <a:cxnSpLocks/>
          </p:cNvCxnSpPr>
          <p:nvPr/>
        </p:nvCxnSpPr>
        <p:spPr>
          <a:xfrm>
            <a:off x="837350" y="2601683"/>
            <a:ext cx="0" cy="870853"/>
          </a:xfrm>
          <a:prstGeom prst="line">
            <a:avLst/>
          </a:prstGeom>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7F07B023-11C7-5441-97CC-A526C0A633E8}"/>
              </a:ext>
            </a:extLst>
          </p:cNvPr>
          <p:cNvSpPr txBox="1"/>
          <p:nvPr/>
        </p:nvSpPr>
        <p:spPr>
          <a:xfrm>
            <a:off x="1050937" y="1594631"/>
            <a:ext cx="4093029" cy="707886"/>
          </a:xfrm>
          <a:prstGeom prst="rect">
            <a:avLst/>
          </a:prstGeom>
          <a:noFill/>
        </p:spPr>
        <p:txBody>
          <a:bodyPr wrap="square" rtlCol="0">
            <a:spAutoFit/>
          </a:bodyPr>
          <a:lstStyle/>
          <a:p>
            <a:r>
              <a:rPr lang="en-US" sz="2000" dirty="0">
                <a:solidFill>
                  <a:schemeClr val="accent1">
                    <a:lumMod val="75000"/>
                  </a:schemeClr>
                </a:solidFill>
              </a:rPr>
              <a:t>Metaproteome</a:t>
            </a:r>
          </a:p>
          <a:p>
            <a:r>
              <a:rPr lang="en-US" sz="2000" dirty="0">
                <a:solidFill>
                  <a:schemeClr val="accent1">
                    <a:lumMod val="75000"/>
                  </a:schemeClr>
                </a:solidFill>
              </a:rPr>
              <a:t>AMD</a:t>
            </a:r>
          </a:p>
        </p:txBody>
      </p:sp>
      <p:cxnSp>
        <p:nvCxnSpPr>
          <p:cNvPr id="17" name="Straight Arrow Connector 16">
            <a:extLst>
              <a:ext uri="{FF2B5EF4-FFF2-40B4-BE49-F238E27FC236}">
                <a16:creationId xmlns:a16="http://schemas.microsoft.com/office/drawing/2014/main" id="{E9D9F5A9-E511-974B-B3BB-238B1A8B16F4}"/>
              </a:ext>
            </a:extLst>
          </p:cNvPr>
          <p:cNvCxnSpPr/>
          <p:nvPr/>
        </p:nvCxnSpPr>
        <p:spPr>
          <a:xfrm flipV="1">
            <a:off x="835283" y="2203750"/>
            <a:ext cx="329042" cy="3929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140855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4AAEC48-8CD7-FC45-8758-4AB51CEC077A}"/>
              </a:ext>
            </a:extLst>
          </p:cNvPr>
          <p:cNvPicPr>
            <a:picLocks noChangeAspect="1"/>
          </p:cNvPicPr>
          <p:nvPr/>
        </p:nvPicPr>
        <p:blipFill>
          <a:blip r:embed="rId2"/>
          <a:stretch>
            <a:fillRect/>
          </a:stretch>
        </p:blipFill>
        <p:spPr>
          <a:xfrm>
            <a:off x="0" y="3238914"/>
            <a:ext cx="6400800" cy="1904586"/>
          </a:xfrm>
          <a:prstGeom prst="rect">
            <a:avLst/>
          </a:prstGeom>
        </p:spPr>
      </p:pic>
      <p:pic>
        <p:nvPicPr>
          <p:cNvPr id="5" name="Content Placeholder 4">
            <a:extLst>
              <a:ext uri="{FF2B5EF4-FFF2-40B4-BE49-F238E27FC236}">
                <a16:creationId xmlns:a16="http://schemas.microsoft.com/office/drawing/2014/main" id="{F931E836-4571-8148-A4E2-D0E8C97A2C36}"/>
              </a:ext>
            </a:extLst>
          </p:cNvPr>
          <p:cNvPicPr>
            <a:picLocks noGrp="1" noChangeAspect="1"/>
          </p:cNvPicPr>
          <p:nvPr>
            <p:ph idx="1"/>
          </p:nvPr>
        </p:nvPicPr>
        <p:blipFill>
          <a:blip r:embed="rId3"/>
          <a:stretch>
            <a:fillRect/>
          </a:stretch>
        </p:blipFill>
        <p:spPr>
          <a:xfrm>
            <a:off x="2510760" y="0"/>
            <a:ext cx="6633240" cy="3416300"/>
          </a:xfrm>
        </p:spPr>
      </p:pic>
    </p:spTree>
    <p:extLst>
      <p:ext uri="{BB962C8B-B14F-4D97-AF65-F5344CB8AC3E}">
        <p14:creationId xmlns:p14="http://schemas.microsoft.com/office/powerpoint/2010/main" val="348096792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5C720-2BB6-FC48-9A73-9B5D8D8CC81E}"/>
              </a:ext>
            </a:extLst>
          </p:cNvPr>
          <p:cNvSpPr>
            <a:spLocks noGrp="1"/>
          </p:cNvSpPr>
          <p:nvPr>
            <p:ph type="title"/>
          </p:nvPr>
        </p:nvSpPr>
        <p:spPr>
          <a:xfrm>
            <a:off x="303729" y="0"/>
            <a:ext cx="8520600" cy="572700"/>
          </a:xfrm>
        </p:spPr>
        <p:txBody>
          <a:bodyPr/>
          <a:lstStyle/>
          <a:p>
            <a:r>
              <a:rPr lang="en-US" dirty="0">
                <a:solidFill>
                  <a:srgbClr val="0B6303"/>
                </a:solidFill>
              </a:rPr>
              <a:t>Greatest hit Microbial Community Genomics</a:t>
            </a:r>
          </a:p>
        </p:txBody>
      </p:sp>
      <p:sp>
        <p:nvSpPr>
          <p:cNvPr id="4" name="Left-Right Arrow 3">
            <a:extLst>
              <a:ext uri="{FF2B5EF4-FFF2-40B4-BE49-F238E27FC236}">
                <a16:creationId xmlns:a16="http://schemas.microsoft.com/office/drawing/2014/main" id="{60DCB255-BF87-B74B-B5A5-3CC8A0416B6A}"/>
              </a:ext>
            </a:extLst>
          </p:cNvPr>
          <p:cNvSpPr/>
          <p:nvPr/>
        </p:nvSpPr>
        <p:spPr>
          <a:xfrm>
            <a:off x="147879" y="2764971"/>
            <a:ext cx="8832300" cy="391886"/>
          </a:xfrm>
          <a:prstGeom prst="leftRightArrow">
            <a:avLst/>
          </a:prstGeom>
          <a:solidFill>
            <a:srgbClr val="0B63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0ED50D12-BAE3-4B4C-A171-0F63967DE31A}"/>
              </a:ext>
            </a:extLst>
          </p:cNvPr>
          <p:cNvSpPr/>
          <p:nvPr/>
        </p:nvSpPr>
        <p:spPr>
          <a:xfrm>
            <a:off x="10350" y="2645228"/>
            <a:ext cx="586758" cy="631371"/>
          </a:xfrm>
          <a:prstGeom prst="ellipse">
            <a:avLst/>
          </a:prstGeom>
          <a:solidFill>
            <a:srgbClr val="0B63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28C6D6B5-BC78-BB49-AB9E-16DAF7C09347}"/>
              </a:ext>
            </a:extLst>
          </p:cNvPr>
          <p:cNvCxnSpPr/>
          <p:nvPr/>
        </p:nvCxnSpPr>
        <p:spPr>
          <a:xfrm flipV="1">
            <a:off x="303729" y="2220686"/>
            <a:ext cx="0" cy="740227"/>
          </a:xfrm>
          <a:prstGeom prst="straightConnector1">
            <a:avLst/>
          </a:prstGeom>
          <a:ln>
            <a:solidFill>
              <a:srgbClr val="0B6303"/>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30CF6A5E-9667-4F40-8B58-E2361BCD8E56}"/>
              </a:ext>
            </a:extLst>
          </p:cNvPr>
          <p:cNvSpPr txBox="1"/>
          <p:nvPr/>
        </p:nvSpPr>
        <p:spPr>
          <a:xfrm>
            <a:off x="-76595" y="1248706"/>
            <a:ext cx="4093029" cy="1015663"/>
          </a:xfrm>
          <a:prstGeom prst="rect">
            <a:avLst/>
          </a:prstGeom>
          <a:noFill/>
        </p:spPr>
        <p:txBody>
          <a:bodyPr wrap="square" rtlCol="0">
            <a:spAutoFit/>
          </a:bodyPr>
          <a:lstStyle/>
          <a:p>
            <a:r>
              <a:rPr lang="en-US" sz="2000" dirty="0">
                <a:solidFill>
                  <a:srgbClr val="0B6303"/>
                </a:solidFill>
              </a:rPr>
              <a:t>Banfield </a:t>
            </a:r>
          </a:p>
          <a:p>
            <a:r>
              <a:rPr lang="en-US" sz="2000" dirty="0">
                <a:solidFill>
                  <a:srgbClr val="0B6303"/>
                </a:solidFill>
              </a:rPr>
              <a:t>and </a:t>
            </a:r>
          </a:p>
          <a:p>
            <a:r>
              <a:rPr lang="en-US" sz="2000" dirty="0">
                <a:solidFill>
                  <a:srgbClr val="0B6303"/>
                </a:solidFill>
              </a:rPr>
              <a:t>Venter</a:t>
            </a:r>
          </a:p>
        </p:txBody>
      </p:sp>
      <p:sp>
        <p:nvSpPr>
          <p:cNvPr id="9" name="Rectangle 8">
            <a:extLst>
              <a:ext uri="{FF2B5EF4-FFF2-40B4-BE49-F238E27FC236}">
                <a16:creationId xmlns:a16="http://schemas.microsoft.com/office/drawing/2014/main" id="{8C20ADE2-6A90-7849-9D2D-1B5FAD4204B4}"/>
              </a:ext>
            </a:extLst>
          </p:cNvPr>
          <p:cNvSpPr/>
          <p:nvPr/>
        </p:nvSpPr>
        <p:spPr>
          <a:xfrm>
            <a:off x="-97145" y="3559626"/>
            <a:ext cx="2381163" cy="707886"/>
          </a:xfrm>
          <a:prstGeom prst="rect">
            <a:avLst/>
          </a:prstGeom>
        </p:spPr>
        <p:txBody>
          <a:bodyPr wrap="square">
            <a:spAutoFit/>
          </a:bodyPr>
          <a:lstStyle/>
          <a:p>
            <a:r>
              <a:rPr lang="en-US" sz="4000" dirty="0">
                <a:solidFill>
                  <a:srgbClr val="0B6303"/>
                </a:solidFill>
              </a:rPr>
              <a:t>2004</a:t>
            </a:r>
            <a:endParaRPr lang="en-US" sz="4000" dirty="0"/>
          </a:p>
        </p:txBody>
      </p:sp>
      <p:sp>
        <p:nvSpPr>
          <p:cNvPr id="10" name="Rectangle 9">
            <a:extLst>
              <a:ext uri="{FF2B5EF4-FFF2-40B4-BE49-F238E27FC236}">
                <a16:creationId xmlns:a16="http://schemas.microsoft.com/office/drawing/2014/main" id="{6546894B-8D71-6C4A-A88B-CBD94E8C6CE9}"/>
              </a:ext>
            </a:extLst>
          </p:cNvPr>
          <p:cNvSpPr/>
          <p:nvPr/>
        </p:nvSpPr>
        <p:spPr>
          <a:xfrm>
            <a:off x="7953418" y="3461652"/>
            <a:ext cx="2381163" cy="707886"/>
          </a:xfrm>
          <a:prstGeom prst="rect">
            <a:avLst/>
          </a:prstGeom>
        </p:spPr>
        <p:txBody>
          <a:bodyPr wrap="square">
            <a:spAutoFit/>
          </a:bodyPr>
          <a:lstStyle/>
          <a:p>
            <a:r>
              <a:rPr lang="en-US" sz="4000" dirty="0">
                <a:solidFill>
                  <a:srgbClr val="0B6303"/>
                </a:solidFill>
              </a:rPr>
              <a:t>2019</a:t>
            </a:r>
            <a:endParaRPr lang="en-US" sz="4000" dirty="0"/>
          </a:p>
        </p:txBody>
      </p:sp>
      <p:cxnSp>
        <p:nvCxnSpPr>
          <p:cNvPr id="11" name="Straight Arrow Connector 10">
            <a:extLst>
              <a:ext uri="{FF2B5EF4-FFF2-40B4-BE49-F238E27FC236}">
                <a16:creationId xmlns:a16="http://schemas.microsoft.com/office/drawing/2014/main" id="{CE3634D2-50D1-8247-9908-BB3F430FEDB0}"/>
              </a:ext>
            </a:extLst>
          </p:cNvPr>
          <p:cNvCxnSpPr/>
          <p:nvPr/>
        </p:nvCxnSpPr>
        <p:spPr>
          <a:xfrm flipV="1">
            <a:off x="4723329" y="2906485"/>
            <a:ext cx="0" cy="740227"/>
          </a:xfrm>
          <a:prstGeom prst="straightConnector1">
            <a:avLst/>
          </a:prstGeom>
          <a:ln>
            <a:solidFill>
              <a:srgbClr val="0B6303"/>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921049F-B525-F745-9DB8-1E801092E3AE}"/>
              </a:ext>
            </a:extLst>
          </p:cNvPr>
          <p:cNvSpPr/>
          <p:nvPr/>
        </p:nvSpPr>
        <p:spPr>
          <a:xfrm>
            <a:off x="4048415" y="3530118"/>
            <a:ext cx="2381163" cy="707886"/>
          </a:xfrm>
          <a:prstGeom prst="rect">
            <a:avLst/>
          </a:prstGeom>
        </p:spPr>
        <p:txBody>
          <a:bodyPr wrap="square">
            <a:spAutoFit/>
          </a:bodyPr>
          <a:lstStyle/>
          <a:p>
            <a:r>
              <a:rPr lang="en-US" sz="4000" dirty="0">
                <a:solidFill>
                  <a:srgbClr val="0B6303"/>
                </a:solidFill>
              </a:rPr>
              <a:t>2012</a:t>
            </a:r>
            <a:endParaRPr lang="en-US" sz="4000" dirty="0"/>
          </a:p>
        </p:txBody>
      </p:sp>
      <p:cxnSp>
        <p:nvCxnSpPr>
          <p:cNvPr id="15" name="Straight Arrow Connector 14">
            <a:extLst>
              <a:ext uri="{FF2B5EF4-FFF2-40B4-BE49-F238E27FC236}">
                <a16:creationId xmlns:a16="http://schemas.microsoft.com/office/drawing/2014/main" id="{B5D94007-07CC-4140-A841-5EB378086AC1}"/>
              </a:ext>
            </a:extLst>
          </p:cNvPr>
          <p:cNvCxnSpPr/>
          <p:nvPr/>
        </p:nvCxnSpPr>
        <p:spPr>
          <a:xfrm flipV="1">
            <a:off x="8779715" y="2819399"/>
            <a:ext cx="0" cy="740227"/>
          </a:xfrm>
          <a:prstGeom prst="straightConnector1">
            <a:avLst/>
          </a:prstGeom>
          <a:ln>
            <a:solidFill>
              <a:srgbClr val="0B6303"/>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13D68D6E-AA5C-ED42-B0BF-3EB57E74BAAA}"/>
              </a:ext>
            </a:extLst>
          </p:cNvPr>
          <p:cNvCxnSpPr/>
          <p:nvPr/>
        </p:nvCxnSpPr>
        <p:spPr>
          <a:xfrm flipV="1">
            <a:off x="280887" y="2906484"/>
            <a:ext cx="0" cy="740227"/>
          </a:xfrm>
          <a:prstGeom prst="straightConnector1">
            <a:avLst/>
          </a:prstGeom>
          <a:ln>
            <a:solidFill>
              <a:srgbClr val="0B6303"/>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7DE40F8-BD38-DC4C-BE78-003893A39A74}"/>
              </a:ext>
            </a:extLst>
          </p:cNvPr>
          <p:cNvCxnSpPr>
            <a:cxnSpLocks/>
          </p:cNvCxnSpPr>
          <p:nvPr/>
        </p:nvCxnSpPr>
        <p:spPr>
          <a:xfrm>
            <a:off x="2284018" y="2590799"/>
            <a:ext cx="0" cy="870853"/>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E084BE3-BC29-BB43-91C5-EC089A133D82}"/>
              </a:ext>
            </a:extLst>
          </p:cNvPr>
          <p:cNvCxnSpPr>
            <a:cxnSpLocks/>
          </p:cNvCxnSpPr>
          <p:nvPr/>
        </p:nvCxnSpPr>
        <p:spPr>
          <a:xfrm>
            <a:off x="6899561" y="2590799"/>
            <a:ext cx="0" cy="870853"/>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AB9D5D1-45A1-794C-9C83-57AAC2DDD5FE}"/>
              </a:ext>
            </a:extLst>
          </p:cNvPr>
          <p:cNvCxnSpPr>
            <a:cxnSpLocks/>
          </p:cNvCxnSpPr>
          <p:nvPr/>
        </p:nvCxnSpPr>
        <p:spPr>
          <a:xfrm>
            <a:off x="8162304" y="2569030"/>
            <a:ext cx="0" cy="870853"/>
          </a:xfrm>
          <a:prstGeom prst="line">
            <a:avLst/>
          </a:prstGeom>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11A794F2-0386-BC4E-AEF4-BF15711F16AA}"/>
              </a:ext>
            </a:extLst>
          </p:cNvPr>
          <p:cNvSpPr txBox="1"/>
          <p:nvPr/>
        </p:nvSpPr>
        <p:spPr>
          <a:xfrm>
            <a:off x="1777795" y="3341201"/>
            <a:ext cx="2350244" cy="523220"/>
          </a:xfrm>
          <a:prstGeom prst="rect">
            <a:avLst/>
          </a:prstGeom>
          <a:noFill/>
        </p:spPr>
        <p:txBody>
          <a:bodyPr wrap="square" rtlCol="0">
            <a:spAutoFit/>
          </a:bodyPr>
          <a:lstStyle/>
          <a:p>
            <a:r>
              <a:rPr lang="en-US" sz="2800" dirty="0"/>
              <a:t>2008</a:t>
            </a:r>
          </a:p>
        </p:txBody>
      </p:sp>
      <p:sp>
        <p:nvSpPr>
          <p:cNvPr id="21" name="TextBox 20">
            <a:extLst>
              <a:ext uri="{FF2B5EF4-FFF2-40B4-BE49-F238E27FC236}">
                <a16:creationId xmlns:a16="http://schemas.microsoft.com/office/drawing/2014/main" id="{289AE864-0449-7746-9ADF-8D3B8FEBE8CB}"/>
              </a:ext>
            </a:extLst>
          </p:cNvPr>
          <p:cNvSpPr txBox="1"/>
          <p:nvPr/>
        </p:nvSpPr>
        <p:spPr>
          <a:xfrm>
            <a:off x="6413020" y="3374300"/>
            <a:ext cx="2350244" cy="523220"/>
          </a:xfrm>
          <a:prstGeom prst="rect">
            <a:avLst/>
          </a:prstGeom>
          <a:noFill/>
        </p:spPr>
        <p:txBody>
          <a:bodyPr wrap="square" rtlCol="0">
            <a:spAutoFit/>
          </a:bodyPr>
          <a:lstStyle/>
          <a:p>
            <a:r>
              <a:rPr lang="en-US" sz="2800" dirty="0"/>
              <a:t>2016</a:t>
            </a:r>
          </a:p>
        </p:txBody>
      </p:sp>
      <p:cxnSp>
        <p:nvCxnSpPr>
          <p:cNvPr id="25" name="Straight Connector 24">
            <a:extLst>
              <a:ext uri="{FF2B5EF4-FFF2-40B4-BE49-F238E27FC236}">
                <a16:creationId xmlns:a16="http://schemas.microsoft.com/office/drawing/2014/main" id="{21837383-2FEC-764C-9369-A09C391363D5}"/>
              </a:ext>
            </a:extLst>
          </p:cNvPr>
          <p:cNvCxnSpPr>
            <a:cxnSpLocks/>
          </p:cNvCxnSpPr>
          <p:nvPr/>
        </p:nvCxnSpPr>
        <p:spPr>
          <a:xfrm>
            <a:off x="1759771" y="2590799"/>
            <a:ext cx="0" cy="870853"/>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87DA2CEC-61F0-8445-8EBD-35AAEA49A4B3}"/>
              </a:ext>
            </a:extLst>
          </p:cNvPr>
          <p:cNvCxnSpPr>
            <a:cxnSpLocks/>
          </p:cNvCxnSpPr>
          <p:nvPr/>
        </p:nvCxnSpPr>
        <p:spPr>
          <a:xfrm>
            <a:off x="837350" y="2601683"/>
            <a:ext cx="0" cy="870853"/>
          </a:xfrm>
          <a:prstGeom prst="line">
            <a:avLst/>
          </a:prstGeom>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7F07B023-11C7-5441-97CC-A526C0A633E8}"/>
              </a:ext>
            </a:extLst>
          </p:cNvPr>
          <p:cNvSpPr txBox="1"/>
          <p:nvPr/>
        </p:nvSpPr>
        <p:spPr>
          <a:xfrm>
            <a:off x="1050937" y="1594631"/>
            <a:ext cx="4093029" cy="707886"/>
          </a:xfrm>
          <a:prstGeom prst="rect">
            <a:avLst/>
          </a:prstGeom>
          <a:noFill/>
        </p:spPr>
        <p:txBody>
          <a:bodyPr wrap="square" rtlCol="0">
            <a:spAutoFit/>
          </a:bodyPr>
          <a:lstStyle/>
          <a:p>
            <a:r>
              <a:rPr lang="en-US" sz="2000" dirty="0">
                <a:solidFill>
                  <a:schemeClr val="accent1">
                    <a:lumMod val="75000"/>
                  </a:schemeClr>
                </a:solidFill>
              </a:rPr>
              <a:t>Metaproteome</a:t>
            </a:r>
          </a:p>
          <a:p>
            <a:r>
              <a:rPr lang="en-US" sz="2000" dirty="0">
                <a:solidFill>
                  <a:schemeClr val="accent1">
                    <a:lumMod val="75000"/>
                  </a:schemeClr>
                </a:solidFill>
              </a:rPr>
              <a:t>AMD</a:t>
            </a:r>
          </a:p>
        </p:txBody>
      </p:sp>
      <p:cxnSp>
        <p:nvCxnSpPr>
          <p:cNvPr id="17" name="Straight Arrow Connector 16">
            <a:extLst>
              <a:ext uri="{FF2B5EF4-FFF2-40B4-BE49-F238E27FC236}">
                <a16:creationId xmlns:a16="http://schemas.microsoft.com/office/drawing/2014/main" id="{E9D9F5A9-E511-974B-B3BB-238B1A8B16F4}"/>
              </a:ext>
            </a:extLst>
          </p:cNvPr>
          <p:cNvCxnSpPr/>
          <p:nvPr/>
        </p:nvCxnSpPr>
        <p:spPr>
          <a:xfrm flipV="1">
            <a:off x="835283" y="2203750"/>
            <a:ext cx="329042" cy="3929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265231EE-8A03-8D40-B537-879AB6FED026}"/>
              </a:ext>
            </a:extLst>
          </p:cNvPr>
          <p:cNvCxnSpPr/>
          <p:nvPr/>
        </p:nvCxnSpPr>
        <p:spPr>
          <a:xfrm flipV="1">
            <a:off x="1761753" y="1122947"/>
            <a:ext cx="0" cy="1696452"/>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C209C35E-963A-884D-934D-85B306ADA8C5}"/>
              </a:ext>
            </a:extLst>
          </p:cNvPr>
          <p:cNvCxnSpPr/>
          <p:nvPr/>
        </p:nvCxnSpPr>
        <p:spPr>
          <a:xfrm flipV="1">
            <a:off x="2258535" y="1264461"/>
            <a:ext cx="0" cy="1696452"/>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B0B0E6D5-2E3F-0941-A30D-1BC3541C1196}"/>
              </a:ext>
            </a:extLst>
          </p:cNvPr>
          <p:cNvSpPr txBox="1"/>
          <p:nvPr/>
        </p:nvSpPr>
        <p:spPr>
          <a:xfrm>
            <a:off x="309201" y="540820"/>
            <a:ext cx="3321436" cy="707886"/>
          </a:xfrm>
          <a:prstGeom prst="rect">
            <a:avLst/>
          </a:prstGeom>
          <a:noFill/>
        </p:spPr>
        <p:txBody>
          <a:bodyPr wrap="square" rtlCol="0">
            <a:spAutoFit/>
          </a:bodyPr>
          <a:lstStyle/>
          <a:p>
            <a:r>
              <a:rPr lang="en-US" sz="2000" dirty="0">
                <a:solidFill>
                  <a:srgbClr val="00B0F0"/>
                </a:solidFill>
              </a:rPr>
              <a:t>Jeff Gordon Gut</a:t>
            </a:r>
          </a:p>
          <a:p>
            <a:r>
              <a:rPr lang="en-US" sz="2000" dirty="0">
                <a:solidFill>
                  <a:srgbClr val="00B0F0"/>
                </a:solidFill>
              </a:rPr>
              <a:t>Metagenome</a:t>
            </a:r>
          </a:p>
        </p:txBody>
      </p:sp>
      <p:sp>
        <p:nvSpPr>
          <p:cNvPr id="30" name="TextBox 29">
            <a:extLst>
              <a:ext uri="{FF2B5EF4-FFF2-40B4-BE49-F238E27FC236}">
                <a16:creationId xmlns:a16="http://schemas.microsoft.com/office/drawing/2014/main" id="{BD6A4A8A-5EC8-7145-96F2-01FBE9782769}"/>
              </a:ext>
            </a:extLst>
          </p:cNvPr>
          <p:cNvSpPr txBox="1"/>
          <p:nvPr/>
        </p:nvSpPr>
        <p:spPr>
          <a:xfrm>
            <a:off x="2284018" y="861157"/>
            <a:ext cx="1757898" cy="707886"/>
          </a:xfrm>
          <a:prstGeom prst="rect">
            <a:avLst/>
          </a:prstGeom>
          <a:noFill/>
        </p:spPr>
        <p:txBody>
          <a:bodyPr wrap="square" rtlCol="0">
            <a:spAutoFit/>
          </a:bodyPr>
          <a:lstStyle/>
          <a:p>
            <a:r>
              <a:rPr lang="en-US" sz="2000" dirty="0">
                <a:solidFill>
                  <a:srgbClr val="00B0F0"/>
                </a:solidFill>
              </a:rPr>
              <a:t>HMP genome </a:t>
            </a:r>
            <a:r>
              <a:rPr lang="en-US" sz="2000" dirty="0" err="1">
                <a:solidFill>
                  <a:srgbClr val="00B0F0"/>
                </a:solidFill>
              </a:rPr>
              <a:t>db</a:t>
            </a:r>
            <a:endParaRPr lang="en-US" sz="2000" dirty="0">
              <a:solidFill>
                <a:srgbClr val="00B0F0"/>
              </a:solidFill>
            </a:endParaRPr>
          </a:p>
        </p:txBody>
      </p:sp>
    </p:spTree>
    <p:extLst>
      <p:ext uri="{BB962C8B-B14F-4D97-AF65-F5344CB8AC3E}">
        <p14:creationId xmlns:p14="http://schemas.microsoft.com/office/powerpoint/2010/main" val="316532365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5C720-2BB6-FC48-9A73-9B5D8D8CC81E}"/>
              </a:ext>
            </a:extLst>
          </p:cNvPr>
          <p:cNvSpPr>
            <a:spLocks noGrp="1"/>
          </p:cNvSpPr>
          <p:nvPr>
            <p:ph type="title"/>
          </p:nvPr>
        </p:nvSpPr>
        <p:spPr>
          <a:xfrm>
            <a:off x="303729" y="0"/>
            <a:ext cx="8520600" cy="572700"/>
          </a:xfrm>
        </p:spPr>
        <p:txBody>
          <a:bodyPr/>
          <a:lstStyle/>
          <a:p>
            <a:r>
              <a:rPr lang="en-US" dirty="0">
                <a:solidFill>
                  <a:srgbClr val="0B6303"/>
                </a:solidFill>
              </a:rPr>
              <a:t>Greatest hit Microbial Community Genomics</a:t>
            </a:r>
          </a:p>
        </p:txBody>
      </p:sp>
      <p:sp>
        <p:nvSpPr>
          <p:cNvPr id="4" name="Left-Right Arrow 3">
            <a:extLst>
              <a:ext uri="{FF2B5EF4-FFF2-40B4-BE49-F238E27FC236}">
                <a16:creationId xmlns:a16="http://schemas.microsoft.com/office/drawing/2014/main" id="{60DCB255-BF87-B74B-B5A5-3CC8A0416B6A}"/>
              </a:ext>
            </a:extLst>
          </p:cNvPr>
          <p:cNvSpPr/>
          <p:nvPr/>
        </p:nvSpPr>
        <p:spPr>
          <a:xfrm>
            <a:off x="147879" y="2764971"/>
            <a:ext cx="8832300" cy="391886"/>
          </a:xfrm>
          <a:prstGeom prst="leftRightArrow">
            <a:avLst/>
          </a:prstGeom>
          <a:solidFill>
            <a:srgbClr val="0B63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0ED50D12-BAE3-4B4C-A171-0F63967DE31A}"/>
              </a:ext>
            </a:extLst>
          </p:cNvPr>
          <p:cNvSpPr/>
          <p:nvPr/>
        </p:nvSpPr>
        <p:spPr>
          <a:xfrm>
            <a:off x="10350" y="2645228"/>
            <a:ext cx="586758" cy="631371"/>
          </a:xfrm>
          <a:prstGeom prst="ellipse">
            <a:avLst/>
          </a:prstGeom>
          <a:solidFill>
            <a:srgbClr val="0B63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28C6D6B5-BC78-BB49-AB9E-16DAF7C09347}"/>
              </a:ext>
            </a:extLst>
          </p:cNvPr>
          <p:cNvCxnSpPr/>
          <p:nvPr/>
        </p:nvCxnSpPr>
        <p:spPr>
          <a:xfrm flipV="1">
            <a:off x="303729" y="2220686"/>
            <a:ext cx="0" cy="740227"/>
          </a:xfrm>
          <a:prstGeom prst="straightConnector1">
            <a:avLst/>
          </a:prstGeom>
          <a:ln>
            <a:solidFill>
              <a:srgbClr val="0B6303"/>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30CF6A5E-9667-4F40-8B58-E2361BCD8E56}"/>
              </a:ext>
            </a:extLst>
          </p:cNvPr>
          <p:cNvSpPr txBox="1"/>
          <p:nvPr/>
        </p:nvSpPr>
        <p:spPr>
          <a:xfrm>
            <a:off x="-76595" y="1248706"/>
            <a:ext cx="4093029" cy="1015663"/>
          </a:xfrm>
          <a:prstGeom prst="rect">
            <a:avLst/>
          </a:prstGeom>
          <a:noFill/>
        </p:spPr>
        <p:txBody>
          <a:bodyPr wrap="square" rtlCol="0">
            <a:spAutoFit/>
          </a:bodyPr>
          <a:lstStyle/>
          <a:p>
            <a:r>
              <a:rPr lang="en-US" sz="2000" dirty="0">
                <a:solidFill>
                  <a:srgbClr val="0B6303"/>
                </a:solidFill>
              </a:rPr>
              <a:t>Banfield </a:t>
            </a:r>
          </a:p>
          <a:p>
            <a:r>
              <a:rPr lang="en-US" sz="2000" dirty="0">
                <a:solidFill>
                  <a:srgbClr val="0B6303"/>
                </a:solidFill>
              </a:rPr>
              <a:t>and </a:t>
            </a:r>
          </a:p>
          <a:p>
            <a:r>
              <a:rPr lang="en-US" sz="2000" dirty="0">
                <a:solidFill>
                  <a:srgbClr val="0B6303"/>
                </a:solidFill>
              </a:rPr>
              <a:t>Venter</a:t>
            </a:r>
          </a:p>
        </p:txBody>
      </p:sp>
      <p:sp>
        <p:nvSpPr>
          <p:cNvPr id="9" name="Rectangle 8">
            <a:extLst>
              <a:ext uri="{FF2B5EF4-FFF2-40B4-BE49-F238E27FC236}">
                <a16:creationId xmlns:a16="http://schemas.microsoft.com/office/drawing/2014/main" id="{8C20ADE2-6A90-7849-9D2D-1B5FAD4204B4}"/>
              </a:ext>
            </a:extLst>
          </p:cNvPr>
          <p:cNvSpPr/>
          <p:nvPr/>
        </p:nvSpPr>
        <p:spPr>
          <a:xfrm>
            <a:off x="-97145" y="3559626"/>
            <a:ext cx="2381163" cy="707886"/>
          </a:xfrm>
          <a:prstGeom prst="rect">
            <a:avLst/>
          </a:prstGeom>
        </p:spPr>
        <p:txBody>
          <a:bodyPr wrap="square">
            <a:spAutoFit/>
          </a:bodyPr>
          <a:lstStyle/>
          <a:p>
            <a:r>
              <a:rPr lang="en-US" sz="4000" dirty="0">
                <a:solidFill>
                  <a:srgbClr val="0B6303"/>
                </a:solidFill>
              </a:rPr>
              <a:t>2004</a:t>
            </a:r>
            <a:endParaRPr lang="en-US" sz="4000" dirty="0"/>
          </a:p>
        </p:txBody>
      </p:sp>
      <p:sp>
        <p:nvSpPr>
          <p:cNvPr id="10" name="Rectangle 9">
            <a:extLst>
              <a:ext uri="{FF2B5EF4-FFF2-40B4-BE49-F238E27FC236}">
                <a16:creationId xmlns:a16="http://schemas.microsoft.com/office/drawing/2014/main" id="{6546894B-8D71-6C4A-A88B-CBD94E8C6CE9}"/>
              </a:ext>
            </a:extLst>
          </p:cNvPr>
          <p:cNvSpPr/>
          <p:nvPr/>
        </p:nvSpPr>
        <p:spPr>
          <a:xfrm>
            <a:off x="7953418" y="3461652"/>
            <a:ext cx="2381163" cy="707886"/>
          </a:xfrm>
          <a:prstGeom prst="rect">
            <a:avLst/>
          </a:prstGeom>
        </p:spPr>
        <p:txBody>
          <a:bodyPr wrap="square">
            <a:spAutoFit/>
          </a:bodyPr>
          <a:lstStyle/>
          <a:p>
            <a:r>
              <a:rPr lang="en-US" sz="4000" dirty="0">
                <a:solidFill>
                  <a:srgbClr val="0B6303"/>
                </a:solidFill>
              </a:rPr>
              <a:t>2019</a:t>
            </a:r>
            <a:endParaRPr lang="en-US" sz="4000" dirty="0"/>
          </a:p>
        </p:txBody>
      </p:sp>
      <p:cxnSp>
        <p:nvCxnSpPr>
          <p:cNvPr id="11" name="Straight Arrow Connector 10">
            <a:extLst>
              <a:ext uri="{FF2B5EF4-FFF2-40B4-BE49-F238E27FC236}">
                <a16:creationId xmlns:a16="http://schemas.microsoft.com/office/drawing/2014/main" id="{CE3634D2-50D1-8247-9908-BB3F430FEDB0}"/>
              </a:ext>
            </a:extLst>
          </p:cNvPr>
          <p:cNvCxnSpPr/>
          <p:nvPr/>
        </p:nvCxnSpPr>
        <p:spPr>
          <a:xfrm flipV="1">
            <a:off x="4723329" y="2906485"/>
            <a:ext cx="0" cy="740227"/>
          </a:xfrm>
          <a:prstGeom prst="straightConnector1">
            <a:avLst/>
          </a:prstGeom>
          <a:ln>
            <a:solidFill>
              <a:srgbClr val="0B6303"/>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921049F-B525-F745-9DB8-1E801092E3AE}"/>
              </a:ext>
            </a:extLst>
          </p:cNvPr>
          <p:cNvSpPr/>
          <p:nvPr/>
        </p:nvSpPr>
        <p:spPr>
          <a:xfrm>
            <a:off x="4048415" y="3530118"/>
            <a:ext cx="2381163" cy="707886"/>
          </a:xfrm>
          <a:prstGeom prst="rect">
            <a:avLst/>
          </a:prstGeom>
        </p:spPr>
        <p:txBody>
          <a:bodyPr wrap="square">
            <a:spAutoFit/>
          </a:bodyPr>
          <a:lstStyle/>
          <a:p>
            <a:r>
              <a:rPr lang="en-US" sz="4000" dirty="0">
                <a:solidFill>
                  <a:srgbClr val="0B6303"/>
                </a:solidFill>
              </a:rPr>
              <a:t>2012</a:t>
            </a:r>
            <a:endParaRPr lang="en-US" sz="4000" dirty="0"/>
          </a:p>
        </p:txBody>
      </p:sp>
      <p:cxnSp>
        <p:nvCxnSpPr>
          <p:cNvPr id="15" name="Straight Arrow Connector 14">
            <a:extLst>
              <a:ext uri="{FF2B5EF4-FFF2-40B4-BE49-F238E27FC236}">
                <a16:creationId xmlns:a16="http://schemas.microsoft.com/office/drawing/2014/main" id="{B5D94007-07CC-4140-A841-5EB378086AC1}"/>
              </a:ext>
            </a:extLst>
          </p:cNvPr>
          <p:cNvCxnSpPr/>
          <p:nvPr/>
        </p:nvCxnSpPr>
        <p:spPr>
          <a:xfrm flipV="1">
            <a:off x="8779715" y="2819399"/>
            <a:ext cx="0" cy="740227"/>
          </a:xfrm>
          <a:prstGeom prst="straightConnector1">
            <a:avLst/>
          </a:prstGeom>
          <a:ln>
            <a:solidFill>
              <a:srgbClr val="0B6303"/>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13D68D6E-AA5C-ED42-B0BF-3EB57E74BAAA}"/>
              </a:ext>
            </a:extLst>
          </p:cNvPr>
          <p:cNvCxnSpPr/>
          <p:nvPr/>
        </p:nvCxnSpPr>
        <p:spPr>
          <a:xfrm flipV="1">
            <a:off x="280887" y="2906484"/>
            <a:ext cx="0" cy="740227"/>
          </a:xfrm>
          <a:prstGeom prst="straightConnector1">
            <a:avLst/>
          </a:prstGeom>
          <a:ln>
            <a:solidFill>
              <a:srgbClr val="0B6303"/>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7DE40F8-BD38-DC4C-BE78-003893A39A74}"/>
              </a:ext>
            </a:extLst>
          </p:cNvPr>
          <p:cNvCxnSpPr>
            <a:cxnSpLocks/>
          </p:cNvCxnSpPr>
          <p:nvPr/>
        </p:nvCxnSpPr>
        <p:spPr>
          <a:xfrm>
            <a:off x="2284018" y="2590799"/>
            <a:ext cx="0" cy="870853"/>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E084BE3-BC29-BB43-91C5-EC089A133D82}"/>
              </a:ext>
            </a:extLst>
          </p:cNvPr>
          <p:cNvCxnSpPr>
            <a:cxnSpLocks/>
          </p:cNvCxnSpPr>
          <p:nvPr/>
        </p:nvCxnSpPr>
        <p:spPr>
          <a:xfrm>
            <a:off x="6899561" y="2590799"/>
            <a:ext cx="0" cy="870853"/>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AB9D5D1-45A1-794C-9C83-57AAC2DDD5FE}"/>
              </a:ext>
            </a:extLst>
          </p:cNvPr>
          <p:cNvCxnSpPr>
            <a:cxnSpLocks/>
          </p:cNvCxnSpPr>
          <p:nvPr/>
        </p:nvCxnSpPr>
        <p:spPr>
          <a:xfrm>
            <a:off x="8162304" y="2569030"/>
            <a:ext cx="0" cy="870853"/>
          </a:xfrm>
          <a:prstGeom prst="line">
            <a:avLst/>
          </a:prstGeom>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11A794F2-0386-BC4E-AEF4-BF15711F16AA}"/>
              </a:ext>
            </a:extLst>
          </p:cNvPr>
          <p:cNvSpPr txBox="1"/>
          <p:nvPr/>
        </p:nvSpPr>
        <p:spPr>
          <a:xfrm>
            <a:off x="1777795" y="3341201"/>
            <a:ext cx="2350244" cy="523220"/>
          </a:xfrm>
          <a:prstGeom prst="rect">
            <a:avLst/>
          </a:prstGeom>
          <a:noFill/>
        </p:spPr>
        <p:txBody>
          <a:bodyPr wrap="square" rtlCol="0">
            <a:spAutoFit/>
          </a:bodyPr>
          <a:lstStyle/>
          <a:p>
            <a:r>
              <a:rPr lang="en-US" sz="2800" dirty="0"/>
              <a:t>2008</a:t>
            </a:r>
          </a:p>
        </p:txBody>
      </p:sp>
      <p:sp>
        <p:nvSpPr>
          <p:cNvPr id="21" name="TextBox 20">
            <a:extLst>
              <a:ext uri="{FF2B5EF4-FFF2-40B4-BE49-F238E27FC236}">
                <a16:creationId xmlns:a16="http://schemas.microsoft.com/office/drawing/2014/main" id="{289AE864-0449-7746-9ADF-8D3B8FEBE8CB}"/>
              </a:ext>
            </a:extLst>
          </p:cNvPr>
          <p:cNvSpPr txBox="1"/>
          <p:nvPr/>
        </p:nvSpPr>
        <p:spPr>
          <a:xfrm>
            <a:off x="6413020" y="3374300"/>
            <a:ext cx="2350244" cy="523220"/>
          </a:xfrm>
          <a:prstGeom prst="rect">
            <a:avLst/>
          </a:prstGeom>
          <a:noFill/>
        </p:spPr>
        <p:txBody>
          <a:bodyPr wrap="square" rtlCol="0">
            <a:spAutoFit/>
          </a:bodyPr>
          <a:lstStyle/>
          <a:p>
            <a:r>
              <a:rPr lang="en-US" sz="2800" dirty="0"/>
              <a:t>2016</a:t>
            </a:r>
          </a:p>
        </p:txBody>
      </p:sp>
      <p:cxnSp>
        <p:nvCxnSpPr>
          <p:cNvPr id="25" name="Straight Connector 24">
            <a:extLst>
              <a:ext uri="{FF2B5EF4-FFF2-40B4-BE49-F238E27FC236}">
                <a16:creationId xmlns:a16="http://schemas.microsoft.com/office/drawing/2014/main" id="{21837383-2FEC-764C-9369-A09C391363D5}"/>
              </a:ext>
            </a:extLst>
          </p:cNvPr>
          <p:cNvCxnSpPr>
            <a:cxnSpLocks/>
          </p:cNvCxnSpPr>
          <p:nvPr/>
        </p:nvCxnSpPr>
        <p:spPr>
          <a:xfrm>
            <a:off x="1759771" y="2590799"/>
            <a:ext cx="0" cy="870853"/>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87DA2CEC-61F0-8445-8EBD-35AAEA49A4B3}"/>
              </a:ext>
            </a:extLst>
          </p:cNvPr>
          <p:cNvCxnSpPr>
            <a:cxnSpLocks/>
          </p:cNvCxnSpPr>
          <p:nvPr/>
        </p:nvCxnSpPr>
        <p:spPr>
          <a:xfrm>
            <a:off x="837350" y="2601683"/>
            <a:ext cx="0" cy="870853"/>
          </a:xfrm>
          <a:prstGeom prst="line">
            <a:avLst/>
          </a:prstGeom>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7F07B023-11C7-5441-97CC-A526C0A633E8}"/>
              </a:ext>
            </a:extLst>
          </p:cNvPr>
          <p:cNvSpPr txBox="1"/>
          <p:nvPr/>
        </p:nvSpPr>
        <p:spPr>
          <a:xfrm>
            <a:off x="1050937" y="1594631"/>
            <a:ext cx="4093029" cy="707886"/>
          </a:xfrm>
          <a:prstGeom prst="rect">
            <a:avLst/>
          </a:prstGeom>
          <a:noFill/>
        </p:spPr>
        <p:txBody>
          <a:bodyPr wrap="square" rtlCol="0">
            <a:spAutoFit/>
          </a:bodyPr>
          <a:lstStyle/>
          <a:p>
            <a:r>
              <a:rPr lang="en-US" sz="2000" dirty="0">
                <a:solidFill>
                  <a:schemeClr val="accent1">
                    <a:lumMod val="75000"/>
                  </a:schemeClr>
                </a:solidFill>
              </a:rPr>
              <a:t>Metaproteome</a:t>
            </a:r>
          </a:p>
          <a:p>
            <a:r>
              <a:rPr lang="en-US" sz="2000" dirty="0">
                <a:solidFill>
                  <a:schemeClr val="accent1">
                    <a:lumMod val="75000"/>
                  </a:schemeClr>
                </a:solidFill>
              </a:rPr>
              <a:t>AMD</a:t>
            </a:r>
          </a:p>
        </p:txBody>
      </p:sp>
      <p:cxnSp>
        <p:nvCxnSpPr>
          <p:cNvPr id="17" name="Straight Arrow Connector 16">
            <a:extLst>
              <a:ext uri="{FF2B5EF4-FFF2-40B4-BE49-F238E27FC236}">
                <a16:creationId xmlns:a16="http://schemas.microsoft.com/office/drawing/2014/main" id="{E9D9F5A9-E511-974B-B3BB-238B1A8B16F4}"/>
              </a:ext>
            </a:extLst>
          </p:cNvPr>
          <p:cNvCxnSpPr/>
          <p:nvPr/>
        </p:nvCxnSpPr>
        <p:spPr>
          <a:xfrm flipV="1">
            <a:off x="835283" y="2203750"/>
            <a:ext cx="329042" cy="3929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265231EE-8A03-8D40-B537-879AB6FED026}"/>
              </a:ext>
            </a:extLst>
          </p:cNvPr>
          <p:cNvCxnSpPr/>
          <p:nvPr/>
        </p:nvCxnSpPr>
        <p:spPr>
          <a:xfrm flipV="1">
            <a:off x="1761753" y="1122947"/>
            <a:ext cx="0" cy="1696452"/>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C209C35E-963A-884D-934D-85B306ADA8C5}"/>
              </a:ext>
            </a:extLst>
          </p:cNvPr>
          <p:cNvCxnSpPr/>
          <p:nvPr/>
        </p:nvCxnSpPr>
        <p:spPr>
          <a:xfrm flipV="1">
            <a:off x="2258535" y="1264461"/>
            <a:ext cx="0" cy="1696452"/>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B0B0E6D5-2E3F-0941-A30D-1BC3541C1196}"/>
              </a:ext>
            </a:extLst>
          </p:cNvPr>
          <p:cNvSpPr txBox="1"/>
          <p:nvPr/>
        </p:nvSpPr>
        <p:spPr>
          <a:xfrm>
            <a:off x="309201" y="540820"/>
            <a:ext cx="3321436" cy="707886"/>
          </a:xfrm>
          <a:prstGeom prst="rect">
            <a:avLst/>
          </a:prstGeom>
          <a:noFill/>
        </p:spPr>
        <p:txBody>
          <a:bodyPr wrap="square" rtlCol="0">
            <a:spAutoFit/>
          </a:bodyPr>
          <a:lstStyle/>
          <a:p>
            <a:r>
              <a:rPr lang="en-US" sz="2000" dirty="0">
                <a:solidFill>
                  <a:srgbClr val="00B0F0"/>
                </a:solidFill>
              </a:rPr>
              <a:t>Jeff Gordon Gut</a:t>
            </a:r>
          </a:p>
          <a:p>
            <a:r>
              <a:rPr lang="en-US" sz="2000" dirty="0">
                <a:solidFill>
                  <a:srgbClr val="00B0F0"/>
                </a:solidFill>
              </a:rPr>
              <a:t>Metagenome</a:t>
            </a:r>
          </a:p>
        </p:txBody>
      </p:sp>
      <p:sp>
        <p:nvSpPr>
          <p:cNvPr id="30" name="TextBox 29">
            <a:extLst>
              <a:ext uri="{FF2B5EF4-FFF2-40B4-BE49-F238E27FC236}">
                <a16:creationId xmlns:a16="http://schemas.microsoft.com/office/drawing/2014/main" id="{BD6A4A8A-5EC8-7145-96F2-01FBE9782769}"/>
              </a:ext>
            </a:extLst>
          </p:cNvPr>
          <p:cNvSpPr txBox="1"/>
          <p:nvPr/>
        </p:nvSpPr>
        <p:spPr>
          <a:xfrm>
            <a:off x="2284018" y="861157"/>
            <a:ext cx="1757898" cy="707886"/>
          </a:xfrm>
          <a:prstGeom prst="rect">
            <a:avLst/>
          </a:prstGeom>
          <a:noFill/>
        </p:spPr>
        <p:txBody>
          <a:bodyPr wrap="square" rtlCol="0">
            <a:spAutoFit/>
          </a:bodyPr>
          <a:lstStyle/>
          <a:p>
            <a:r>
              <a:rPr lang="en-US" sz="2000" dirty="0">
                <a:solidFill>
                  <a:srgbClr val="00B0F0"/>
                </a:solidFill>
              </a:rPr>
              <a:t>HMP genome </a:t>
            </a:r>
            <a:r>
              <a:rPr lang="en-US" sz="2000" dirty="0" err="1">
                <a:solidFill>
                  <a:srgbClr val="00B0F0"/>
                </a:solidFill>
              </a:rPr>
              <a:t>db</a:t>
            </a:r>
            <a:endParaRPr lang="en-US" sz="2000" dirty="0">
              <a:solidFill>
                <a:srgbClr val="00B0F0"/>
              </a:solidFill>
            </a:endParaRPr>
          </a:p>
        </p:txBody>
      </p:sp>
      <p:sp>
        <p:nvSpPr>
          <p:cNvPr id="23" name="Triangle 22">
            <a:extLst>
              <a:ext uri="{FF2B5EF4-FFF2-40B4-BE49-F238E27FC236}">
                <a16:creationId xmlns:a16="http://schemas.microsoft.com/office/drawing/2014/main" id="{F5CDA3CA-44E5-FF4E-AA7D-BB8445232489}"/>
              </a:ext>
            </a:extLst>
          </p:cNvPr>
          <p:cNvSpPr/>
          <p:nvPr/>
        </p:nvSpPr>
        <p:spPr>
          <a:xfrm>
            <a:off x="4671734" y="1993437"/>
            <a:ext cx="1015927" cy="935181"/>
          </a:xfrm>
          <a:prstGeom prst="triangl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24B299C4-86FF-574D-B608-C773821145A0}"/>
              </a:ext>
            </a:extLst>
          </p:cNvPr>
          <p:cNvSpPr txBox="1"/>
          <p:nvPr/>
        </p:nvSpPr>
        <p:spPr>
          <a:xfrm>
            <a:off x="4979067" y="1569043"/>
            <a:ext cx="2176232" cy="523220"/>
          </a:xfrm>
          <a:prstGeom prst="rect">
            <a:avLst/>
          </a:prstGeom>
          <a:noFill/>
        </p:spPr>
        <p:txBody>
          <a:bodyPr wrap="square" rtlCol="0">
            <a:spAutoFit/>
          </a:bodyPr>
          <a:lstStyle/>
          <a:p>
            <a:r>
              <a:rPr lang="en-US" dirty="0">
                <a:solidFill>
                  <a:srgbClr val="7030A0"/>
                </a:solidFill>
              </a:rPr>
              <a:t>Rise of CPR</a:t>
            </a:r>
          </a:p>
          <a:p>
            <a:r>
              <a:rPr lang="en-US" dirty="0">
                <a:solidFill>
                  <a:srgbClr val="7030A0"/>
                </a:solidFill>
              </a:rPr>
              <a:t>Wrighton, Brown, Hug</a:t>
            </a:r>
          </a:p>
        </p:txBody>
      </p:sp>
    </p:spTree>
    <p:extLst>
      <p:ext uri="{BB962C8B-B14F-4D97-AF65-F5344CB8AC3E}">
        <p14:creationId xmlns:p14="http://schemas.microsoft.com/office/powerpoint/2010/main" val="28755926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1143000" y="249920"/>
            <a:ext cx="6858000" cy="540138"/>
          </a:xfrm>
          <a:prstGeom prst="rect">
            <a:avLst/>
          </a:prstGeom>
          <a:noFill/>
        </p:spPr>
        <p:txBody>
          <a:bodyPr wrap="square" lIns="68569" tIns="34285" rIns="68569" bIns="34285" rtlCol="0">
            <a:spAutoFit/>
          </a:bodyPr>
          <a:lstStyle/>
          <a:p>
            <a:pPr algn="ctr"/>
            <a:endParaRPr lang="en-US" sz="1800" dirty="0"/>
          </a:p>
          <a:p>
            <a:endParaRPr lang="en-US" sz="1260" dirty="0"/>
          </a:p>
        </p:txBody>
      </p:sp>
      <p:sp>
        <p:nvSpPr>
          <p:cNvPr id="19" name="Rectangle 18"/>
          <p:cNvSpPr/>
          <p:nvPr/>
        </p:nvSpPr>
        <p:spPr>
          <a:xfrm>
            <a:off x="6366235" y="2801698"/>
            <a:ext cx="2687324" cy="106056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82296" tIns="41148" rIns="82296" bIns="41148" numCol="1" spcCol="0" rtlCol="0" fromWordArt="0" anchor="ctr" anchorCtr="0" forceAA="0" compatLnSpc="1">
            <a:prstTxWarp prst="textNoShape">
              <a:avLst/>
            </a:prstTxWarp>
            <a:noAutofit/>
          </a:bodyPr>
          <a:lstStyle/>
          <a:p>
            <a:pPr algn="ctr"/>
            <a:endParaRPr lang="en-US" sz="1260"/>
          </a:p>
        </p:txBody>
      </p:sp>
      <p:sp>
        <p:nvSpPr>
          <p:cNvPr id="21" name="Rectangle 20"/>
          <p:cNvSpPr/>
          <p:nvPr/>
        </p:nvSpPr>
        <p:spPr>
          <a:xfrm>
            <a:off x="5239061" y="4562172"/>
            <a:ext cx="2687324" cy="57721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82296" tIns="41148" rIns="82296" bIns="41148" numCol="1" spcCol="0" rtlCol="0" fromWordArt="0" anchor="ctr" anchorCtr="0" forceAA="0" compatLnSpc="1">
            <a:prstTxWarp prst="textNoShape">
              <a:avLst/>
            </a:prstTxWarp>
            <a:noAutofit/>
          </a:bodyPr>
          <a:lstStyle/>
          <a:p>
            <a:pPr algn="ctr"/>
            <a:endParaRPr lang="en-US" sz="1260"/>
          </a:p>
        </p:txBody>
      </p:sp>
      <p:sp>
        <p:nvSpPr>
          <p:cNvPr id="22" name="Rectangle 21"/>
          <p:cNvSpPr/>
          <p:nvPr/>
        </p:nvSpPr>
        <p:spPr>
          <a:xfrm>
            <a:off x="4759581" y="3849336"/>
            <a:ext cx="2329667" cy="60347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82296" tIns="41148" rIns="82296" bIns="41148" numCol="1" spcCol="0" rtlCol="0" fromWordArt="0" anchor="ctr" anchorCtr="0" forceAA="0" compatLnSpc="1">
            <a:prstTxWarp prst="textNoShape">
              <a:avLst/>
            </a:prstTxWarp>
            <a:noAutofit/>
          </a:bodyPr>
          <a:lstStyle/>
          <a:p>
            <a:pPr algn="ctr"/>
            <a:endParaRPr lang="en-US" sz="1260"/>
          </a:p>
        </p:txBody>
      </p:sp>
      <p:sp>
        <p:nvSpPr>
          <p:cNvPr id="23" name="Rectangle 22"/>
          <p:cNvSpPr/>
          <p:nvPr/>
        </p:nvSpPr>
        <p:spPr>
          <a:xfrm>
            <a:off x="4652792" y="4189023"/>
            <a:ext cx="2956323" cy="39565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82296" tIns="41148" rIns="82296" bIns="41148" numCol="1" spcCol="0" rtlCol="0" fromWordArt="0" anchor="ctr" anchorCtr="0" forceAA="0" compatLnSpc="1">
            <a:prstTxWarp prst="textNoShape">
              <a:avLst/>
            </a:prstTxWarp>
            <a:noAutofit/>
          </a:bodyPr>
          <a:lstStyle/>
          <a:p>
            <a:pPr algn="ctr"/>
            <a:endParaRPr lang="en-US" sz="1260"/>
          </a:p>
        </p:txBody>
      </p:sp>
      <p:sp>
        <p:nvSpPr>
          <p:cNvPr id="24" name="Rectangle 23"/>
          <p:cNvSpPr/>
          <p:nvPr/>
        </p:nvSpPr>
        <p:spPr>
          <a:xfrm>
            <a:off x="4895714" y="3482203"/>
            <a:ext cx="2329667" cy="60347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82296" tIns="41148" rIns="82296" bIns="41148" numCol="1" spcCol="0" rtlCol="0" fromWordArt="0" anchor="ctr" anchorCtr="0" forceAA="0" compatLnSpc="1">
            <a:prstTxWarp prst="textNoShape">
              <a:avLst/>
            </a:prstTxWarp>
            <a:noAutofit/>
          </a:bodyPr>
          <a:lstStyle/>
          <a:p>
            <a:pPr algn="ctr"/>
            <a:endParaRPr lang="en-US" sz="1260"/>
          </a:p>
        </p:txBody>
      </p:sp>
      <p:sp>
        <p:nvSpPr>
          <p:cNvPr id="41" name="TextBox 18"/>
          <p:cNvSpPr txBox="1">
            <a:spLocks noChangeArrowheads="1"/>
          </p:cNvSpPr>
          <p:nvPr/>
        </p:nvSpPr>
        <p:spPr bwMode="auto">
          <a:xfrm>
            <a:off x="2339267" y="1248374"/>
            <a:ext cx="3141036" cy="4801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a:r>
              <a:rPr lang="en-US" sz="1260" dirty="0">
                <a:latin typeface="Arial" charset="0"/>
                <a:ea typeface="Arial" charset="0"/>
                <a:cs typeface="Arial" charset="0"/>
              </a:rPr>
              <a:t>PhD UC Berkeley- Coates Lab</a:t>
            </a:r>
          </a:p>
          <a:p>
            <a:pPr algn="ctr"/>
            <a:r>
              <a:rPr lang="en-US" sz="1260" dirty="0">
                <a:latin typeface="Arial" charset="0"/>
                <a:ea typeface="Arial" charset="0"/>
                <a:cs typeface="Arial" charset="0"/>
              </a:rPr>
              <a:t>mechanisms extracellular respiration</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701" y="1117185"/>
            <a:ext cx="1805940" cy="1863090"/>
          </a:xfrm>
          <a:prstGeom prst="rect">
            <a:avLst/>
          </a:prstGeom>
        </p:spPr>
      </p:pic>
      <p:sp>
        <p:nvSpPr>
          <p:cNvPr id="42" name="TextBox 18"/>
          <p:cNvSpPr txBox="1">
            <a:spLocks noChangeArrowheads="1"/>
          </p:cNvSpPr>
          <p:nvPr/>
        </p:nvSpPr>
        <p:spPr bwMode="auto">
          <a:xfrm>
            <a:off x="-445014" y="1029641"/>
            <a:ext cx="3141036" cy="4801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a:r>
              <a:rPr lang="en-US" sz="1260" dirty="0">
                <a:latin typeface="Arial" charset="0"/>
                <a:ea typeface="Arial" charset="0"/>
                <a:cs typeface="Arial" charset="0"/>
              </a:rPr>
              <a:t>Hardy Diagnostics-</a:t>
            </a:r>
          </a:p>
          <a:p>
            <a:pPr algn="ctr"/>
            <a:r>
              <a:rPr lang="en-US" sz="1260" dirty="0">
                <a:latin typeface="Arial" charset="0"/>
                <a:ea typeface="Arial" charset="0"/>
                <a:cs typeface="Arial" charset="0"/>
              </a:rPr>
              <a:t>clinical microbiology</a:t>
            </a:r>
          </a:p>
        </p:txBody>
      </p:sp>
      <p:pic>
        <p:nvPicPr>
          <p:cNvPr id="8" name="Picture 7"/>
          <p:cNvPicPr>
            <a:picLocks noChangeAspect="1"/>
          </p:cNvPicPr>
          <p:nvPr/>
        </p:nvPicPr>
        <p:blipFill>
          <a:blip r:embed="rId3"/>
          <a:stretch>
            <a:fillRect/>
          </a:stretch>
        </p:blipFill>
        <p:spPr>
          <a:xfrm>
            <a:off x="2696022" y="2081491"/>
            <a:ext cx="2827471" cy="2192423"/>
          </a:xfrm>
          <a:prstGeom prst="rect">
            <a:avLst/>
          </a:prstGeom>
        </p:spPr>
      </p:pic>
      <p:pic>
        <p:nvPicPr>
          <p:cNvPr id="45" name="Picture 44" descr="beachCleanup.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8181" y="3549726"/>
            <a:ext cx="1402288" cy="1503253"/>
          </a:xfrm>
          <a:prstGeom prst="rect">
            <a:avLst/>
          </a:prstGeom>
        </p:spPr>
      </p:pic>
      <p:sp>
        <p:nvSpPr>
          <p:cNvPr id="43" name="TextBox 18"/>
          <p:cNvSpPr txBox="1">
            <a:spLocks noChangeArrowheads="1"/>
          </p:cNvSpPr>
          <p:nvPr/>
        </p:nvSpPr>
        <p:spPr bwMode="auto">
          <a:xfrm>
            <a:off x="-131193" y="3041131"/>
            <a:ext cx="3141036" cy="4801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a:r>
              <a:rPr lang="en-US" sz="1260" dirty="0">
                <a:latin typeface="Arial" charset="0"/>
                <a:ea typeface="Arial" charset="0"/>
                <a:cs typeface="Arial" charset="0"/>
              </a:rPr>
              <a:t>Maters-molecular tools</a:t>
            </a:r>
          </a:p>
          <a:p>
            <a:pPr algn="ctr"/>
            <a:r>
              <a:rPr lang="en-US" sz="1260" dirty="0">
                <a:latin typeface="Arial" charset="0"/>
                <a:ea typeface="Arial" charset="0"/>
                <a:cs typeface="Arial" charset="0"/>
              </a:rPr>
              <a:t>bioremediation</a:t>
            </a:r>
          </a:p>
        </p:txBody>
      </p:sp>
      <p:sp>
        <p:nvSpPr>
          <p:cNvPr id="20" name="Title 1">
            <a:extLst>
              <a:ext uri="{FF2B5EF4-FFF2-40B4-BE49-F238E27FC236}">
                <a16:creationId xmlns:a16="http://schemas.microsoft.com/office/drawing/2014/main" id="{76E94E54-ED43-BE44-893B-418D9C1F2A3A}"/>
              </a:ext>
            </a:extLst>
          </p:cNvPr>
          <p:cNvSpPr>
            <a:spLocks noGrp="1"/>
          </p:cNvSpPr>
          <p:nvPr>
            <p:ph type="title"/>
          </p:nvPr>
        </p:nvSpPr>
        <p:spPr>
          <a:xfrm>
            <a:off x="140250" y="192873"/>
            <a:ext cx="8520600" cy="572700"/>
          </a:xfrm>
        </p:spPr>
        <p:txBody>
          <a:bodyPr/>
          <a:lstStyle/>
          <a:p>
            <a:pPr algn="ctr"/>
            <a:r>
              <a:rPr lang="en-US" dirty="0">
                <a:solidFill>
                  <a:srgbClr val="407742"/>
                </a:solidFill>
              </a:rPr>
              <a:t>My Science Trajectory </a:t>
            </a:r>
          </a:p>
        </p:txBody>
      </p:sp>
    </p:spTree>
    <p:extLst>
      <p:ext uri="{BB962C8B-B14F-4D97-AF65-F5344CB8AC3E}">
        <p14:creationId xmlns:p14="http://schemas.microsoft.com/office/powerpoint/2010/main" val="256240467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0F74111-85E8-EF49-8CA1-D503E82135F4}"/>
              </a:ext>
            </a:extLst>
          </p:cNvPr>
          <p:cNvPicPr>
            <a:picLocks noChangeAspect="1"/>
          </p:cNvPicPr>
          <p:nvPr/>
        </p:nvPicPr>
        <p:blipFill>
          <a:blip r:embed="rId3"/>
          <a:stretch>
            <a:fillRect/>
          </a:stretch>
        </p:blipFill>
        <p:spPr>
          <a:xfrm>
            <a:off x="0" y="0"/>
            <a:ext cx="4658117" cy="5143500"/>
          </a:xfrm>
          <a:prstGeom prst="rect">
            <a:avLst/>
          </a:prstGeom>
        </p:spPr>
      </p:pic>
      <p:pic>
        <p:nvPicPr>
          <p:cNvPr id="8" name="Picture 7">
            <a:extLst>
              <a:ext uri="{FF2B5EF4-FFF2-40B4-BE49-F238E27FC236}">
                <a16:creationId xmlns:a16="http://schemas.microsoft.com/office/drawing/2014/main" id="{B9701A75-C0BB-4C44-9C8D-B8419FAA3B70}"/>
              </a:ext>
            </a:extLst>
          </p:cNvPr>
          <p:cNvPicPr>
            <a:picLocks noChangeAspect="1"/>
          </p:cNvPicPr>
          <p:nvPr/>
        </p:nvPicPr>
        <p:blipFill>
          <a:blip r:embed="rId4"/>
          <a:stretch>
            <a:fillRect/>
          </a:stretch>
        </p:blipFill>
        <p:spPr>
          <a:xfrm>
            <a:off x="5178342" y="205039"/>
            <a:ext cx="3965659" cy="1367468"/>
          </a:xfrm>
          <a:prstGeom prst="rect">
            <a:avLst/>
          </a:prstGeom>
        </p:spPr>
      </p:pic>
      <p:pic>
        <p:nvPicPr>
          <p:cNvPr id="3" name="Picture 2">
            <a:extLst>
              <a:ext uri="{FF2B5EF4-FFF2-40B4-BE49-F238E27FC236}">
                <a16:creationId xmlns:a16="http://schemas.microsoft.com/office/drawing/2014/main" id="{88EE2ED8-9498-214E-B24F-CA3C48E9C70D}"/>
              </a:ext>
            </a:extLst>
          </p:cNvPr>
          <p:cNvPicPr>
            <a:picLocks noChangeAspect="1"/>
          </p:cNvPicPr>
          <p:nvPr/>
        </p:nvPicPr>
        <p:blipFill>
          <a:blip r:embed="rId5"/>
          <a:stretch>
            <a:fillRect/>
          </a:stretch>
        </p:blipFill>
        <p:spPr>
          <a:xfrm>
            <a:off x="5178342" y="1801030"/>
            <a:ext cx="3342883" cy="1541440"/>
          </a:xfrm>
          <a:prstGeom prst="rect">
            <a:avLst/>
          </a:prstGeom>
        </p:spPr>
      </p:pic>
      <p:pic>
        <p:nvPicPr>
          <p:cNvPr id="7" name="Picture 6">
            <a:extLst>
              <a:ext uri="{FF2B5EF4-FFF2-40B4-BE49-F238E27FC236}">
                <a16:creationId xmlns:a16="http://schemas.microsoft.com/office/drawing/2014/main" id="{8ACEF2D0-292B-334D-BFE9-00815EDC4CC4}"/>
              </a:ext>
            </a:extLst>
          </p:cNvPr>
          <p:cNvPicPr>
            <a:picLocks noChangeAspect="1"/>
          </p:cNvPicPr>
          <p:nvPr/>
        </p:nvPicPr>
        <p:blipFill>
          <a:blip r:embed="rId6"/>
          <a:stretch>
            <a:fillRect/>
          </a:stretch>
        </p:blipFill>
        <p:spPr>
          <a:xfrm>
            <a:off x="4912118" y="3588372"/>
            <a:ext cx="4231883" cy="995737"/>
          </a:xfrm>
          <a:prstGeom prst="rect">
            <a:avLst/>
          </a:prstGeom>
        </p:spPr>
      </p:pic>
      <p:sp>
        <p:nvSpPr>
          <p:cNvPr id="10" name="TextBox 9">
            <a:extLst>
              <a:ext uri="{FF2B5EF4-FFF2-40B4-BE49-F238E27FC236}">
                <a16:creationId xmlns:a16="http://schemas.microsoft.com/office/drawing/2014/main" id="{DE5AC41B-54DB-D64E-B821-E13B4FAA48BC}"/>
              </a:ext>
            </a:extLst>
          </p:cNvPr>
          <p:cNvSpPr txBox="1"/>
          <p:nvPr/>
        </p:nvSpPr>
        <p:spPr>
          <a:xfrm>
            <a:off x="4331721" y="4086240"/>
            <a:ext cx="580397" cy="304800"/>
          </a:xfrm>
          <a:prstGeom prst="rect">
            <a:avLst/>
          </a:prstGeom>
          <a:solidFill>
            <a:srgbClr val="7030A0"/>
          </a:solidFill>
        </p:spPr>
        <p:txBody>
          <a:bodyPr wrap="square" rtlCol="0">
            <a:spAutoFit/>
          </a:bodyPr>
          <a:lstStyle/>
          <a:p>
            <a:r>
              <a:rPr lang="en-US" dirty="0">
                <a:solidFill>
                  <a:schemeClr val="bg1"/>
                </a:solidFill>
              </a:rPr>
              <a:t>2012</a:t>
            </a:r>
          </a:p>
        </p:txBody>
      </p:sp>
      <p:sp>
        <p:nvSpPr>
          <p:cNvPr id="11" name="TextBox 10">
            <a:extLst>
              <a:ext uri="{FF2B5EF4-FFF2-40B4-BE49-F238E27FC236}">
                <a16:creationId xmlns:a16="http://schemas.microsoft.com/office/drawing/2014/main" id="{7CF4C8E9-015E-3E43-B569-52F678F98113}"/>
              </a:ext>
            </a:extLst>
          </p:cNvPr>
          <p:cNvSpPr txBox="1"/>
          <p:nvPr/>
        </p:nvSpPr>
        <p:spPr>
          <a:xfrm>
            <a:off x="4367918" y="2571750"/>
            <a:ext cx="580397" cy="304800"/>
          </a:xfrm>
          <a:prstGeom prst="rect">
            <a:avLst/>
          </a:prstGeom>
          <a:solidFill>
            <a:srgbClr val="7030A0"/>
          </a:solidFill>
        </p:spPr>
        <p:txBody>
          <a:bodyPr wrap="square" rtlCol="0">
            <a:spAutoFit/>
          </a:bodyPr>
          <a:lstStyle/>
          <a:p>
            <a:r>
              <a:rPr lang="en-US" dirty="0">
                <a:solidFill>
                  <a:schemeClr val="bg1"/>
                </a:solidFill>
              </a:rPr>
              <a:t>2015</a:t>
            </a:r>
          </a:p>
        </p:txBody>
      </p:sp>
      <p:sp>
        <p:nvSpPr>
          <p:cNvPr id="12" name="TextBox 11">
            <a:extLst>
              <a:ext uri="{FF2B5EF4-FFF2-40B4-BE49-F238E27FC236}">
                <a16:creationId xmlns:a16="http://schemas.microsoft.com/office/drawing/2014/main" id="{252E6C36-9245-FD4D-8995-86B000B87492}"/>
              </a:ext>
            </a:extLst>
          </p:cNvPr>
          <p:cNvSpPr txBox="1"/>
          <p:nvPr/>
        </p:nvSpPr>
        <p:spPr>
          <a:xfrm>
            <a:off x="4402793" y="865043"/>
            <a:ext cx="580397" cy="304800"/>
          </a:xfrm>
          <a:prstGeom prst="rect">
            <a:avLst/>
          </a:prstGeom>
          <a:solidFill>
            <a:srgbClr val="7030A0"/>
          </a:solidFill>
        </p:spPr>
        <p:txBody>
          <a:bodyPr wrap="square" rtlCol="0">
            <a:spAutoFit/>
          </a:bodyPr>
          <a:lstStyle/>
          <a:p>
            <a:r>
              <a:rPr lang="en-US" dirty="0">
                <a:solidFill>
                  <a:schemeClr val="bg1"/>
                </a:solidFill>
              </a:rPr>
              <a:t>2017</a:t>
            </a:r>
          </a:p>
        </p:txBody>
      </p:sp>
    </p:spTree>
    <p:extLst>
      <p:ext uri="{BB962C8B-B14F-4D97-AF65-F5344CB8AC3E}">
        <p14:creationId xmlns:p14="http://schemas.microsoft.com/office/powerpoint/2010/main" val="43278650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5C720-2BB6-FC48-9A73-9B5D8D8CC81E}"/>
              </a:ext>
            </a:extLst>
          </p:cNvPr>
          <p:cNvSpPr>
            <a:spLocks noGrp="1"/>
          </p:cNvSpPr>
          <p:nvPr>
            <p:ph type="title"/>
          </p:nvPr>
        </p:nvSpPr>
        <p:spPr>
          <a:xfrm>
            <a:off x="303729" y="0"/>
            <a:ext cx="8520600" cy="572700"/>
          </a:xfrm>
        </p:spPr>
        <p:txBody>
          <a:bodyPr/>
          <a:lstStyle/>
          <a:p>
            <a:r>
              <a:rPr lang="en-US" dirty="0">
                <a:solidFill>
                  <a:srgbClr val="0B6303"/>
                </a:solidFill>
              </a:rPr>
              <a:t>Greatest hit Microbial Community Genomics</a:t>
            </a:r>
          </a:p>
        </p:txBody>
      </p:sp>
      <p:sp>
        <p:nvSpPr>
          <p:cNvPr id="4" name="Left-Right Arrow 3">
            <a:extLst>
              <a:ext uri="{FF2B5EF4-FFF2-40B4-BE49-F238E27FC236}">
                <a16:creationId xmlns:a16="http://schemas.microsoft.com/office/drawing/2014/main" id="{60DCB255-BF87-B74B-B5A5-3CC8A0416B6A}"/>
              </a:ext>
            </a:extLst>
          </p:cNvPr>
          <p:cNvSpPr/>
          <p:nvPr/>
        </p:nvSpPr>
        <p:spPr>
          <a:xfrm>
            <a:off x="147879" y="2764971"/>
            <a:ext cx="8832300" cy="391886"/>
          </a:xfrm>
          <a:prstGeom prst="leftRightArrow">
            <a:avLst/>
          </a:prstGeom>
          <a:solidFill>
            <a:srgbClr val="0B63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0ED50D12-BAE3-4B4C-A171-0F63967DE31A}"/>
              </a:ext>
            </a:extLst>
          </p:cNvPr>
          <p:cNvSpPr/>
          <p:nvPr/>
        </p:nvSpPr>
        <p:spPr>
          <a:xfrm>
            <a:off x="10350" y="2645228"/>
            <a:ext cx="586758" cy="631371"/>
          </a:xfrm>
          <a:prstGeom prst="ellipse">
            <a:avLst/>
          </a:prstGeom>
          <a:solidFill>
            <a:srgbClr val="0B63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28C6D6B5-BC78-BB49-AB9E-16DAF7C09347}"/>
              </a:ext>
            </a:extLst>
          </p:cNvPr>
          <p:cNvCxnSpPr/>
          <p:nvPr/>
        </p:nvCxnSpPr>
        <p:spPr>
          <a:xfrm flipV="1">
            <a:off x="303729" y="2220686"/>
            <a:ext cx="0" cy="740227"/>
          </a:xfrm>
          <a:prstGeom prst="straightConnector1">
            <a:avLst/>
          </a:prstGeom>
          <a:ln>
            <a:solidFill>
              <a:srgbClr val="0B6303"/>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30CF6A5E-9667-4F40-8B58-E2361BCD8E56}"/>
              </a:ext>
            </a:extLst>
          </p:cNvPr>
          <p:cNvSpPr txBox="1"/>
          <p:nvPr/>
        </p:nvSpPr>
        <p:spPr>
          <a:xfrm>
            <a:off x="-76595" y="1248706"/>
            <a:ext cx="4093029" cy="1015663"/>
          </a:xfrm>
          <a:prstGeom prst="rect">
            <a:avLst/>
          </a:prstGeom>
          <a:noFill/>
        </p:spPr>
        <p:txBody>
          <a:bodyPr wrap="square" rtlCol="0">
            <a:spAutoFit/>
          </a:bodyPr>
          <a:lstStyle/>
          <a:p>
            <a:r>
              <a:rPr lang="en-US" sz="2000" dirty="0">
                <a:solidFill>
                  <a:srgbClr val="0B6303"/>
                </a:solidFill>
              </a:rPr>
              <a:t>Banfield </a:t>
            </a:r>
          </a:p>
          <a:p>
            <a:r>
              <a:rPr lang="en-US" sz="2000" dirty="0">
                <a:solidFill>
                  <a:srgbClr val="0B6303"/>
                </a:solidFill>
              </a:rPr>
              <a:t>and </a:t>
            </a:r>
          </a:p>
          <a:p>
            <a:r>
              <a:rPr lang="en-US" sz="2000" dirty="0">
                <a:solidFill>
                  <a:srgbClr val="0B6303"/>
                </a:solidFill>
              </a:rPr>
              <a:t>Venter</a:t>
            </a:r>
          </a:p>
        </p:txBody>
      </p:sp>
      <p:sp>
        <p:nvSpPr>
          <p:cNvPr id="9" name="Rectangle 8">
            <a:extLst>
              <a:ext uri="{FF2B5EF4-FFF2-40B4-BE49-F238E27FC236}">
                <a16:creationId xmlns:a16="http://schemas.microsoft.com/office/drawing/2014/main" id="{8C20ADE2-6A90-7849-9D2D-1B5FAD4204B4}"/>
              </a:ext>
            </a:extLst>
          </p:cNvPr>
          <p:cNvSpPr/>
          <p:nvPr/>
        </p:nvSpPr>
        <p:spPr>
          <a:xfrm>
            <a:off x="-97145" y="3559626"/>
            <a:ext cx="2381163" cy="707886"/>
          </a:xfrm>
          <a:prstGeom prst="rect">
            <a:avLst/>
          </a:prstGeom>
        </p:spPr>
        <p:txBody>
          <a:bodyPr wrap="square">
            <a:spAutoFit/>
          </a:bodyPr>
          <a:lstStyle/>
          <a:p>
            <a:r>
              <a:rPr lang="en-US" sz="4000" dirty="0">
                <a:solidFill>
                  <a:srgbClr val="0B6303"/>
                </a:solidFill>
              </a:rPr>
              <a:t>2004</a:t>
            </a:r>
            <a:endParaRPr lang="en-US" sz="4000" dirty="0"/>
          </a:p>
        </p:txBody>
      </p:sp>
      <p:sp>
        <p:nvSpPr>
          <p:cNvPr id="10" name="Rectangle 9">
            <a:extLst>
              <a:ext uri="{FF2B5EF4-FFF2-40B4-BE49-F238E27FC236}">
                <a16:creationId xmlns:a16="http://schemas.microsoft.com/office/drawing/2014/main" id="{6546894B-8D71-6C4A-A88B-CBD94E8C6CE9}"/>
              </a:ext>
            </a:extLst>
          </p:cNvPr>
          <p:cNvSpPr/>
          <p:nvPr/>
        </p:nvSpPr>
        <p:spPr>
          <a:xfrm>
            <a:off x="7953418" y="3461652"/>
            <a:ext cx="2381163" cy="707886"/>
          </a:xfrm>
          <a:prstGeom prst="rect">
            <a:avLst/>
          </a:prstGeom>
        </p:spPr>
        <p:txBody>
          <a:bodyPr wrap="square">
            <a:spAutoFit/>
          </a:bodyPr>
          <a:lstStyle/>
          <a:p>
            <a:r>
              <a:rPr lang="en-US" sz="4000" dirty="0">
                <a:solidFill>
                  <a:srgbClr val="0B6303"/>
                </a:solidFill>
              </a:rPr>
              <a:t>2019</a:t>
            </a:r>
            <a:endParaRPr lang="en-US" sz="4000" dirty="0"/>
          </a:p>
        </p:txBody>
      </p:sp>
      <p:cxnSp>
        <p:nvCxnSpPr>
          <p:cNvPr id="11" name="Straight Arrow Connector 10">
            <a:extLst>
              <a:ext uri="{FF2B5EF4-FFF2-40B4-BE49-F238E27FC236}">
                <a16:creationId xmlns:a16="http://schemas.microsoft.com/office/drawing/2014/main" id="{CE3634D2-50D1-8247-9908-BB3F430FEDB0}"/>
              </a:ext>
            </a:extLst>
          </p:cNvPr>
          <p:cNvCxnSpPr/>
          <p:nvPr/>
        </p:nvCxnSpPr>
        <p:spPr>
          <a:xfrm flipV="1">
            <a:off x="4723329" y="2906485"/>
            <a:ext cx="0" cy="740227"/>
          </a:xfrm>
          <a:prstGeom prst="straightConnector1">
            <a:avLst/>
          </a:prstGeom>
          <a:ln>
            <a:solidFill>
              <a:srgbClr val="0B6303"/>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921049F-B525-F745-9DB8-1E801092E3AE}"/>
              </a:ext>
            </a:extLst>
          </p:cNvPr>
          <p:cNvSpPr/>
          <p:nvPr/>
        </p:nvSpPr>
        <p:spPr>
          <a:xfrm>
            <a:off x="4048415" y="3530118"/>
            <a:ext cx="2381163" cy="707886"/>
          </a:xfrm>
          <a:prstGeom prst="rect">
            <a:avLst/>
          </a:prstGeom>
        </p:spPr>
        <p:txBody>
          <a:bodyPr wrap="square">
            <a:spAutoFit/>
          </a:bodyPr>
          <a:lstStyle/>
          <a:p>
            <a:r>
              <a:rPr lang="en-US" sz="4000" dirty="0">
                <a:solidFill>
                  <a:srgbClr val="0B6303"/>
                </a:solidFill>
              </a:rPr>
              <a:t>2012</a:t>
            </a:r>
            <a:endParaRPr lang="en-US" sz="4000" dirty="0"/>
          </a:p>
        </p:txBody>
      </p:sp>
      <p:cxnSp>
        <p:nvCxnSpPr>
          <p:cNvPr id="15" name="Straight Arrow Connector 14">
            <a:extLst>
              <a:ext uri="{FF2B5EF4-FFF2-40B4-BE49-F238E27FC236}">
                <a16:creationId xmlns:a16="http://schemas.microsoft.com/office/drawing/2014/main" id="{B5D94007-07CC-4140-A841-5EB378086AC1}"/>
              </a:ext>
            </a:extLst>
          </p:cNvPr>
          <p:cNvCxnSpPr/>
          <p:nvPr/>
        </p:nvCxnSpPr>
        <p:spPr>
          <a:xfrm flipV="1">
            <a:off x="8779715" y="2819399"/>
            <a:ext cx="0" cy="740227"/>
          </a:xfrm>
          <a:prstGeom prst="straightConnector1">
            <a:avLst/>
          </a:prstGeom>
          <a:ln>
            <a:solidFill>
              <a:srgbClr val="0B6303"/>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13D68D6E-AA5C-ED42-B0BF-3EB57E74BAAA}"/>
              </a:ext>
            </a:extLst>
          </p:cNvPr>
          <p:cNvCxnSpPr/>
          <p:nvPr/>
        </p:nvCxnSpPr>
        <p:spPr>
          <a:xfrm flipV="1">
            <a:off x="280887" y="2906484"/>
            <a:ext cx="0" cy="740227"/>
          </a:xfrm>
          <a:prstGeom prst="straightConnector1">
            <a:avLst/>
          </a:prstGeom>
          <a:ln>
            <a:solidFill>
              <a:srgbClr val="0B6303"/>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7DE40F8-BD38-DC4C-BE78-003893A39A74}"/>
              </a:ext>
            </a:extLst>
          </p:cNvPr>
          <p:cNvCxnSpPr>
            <a:cxnSpLocks/>
          </p:cNvCxnSpPr>
          <p:nvPr/>
        </p:nvCxnSpPr>
        <p:spPr>
          <a:xfrm>
            <a:off x="2284018" y="2590799"/>
            <a:ext cx="0" cy="870853"/>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E084BE3-BC29-BB43-91C5-EC089A133D82}"/>
              </a:ext>
            </a:extLst>
          </p:cNvPr>
          <p:cNvCxnSpPr>
            <a:cxnSpLocks/>
          </p:cNvCxnSpPr>
          <p:nvPr/>
        </p:nvCxnSpPr>
        <p:spPr>
          <a:xfrm>
            <a:off x="6899561" y="2590799"/>
            <a:ext cx="0" cy="870853"/>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AB9D5D1-45A1-794C-9C83-57AAC2DDD5FE}"/>
              </a:ext>
            </a:extLst>
          </p:cNvPr>
          <p:cNvCxnSpPr>
            <a:cxnSpLocks/>
          </p:cNvCxnSpPr>
          <p:nvPr/>
        </p:nvCxnSpPr>
        <p:spPr>
          <a:xfrm>
            <a:off x="8162304" y="2569030"/>
            <a:ext cx="0" cy="870853"/>
          </a:xfrm>
          <a:prstGeom prst="line">
            <a:avLst/>
          </a:prstGeom>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11A794F2-0386-BC4E-AEF4-BF15711F16AA}"/>
              </a:ext>
            </a:extLst>
          </p:cNvPr>
          <p:cNvSpPr txBox="1"/>
          <p:nvPr/>
        </p:nvSpPr>
        <p:spPr>
          <a:xfrm>
            <a:off x="1777795" y="3341201"/>
            <a:ext cx="2350244" cy="523220"/>
          </a:xfrm>
          <a:prstGeom prst="rect">
            <a:avLst/>
          </a:prstGeom>
          <a:noFill/>
        </p:spPr>
        <p:txBody>
          <a:bodyPr wrap="square" rtlCol="0">
            <a:spAutoFit/>
          </a:bodyPr>
          <a:lstStyle/>
          <a:p>
            <a:r>
              <a:rPr lang="en-US" sz="2800" dirty="0"/>
              <a:t>2008</a:t>
            </a:r>
          </a:p>
        </p:txBody>
      </p:sp>
      <p:sp>
        <p:nvSpPr>
          <p:cNvPr id="21" name="TextBox 20">
            <a:extLst>
              <a:ext uri="{FF2B5EF4-FFF2-40B4-BE49-F238E27FC236}">
                <a16:creationId xmlns:a16="http://schemas.microsoft.com/office/drawing/2014/main" id="{289AE864-0449-7746-9ADF-8D3B8FEBE8CB}"/>
              </a:ext>
            </a:extLst>
          </p:cNvPr>
          <p:cNvSpPr txBox="1"/>
          <p:nvPr/>
        </p:nvSpPr>
        <p:spPr>
          <a:xfrm>
            <a:off x="6413020" y="3374300"/>
            <a:ext cx="2350244" cy="523220"/>
          </a:xfrm>
          <a:prstGeom prst="rect">
            <a:avLst/>
          </a:prstGeom>
          <a:noFill/>
        </p:spPr>
        <p:txBody>
          <a:bodyPr wrap="square" rtlCol="0">
            <a:spAutoFit/>
          </a:bodyPr>
          <a:lstStyle/>
          <a:p>
            <a:r>
              <a:rPr lang="en-US" sz="2800" dirty="0"/>
              <a:t>2016</a:t>
            </a:r>
          </a:p>
        </p:txBody>
      </p:sp>
      <p:cxnSp>
        <p:nvCxnSpPr>
          <p:cNvPr id="25" name="Straight Connector 24">
            <a:extLst>
              <a:ext uri="{FF2B5EF4-FFF2-40B4-BE49-F238E27FC236}">
                <a16:creationId xmlns:a16="http://schemas.microsoft.com/office/drawing/2014/main" id="{21837383-2FEC-764C-9369-A09C391363D5}"/>
              </a:ext>
            </a:extLst>
          </p:cNvPr>
          <p:cNvCxnSpPr>
            <a:cxnSpLocks/>
          </p:cNvCxnSpPr>
          <p:nvPr/>
        </p:nvCxnSpPr>
        <p:spPr>
          <a:xfrm>
            <a:off x="1759771" y="2590799"/>
            <a:ext cx="0" cy="870853"/>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87DA2CEC-61F0-8445-8EBD-35AAEA49A4B3}"/>
              </a:ext>
            </a:extLst>
          </p:cNvPr>
          <p:cNvCxnSpPr>
            <a:cxnSpLocks/>
          </p:cNvCxnSpPr>
          <p:nvPr/>
        </p:nvCxnSpPr>
        <p:spPr>
          <a:xfrm>
            <a:off x="837350" y="2601683"/>
            <a:ext cx="0" cy="870853"/>
          </a:xfrm>
          <a:prstGeom prst="line">
            <a:avLst/>
          </a:prstGeom>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7F07B023-11C7-5441-97CC-A526C0A633E8}"/>
              </a:ext>
            </a:extLst>
          </p:cNvPr>
          <p:cNvSpPr txBox="1"/>
          <p:nvPr/>
        </p:nvSpPr>
        <p:spPr>
          <a:xfrm>
            <a:off x="1050937" y="1594631"/>
            <a:ext cx="4093029" cy="707886"/>
          </a:xfrm>
          <a:prstGeom prst="rect">
            <a:avLst/>
          </a:prstGeom>
          <a:noFill/>
        </p:spPr>
        <p:txBody>
          <a:bodyPr wrap="square" rtlCol="0">
            <a:spAutoFit/>
          </a:bodyPr>
          <a:lstStyle/>
          <a:p>
            <a:r>
              <a:rPr lang="en-US" sz="2000" dirty="0">
                <a:solidFill>
                  <a:schemeClr val="accent1">
                    <a:lumMod val="75000"/>
                  </a:schemeClr>
                </a:solidFill>
              </a:rPr>
              <a:t>Metaproteome</a:t>
            </a:r>
          </a:p>
          <a:p>
            <a:r>
              <a:rPr lang="en-US" sz="2000" dirty="0">
                <a:solidFill>
                  <a:schemeClr val="accent1">
                    <a:lumMod val="75000"/>
                  </a:schemeClr>
                </a:solidFill>
              </a:rPr>
              <a:t>AMD</a:t>
            </a:r>
          </a:p>
        </p:txBody>
      </p:sp>
      <p:cxnSp>
        <p:nvCxnSpPr>
          <p:cNvPr id="17" name="Straight Arrow Connector 16">
            <a:extLst>
              <a:ext uri="{FF2B5EF4-FFF2-40B4-BE49-F238E27FC236}">
                <a16:creationId xmlns:a16="http://schemas.microsoft.com/office/drawing/2014/main" id="{E9D9F5A9-E511-974B-B3BB-238B1A8B16F4}"/>
              </a:ext>
            </a:extLst>
          </p:cNvPr>
          <p:cNvCxnSpPr/>
          <p:nvPr/>
        </p:nvCxnSpPr>
        <p:spPr>
          <a:xfrm flipV="1">
            <a:off x="835283" y="2203750"/>
            <a:ext cx="329042" cy="3929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265231EE-8A03-8D40-B537-879AB6FED026}"/>
              </a:ext>
            </a:extLst>
          </p:cNvPr>
          <p:cNvCxnSpPr/>
          <p:nvPr/>
        </p:nvCxnSpPr>
        <p:spPr>
          <a:xfrm flipV="1">
            <a:off x="1761753" y="1122947"/>
            <a:ext cx="0" cy="1696452"/>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C209C35E-963A-884D-934D-85B306ADA8C5}"/>
              </a:ext>
            </a:extLst>
          </p:cNvPr>
          <p:cNvCxnSpPr/>
          <p:nvPr/>
        </p:nvCxnSpPr>
        <p:spPr>
          <a:xfrm flipV="1">
            <a:off x="2258535" y="1264461"/>
            <a:ext cx="0" cy="1696452"/>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B0B0E6D5-2E3F-0941-A30D-1BC3541C1196}"/>
              </a:ext>
            </a:extLst>
          </p:cNvPr>
          <p:cNvSpPr txBox="1"/>
          <p:nvPr/>
        </p:nvSpPr>
        <p:spPr>
          <a:xfrm>
            <a:off x="309201" y="540820"/>
            <a:ext cx="3321436" cy="707886"/>
          </a:xfrm>
          <a:prstGeom prst="rect">
            <a:avLst/>
          </a:prstGeom>
          <a:noFill/>
        </p:spPr>
        <p:txBody>
          <a:bodyPr wrap="square" rtlCol="0">
            <a:spAutoFit/>
          </a:bodyPr>
          <a:lstStyle/>
          <a:p>
            <a:r>
              <a:rPr lang="en-US" sz="2000" dirty="0">
                <a:solidFill>
                  <a:srgbClr val="00B0F0"/>
                </a:solidFill>
              </a:rPr>
              <a:t>Jeff Gordon Gut</a:t>
            </a:r>
          </a:p>
          <a:p>
            <a:r>
              <a:rPr lang="en-US" sz="2000" dirty="0">
                <a:solidFill>
                  <a:srgbClr val="00B0F0"/>
                </a:solidFill>
              </a:rPr>
              <a:t>Metagenome</a:t>
            </a:r>
          </a:p>
        </p:txBody>
      </p:sp>
      <p:sp>
        <p:nvSpPr>
          <p:cNvPr id="30" name="TextBox 29">
            <a:extLst>
              <a:ext uri="{FF2B5EF4-FFF2-40B4-BE49-F238E27FC236}">
                <a16:creationId xmlns:a16="http://schemas.microsoft.com/office/drawing/2014/main" id="{BD6A4A8A-5EC8-7145-96F2-01FBE9782769}"/>
              </a:ext>
            </a:extLst>
          </p:cNvPr>
          <p:cNvSpPr txBox="1"/>
          <p:nvPr/>
        </p:nvSpPr>
        <p:spPr>
          <a:xfrm>
            <a:off x="2284018" y="861157"/>
            <a:ext cx="1757898" cy="707886"/>
          </a:xfrm>
          <a:prstGeom prst="rect">
            <a:avLst/>
          </a:prstGeom>
          <a:noFill/>
        </p:spPr>
        <p:txBody>
          <a:bodyPr wrap="square" rtlCol="0">
            <a:spAutoFit/>
          </a:bodyPr>
          <a:lstStyle/>
          <a:p>
            <a:r>
              <a:rPr lang="en-US" sz="2000" dirty="0">
                <a:solidFill>
                  <a:srgbClr val="00B0F0"/>
                </a:solidFill>
              </a:rPr>
              <a:t>HMP genome </a:t>
            </a:r>
            <a:r>
              <a:rPr lang="en-US" sz="2000" dirty="0" err="1">
                <a:solidFill>
                  <a:srgbClr val="00B0F0"/>
                </a:solidFill>
              </a:rPr>
              <a:t>db</a:t>
            </a:r>
            <a:endParaRPr lang="en-US" sz="2000" dirty="0">
              <a:solidFill>
                <a:srgbClr val="00B0F0"/>
              </a:solidFill>
            </a:endParaRPr>
          </a:p>
        </p:txBody>
      </p:sp>
      <p:cxnSp>
        <p:nvCxnSpPr>
          <p:cNvPr id="13" name="Straight Arrow Connector 12">
            <a:extLst>
              <a:ext uri="{FF2B5EF4-FFF2-40B4-BE49-F238E27FC236}">
                <a16:creationId xmlns:a16="http://schemas.microsoft.com/office/drawing/2014/main" id="{F4740502-90AF-814C-B3C2-B9E8C7F09542}"/>
              </a:ext>
            </a:extLst>
          </p:cNvPr>
          <p:cNvCxnSpPr>
            <a:cxnSpLocks/>
          </p:cNvCxnSpPr>
          <p:nvPr/>
        </p:nvCxnSpPr>
        <p:spPr>
          <a:xfrm flipV="1">
            <a:off x="4928617" y="1215100"/>
            <a:ext cx="0" cy="166165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9968F2DB-933D-3D47-98EA-5F2F1A32ADDC}"/>
              </a:ext>
            </a:extLst>
          </p:cNvPr>
          <p:cNvSpPr txBox="1"/>
          <p:nvPr/>
        </p:nvSpPr>
        <p:spPr>
          <a:xfrm>
            <a:off x="4517338" y="610645"/>
            <a:ext cx="2176232" cy="523220"/>
          </a:xfrm>
          <a:prstGeom prst="rect">
            <a:avLst/>
          </a:prstGeom>
          <a:noFill/>
        </p:spPr>
        <p:txBody>
          <a:bodyPr wrap="square" rtlCol="0">
            <a:spAutoFit/>
          </a:bodyPr>
          <a:lstStyle/>
          <a:p>
            <a:r>
              <a:rPr lang="en-US" dirty="0"/>
              <a:t>IDBA-</a:t>
            </a:r>
            <a:r>
              <a:rPr lang="en-US" dirty="0" err="1"/>
              <a:t>ud</a:t>
            </a:r>
            <a:r>
              <a:rPr lang="en-US" dirty="0"/>
              <a:t>, SPADES, </a:t>
            </a:r>
            <a:r>
              <a:rPr lang="en-US" dirty="0" err="1"/>
              <a:t>Concot</a:t>
            </a:r>
            <a:r>
              <a:rPr lang="en-US" dirty="0"/>
              <a:t> 2012-2014</a:t>
            </a:r>
          </a:p>
        </p:txBody>
      </p:sp>
      <p:sp>
        <p:nvSpPr>
          <p:cNvPr id="23" name="Triangle 22">
            <a:extLst>
              <a:ext uri="{FF2B5EF4-FFF2-40B4-BE49-F238E27FC236}">
                <a16:creationId xmlns:a16="http://schemas.microsoft.com/office/drawing/2014/main" id="{F5CDA3CA-44E5-FF4E-AA7D-BB8445232489}"/>
              </a:ext>
            </a:extLst>
          </p:cNvPr>
          <p:cNvSpPr/>
          <p:nvPr/>
        </p:nvSpPr>
        <p:spPr>
          <a:xfrm>
            <a:off x="4671734" y="1993437"/>
            <a:ext cx="1015927" cy="935181"/>
          </a:xfrm>
          <a:prstGeom prst="triangl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24B299C4-86FF-574D-B608-C773821145A0}"/>
              </a:ext>
            </a:extLst>
          </p:cNvPr>
          <p:cNvSpPr txBox="1"/>
          <p:nvPr/>
        </p:nvSpPr>
        <p:spPr>
          <a:xfrm>
            <a:off x="4979067" y="1569043"/>
            <a:ext cx="2176232" cy="523220"/>
          </a:xfrm>
          <a:prstGeom prst="rect">
            <a:avLst/>
          </a:prstGeom>
          <a:noFill/>
        </p:spPr>
        <p:txBody>
          <a:bodyPr wrap="square" rtlCol="0">
            <a:spAutoFit/>
          </a:bodyPr>
          <a:lstStyle/>
          <a:p>
            <a:r>
              <a:rPr lang="en-US" dirty="0">
                <a:solidFill>
                  <a:srgbClr val="7030A0"/>
                </a:solidFill>
              </a:rPr>
              <a:t>Rise of CPR</a:t>
            </a:r>
          </a:p>
          <a:p>
            <a:r>
              <a:rPr lang="en-US" dirty="0">
                <a:solidFill>
                  <a:srgbClr val="7030A0"/>
                </a:solidFill>
              </a:rPr>
              <a:t>Wrighton, Brown, Hug</a:t>
            </a:r>
          </a:p>
        </p:txBody>
      </p:sp>
    </p:spTree>
    <p:extLst>
      <p:ext uri="{BB962C8B-B14F-4D97-AF65-F5344CB8AC3E}">
        <p14:creationId xmlns:p14="http://schemas.microsoft.com/office/powerpoint/2010/main" val="301835526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0BCA482-3E71-7540-BB7A-E08BCF49C3A0}"/>
              </a:ext>
            </a:extLst>
          </p:cNvPr>
          <p:cNvPicPr>
            <a:picLocks noChangeAspect="1"/>
          </p:cNvPicPr>
          <p:nvPr/>
        </p:nvPicPr>
        <p:blipFill>
          <a:blip r:embed="rId2"/>
          <a:stretch>
            <a:fillRect/>
          </a:stretch>
        </p:blipFill>
        <p:spPr>
          <a:xfrm>
            <a:off x="0" y="1517776"/>
            <a:ext cx="5229469" cy="1577445"/>
          </a:xfrm>
          <a:prstGeom prst="rect">
            <a:avLst/>
          </a:prstGeom>
        </p:spPr>
      </p:pic>
      <p:pic>
        <p:nvPicPr>
          <p:cNvPr id="11" name="Picture 10">
            <a:extLst>
              <a:ext uri="{FF2B5EF4-FFF2-40B4-BE49-F238E27FC236}">
                <a16:creationId xmlns:a16="http://schemas.microsoft.com/office/drawing/2014/main" id="{7EA01BF6-BBF3-CA48-A86F-C0DCDF0FAF34}"/>
              </a:ext>
            </a:extLst>
          </p:cNvPr>
          <p:cNvPicPr>
            <a:picLocks noChangeAspect="1"/>
          </p:cNvPicPr>
          <p:nvPr/>
        </p:nvPicPr>
        <p:blipFill>
          <a:blip r:embed="rId3"/>
          <a:stretch>
            <a:fillRect/>
          </a:stretch>
        </p:blipFill>
        <p:spPr>
          <a:xfrm>
            <a:off x="0" y="201076"/>
            <a:ext cx="9144000" cy="1194584"/>
          </a:xfrm>
          <a:prstGeom prst="rect">
            <a:avLst/>
          </a:prstGeom>
        </p:spPr>
      </p:pic>
      <p:sp>
        <p:nvSpPr>
          <p:cNvPr id="12" name="TextBox 11">
            <a:extLst>
              <a:ext uri="{FF2B5EF4-FFF2-40B4-BE49-F238E27FC236}">
                <a16:creationId xmlns:a16="http://schemas.microsoft.com/office/drawing/2014/main" id="{0C8DBBD7-A013-8D47-AD97-892AA3B866EA}"/>
              </a:ext>
            </a:extLst>
          </p:cNvPr>
          <p:cNvSpPr txBox="1"/>
          <p:nvPr/>
        </p:nvSpPr>
        <p:spPr>
          <a:xfrm>
            <a:off x="2775816" y="999518"/>
            <a:ext cx="580397" cy="304800"/>
          </a:xfrm>
          <a:prstGeom prst="rect">
            <a:avLst/>
          </a:prstGeom>
          <a:solidFill>
            <a:srgbClr val="7030A0"/>
          </a:solidFill>
        </p:spPr>
        <p:txBody>
          <a:bodyPr wrap="square" rtlCol="0">
            <a:spAutoFit/>
          </a:bodyPr>
          <a:lstStyle/>
          <a:p>
            <a:r>
              <a:rPr lang="en-US" dirty="0">
                <a:solidFill>
                  <a:schemeClr val="bg1"/>
                </a:solidFill>
              </a:rPr>
              <a:t>2012</a:t>
            </a:r>
          </a:p>
        </p:txBody>
      </p:sp>
      <p:sp>
        <p:nvSpPr>
          <p:cNvPr id="13" name="TextBox 12">
            <a:extLst>
              <a:ext uri="{FF2B5EF4-FFF2-40B4-BE49-F238E27FC236}">
                <a16:creationId xmlns:a16="http://schemas.microsoft.com/office/drawing/2014/main" id="{CB004F75-A471-E948-BE5B-EAB38FA98E0F}"/>
              </a:ext>
            </a:extLst>
          </p:cNvPr>
          <p:cNvSpPr txBox="1"/>
          <p:nvPr/>
        </p:nvSpPr>
        <p:spPr>
          <a:xfrm>
            <a:off x="4971235" y="1547875"/>
            <a:ext cx="580397" cy="304800"/>
          </a:xfrm>
          <a:prstGeom prst="rect">
            <a:avLst/>
          </a:prstGeom>
          <a:solidFill>
            <a:srgbClr val="7030A0"/>
          </a:solidFill>
        </p:spPr>
        <p:txBody>
          <a:bodyPr wrap="square" rtlCol="0">
            <a:spAutoFit/>
          </a:bodyPr>
          <a:lstStyle/>
          <a:p>
            <a:r>
              <a:rPr lang="en-US" dirty="0">
                <a:solidFill>
                  <a:schemeClr val="bg1"/>
                </a:solidFill>
              </a:rPr>
              <a:t>2012</a:t>
            </a:r>
          </a:p>
        </p:txBody>
      </p:sp>
      <p:sp>
        <p:nvSpPr>
          <p:cNvPr id="14" name="TextBox 13">
            <a:extLst>
              <a:ext uri="{FF2B5EF4-FFF2-40B4-BE49-F238E27FC236}">
                <a16:creationId xmlns:a16="http://schemas.microsoft.com/office/drawing/2014/main" id="{65555A11-22B3-D24F-9901-1F4762A7E154}"/>
              </a:ext>
            </a:extLst>
          </p:cNvPr>
          <p:cNvSpPr txBox="1"/>
          <p:nvPr/>
        </p:nvSpPr>
        <p:spPr>
          <a:xfrm>
            <a:off x="5055860" y="2245888"/>
            <a:ext cx="580397" cy="307777"/>
          </a:xfrm>
          <a:prstGeom prst="rect">
            <a:avLst/>
          </a:prstGeom>
          <a:solidFill>
            <a:srgbClr val="7030A0"/>
          </a:solidFill>
        </p:spPr>
        <p:txBody>
          <a:bodyPr wrap="square" rtlCol="0">
            <a:spAutoFit/>
          </a:bodyPr>
          <a:lstStyle/>
          <a:p>
            <a:r>
              <a:rPr lang="en-US" dirty="0">
                <a:solidFill>
                  <a:schemeClr val="bg1"/>
                </a:solidFill>
              </a:rPr>
              <a:t>2015</a:t>
            </a:r>
          </a:p>
        </p:txBody>
      </p:sp>
      <p:pic>
        <p:nvPicPr>
          <p:cNvPr id="19" name="Picture 18">
            <a:extLst>
              <a:ext uri="{FF2B5EF4-FFF2-40B4-BE49-F238E27FC236}">
                <a16:creationId xmlns:a16="http://schemas.microsoft.com/office/drawing/2014/main" id="{E1A077C4-0537-304F-A154-61E4E65A9744}"/>
              </a:ext>
            </a:extLst>
          </p:cNvPr>
          <p:cNvPicPr>
            <a:picLocks noChangeAspect="1"/>
          </p:cNvPicPr>
          <p:nvPr/>
        </p:nvPicPr>
        <p:blipFill>
          <a:blip r:embed="rId4"/>
          <a:stretch>
            <a:fillRect/>
          </a:stretch>
        </p:blipFill>
        <p:spPr>
          <a:xfrm>
            <a:off x="69086" y="3621694"/>
            <a:ext cx="9261450" cy="1148202"/>
          </a:xfrm>
          <a:prstGeom prst="rect">
            <a:avLst/>
          </a:prstGeom>
        </p:spPr>
      </p:pic>
      <p:pic>
        <p:nvPicPr>
          <p:cNvPr id="7" name="Picture 6">
            <a:extLst>
              <a:ext uri="{FF2B5EF4-FFF2-40B4-BE49-F238E27FC236}">
                <a16:creationId xmlns:a16="http://schemas.microsoft.com/office/drawing/2014/main" id="{2B33868B-BF04-1342-BEDD-1A7E59F8CFBE}"/>
              </a:ext>
            </a:extLst>
          </p:cNvPr>
          <p:cNvPicPr>
            <a:picLocks noChangeAspect="1"/>
          </p:cNvPicPr>
          <p:nvPr/>
        </p:nvPicPr>
        <p:blipFill>
          <a:blip r:embed="rId5"/>
          <a:stretch>
            <a:fillRect/>
          </a:stretch>
        </p:blipFill>
        <p:spPr>
          <a:xfrm>
            <a:off x="6015876" y="1994535"/>
            <a:ext cx="3128124" cy="1628611"/>
          </a:xfrm>
          <a:prstGeom prst="rect">
            <a:avLst/>
          </a:prstGeom>
        </p:spPr>
      </p:pic>
      <p:sp>
        <p:nvSpPr>
          <p:cNvPr id="15" name="TextBox 14">
            <a:extLst>
              <a:ext uri="{FF2B5EF4-FFF2-40B4-BE49-F238E27FC236}">
                <a16:creationId xmlns:a16="http://schemas.microsoft.com/office/drawing/2014/main" id="{73FAC7B8-F52B-574C-98EA-E2FA6C8BA8E1}"/>
              </a:ext>
            </a:extLst>
          </p:cNvPr>
          <p:cNvSpPr txBox="1"/>
          <p:nvPr/>
        </p:nvSpPr>
        <p:spPr>
          <a:xfrm>
            <a:off x="8039049" y="2147715"/>
            <a:ext cx="580397" cy="307777"/>
          </a:xfrm>
          <a:prstGeom prst="rect">
            <a:avLst/>
          </a:prstGeom>
          <a:solidFill>
            <a:srgbClr val="7030A0"/>
          </a:solidFill>
        </p:spPr>
        <p:txBody>
          <a:bodyPr wrap="square" rtlCol="0">
            <a:spAutoFit/>
          </a:bodyPr>
          <a:lstStyle/>
          <a:p>
            <a:r>
              <a:rPr lang="en-US" dirty="0">
                <a:solidFill>
                  <a:schemeClr val="bg1"/>
                </a:solidFill>
              </a:rPr>
              <a:t>2014</a:t>
            </a:r>
          </a:p>
        </p:txBody>
      </p:sp>
      <p:sp>
        <p:nvSpPr>
          <p:cNvPr id="20" name="TextBox 19">
            <a:extLst>
              <a:ext uri="{FF2B5EF4-FFF2-40B4-BE49-F238E27FC236}">
                <a16:creationId xmlns:a16="http://schemas.microsoft.com/office/drawing/2014/main" id="{E92A5927-7F4F-3A48-9618-0EF291F391B1}"/>
              </a:ext>
            </a:extLst>
          </p:cNvPr>
          <p:cNvSpPr txBox="1"/>
          <p:nvPr/>
        </p:nvSpPr>
        <p:spPr>
          <a:xfrm>
            <a:off x="3095430" y="4261423"/>
            <a:ext cx="580397" cy="307777"/>
          </a:xfrm>
          <a:prstGeom prst="rect">
            <a:avLst/>
          </a:prstGeom>
          <a:solidFill>
            <a:srgbClr val="7030A0"/>
          </a:solidFill>
        </p:spPr>
        <p:txBody>
          <a:bodyPr wrap="square" rtlCol="0">
            <a:spAutoFit/>
          </a:bodyPr>
          <a:lstStyle/>
          <a:p>
            <a:r>
              <a:rPr lang="en-US" dirty="0">
                <a:solidFill>
                  <a:schemeClr val="bg1"/>
                </a:solidFill>
              </a:rPr>
              <a:t>2015</a:t>
            </a:r>
          </a:p>
        </p:txBody>
      </p:sp>
    </p:spTree>
    <p:extLst>
      <p:ext uri="{BB962C8B-B14F-4D97-AF65-F5344CB8AC3E}">
        <p14:creationId xmlns:p14="http://schemas.microsoft.com/office/powerpoint/2010/main" val="420793086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5C720-2BB6-FC48-9A73-9B5D8D8CC81E}"/>
              </a:ext>
            </a:extLst>
          </p:cNvPr>
          <p:cNvSpPr>
            <a:spLocks noGrp="1"/>
          </p:cNvSpPr>
          <p:nvPr>
            <p:ph type="title"/>
          </p:nvPr>
        </p:nvSpPr>
        <p:spPr>
          <a:xfrm>
            <a:off x="303729" y="0"/>
            <a:ext cx="8520600" cy="572700"/>
          </a:xfrm>
        </p:spPr>
        <p:txBody>
          <a:bodyPr/>
          <a:lstStyle/>
          <a:p>
            <a:r>
              <a:rPr lang="en-US" dirty="0">
                <a:solidFill>
                  <a:srgbClr val="0B6303"/>
                </a:solidFill>
              </a:rPr>
              <a:t>Greatest hit Microbial Community Genomics</a:t>
            </a:r>
          </a:p>
        </p:txBody>
      </p:sp>
      <p:sp>
        <p:nvSpPr>
          <p:cNvPr id="4" name="Left-Right Arrow 3">
            <a:extLst>
              <a:ext uri="{FF2B5EF4-FFF2-40B4-BE49-F238E27FC236}">
                <a16:creationId xmlns:a16="http://schemas.microsoft.com/office/drawing/2014/main" id="{60DCB255-BF87-B74B-B5A5-3CC8A0416B6A}"/>
              </a:ext>
            </a:extLst>
          </p:cNvPr>
          <p:cNvSpPr/>
          <p:nvPr/>
        </p:nvSpPr>
        <p:spPr>
          <a:xfrm>
            <a:off x="147879" y="2764971"/>
            <a:ext cx="8832300" cy="391886"/>
          </a:xfrm>
          <a:prstGeom prst="leftRightArrow">
            <a:avLst/>
          </a:prstGeom>
          <a:solidFill>
            <a:srgbClr val="0B63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0ED50D12-BAE3-4B4C-A171-0F63967DE31A}"/>
              </a:ext>
            </a:extLst>
          </p:cNvPr>
          <p:cNvSpPr/>
          <p:nvPr/>
        </p:nvSpPr>
        <p:spPr>
          <a:xfrm>
            <a:off x="10350" y="2645228"/>
            <a:ext cx="586758" cy="631371"/>
          </a:xfrm>
          <a:prstGeom prst="ellipse">
            <a:avLst/>
          </a:prstGeom>
          <a:solidFill>
            <a:srgbClr val="0B63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28C6D6B5-BC78-BB49-AB9E-16DAF7C09347}"/>
              </a:ext>
            </a:extLst>
          </p:cNvPr>
          <p:cNvCxnSpPr/>
          <p:nvPr/>
        </p:nvCxnSpPr>
        <p:spPr>
          <a:xfrm flipV="1">
            <a:off x="303729" y="2220686"/>
            <a:ext cx="0" cy="740227"/>
          </a:xfrm>
          <a:prstGeom prst="straightConnector1">
            <a:avLst/>
          </a:prstGeom>
          <a:ln>
            <a:solidFill>
              <a:srgbClr val="0B6303"/>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30CF6A5E-9667-4F40-8B58-E2361BCD8E56}"/>
              </a:ext>
            </a:extLst>
          </p:cNvPr>
          <p:cNvSpPr txBox="1"/>
          <p:nvPr/>
        </p:nvSpPr>
        <p:spPr>
          <a:xfrm>
            <a:off x="-76595" y="1248706"/>
            <a:ext cx="4093029" cy="1015663"/>
          </a:xfrm>
          <a:prstGeom prst="rect">
            <a:avLst/>
          </a:prstGeom>
          <a:noFill/>
        </p:spPr>
        <p:txBody>
          <a:bodyPr wrap="square" rtlCol="0">
            <a:spAutoFit/>
          </a:bodyPr>
          <a:lstStyle/>
          <a:p>
            <a:r>
              <a:rPr lang="en-US" sz="2000" dirty="0">
                <a:solidFill>
                  <a:srgbClr val="0B6303"/>
                </a:solidFill>
              </a:rPr>
              <a:t>Banfield </a:t>
            </a:r>
          </a:p>
          <a:p>
            <a:r>
              <a:rPr lang="en-US" sz="2000" dirty="0">
                <a:solidFill>
                  <a:srgbClr val="0B6303"/>
                </a:solidFill>
              </a:rPr>
              <a:t>and </a:t>
            </a:r>
          </a:p>
          <a:p>
            <a:r>
              <a:rPr lang="en-US" sz="2000" dirty="0">
                <a:solidFill>
                  <a:srgbClr val="0B6303"/>
                </a:solidFill>
              </a:rPr>
              <a:t>Venter</a:t>
            </a:r>
          </a:p>
        </p:txBody>
      </p:sp>
      <p:sp>
        <p:nvSpPr>
          <p:cNvPr id="9" name="Rectangle 8">
            <a:extLst>
              <a:ext uri="{FF2B5EF4-FFF2-40B4-BE49-F238E27FC236}">
                <a16:creationId xmlns:a16="http://schemas.microsoft.com/office/drawing/2014/main" id="{8C20ADE2-6A90-7849-9D2D-1B5FAD4204B4}"/>
              </a:ext>
            </a:extLst>
          </p:cNvPr>
          <p:cNvSpPr/>
          <p:nvPr/>
        </p:nvSpPr>
        <p:spPr>
          <a:xfrm>
            <a:off x="-97145" y="3559626"/>
            <a:ext cx="2381163" cy="707886"/>
          </a:xfrm>
          <a:prstGeom prst="rect">
            <a:avLst/>
          </a:prstGeom>
        </p:spPr>
        <p:txBody>
          <a:bodyPr wrap="square">
            <a:spAutoFit/>
          </a:bodyPr>
          <a:lstStyle/>
          <a:p>
            <a:r>
              <a:rPr lang="en-US" sz="4000" dirty="0">
                <a:solidFill>
                  <a:srgbClr val="0B6303"/>
                </a:solidFill>
              </a:rPr>
              <a:t>2004</a:t>
            </a:r>
            <a:endParaRPr lang="en-US" sz="4000" dirty="0"/>
          </a:p>
        </p:txBody>
      </p:sp>
      <p:sp>
        <p:nvSpPr>
          <p:cNvPr id="10" name="Rectangle 9">
            <a:extLst>
              <a:ext uri="{FF2B5EF4-FFF2-40B4-BE49-F238E27FC236}">
                <a16:creationId xmlns:a16="http://schemas.microsoft.com/office/drawing/2014/main" id="{6546894B-8D71-6C4A-A88B-CBD94E8C6CE9}"/>
              </a:ext>
            </a:extLst>
          </p:cNvPr>
          <p:cNvSpPr/>
          <p:nvPr/>
        </p:nvSpPr>
        <p:spPr>
          <a:xfrm>
            <a:off x="7953418" y="3461652"/>
            <a:ext cx="2381163" cy="707886"/>
          </a:xfrm>
          <a:prstGeom prst="rect">
            <a:avLst/>
          </a:prstGeom>
        </p:spPr>
        <p:txBody>
          <a:bodyPr wrap="square">
            <a:spAutoFit/>
          </a:bodyPr>
          <a:lstStyle/>
          <a:p>
            <a:r>
              <a:rPr lang="en-US" sz="4000" dirty="0">
                <a:solidFill>
                  <a:srgbClr val="0B6303"/>
                </a:solidFill>
              </a:rPr>
              <a:t>2019</a:t>
            </a:r>
            <a:endParaRPr lang="en-US" sz="4000" dirty="0"/>
          </a:p>
        </p:txBody>
      </p:sp>
      <p:cxnSp>
        <p:nvCxnSpPr>
          <p:cNvPr id="11" name="Straight Arrow Connector 10">
            <a:extLst>
              <a:ext uri="{FF2B5EF4-FFF2-40B4-BE49-F238E27FC236}">
                <a16:creationId xmlns:a16="http://schemas.microsoft.com/office/drawing/2014/main" id="{CE3634D2-50D1-8247-9908-BB3F430FEDB0}"/>
              </a:ext>
            </a:extLst>
          </p:cNvPr>
          <p:cNvCxnSpPr/>
          <p:nvPr/>
        </p:nvCxnSpPr>
        <p:spPr>
          <a:xfrm flipV="1">
            <a:off x="4723329" y="2906485"/>
            <a:ext cx="0" cy="740227"/>
          </a:xfrm>
          <a:prstGeom prst="straightConnector1">
            <a:avLst/>
          </a:prstGeom>
          <a:ln>
            <a:solidFill>
              <a:srgbClr val="0B6303"/>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921049F-B525-F745-9DB8-1E801092E3AE}"/>
              </a:ext>
            </a:extLst>
          </p:cNvPr>
          <p:cNvSpPr/>
          <p:nvPr/>
        </p:nvSpPr>
        <p:spPr>
          <a:xfrm>
            <a:off x="4048415" y="3530118"/>
            <a:ext cx="2381163" cy="707886"/>
          </a:xfrm>
          <a:prstGeom prst="rect">
            <a:avLst/>
          </a:prstGeom>
        </p:spPr>
        <p:txBody>
          <a:bodyPr wrap="square">
            <a:spAutoFit/>
          </a:bodyPr>
          <a:lstStyle/>
          <a:p>
            <a:r>
              <a:rPr lang="en-US" sz="4000" dirty="0">
                <a:solidFill>
                  <a:srgbClr val="0B6303"/>
                </a:solidFill>
              </a:rPr>
              <a:t>2012</a:t>
            </a:r>
            <a:endParaRPr lang="en-US" sz="4000" dirty="0"/>
          </a:p>
        </p:txBody>
      </p:sp>
      <p:cxnSp>
        <p:nvCxnSpPr>
          <p:cNvPr id="15" name="Straight Arrow Connector 14">
            <a:extLst>
              <a:ext uri="{FF2B5EF4-FFF2-40B4-BE49-F238E27FC236}">
                <a16:creationId xmlns:a16="http://schemas.microsoft.com/office/drawing/2014/main" id="{B5D94007-07CC-4140-A841-5EB378086AC1}"/>
              </a:ext>
            </a:extLst>
          </p:cNvPr>
          <p:cNvCxnSpPr/>
          <p:nvPr/>
        </p:nvCxnSpPr>
        <p:spPr>
          <a:xfrm flipV="1">
            <a:off x="8779715" y="2819399"/>
            <a:ext cx="0" cy="740227"/>
          </a:xfrm>
          <a:prstGeom prst="straightConnector1">
            <a:avLst/>
          </a:prstGeom>
          <a:ln>
            <a:solidFill>
              <a:srgbClr val="0B6303"/>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13D68D6E-AA5C-ED42-B0BF-3EB57E74BAAA}"/>
              </a:ext>
            </a:extLst>
          </p:cNvPr>
          <p:cNvCxnSpPr/>
          <p:nvPr/>
        </p:nvCxnSpPr>
        <p:spPr>
          <a:xfrm flipV="1">
            <a:off x="280887" y="2906484"/>
            <a:ext cx="0" cy="740227"/>
          </a:xfrm>
          <a:prstGeom prst="straightConnector1">
            <a:avLst/>
          </a:prstGeom>
          <a:ln>
            <a:solidFill>
              <a:srgbClr val="0B6303"/>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7DE40F8-BD38-DC4C-BE78-003893A39A74}"/>
              </a:ext>
            </a:extLst>
          </p:cNvPr>
          <p:cNvCxnSpPr>
            <a:cxnSpLocks/>
          </p:cNvCxnSpPr>
          <p:nvPr/>
        </p:nvCxnSpPr>
        <p:spPr>
          <a:xfrm>
            <a:off x="2284018" y="2590799"/>
            <a:ext cx="0" cy="870853"/>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E084BE3-BC29-BB43-91C5-EC089A133D82}"/>
              </a:ext>
            </a:extLst>
          </p:cNvPr>
          <p:cNvCxnSpPr>
            <a:cxnSpLocks/>
          </p:cNvCxnSpPr>
          <p:nvPr/>
        </p:nvCxnSpPr>
        <p:spPr>
          <a:xfrm>
            <a:off x="6899561" y="2590799"/>
            <a:ext cx="0" cy="870853"/>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AB9D5D1-45A1-794C-9C83-57AAC2DDD5FE}"/>
              </a:ext>
            </a:extLst>
          </p:cNvPr>
          <p:cNvCxnSpPr>
            <a:cxnSpLocks/>
          </p:cNvCxnSpPr>
          <p:nvPr/>
        </p:nvCxnSpPr>
        <p:spPr>
          <a:xfrm>
            <a:off x="8162304" y="2569030"/>
            <a:ext cx="0" cy="870853"/>
          </a:xfrm>
          <a:prstGeom prst="line">
            <a:avLst/>
          </a:prstGeom>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11A794F2-0386-BC4E-AEF4-BF15711F16AA}"/>
              </a:ext>
            </a:extLst>
          </p:cNvPr>
          <p:cNvSpPr txBox="1"/>
          <p:nvPr/>
        </p:nvSpPr>
        <p:spPr>
          <a:xfrm>
            <a:off x="1777795" y="3341201"/>
            <a:ext cx="2350244" cy="523220"/>
          </a:xfrm>
          <a:prstGeom prst="rect">
            <a:avLst/>
          </a:prstGeom>
          <a:noFill/>
        </p:spPr>
        <p:txBody>
          <a:bodyPr wrap="square" rtlCol="0">
            <a:spAutoFit/>
          </a:bodyPr>
          <a:lstStyle/>
          <a:p>
            <a:r>
              <a:rPr lang="en-US" sz="2800" dirty="0"/>
              <a:t>2008</a:t>
            </a:r>
          </a:p>
        </p:txBody>
      </p:sp>
      <p:sp>
        <p:nvSpPr>
          <p:cNvPr id="21" name="TextBox 20">
            <a:extLst>
              <a:ext uri="{FF2B5EF4-FFF2-40B4-BE49-F238E27FC236}">
                <a16:creationId xmlns:a16="http://schemas.microsoft.com/office/drawing/2014/main" id="{289AE864-0449-7746-9ADF-8D3B8FEBE8CB}"/>
              </a:ext>
            </a:extLst>
          </p:cNvPr>
          <p:cNvSpPr txBox="1"/>
          <p:nvPr/>
        </p:nvSpPr>
        <p:spPr>
          <a:xfrm>
            <a:off x="6413020" y="3374300"/>
            <a:ext cx="2350244" cy="523220"/>
          </a:xfrm>
          <a:prstGeom prst="rect">
            <a:avLst/>
          </a:prstGeom>
          <a:noFill/>
        </p:spPr>
        <p:txBody>
          <a:bodyPr wrap="square" rtlCol="0">
            <a:spAutoFit/>
          </a:bodyPr>
          <a:lstStyle/>
          <a:p>
            <a:r>
              <a:rPr lang="en-US" sz="2800" dirty="0"/>
              <a:t>2016</a:t>
            </a:r>
          </a:p>
        </p:txBody>
      </p:sp>
      <p:cxnSp>
        <p:nvCxnSpPr>
          <p:cNvPr id="25" name="Straight Connector 24">
            <a:extLst>
              <a:ext uri="{FF2B5EF4-FFF2-40B4-BE49-F238E27FC236}">
                <a16:creationId xmlns:a16="http://schemas.microsoft.com/office/drawing/2014/main" id="{21837383-2FEC-764C-9369-A09C391363D5}"/>
              </a:ext>
            </a:extLst>
          </p:cNvPr>
          <p:cNvCxnSpPr>
            <a:cxnSpLocks/>
          </p:cNvCxnSpPr>
          <p:nvPr/>
        </p:nvCxnSpPr>
        <p:spPr>
          <a:xfrm>
            <a:off x="1759771" y="2590799"/>
            <a:ext cx="0" cy="870853"/>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87DA2CEC-61F0-8445-8EBD-35AAEA49A4B3}"/>
              </a:ext>
            </a:extLst>
          </p:cNvPr>
          <p:cNvCxnSpPr>
            <a:cxnSpLocks/>
          </p:cNvCxnSpPr>
          <p:nvPr/>
        </p:nvCxnSpPr>
        <p:spPr>
          <a:xfrm>
            <a:off x="837350" y="2601683"/>
            <a:ext cx="0" cy="870853"/>
          </a:xfrm>
          <a:prstGeom prst="line">
            <a:avLst/>
          </a:prstGeom>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7F07B023-11C7-5441-97CC-A526C0A633E8}"/>
              </a:ext>
            </a:extLst>
          </p:cNvPr>
          <p:cNvSpPr txBox="1"/>
          <p:nvPr/>
        </p:nvSpPr>
        <p:spPr>
          <a:xfrm>
            <a:off x="1050937" y="1594631"/>
            <a:ext cx="4093029" cy="707886"/>
          </a:xfrm>
          <a:prstGeom prst="rect">
            <a:avLst/>
          </a:prstGeom>
          <a:noFill/>
        </p:spPr>
        <p:txBody>
          <a:bodyPr wrap="square" rtlCol="0">
            <a:spAutoFit/>
          </a:bodyPr>
          <a:lstStyle/>
          <a:p>
            <a:r>
              <a:rPr lang="en-US" sz="2000" dirty="0">
                <a:solidFill>
                  <a:schemeClr val="accent1">
                    <a:lumMod val="75000"/>
                  </a:schemeClr>
                </a:solidFill>
              </a:rPr>
              <a:t>Metaproteome</a:t>
            </a:r>
          </a:p>
          <a:p>
            <a:r>
              <a:rPr lang="en-US" sz="2000" dirty="0">
                <a:solidFill>
                  <a:schemeClr val="accent1">
                    <a:lumMod val="75000"/>
                  </a:schemeClr>
                </a:solidFill>
              </a:rPr>
              <a:t>AMD</a:t>
            </a:r>
          </a:p>
        </p:txBody>
      </p:sp>
      <p:cxnSp>
        <p:nvCxnSpPr>
          <p:cNvPr id="17" name="Straight Arrow Connector 16">
            <a:extLst>
              <a:ext uri="{FF2B5EF4-FFF2-40B4-BE49-F238E27FC236}">
                <a16:creationId xmlns:a16="http://schemas.microsoft.com/office/drawing/2014/main" id="{E9D9F5A9-E511-974B-B3BB-238B1A8B16F4}"/>
              </a:ext>
            </a:extLst>
          </p:cNvPr>
          <p:cNvCxnSpPr/>
          <p:nvPr/>
        </p:nvCxnSpPr>
        <p:spPr>
          <a:xfrm flipV="1">
            <a:off x="835283" y="2203750"/>
            <a:ext cx="329042" cy="3929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265231EE-8A03-8D40-B537-879AB6FED026}"/>
              </a:ext>
            </a:extLst>
          </p:cNvPr>
          <p:cNvCxnSpPr/>
          <p:nvPr/>
        </p:nvCxnSpPr>
        <p:spPr>
          <a:xfrm flipV="1">
            <a:off x="1761753" y="1122947"/>
            <a:ext cx="0" cy="1696452"/>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C209C35E-963A-884D-934D-85B306ADA8C5}"/>
              </a:ext>
            </a:extLst>
          </p:cNvPr>
          <p:cNvCxnSpPr/>
          <p:nvPr/>
        </p:nvCxnSpPr>
        <p:spPr>
          <a:xfrm flipV="1">
            <a:off x="2258535" y="1264461"/>
            <a:ext cx="0" cy="1696452"/>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B0B0E6D5-2E3F-0941-A30D-1BC3541C1196}"/>
              </a:ext>
            </a:extLst>
          </p:cNvPr>
          <p:cNvSpPr txBox="1"/>
          <p:nvPr/>
        </p:nvSpPr>
        <p:spPr>
          <a:xfrm>
            <a:off x="309201" y="540820"/>
            <a:ext cx="3321436" cy="707886"/>
          </a:xfrm>
          <a:prstGeom prst="rect">
            <a:avLst/>
          </a:prstGeom>
          <a:noFill/>
        </p:spPr>
        <p:txBody>
          <a:bodyPr wrap="square" rtlCol="0">
            <a:spAutoFit/>
          </a:bodyPr>
          <a:lstStyle/>
          <a:p>
            <a:r>
              <a:rPr lang="en-US" sz="2000" dirty="0">
                <a:solidFill>
                  <a:srgbClr val="00B0F0"/>
                </a:solidFill>
              </a:rPr>
              <a:t>Jeff Gordon Gut</a:t>
            </a:r>
          </a:p>
          <a:p>
            <a:r>
              <a:rPr lang="en-US" sz="2000" dirty="0">
                <a:solidFill>
                  <a:srgbClr val="00B0F0"/>
                </a:solidFill>
              </a:rPr>
              <a:t>Metagenome</a:t>
            </a:r>
          </a:p>
        </p:txBody>
      </p:sp>
      <p:sp>
        <p:nvSpPr>
          <p:cNvPr id="30" name="TextBox 29">
            <a:extLst>
              <a:ext uri="{FF2B5EF4-FFF2-40B4-BE49-F238E27FC236}">
                <a16:creationId xmlns:a16="http://schemas.microsoft.com/office/drawing/2014/main" id="{BD6A4A8A-5EC8-7145-96F2-01FBE9782769}"/>
              </a:ext>
            </a:extLst>
          </p:cNvPr>
          <p:cNvSpPr txBox="1"/>
          <p:nvPr/>
        </p:nvSpPr>
        <p:spPr>
          <a:xfrm>
            <a:off x="2284018" y="861157"/>
            <a:ext cx="1757898" cy="707886"/>
          </a:xfrm>
          <a:prstGeom prst="rect">
            <a:avLst/>
          </a:prstGeom>
          <a:noFill/>
        </p:spPr>
        <p:txBody>
          <a:bodyPr wrap="square" rtlCol="0">
            <a:spAutoFit/>
          </a:bodyPr>
          <a:lstStyle/>
          <a:p>
            <a:r>
              <a:rPr lang="en-US" sz="2000" dirty="0">
                <a:solidFill>
                  <a:srgbClr val="00B0F0"/>
                </a:solidFill>
              </a:rPr>
              <a:t>HMP genome </a:t>
            </a:r>
            <a:r>
              <a:rPr lang="en-US" sz="2000" dirty="0" err="1">
                <a:solidFill>
                  <a:srgbClr val="00B0F0"/>
                </a:solidFill>
              </a:rPr>
              <a:t>db</a:t>
            </a:r>
            <a:endParaRPr lang="en-US" sz="2000" dirty="0">
              <a:solidFill>
                <a:srgbClr val="00B0F0"/>
              </a:solidFill>
            </a:endParaRPr>
          </a:p>
        </p:txBody>
      </p:sp>
      <p:cxnSp>
        <p:nvCxnSpPr>
          <p:cNvPr id="13" name="Straight Arrow Connector 12">
            <a:extLst>
              <a:ext uri="{FF2B5EF4-FFF2-40B4-BE49-F238E27FC236}">
                <a16:creationId xmlns:a16="http://schemas.microsoft.com/office/drawing/2014/main" id="{F4740502-90AF-814C-B3C2-B9E8C7F09542}"/>
              </a:ext>
            </a:extLst>
          </p:cNvPr>
          <p:cNvCxnSpPr>
            <a:cxnSpLocks/>
          </p:cNvCxnSpPr>
          <p:nvPr/>
        </p:nvCxnSpPr>
        <p:spPr>
          <a:xfrm flipV="1">
            <a:off x="4928617" y="1215100"/>
            <a:ext cx="0" cy="166165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9968F2DB-933D-3D47-98EA-5F2F1A32ADDC}"/>
              </a:ext>
            </a:extLst>
          </p:cNvPr>
          <p:cNvSpPr txBox="1"/>
          <p:nvPr/>
        </p:nvSpPr>
        <p:spPr>
          <a:xfrm>
            <a:off x="4517338" y="610645"/>
            <a:ext cx="2176232" cy="523220"/>
          </a:xfrm>
          <a:prstGeom prst="rect">
            <a:avLst/>
          </a:prstGeom>
          <a:noFill/>
        </p:spPr>
        <p:txBody>
          <a:bodyPr wrap="square" rtlCol="0">
            <a:spAutoFit/>
          </a:bodyPr>
          <a:lstStyle/>
          <a:p>
            <a:r>
              <a:rPr lang="en-US" dirty="0"/>
              <a:t>IDBA-</a:t>
            </a:r>
            <a:r>
              <a:rPr lang="en-US" dirty="0" err="1"/>
              <a:t>ud</a:t>
            </a:r>
            <a:r>
              <a:rPr lang="en-US" dirty="0"/>
              <a:t>, SPADES, </a:t>
            </a:r>
            <a:r>
              <a:rPr lang="en-US" dirty="0" err="1"/>
              <a:t>Concot</a:t>
            </a:r>
            <a:r>
              <a:rPr lang="en-US" dirty="0"/>
              <a:t> 2012-2014</a:t>
            </a:r>
          </a:p>
        </p:txBody>
      </p:sp>
      <p:sp>
        <p:nvSpPr>
          <p:cNvPr id="23" name="Triangle 22">
            <a:extLst>
              <a:ext uri="{FF2B5EF4-FFF2-40B4-BE49-F238E27FC236}">
                <a16:creationId xmlns:a16="http://schemas.microsoft.com/office/drawing/2014/main" id="{F5CDA3CA-44E5-FF4E-AA7D-BB8445232489}"/>
              </a:ext>
            </a:extLst>
          </p:cNvPr>
          <p:cNvSpPr/>
          <p:nvPr/>
        </p:nvSpPr>
        <p:spPr>
          <a:xfrm>
            <a:off x="4671734" y="1993437"/>
            <a:ext cx="2873160" cy="935181"/>
          </a:xfrm>
          <a:prstGeom prst="triangle">
            <a:avLst/>
          </a:prstGeom>
          <a:solidFill>
            <a:srgbClr val="7030A0">
              <a:alpha val="6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24B299C4-86FF-574D-B608-C773821145A0}"/>
              </a:ext>
            </a:extLst>
          </p:cNvPr>
          <p:cNvSpPr txBox="1"/>
          <p:nvPr/>
        </p:nvSpPr>
        <p:spPr>
          <a:xfrm>
            <a:off x="4979067" y="1569043"/>
            <a:ext cx="2176232" cy="523220"/>
          </a:xfrm>
          <a:prstGeom prst="rect">
            <a:avLst/>
          </a:prstGeom>
          <a:noFill/>
        </p:spPr>
        <p:txBody>
          <a:bodyPr wrap="square" rtlCol="0">
            <a:spAutoFit/>
          </a:bodyPr>
          <a:lstStyle/>
          <a:p>
            <a:r>
              <a:rPr lang="en-US" dirty="0">
                <a:solidFill>
                  <a:srgbClr val="7030A0"/>
                </a:solidFill>
              </a:rPr>
              <a:t>Rise of CPR</a:t>
            </a:r>
          </a:p>
          <a:p>
            <a:r>
              <a:rPr lang="en-US" dirty="0">
                <a:solidFill>
                  <a:srgbClr val="7030A0"/>
                </a:solidFill>
              </a:rPr>
              <a:t>Wrighton, Brown, Hug</a:t>
            </a:r>
          </a:p>
        </p:txBody>
      </p:sp>
      <p:cxnSp>
        <p:nvCxnSpPr>
          <p:cNvPr id="32" name="Straight Arrow Connector 31">
            <a:extLst>
              <a:ext uri="{FF2B5EF4-FFF2-40B4-BE49-F238E27FC236}">
                <a16:creationId xmlns:a16="http://schemas.microsoft.com/office/drawing/2014/main" id="{58224287-EF2F-5948-8482-D52B7BDEBE95}"/>
              </a:ext>
            </a:extLst>
          </p:cNvPr>
          <p:cNvCxnSpPr>
            <a:cxnSpLocks/>
          </p:cNvCxnSpPr>
          <p:nvPr/>
        </p:nvCxnSpPr>
        <p:spPr>
          <a:xfrm flipV="1">
            <a:off x="6391963" y="1122947"/>
            <a:ext cx="37615" cy="197224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6891FC49-7FF5-2344-8E69-279A512A003D}"/>
              </a:ext>
            </a:extLst>
          </p:cNvPr>
          <p:cNvSpPr txBox="1"/>
          <p:nvPr/>
        </p:nvSpPr>
        <p:spPr>
          <a:xfrm>
            <a:off x="6108314" y="648751"/>
            <a:ext cx="2176232" cy="523220"/>
          </a:xfrm>
          <a:prstGeom prst="rect">
            <a:avLst/>
          </a:prstGeom>
          <a:noFill/>
        </p:spPr>
        <p:txBody>
          <a:bodyPr wrap="square" rtlCol="0">
            <a:spAutoFit/>
          </a:bodyPr>
          <a:lstStyle/>
          <a:p>
            <a:r>
              <a:rPr lang="en-US" dirty="0">
                <a:solidFill>
                  <a:srgbClr val="FF0000"/>
                </a:solidFill>
              </a:rPr>
              <a:t>Delong </a:t>
            </a:r>
          </a:p>
          <a:p>
            <a:r>
              <a:rPr lang="en-US" dirty="0" err="1">
                <a:solidFill>
                  <a:srgbClr val="FF0000"/>
                </a:solidFill>
              </a:rPr>
              <a:t>MetaT</a:t>
            </a:r>
            <a:endParaRPr lang="en-US" dirty="0">
              <a:solidFill>
                <a:srgbClr val="FF0000"/>
              </a:solidFill>
            </a:endParaRPr>
          </a:p>
        </p:txBody>
      </p:sp>
    </p:spTree>
    <p:extLst>
      <p:ext uri="{BB962C8B-B14F-4D97-AF65-F5344CB8AC3E}">
        <p14:creationId xmlns:p14="http://schemas.microsoft.com/office/powerpoint/2010/main" val="213773196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A4EB7C-274D-4B44-9A01-D7F445AD4786}"/>
              </a:ext>
            </a:extLst>
          </p:cNvPr>
          <p:cNvSpPr>
            <a:spLocks noGrp="1"/>
          </p:cNvSpPr>
          <p:nvPr>
            <p:ph type="title"/>
          </p:nvPr>
        </p:nvSpPr>
        <p:spPr/>
        <p:txBody>
          <a:bodyPr/>
          <a:lstStyle/>
          <a:p>
            <a:endParaRPr lang="en-US"/>
          </a:p>
        </p:txBody>
      </p:sp>
      <p:pic>
        <p:nvPicPr>
          <p:cNvPr id="6" name="Content Placeholder 5">
            <a:extLst>
              <a:ext uri="{FF2B5EF4-FFF2-40B4-BE49-F238E27FC236}">
                <a16:creationId xmlns:a16="http://schemas.microsoft.com/office/drawing/2014/main" id="{19319186-22BD-3C4D-ACEC-49F8B06FD9B0}"/>
              </a:ext>
            </a:extLst>
          </p:cNvPr>
          <p:cNvPicPr>
            <a:picLocks noGrp="1" noChangeAspect="1"/>
          </p:cNvPicPr>
          <p:nvPr>
            <p:ph idx="1"/>
          </p:nvPr>
        </p:nvPicPr>
        <p:blipFill>
          <a:blip r:embed="rId2"/>
          <a:stretch>
            <a:fillRect/>
          </a:stretch>
        </p:blipFill>
        <p:spPr>
          <a:xfrm>
            <a:off x="310600" y="210986"/>
            <a:ext cx="8521700" cy="2378974"/>
          </a:xfrm>
        </p:spPr>
      </p:pic>
      <p:pic>
        <p:nvPicPr>
          <p:cNvPr id="7" name="Picture 6">
            <a:extLst>
              <a:ext uri="{FF2B5EF4-FFF2-40B4-BE49-F238E27FC236}">
                <a16:creationId xmlns:a16="http://schemas.microsoft.com/office/drawing/2014/main" id="{7EDC1B0F-7632-584A-BF97-7CFFDC10970A}"/>
              </a:ext>
            </a:extLst>
          </p:cNvPr>
          <p:cNvPicPr>
            <a:picLocks noChangeAspect="1"/>
          </p:cNvPicPr>
          <p:nvPr/>
        </p:nvPicPr>
        <p:blipFill>
          <a:blip r:embed="rId3"/>
          <a:stretch>
            <a:fillRect/>
          </a:stretch>
        </p:blipFill>
        <p:spPr>
          <a:xfrm>
            <a:off x="4655126" y="2630328"/>
            <a:ext cx="3566363" cy="2513171"/>
          </a:xfrm>
          <a:prstGeom prst="rect">
            <a:avLst/>
          </a:prstGeom>
        </p:spPr>
      </p:pic>
    </p:spTree>
    <p:extLst>
      <p:ext uri="{BB962C8B-B14F-4D97-AF65-F5344CB8AC3E}">
        <p14:creationId xmlns:p14="http://schemas.microsoft.com/office/powerpoint/2010/main" val="366368525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5C720-2BB6-FC48-9A73-9B5D8D8CC81E}"/>
              </a:ext>
            </a:extLst>
          </p:cNvPr>
          <p:cNvSpPr>
            <a:spLocks noGrp="1"/>
          </p:cNvSpPr>
          <p:nvPr>
            <p:ph type="title"/>
          </p:nvPr>
        </p:nvSpPr>
        <p:spPr>
          <a:xfrm>
            <a:off x="303729" y="0"/>
            <a:ext cx="8520600" cy="572700"/>
          </a:xfrm>
        </p:spPr>
        <p:txBody>
          <a:bodyPr/>
          <a:lstStyle/>
          <a:p>
            <a:r>
              <a:rPr lang="en-US" dirty="0">
                <a:solidFill>
                  <a:srgbClr val="0B6303"/>
                </a:solidFill>
              </a:rPr>
              <a:t>Greatest hit Microbial Community Genomics</a:t>
            </a:r>
          </a:p>
        </p:txBody>
      </p:sp>
      <p:sp>
        <p:nvSpPr>
          <p:cNvPr id="4" name="Left-Right Arrow 3">
            <a:extLst>
              <a:ext uri="{FF2B5EF4-FFF2-40B4-BE49-F238E27FC236}">
                <a16:creationId xmlns:a16="http://schemas.microsoft.com/office/drawing/2014/main" id="{60DCB255-BF87-B74B-B5A5-3CC8A0416B6A}"/>
              </a:ext>
            </a:extLst>
          </p:cNvPr>
          <p:cNvSpPr/>
          <p:nvPr/>
        </p:nvSpPr>
        <p:spPr>
          <a:xfrm>
            <a:off x="147879" y="2764971"/>
            <a:ext cx="8832300" cy="391886"/>
          </a:xfrm>
          <a:prstGeom prst="leftRightArrow">
            <a:avLst/>
          </a:prstGeom>
          <a:solidFill>
            <a:srgbClr val="0B63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0ED50D12-BAE3-4B4C-A171-0F63967DE31A}"/>
              </a:ext>
            </a:extLst>
          </p:cNvPr>
          <p:cNvSpPr/>
          <p:nvPr/>
        </p:nvSpPr>
        <p:spPr>
          <a:xfrm>
            <a:off x="10350" y="2645228"/>
            <a:ext cx="586758" cy="631371"/>
          </a:xfrm>
          <a:prstGeom prst="ellipse">
            <a:avLst/>
          </a:prstGeom>
          <a:solidFill>
            <a:srgbClr val="0B63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28C6D6B5-BC78-BB49-AB9E-16DAF7C09347}"/>
              </a:ext>
            </a:extLst>
          </p:cNvPr>
          <p:cNvCxnSpPr/>
          <p:nvPr/>
        </p:nvCxnSpPr>
        <p:spPr>
          <a:xfrm flipV="1">
            <a:off x="303729" y="2220686"/>
            <a:ext cx="0" cy="740227"/>
          </a:xfrm>
          <a:prstGeom prst="straightConnector1">
            <a:avLst/>
          </a:prstGeom>
          <a:ln>
            <a:solidFill>
              <a:srgbClr val="0B6303"/>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30CF6A5E-9667-4F40-8B58-E2361BCD8E56}"/>
              </a:ext>
            </a:extLst>
          </p:cNvPr>
          <p:cNvSpPr txBox="1"/>
          <p:nvPr/>
        </p:nvSpPr>
        <p:spPr>
          <a:xfrm>
            <a:off x="-76595" y="1248706"/>
            <a:ext cx="4093029" cy="1015663"/>
          </a:xfrm>
          <a:prstGeom prst="rect">
            <a:avLst/>
          </a:prstGeom>
          <a:noFill/>
        </p:spPr>
        <p:txBody>
          <a:bodyPr wrap="square" rtlCol="0">
            <a:spAutoFit/>
          </a:bodyPr>
          <a:lstStyle/>
          <a:p>
            <a:r>
              <a:rPr lang="en-US" sz="2000" dirty="0">
                <a:solidFill>
                  <a:srgbClr val="0B6303"/>
                </a:solidFill>
              </a:rPr>
              <a:t>Banfield </a:t>
            </a:r>
          </a:p>
          <a:p>
            <a:r>
              <a:rPr lang="en-US" sz="2000" dirty="0">
                <a:solidFill>
                  <a:srgbClr val="0B6303"/>
                </a:solidFill>
              </a:rPr>
              <a:t>and </a:t>
            </a:r>
          </a:p>
          <a:p>
            <a:r>
              <a:rPr lang="en-US" sz="2000" dirty="0">
                <a:solidFill>
                  <a:srgbClr val="0B6303"/>
                </a:solidFill>
              </a:rPr>
              <a:t>Venter</a:t>
            </a:r>
          </a:p>
        </p:txBody>
      </p:sp>
      <p:sp>
        <p:nvSpPr>
          <p:cNvPr id="9" name="Rectangle 8">
            <a:extLst>
              <a:ext uri="{FF2B5EF4-FFF2-40B4-BE49-F238E27FC236}">
                <a16:creationId xmlns:a16="http://schemas.microsoft.com/office/drawing/2014/main" id="{8C20ADE2-6A90-7849-9D2D-1B5FAD4204B4}"/>
              </a:ext>
            </a:extLst>
          </p:cNvPr>
          <p:cNvSpPr/>
          <p:nvPr/>
        </p:nvSpPr>
        <p:spPr>
          <a:xfrm>
            <a:off x="-97145" y="3559626"/>
            <a:ext cx="2381163" cy="707886"/>
          </a:xfrm>
          <a:prstGeom prst="rect">
            <a:avLst/>
          </a:prstGeom>
        </p:spPr>
        <p:txBody>
          <a:bodyPr wrap="square">
            <a:spAutoFit/>
          </a:bodyPr>
          <a:lstStyle/>
          <a:p>
            <a:r>
              <a:rPr lang="en-US" sz="4000" dirty="0">
                <a:solidFill>
                  <a:srgbClr val="0B6303"/>
                </a:solidFill>
              </a:rPr>
              <a:t>2004</a:t>
            </a:r>
            <a:endParaRPr lang="en-US" sz="4000" dirty="0"/>
          </a:p>
        </p:txBody>
      </p:sp>
      <p:sp>
        <p:nvSpPr>
          <p:cNvPr id="10" name="Rectangle 9">
            <a:extLst>
              <a:ext uri="{FF2B5EF4-FFF2-40B4-BE49-F238E27FC236}">
                <a16:creationId xmlns:a16="http://schemas.microsoft.com/office/drawing/2014/main" id="{6546894B-8D71-6C4A-A88B-CBD94E8C6CE9}"/>
              </a:ext>
            </a:extLst>
          </p:cNvPr>
          <p:cNvSpPr/>
          <p:nvPr/>
        </p:nvSpPr>
        <p:spPr>
          <a:xfrm>
            <a:off x="7953418" y="3461652"/>
            <a:ext cx="2381163" cy="707886"/>
          </a:xfrm>
          <a:prstGeom prst="rect">
            <a:avLst/>
          </a:prstGeom>
        </p:spPr>
        <p:txBody>
          <a:bodyPr wrap="square">
            <a:spAutoFit/>
          </a:bodyPr>
          <a:lstStyle/>
          <a:p>
            <a:r>
              <a:rPr lang="en-US" sz="4000" dirty="0">
                <a:solidFill>
                  <a:srgbClr val="0B6303"/>
                </a:solidFill>
              </a:rPr>
              <a:t>2019</a:t>
            </a:r>
            <a:endParaRPr lang="en-US" sz="4000" dirty="0"/>
          </a:p>
        </p:txBody>
      </p:sp>
      <p:cxnSp>
        <p:nvCxnSpPr>
          <p:cNvPr id="11" name="Straight Arrow Connector 10">
            <a:extLst>
              <a:ext uri="{FF2B5EF4-FFF2-40B4-BE49-F238E27FC236}">
                <a16:creationId xmlns:a16="http://schemas.microsoft.com/office/drawing/2014/main" id="{CE3634D2-50D1-8247-9908-BB3F430FEDB0}"/>
              </a:ext>
            </a:extLst>
          </p:cNvPr>
          <p:cNvCxnSpPr/>
          <p:nvPr/>
        </p:nvCxnSpPr>
        <p:spPr>
          <a:xfrm flipV="1">
            <a:off x="4723329" y="2906485"/>
            <a:ext cx="0" cy="740227"/>
          </a:xfrm>
          <a:prstGeom prst="straightConnector1">
            <a:avLst/>
          </a:prstGeom>
          <a:ln>
            <a:solidFill>
              <a:srgbClr val="0B6303"/>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921049F-B525-F745-9DB8-1E801092E3AE}"/>
              </a:ext>
            </a:extLst>
          </p:cNvPr>
          <p:cNvSpPr/>
          <p:nvPr/>
        </p:nvSpPr>
        <p:spPr>
          <a:xfrm>
            <a:off x="4048415" y="3530118"/>
            <a:ext cx="2381163" cy="707886"/>
          </a:xfrm>
          <a:prstGeom prst="rect">
            <a:avLst/>
          </a:prstGeom>
        </p:spPr>
        <p:txBody>
          <a:bodyPr wrap="square">
            <a:spAutoFit/>
          </a:bodyPr>
          <a:lstStyle/>
          <a:p>
            <a:r>
              <a:rPr lang="en-US" sz="4000" dirty="0">
                <a:solidFill>
                  <a:srgbClr val="0B6303"/>
                </a:solidFill>
              </a:rPr>
              <a:t>2012</a:t>
            </a:r>
            <a:endParaRPr lang="en-US" sz="4000" dirty="0"/>
          </a:p>
        </p:txBody>
      </p:sp>
      <p:cxnSp>
        <p:nvCxnSpPr>
          <p:cNvPr id="15" name="Straight Arrow Connector 14">
            <a:extLst>
              <a:ext uri="{FF2B5EF4-FFF2-40B4-BE49-F238E27FC236}">
                <a16:creationId xmlns:a16="http://schemas.microsoft.com/office/drawing/2014/main" id="{B5D94007-07CC-4140-A841-5EB378086AC1}"/>
              </a:ext>
            </a:extLst>
          </p:cNvPr>
          <p:cNvCxnSpPr/>
          <p:nvPr/>
        </p:nvCxnSpPr>
        <p:spPr>
          <a:xfrm flipV="1">
            <a:off x="8779715" y="2819399"/>
            <a:ext cx="0" cy="740227"/>
          </a:xfrm>
          <a:prstGeom prst="straightConnector1">
            <a:avLst/>
          </a:prstGeom>
          <a:ln>
            <a:solidFill>
              <a:srgbClr val="0B6303"/>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13D68D6E-AA5C-ED42-B0BF-3EB57E74BAAA}"/>
              </a:ext>
            </a:extLst>
          </p:cNvPr>
          <p:cNvCxnSpPr/>
          <p:nvPr/>
        </p:nvCxnSpPr>
        <p:spPr>
          <a:xfrm flipV="1">
            <a:off x="280887" y="2906484"/>
            <a:ext cx="0" cy="740227"/>
          </a:xfrm>
          <a:prstGeom prst="straightConnector1">
            <a:avLst/>
          </a:prstGeom>
          <a:ln>
            <a:solidFill>
              <a:srgbClr val="0B6303"/>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7DE40F8-BD38-DC4C-BE78-003893A39A74}"/>
              </a:ext>
            </a:extLst>
          </p:cNvPr>
          <p:cNvCxnSpPr>
            <a:cxnSpLocks/>
          </p:cNvCxnSpPr>
          <p:nvPr/>
        </p:nvCxnSpPr>
        <p:spPr>
          <a:xfrm>
            <a:off x="2284018" y="2590799"/>
            <a:ext cx="0" cy="870853"/>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E084BE3-BC29-BB43-91C5-EC089A133D82}"/>
              </a:ext>
            </a:extLst>
          </p:cNvPr>
          <p:cNvCxnSpPr>
            <a:cxnSpLocks/>
          </p:cNvCxnSpPr>
          <p:nvPr/>
        </p:nvCxnSpPr>
        <p:spPr>
          <a:xfrm>
            <a:off x="6899561" y="2590799"/>
            <a:ext cx="0" cy="870853"/>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AB9D5D1-45A1-794C-9C83-57AAC2DDD5FE}"/>
              </a:ext>
            </a:extLst>
          </p:cNvPr>
          <p:cNvCxnSpPr>
            <a:cxnSpLocks/>
          </p:cNvCxnSpPr>
          <p:nvPr/>
        </p:nvCxnSpPr>
        <p:spPr>
          <a:xfrm>
            <a:off x="8162304" y="2569030"/>
            <a:ext cx="0" cy="870853"/>
          </a:xfrm>
          <a:prstGeom prst="line">
            <a:avLst/>
          </a:prstGeom>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11A794F2-0386-BC4E-AEF4-BF15711F16AA}"/>
              </a:ext>
            </a:extLst>
          </p:cNvPr>
          <p:cNvSpPr txBox="1"/>
          <p:nvPr/>
        </p:nvSpPr>
        <p:spPr>
          <a:xfrm>
            <a:off x="1777795" y="3341201"/>
            <a:ext cx="2350244" cy="523220"/>
          </a:xfrm>
          <a:prstGeom prst="rect">
            <a:avLst/>
          </a:prstGeom>
          <a:noFill/>
        </p:spPr>
        <p:txBody>
          <a:bodyPr wrap="square" rtlCol="0">
            <a:spAutoFit/>
          </a:bodyPr>
          <a:lstStyle/>
          <a:p>
            <a:r>
              <a:rPr lang="en-US" sz="2800" dirty="0"/>
              <a:t>2008</a:t>
            </a:r>
          </a:p>
        </p:txBody>
      </p:sp>
      <p:sp>
        <p:nvSpPr>
          <p:cNvPr id="21" name="TextBox 20">
            <a:extLst>
              <a:ext uri="{FF2B5EF4-FFF2-40B4-BE49-F238E27FC236}">
                <a16:creationId xmlns:a16="http://schemas.microsoft.com/office/drawing/2014/main" id="{289AE864-0449-7746-9ADF-8D3B8FEBE8CB}"/>
              </a:ext>
            </a:extLst>
          </p:cNvPr>
          <p:cNvSpPr txBox="1"/>
          <p:nvPr/>
        </p:nvSpPr>
        <p:spPr>
          <a:xfrm>
            <a:off x="6413020" y="3374300"/>
            <a:ext cx="2350244" cy="523220"/>
          </a:xfrm>
          <a:prstGeom prst="rect">
            <a:avLst/>
          </a:prstGeom>
          <a:noFill/>
        </p:spPr>
        <p:txBody>
          <a:bodyPr wrap="square" rtlCol="0">
            <a:spAutoFit/>
          </a:bodyPr>
          <a:lstStyle/>
          <a:p>
            <a:r>
              <a:rPr lang="en-US" sz="2800" dirty="0"/>
              <a:t>2016</a:t>
            </a:r>
          </a:p>
        </p:txBody>
      </p:sp>
      <p:cxnSp>
        <p:nvCxnSpPr>
          <p:cNvPr id="25" name="Straight Connector 24">
            <a:extLst>
              <a:ext uri="{FF2B5EF4-FFF2-40B4-BE49-F238E27FC236}">
                <a16:creationId xmlns:a16="http://schemas.microsoft.com/office/drawing/2014/main" id="{21837383-2FEC-764C-9369-A09C391363D5}"/>
              </a:ext>
            </a:extLst>
          </p:cNvPr>
          <p:cNvCxnSpPr>
            <a:cxnSpLocks/>
          </p:cNvCxnSpPr>
          <p:nvPr/>
        </p:nvCxnSpPr>
        <p:spPr>
          <a:xfrm>
            <a:off x="1759771" y="2590799"/>
            <a:ext cx="0" cy="870853"/>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87DA2CEC-61F0-8445-8EBD-35AAEA49A4B3}"/>
              </a:ext>
            </a:extLst>
          </p:cNvPr>
          <p:cNvCxnSpPr>
            <a:cxnSpLocks/>
          </p:cNvCxnSpPr>
          <p:nvPr/>
        </p:nvCxnSpPr>
        <p:spPr>
          <a:xfrm>
            <a:off x="837350" y="2601683"/>
            <a:ext cx="0" cy="870853"/>
          </a:xfrm>
          <a:prstGeom prst="line">
            <a:avLst/>
          </a:prstGeom>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7F07B023-11C7-5441-97CC-A526C0A633E8}"/>
              </a:ext>
            </a:extLst>
          </p:cNvPr>
          <p:cNvSpPr txBox="1"/>
          <p:nvPr/>
        </p:nvSpPr>
        <p:spPr>
          <a:xfrm>
            <a:off x="1050937" y="1594631"/>
            <a:ext cx="4093029" cy="707886"/>
          </a:xfrm>
          <a:prstGeom prst="rect">
            <a:avLst/>
          </a:prstGeom>
          <a:noFill/>
        </p:spPr>
        <p:txBody>
          <a:bodyPr wrap="square" rtlCol="0">
            <a:spAutoFit/>
          </a:bodyPr>
          <a:lstStyle/>
          <a:p>
            <a:r>
              <a:rPr lang="en-US" sz="2000" dirty="0">
                <a:solidFill>
                  <a:schemeClr val="accent1">
                    <a:lumMod val="75000"/>
                  </a:schemeClr>
                </a:solidFill>
              </a:rPr>
              <a:t>Metaproteome</a:t>
            </a:r>
          </a:p>
          <a:p>
            <a:r>
              <a:rPr lang="en-US" sz="2000" dirty="0">
                <a:solidFill>
                  <a:schemeClr val="accent1">
                    <a:lumMod val="75000"/>
                  </a:schemeClr>
                </a:solidFill>
              </a:rPr>
              <a:t>AMD</a:t>
            </a:r>
          </a:p>
        </p:txBody>
      </p:sp>
      <p:cxnSp>
        <p:nvCxnSpPr>
          <p:cNvPr id="17" name="Straight Arrow Connector 16">
            <a:extLst>
              <a:ext uri="{FF2B5EF4-FFF2-40B4-BE49-F238E27FC236}">
                <a16:creationId xmlns:a16="http://schemas.microsoft.com/office/drawing/2014/main" id="{E9D9F5A9-E511-974B-B3BB-238B1A8B16F4}"/>
              </a:ext>
            </a:extLst>
          </p:cNvPr>
          <p:cNvCxnSpPr/>
          <p:nvPr/>
        </p:nvCxnSpPr>
        <p:spPr>
          <a:xfrm flipV="1">
            <a:off x="835283" y="2203750"/>
            <a:ext cx="329042" cy="3929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265231EE-8A03-8D40-B537-879AB6FED026}"/>
              </a:ext>
            </a:extLst>
          </p:cNvPr>
          <p:cNvCxnSpPr/>
          <p:nvPr/>
        </p:nvCxnSpPr>
        <p:spPr>
          <a:xfrm flipV="1">
            <a:off x="1761753" y="1122947"/>
            <a:ext cx="0" cy="1696452"/>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C209C35E-963A-884D-934D-85B306ADA8C5}"/>
              </a:ext>
            </a:extLst>
          </p:cNvPr>
          <p:cNvCxnSpPr/>
          <p:nvPr/>
        </p:nvCxnSpPr>
        <p:spPr>
          <a:xfrm flipV="1">
            <a:off x="2258535" y="1264461"/>
            <a:ext cx="0" cy="1696452"/>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B0B0E6D5-2E3F-0941-A30D-1BC3541C1196}"/>
              </a:ext>
            </a:extLst>
          </p:cNvPr>
          <p:cNvSpPr txBox="1"/>
          <p:nvPr/>
        </p:nvSpPr>
        <p:spPr>
          <a:xfrm>
            <a:off x="309201" y="540820"/>
            <a:ext cx="3321436" cy="707886"/>
          </a:xfrm>
          <a:prstGeom prst="rect">
            <a:avLst/>
          </a:prstGeom>
          <a:noFill/>
        </p:spPr>
        <p:txBody>
          <a:bodyPr wrap="square" rtlCol="0">
            <a:spAutoFit/>
          </a:bodyPr>
          <a:lstStyle/>
          <a:p>
            <a:r>
              <a:rPr lang="en-US" sz="2000" dirty="0">
                <a:solidFill>
                  <a:srgbClr val="00B0F0"/>
                </a:solidFill>
              </a:rPr>
              <a:t>Jeff Gordon Gut</a:t>
            </a:r>
          </a:p>
          <a:p>
            <a:r>
              <a:rPr lang="en-US" sz="2000" dirty="0">
                <a:solidFill>
                  <a:srgbClr val="00B0F0"/>
                </a:solidFill>
              </a:rPr>
              <a:t>Metagenome</a:t>
            </a:r>
          </a:p>
        </p:txBody>
      </p:sp>
      <p:sp>
        <p:nvSpPr>
          <p:cNvPr id="30" name="TextBox 29">
            <a:extLst>
              <a:ext uri="{FF2B5EF4-FFF2-40B4-BE49-F238E27FC236}">
                <a16:creationId xmlns:a16="http://schemas.microsoft.com/office/drawing/2014/main" id="{BD6A4A8A-5EC8-7145-96F2-01FBE9782769}"/>
              </a:ext>
            </a:extLst>
          </p:cNvPr>
          <p:cNvSpPr txBox="1"/>
          <p:nvPr/>
        </p:nvSpPr>
        <p:spPr>
          <a:xfrm>
            <a:off x="2284018" y="861157"/>
            <a:ext cx="1757898" cy="707886"/>
          </a:xfrm>
          <a:prstGeom prst="rect">
            <a:avLst/>
          </a:prstGeom>
          <a:noFill/>
        </p:spPr>
        <p:txBody>
          <a:bodyPr wrap="square" rtlCol="0">
            <a:spAutoFit/>
          </a:bodyPr>
          <a:lstStyle/>
          <a:p>
            <a:r>
              <a:rPr lang="en-US" sz="2000" dirty="0">
                <a:solidFill>
                  <a:srgbClr val="00B0F0"/>
                </a:solidFill>
              </a:rPr>
              <a:t>HMP genome </a:t>
            </a:r>
            <a:r>
              <a:rPr lang="en-US" sz="2000" dirty="0" err="1">
                <a:solidFill>
                  <a:srgbClr val="00B0F0"/>
                </a:solidFill>
              </a:rPr>
              <a:t>db</a:t>
            </a:r>
            <a:endParaRPr lang="en-US" sz="2000" dirty="0">
              <a:solidFill>
                <a:srgbClr val="00B0F0"/>
              </a:solidFill>
            </a:endParaRPr>
          </a:p>
        </p:txBody>
      </p:sp>
      <p:cxnSp>
        <p:nvCxnSpPr>
          <p:cNvPr id="13" name="Straight Arrow Connector 12">
            <a:extLst>
              <a:ext uri="{FF2B5EF4-FFF2-40B4-BE49-F238E27FC236}">
                <a16:creationId xmlns:a16="http://schemas.microsoft.com/office/drawing/2014/main" id="{F4740502-90AF-814C-B3C2-B9E8C7F09542}"/>
              </a:ext>
            </a:extLst>
          </p:cNvPr>
          <p:cNvCxnSpPr>
            <a:cxnSpLocks/>
          </p:cNvCxnSpPr>
          <p:nvPr/>
        </p:nvCxnSpPr>
        <p:spPr>
          <a:xfrm flipV="1">
            <a:off x="4928617" y="1215100"/>
            <a:ext cx="0" cy="166165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9968F2DB-933D-3D47-98EA-5F2F1A32ADDC}"/>
              </a:ext>
            </a:extLst>
          </p:cNvPr>
          <p:cNvSpPr txBox="1"/>
          <p:nvPr/>
        </p:nvSpPr>
        <p:spPr>
          <a:xfrm>
            <a:off x="4517338" y="610645"/>
            <a:ext cx="2176232" cy="523220"/>
          </a:xfrm>
          <a:prstGeom prst="rect">
            <a:avLst/>
          </a:prstGeom>
          <a:noFill/>
        </p:spPr>
        <p:txBody>
          <a:bodyPr wrap="square" rtlCol="0">
            <a:spAutoFit/>
          </a:bodyPr>
          <a:lstStyle/>
          <a:p>
            <a:r>
              <a:rPr lang="en-US" dirty="0"/>
              <a:t>IDBA-</a:t>
            </a:r>
            <a:r>
              <a:rPr lang="en-US" dirty="0" err="1"/>
              <a:t>ud</a:t>
            </a:r>
            <a:r>
              <a:rPr lang="en-US" dirty="0"/>
              <a:t>, SPADES, </a:t>
            </a:r>
            <a:r>
              <a:rPr lang="en-US" dirty="0" err="1"/>
              <a:t>Concot</a:t>
            </a:r>
            <a:r>
              <a:rPr lang="en-US" dirty="0"/>
              <a:t> 2012-2014</a:t>
            </a:r>
          </a:p>
        </p:txBody>
      </p:sp>
      <p:sp>
        <p:nvSpPr>
          <p:cNvPr id="23" name="Triangle 22">
            <a:extLst>
              <a:ext uri="{FF2B5EF4-FFF2-40B4-BE49-F238E27FC236}">
                <a16:creationId xmlns:a16="http://schemas.microsoft.com/office/drawing/2014/main" id="{F5CDA3CA-44E5-FF4E-AA7D-BB8445232489}"/>
              </a:ext>
            </a:extLst>
          </p:cNvPr>
          <p:cNvSpPr/>
          <p:nvPr/>
        </p:nvSpPr>
        <p:spPr>
          <a:xfrm>
            <a:off x="4671734" y="1993437"/>
            <a:ext cx="2873160" cy="935181"/>
          </a:xfrm>
          <a:prstGeom prst="triangle">
            <a:avLst/>
          </a:prstGeom>
          <a:solidFill>
            <a:srgbClr val="7030A0">
              <a:alpha val="6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24B299C4-86FF-574D-B608-C773821145A0}"/>
              </a:ext>
            </a:extLst>
          </p:cNvPr>
          <p:cNvSpPr txBox="1"/>
          <p:nvPr/>
        </p:nvSpPr>
        <p:spPr>
          <a:xfrm>
            <a:off x="4979067" y="1569043"/>
            <a:ext cx="2176232" cy="523220"/>
          </a:xfrm>
          <a:prstGeom prst="rect">
            <a:avLst/>
          </a:prstGeom>
          <a:noFill/>
        </p:spPr>
        <p:txBody>
          <a:bodyPr wrap="square" rtlCol="0">
            <a:spAutoFit/>
          </a:bodyPr>
          <a:lstStyle/>
          <a:p>
            <a:r>
              <a:rPr lang="en-US" dirty="0">
                <a:solidFill>
                  <a:srgbClr val="7030A0"/>
                </a:solidFill>
              </a:rPr>
              <a:t>Rise of CPR</a:t>
            </a:r>
          </a:p>
          <a:p>
            <a:r>
              <a:rPr lang="en-US" dirty="0">
                <a:solidFill>
                  <a:srgbClr val="7030A0"/>
                </a:solidFill>
              </a:rPr>
              <a:t>Wrighton, Brown, Hug</a:t>
            </a:r>
          </a:p>
        </p:txBody>
      </p:sp>
      <p:cxnSp>
        <p:nvCxnSpPr>
          <p:cNvPr id="32" name="Straight Arrow Connector 31">
            <a:extLst>
              <a:ext uri="{FF2B5EF4-FFF2-40B4-BE49-F238E27FC236}">
                <a16:creationId xmlns:a16="http://schemas.microsoft.com/office/drawing/2014/main" id="{58224287-EF2F-5948-8482-D52B7BDEBE95}"/>
              </a:ext>
            </a:extLst>
          </p:cNvPr>
          <p:cNvCxnSpPr>
            <a:cxnSpLocks/>
          </p:cNvCxnSpPr>
          <p:nvPr/>
        </p:nvCxnSpPr>
        <p:spPr>
          <a:xfrm flipV="1">
            <a:off x="6391963" y="1122947"/>
            <a:ext cx="37615" cy="197224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6891FC49-7FF5-2344-8E69-279A512A003D}"/>
              </a:ext>
            </a:extLst>
          </p:cNvPr>
          <p:cNvSpPr txBox="1"/>
          <p:nvPr/>
        </p:nvSpPr>
        <p:spPr>
          <a:xfrm>
            <a:off x="6108314" y="648751"/>
            <a:ext cx="2176232" cy="523220"/>
          </a:xfrm>
          <a:prstGeom prst="rect">
            <a:avLst/>
          </a:prstGeom>
          <a:noFill/>
        </p:spPr>
        <p:txBody>
          <a:bodyPr wrap="square" rtlCol="0">
            <a:spAutoFit/>
          </a:bodyPr>
          <a:lstStyle/>
          <a:p>
            <a:r>
              <a:rPr lang="en-US" dirty="0">
                <a:solidFill>
                  <a:srgbClr val="FF0000"/>
                </a:solidFill>
              </a:rPr>
              <a:t>Delong </a:t>
            </a:r>
          </a:p>
          <a:p>
            <a:r>
              <a:rPr lang="en-US" dirty="0" err="1">
                <a:solidFill>
                  <a:srgbClr val="FF0000"/>
                </a:solidFill>
              </a:rPr>
              <a:t>MetaT</a:t>
            </a:r>
            <a:endParaRPr lang="en-US" dirty="0">
              <a:solidFill>
                <a:srgbClr val="FF0000"/>
              </a:solidFill>
            </a:endParaRPr>
          </a:p>
        </p:txBody>
      </p:sp>
      <p:sp>
        <p:nvSpPr>
          <p:cNvPr id="36" name="Triangle 35">
            <a:extLst>
              <a:ext uri="{FF2B5EF4-FFF2-40B4-BE49-F238E27FC236}">
                <a16:creationId xmlns:a16="http://schemas.microsoft.com/office/drawing/2014/main" id="{61EDD4C0-77C1-D34C-95E9-2A5CA3AE60B6}"/>
              </a:ext>
            </a:extLst>
          </p:cNvPr>
          <p:cNvSpPr/>
          <p:nvPr/>
        </p:nvSpPr>
        <p:spPr>
          <a:xfrm>
            <a:off x="7370346" y="2431996"/>
            <a:ext cx="1133850" cy="426464"/>
          </a:xfrm>
          <a:prstGeom prst="triangle">
            <a:avLst/>
          </a:prstGeom>
          <a:solidFill>
            <a:srgbClr val="002060">
              <a:alpha val="6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32052DFE-2FA8-904E-9F10-B819DE90D660}"/>
              </a:ext>
            </a:extLst>
          </p:cNvPr>
          <p:cNvSpPr txBox="1"/>
          <p:nvPr/>
        </p:nvSpPr>
        <p:spPr>
          <a:xfrm>
            <a:off x="7647053" y="1516383"/>
            <a:ext cx="1030502" cy="954107"/>
          </a:xfrm>
          <a:prstGeom prst="rect">
            <a:avLst/>
          </a:prstGeom>
          <a:noFill/>
        </p:spPr>
        <p:txBody>
          <a:bodyPr wrap="square" rtlCol="0">
            <a:spAutoFit/>
          </a:bodyPr>
          <a:lstStyle/>
          <a:p>
            <a:r>
              <a:rPr lang="en-US" dirty="0">
                <a:solidFill>
                  <a:srgbClr val="0070C0"/>
                </a:solidFill>
              </a:rPr>
              <a:t>Era of MAG database</a:t>
            </a:r>
          </a:p>
          <a:p>
            <a:r>
              <a:rPr lang="en-US" dirty="0">
                <a:solidFill>
                  <a:srgbClr val="0070C0"/>
                </a:solidFill>
              </a:rPr>
              <a:t>2017</a:t>
            </a:r>
          </a:p>
        </p:txBody>
      </p:sp>
    </p:spTree>
    <p:extLst>
      <p:ext uri="{BB962C8B-B14F-4D97-AF65-F5344CB8AC3E}">
        <p14:creationId xmlns:p14="http://schemas.microsoft.com/office/powerpoint/2010/main" val="391287245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C41AE-5D14-BA44-AFDC-8F5CA9E91918}"/>
              </a:ext>
            </a:extLst>
          </p:cNvPr>
          <p:cNvSpPr>
            <a:spLocks noGrp="1"/>
          </p:cNvSpPr>
          <p:nvPr>
            <p:ph type="title"/>
          </p:nvPr>
        </p:nvSpPr>
        <p:spPr/>
        <p:txBody>
          <a:bodyPr/>
          <a:lstStyle/>
          <a:p>
            <a:endParaRPr lang="en-US"/>
          </a:p>
        </p:txBody>
      </p:sp>
      <p:pic>
        <p:nvPicPr>
          <p:cNvPr id="11" name="Picture 10">
            <a:extLst>
              <a:ext uri="{FF2B5EF4-FFF2-40B4-BE49-F238E27FC236}">
                <a16:creationId xmlns:a16="http://schemas.microsoft.com/office/drawing/2014/main" id="{583EE854-4A2C-6249-B622-D879EB9E6E7E}"/>
              </a:ext>
            </a:extLst>
          </p:cNvPr>
          <p:cNvPicPr>
            <a:picLocks noChangeAspect="1"/>
          </p:cNvPicPr>
          <p:nvPr/>
        </p:nvPicPr>
        <p:blipFill>
          <a:blip r:embed="rId2"/>
          <a:stretch>
            <a:fillRect/>
          </a:stretch>
        </p:blipFill>
        <p:spPr>
          <a:xfrm>
            <a:off x="0" y="2471761"/>
            <a:ext cx="4881995" cy="2671739"/>
          </a:xfrm>
          <a:prstGeom prst="rect">
            <a:avLst/>
          </a:prstGeom>
        </p:spPr>
      </p:pic>
      <p:pic>
        <p:nvPicPr>
          <p:cNvPr id="9" name="Content Placeholder 8">
            <a:extLst>
              <a:ext uri="{FF2B5EF4-FFF2-40B4-BE49-F238E27FC236}">
                <a16:creationId xmlns:a16="http://schemas.microsoft.com/office/drawing/2014/main" id="{06930FC6-DF9D-9046-8C26-142988C0689F}"/>
              </a:ext>
            </a:extLst>
          </p:cNvPr>
          <p:cNvPicPr>
            <a:picLocks noGrp="1" noChangeAspect="1"/>
          </p:cNvPicPr>
          <p:nvPr>
            <p:ph idx="1"/>
          </p:nvPr>
        </p:nvPicPr>
        <p:blipFill>
          <a:blip r:embed="rId3"/>
          <a:stretch>
            <a:fillRect/>
          </a:stretch>
        </p:blipFill>
        <p:spPr>
          <a:xfrm>
            <a:off x="71493" y="237044"/>
            <a:ext cx="3357473" cy="2234717"/>
          </a:xfrm>
        </p:spPr>
      </p:pic>
      <p:pic>
        <p:nvPicPr>
          <p:cNvPr id="13" name="Picture 12">
            <a:extLst>
              <a:ext uri="{FF2B5EF4-FFF2-40B4-BE49-F238E27FC236}">
                <a16:creationId xmlns:a16="http://schemas.microsoft.com/office/drawing/2014/main" id="{05EF6012-47CE-314A-9439-F0C173A36942}"/>
              </a:ext>
            </a:extLst>
          </p:cNvPr>
          <p:cNvPicPr>
            <a:picLocks noChangeAspect="1"/>
          </p:cNvPicPr>
          <p:nvPr/>
        </p:nvPicPr>
        <p:blipFill>
          <a:blip r:embed="rId4"/>
          <a:stretch>
            <a:fillRect/>
          </a:stretch>
        </p:blipFill>
        <p:spPr>
          <a:xfrm>
            <a:off x="4120587" y="0"/>
            <a:ext cx="5163127" cy="2793863"/>
          </a:xfrm>
          <a:prstGeom prst="rect">
            <a:avLst/>
          </a:prstGeom>
        </p:spPr>
      </p:pic>
      <p:pic>
        <p:nvPicPr>
          <p:cNvPr id="17" name="Picture 16">
            <a:extLst>
              <a:ext uri="{FF2B5EF4-FFF2-40B4-BE49-F238E27FC236}">
                <a16:creationId xmlns:a16="http://schemas.microsoft.com/office/drawing/2014/main" id="{33D7538B-E6F7-DF49-9DD9-D941A5D0B2B2}"/>
              </a:ext>
            </a:extLst>
          </p:cNvPr>
          <p:cNvPicPr>
            <a:picLocks noChangeAspect="1"/>
          </p:cNvPicPr>
          <p:nvPr/>
        </p:nvPicPr>
        <p:blipFill>
          <a:blip r:embed="rId5"/>
          <a:stretch>
            <a:fillRect/>
          </a:stretch>
        </p:blipFill>
        <p:spPr>
          <a:xfrm>
            <a:off x="4881995" y="3238888"/>
            <a:ext cx="4200638" cy="1662585"/>
          </a:xfrm>
          <a:prstGeom prst="rect">
            <a:avLst/>
          </a:prstGeom>
        </p:spPr>
      </p:pic>
    </p:spTree>
    <p:extLst>
      <p:ext uri="{BB962C8B-B14F-4D97-AF65-F5344CB8AC3E}">
        <p14:creationId xmlns:p14="http://schemas.microsoft.com/office/powerpoint/2010/main" val="244223479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57761-A731-3B40-8FE0-424FEE108BC9}"/>
              </a:ext>
            </a:extLst>
          </p:cNvPr>
          <p:cNvSpPr>
            <a:spLocks noGrp="1"/>
          </p:cNvSpPr>
          <p:nvPr>
            <p:ph type="title"/>
          </p:nvPr>
        </p:nvSpPr>
        <p:spPr>
          <a:xfrm>
            <a:off x="311700" y="151111"/>
            <a:ext cx="8520600" cy="572700"/>
          </a:xfrm>
        </p:spPr>
        <p:txBody>
          <a:bodyPr/>
          <a:lstStyle/>
          <a:p>
            <a:r>
              <a:rPr lang="en-US" dirty="0"/>
              <a:t>Some questions- choose a method- many work</a:t>
            </a:r>
            <a:br>
              <a:rPr lang="en-US" dirty="0"/>
            </a:br>
            <a:r>
              <a:rPr lang="en-US" dirty="0"/>
              <a:t>16S rRNA, </a:t>
            </a:r>
            <a:r>
              <a:rPr lang="en-US" dirty="0" err="1"/>
              <a:t>unbinned</a:t>
            </a:r>
            <a:r>
              <a:rPr lang="en-US" dirty="0"/>
              <a:t>, binned</a:t>
            </a:r>
          </a:p>
        </p:txBody>
      </p:sp>
      <p:sp>
        <p:nvSpPr>
          <p:cNvPr id="3" name="Content Placeholder 2">
            <a:extLst>
              <a:ext uri="{FF2B5EF4-FFF2-40B4-BE49-F238E27FC236}">
                <a16:creationId xmlns:a16="http://schemas.microsoft.com/office/drawing/2014/main" id="{273E6AB6-D75F-1D41-996B-738C51EE0C15}"/>
              </a:ext>
            </a:extLst>
          </p:cNvPr>
          <p:cNvSpPr>
            <a:spLocks noGrp="1"/>
          </p:cNvSpPr>
          <p:nvPr>
            <p:ph idx="1"/>
          </p:nvPr>
        </p:nvSpPr>
        <p:spPr>
          <a:xfrm>
            <a:off x="311700" y="1272129"/>
            <a:ext cx="8520600" cy="3416400"/>
          </a:xfrm>
        </p:spPr>
        <p:txBody>
          <a:bodyPr/>
          <a:lstStyle/>
          <a:p>
            <a:r>
              <a:rPr lang="en-US" dirty="0"/>
              <a:t>If you wanted to address the who is there and relative changes in diversity across thousands of samples? </a:t>
            </a:r>
          </a:p>
          <a:p>
            <a:endParaRPr lang="en-US" dirty="0"/>
          </a:p>
          <a:p>
            <a:r>
              <a:rPr lang="en-US" dirty="0"/>
              <a:t>If you wanted to rapidly profile the nitrogen fixing capacity in a community, and account for the recovery of novel genes (hint may not be picked up by primers)</a:t>
            </a:r>
          </a:p>
          <a:p>
            <a:endParaRPr lang="en-US" dirty="0"/>
          </a:p>
          <a:p>
            <a:r>
              <a:rPr lang="en-US" dirty="0"/>
              <a:t>If you wanted to profile metabolic interdependencies between different organisms</a:t>
            </a:r>
          </a:p>
          <a:p>
            <a:endParaRPr lang="en-US" dirty="0"/>
          </a:p>
          <a:p>
            <a:r>
              <a:rPr lang="en-US" dirty="0"/>
              <a:t>If you wanted to profile the archaeal and bacterial dsDNA viruses in your community</a:t>
            </a:r>
          </a:p>
        </p:txBody>
      </p:sp>
    </p:spTree>
    <p:extLst>
      <p:ext uri="{BB962C8B-B14F-4D97-AF65-F5344CB8AC3E}">
        <p14:creationId xmlns:p14="http://schemas.microsoft.com/office/powerpoint/2010/main" val="309007695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5312" y="136037"/>
            <a:ext cx="7886700" cy="994172"/>
          </a:xfrm>
        </p:spPr>
        <p:txBody>
          <a:bodyPr/>
          <a:lstStyle/>
          <a:p>
            <a:r>
              <a:rPr lang="en-US" dirty="0"/>
              <a:t>Terminology review: Word choice matters</a:t>
            </a:r>
          </a:p>
        </p:txBody>
      </p:sp>
      <p:sp>
        <p:nvSpPr>
          <p:cNvPr id="3" name="Content Placeholder 2"/>
          <p:cNvSpPr>
            <a:spLocks noGrp="1"/>
          </p:cNvSpPr>
          <p:nvPr>
            <p:ph idx="1"/>
          </p:nvPr>
        </p:nvSpPr>
        <p:spPr>
          <a:xfrm>
            <a:off x="1143000" y="863162"/>
            <a:ext cx="6791325" cy="3822672"/>
          </a:xfrm>
        </p:spPr>
        <p:txBody>
          <a:bodyPr>
            <a:normAutofit lnSpcReduction="10000"/>
          </a:bodyPr>
          <a:lstStyle/>
          <a:p>
            <a:r>
              <a:rPr lang="en-US" b="1" dirty="0"/>
              <a:t>Microbiota </a:t>
            </a:r>
            <a:r>
              <a:rPr lang="en-US" dirty="0">
                <a:solidFill>
                  <a:srgbClr val="FF0000"/>
                </a:solidFill>
              </a:rPr>
              <a:t>[NOT MICROFLORA]</a:t>
            </a:r>
            <a:r>
              <a:rPr lang="en-US" dirty="0"/>
              <a:t>: assemblage of organisms present in a defined environment</a:t>
            </a:r>
          </a:p>
          <a:p>
            <a:pPr marL="0" indent="0">
              <a:buNone/>
            </a:pPr>
            <a:endParaRPr lang="en-US" dirty="0"/>
          </a:p>
          <a:p>
            <a:r>
              <a:rPr lang="en-US" b="1" dirty="0"/>
              <a:t>16S rRNA gene analyses </a:t>
            </a:r>
            <a:r>
              <a:rPr lang="en-US" dirty="0">
                <a:solidFill>
                  <a:srgbClr val="FF0000"/>
                </a:solidFill>
              </a:rPr>
              <a:t>[NOT METAGENOMICS]</a:t>
            </a:r>
            <a:r>
              <a:rPr lang="en-US" dirty="0"/>
              <a:t>: Survey of 16S rRNA genes present in an environment</a:t>
            </a:r>
          </a:p>
          <a:p>
            <a:pPr marL="0" indent="0">
              <a:buNone/>
            </a:pPr>
            <a:endParaRPr lang="en-US" dirty="0"/>
          </a:p>
          <a:p>
            <a:r>
              <a:rPr lang="en-US" b="1" dirty="0"/>
              <a:t>Metagenome</a:t>
            </a:r>
            <a:r>
              <a:rPr lang="en-US" dirty="0"/>
              <a:t>: collection of genomes and genes from the </a:t>
            </a:r>
            <a:r>
              <a:rPr lang="en-US" dirty="0" err="1"/>
              <a:t>microbiota</a:t>
            </a:r>
            <a:endParaRPr lang="en-US" dirty="0"/>
          </a:p>
          <a:p>
            <a:pPr marL="0" indent="0">
              <a:buNone/>
            </a:pPr>
            <a:endParaRPr lang="en-US" dirty="0"/>
          </a:p>
          <a:p>
            <a:r>
              <a:rPr lang="en-US" b="1" dirty="0"/>
              <a:t>Microbiome</a:t>
            </a:r>
            <a:r>
              <a:rPr lang="en-US" dirty="0"/>
              <a:t>:  entire habitat, including microbes (bacteria, archaea, </a:t>
            </a:r>
            <a:r>
              <a:rPr lang="en-US" dirty="0" err="1"/>
              <a:t>euks</a:t>
            </a:r>
            <a:r>
              <a:rPr lang="en-US" dirty="0"/>
              <a:t>, viruses), their genomes, and surrounding environment can include metabolome or chemistry data too. </a:t>
            </a:r>
          </a:p>
        </p:txBody>
      </p:sp>
      <p:sp>
        <p:nvSpPr>
          <p:cNvPr id="5" name="Rectangle 4"/>
          <p:cNvSpPr/>
          <p:nvPr/>
        </p:nvSpPr>
        <p:spPr>
          <a:xfrm>
            <a:off x="242887" y="4621462"/>
            <a:ext cx="8239125" cy="400110"/>
          </a:xfrm>
          <a:prstGeom prst="rect">
            <a:avLst/>
          </a:prstGeom>
        </p:spPr>
        <p:txBody>
          <a:bodyPr wrap="square">
            <a:spAutoFit/>
          </a:bodyPr>
          <a:lstStyle/>
          <a:p>
            <a:r>
              <a:rPr lang="en-US" sz="2000" dirty="0"/>
              <a:t>From Microbiome Journal</a:t>
            </a:r>
          </a:p>
        </p:txBody>
      </p:sp>
      <p:sp>
        <p:nvSpPr>
          <p:cNvPr id="6" name="Slide Number Placeholder 5"/>
          <p:cNvSpPr>
            <a:spLocks noGrp="1"/>
          </p:cNvSpPr>
          <p:nvPr>
            <p:ph type="sldNum" sz="quarter" idx="12"/>
          </p:nvPr>
        </p:nvSpPr>
        <p:spPr/>
        <p:txBody>
          <a:bodyPr/>
          <a:lstStyle/>
          <a:p>
            <a:fld id="{0CFEC368-1D7A-4F81-ABF6-AE0E36BAF64C}" type="slidenum">
              <a:rPr lang="en-US" smtClean="0"/>
              <a:pPr/>
              <a:t>68</a:t>
            </a:fld>
            <a:endParaRPr lang="en-US"/>
          </a:p>
        </p:txBody>
      </p:sp>
    </p:spTree>
    <p:extLst>
      <p:ext uri="{BB962C8B-B14F-4D97-AF65-F5344CB8AC3E}">
        <p14:creationId xmlns:p14="http://schemas.microsoft.com/office/powerpoint/2010/main" val="288226259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C76FC-BFA9-BF41-ABB6-65D49F659845}"/>
              </a:ext>
            </a:extLst>
          </p:cNvPr>
          <p:cNvSpPr>
            <a:spLocks noGrp="1"/>
          </p:cNvSpPr>
          <p:nvPr>
            <p:ph type="title"/>
          </p:nvPr>
        </p:nvSpPr>
        <p:spPr/>
        <p:txBody>
          <a:bodyPr/>
          <a:lstStyle/>
          <a:p>
            <a:r>
              <a:rPr lang="en-US" dirty="0"/>
              <a:t>Session 1 Learning objectives Let’s Review</a:t>
            </a:r>
          </a:p>
        </p:txBody>
      </p:sp>
      <p:sp>
        <p:nvSpPr>
          <p:cNvPr id="3" name="Content Placeholder 2">
            <a:extLst>
              <a:ext uri="{FF2B5EF4-FFF2-40B4-BE49-F238E27FC236}">
                <a16:creationId xmlns:a16="http://schemas.microsoft.com/office/drawing/2014/main" id="{4739FE0D-6A23-2144-8EE1-A5FB458478BE}"/>
              </a:ext>
            </a:extLst>
          </p:cNvPr>
          <p:cNvSpPr>
            <a:spLocks noGrp="1"/>
          </p:cNvSpPr>
          <p:nvPr>
            <p:ph idx="1"/>
          </p:nvPr>
        </p:nvSpPr>
        <p:spPr/>
        <p:txBody>
          <a:bodyPr/>
          <a:lstStyle/>
          <a:p>
            <a:r>
              <a:rPr lang="en-US" dirty="0"/>
              <a:t>What is microbial dark matter, why does it exist?</a:t>
            </a:r>
          </a:p>
          <a:p>
            <a:r>
              <a:rPr lang="en-US" dirty="0"/>
              <a:t>What is metagenomics and how has it changed our understanding of microbial diversity (to uncover dark matter_</a:t>
            </a:r>
          </a:p>
          <a:p>
            <a:r>
              <a:rPr lang="en-US" dirty="0"/>
              <a:t>What is the difference between 16S and </a:t>
            </a:r>
            <a:r>
              <a:rPr lang="en-US" dirty="0" err="1"/>
              <a:t>metaG</a:t>
            </a:r>
            <a:r>
              <a:rPr lang="en-US" dirty="0"/>
              <a:t>  when to use each method</a:t>
            </a:r>
          </a:p>
          <a:p>
            <a:r>
              <a:rPr lang="en-US" dirty="0"/>
              <a:t>What is the value of the </a:t>
            </a:r>
            <a:r>
              <a:rPr lang="en-US" dirty="0" err="1"/>
              <a:t>unbinned</a:t>
            </a:r>
            <a:r>
              <a:rPr lang="en-US" dirty="0"/>
              <a:t> metagenome approach- know example</a:t>
            </a:r>
          </a:p>
          <a:p>
            <a:r>
              <a:rPr lang="en-US" dirty="0"/>
              <a:t>What is the value of the binned metagenome approach- know example</a:t>
            </a:r>
          </a:p>
          <a:p>
            <a:r>
              <a:rPr lang="en-US" dirty="0"/>
              <a:t>Since these original papers, where is the field today</a:t>
            </a:r>
          </a:p>
          <a:p>
            <a:r>
              <a:rPr lang="en-US" dirty="0"/>
              <a:t>[Fun discussion- where are we going? Areas for improvement? Challenges? ]</a:t>
            </a:r>
          </a:p>
          <a:p>
            <a:endParaRPr lang="en-US" dirty="0"/>
          </a:p>
        </p:txBody>
      </p:sp>
    </p:spTree>
    <p:extLst>
      <p:ext uri="{BB962C8B-B14F-4D97-AF65-F5344CB8AC3E}">
        <p14:creationId xmlns:p14="http://schemas.microsoft.com/office/powerpoint/2010/main" val="37067123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1143000" y="249920"/>
            <a:ext cx="6858000" cy="540138"/>
          </a:xfrm>
          <a:prstGeom prst="rect">
            <a:avLst/>
          </a:prstGeom>
          <a:noFill/>
        </p:spPr>
        <p:txBody>
          <a:bodyPr wrap="square" lIns="68569" tIns="34285" rIns="68569" bIns="34285" rtlCol="0">
            <a:spAutoFit/>
          </a:bodyPr>
          <a:lstStyle/>
          <a:p>
            <a:pPr algn="ctr"/>
            <a:endParaRPr lang="en-US" sz="1800" dirty="0"/>
          </a:p>
          <a:p>
            <a:endParaRPr lang="en-US" sz="1260" dirty="0"/>
          </a:p>
        </p:txBody>
      </p:sp>
      <p:sp>
        <p:nvSpPr>
          <p:cNvPr id="19" name="Rectangle 18"/>
          <p:cNvSpPr/>
          <p:nvPr/>
        </p:nvSpPr>
        <p:spPr>
          <a:xfrm>
            <a:off x="6366235" y="2801698"/>
            <a:ext cx="2687324" cy="106056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82296" tIns="41148" rIns="82296" bIns="41148" numCol="1" spcCol="0" rtlCol="0" fromWordArt="0" anchor="ctr" anchorCtr="0" forceAA="0" compatLnSpc="1">
            <a:prstTxWarp prst="textNoShape">
              <a:avLst/>
            </a:prstTxWarp>
            <a:noAutofit/>
          </a:bodyPr>
          <a:lstStyle/>
          <a:p>
            <a:pPr algn="ctr"/>
            <a:endParaRPr lang="en-US" sz="1260"/>
          </a:p>
        </p:txBody>
      </p:sp>
      <p:sp>
        <p:nvSpPr>
          <p:cNvPr id="21" name="Rectangle 20"/>
          <p:cNvSpPr/>
          <p:nvPr/>
        </p:nvSpPr>
        <p:spPr>
          <a:xfrm>
            <a:off x="5239061" y="4562172"/>
            <a:ext cx="2687324" cy="57721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82296" tIns="41148" rIns="82296" bIns="41148" numCol="1" spcCol="0" rtlCol="0" fromWordArt="0" anchor="ctr" anchorCtr="0" forceAA="0" compatLnSpc="1">
            <a:prstTxWarp prst="textNoShape">
              <a:avLst/>
            </a:prstTxWarp>
            <a:noAutofit/>
          </a:bodyPr>
          <a:lstStyle/>
          <a:p>
            <a:pPr algn="ctr"/>
            <a:endParaRPr lang="en-US" sz="1260"/>
          </a:p>
        </p:txBody>
      </p:sp>
      <p:sp>
        <p:nvSpPr>
          <p:cNvPr id="22" name="Rectangle 21"/>
          <p:cNvSpPr/>
          <p:nvPr/>
        </p:nvSpPr>
        <p:spPr>
          <a:xfrm>
            <a:off x="4759581" y="3849336"/>
            <a:ext cx="2329667" cy="60347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82296" tIns="41148" rIns="82296" bIns="41148" numCol="1" spcCol="0" rtlCol="0" fromWordArt="0" anchor="ctr" anchorCtr="0" forceAA="0" compatLnSpc="1">
            <a:prstTxWarp prst="textNoShape">
              <a:avLst/>
            </a:prstTxWarp>
            <a:noAutofit/>
          </a:bodyPr>
          <a:lstStyle/>
          <a:p>
            <a:pPr algn="ctr"/>
            <a:endParaRPr lang="en-US" sz="1260"/>
          </a:p>
        </p:txBody>
      </p:sp>
      <p:sp>
        <p:nvSpPr>
          <p:cNvPr id="23" name="Rectangle 22"/>
          <p:cNvSpPr/>
          <p:nvPr/>
        </p:nvSpPr>
        <p:spPr>
          <a:xfrm>
            <a:off x="4652792" y="4189023"/>
            <a:ext cx="2956323" cy="39565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82296" tIns="41148" rIns="82296" bIns="41148" numCol="1" spcCol="0" rtlCol="0" fromWordArt="0" anchor="ctr" anchorCtr="0" forceAA="0" compatLnSpc="1">
            <a:prstTxWarp prst="textNoShape">
              <a:avLst/>
            </a:prstTxWarp>
            <a:noAutofit/>
          </a:bodyPr>
          <a:lstStyle/>
          <a:p>
            <a:pPr algn="ctr"/>
            <a:endParaRPr lang="en-US" sz="1260"/>
          </a:p>
        </p:txBody>
      </p:sp>
      <p:sp>
        <p:nvSpPr>
          <p:cNvPr id="24" name="Rectangle 23"/>
          <p:cNvSpPr/>
          <p:nvPr/>
        </p:nvSpPr>
        <p:spPr>
          <a:xfrm>
            <a:off x="4895714" y="3482203"/>
            <a:ext cx="2329667" cy="60347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82296" tIns="41148" rIns="82296" bIns="41148" numCol="1" spcCol="0" rtlCol="0" fromWordArt="0" anchor="ctr" anchorCtr="0" forceAA="0" compatLnSpc="1">
            <a:prstTxWarp prst="textNoShape">
              <a:avLst/>
            </a:prstTxWarp>
            <a:noAutofit/>
          </a:bodyPr>
          <a:lstStyle/>
          <a:p>
            <a:pPr algn="ctr"/>
            <a:endParaRPr lang="en-US" sz="1260"/>
          </a:p>
        </p:txBody>
      </p:sp>
      <p:sp>
        <p:nvSpPr>
          <p:cNvPr id="41" name="TextBox 18"/>
          <p:cNvSpPr txBox="1">
            <a:spLocks noChangeArrowheads="1"/>
          </p:cNvSpPr>
          <p:nvPr/>
        </p:nvSpPr>
        <p:spPr bwMode="auto">
          <a:xfrm>
            <a:off x="2339267" y="1248374"/>
            <a:ext cx="3141036" cy="4801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a:r>
              <a:rPr lang="en-US" sz="1260" dirty="0">
                <a:latin typeface="Arial" charset="0"/>
                <a:ea typeface="Arial" charset="0"/>
                <a:cs typeface="Arial" charset="0"/>
              </a:rPr>
              <a:t>PhD UC Berkeley- Coates Lab</a:t>
            </a:r>
          </a:p>
          <a:p>
            <a:pPr algn="ctr"/>
            <a:r>
              <a:rPr lang="en-US" sz="1260" dirty="0">
                <a:latin typeface="Arial" charset="0"/>
                <a:ea typeface="Arial" charset="0"/>
                <a:cs typeface="Arial" charset="0"/>
              </a:rPr>
              <a:t>mechanisms extracellular respiration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44834" y="1980576"/>
            <a:ext cx="2500413" cy="292115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701" y="1117185"/>
            <a:ext cx="1805940" cy="1863090"/>
          </a:xfrm>
          <a:prstGeom prst="rect">
            <a:avLst/>
          </a:prstGeom>
        </p:spPr>
      </p:pic>
      <p:sp>
        <p:nvSpPr>
          <p:cNvPr id="42" name="TextBox 18"/>
          <p:cNvSpPr txBox="1">
            <a:spLocks noChangeArrowheads="1"/>
          </p:cNvSpPr>
          <p:nvPr/>
        </p:nvSpPr>
        <p:spPr bwMode="auto">
          <a:xfrm>
            <a:off x="-445014" y="1029641"/>
            <a:ext cx="3141036" cy="4801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a:r>
              <a:rPr lang="en-US" sz="1260" dirty="0">
                <a:latin typeface="Arial" charset="0"/>
                <a:ea typeface="Arial" charset="0"/>
                <a:cs typeface="Arial" charset="0"/>
              </a:rPr>
              <a:t>Hardy Diagnostics-</a:t>
            </a:r>
          </a:p>
          <a:p>
            <a:pPr algn="ctr"/>
            <a:r>
              <a:rPr lang="en-US" sz="1260" dirty="0">
                <a:latin typeface="Arial" charset="0"/>
                <a:ea typeface="Arial" charset="0"/>
                <a:cs typeface="Arial" charset="0"/>
              </a:rPr>
              <a:t>clinical microbiology</a:t>
            </a:r>
          </a:p>
        </p:txBody>
      </p:sp>
      <p:pic>
        <p:nvPicPr>
          <p:cNvPr id="8" name="Picture 7"/>
          <p:cNvPicPr>
            <a:picLocks noChangeAspect="1"/>
          </p:cNvPicPr>
          <p:nvPr/>
        </p:nvPicPr>
        <p:blipFill>
          <a:blip r:embed="rId4"/>
          <a:stretch>
            <a:fillRect/>
          </a:stretch>
        </p:blipFill>
        <p:spPr>
          <a:xfrm>
            <a:off x="2696022" y="2081491"/>
            <a:ext cx="2827471" cy="2192423"/>
          </a:xfrm>
          <a:prstGeom prst="rect">
            <a:avLst/>
          </a:prstGeom>
        </p:spPr>
      </p:pic>
      <p:sp>
        <p:nvSpPr>
          <p:cNvPr id="44" name="TextBox 18"/>
          <p:cNvSpPr txBox="1">
            <a:spLocks noChangeArrowheads="1"/>
          </p:cNvSpPr>
          <p:nvPr/>
        </p:nvSpPr>
        <p:spPr bwMode="auto">
          <a:xfrm>
            <a:off x="5564422" y="1310007"/>
            <a:ext cx="3489137" cy="4801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a:r>
              <a:rPr lang="en-US" sz="1260" dirty="0">
                <a:latin typeface="Arial" charset="0"/>
                <a:ea typeface="Arial" charset="0"/>
                <a:cs typeface="Arial" charset="0"/>
              </a:rPr>
              <a:t>Post-doc- UC Berkeley Banfield Lab</a:t>
            </a:r>
          </a:p>
          <a:p>
            <a:pPr algn="ctr"/>
            <a:r>
              <a:rPr lang="en-US" sz="1260" dirty="0">
                <a:latin typeface="Arial" charset="0"/>
                <a:ea typeface="Arial" charset="0"/>
                <a:cs typeface="Arial" charset="0"/>
              </a:rPr>
              <a:t>Omics to discover new branches of tree of life</a:t>
            </a:r>
          </a:p>
        </p:txBody>
      </p:sp>
      <p:pic>
        <p:nvPicPr>
          <p:cNvPr id="45" name="Picture 44" descr="beachCleanup.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8181" y="3549726"/>
            <a:ext cx="1402288" cy="1503253"/>
          </a:xfrm>
          <a:prstGeom prst="rect">
            <a:avLst/>
          </a:prstGeom>
        </p:spPr>
      </p:pic>
      <p:pic>
        <p:nvPicPr>
          <p:cNvPr id="46" name="Picture 3" descr="OD1_i_only_all.pdf"/>
          <p:cNvPicPr>
            <a:picLocks noChangeAspect="1"/>
          </p:cNvPicPr>
          <p:nvPr/>
        </p:nvPicPr>
        <p:blipFill rotWithShape="1">
          <a:blip r:embed="rId6">
            <a:extLst>
              <a:ext uri="{28A0092B-C50C-407E-A947-70E740481C1C}">
                <a14:useLocalDpi xmlns:a14="http://schemas.microsoft.com/office/drawing/2010/main" val="0"/>
              </a:ext>
            </a:extLst>
          </a:blip>
          <a:srcRect r="31208"/>
          <a:stretch/>
        </p:blipFill>
        <p:spPr bwMode="auto">
          <a:xfrm>
            <a:off x="7522558" y="2396983"/>
            <a:ext cx="1596173" cy="14029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3" name="TextBox 18"/>
          <p:cNvSpPr txBox="1">
            <a:spLocks noChangeArrowheads="1"/>
          </p:cNvSpPr>
          <p:nvPr/>
        </p:nvSpPr>
        <p:spPr bwMode="auto">
          <a:xfrm>
            <a:off x="-131193" y="3041131"/>
            <a:ext cx="3141036" cy="4801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a:r>
              <a:rPr lang="en-US" sz="1260" dirty="0">
                <a:latin typeface="Arial" charset="0"/>
                <a:ea typeface="Arial" charset="0"/>
                <a:cs typeface="Arial" charset="0"/>
              </a:rPr>
              <a:t>Maters-molecular tools</a:t>
            </a:r>
          </a:p>
          <a:p>
            <a:pPr algn="ctr"/>
            <a:r>
              <a:rPr lang="en-US" sz="1260" dirty="0">
                <a:latin typeface="Arial" charset="0"/>
                <a:ea typeface="Arial" charset="0"/>
                <a:cs typeface="Arial" charset="0"/>
              </a:rPr>
              <a:t>bioremediation</a:t>
            </a:r>
          </a:p>
        </p:txBody>
      </p:sp>
      <p:sp>
        <p:nvSpPr>
          <p:cNvPr id="20" name="Title 1">
            <a:extLst>
              <a:ext uri="{FF2B5EF4-FFF2-40B4-BE49-F238E27FC236}">
                <a16:creationId xmlns:a16="http://schemas.microsoft.com/office/drawing/2014/main" id="{76E94E54-ED43-BE44-893B-418D9C1F2A3A}"/>
              </a:ext>
            </a:extLst>
          </p:cNvPr>
          <p:cNvSpPr>
            <a:spLocks noGrp="1"/>
          </p:cNvSpPr>
          <p:nvPr>
            <p:ph type="title"/>
          </p:nvPr>
        </p:nvSpPr>
        <p:spPr>
          <a:xfrm>
            <a:off x="140250" y="192873"/>
            <a:ext cx="8520600" cy="572700"/>
          </a:xfrm>
        </p:spPr>
        <p:txBody>
          <a:bodyPr/>
          <a:lstStyle/>
          <a:p>
            <a:pPr algn="ctr"/>
            <a:r>
              <a:rPr lang="en-US" dirty="0">
                <a:solidFill>
                  <a:srgbClr val="407742"/>
                </a:solidFill>
              </a:rPr>
              <a:t>My Science Trajectory </a:t>
            </a:r>
          </a:p>
        </p:txBody>
      </p:sp>
    </p:spTree>
    <p:extLst>
      <p:ext uri="{BB962C8B-B14F-4D97-AF65-F5344CB8AC3E}">
        <p14:creationId xmlns:p14="http://schemas.microsoft.com/office/powerpoint/2010/main" val="41599724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2F8CA-51BA-D54E-9679-D3419592E787}"/>
              </a:ext>
            </a:extLst>
          </p:cNvPr>
          <p:cNvSpPr>
            <a:spLocks noGrp="1"/>
          </p:cNvSpPr>
          <p:nvPr>
            <p:ph type="title"/>
          </p:nvPr>
        </p:nvSpPr>
        <p:spPr>
          <a:xfrm>
            <a:off x="321732" y="175754"/>
            <a:ext cx="8520600" cy="572700"/>
          </a:xfrm>
        </p:spPr>
        <p:txBody>
          <a:bodyPr/>
          <a:lstStyle/>
          <a:p>
            <a:pPr algn="ctr"/>
            <a:r>
              <a:rPr lang="en-US" dirty="0">
                <a:solidFill>
                  <a:srgbClr val="407742"/>
                </a:solidFill>
              </a:rPr>
              <a:t>Wrighton Lab Started in 2013</a:t>
            </a:r>
          </a:p>
        </p:txBody>
      </p:sp>
      <p:sp>
        <p:nvSpPr>
          <p:cNvPr id="3" name="Content Placeholder 2">
            <a:extLst>
              <a:ext uri="{FF2B5EF4-FFF2-40B4-BE49-F238E27FC236}">
                <a16:creationId xmlns:a16="http://schemas.microsoft.com/office/drawing/2014/main" id="{E9F1FC44-EC45-534E-A0B2-2DF89EA34F75}"/>
              </a:ext>
            </a:extLst>
          </p:cNvPr>
          <p:cNvSpPr>
            <a:spLocks noGrp="1"/>
          </p:cNvSpPr>
          <p:nvPr>
            <p:ph idx="1"/>
          </p:nvPr>
        </p:nvSpPr>
        <p:spPr>
          <a:xfrm>
            <a:off x="321732" y="859050"/>
            <a:ext cx="7427434" cy="4726555"/>
          </a:xfrm>
        </p:spPr>
        <p:txBody>
          <a:bodyPr>
            <a:normAutofit/>
          </a:bodyPr>
          <a:lstStyle/>
          <a:p>
            <a:pPr marL="0" indent="0">
              <a:lnSpc>
                <a:spcPct val="120000"/>
              </a:lnSpc>
              <a:buNone/>
            </a:pPr>
            <a:endParaRPr lang="en-US" spc="225" dirty="0"/>
          </a:p>
          <a:p>
            <a:pPr marL="0" indent="0">
              <a:lnSpc>
                <a:spcPct val="120000"/>
              </a:lnSpc>
              <a:buNone/>
            </a:pPr>
            <a:r>
              <a:rPr lang="en-US" spc="225" dirty="0"/>
              <a:t>2002 MS in Ecology</a:t>
            </a:r>
          </a:p>
          <a:p>
            <a:pPr marL="0" indent="0">
              <a:lnSpc>
                <a:spcPct val="120000"/>
              </a:lnSpc>
              <a:buNone/>
            </a:pPr>
            <a:r>
              <a:rPr lang="en-US" spc="225" dirty="0"/>
              <a:t>2005 </a:t>
            </a:r>
            <a:r>
              <a:rPr lang="en-US" spc="225" dirty="0" err="1"/>
              <a:t>Phd</a:t>
            </a:r>
            <a:r>
              <a:rPr lang="en-US" spc="225" dirty="0"/>
              <a:t> UC Berkeley- Microbiology</a:t>
            </a:r>
          </a:p>
          <a:p>
            <a:pPr marL="0" indent="0">
              <a:lnSpc>
                <a:spcPct val="120000"/>
              </a:lnSpc>
              <a:buNone/>
            </a:pPr>
            <a:r>
              <a:rPr lang="en-US" spc="225" dirty="0"/>
              <a:t>2010 Post-Doc UC Berkeley- Computational Biology </a:t>
            </a:r>
          </a:p>
          <a:p>
            <a:pPr marL="0" indent="0">
              <a:lnSpc>
                <a:spcPct val="120000"/>
              </a:lnSpc>
              <a:buNone/>
            </a:pPr>
            <a:r>
              <a:rPr lang="en-US" spc="225" dirty="0"/>
              <a:t>2013 Assistant Professor, Ohio State University</a:t>
            </a:r>
          </a:p>
          <a:p>
            <a:pPr marL="0" indent="0">
              <a:lnSpc>
                <a:spcPct val="120000"/>
              </a:lnSpc>
              <a:buNone/>
            </a:pPr>
            <a:r>
              <a:rPr lang="en-US" spc="225" dirty="0"/>
              <a:t>        Microbiology</a:t>
            </a:r>
          </a:p>
          <a:p>
            <a:pPr marL="0" indent="0">
              <a:lnSpc>
                <a:spcPct val="120000"/>
              </a:lnSpc>
              <a:buNone/>
            </a:pPr>
            <a:r>
              <a:rPr lang="en-US" spc="225" dirty="0"/>
              <a:t>2018 Assistant Professor, CSU </a:t>
            </a:r>
          </a:p>
          <a:p>
            <a:pPr marL="0" indent="0">
              <a:lnSpc>
                <a:spcPct val="120000"/>
              </a:lnSpc>
              <a:buNone/>
            </a:pPr>
            <a:r>
              <a:rPr lang="en-US" spc="225" dirty="0"/>
              <a:t>       Microbiome Data Sciences, Soil and Crop Science</a:t>
            </a:r>
          </a:p>
          <a:p>
            <a:pPr marL="0" indent="0">
              <a:lnSpc>
                <a:spcPct val="120000"/>
              </a:lnSpc>
              <a:buNone/>
            </a:pPr>
            <a:endParaRPr lang="en-US" i="1" spc="225" dirty="0"/>
          </a:p>
          <a:p>
            <a:pPr marL="0" indent="0">
              <a:lnSpc>
                <a:spcPct val="120000"/>
              </a:lnSpc>
              <a:buNone/>
            </a:pPr>
            <a:endParaRPr lang="en-US" sz="2250" spc="225" dirty="0"/>
          </a:p>
          <a:p>
            <a:endParaRPr lang="en-US" dirty="0"/>
          </a:p>
          <a:p>
            <a:endParaRPr lang="en-US" dirty="0"/>
          </a:p>
        </p:txBody>
      </p:sp>
      <p:sp>
        <p:nvSpPr>
          <p:cNvPr id="5" name="TextBox 4">
            <a:extLst>
              <a:ext uri="{FF2B5EF4-FFF2-40B4-BE49-F238E27FC236}">
                <a16:creationId xmlns:a16="http://schemas.microsoft.com/office/drawing/2014/main" id="{6A3180F2-604B-9A4C-872B-EC5D6F8708FF}"/>
              </a:ext>
            </a:extLst>
          </p:cNvPr>
          <p:cNvSpPr txBox="1"/>
          <p:nvPr/>
        </p:nvSpPr>
        <p:spPr>
          <a:xfrm>
            <a:off x="321732" y="3840480"/>
            <a:ext cx="3241885" cy="1061829"/>
          </a:xfrm>
          <a:prstGeom prst="rect">
            <a:avLst/>
          </a:prstGeom>
          <a:noFill/>
        </p:spPr>
        <p:txBody>
          <a:bodyPr wrap="square" rtlCol="0">
            <a:spAutoFit/>
          </a:bodyPr>
          <a:lstStyle/>
          <a:p>
            <a:r>
              <a:rPr lang="en-US" sz="2100" dirty="0">
                <a:solidFill>
                  <a:srgbClr val="407742"/>
                </a:solidFill>
                <a:latin typeface="Arial" panose="020B0604020202020204" pitchFamily="34" charset="0"/>
                <a:cs typeface="Arial" panose="020B0604020202020204" pitchFamily="34" charset="0"/>
              </a:rPr>
              <a:t>@</a:t>
            </a:r>
            <a:r>
              <a:rPr lang="en-US" sz="2100" dirty="0" err="1">
                <a:solidFill>
                  <a:srgbClr val="407742"/>
                </a:solidFill>
                <a:latin typeface="Arial" panose="020B0604020202020204" pitchFamily="34" charset="0"/>
                <a:cs typeface="Arial" panose="020B0604020202020204" pitchFamily="34" charset="0"/>
              </a:rPr>
              <a:t>kcwrighton</a:t>
            </a:r>
            <a:r>
              <a:rPr lang="en-US" sz="2100" dirty="0">
                <a:solidFill>
                  <a:srgbClr val="407742"/>
                </a:solidFill>
                <a:latin typeface="Arial" panose="020B0604020202020204" pitchFamily="34" charset="0"/>
                <a:cs typeface="Arial" panose="020B0604020202020204" pitchFamily="34" charset="0"/>
              </a:rPr>
              <a:t> </a:t>
            </a:r>
          </a:p>
          <a:p>
            <a:r>
              <a:rPr lang="en-US" sz="2100" dirty="0">
                <a:solidFill>
                  <a:srgbClr val="407742"/>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Wrighton@colosate.edu</a:t>
            </a:r>
            <a:endParaRPr lang="en-US" sz="2100" dirty="0">
              <a:solidFill>
                <a:srgbClr val="407742"/>
              </a:solidFill>
              <a:latin typeface="Arial" panose="020B0604020202020204" pitchFamily="34" charset="0"/>
              <a:cs typeface="Arial" panose="020B0604020202020204" pitchFamily="34" charset="0"/>
            </a:endParaRPr>
          </a:p>
          <a:p>
            <a:r>
              <a:rPr lang="en-US" sz="2100" dirty="0" err="1">
                <a:solidFill>
                  <a:srgbClr val="407742"/>
                </a:solidFill>
                <a:latin typeface="Arial" panose="020B0604020202020204" pitchFamily="34" charset="0"/>
                <a:cs typeface="Arial" panose="020B0604020202020204" pitchFamily="34" charset="0"/>
              </a:rPr>
              <a:t>Wrightonlab.com</a:t>
            </a:r>
            <a:endParaRPr lang="en-US" sz="2100" dirty="0">
              <a:solidFill>
                <a:srgbClr val="40774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46625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2F8CA-51BA-D54E-9679-D3419592E787}"/>
              </a:ext>
            </a:extLst>
          </p:cNvPr>
          <p:cNvSpPr>
            <a:spLocks noGrp="1"/>
          </p:cNvSpPr>
          <p:nvPr>
            <p:ph type="title"/>
          </p:nvPr>
        </p:nvSpPr>
        <p:spPr>
          <a:xfrm>
            <a:off x="273419" y="82831"/>
            <a:ext cx="8520600" cy="572700"/>
          </a:xfrm>
        </p:spPr>
        <p:txBody>
          <a:bodyPr/>
          <a:lstStyle/>
          <a:p>
            <a:pPr algn="ctr"/>
            <a:r>
              <a:rPr lang="en-US" dirty="0">
                <a:solidFill>
                  <a:srgbClr val="407742"/>
                </a:solidFill>
              </a:rPr>
              <a:t>A little about  the Wrighton Microbiome Lab Group</a:t>
            </a:r>
          </a:p>
        </p:txBody>
      </p:sp>
      <p:sp>
        <p:nvSpPr>
          <p:cNvPr id="3" name="Content Placeholder 2">
            <a:extLst>
              <a:ext uri="{FF2B5EF4-FFF2-40B4-BE49-F238E27FC236}">
                <a16:creationId xmlns:a16="http://schemas.microsoft.com/office/drawing/2014/main" id="{E9F1FC44-EC45-534E-A0B2-2DF89EA34F75}"/>
              </a:ext>
            </a:extLst>
          </p:cNvPr>
          <p:cNvSpPr>
            <a:spLocks noGrp="1"/>
          </p:cNvSpPr>
          <p:nvPr>
            <p:ph idx="1"/>
          </p:nvPr>
        </p:nvSpPr>
        <p:spPr>
          <a:xfrm>
            <a:off x="273419" y="1342225"/>
            <a:ext cx="6286707" cy="4726555"/>
          </a:xfrm>
        </p:spPr>
        <p:txBody>
          <a:bodyPr>
            <a:normAutofit/>
          </a:bodyPr>
          <a:lstStyle/>
          <a:p>
            <a:pPr marL="0" indent="0">
              <a:lnSpc>
                <a:spcPct val="120000"/>
              </a:lnSpc>
              <a:buNone/>
            </a:pPr>
            <a:r>
              <a:rPr lang="en-US" sz="2400" spc="225" dirty="0"/>
              <a:t>Ecosystem agnostic- but with a consistent focus on microbial metabolism and metabolic connectivity that  contribute to ecosystem properties</a:t>
            </a:r>
          </a:p>
          <a:p>
            <a:pPr marL="0" indent="0">
              <a:lnSpc>
                <a:spcPct val="120000"/>
              </a:lnSpc>
              <a:buNone/>
            </a:pPr>
            <a:endParaRPr lang="en-US" sz="1875" spc="225" dirty="0"/>
          </a:p>
          <a:p>
            <a:pPr marL="0" indent="0">
              <a:lnSpc>
                <a:spcPct val="120000"/>
              </a:lnSpc>
              <a:buNone/>
            </a:pPr>
            <a:endParaRPr lang="en-US" sz="2250" spc="225" dirty="0"/>
          </a:p>
          <a:p>
            <a:endParaRPr lang="en-US" dirty="0"/>
          </a:p>
        </p:txBody>
      </p:sp>
      <p:pic>
        <p:nvPicPr>
          <p:cNvPr id="16" name="Picture 15">
            <a:extLst>
              <a:ext uri="{FF2B5EF4-FFF2-40B4-BE49-F238E27FC236}">
                <a16:creationId xmlns:a16="http://schemas.microsoft.com/office/drawing/2014/main" id="{02162BDC-3BD9-A44C-984C-15D26DBAA9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3995" y="3705503"/>
            <a:ext cx="1611152" cy="969396"/>
          </a:xfrm>
          <a:prstGeom prst="rect">
            <a:avLst/>
          </a:prstGeom>
        </p:spPr>
      </p:pic>
      <p:pic>
        <p:nvPicPr>
          <p:cNvPr id="18" name="Picture 17">
            <a:extLst>
              <a:ext uri="{FF2B5EF4-FFF2-40B4-BE49-F238E27FC236}">
                <a16:creationId xmlns:a16="http://schemas.microsoft.com/office/drawing/2014/main" id="{676D857A-EBF5-0647-9EFF-69BA622C86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58042" y="3477335"/>
            <a:ext cx="1202084" cy="1233267"/>
          </a:xfrm>
          <a:prstGeom prst="rect">
            <a:avLst/>
          </a:prstGeom>
        </p:spPr>
      </p:pic>
      <p:pic>
        <p:nvPicPr>
          <p:cNvPr id="22" name="Picture 21">
            <a:extLst>
              <a:ext uri="{FF2B5EF4-FFF2-40B4-BE49-F238E27FC236}">
                <a16:creationId xmlns:a16="http://schemas.microsoft.com/office/drawing/2014/main" id="{A9CC7108-878D-B645-912C-BBC78C7EC7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29959" y="2166530"/>
            <a:ext cx="732654" cy="1310805"/>
          </a:xfrm>
          <a:prstGeom prst="rect">
            <a:avLst/>
          </a:prstGeom>
        </p:spPr>
      </p:pic>
      <p:pic>
        <p:nvPicPr>
          <p:cNvPr id="24" name="Picture 23">
            <a:extLst>
              <a:ext uri="{FF2B5EF4-FFF2-40B4-BE49-F238E27FC236}">
                <a16:creationId xmlns:a16="http://schemas.microsoft.com/office/drawing/2014/main" id="{CAABDEE0-5E4F-AE4D-9A55-A2D0A140F81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8062613" y="2112377"/>
            <a:ext cx="335819" cy="637665"/>
          </a:xfrm>
          <a:prstGeom prst="rect">
            <a:avLst/>
          </a:prstGeom>
        </p:spPr>
      </p:pic>
      <p:pic>
        <p:nvPicPr>
          <p:cNvPr id="25" name="Picture 24">
            <a:extLst>
              <a:ext uri="{FF2B5EF4-FFF2-40B4-BE49-F238E27FC236}">
                <a16:creationId xmlns:a16="http://schemas.microsoft.com/office/drawing/2014/main" id="{6EB44A48-2A86-954D-A736-5DC25DEED40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38358" y="2750042"/>
            <a:ext cx="584328" cy="390248"/>
          </a:xfrm>
          <a:prstGeom prst="rect">
            <a:avLst/>
          </a:prstGeom>
        </p:spPr>
      </p:pic>
      <p:pic>
        <p:nvPicPr>
          <p:cNvPr id="26" name="Picture 25">
            <a:extLst>
              <a:ext uri="{FF2B5EF4-FFF2-40B4-BE49-F238E27FC236}">
                <a16:creationId xmlns:a16="http://schemas.microsoft.com/office/drawing/2014/main" id="{B77FDC69-56D3-EC4D-ABCF-3A49C44A519B}"/>
              </a:ext>
            </a:extLst>
          </p:cNvPr>
          <p:cNvPicPr>
            <a:picLocks noChangeAspect="1"/>
          </p:cNvPicPr>
          <p:nvPr/>
        </p:nvPicPr>
        <p:blipFill>
          <a:blip r:embed="rId8"/>
          <a:stretch>
            <a:fillRect/>
          </a:stretch>
        </p:blipFill>
        <p:spPr>
          <a:xfrm>
            <a:off x="7305124" y="872651"/>
            <a:ext cx="1488895" cy="1076759"/>
          </a:xfrm>
          <a:prstGeom prst="rect">
            <a:avLst/>
          </a:prstGeom>
          <a:ln w="19050">
            <a:solidFill>
              <a:schemeClr val="tx1"/>
            </a:solidFill>
          </a:ln>
        </p:spPr>
      </p:pic>
    </p:spTree>
    <p:extLst>
      <p:ext uri="{BB962C8B-B14F-4D97-AF65-F5344CB8AC3E}">
        <p14:creationId xmlns:p14="http://schemas.microsoft.com/office/powerpoint/2010/main" val="1434346145"/>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1964</TotalTime>
  <Words>2473</Words>
  <Application>Microsoft Macintosh PowerPoint</Application>
  <PresentationFormat>On-screen Show (16:9)</PresentationFormat>
  <Paragraphs>510</Paragraphs>
  <Slides>69</Slides>
  <Notes>34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69</vt:i4>
      </vt:variant>
    </vt:vector>
  </HeadingPairs>
  <TitlesOfParts>
    <vt:vector size="77" baseType="lpstr">
      <vt:lpstr>Arial Unicode MS</vt:lpstr>
      <vt:lpstr>ＭＳ Ｐゴシック</vt:lpstr>
      <vt:lpstr>Arial</vt:lpstr>
      <vt:lpstr>Calibri</vt:lpstr>
      <vt:lpstr>Helvetica</vt:lpstr>
      <vt:lpstr>Myriad Pro</vt:lpstr>
      <vt:lpstr>Wingdings</vt:lpstr>
      <vt:lpstr>Simple Light</vt:lpstr>
      <vt:lpstr>PowerPoint Presentation</vt:lpstr>
      <vt:lpstr>What is the microbiome? </vt:lpstr>
      <vt:lpstr>PowerPoint Presentation</vt:lpstr>
      <vt:lpstr>Genomics meets the Microbiome</vt:lpstr>
      <vt:lpstr>My Science Trajectory </vt:lpstr>
      <vt:lpstr>My Science Trajectory </vt:lpstr>
      <vt:lpstr>My Science Trajectory </vt:lpstr>
      <vt:lpstr>Wrighton Lab Started in 2013</vt:lpstr>
      <vt:lpstr>A little about  the Wrighton Microbiome Lab Group</vt:lpstr>
      <vt:lpstr>Genomics meets the Microbiome</vt:lpstr>
      <vt:lpstr>PowerPoint Presentation</vt:lpstr>
      <vt:lpstr>The multi-omics tool box </vt:lpstr>
      <vt:lpstr>The multi-omics tool box </vt:lpstr>
      <vt:lpstr>The multi-omics tool box </vt:lpstr>
      <vt:lpstr>The multi-omics tool box </vt:lpstr>
      <vt:lpstr>The multi-omics tool box </vt:lpstr>
      <vt:lpstr>PowerPoint Presentation</vt:lpstr>
      <vt:lpstr>Genomics meets the Microbiome</vt:lpstr>
      <vt:lpstr>Session 1 Learning objectives</vt:lpstr>
      <vt:lpstr>DNA tools in the microbiome field</vt:lpstr>
      <vt:lpstr>16S rRNA gene is a commonly used biomarker</vt:lpstr>
      <vt:lpstr>16S rRNA gene is a good biomarker ubiquity, variability, conservation</vt:lpstr>
      <vt:lpstr>From Woese to PCR :16S rRNA sequencing today</vt:lpstr>
      <vt:lpstr>16S rRNA gene is a good biomarker sequencing affordable and computationally accessible</vt:lpstr>
      <vt:lpstr>PowerPoint Presentation</vt:lpstr>
      <vt:lpstr>16S rRNA gene has copy number differences can skew interpretation of relative abundance</vt:lpstr>
      <vt:lpstr>For many organisms, 16S might not provide enough resolution for ecological significance</vt:lpstr>
      <vt:lpstr>DNA based microbiome tools</vt:lpstr>
      <vt:lpstr>Metagenome- or community genomics- provides organisms in context of their environment </vt:lpstr>
      <vt:lpstr>the microbial world before metagenomics</vt:lpstr>
      <vt:lpstr>Genomes used to be only from cultured- bias!</vt:lpstr>
      <vt:lpstr>Microbial dark matter: The uncultivated majority </vt:lpstr>
      <vt:lpstr>Microbial dark matter: The uncultivated majority </vt:lpstr>
      <vt:lpstr>Name that noun and verb pair</vt:lpstr>
      <vt:lpstr>Name that noun and verb pair</vt:lpstr>
      <vt:lpstr>PowerPoint Presentation</vt:lpstr>
      <vt:lpstr>PowerPoint Presentation</vt:lpstr>
      <vt:lpstr>Venter paper work flow</vt:lpstr>
      <vt:lpstr>Unbinned metagenome can uncover new functional diversity in the world around us Global ocean sampling expedition (GOS)</vt:lpstr>
      <vt:lpstr>PowerPoint Presentation</vt:lpstr>
      <vt:lpstr>New genes recovered- expand gene diversity by sampling the uncultivated</vt:lpstr>
      <vt:lpstr>Challenge- assign these genes to organisms or provide overall organismal context</vt:lpstr>
      <vt:lpstr>PowerPoint Presentation</vt:lpstr>
      <vt:lpstr>Banfield lab work flow</vt:lpstr>
      <vt:lpstr>PowerPoint Presentation</vt:lpstr>
      <vt:lpstr> Genomics meet biogeochemistry</vt:lpstr>
      <vt:lpstr>MAGs from AMD biofilms</vt:lpstr>
      <vt:lpstr>Multiple 16S rRNA approaches:  amplicon barcoding (clone libraries are PCR based) and FISH</vt:lpstr>
      <vt:lpstr>Binned community genome: Metabolic profiling at organismal (genome) level</vt:lpstr>
      <vt:lpstr>MAG quality standards –  Standardizing genome completion and quality </vt:lpstr>
      <vt:lpstr>Binned community genome: Metabolic profiling at organismal (genome) level</vt:lpstr>
      <vt:lpstr>Challenges of binned approach: then and now</vt:lpstr>
      <vt:lpstr>PowerPoint Presentation</vt:lpstr>
      <vt:lpstr>PowerPoint Presentation</vt:lpstr>
      <vt:lpstr>PowerPoint Presentation</vt:lpstr>
      <vt:lpstr>Greatest hit Microbial Community Genomics</vt:lpstr>
      <vt:lpstr>PowerPoint Presentation</vt:lpstr>
      <vt:lpstr>Greatest hit Microbial Community Genomics</vt:lpstr>
      <vt:lpstr>Greatest hit Microbial Community Genomics</vt:lpstr>
      <vt:lpstr>PowerPoint Presentation</vt:lpstr>
      <vt:lpstr>Greatest hit Microbial Community Genomics</vt:lpstr>
      <vt:lpstr>PowerPoint Presentation</vt:lpstr>
      <vt:lpstr>Greatest hit Microbial Community Genomics</vt:lpstr>
      <vt:lpstr>PowerPoint Presentation</vt:lpstr>
      <vt:lpstr>Greatest hit Microbial Community Genomics</vt:lpstr>
      <vt:lpstr>PowerPoint Presentation</vt:lpstr>
      <vt:lpstr>Some questions- choose a method- many work 16S rRNA, unbinned, binned</vt:lpstr>
      <vt:lpstr>Terminology review: Word choice matters</vt:lpstr>
      <vt:lpstr>Session 1 Learning objectives Let’s Review</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Venter to guide you, How do we identify viruses in genomics datasets? What are key genes that you can look for?   What is meant by host auxiliary metabolic gene (AMG). What AMG did Venter and colleagues find in their viral genomic datasets?   How could viruses impact their microbial hosts in marine systems (use this paper or others out there)? </dc:title>
  <cp:lastModifiedBy>Wrighton,Kelly</cp:lastModifiedBy>
  <cp:revision>51</cp:revision>
  <dcterms:modified xsi:type="dcterms:W3CDTF">2020-01-14T07:17:33Z</dcterms:modified>
</cp:coreProperties>
</file>