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7"/>
  </p:notesMasterIdLst>
  <p:sldIdLst>
    <p:sldId id="256" r:id="rId2"/>
    <p:sldId id="257" r:id="rId3"/>
    <p:sldId id="261" r:id="rId4"/>
    <p:sldId id="260" r:id="rId5"/>
    <p:sldId id="259" r:id="rId6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4DCC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08"/>
    <p:restoredTop sz="84395"/>
  </p:normalViewPr>
  <p:slideViewPr>
    <p:cSldViewPr snapToGrid="0" snapToObjects="1">
      <p:cViewPr>
        <p:scale>
          <a:sx n="100" d="100"/>
          <a:sy n="100" d="100"/>
        </p:scale>
        <p:origin x="3024" y="9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E18FB17-9DC0-6140-A8F5-93BB479195DA}" type="datetimeFigureOut">
              <a:rPr lang="sv-SE" smtClean="0"/>
              <a:t>2019-01-10</a:t>
            </a:fld>
            <a:endParaRPr lang="sv-S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980388E-281A-F245-AF2B-7515C8A222D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080211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80388E-281A-F245-AF2B-7515C8A222D5}" type="slidenum">
              <a:rPr lang="sv-SE" smtClean="0"/>
              <a:t>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038644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80388E-281A-F245-AF2B-7515C8A222D5}" type="slidenum">
              <a:rPr lang="sv-SE" smtClean="0"/>
              <a:t>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1312324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80388E-281A-F245-AF2B-7515C8A222D5}" type="slidenum">
              <a:rPr lang="sv-SE" smtClean="0"/>
              <a:t>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7032841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80388E-281A-F245-AF2B-7515C8A222D5}" type="slidenum">
              <a:rPr lang="sv-SE" smtClean="0"/>
              <a:t>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3083654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dirty="0" err="1"/>
              <a:t>FileZilla</a:t>
            </a:r>
            <a:r>
              <a:rPr lang="sv-SE" dirty="0"/>
              <a:t>® is a cross-</a:t>
            </a:r>
            <a:r>
              <a:rPr lang="sv-SE" dirty="0" err="1"/>
              <a:t>platform</a:t>
            </a:r>
            <a:r>
              <a:rPr lang="sv-SE" dirty="0"/>
              <a:t> FTP, SFTP, and FTPS </a:t>
            </a:r>
            <a:r>
              <a:rPr lang="sv-SE" dirty="0" err="1"/>
              <a:t>client</a:t>
            </a:r>
            <a:r>
              <a:rPr lang="sv-SE" dirty="0"/>
              <a:t> </a:t>
            </a:r>
            <a:r>
              <a:rPr lang="sv-SE" dirty="0" err="1"/>
              <a:t>with</a:t>
            </a:r>
            <a:r>
              <a:rPr lang="sv-SE" dirty="0"/>
              <a:t> a </a:t>
            </a:r>
            <a:r>
              <a:rPr lang="sv-SE" dirty="0" err="1"/>
              <a:t>vast</a:t>
            </a:r>
            <a:r>
              <a:rPr lang="sv-SE" dirty="0"/>
              <a:t> list </a:t>
            </a:r>
            <a:r>
              <a:rPr lang="sv-SE" dirty="0" err="1"/>
              <a:t>of</a:t>
            </a:r>
            <a:r>
              <a:rPr lang="sv-SE" dirty="0"/>
              <a:t> features, </a:t>
            </a:r>
            <a:r>
              <a:rPr lang="sv-SE" dirty="0" err="1"/>
              <a:t>which</a:t>
            </a:r>
            <a:r>
              <a:rPr lang="sv-SE" dirty="0"/>
              <a:t> supports Windows, Mac OS X, Linux, and </a:t>
            </a:r>
            <a:r>
              <a:rPr lang="sv-SE" dirty="0" err="1"/>
              <a:t>more</a:t>
            </a:r>
            <a:r>
              <a:rPr lang="sv-SE" dirty="0"/>
              <a:t>. </a:t>
            </a:r>
            <a:r>
              <a:rPr lang="sv-SE" dirty="0" err="1"/>
              <a:t>FileZilla's</a:t>
            </a:r>
            <a:r>
              <a:rPr lang="sv-SE" dirty="0"/>
              <a:t> </a:t>
            </a:r>
            <a:r>
              <a:rPr lang="sv-SE" dirty="0" err="1"/>
              <a:t>dynamic</a:t>
            </a:r>
            <a:r>
              <a:rPr lang="sv-SE" dirty="0"/>
              <a:t> </a:t>
            </a:r>
            <a:r>
              <a:rPr lang="sv-SE" dirty="0" err="1"/>
              <a:t>tools</a:t>
            </a:r>
            <a:r>
              <a:rPr lang="sv-SE" dirty="0"/>
              <a:t> </a:t>
            </a:r>
            <a:r>
              <a:rPr lang="sv-SE" dirty="0" err="1"/>
              <a:t>help</a:t>
            </a:r>
            <a:r>
              <a:rPr lang="sv-SE" dirty="0"/>
              <a:t> </a:t>
            </a:r>
            <a:r>
              <a:rPr lang="sv-SE" dirty="0" err="1"/>
              <a:t>you</a:t>
            </a:r>
            <a:r>
              <a:rPr lang="sv-SE" dirty="0"/>
              <a:t> </a:t>
            </a:r>
            <a:r>
              <a:rPr lang="sv-SE" dirty="0" err="1"/>
              <a:t>move</a:t>
            </a:r>
            <a:r>
              <a:rPr lang="sv-SE" dirty="0"/>
              <a:t> </a:t>
            </a:r>
            <a:r>
              <a:rPr lang="sv-SE" dirty="0" err="1"/>
              <a:t>files</a:t>
            </a:r>
            <a:r>
              <a:rPr lang="sv-SE" dirty="0"/>
              <a:t> </a:t>
            </a:r>
            <a:r>
              <a:rPr lang="sv-SE" dirty="0" err="1"/>
              <a:t>between</a:t>
            </a:r>
            <a:r>
              <a:rPr lang="sv-SE" dirty="0"/>
              <a:t> </a:t>
            </a:r>
            <a:r>
              <a:rPr lang="sv-SE" dirty="0" err="1"/>
              <a:t>your</a:t>
            </a:r>
            <a:r>
              <a:rPr lang="sv-SE" dirty="0"/>
              <a:t> </a:t>
            </a:r>
            <a:r>
              <a:rPr lang="sv-SE" dirty="0" err="1"/>
              <a:t>local</a:t>
            </a:r>
            <a:r>
              <a:rPr lang="sv-SE" dirty="0"/>
              <a:t> </a:t>
            </a:r>
            <a:r>
              <a:rPr lang="sv-SE" dirty="0" err="1"/>
              <a:t>machine</a:t>
            </a:r>
            <a:r>
              <a:rPr lang="sv-SE" dirty="0"/>
              <a:t> and </a:t>
            </a:r>
            <a:r>
              <a:rPr lang="sv-SE" dirty="0" err="1"/>
              <a:t>your</a:t>
            </a:r>
            <a:r>
              <a:rPr lang="sv-SE" dirty="0"/>
              <a:t> Web </a:t>
            </a:r>
            <a:r>
              <a:rPr lang="sv-SE" dirty="0" err="1"/>
              <a:t>site's</a:t>
            </a:r>
            <a:r>
              <a:rPr lang="sv-SE" dirty="0"/>
              <a:t> server </a:t>
            </a:r>
            <a:r>
              <a:rPr lang="sv-SE" dirty="0" err="1"/>
              <a:t>effortlessly</a:t>
            </a:r>
            <a:r>
              <a:rPr lang="sv-SE" dirty="0"/>
              <a:t>. For </a:t>
            </a:r>
            <a:r>
              <a:rPr lang="sv-SE" dirty="0" err="1"/>
              <a:t>example</a:t>
            </a:r>
            <a:r>
              <a:rPr lang="sv-SE" dirty="0"/>
              <a:t>, </a:t>
            </a:r>
            <a:r>
              <a:rPr lang="sv-SE" dirty="0" err="1"/>
              <a:t>Filezilla</a:t>
            </a:r>
            <a:r>
              <a:rPr lang="sv-SE" dirty="0"/>
              <a:t> </a:t>
            </a:r>
            <a:r>
              <a:rPr lang="sv-SE" dirty="0" err="1"/>
              <a:t>lets</a:t>
            </a:r>
            <a:r>
              <a:rPr lang="sv-SE" dirty="0"/>
              <a:t> </a:t>
            </a:r>
            <a:r>
              <a:rPr lang="sv-SE" dirty="0" err="1"/>
              <a:t>you</a:t>
            </a:r>
            <a:r>
              <a:rPr lang="sv-SE" dirty="0"/>
              <a:t> </a:t>
            </a:r>
            <a:r>
              <a:rPr lang="sv-SE" dirty="0" err="1"/>
              <a:t>compare</a:t>
            </a:r>
            <a:r>
              <a:rPr lang="sv-SE" dirty="0"/>
              <a:t> </a:t>
            </a:r>
            <a:r>
              <a:rPr lang="sv-SE" dirty="0" err="1"/>
              <a:t>your</a:t>
            </a:r>
            <a:r>
              <a:rPr lang="sv-SE" dirty="0"/>
              <a:t> </a:t>
            </a:r>
            <a:r>
              <a:rPr lang="sv-SE" dirty="0" err="1"/>
              <a:t>files</a:t>
            </a:r>
            <a:r>
              <a:rPr lang="sv-SE" dirty="0"/>
              <a:t> </a:t>
            </a:r>
            <a:r>
              <a:rPr lang="sv-SE" dirty="0" err="1"/>
              <a:t>with</a:t>
            </a:r>
            <a:r>
              <a:rPr lang="sv-SE" dirty="0"/>
              <a:t> in-directory server </a:t>
            </a:r>
            <a:r>
              <a:rPr lang="sv-SE" dirty="0" err="1"/>
              <a:t>files</a:t>
            </a:r>
            <a:r>
              <a:rPr lang="sv-SE" dirty="0"/>
              <a:t> to </a:t>
            </a:r>
            <a:r>
              <a:rPr lang="sv-SE" dirty="0" err="1"/>
              <a:t>manage</a:t>
            </a:r>
            <a:r>
              <a:rPr lang="sv-SE" dirty="0"/>
              <a:t> </a:t>
            </a:r>
            <a:r>
              <a:rPr lang="sv-SE" dirty="0" err="1"/>
              <a:t>file</a:t>
            </a:r>
            <a:r>
              <a:rPr lang="sv-SE" dirty="0"/>
              <a:t> </a:t>
            </a:r>
            <a:r>
              <a:rPr lang="sv-SE" dirty="0" err="1"/>
              <a:t>syncing</a:t>
            </a:r>
            <a:r>
              <a:rPr lang="sv-SE" dirty="0"/>
              <a:t>. </a:t>
            </a:r>
          </a:p>
          <a:p>
            <a:endParaRPr lang="sv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80388E-281A-F245-AF2B-7515C8A222D5}" type="slidenum">
              <a:rPr lang="sv-SE" smtClean="0"/>
              <a:t>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800710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C4A6D4-F723-024A-BA98-F5747298FBF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1424564-3FA2-9446-B15F-507D7EDE9B8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0F3F5AF-4492-A046-B7A1-B07BB18D43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F9A887-7C75-ED4D-8F27-AD4357B90331}" type="datetimeFigureOut">
              <a:rPr lang="sv-SE" smtClean="0"/>
              <a:t>2019-01-10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3310D3-F0C3-5643-8C9C-9398627AF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FA82C0-F6E5-CA47-BC51-5BEB69E854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5495D4-25B5-DA48-A9C4-C4CEED9AF07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943817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DFCB8F-B019-004A-8689-C61BC7C4AF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F3CFA02-74B7-3C4E-97C2-185C86649A3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29C75C7-7133-7E4D-BD9A-3359F9A40F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F9A887-7C75-ED4D-8F27-AD4357B90331}" type="datetimeFigureOut">
              <a:rPr lang="sv-SE" smtClean="0"/>
              <a:t>2019-01-10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765BC3-D25B-3A41-B4F3-03BC81548B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F33EDA-CF97-7F46-9765-3ED2DEE6B5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5495D4-25B5-DA48-A9C4-C4CEED9AF07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362852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244958D-084E-7A4B-B3C0-4845A795A7E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DC91953-5E73-D846-99FA-ACA1C5579F3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6E21D9-1F2C-0C47-AEEB-9FDA987B25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F9A887-7C75-ED4D-8F27-AD4357B90331}" type="datetimeFigureOut">
              <a:rPr lang="sv-SE" smtClean="0"/>
              <a:t>2019-01-10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3E5096-FCB3-7B44-95F2-495DDD2DF9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BECCFB-16B6-034D-9422-D612374A4D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5495D4-25B5-DA48-A9C4-C4CEED9AF07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293073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B26C7D-96F5-734E-AA79-75F655F249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CF3CC7-BFEA-FE4F-840D-6CA269409C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3A077A-94AF-B04C-A2F2-5BAEC700B8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F9A887-7C75-ED4D-8F27-AD4357B90331}" type="datetimeFigureOut">
              <a:rPr lang="sv-SE" smtClean="0"/>
              <a:t>2019-01-10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9174FC8-C8FC-1C44-8A2F-C8E8C719C9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D99E06C-86F8-AA43-9E4D-E9FF92588F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5495D4-25B5-DA48-A9C4-C4CEED9AF07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054468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7D40D5-7146-5148-970A-D6B8A182F0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DA9AA5-990A-7442-9973-D981F32E63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2FF0CFD-099B-3646-B2B2-9642BFC7DA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F9A887-7C75-ED4D-8F27-AD4357B90331}" type="datetimeFigureOut">
              <a:rPr lang="sv-SE" smtClean="0"/>
              <a:t>2019-01-10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6E360C4-417B-0C4E-9E68-3AEDD8BD8F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9E3C38B-1936-4D4B-8B33-D91CB25B23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5495D4-25B5-DA48-A9C4-C4CEED9AF07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89471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175535-C6BC-5E45-94C6-457BBCD15E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1E3F7E-1561-424F-8F7E-3F7FB312C0A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3953C7B-F8F6-9543-8536-8C6F66706B4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6CF9B45-F7E3-0D4E-B7CE-22C78FB641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F9A887-7C75-ED4D-8F27-AD4357B90331}" type="datetimeFigureOut">
              <a:rPr lang="sv-SE" smtClean="0"/>
              <a:t>2019-01-10</a:t>
            </a:fld>
            <a:endParaRPr lang="sv-S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DA0B5A7-F652-CC42-9E68-53FE6C7696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6194CAB-B01F-0C47-A005-80FF16D936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5495D4-25B5-DA48-A9C4-C4CEED9AF07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386076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E4667E-F995-324E-8BE4-56FF82F395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D1809AB-2EAA-E144-8803-3373E854C7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4321B55-23D5-D743-97D3-104814F2098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811CA1E-1A50-DA41-8D5E-DE80E2F23E9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5E691E5-E957-6A40-A117-706A60174FD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F471945-097F-9546-B50E-05A021FC03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F9A887-7C75-ED4D-8F27-AD4357B90331}" type="datetimeFigureOut">
              <a:rPr lang="sv-SE" smtClean="0"/>
              <a:t>2019-01-10</a:t>
            </a:fld>
            <a:endParaRPr lang="sv-S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62DB95B-8DE6-DF45-B0F7-DA5FD67104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EA9DAAA-4B47-7A46-9EE9-9587659072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5495D4-25B5-DA48-A9C4-C4CEED9AF07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934089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4FCC8E-434C-AE47-AA4D-E738E3F4AE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737CB8D-88D1-B249-A0DD-D5F3FFF0EE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F9A887-7C75-ED4D-8F27-AD4357B90331}" type="datetimeFigureOut">
              <a:rPr lang="sv-SE" smtClean="0"/>
              <a:t>2019-01-10</a:t>
            </a:fld>
            <a:endParaRPr lang="sv-S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1D64632-38C0-324A-A7BE-774E924F02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E895265-F8C0-0D47-86D9-F1923C4C08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5495D4-25B5-DA48-A9C4-C4CEED9AF07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597101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DD149F9-7E50-1041-AE24-16A1F2C17B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F9A887-7C75-ED4D-8F27-AD4357B90331}" type="datetimeFigureOut">
              <a:rPr lang="sv-SE" smtClean="0"/>
              <a:t>2019-01-10</a:t>
            </a:fld>
            <a:endParaRPr lang="sv-S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EB8116E-06A1-1841-B236-6DC4BB3B2D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BD4C75C-4A77-FD4A-9FD9-6B6F6E6840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5495D4-25B5-DA48-A9C4-C4CEED9AF07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257260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52F604-263F-714E-B0F1-2A67A31A2F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79D61B-C6B4-1549-AFC8-64692B2192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4BFA4C8-0217-8942-B383-3F1C530F591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8334F8F-0251-4146-932E-D854AB4426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F9A887-7C75-ED4D-8F27-AD4357B90331}" type="datetimeFigureOut">
              <a:rPr lang="sv-SE" smtClean="0"/>
              <a:t>2019-01-10</a:t>
            </a:fld>
            <a:endParaRPr lang="sv-S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7EAF92-680F-8546-BD6E-043F621AD5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DE33852-381C-C04B-B3F4-77B16E62D0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5495D4-25B5-DA48-A9C4-C4CEED9AF07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724012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192F4A-6764-9945-A0F8-53E552443F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1A59038-572E-5D43-AC84-68DC1745CB1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D174870-9A41-9C49-8F0F-80727FEC200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355D435-5DA3-AA48-A82E-FF3A939715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F9A887-7C75-ED4D-8F27-AD4357B90331}" type="datetimeFigureOut">
              <a:rPr lang="sv-SE" smtClean="0"/>
              <a:t>2019-01-10</a:t>
            </a:fld>
            <a:endParaRPr lang="sv-S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F6E0A9C-4F14-2845-9E5E-627F917625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4606200-38D8-494D-BAE0-B1241CCEAF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5495D4-25B5-DA48-A9C4-C4CEED9AF07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962880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961DEC1-FAF3-5C4F-B677-B2E4CD6782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9D50FCE-B85C-FC44-895B-3645B12C88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3FFAA8-1036-5946-8339-CF284E142BD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F9A887-7C75-ED4D-8F27-AD4357B90331}" type="datetimeFigureOut">
              <a:rPr lang="sv-SE" smtClean="0"/>
              <a:t>2019-01-10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3DEFCC-16FD-8A44-98D1-26BFF49BCBB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098EC6-D3FD-CD48-85A8-D797BEF46F6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5495D4-25B5-DA48-A9C4-C4CEED9AF07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816989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sourceforge.net/projects/filezilla/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2E3E67-6707-CD4C-9A58-B16D8E4A56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1122363"/>
            <a:ext cx="12192000" cy="2387600"/>
          </a:xfrm>
          <a:pattFill prst="pct25">
            <a:fgClr>
              <a:srgbClr val="00B0F0"/>
            </a:fgClr>
            <a:bgClr>
              <a:schemeClr val="bg1"/>
            </a:bgClr>
          </a:pattFill>
        </p:spPr>
        <p:txBody>
          <a:bodyPr>
            <a:normAutofit/>
          </a:bodyPr>
          <a:lstStyle/>
          <a:p>
            <a:r>
              <a:rPr lang="sv-SE" dirty="0" err="1">
                <a:latin typeface="Avenir Light" panose="020B0402020203020204" pitchFamily="34" charset="77"/>
              </a:rPr>
              <a:t>Downloading</a:t>
            </a:r>
            <a:r>
              <a:rPr lang="sv-SE" dirty="0">
                <a:latin typeface="Avenir Light" panose="020B0402020203020204" pitchFamily="34" charset="77"/>
              </a:rPr>
              <a:t> workshop </a:t>
            </a:r>
            <a:r>
              <a:rPr lang="sv-SE" dirty="0" err="1">
                <a:latin typeface="Avenir Light" panose="020B0402020203020204" pitchFamily="34" charset="77"/>
              </a:rPr>
              <a:t>files</a:t>
            </a:r>
            <a:r>
              <a:rPr lang="sv-SE" dirty="0">
                <a:latin typeface="Avenir Light" panose="020B0402020203020204" pitchFamily="34" charset="77"/>
              </a:rPr>
              <a:t> to </a:t>
            </a:r>
            <a:r>
              <a:rPr lang="sv-SE" dirty="0" err="1">
                <a:latin typeface="Avenir Light" panose="020B0402020203020204" pitchFamily="34" charset="77"/>
              </a:rPr>
              <a:t>your</a:t>
            </a:r>
            <a:r>
              <a:rPr lang="sv-SE" dirty="0">
                <a:latin typeface="Avenir Light" panose="020B0402020203020204" pitchFamily="34" charset="77"/>
              </a:rPr>
              <a:t> computer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AAD1963-CDCA-7245-845B-BAB8203BF28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l"/>
            <a:r>
              <a:rPr lang="sv-SE" dirty="0">
                <a:solidFill>
                  <a:schemeClr val="bg1">
                    <a:lumMod val="50000"/>
                  </a:schemeClr>
                </a:solidFill>
                <a:latin typeface="Avenir Light" panose="020B0402020203020204" pitchFamily="34" charset="77"/>
              </a:rPr>
              <a:t>Karin Steffen</a:t>
            </a:r>
          </a:p>
          <a:p>
            <a:pPr algn="l"/>
            <a:r>
              <a:rPr lang="sv-SE" dirty="0">
                <a:solidFill>
                  <a:schemeClr val="bg1">
                    <a:lumMod val="50000"/>
                  </a:schemeClr>
                </a:solidFill>
                <a:latin typeface="Avenir Light" panose="020B0402020203020204" pitchFamily="34" charset="77"/>
              </a:rPr>
              <a:t>Workshop on </a:t>
            </a:r>
            <a:r>
              <a:rPr lang="sv-SE" dirty="0" err="1">
                <a:solidFill>
                  <a:schemeClr val="bg1">
                    <a:lumMod val="50000"/>
                  </a:schemeClr>
                </a:solidFill>
                <a:latin typeface="Avenir Light" panose="020B0402020203020204" pitchFamily="34" charset="77"/>
              </a:rPr>
              <a:t>Genomics</a:t>
            </a:r>
            <a:r>
              <a:rPr lang="sv-SE" dirty="0">
                <a:solidFill>
                  <a:schemeClr val="bg1">
                    <a:lumMod val="50000"/>
                  </a:schemeClr>
                </a:solidFill>
                <a:latin typeface="Avenir Light" panose="020B0402020203020204" pitchFamily="34" charset="77"/>
              </a:rPr>
              <a:t> 2019</a:t>
            </a:r>
          </a:p>
        </p:txBody>
      </p:sp>
    </p:spTree>
    <p:extLst>
      <p:ext uri="{BB962C8B-B14F-4D97-AF65-F5344CB8AC3E}">
        <p14:creationId xmlns:p14="http://schemas.microsoft.com/office/powerpoint/2010/main" val="18763764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9CD5A9-B853-D441-AB53-EB27FEE09A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Terminal: </a:t>
            </a:r>
            <a:r>
              <a:rPr lang="sv-SE" dirty="0" err="1"/>
              <a:t>rsync</a:t>
            </a:r>
            <a:r>
              <a:rPr lang="sv-SE" dirty="0"/>
              <a:t> (</a:t>
            </a:r>
            <a:r>
              <a:rPr lang="sv-SE" dirty="0" err="1"/>
              <a:t>scp</a:t>
            </a:r>
            <a:r>
              <a:rPr lang="sv-SE" dirty="0"/>
              <a:t> …)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82084A-FAFE-DE48-BCBD-B95D4C0961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v-SE" dirty="0" err="1">
                <a:cs typeface="Courier New" panose="02070309020205020404" pitchFamily="49" charset="0"/>
              </a:rPr>
              <a:t>Connect</a:t>
            </a:r>
            <a:r>
              <a:rPr lang="sv-SE" dirty="0">
                <a:cs typeface="Courier New" panose="02070309020205020404" pitchFamily="49" charset="0"/>
              </a:rPr>
              <a:t> from </a:t>
            </a:r>
            <a:r>
              <a:rPr lang="sv-SE" dirty="0" err="1">
                <a:cs typeface="Courier New" panose="02070309020205020404" pitchFamily="49" charset="0"/>
              </a:rPr>
              <a:t>your</a:t>
            </a:r>
            <a:r>
              <a:rPr lang="sv-SE" dirty="0">
                <a:cs typeface="Courier New" panose="02070309020205020404" pitchFamily="49" charset="0"/>
              </a:rPr>
              <a:t> </a:t>
            </a:r>
            <a:r>
              <a:rPr lang="sv-SE" dirty="0" err="1">
                <a:cs typeface="Courier New" panose="02070309020205020404" pitchFamily="49" charset="0"/>
              </a:rPr>
              <a:t>own</a:t>
            </a:r>
            <a:r>
              <a:rPr lang="sv-SE" dirty="0">
                <a:cs typeface="Courier New" panose="02070309020205020404" pitchFamily="49" charset="0"/>
              </a:rPr>
              <a:t> </a:t>
            </a:r>
            <a:r>
              <a:rPr lang="sv-SE" dirty="0" err="1">
                <a:cs typeface="Courier New" panose="02070309020205020404" pitchFamily="49" charset="0"/>
              </a:rPr>
              <a:t>local</a:t>
            </a:r>
            <a:r>
              <a:rPr lang="sv-SE" dirty="0">
                <a:cs typeface="Courier New" panose="02070309020205020404" pitchFamily="49" charset="0"/>
              </a:rPr>
              <a:t> terminal </a:t>
            </a:r>
            <a:r>
              <a:rPr lang="sv-SE" dirty="0">
                <a:latin typeface="Courier New" panose="02070309020205020404" pitchFamily="49" charset="0"/>
                <a:cs typeface="Courier New" panose="02070309020205020404" pitchFamily="49" charset="0"/>
              </a:rPr>
              <a:t>$ </a:t>
            </a:r>
            <a:r>
              <a:rPr lang="sv-SE" dirty="0" err="1">
                <a:latin typeface="Courier New" panose="02070309020205020404" pitchFamily="49" charset="0"/>
                <a:cs typeface="Courier New" panose="02070309020205020404" pitchFamily="49" charset="0"/>
              </a:rPr>
              <a:t>ssh</a:t>
            </a:r>
            <a:endParaRPr lang="sv-SE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sv-SE" dirty="0" err="1">
                <a:latin typeface="Avenir Roman" panose="02000503020000020003" pitchFamily="2" charset="0"/>
                <a:cs typeface="Courier New" panose="02070309020205020404" pitchFamily="49" charset="0"/>
              </a:rPr>
              <a:t>Locate</a:t>
            </a:r>
            <a:r>
              <a:rPr lang="sv-SE" dirty="0">
                <a:latin typeface="Avenir Roman" panose="02000503020000020003" pitchFamily="2" charset="0"/>
                <a:cs typeface="Courier New" panose="02070309020205020404" pitchFamily="49" charset="0"/>
              </a:rPr>
              <a:t> the </a:t>
            </a:r>
            <a:r>
              <a:rPr lang="sv-SE" dirty="0" err="1">
                <a:latin typeface="Avenir Roman" panose="02000503020000020003" pitchFamily="2" charset="0"/>
                <a:cs typeface="Courier New" panose="02070309020205020404" pitchFamily="49" charset="0"/>
              </a:rPr>
              <a:t>files</a:t>
            </a:r>
            <a:r>
              <a:rPr lang="sv-SE" dirty="0">
                <a:latin typeface="Avenir Roman" panose="02000503020000020003" pitchFamily="2" charset="0"/>
                <a:cs typeface="Courier New" panose="02070309020205020404" pitchFamily="49" charset="0"/>
              </a:rPr>
              <a:t>, </a:t>
            </a:r>
            <a:r>
              <a:rPr lang="sv-SE" dirty="0" err="1">
                <a:latin typeface="Avenir Roman" panose="02000503020000020003" pitchFamily="2" charset="0"/>
                <a:cs typeface="Courier New" panose="02070309020205020404" pitchFamily="49" charset="0"/>
              </a:rPr>
              <a:t>e.g</a:t>
            </a:r>
            <a:r>
              <a:rPr lang="sv-SE" dirty="0">
                <a:latin typeface="Avenir Roman" panose="02000503020000020003" pitchFamily="2" charset="0"/>
                <a:cs typeface="Courier New" panose="02070309020205020404" pitchFamily="49" charset="0"/>
              </a:rPr>
              <a:t>. </a:t>
            </a:r>
            <a:r>
              <a:rPr lang="sv-SE" dirty="0" err="1">
                <a:latin typeface="Avenir Roman" panose="02000503020000020003" pitchFamily="2" charset="0"/>
                <a:cs typeface="Courier New" panose="02070309020205020404" pitchFamily="49" charset="0"/>
              </a:rPr>
              <a:t>use</a:t>
            </a:r>
            <a:r>
              <a:rPr lang="sv-SE" dirty="0">
                <a:latin typeface="Avenir Roman" panose="02000503020000020003" pitchFamily="2" charset="0"/>
                <a:cs typeface="Courier New" panose="02070309020205020404" pitchFamily="49" charset="0"/>
              </a:rPr>
              <a:t> </a:t>
            </a:r>
            <a:r>
              <a:rPr lang="sv-SE" dirty="0">
                <a:latin typeface="Courier New" panose="02070309020205020404" pitchFamily="49" charset="0"/>
                <a:cs typeface="Courier New" panose="02070309020205020404" pitchFamily="49" charset="0"/>
              </a:rPr>
              <a:t>$ </a:t>
            </a:r>
            <a:r>
              <a:rPr lang="sv-SE" dirty="0" err="1">
                <a:latin typeface="Courier New" panose="02070309020205020404" pitchFamily="49" charset="0"/>
                <a:cs typeface="Courier New" panose="02070309020205020404" pitchFamily="49" charset="0"/>
              </a:rPr>
              <a:t>pwd</a:t>
            </a:r>
            <a:endParaRPr lang="sv-SE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sv-SE" dirty="0" err="1">
                <a:solidFill>
                  <a:schemeClr val="bg1">
                    <a:lumMod val="50000"/>
                  </a:schemeClr>
                </a:solidFill>
                <a:latin typeface="Avenir Roman" panose="02000503020000020003" pitchFamily="2" charset="0"/>
                <a:cs typeface="Courier New" panose="02070309020205020404" pitchFamily="49" charset="0"/>
              </a:rPr>
              <a:t>Optional</a:t>
            </a:r>
            <a:r>
              <a:rPr lang="sv-SE" dirty="0">
                <a:solidFill>
                  <a:schemeClr val="bg1">
                    <a:lumMod val="50000"/>
                  </a:schemeClr>
                </a:solidFill>
                <a:latin typeface="Avenir Roman" panose="02000503020000020003" pitchFamily="2" charset="0"/>
                <a:cs typeface="Courier New" panose="02070309020205020404" pitchFamily="49" charset="0"/>
              </a:rPr>
              <a:t>: </a:t>
            </a:r>
            <a:r>
              <a:rPr lang="sv-SE" dirty="0">
                <a:solidFill>
                  <a:schemeClr val="bg1">
                    <a:lumMod val="50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$ md5sum</a:t>
            </a:r>
          </a:p>
          <a:p>
            <a:pPr marL="0" indent="0">
              <a:buNone/>
            </a:pPr>
            <a:r>
              <a:rPr lang="sv-SE" dirty="0" err="1">
                <a:latin typeface="Avenir Roman" panose="02000503020000020003" pitchFamily="2" charset="0"/>
                <a:cs typeface="Courier New" panose="02070309020205020404" pitchFamily="49" charset="0"/>
              </a:rPr>
              <a:t>Download</a:t>
            </a:r>
            <a:r>
              <a:rPr lang="sv-SE" dirty="0">
                <a:latin typeface="Avenir Roman" panose="02000503020000020003" pitchFamily="2" charset="0"/>
                <a:cs typeface="Courier New" panose="02070309020205020404" pitchFamily="49" charset="0"/>
              </a:rPr>
              <a:t> </a:t>
            </a:r>
            <a:r>
              <a:rPr lang="sv-SE" dirty="0" err="1">
                <a:latin typeface="Avenir Roman" panose="02000503020000020003" pitchFamily="2" charset="0"/>
                <a:cs typeface="Courier New" panose="02070309020205020404" pitchFamily="49" charset="0"/>
              </a:rPr>
              <a:t>your</a:t>
            </a:r>
            <a:r>
              <a:rPr lang="sv-SE" dirty="0">
                <a:latin typeface="Avenir Roman" panose="02000503020000020003" pitchFamily="2" charset="0"/>
                <a:cs typeface="Courier New" panose="02070309020205020404" pitchFamily="49" charset="0"/>
              </a:rPr>
              <a:t> </a:t>
            </a:r>
            <a:r>
              <a:rPr lang="sv-SE" dirty="0" err="1">
                <a:latin typeface="Avenir Roman" panose="02000503020000020003" pitchFamily="2" charset="0"/>
                <a:cs typeface="Courier New" panose="02070309020205020404" pitchFamily="49" charset="0"/>
              </a:rPr>
              <a:t>file</a:t>
            </a:r>
            <a:r>
              <a:rPr lang="sv-SE" dirty="0">
                <a:latin typeface="Avenir Roman" panose="02000503020000020003" pitchFamily="2" charset="0"/>
                <a:cs typeface="Courier New" panose="02070309020205020404" pitchFamily="49" charset="0"/>
              </a:rPr>
              <a:t> </a:t>
            </a:r>
            <a:r>
              <a:rPr lang="sv-SE" dirty="0" err="1">
                <a:latin typeface="Avenir Roman" panose="02000503020000020003" pitchFamily="2" charset="0"/>
                <a:cs typeface="Courier New" panose="02070309020205020404" pitchFamily="49" charset="0"/>
              </a:rPr>
              <a:t>of</a:t>
            </a:r>
            <a:r>
              <a:rPr lang="sv-SE" dirty="0">
                <a:latin typeface="Avenir Roman" panose="02000503020000020003" pitchFamily="2" charset="0"/>
                <a:cs typeface="Courier New" panose="02070309020205020404" pitchFamily="49" charset="0"/>
              </a:rPr>
              <a:t> </a:t>
            </a:r>
            <a:r>
              <a:rPr lang="sv-SE" dirty="0" err="1">
                <a:latin typeface="Avenir Roman" panose="02000503020000020003" pitchFamily="2" charset="0"/>
                <a:cs typeface="Courier New" panose="02070309020205020404" pitchFamily="49" charset="0"/>
              </a:rPr>
              <a:t>interest</a:t>
            </a:r>
            <a:r>
              <a:rPr lang="sv-SE" dirty="0">
                <a:latin typeface="Avenir Roman" panose="02000503020000020003" pitchFamily="2" charset="0"/>
                <a:cs typeface="Courier New" panose="02070309020205020404" pitchFamily="49" charset="0"/>
              </a:rPr>
              <a:t> </a:t>
            </a:r>
            <a:r>
              <a:rPr lang="sv-SE" dirty="0">
                <a:latin typeface="Courier New" panose="02070309020205020404" pitchFamily="49" charset="0"/>
                <a:cs typeface="Courier New" panose="02070309020205020404" pitchFamily="49" charset="0"/>
              </a:rPr>
              <a:t>$ </a:t>
            </a:r>
            <a:r>
              <a:rPr lang="sv-SE" dirty="0" err="1">
                <a:latin typeface="Courier New" panose="02070309020205020404" pitchFamily="49" charset="0"/>
                <a:cs typeface="Courier New" panose="02070309020205020404" pitchFamily="49" charset="0"/>
              </a:rPr>
              <a:t>rsync</a:t>
            </a:r>
            <a:endParaRPr lang="sv-SE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pic>
        <p:nvPicPr>
          <p:cNvPr id="1028" name="Picture 4" descr="Image result for terminal">
            <a:extLst>
              <a:ext uri="{FF2B5EF4-FFF2-40B4-BE49-F238E27FC236}">
                <a16:creationId xmlns:a16="http://schemas.microsoft.com/office/drawing/2014/main" id="{E1B64F19-41A3-FC49-90B9-58B855CACEC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95" t="4961" r="19286"/>
          <a:stretch/>
        </p:blipFill>
        <p:spPr bwMode="auto">
          <a:xfrm>
            <a:off x="10634662" y="1690688"/>
            <a:ext cx="1557338" cy="14499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699807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9CD5A9-B853-D441-AB53-EB27FEE09A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Terminal: </a:t>
            </a:r>
            <a:r>
              <a:rPr lang="sv-SE" dirty="0" err="1"/>
              <a:t>rsync</a:t>
            </a:r>
            <a:r>
              <a:rPr lang="sv-SE" dirty="0"/>
              <a:t> (</a:t>
            </a:r>
            <a:r>
              <a:rPr lang="sv-SE" dirty="0" err="1"/>
              <a:t>scp</a:t>
            </a:r>
            <a:r>
              <a:rPr lang="sv-SE" dirty="0"/>
              <a:t> …)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82084A-FAFE-DE48-BCBD-B95D4C0961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sv-SE" dirty="0" err="1">
                <a:cs typeface="Courier New" panose="02070309020205020404" pitchFamily="49" charset="0"/>
              </a:rPr>
              <a:t>Connect</a:t>
            </a:r>
            <a:r>
              <a:rPr lang="sv-SE" dirty="0">
                <a:cs typeface="Courier New" panose="02070309020205020404" pitchFamily="49" charset="0"/>
              </a:rPr>
              <a:t> from </a:t>
            </a:r>
            <a:r>
              <a:rPr lang="sv-SE" dirty="0" err="1">
                <a:cs typeface="Courier New" panose="02070309020205020404" pitchFamily="49" charset="0"/>
              </a:rPr>
              <a:t>your</a:t>
            </a:r>
            <a:r>
              <a:rPr lang="sv-SE" dirty="0">
                <a:cs typeface="Courier New" panose="02070309020205020404" pitchFamily="49" charset="0"/>
              </a:rPr>
              <a:t> </a:t>
            </a:r>
            <a:r>
              <a:rPr lang="sv-SE" dirty="0" err="1">
                <a:cs typeface="Courier New" panose="02070309020205020404" pitchFamily="49" charset="0"/>
              </a:rPr>
              <a:t>own</a:t>
            </a:r>
            <a:r>
              <a:rPr lang="sv-SE" dirty="0">
                <a:cs typeface="Courier New" panose="02070309020205020404" pitchFamily="49" charset="0"/>
              </a:rPr>
              <a:t> </a:t>
            </a:r>
            <a:r>
              <a:rPr lang="sv-SE" dirty="0" err="1">
                <a:cs typeface="Courier New" panose="02070309020205020404" pitchFamily="49" charset="0"/>
              </a:rPr>
              <a:t>local</a:t>
            </a:r>
            <a:r>
              <a:rPr lang="sv-SE" dirty="0">
                <a:cs typeface="Courier New" panose="02070309020205020404" pitchFamily="49" charset="0"/>
              </a:rPr>
              <a:t> terminal</a:t>
            </a:r>
          </a:p>
          <a:p>
            <a:pPr marL="0" indent="0">
              <a:buNone/>
            </a:pPr>
            <a:r>
              <a:rPr lang="sv-SE" dirty="0">
                <a:latin typeface="Courier New" panose="02070309020205020404" pitchFamily="49" charset="0"/>
                <a:cs typeface="Courier New" panose="02070309020205020404" pitchFamily="49" charset="0"/>
              </a:rPr>
              <a:t>$ </a:t>
            </a:r>
            <a:r>
              <a:rPr lang="sv-SE" dirty="0" err="1">
                <a:latin typeface="Courier New" panose="02070309020205020404" pitchFamily="49" charset="0"/>
                <a:cs typeface="Courier New" panose="02070309020205020404" pitchFamily="49" charset="0"/>
              </a:rPr>
              <a:t>ssh</a:t>
            </a:r>
            <a:r>
              <a:rPr lang="sv-SE" dirty="0">
                <a:latin typeface="Courier New" panose="02070309020205020404" pitchFamily="49" charset="0"/>
                <a:cs typeface="Courier New" panose="02070309020205020404" pitchFamily="49" charset="0"/>
              </a:rPr>
              <a:t> genomics@ec2-3-84-41-42.compute-1.amazonaws.com</a:t>
            </a:r>
          </a:p>
          <a:p>
            <a:pPr marL="0" indent="0">
              <a:buNone/>
            </a:pPr>
            <a:endParaRPr lang="sv-SE" dirty="0">
              <a:latin typeface="Avenir Roman" panose="02000503020000020003" pitchFamily="2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sv-SE" dirty="0" err="1">
                <a:latin typeface="Avenir Roman" panose="02000503020000020003" pitchFamily="2" charset="0"/>
                <a:cs typeface="Courier New" panose="02070309020205020404" pitchFamily="49" charset="0"/>
              </a:rPr>
              <a:t>Locate</a:t>
            </a:r>
            <a:r>
              <a:rPr lang="sv-SE" dirty="0">
                <a:latin typeface="Avenir Roman" panose="02000503020000020003" pitchFamily="2" charset="0"/>
                <a:cs typeface="Courier New" panose="02070309020205020404" pitchFamily="49" charset="0"/>
              </a:rPr>
              <a:t> the </a:t>
            </a:r>
            <a:r>
              <a:rPr lang="sv-SE" dirty="0" err="1">
                <a:latin typeface="Avenir Roman" panose="02000503020000020003" pitchFamily="2" charset="0"/>
                <a:cs typeface="Courier New" panose="02070309020205020404" pitchFamily="49" charset="0"/>
              </a:rPr>
              <a:t>files</a:t>
            </a:r>
            <a:r>
              <a:rPr lang="sv-SE" dirty="0">
                <a:latin typeface="Avenir Roman" panose="02000503020000020003" pitchFamily="2" charset="0"/>
                <a:cs typeface="Courier New" panose="02070309020205020404" pitchFamily="49" charset="0"/>
              </a:rPr>
              <a:t>, </a:t>
            </a:r>
            <a:r>
              <a:rPr lang="sv-SE" dirty="0" err="1">
                <a:latin typeface="Avenir Roman" panose="02000503020000020003" pitchFamily="2" charset="0"/>
                <a:cs typeface="Courier New" panose="02070309020205020404" pitchFamily="49" charset="0"/>
              </a:rPr>
              <a:t>e.g</a:t>
            </a:r>
            <a:r>
              <a:rPr lang="sv-SE" dirty="0">
                <a:latin typeface="Avenir Roman" panose="02000503020000020003" pitchFamily="2" charset="0"/>
                <a:cs typeface="Courier New" panose="02070309020205020404" pitchFamily="49" charset="0"/>
              </a:rPr>
              <a:t>. </a:t>
            </a:r>
            <a:r>
              <a:rPr lang="sv-SE" dirty="0" err="1">
                <a:latin typeface="Avenir Roman" panose="02000503020000020003" pitchFamily="2" charset="0"/>
                <a:cs typeface="Courier New" panose="02070309020205020404" pitchFamily="49" charset="0"/>
              </a:rPr>
              <a:t>use</a:t>
            </a:r>
            <a:r>
              <a:rPr lang="sv-SE" dirty="0">
                <a:latin typeface="Avenir Roman" panose="02000503020000020003" pitchFamily="2" charset="0"/>
                <a:cs typeface="Courier New" panose="02070309020205020404" pitchFamily="49" charset="0"/>
              </a:rPr>
              <a:t> </a:t>
            </a:r>
            <a:r>
              <a:rPr lang="sv-SE" dirty="0">
                <a:latin typeface="Courier New" panose="02070309020205020404" pitchFamily="49" charset="0"/>
                <a:cs typeface="Courier New" panose="02070309020205020404" pitchFamily="49" charset="0"/>
              </a:rPr>
              <a:t>$ </a:t>
            </a:r>
            <a:r>
              <a:rPr lang="sv-SE" dirty="0" err="1">
                <a:latin typeface="Courier New" panose="02070309020205020404" pitchFamily="49" charset="0"/>
                <a:cs typeface="Courier New" panose="02070309020205020404" pitchFamily="49" charset="0"/>
              </a:rPr>
              <a:t>pwd</a:t>
            </a:r>
            <a:endParaRPr lang="sv-SE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endParaRPr lang="sv-SE" dirty="0">
              <a:latin typeface="Avenir Roman" panose="02000503020000020003" pitchFamily="2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sv-SE" dirty="0" err="1">
                <a:latin typeface="Avenir Roman" panose="02000503020000020003" pitchFamily="2" charset="0"/>
                <a:cs typeface="Courier New" panose="02070309020205020404" pitchFamily="49" charset="0"/>
              </a:rPr>
              <a:t>Download</a:t>
            </a:r>
            <a:r>
              <a:rPr lang="sv-SE" dirty="0">
                <a:latin typeface="Avenir Roman" panose="02000503020000020003" pitchFamily="2" charset="0"/>
                <a:cs typeface="Courier New" panose="02070309020205020404" pitchFamily="49" charset="0"/>
              </a:rPr>
              <a:t> </a:t>
            </a:r>
            <a:r>
              <a:rPr lang="sv-SE" dirty="0" err="1">
                <a:latin typeface="Avenir Roman" panose="02000503020000020003" pitchFamily="2" charset="0"/>
                <a:cs typeface="Courier New" panose="02070309020205020404" pitchFamily="49" charset="0"/>
              </a:rPr>
              <a:t>your</a:t>
            </a:r>
            <a:r>
              <a:rPr lang="sv-SE" dirty="0">
                <a:latin typeface="Avenir Roman" panose="02000503020000020003" pitchFamily="2" charset="0"/>
                <a:cs typeface="Courier New" panose="02070309020205020404" pitchFamily="49" charset="0"/>
              </a:rPr>
              <a:t> </a:t>
            </a:r>
            <a:r>
              <a:rPr lang="sv-SE" dirty="0" err="1">
                <a:latin typeface="Avenir Roman" panose="02000503020000020003" pitchFamily="2" charset="0"/>
                <a:cs typeface="Courier New" panose="02070309020205020404" pitchFamily="49" charset="0"/>
              </a:rPr>
              <a:t>file</a:t>
            </a:r>
            <a:r>
              <a:rPr lang="sv-SE" dirty="0">
                <a:latin typeface="Avenir Roman" panose="02000503020000020003" pitchFamily="2" charset="0"/>
                <a:cs typeface="Courier New" panose="02070309020205020404" pitchFamily="49" charset="0"/>
              </a:rPr>
              <a:t> </a:t>
            </a:r>
            <a:r>
              <a:rPr lang="sv-SE" dirty="0" err="1">
                <a:latin typeface="Avenir Roman" panose="02000503020000020003" pitchFamily="2" charset="0"/>
                <a:cs typeface="Courier New" panose="02070309020205020404" pitchFamily="49" charset="0"/>
              </a:rPr>
              <a:t>of</a:t>
            </a:r>
            <a:r>
              <a:rPr lang="sv-SE" dirty="0">
                <a:latin typeface="Avenir Roman" panose="02000503020000020003" pitchFamily="2" charset="0"/>
                <a:cs typeface="Courier New" panose="02070309020205020404" pitchFamily="49" charset="0"/>
              </a:rPr>
              <a:t> </a:t>
            </a:r>
            <a:r>
              <a:rPr lang="sv-SE" dirty="0" err="1">
                <a:latin typeface="Avenir Roman" panose="02000503020000020003" pitchFamily="2" charset="0"/>
                <a:cs typeface="Courier New" panose="02070309020205020404" pitchFamily="49" charset="0"/>
              </a:rPr>
              <a:t>interest</a:t>
            </a:r>
            <a:endParaRPr lang="sv-SE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sv-SE" dirty="0">
                <a:latin typeface="Courier New" panose="02070309020205020404" pitchFamily="49" charset="0"/>
                <a:cs typeface="Courier New" panose="02070309020205020404" pitchFamily="49" charset="0"/>
              </a:rPr>
              <a:t>$ </a:t>
            </a:r>
            <a:r>
              <a:rPr lang="sv-SE" dirty="0" err="1">
                <a:latin typeface="Courier New" panose="02070309020205020404" pitchFamily="49" charset="0"/>
                <a:cs typeface="Courier New" panose="02070309020205020404" pitchFamily="49" charset="0"/>
              </a:rPr>
              <a:t>rsync</a:t>
            </a:r>
            <a:r>
              <a:rPr lang="sv-SE" dirty="0">
                <a:latin typeface="Courier New" panose="02070309020205020404" pitchFamily="49" charset="0"/>
                <a:cs typeface="Courier New" panose="02070309020205020404" pitchFamily="49" charset="0"/>
              </a:rPr>
              <a:t> -</a:t>
            </a:r>
            <a:r>
              <a:rPr lang="sv-SE" dirty="0" err="1">
                <a:latin typeface="Courier New" panose="02070309020205020404" pitchFamily="49" charset="0"/>
                <a:cs typeface="Courier New" panose="02070309020205020404" pitchFamily="49" charset="0"/>
              </a:rPr>
              <a:t>avz</a:t>
            </a:r>
            <a:r>
              <a:rPr lang="sv-SE" dirty="0">
                <a:latin typeface="Courier New" panose="02070309020205020404" pitchFamily="49" charset="0"/>
                <a:cs typeface="Courier New" panose="02070309020205020404" pitchFamily="49" charset="0"/>
              </a:rPr>
              <a:t> genomics@ec2-18-212-16-174.compute-1.amazonaws.com:/</a:t>
            </a:r>
            <a:r>
              <a:rPr lang="sv-SE" dirty="0" err="1">
                <a:latin typeface="Courier New" panose="02070309020205020404" pitchFamily="49" charset="0"/>
                <a:cs typeface="Courier New" panose="02070309020205020404" pitchFamily="49" charset="0"/>
              </a:rPr>
              <a:t>home</a:t>
            </a:r>
            <a:r>
              <a:rPr lang="sv-SE" dirty="0">
                <a:latin typeface="Courier New" panose="02070309020205020404" pitchFamily="49" charset="0"/>
                <a:cs typeface="Courier New" panose="02070309020205020404" pitchFamily="49" charset="0"/>
              </a:rPr>
              <a:t>/</a:t>
            </a:r>
            <a:r>
              <a:rPr lang="sv-SE" dirty="0" err="1">
                <a:latin typeface="Courier New" panose="02070309020205020404" pitchFamily="49" charset="0"/>
                <a:cs typeface="Courier New" panose="02070309020205020404" pitchFamily="49" charset="0"/>
              </a:rPr>
              <a:t>genomics</a:t>
            </a:r>
            <a:r>
              <a:rPr lang="sv-SE" dirty="0">
                <a:latin typeface="Courier New" panose="02070309020205020404" pitchFamily="49" charset="0"/>
                <a:cs typeface="Courier New" panose="02070309020205020404" pitchFamily="49" charset="0"/>
              </a:rPr>
              <a:t>/</a:t>
            </a:r>
            <a:r>
              <a:rPr lang="sv-SE" dirty="0" err="1">
                <a:latin typeface="Courier New" panose="02070309020205020404" pitchFamily="49" charset="0"/>
                <a:cs typeface="Courier New" panose="02070309020205020404" pitchFamily="49" charset="0"/>
              </a:rPr>
              <a:t>workshop_materials</a:t>
            </a:r>
            <a:r>
              <a:rPr lang="sv-SE" dirty="0">
                <a:latin typeface="Courier New" panose="02070309020205020404" pitchFamily="49" charset="0"/>
                <a:cs typeface="Courier New" panose="02070309020205020404" pitchFamily="49" charset="0"/>
              </a:rPr>
              <a:t>/evomics_stat_2019/03.Exercises/*_KS.* .</a:t>
            </a:r>
          </a:p>
        </p:txBody>
      </p:sp>
      <p:pic>
        <p:nvPicPr>
          <p:cNvPr id="1028" name="Picture 4" descr="Image result for terminal">
            <a:extLst>
              <a:ext uri="{FF2B5EF4-FFF2-40B4-BE49-F238E27FC236}">
                <a16:creationId xmlns:a16="http://schemas.microsoft.com/office/drawing/2014/main" id="{E1B64F19-41A3-FC49-90B9-58B855CACEC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95" t="4961" r="19286"/>
          <a:stretch/>
        </p:blipFill>
        <p:spPr bwMode="auto">
          <a:xfrm>
            <a:off x="10634662" y="1690688"/>
            <a:ext cx="1557338" cy="14499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773905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9CD5A9-B853-D441-AB53-EB27FEE09A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Terminal: </a:t>
            </a:r>
            <a:r>
              <a:rPr lang="sv-SE" dirty="0" err="1"/>
              <a:t>rsync</a:t>
            </a:r>
            <a:r>
              <a:rPr lang="sv-SE" dirty="0"/>
              <a:t> (</a:t>
            </a:r>
            <a:r>
              <a:rPr lang="sv-SE" dirty="0" err="1"/>
              <a:t>scp</a:t>
            </a:r>
            <a:r>
              <a:rPr lang="sv-SE" dirty="0"/>
              <a:t> …)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82084A-FAFE-DE48-BCBD-B95D4C0961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v-SE" dirty="0">
                <a:latin typeface="Courier New" panose="02070309020205020404" pitchFamily="49" charset="0"/>
                <a:cs typeface="Courier New" panose="02070309020205020404" pitchFamily="49" charset="0"/>
              </a:rPr>
              <a:t>$ md5sum &lt;</a:t>
            </a:r>
            <a:r>
              <a:rPr lang="sv-SE" i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filename</a:t>
            </a:r>
            <a:r>
              <a:rPr lang="sv-SE" dirty="0"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</a:p>
          <a:p>
            <a:pPr marL="0" indent="0">
              <a:buNone/>
            </a:pPr>
            <a:r>
              <a:rPr lang="sv-SE" dirty="0">
                <a:cs typeface="Courier New" panose="02070309020205020404" pitchFamily="49" charset="0"/>
              </a:rPr>
              <a:t>or</a:t>
            </a:r>
          </a:p>
          <a:p>
            <a:pPr marL="0" indent="0">
              <a:buNone/>
            </a:pPr>
            <a:r>
              <a:rPr lang="sv-SE" dirty="0">
                <a:latin typeface="Courier New" panose="02070309020205020404" pitchFamily="49" charset="0"/>
                <a:cs typeface="Courier New" panose="02070309020205020404" pitchFamily="49" charset="0"/>
              </a:rPr>
              <a:t>$ md5sum &lt;</a:t>
            </a:r>
            <a:r>
              <a:rPr lang="sv-SE" i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filename</a:t>
            </a:r>
            <a:r>
              <a:rPr lang="sv-SE" dirty="0">
                <a:latin typeface="Courier New" panose="02070309020205020404" pitchFamily="49" charset="0"/>
                <a:cs typeface="Courier New" panose="02070309020205020404" pitchFamily="49" charset="0"/>
              </a:rPr>
              <a:t>&gt; &gt; </a:t>
            </a:r>
            <a:r>
              <a:rPr lang="sv-SE" i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outputfile</a:t>
            </a:r>
            <a:endParaRPr lang="sv-SE" i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endParaRPr lang="sv-SE" dirty="0"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sv-SE" dirty="0" err="1">
                <a:cs typeface="Courier New" panose="02070309020205020404" pitchFamily="49" charset="0"/>
              </a:rPr>
              <a:t>Compare</a:t>
            </a:r>
            <a:r>
              <a:rPr lang="sv-SE" dirty="0">
                <a:cs typeface="Courier New" panose="02070309020205020404" pitchFamily="49" charset="0"/>
              </a:rPr>
              <a:t> md5sum </a:t>
            </a:r>
            <a:r>
              <a:rPr lang="sv-SE" dirty="0" err="1">
                <a:cs typeface="Courier New" panose="02070309020205020404" pitchFamily="49" charset="0"/>
              </a:rPr>
              <a:t>after</a:t>
            </a:r>
            <a:r>
              <a:rPr lang="sv-SE" dirty="0">
                <a:cs typeface="Courier New" panose="02070309020205020404" pitchFamily="49" charset="0"/>
              </a:rPr>
              <a:t> </a:t>
            </a:r>
            <a:r>
              <a:rPr lang="sv-SE" dirty="0" err="1">
                <a:cs typeface="Courier New" panose="02070309020205020404" pitchFamily="49" charset="0"/>
              </a:rPr>
              <a:t>downloading</a:t>
            </a:r>
            <a:r>
              <a:rPr lang="sv-SE" dirty="0">
                <a:cs typeface="Courier New" panose="02070309020205020404" pitchFamily="49" charset="0"/>
              </a:rPr>
              <a:t>, </a:t>
            </a:r>
            <a:r>
              <a:rPr lang="sv-SE" dirty="0" err="1">
                <a:cs typeface="Courier New" panose="02070309020205020404" pitchFamily="49" charset="0"/>
              </a:rPr>
              <a:t>outputfile</a:t>
            </a:r>
            <a:r>
              <a:rPr lang="sv-SE" dirty="0">
                <a:cs typeface="Courier New" panose="02070309020205020404" pitchFamily="49" charset="0"/>
              </a:rPr>
              <a:t> must be in the same directory as the </a:t>
            </a:r>
            <a:r>
              <a:rPr lang="sv-SE" dirty="0" err="1">
                <a:cs typeface="Courier New" panose="02070309020205020404" pitchFamily="49" charset="0"/>
              </a:rPr>
              <a:t>downloaded</a:t>
            </a:r>
            <a:r>
              <a:rPr lang="sv-SE" dirty="0">
                <a:cs typeface="Courier New" panose="02070309020205020404" pitchFamily="49" charset="0"/>
              </a:rPr>
              <a:t> </a:t>
            </a:r>
            <a:r>
              <a:rPr lang="sv-SE" dirty="0" err="1">
                <a:cs typeface="Courier New" panose="02070309020205020404" pitchFamily="49" charset="0"/>
              </a:rPr>
              <a:t>file</a:t>
            </a:r>
            <a:endParaRPr lang="sv-SE" dirty="0"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sv-SE" dirty="0">
                <a:latin typeface="Courier New" panose="02070309020205020404" pitchFamily="49" charset="0"/>
                <a:cs typeface="Courier New" panose="02070309020205020404" pitchFamily="49" charset="0"/>
              </a:rPr>
              <a:t>$ md5sum -c </a:t>
            </a:r>
            <a:r>
              <a:rPr lang="sv-SE" i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outputfile</a:t>
            </a:r>
            <a:endParaRPr lang="sv-SE" i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endParaRPr lang="sv-SE" dirty="0">
              <a:cs typeface="Courier New" panose="02070309020205020404" pitchFamily="49" charset="0"/>
            </a:endParaRPr>
          </a:p>
        </p:txBody>
      </p:sp>
      <p:pic>
        <p:nvPicPr>
          <p:cNvPr id="1028" name="Picture 4" descr="Image result for terminal">
            <a:extLst>
              <a:ext uri="{FF2B5EF4-FFF2-40B4-BE49-F238E27FC236}">
                <a16:creationId xmlns:a16="http://schemas.microsoft.com/office/drawing/2014/main" id="{E1B64F19-41A3-FC49-90B9-58B855CACEC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95" t="4961" r="19286"/>
          <a:stretch/>
        </p:blipFill>
        <p:spPr bwMode="auto">
          <a:xfrm>
            <a:off x="10634662" y="1690688"/>
            <a:ext cx="1557338" cy="14499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635530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8DF40C-54C4-DB46-AFA6-BE9A8BF54D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dirty="0"/>
              <a:t>GUI: </a:t>
            </a:r>
            <a:r>
              <a:rPr lang="sv-SE" dirty="0" err="1"/>
              <a:t>Filezilla</a:t>
            </a:r>
            <a:r>
              <a:rPr lang="sv-SE" dirty="0"/>
              <a:t> </a:t>
            </a:r>
            <a:r>
              <a:rPr lang="sv-SE" sz="2700" dirty="0">
                <a:hlinkClick r:id="rId3"/>
              </a:rPr>
              <a:t>https://sourceforge.net/projects/filezilla/</a:t>
            </a:r>
            <a:br>
              <a:rPr lang="sv-SE" dirty="0"/>
            </a:br>
            <a:endParaRPr lang="sv-SE" dirty="0"/>
          </a:p>
        </p:txBody>
      </p:sp>
      <p:pic>
        <p:nvPicPr>
          <p:cNvPr id="4" name="Picture 2" descr="FileZilla® Icon">
            <a:extLst>
              <a:ext uri="{FF2B5EF4-FFF2-40B4-BE49-F238E27FC236}">
                <a16:creationId xmlns:a16="http://schemas.microsoft.com/office/drawing/2014/main" id="{AD107896-3569-A448-AAAD-34BF6A3159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5039" y="230188"/>
            <a:ext cx="1305486" cy="13054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189C628F-BC6B-0741-861B-ACCB4576C2A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5"/>
          <a:stretch>
            <a:fillRect/>
          </a:stretch>
        </p:blipFill>
        <p:spPr>
          <a:xfrm>
            <a:off x="838200" y="1111250"/>
            <a:ext cx="9194800" cy="5746750"/>
          </a:xfrm>
        </p:spPr>
      </p:pic>
      <p:sp>
        <p:nvSpPr>
          <p:cNvPr id="9" name="Left-Right Arrow 8">
            <a:extLst>
              <a:ext uri="{FF2B5EF4-FFF2-40B4-BE49-F238E27FC236}">
                <a16:creationId xmlns:a16="http://schemas.microsoft.com/office/drawing/2014/main" id="{FA9FA882-618B-984D-BD4D-559B207086FC}"/>
              </a:ext>
            </a:extLst>
          </p:cNvPr>
          <p:cNvSpPr/>
          <p:nvPr/>
        </p:nvSpPr>
        <p:spPr>
          <a:xfrm>
            <a:off x="4203700" y="4635500"/>
            <a:ext cx="2146300" cy="749300"/>
          </a:xfrm>
          <a:prstGeom prst="leftRightArrow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/>
              <a:t>Drag &amp; </a:t>
            </a:r>
            <a:r>
              <a:rPr lang="sv-SE" dirty="0" err="1"/>
              <a:t>Drop</a:t>
            </a:r>
            <a:endParaRPr lang="sv-SE" dirty="0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2A864CB2-C394-3743-BE32-9DBD85DE7A59}"/>
              </a:ext>
            </a:extLst>
          </p:cNvPr>
          <p:cNvGrpSpPr/>
          <p:nvPr/>
        </p:nvGrpSpPr>
        <p:grpSpPr>
          <a:xfrm>
            <a:off x="622300" y="1485900"/>
            <a:ext cx="6172200" cy="1919288"/>
            <a:chOff x="622300" y="1485900"/>
            <a:chExt cx="6172200" cy="1919288"/>
          </a:xfrm>
        </p:grpSpPr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2DC23CBA-5C16-AF4C-9DA5-0B83EA741B7D}"/>
                </a:ext>
              </a:extLst>
            </p:cNvPr>
            <p:cNvSpPr/>
            <p:nvPr/>
          </p:nvSpPr>
          <p:spPr>
            <a:xfrm>
              <a:off x="622300" y="1485900"/>
              <a:ext cx="6172200" cy="609600"/>
            </a:xfrm>
            <a:prstGeom prst="ellipse">
              <a:avLst/>
            </a:prstGeom>
            <a:noFill/>
            <a:ln w="317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12" name="Rectangular Callout 11">
              <a:extLst>
                <a:ext uri="{FF2B5EF4-FFF2-40B4-BE49-F238E27FC236}">
                  <a16:creationId xmlns:a16="http://schemas.microsoft.com/office/drawing/2014/main" id="{EB1E3413-5AE8-FE47-9591-7FCACCDC3B07}"/>
                </a:ext>
              </a:extLst>
            </p:cNvPr>
            <p:cNvSpPr/>
            <p:nvPr/>
          </p:nvSpPr>
          <p:spPr>
            <a:xfrm>
              <a:off x="5613400" y="2041525"/>
              <a:ext cx="660400" cy="514350"/>
            </a:xfrm>
            <a:prstGeom prst="wedgeRectCallout">
              <a:avLst>
                <a:gd name="adj1" fmla="val -91729"/>
                <a:gd name="adj2" fmla="val -99463"/>
              </a:avLst>
            </a:prstGeom>
            <a:solidFill>
              <a:schemeClr val="bg1"/>
            </a:solidFill>
            <a:ln w="317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sv-SE" b="1" dirty="0">
                  <a:solidFill>
                    <a:srgbClr val="FF0000"/>
                  </a:solidFill>
                </a:rPr>
                <a:t>22</a:t>
              </a:r>
            </a:p>
          </p:txBody>
        </p:sp>
        <p:sp>
          <p:nvSpPr>
            <p:cNvPr id="13" name="Rectangular Callout 12">
              <a:extLst>
                <a:ext uri="{FF2B5EF4-FFF2-40B4-BE49-F238E27FC236}">
                  <a16:creationId xmlns:a16="http://schemas.microsoft.com/office/drawing/2014/main" id="{8175C1A3-F50C-4C4E-8F56-922840C53F18}"/>
                </a:ext>
              </a:extLst>
            </p:cNvPr>
            <p:cNvSpPr/>
            <p:nvPr/>
          </p:nvSpPr>
          <p:spPr>
            <a:xfrm>
              <a:off x="1930400" y="2436813"/>
              <a:ext cx="1879600" cy="968375"/>
            </a:xfrm>
            <a:prstGeom prst="wedgeRectCallout">
              <a:avLst>
                <a:gd name="adj1" fmla="val 17730"/>
                <a:gd name="adj2" fmla="val -69299"/>
              </a:avLst>
            </a:prstGeom>
            <a:solidFill>
              <a:schemeClr val="bg1"/>
            </a:solidFill>
            <a:ln w="317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b="1" dirty="0">
                  <a:solidFill>
                    <a:srgbClr val="FF0000"/>
                  </a:solidFill>
                </a:rPr>
                <a:t>Instance address</a:t>
              </a:r>
            </a:p>
            <a:p>
              <a:pPr algn="ctr"/>
              <a:r>
                <a:rPr lang="en-GB" b="1" dirty="0">
                  <a:solidFill>
                    <a:srgbClr val="FF0000"/>
                  </a:solidFill>
                </a:rPr>
                <a:t>Username</a:t>
              </a:r>
            </a:p>
            <a:p>
              <a:pPr algn="ctr"/>
              <a:r>
                <a:rPr lang="en-GB" b="1" dirty="0">
                  <a:solidFill>
                    <a:srgbClr val="FF0000"/>
                  </a:solidFill>
                </a:rPr>
                <a:t>Password</a:t>
              </a:r>
              <a:endParaRPr lang="sv-SE" b="1" dirty="0">
                <a:solidFill>
                  <a:srgbClr val="FF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865404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11840</TotalTime>
  <Words>254</Words>
  <Application>Microsoft Macintosh PowerPoint</Application>
  <PresentationFormat>Widescreen</PresentationFormat>
  <Paragraphs>35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2" baseType="lpstr">
      <vt:lpstr>Arial</vt:lpstr>
      <vt:lpstr>Avenir Light</vt:lpstr>
      <vt:lpstr>Avenir Roman</vt:lpstr>
      <vt:lpstr>Calibri</vt:lpstr>
      <vt:lpstr>Calibri Light</vt:lpstr>
      <vt:lpstr>Courier New</vt:lpstr>
      <vt:lpstr>Office Theme</vt:lpstr>
      <vt:lpstr>Downloading workshop files to your computer</vt:lpstr>
      <vt:lpstr>Terminal: rsync (scp …)</vt:lpstr>
      <vt:lpstr>Terminal: rsync (scp …)</vt:lpstr>
      <vt:lpstr>Terminal: rsync (scp …)</vt:lpstr>
      <vt:lpstr>GUI: Filezilla https://sourceforge.net/projects/filezilla/ 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Downloading files to your computer</dc:title>
  <dc:creator>Microsoft Office User</dc:creator>
  <cp:lastModifiedBy>Microsoft Office User</cp:lastModifiedBy>
  <cp:revision>15</cp:revision>
  <dcterms:created xsi:type="dcterms:W3CDTF">2019-01-10T08:19:18Z</dcterms:created>
  <dcterms:modified xsi:type="dcterms:W3CDTF">2019-01-18T13:40:00Z</dcterms:modified>
</cp:coreProperties>
</file>