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1" r:id="rId2"/>
    <p:sldMasterId id="2147483674" r:id="rId3"/>
    <p:sldMasterId id="2147483686" r:id="rId4"/>
    <p:sldMasterId id="2147483698" r:id="rId5"/>
    <p:sldMasterId id="2147483710" r:id="rId6"/>
  </p:sldMasterIdLst>
  <p:notesMasterIdLst>
    <p:notesMasterId r:id="rId107"/>
  </p:notesMasterIdLst>
  <p:sldIdLst>
    <p:sldId id="256" r:id="rId7"/>
    <p:sldId id="257" r:id="rId8"/>
    <p:sldId id="349" r:id="rId9"/>
    <p:sldId id="258" r:id="rId10"/>
    <p:sldId id="430" r:id="rId11"/>
    <p:sldId id="431" r:id="rId12"/>
    <p:sldId id="432" r:id="rId13"/>
    <p:sldId id="433" r:id="rId14"/>
    <p:sldId id="434" r:id="rId15"/>
    <p:sldId id="259" r:id="rId16"/>
    <p:sldId id="262" r:id="rId17"/>
    <p:sldId id="260" r:id="rId18"/>
    <p:sldId id="261" r:id="rId19"/>
    <p:sldId id="263" r:id="rId20"/>
    <p:sldId id="264" r:id="rId21"/>
    <p:sldId id="341" r:id="rId22"/>
    <p:sldId id="342" r:id="rId23"/>
    <p:sldId id="343" r:id="rId24"/>
    <p:sldId id="344" r:id="rId25"/>
    <p:sldId id="346" r:id="rId26"/>
    <p:sldId id="345" r:id="rId27"/>
    <p:sldId id="348" r:id="rId28"/>
    <p:sldId id="350" r:id="rId29"/>
    <p:sldId id="351" r:id="rId30"/>
    <p:sldId id="354" r:id="rId31"/>
    <p:sldId id="355" r:id="rId32"/>
    <p:sldId id="356" r:id="rId33"/>
    <p:sldId id="358" r:id="rId34"/>
    <p:sldId id="359" r:id="rId35"/>
    <p:sldId id="353" r:id="rId36"/>
    <p:sldId id="436" r:id="rId37"/>
    <p:sldId id="437" r:id="rId38"/>
    <p:sldId id="360" r:id="rId39"/>
    <p:sldId id="361" r:id="rId40"/>
    <p:sldId id="362" r:id="rId41"/>
    <p:sldId id="363" r:id="rId42"/>
    <p:sldId id="364" r:id="rId43"/>
    <p:sldId id="366" r:id="rId44"/>
    <p:sldId id="367" r:id="rId45"/>
    <p:sldId id="368" r:id="rId46"/>
    <p:sldId id="369" r:id="rId47"/>
    <p:sldId id="370" r:id="rId48"/>
    <p:sldId id="371" r:id="rId49"/>
    <p:sldId id="372" r:id="rId50"/>
    <p:sldId id="373" r:id="rId51"/>
    <p:sldId id="374" r:id="rId52"/>
    <p:sldId id="375" r:id="rId53"/>
    <p:sldId id="376" r:id="rId54"/>
    <p:sldId id="377" r:id="rId55"/>
    <p:sldId id="378" r:id="rId56"/>
    <p:sldId id="379" r:id="rId57"/>
    <p:sldId id="380" r:id="rId58"/>
    <p:sldId id="381" r:id="rId59"/>
    <p:sldId id="382" r:id="rId60"/>
    <p:sldId id="383" r:id="rId61"/>
    <p:sldId id="385" r:id="rId62"/>
    <p:sldId id="386" r:id="rId63"/>
    <p:sldId id="435" r:id="rId64"/>
    <p:sldId id="384" r:id="rId65"/>
    <p:sldId id="389" r:id="rId66"/>
    <p:sldId id="390" r:id="rId67"/>
    <p:sldId id="391" r:id="rId68"/>
    <p:sldId id="388" r:id="rId69"/>
    <p:sldId id="413" r:id="rId70"/>
    <p:sldId id="392" r:id="rId71"/>
    <p:sldId id="393" r:id="rId72"/>
    <p:sldId id="394" r:id="rId73"/>
    <p:sldId id="395" r:id="rId74"/>
    <p:sldId id="396" r:id="rId75"/>
    <p:sldId id="397" r:id="rId76"/>
    <p:sldId id="398" r:id="rId77"/>
    <p:sldId id="399" r:id="rId78"/>
    <p:sldId id="400" r:id="rId79"/>
    <p:sldId id="409" r:id="rId80"/>
    <p:sldId id="401" r:id="rId81"/>
    <p:sldId id="402" r:id="rId82"/>
    <p:sldId id="403" r:id="rId83"/>
    <p:sldId id="404" r:id="rId84"/>
    <p:sldId id="406" r:id="rId85"/>
    <p:sldId id="410" r:id="rId86"/>
    <p:sldId id="438" r:id="rId87"/>
    <p:sldId id="439" r:id="rId88"/>
    <p:sldId id="440" r:id="rId89"/>
    <p:sldId id="411" r:id="rId90"/>
    <p:sldId id="412" r:id="rId91"/>
    <p:sldId id="414" r:id="rId92"/>
    <p:sldId id="417" r:id="rId93"/>
    <p:sldId id="418" r:id="rId94"/>
    <p:sldId id="419" r:id="rId95"/>
    <p:sldId id="420" r:id="rId96"/>
    <p:sldId id="421" r:id="rId97"/>
    <p:sldId id="416" r:id="rId98"/>
    <p:sldId id="415" r:id="rId99"/>
    <p:sldId id="422" r:id="rId100"/>
    <p:sldId id="423" r:id="rId101"/>
    <p:sldId id="424" r:id="rId102"/>
    <p:sldId id="425" r:id="rId103"/>
    <p:sldId id="426" r:id="rId104"/>
    <p:sldId id="427" r:id="rId105"/>
    <p:sldId id="429" r:id="rId106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F736320-1D52-475E-AABD-EE5B021A3053}">
  <a:tblStyle styleId="{AF736320-1D52-475E-AABD-EE5B021A3053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F81BD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F81BD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4F81BD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4F81BD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38"/>
    <p:restoredTop sz="94784"/>
  </p:normalViewPr>
  <p:slideViewPr>
    <p:cSldViewPr snapToGrid="0">
      <p:cViewPr varScale="1">
        <p:scale>
          <a:sx n="110" d="100"/>
          <a:sy n="110" d="100"/>
        </p:scale>
        <p:origin x="320" y="176"/>
      </p:cViewPr>
      <p:guideLst>
        <p:guide orient="horz" pos="1620"/>
        <p:guide pos="288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slide" Target="slides/slide78.xml"/><Relationship Id="rId89" Type="http://schemas.openxmlformats.org/officeDocument/2006/relationships/slide" Target="slides/slide83.xml"/><Relationship Id="rId16" Type="http://schemas.openxmlformats.org/officeDocument/2006/relationships/slide" Target="slides/slide10.xml"/><Relationship Id="rId107" Type="http://schemas.openxmlformats.org/officeDocument/2006/relationships/notesMaster" Target="notesMasters/notesMaster1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102" Type="http://schemas.openxmlformats.org/officeDocument/2006/relationships/slide" Target="slides/slide96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4.xml"/><Relationship Id="rId95" Type="http://schemas.openxmlformats.org/officeDocument/2006/relationships/slide" Target="slides/slide89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80" Type="http://schemas.openxmlformats.org/officeDocument/2006/relationships/slide" Target="slides/slide74.xml"/><Relationship Id="rId85" Type="http://schemas.openxmlformats.org/officeDocument/2006/relationships/slide" Target="slides/slide79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59" Type="http://schemas.openxmlformats.org/officeDocument/2006/relationships/slide" Target="slides/slide53.xml"/><Relationship Id="rId103" Type="http://schemas.openxmlformats.org/officeDocument/2006/relationships/slide" Target="slides/slide97.xml"/><Relationship Id="rId108" Type="http://schemas.openxmlformats.org/officeDocument/2006/relationships/presProps" Target="presProps.xml"/><Relationship Id="rId54" Type="http://schemas.openxmlformats.org/officeDocument/2006/relationships/slide" Target="slides/slide48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91" Type="http://schemas.openxmlformats.org/officeDocument/2006/relationships/slide" Target="slides/slide85.xml"/><Relationship Id="rId96" Type="http://schemas.openxmlformats.org/officeDocument/2006/relationships/slide" Target="slides/slide9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6" Type="http://schemas.openxmlformats.org/officeDocument/2006/relationships/slide" Target="slides/slide100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slide" Target="slides/slide80.xml"/><Relationship Id="rId94" Type="http://schemas.openxmlformats.org/officeDocument/2006/relationships/slide" Target="slides/slide88.xml"/><Relationship Id="rId99" Type="http://schemas.openxmlformats.org/officeDocument/2006/relationships/slide" Target="slides/slide93.xml"/><Relationship Id="rId101" Type="http://schemas.openxmlformats.org/officeDocument/2006/relationships/slide" Target="slides/slide9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109" Type="http://schemas.openxmlformats.org/officeDocument/2006/relationships/viewProps" Target="viewProps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97" Type="http://schemas.openxmlformats.org/officeDocument/2006/relationships/slide" Target="slides/slide91.xml"/><Relationship Id="rId104" Type="http://schemas.openxmlformats.org/officeDocument/2006/relationships/slide" Target="slides/slide98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slide" Target="slides/slide8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slide" Target="slides/slide81.xml"/><Relationship Id="rId110" Type="http://schemas.openxmlformats.org/officeDocument/2006/relationships/theme" Target="theme/theme1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56" Type="http://schemas.openxmlformats.org/officeDocument/2006/relationships/slide" Target="slides/slide50.xml"/><Relationship Id="rId77" Type="http://schemas.openxmlformats.org/officeDocument/2006/relationships/slide" Target="slides/slide71.xml"/><Relationship Id="rId100" Type="http://schemas.openxmlformats.org/officeDocument/2006/relationships/slide" Target="slides/slide94.xml"/><Relationship Id="rId105" Type="http://schemas.openxmlformats.org/officeDocument/2006/relationships/slide" Target="slides/slide99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93" Type="http://schemas.openxmlformats.org/officeDocument/2006/relationships/slide" Target="slides/slide87.xml"/><Relationship Id="rId98" Type="http://schemas.openxmlformats.org/officeDocument/2006/relationships/slide" Target="slides/slide92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9.xml"/><Relationship Id="rId46" Type="http://schemas.openxmlformats.org/officeDocument/2006/relationships/slide" Target="slides/slide40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62" Type="http://schemas.openxmlformats.org/officeDocument/2006/relationships/slide" Target="slides/slide56.xml"/><Relationship Id="rId83" Type="http://schemas.openxmlformats.org/officeDocument/2006/relationships/slide" Target="slides/slide77.xml"/><Relationship Id="rId88" Type="http://schemas.openxmlformats.org/officeDocument/2006/relationships/slide" Target="slides/slide82.xml"/><Relationship Id="rId1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98391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5691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E9F8A104-C9A9-984F-A2D2-DABAE29100E8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72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38784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Consider</a:t>
            </a:r>
            <a:r>
              <a:rPr lang="en-US" baseline="0" dirty="0"/>
              <a:t> where and how you are going to store all of your sequencing data </a:t>
            </a:r>
          </a:p>
          <a:p>
            <a:endParaRPr lang="en-US" baseline="0" dirty="0"/>
          </a:p>
          <a:p>
            <a:r>
              <a:rPr lang="en-US" baseline="0" dirty="0"/>
              <a:t>File in previous example is less than half the size </a:t>
            </a:r>
            <a:r>
              <a:rPr lang="en-US" baseline="0"/>
              <a:t>once zipped.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E9F8A104-C9A9-984F-A2D2-DABAE29100E8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78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596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E9F8A104-C9A9-984F-A2D2-DABAE29100E8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79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6495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569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5691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569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569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Shape 2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E9F8A104-C9A9-984F-A2D2-DABAE29100E8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68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722742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Describ</a:t>
            </a:r>
            <a:r>
              <a:rPr lang="en-US" baseline="0" dirty="0"/>
              <a:t>e the –I option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E9F8A104-C9A9-984F-A2D2-DABAE29100E8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70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1374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9906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9935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38773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314815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40326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491296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06117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0459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61223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25693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032265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72079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90247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54248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38398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52304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01075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98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84989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2436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80703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87175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32372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09792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76970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41892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10840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66333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164969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6929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445667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22617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00768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27339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63649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343435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1815104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098501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1375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5794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808525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60764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6127009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964066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3719211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377297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458298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975886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4828069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4713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062945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388208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771074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71340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5485120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1/6/19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6806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/>
              <a:t>1/6/19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961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60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F292148A-017A-C948-94D9-06435396E09A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1/6/19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95499192-606E-9B46-8DF2-2C53B0F9DD6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7887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F292148A-017A-C948-94D9-06435396E09A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1/6/19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95499192-606E-9B46-8DF2-2C53B0F9DD6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3399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F292148A-017A-C948-94D9-06435396E09A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1/6/19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95499192-606E-9B46-8DF2-2C53B0F9DD6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5368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F292148A-017A-C948-94D9-06435396E09A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1/6/19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95499192-606E-9B46-8DF2-2C53B0F9DD6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5730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F292148A-017A-C948-94D9-06435396E09A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1/6/19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95499192-606E-9B46-8DF2-2C53B0F9DD6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9399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hyperlink" Target="http://journals.plos.org/plosbiology/article?id=10.1371/journal.pbio.1001745" TargetMode="External"/><Relationship Id="rId2" Type="http://schemas.openxmlformats.org/officeDocument/2006/relationships/hyperlink" Target="http://journals.plos.org/ploscompbiol/article?id=10.1371/journal.pcbi.1000424" TargetMode="External"/><Relationship Id="rId1" Type="http://schemas.openxmlformats.org/officeDocument/2006/relationships/slideLayout" Target="../slideLayouts/slideLayout60.xml"/><Relationship Id="rId5" Type="http://schemas.openxmlformats.org/officeDocument/2006/relationships/hyperlink" Target="https://www.hackerrank.com/domains/shell" TargetMode="External"/><Relationship Id="rId4" Type="http://schemas.openxmlformats.org/officeDocument/2006/relationships/hyperlink" Target="https://www.codecademy.com/learn/learn-the-command-line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7" Type="http://schemas.openxmlformats.org/officeDocument/2006/relationships/image" Target="../media/image16.tif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tiff"/><Relationship Id="rId5" Type="http://schemas.openxmlformats.org/officeDocument/2006/relationships/image" Target="../media/image14.tiff"/><Relationship Id="rId4" Type="http://schemas.openxmlformats.org/officeDocument/2006/relationships/image" Target="../media/image13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evomics.org/workshops/workshop-on-genomics/2019-workshop-on-genomics-cesky-krumlov/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evomics.org/workshops/workshop-on-genomics/2019-workshop-on-genomics-cesky-krumlov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png"/><Relationship Id="rId4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png"/><Relationship Id="rId4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.png"/><Relationship Id="rId5" Type="http://schemas.openxmlformats.org/officeDocument/2006/relationships/image" Target="../media/image42.png"/><Relationship Id="rId4" Type="http://schemas.openxmlformats.org/officeDocument/2006/relationships/image" Target="../media/image3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3.png"/><Relationship Id="rId4" Type="http://schemas.openxmlformats.org/officeDocument/2006/relationships/image" Target="../media/image1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1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4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1.png"/><Relationship Id="rId4" Type="http://schemas.openxmlformats.org/officeDocument/2006/relationships/image" Target="../media/image4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8.png"/><Relationship Id="rId5" Type="http://schemas.openxmlformats.org/officeDocument/2006/relationships/image" Target="../media/image29.png"/><Relationship Id="rId4" Type="http://schemas.openxmlformats.org/officeDocument/2006/relationships/image" Target="../media/image4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2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42.png"/><Relationship Id="rId4" Type="http://schemas.openxmlformats.org/officeDocument/2006/relationships/image" Target="../media/image4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42.png"/><Relationship Id="rId4" Type="http://schemas.openxmlformats.org/officeDocument/2006/relationships/image" Target="../media/image4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1.png"/><Relationship Id="rId4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1.png"/><Relationship Id="rId4" Type="http://schemas.openxmlformats.org/officeDocument/2006/relationships/image" Target="../media/image4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1.png"/><Relationship Id="rId4" Type="http://schemas.openxmlformats.org/officeDocument/2006/relationships/image" Target="../media/image4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1.png"/><Relationship Id="rId4" Type="http://schemas.openxmlformats.org/officeDocument/2006/relationships/image" Target="../media/image4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1.png"/><Relationship Id="rId4" Type="http://schemas.openxmlformats.org/officeDocument/2006/relationships/image" Target="../media/image4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1.png"/><Relationship Id="rId4" Type="http://schemas.openxmlformats.org/officeDocument/2006/relationships/image" Target="../media/image4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1.png"/><Relationship Id="rId4" Type="http://schemas.openxmlformats.org/officeDocument/2006/relationships/image" Target="../media/image4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1.png"/><Relationship Id="rId4" Type="http://schemas.openxmlformats.org/officeDocument/2006/relationships/image" Target="../media/image42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5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9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9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29.png"/><Relationship Id="rId4" Type="http://schemas.openxmlformats.org/officeDocument/2006/relationships/image" Target="../media/image4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5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29.png"/><Relationship Id="rId4" Type="http://schemas.openxmlformats.org/officeDocument/2006/relationships/image" Target="../media/image43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9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51.png"/><Relationship Id="rId5" Type="http://schemas.openxmlformats.org/officeDocument/2006/relationships/image" Target="../media/image43.png"/><Relationship Id="rId4" Type="http://schemas.openxmlformats.org/officeDocument/2006/relationships/image" Target="../media/image54.jp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9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51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9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51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6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6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6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29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61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4.jpe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6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6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6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rrwick/Unicycler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6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6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6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6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6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6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6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6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6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54" descr="Terminal_Screen_Shot.png"/>
          <p:cNvPicPr preferRelativeResize="0"/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905" y="122699"/>
            <a:ext cx="8210190" cy="638322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55"/>
          <p:cNvSpPr txBox="1"/>
          <p:nvPr/>
        </p:nvSpPr>
        <p:spPr>
          <a:xfrm>
            <a:off x="685800" y="1361986"/>
            <a:ext cx="7772400" cy="19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Introduction to Unix:</a:t>
            </a:r>
            <a:endParaRPr sz="44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Getting to Grips with the Command Line</a:t>
            </a:r>
            <a:endParaRPr sz="35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Shape 56"/>
          <p:cNvSpPr txBox="1"/>
          <p:nvPr/>
        </p:nvSpPr>
        <p:spPr>
          <a:xfrm>
            <a:off x="1371600" y="3456275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dirty="0" err="1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Dr.</a:t>
            </a:r>
            <a:r>
              <a:rPr lang="en-GB" sz="3200" dirty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Sophie Shaw</a:t>
            </a:r>
            <a:endParaRPr sz="3200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3200" dirty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University of Aberdeen, UK</a:t>
            </a:r>
            <a:endParaRPr sz="3200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3200" dirty="0" err="1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s.shaw@abdn.ac.uk</a:t>
            </a:r>
            <a:endParaRPr sz="3200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48416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1"/>
          <p:cNvSpPr txBox="1"/>
          <p:nvPr/>
        </p:nvSpPr>
        <p:spPr>
          <a:xfrm>
            <a:off x="576300" y="248728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latin typeface="Calibri"/>
                <a:ea typeface="Calibri"/>
                <a:cs typeface="Calibri"/>
                <a:sym typeface="Calibri"/>
              </a:rPr>
              <a:t>Good Workshop Practice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Shape 72"/>
          <p:cNvSpPr txBox="1"/>
          <p:nvPr/>
        </p:nvSpPr>
        <p:spPr>
          <a:xfrm>
            <a:off x="701564" y="1374977"/>
            <a:ext cx="7698300" cy="38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GB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PowerPoint interspersed with Challenges</a:t>
            </a:r>
            <a:endParaRPr sz="3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GB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Ask lots of questions!</a:t>
            </a:r>
            <a:endParaRPr sz="3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GB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Work together</a:t>
            </a:r>
          </a:p>
          <a:p>
            <a:pPr marL="342900" lvl="0" indent="-34290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GB" sz="3200" dirty="0">
                <a:latin typeface="Calibri"/>
                <a:ea typeface="Calibri"/>
                <a:cs typeface="Calibri"/>
                <a:sym typeface="Calibri"/>
              </a:rPr>
              <a:t>Take breaks</a:t>
            </a:r>
            <a:endParaRPr sz="3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GB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Cheat!</a:t>
            </a:r>
            <a:endParaRPr sz="3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754"/>
          <p:cNvPicPr preferRelativeResize="0"/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455" y="3179175"/>
            <a:ext cx="4365545" cy="2579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95847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1"/>
          <p:cNvSpPr txBox="1"/>
          <p:nvPr/>
        </p:nvSpPr>
        <p:spPr>
          <a:xfrm>
            <a:off x="576300" y="300487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latin typeface="Calibri"/>
                <a:ea typeface="Calibri"/>
                <a:cs typeface="Calibri"/>
                <a:sym typeface="Calibri"/>
              </a:rPr>
              <a:t>For after the workshop</a:t>
            </a:r>
            <a:r>
              <a:rPr lang="is-IS" sz="4400" dirty="0">
                <a:latin typeface="Calibri"/>
                <a:ea typeface="Calibri"/>
                <a:cs typeface="Calibri"/>
                <a:sym typeface="Calibri"/>
              </a:rPr>
              <a:t>…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0750" y="1218990"/>
            <a:ext cx="7642537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00" dirty="0">
                <a:latin typeface="Calibri"/>
                <a:cs typeface="Calibri"/>
              </a:rPr>
              <a:t>A Quick Guide to Organizing Computational Biology Projects. </a:t>
            </a:r>
          </a:p>
          <a:p>
            <a:pPr algn="ctr"/>
            <a:r>
              <a:rPr lang="en-US" sz="2100" dirty="0">
                <a:latin typeface="Calibri"/>
                <a:cs typeface="Calibri"/>
              </a:rPr>
              <a:t>Noble (2009) </a:t>
            </a:r>
            <a:r>
              <a:rPr lang="en-US" sz="2100" dirty="0" err="1">
                <a:latin typeface="Calibri"/>
                <a:cs typeface="Calibri"/>
              </a:rPr>
              <a:t>PLoS</a:t>
            </a:r>
            <a:r>
              <a:rPr lang="en-US" sz="2100" dirty="0">
                <a:latin typeface="Calibri"/>
                <a:cs typeface="Calibri"/>
              </a:rPr>
              <a:t> Computational Biology </a:t>
            </a:r>
          </a:p>
          <a:p>
            <a:pPr algn="ctr"/>
            <a:r>
              <a:rPr lang="en-US" sz="1800" dirty="0">
                <a:latin typeface="Calibri"/>
                <a:cs typeface="Calibri"/>
                <a:hlinkClick r:id="rId2"/>
              </a:rPr>
              <a:t>http://journals.plos.org/ploscompbiol/article?id=10.1371/journal.pcbi.1000424</a:t>
            </a:r>
            <a:r>
              <a:rPr lang="en-US" sz="1800" dirty="0">
                <a:latin typeface="Calibri"/>
                <a:cs typeface="Calibri"/>
              </a:rPr>
              <a:t> </a:t>
            </a:r>
          </a:p>
          <a:p>
            <a:pPr algn="ctr"/>
            <a:endParaRPr lang="en-US" sz="1800" dirty="0">
              <a:latin typeface="Calibri"/>
              <a:cs typeface="Calibri"/>
            </a:endParaRPr>
          </a:p>
          <a:p>
            <a:pPr algn="ctr"/>
            <a:r>
              <a:rPr lang="en-US" sz="2100" dirty="0">
                <a:latin typeface="Calibri"/>
                <a:cs typeface="Calibri"/>
              </a:rPr>
              <a:t>Best Practices for Scientific Computing.</a:t>
            </a:r>
          </a:p>
          <a:p>
            <a:pPr algn="ctr"/>
            <a:r>
              <a:rPr lang="en-US" sz="2100" dirty="0">
                <a:latin typeface="Calibri"/>
                <a:cs typeface="Calibri"/>
              </a:rPr>
              <a:t>Wilson </a:t>
            </a:r>
            <a:r>
              <a:rPr lang="en-US" sz="2100" i="1" dirty="0">
                <a:latin typeface="Calibri"/>
                <a:cs typeface="Calibri"/>
              </a:rPr>
              <a:t>et al. </a:t>
            </a:r>
            <a:r>
              <a:rPr lang="en-US" sz="2100" dirty="0">
                <a:latin typeface="Calibri"/>
                <a:cs typeface="Calibri"/>
              </a:rPr>
              <a:t>(2014) </a:t>
            </a:r>
            <a:r>
              <a:rPr lang="en-US" sz="2100" dirty="0" err="1">
                <a:latin typeface="Calibri"/>
                <a:cs typeface="Calibri"/>
              </a:rPr>
              <a:t>PLoS</a:t>
            </a:r>
            <a:r>
              <a:rPr lang="en-US" sz="2100" dirty="0">
                <a:latin typeface="Calibri"/>
                <a:cs typeface="Calibri"/>
              </a:rPr>
              <a:t> Biology</a:t>
            </a:r>
          </a:p>
          <a:p>
            <a:pPr algn="ctr"/>
            <a:r>
              <a:rPr lang="en-US" sz="1800" dirty="0">
                <a:latin typeface="Calibri"/>
                <a:cs typeface="Calibri"/>
                <a:hlinkClick r:id="rId3"/>
              </a:rPr>
              <a:t>http://journals.plos.org/plosbiology/article?id=10.1371/journal.pbio.1001745</a:t>
            </a:r>
            <a:r>
              <a:rPr lang="en-US" sz="1800" dirty="0">
                <a:latin typeface="Calibri"/>
                <a:cs typeface="Calibri"/>
              </a:rPr>
              <a:t> </a:t>
            </a:r>
          </a:p>
          <a:p>
            <a:pPr algn="ctr"/>
            <a:endParaRPr lang="en-US" dirty="0">
              <a:latin typeface="Calibri"/>
              <a:cs typeface="Calibri"/>
            </a:endParaRPr>
          </a:p>
          <a:p>
            <a:pPr algn="ctr"/>
            <a:r>
              <a:rPr lang="en-US" sz="2200" dirty="0" err="1">
                <a:latin typeface="Calibri"/>
                <a:cs typeface="Calibri"/>
              </a:rPr>
              <a:t>Codecademy</a:t>
            </a:r>
            <a:endParaRPr lang="en-US" sz="2200" dirty="0">
              <a:latin typeface="Calibri"/>
              <a:cs typeface="Calibri"/>
            </a:endParaRPr>
          </a:p>
          <a:p>
            <a:pPr algn="ctr"/>
            <a:r>
              <a:rPr lang="en-US" sz="1800" dirty="0">
                <a:latin typeface="Calibri"/>
                <a:cs typeface="Calibri"/>
                <a:hlinkClick r:id="rId4"/>
              </a:rPr>
              <a:t>https://www.codecademy.com/learn/learn-the-command-line</a:t>
            </a:r>
            <a:r>
              <a:rPr lang="en-US" sz="1800" dirty="0">
                <a:latin typeface="Calibri"/>
                <a:cs typeface="Calibri"/>
              </a:rPr>
              <a:t> </a:t>
            </a:r>
          </a:p>
          <a:p>
            <a:pPr algn="ctr"/>
            <a:endParaRPr lang="en-US" sz="2200" dirty="0">
              <a:latin typeface="Calibri"/>
              <a:cs typeface="Calibri"/>
            </a:endParaRPr>
          </a:p>
          <a:p>
            <a:pPr algn="ctr"/>
            <a:r>
              <a:rPr lang="en-US" sz="2200" dirty="0" err="1">
                <a:latin typeface="Calibri"/>
                <a:cs typeface="Calibri"/>
              </a:rPr>
              <a:t>Hackerrank</a:t>
            </a:r>
            <a:endParaRPr lang="en-US" sz="2200" dirty="0">
              <a:latin typeface="Calibri"/>
              <a:cs typeface="Calibri"/>
            </a:endParaRPr>
          </a:p>
          <a:p>
            <a:pPr algn="ctr"/>
            <a:r>
              <a:rPr lang="en-US" sz="1800" dirty="0">
                <a:latin typeface="Calibri"/>
                <a:cs typeface="Calibri"/>
                <a:hlinkClick r:id="rId5"/>
              </a:rPr>
              <a:t>https://www.hackerrank.com/domains/shell</a:t>
            </a:r>
            <a:r>
              <a:rPr lang="en-US" sz="1800" dirty="0">
                <a:latin typeface="Calibri"/>
                <a:cs typeface="Calibri"/>
              </a:rPr>
              <a:t> </a:t>
            </a:r>
          </a:p>
          <a:p>
            <a:pPr algn="ctr"/>
            <a:endParaRPr lang="en-US" sz="2200" dirty="0">
              <a:latin typeface="Calibri"/>
              <a:cs typeface="Calibri"/>
            </a:endParaRPr>
          </a:p>
          <a:p>
            <a:pPr algn="ctr"/>
            <a:r>
              <a:rPr lang="en-US" sz="2200" dirty="0">
                <a:latin typeface="Calibri"/>
                <a:cs typeface="Calibri"/>
              </a:rPr>
              <a:t>Lots of text books</a:t>
            </a:r>
          </a:p>
          <a:p>
            <a:pPr algn="ctr"/>
            <a:endParaRPr lang="en-US" sz="2200" dirty="0">
              <a:latin typeface="Calibri"/>
              <a:cs typeface="Calibri"/>
            </a:endParaRPr>
          </a:p>
          <a:p>
            <a:pPr algn="ctr"/>
            <a:r>
              <a:rPr lang="en-US" sz="2200" dirty="0">
                <a:latin typeface="Calibri"/>
                <a:cs typeface="Calibri"/>
              </a:rPr>
              <a:t>Google!!</a:t>
            </a:r>
          </a:p>
        </p:txBody>
      </p:sp>
    </p:spTree>
    <p:extLst>
      <p:ext uri="{BB962C8B-B14F-4D97-AF65-F5344CB8AC3E}">
        <p14:creationId xmlns:p14="http://schemas.microsoft.com/office/powerpoint/2010/main" val="1388506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07-20 at 13.47.58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6210" y="144447"/>
            <a:ext cx="5124198" cy="656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285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83"/>
          <p:cNvSpPr txBox="1"/>
          <p:nvPr/>
        </p:nvSpPr>
        <p:spPr>
          <a:xfrm>
            <a:off x="576300" y="231475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latin typeface="Calibri"/>
                <a:ea typeface="Calibri"/>
                <a:cs typeface="Calibri"/>
                <a:sym typeface="Calibri"/>
              </a:rPr>
              <a:t>Watching vs Doing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Shape 84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3837" y="2140693"/>
            <a:ext cx="2793225" cy="193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85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937" y="2140693"/>
            <a:ext cx="2979675" cy="198412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86"/>
          <p:cNvSpPr txBox="1"/>
          <p:nvPr/>
        </p:nvSpPr>
        <p:spPr>
          <a:xfrm>
            <a:off x="985375" y="4245418"/>
            <a:ext cx="2877000" cy="4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Listen when you see this cat</a:t>
            </a:r>
            <a:endParaRPr sz="1600"/>
          </a:p>
        </p:txBody>
      </p:sp>
      <p:sp>
        <p:nvSpPr>
          <p:cNvPr id="7" name="Shape 87"/>
          <p:cNvSpPr txBox="1"/>
          <p:nvPr/>
        </p:nvSpPr>
        <p:spPr>
          <a:xfrm>
            <a:off x="5579700" y="4245418"/>
            <a:ext cx="2701500" cy="4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Do when you see this cat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6955165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</p:spPr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What is Unix?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719" y="1547973"/>
            <a:ext cx="8520600" cy="4555200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Operating System </a:t>
            </a:r>
          </a:p>
        </p:txBody>
      </p:sp>
      <p:pic>
        <p:nvPicPr>
          <p:cNvPr id="4" name="Picture 3" descr="Screen Shot 2015-07-20 at 13.53.2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7193" y="2417431"/>
            <a:ext cx="6589614" cy="37087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0729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Why Unix?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Bioinformatics software designed to run on Unix platforms.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Large amounts of data.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Much faster than your Windows PC. </a:t>
            </a:r>
          </a:p>
        </p:txBody>
      </p:sp>
      <p:pic>
        <p:nvPicPr>
          <p:cNvPr id="14" name="Shape 85">
            <a:extLst>
              <a:ext uri="{FF2B5EF4-FFF2-40B4-BE49-F238E27FC236}">
                <a16:creationId xmlns:a16="http://schemas.microsoft.com/office/drawing/2014/main" id="{0F95301A-B352-4D14-84DE-604D9F84639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D2B4390-8708-DC4E-9C54-0BDB6BF65DB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823" y="4180515"/>
            <a:ext cx="2619513" cy="69092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989900D-1272-804D-8C36-D9D784A53E1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0846" y="5259625"/>
            <a:ext cx="1936198" cy="127759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D2E9E83-3D89-F442-92BF-FCD03E92BBE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5842" y="5259625"/>
            <a:ext cx="2544612" cy="132868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EDEE182-450B-1543-AEB0-44A523C54E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9032" y="3971999"/>
            <a:ext cx="2446146" cy="110796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CE04926-FF06-2D4F-8DDE-546A5510ADD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01857" y="4050074"/>
            <a:ext cx="1466134" cy="1848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904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How Can We Use Unix?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Linux computers or servers.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Compute clusters.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cloud.</a:t>
            </a:r>
          </a:p>
          <a:p>
            <a:pPr lvl="1"/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we’re going to use this week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1122" y="3869851"/>
            <a:ext cx="3781756" cy="2839418"/>
          </a:xfrm>
          <a:prstGeom prst="rect">
            <a:avLst/>
          </a:prstGeom>
        </p:spPr>
      </p:pic>
      <p:pic>
        <p:nvPicPr>
          <p:cNvPr id="6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7932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1000"/>
            <a:ext cx="9144000" cy="609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6823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162050"/>
            <a:ext cx="8520600" cy="763600"/>
          </a:xfrm>
        </p:spPr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Cloud Computing Solutions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726" y="1548751"/>
            <a:ext cx="4167067" cy="15366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5971" y="3085357"/>
            <a:ext cx="3543300" cy="18288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57200" y="1341279"/>
            <a:ext cx="4865800" cy="2168876"/>
          </a:xfrm>
          <a:prstGeom prst="rect">
            <a:avLst/>
          </a:prstGeom>
          <a:noFill/>
          <a:ln w="28575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37507AB-8DD8-42AD-9172-BEF09786D4F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699" y="3947111"/>
            <a:ext cx="3543301" cy="2190203"/>
          </a:xfrm>
          <a:prstGeom prst="rect">
            <a:avLst/>
          </a:prstGeom>
        </p:spPr>
      </p:pic>
      <p:pic>
        <p:nvPicPr>
          <p:cNvPr id="8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5711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846281" y="5893064"/>
            <a:ext cx="54514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AWS “Availability Zones” and Data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Centres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E8D2D9-39AB-489A-AE27-3510A567F3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251" y="1031575"/>
            <a:ext cx="8461498" cy="4794849"/>
          </a:xfrm>
          <a:prstGeom prst="rect">
            <a:avLst/>
          </a:prstGeom>
        </p:spPr>
      </p:pic>
      <p:pic>
        <p:nvPicPr>
          <p:cNvPr id="5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5032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317323"/>
            <a:ext cx="8520600" cy="763600"/>
          </a:xfrm>
        </p:spPr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How it Works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76791" y="1274948"/>
            <a:ext cx="53904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AMI (“Amazon Machine Image”)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Base computer with all data and software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4FAC72-8F96-814A-8D2F-1E8E146057B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753" y="1769043"/>
            <a:ext cx="8368495" cy="443559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12895F-541E-4040-B47A-BBAFE77C8F3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195" y="5132070"/>
            <a:ext cx="1474470" cy="147447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773621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pe 61"/>
          <p:cNvPicPr preferRelativeResize="0"/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0055" y="990372"/>
            <a:ext cx="5403890" cy="4877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Shape 62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097" y="4251140"/>
            <a:ext cx="1523304" cy="175814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hape 63"/>
          <p:cNvCxnSpPr/>
          <p:nvPr/>
        </p:nvCxnSpPr>
        <p:spPr>
          <a:xfrm flipV="1">
            <a:off x="2126400" y="5086963"/>
            <a:ext cx="1981748" cy="8847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" name="Shape 64"/>
          <p:cNvCxnSpPr/>
          <p:nvPr/>
        </p:nvCxnSpPr>
        <p:spPr>
          <a:xfrm rot="10800000" flipH="1">
            <a:off x="2130425" y="4070860"/>
            <a:ext cx="1515300" cy="417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3890157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265563"/>
            <a:ext cx="8520600" cy="763600"/>
          </a:xfrm>
        </p:spPr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How it Works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523836" y="3196238"/>
            <a:ext cx="0" cy="13555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cxnSpLocks/>
          </p:cNvCxnSpPr>
          <p:nvPr/>
        </p:nvCxnSpPr>
        <p:spPr>
          <a:xfrm flipH="1">
            <a:off x="2791223" y="3196238"/>
            <a:ext cx="890637" cy="7735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219122" y="5966914"/>
            <a:ext cx="29968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Own copy of the AMI = Instance (Virtual Machine or VM)</a:t>
            </a:r>
          </a:p>
        </p:txBody>
      </p:sp>
      <p:pic>
        <p:nvPicPr>
          <p:cNvPr id="16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F21F8D0-FD9C-AD4E-8122-7B58BD29959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2425" y="1467895"/>
            <a:ext cx="2799151" cy="14836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B027EA4-B76D-434C-9CFC-8F536EBAFA9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9122" y="4101981"/>
            <a:ext cx="2799151" cy="14836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5100" y="2693031"/>
            <a:ext cx="2347193" cy="289259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63C1771-F0DA-6443-B08A-D67E747E62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9839" y="4765888"/>
            <a:ext cx="2799151" cy="14836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B720A61-7A04-E442-9235-29C2D2697C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556" y="4101982"/>
            <a:ext cx="2799151" cy="14836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07224A8-05D0-3645-88AB-F560E5947A01}"/>
              </a:ext>
            </a:extLst>
          </p:cNvPr>
          <p:cNvCxnSpPr>
            <a:cxnSpLocks/>
          </p:cNvCxnSpPr>
          <p:nvPr/>
        </p:nvCxnSpPr>
        <p:spPr>
          <a:xfrm>
            <a:off x="5522647" y="3196238"/>
            <a:ext cx="890637" cy="7735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1016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Terminology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63504"/>
          </a:xfrm>
        </p:spPr>
        <p:txBody>
          <a:bodyPr>
            <a:normAutofit lnSpcReduction="10000"/>
          </a:bodyPr>
          <a:lstStyle/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Creating an instance – </a:t>
            </a:r>
            <a:r>
              <a:rPr lang="en-US" sz="32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buying a brand new computer with software already installed.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Starting an instance – </a:t>
            </a:r>
            <a:r>
              <a:rPr lang="en-US" sz="32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turning that computer on.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Stopping an instance – </a:t>
            </a:r>
            <a:r>
              <a:rPr lang="en-US" sz="32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turning that computer off.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Terminating an instance – </a:t>
            </a:r>
            <a:r>
              <a:rPr lang="en-US" sz="32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setting that computer on fire and throwing it out of the window.</a:t>
            </a:r>
            <a:endParaRPr lang="en-US"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pic>
        <p:nvPicPr>
          <p:cNvPr id="5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44513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30615" y="238841"/>
            <a:ext cx="8520600" cy="763600"/>
          </a:xfrm>
        </p:spPr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Connecting to Your Instance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393" y="1772860"/>
            <a:ext cx="3162300" cy="2667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15408" y="4839896"/>
            <a:ext cx="22735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Remote Desktop Software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e.g. Guacamole or X2Go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03999" y="4839896"/>
            <a:ext cx="22735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Secure Shell – “SSH”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e.g. SSH or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PuTTY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96491" y="1566958"/>
            <a:ext cx="3226390" cy="4577974"/>
          </a:xfrm>
          <a:prstGeom prst="rect">
            <a:avLst/>
          </a:prstGeom>
          <a:noFill/>
          <a:ln w="381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F371D0-BC18-E949-B22F-026CD5936D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126" y="1876518"/>
            <a:ext cx="2681119" cy="2681119"/>
          </a:xfrm>
          <a:prstGeom prst="rect">
            <a:avLst/>
          </a:prstGeom>
        </p:spPr>
      </p:pic>
      <p:pic>
        <p:nvPicPr>
          <p:cNvPr id="11" name="Shape 85">
            <a:extLst>
              <a:ext uri="{FF2B5EF4-FFF2-40B4-BE49-F238E27FC236}">
                <a16:creationId xmlns:a16="http://schemas.microsoft.com/office/drawing/2014/main" id="{866DFDD9-ABC8-7844-9A98-DAE1D38C9C9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583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81E570D-4BA8-7E47-BD79-3355B4D44130}"/>
              </a:ext>
            </a:extLst>
          </p:cNvPr>
          <p:cNvSpPr/>
          <p:nvPr/>
        </p:nvSpPr>
        <p:spPr>
          <a:xfrm>
            <a:off x="710648" y="1163526"/>
            <a:ext cx="772270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http://evomics.org/workshops/workshop-on-genomics/2019-workshop-on-genomics-cesky-krumlov/</a:t>
            </a:r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9625B3-4602-3B4A-9CE0-CC9A56199B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347" y="2363086"/>
            <a:ext cx="7948267" cy="30679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62E7322-6F94-4561-A1FF-2754E503D28D}"/>
              </a:ext>
            </a:extLst>
          </p:cNvPr>
          <p:cNvSpPr/>
          <p:nvPr/>
        </p:nvSpPr>
        <p:spPr>
          <a:xfrm>
            <a:off x="1506466" y="4775064"/>
            <a:ext cx="2021925" cy="42310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97833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BD54A5-A11E-F246-8335-61EFA9BAE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217" y="501818"/>
            <a:ext cx="7239000" cy="2794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6BC4223-6BD3-4ACA-AC0F-94B605B77DD5}"/>
              </a:ext>
            </a:extLst>
          </p:cNvPr>
          <p:cNvSpPr/>
          <p:nvPr/>
        </p:nvSpPr>
        <p:spPr>
          <a:xfrm>
            <a:off x="2136455" y="2608945"/>
            <a:ext cx="3713871" cy="4501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5020D0-74BF-4AFE-A612-B8901DD84E86}"/>
              </a:ext>
            </a:extLst>
          </p:cNvPr>
          <p:cNvSpPr txBox="1"/>
          <p:nvPr/>
        </p:nvSpPr>
        <p:spPr>
          <a:xfrm>
            <a:off x="1360566" y="3593378"/>
            <a:ext cx="50503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Find your name and copy your public domain</a:t>
            </a:r>
          </a:p>
        </p:txBody>
      </p:sp>
      <p:pic>
        <p:nvPicPr>
          <p:cNvPr id="8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70917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C4C69BB-867C-204E-9621-0BBE47DB665A}"/>
              </a:ext>
            </a:extLst>
          </p:cNvPr>
          <p:cNvSpPr txBox="1"/>
          <p:nvPr/>
        </p:nvSpPr>
        <p:spPr>
          <a:xfrm>
            <a:off x="2046849" y="198809"/>
            <a:ext cx="50503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Open your internet browser</a:t>
            </a:r>
          </a:p>
          <a:p>
            <a:pPr algn="ctr"/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GB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e.g</a:t>
            </a:r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 Google Chrome)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CAC078-E6EE-EB43-8983-1E0548BF17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919" y="4065607"/>
            <a:ext cx="8704162" cy="250881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CF2C76D-6974-0544-B91D-115A770BD787}"/>
              </a:ext>
            </a:extLst>
          </p:cNvPr>
          <p:cNvSpPr txBox="1"/>
          <p:nvPr/>
        </p:nvSpPr>
        <p:spPr>
          <a:xfrm>
            <a:off x="219918" y="1450804"/>
            <a:ext cx="879675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Paste the public domain followed by :8080/guacamole</a:t>
            </a:r>
          </a:p>
          <a:p>
            <a:pPr algn="ctr"/>
            <a:endParaRPr lang="en-GB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Example:</a:t>
            </a:r>
          </a:p>
          <a:p>
            <a:pPr algn="ctr"/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</a:rPr>
              <a:t>ec2-54-91-203-39.compute-1.amazonaws.com:8080/guacamole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1637BA-9079-5A4B-96E2-5F5FEA6FB1CB}"/>
              </a:ext>
            </a:extLst>
          </p:cNvPr>
          <p:cNvSpPr/>
          <p:nvPr/>
        </p:nvSpPr>
        <p:spPr>
          <a:xfrm>
            <a:off x="1064871" y="4386805"/>
            <a:ext cx="4965539" cy="38196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0798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73014F-58E9-6C4F-AD3A-32303377B4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1231900"/>
            <a:ext cx="5181600" cy="56261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0024B53-4007-CD49-A0C9-7BD698A64742}"/>
              </a:ext>
            </a:extLst>
          </p:cNvPr>
          <p:cNvSpPr txBox="1"/>
          <p:nvPr/>
        </p:nvSpPr>
        <p:spPr>
          <a:xfrm>
            <a:off x="2046849" y="337705"/>
            <a:ext cx="50503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Enter the username “genomics” and password</a:t>
            </a:r>
          </a:p>
        </p:txBody>
      </p:sp>
    </p:spTree>
    <p:extLst>
      <p:ext uri="{BB962C8B-B14F-4D97-AF65-F5344CB8AC3E}">
        <p14:creationId xmlns:p14="http://schemas.microsoft.com/office/powerpoint/2010/main" val="23878610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1966F5-5A0C-914A-81E9-B7A276EA86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4151" y="420795"/>
            <a:ext cx="2413000" cy="17272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0CE7B76-CCE6-3346-AC5E-36AEF8C5059C}"/>
              </a:ext>
            </a:extLst>
          </p:cNvPr>
          <p:cNvSpPr txBox="1"/>
          <p:nvPr/>
        </p:nvSpPr>
        <p:spPr>
          <a:xfrm>
            <a:off x="299072" y="992007"/>
            <a:ext cx="50503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Select Desktop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F7277C5-1D83-9547-9AE3-B5E49824B2A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2785" y="2608937"/>
            <a:ext cx="2948731" cy="360492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3219720-21D0-AB43-9E66-5C1A7D829B7D}"/>
              </a:ext>
            </a:extLst>
          </p:cNvPr>
          <p:cNvSpPr txBox="1"/>
          <p:nvPr/>
        </p:nvSpPr>
        <p:spPr>
          <a:xfrm>
            <a:off x="474621" y="3626570"/>
            <a:ext cx="50503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Enter the username “genomics” and password again</a:t>
            </a:r>
          </a:p>
        </p:txBody>
      </p:sp>
    </p:spTree>
    <p:extLst>
      <p:ext uri="{BB962C8B-B14F-4D97-AF65-F5344CB8AC3E}">
        <p14:creationId xmlns:p14="http://schemas.microsoft.com/office/powerpoint/2010/main" val="13369463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A1D23B0-15BF-F24D-A19F-8C2C4568A7F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983" y="1415397"/>
            <a:ext cx="8762035" cy="4657519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1F0AA8A-0BE4-43A8-96D2-8173D70FC0C7}"/>
              </a:ext>
            </a:extLst>
          </p:cNvPr>
          <p:cNvCxnSpPr>
            <a:cxnSpLocks/>
          </p:cNvCxnSpPr>
          <p:nvPr/>
        </p:nvCxnSpPr>
        <p:spPr>
          <a:xfrm flipV="1">
            <a:off x="1145894" y="590310"/>
            <a:ext cx="1504709" cy="82508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E0E2C41-F6D0-4CE2-838E-1FBD9797A0C0}"/>
              </a:ext>
            </a:extLst>
          </p:cNvPr>
          <p:cNvSpPr txBox="1"/>
          <p:nvPr/>
        </p:nvSpPr>
        <p:spPr>
          <a:xfrm>
            <a:off x="2650603" y="390254"/>
            <a:ext cx="4443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Open a Terminal Window using this icon</a:t>
            </a:r>
          </a:p>
        </p:txBody>
      </p:sp>
      <p:pic>
        <p:nvPicPr>
          <p:cNvPr id="13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64320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557" y="5911864"/>
            <a:ext cx="80902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You’re now connected and you’re ready to learn some Unix!</a:t>
            </a:r>
          </a:p>
        </p:txBody>
      </p:sp>
      <p:pic>
        <p:nvPicPr>
          <p:cNvPr id="7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62B57-6000-7D43-B09F-3965EDE4736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752" y="1211201"/>
            <a:ext cx="8368495" cy="443559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264210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2C9B9-B301-4356-BEA9-6855BCF71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20837"/>
            <a:ext cx="8520600" cy="763600"/>
          </a:xfrm>
        </p:spPr>
        <p:txBody>
          <a:bodyPr/>
          <a:lstStyle/>
          <a:p>
            <a:pPr algn="ctr"/>
            <a:r>
              <a:rPr lang="en-GB" sz="4400" dirty="0">
                <a:latin typeface="Calibri" panose="020F0502020204030204" pitchFamily="34" charset="0"/>
                <a:cs typeface="Calibri" panose="020F0502020204030204" pitchFamily="34" charset="0"/>
              </a:rPr>
              <a:t>These Slides!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F33DD9-9405-44DB-BC0B-7162EFCFEE17}"/>
              </a:ext>
            </a:extLst>
          </p:cNvPr>
          <p:cNvSpPr/>
          <p:nvPr/>
        </p:nvSpPr>
        <p:spPr>
          <a:xfrm>
            <a:off x="311700" y="1279481"/>
            <a:ext cx="85206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http://evomics.org/workshops/workshop-on-genomics/2019-workshop-on-genomics-cesky-krumlov/</a:t>
            </a:r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EE9492-A63B-0E43-A8C7-524A729FA6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279" y="2403077"/>
            <a:ext cx="7275443" cy="38576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900CCCB-70BE-AC4E-B795-873971351353}"/>
              </a:ext>
            </a:extLst>
          </p:cNvPr>
          <p:cNvCxnSpPr/>
          <p:nvPr/>
        </p:nvCxnSpPr>
        <p:spPr>
          <a:xfrm>
            <a:off x="5983357" y="1725757"/>
            <a:ext cx="467139" cy="134543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72717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09349" y="253092"/>
            <a:ext cx="75016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/>
                <a:cs typeface="Calibri"/>
              </a:rPr>
              <a:t>But First</a:t>
            </a:r>
            <a:r>
              <a:rPr lang="is-IS" sz="2000" dirty="0">
                <a:latin typeface="Calibri"/>
                <a:cs typeface="Calibri"/>
              </a:rPr>
              <a:t>…</a:t>
            </a:r>
          </a:p>
          <a:p>
            <a:r>
              <a:rPr lang="is-IS" sz="2000" dirty="0">
                <a:latin typeface="Calibri"/>
                <a:cs typeface="Calibri"/>
              </a:rPr>
              <a:t>The domain address will change every day after we stop and re-start the instances.</a:t>
            </a:r>
          </a:p>
          <a:p>
            <a:r>
              <a:rPr lang="is-IS" sz="2000" dirty="0">
                <a:latin typeface="Calibri"/>
                <a:cs typeface="Calibri"/>
              </a:rPr>
              <a:t>Each morning, you will need to return to the “Instance List” webpage, retrieve your new address and log in again</a:t>
            </a:r>
            <a:endParaRPr lang="en-US" sz="2000" dirty="0">
              <a:latin typeface="Calibri"/>
              <a:cs typeface="Calibri"/>
            </a:endParaRPr>
          </a:p>
        </p:txBody>
      </p:sp>
      <p:pic>
        <p:nvPicPr>
          <p:cNvPr id="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824BDF-FCAB-7E4F-A672-2FA96CE347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2179693"/>
            <a:ext cx="7239000" cy="27940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8966416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4996" y="240036"/>
            <a:ext cx="7134008" cy="763600"/>
          </a:xfrm>
        </p:spPr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Copying and Pasting</a:t>
            </a:r>
          </a:p>
        </p:txBody>
      </p:sp>
      <p:pic>
        <p:nvPicPr>
          <p:cNvPr id="11" name="Shape 85">
            <a:extLst>
              <a:ext uri="{FF2B5EF4-FFF2-40B4-BE49-F238E27FC236}">
                <a16:creationId xmlns:a16="http://schemas.microsoft.com/office/drawing/2014/main" id="{866DFDD9-ABC8-7844-9A98-DAE1D38C9C9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F6B6AB8-D398-AC4F-84A6-84FF80A9F15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0816" y="3503806"/>
            <a:ext cx="5902368" cy="305592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0EDA5C0-8268-CB40-A100-C0E2259DC7F3}"/>
              </a:ext>
            </a:extLst>
          </p:cNvPr>
          <p:cNvSpPr txBox="1"/>
          <p:nvPr/>
        </p:nvSpPr>
        <p:spPr>
          <a:xfrm>
            <a:off x="821198" y="1130336"/>
            <a:ext cx="75016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AVOID COPYING AND PASTING WHEREVER POSSIBLE!</a:t>
            </a:r>
          </a:p>
          <a:p>
            <a:pPr algn="ctr"/>
            <a:endParaRPr lang="en-US" sz="2000" dirty="0">
              <a:latin typeface="Calibri"/>
              <a:cs typeface="Calibri"/>
            </a:endParaRPr>
          </a:p>
          <a:p>
            <a:pPr algn="ctr"/>
            <a:r>
              <a:rPr lang="en-US" sz="2000" dirty="0">
                <a:latin typeface="Calibri"/>
                <a:cs typeface="Calibri"/>
              </a:rPr>
              <a:t>But if you do need to…</a:t>
            </a:r>
          </a:p>
          <a:p>
            <a:pPr algn="ctr"/>
            <a:r>
              <a:rPr lang="en-US" sz="2000" dirty="0">
                <a:latin typeface="Calibri"/>
                <a:cs typeface="Calibri"/>
              </a:rPr>
              <a:t> Press </a:t>
            </a:r>
            <a:r>
              <a:rPr lang="en-US" sz="2000" dirty="0" err="1">
                <a:latin typeface="Calibri"/>
                <a:cs typeface="Calibri"/>
              </a:rPr>
              <a:t>Ctrl+Alt+Shift</a:t>
            </a:r>
            <a:endParaRPr lang="en-US" sz="2000" dirty="0">
              <a:latin typeface="Calibri"/>
              <a:cs typeface="Calibri"/>
            </a:endParaRPr>
          </a:p>
          <a:p>
            <a:pPr algn="ctr"/>
            <a:r>
              <a:rPr lang="en-US" sz="2000" dirty="0">
                <a:latin typeface="Calibri"/>
                <a:cs typeface="Calibri"/>
              </a:rPr>
              <a:t>Paste the text into the box with right click -&gt; Paste</a:t>
            </a:r>
          </a:p>
          <a:p>
            <a:pPr algn="ctr"/>
            <a:r>
              <a:rPr lang="en-US" sz="2000" dirty="0">
                <a:latin typeface="Calibri"/>
                <a:cs typeface="Calibri"/>
              </a:rPr>
              <a:t>Press </a:t>
            </a:r>
            <a:r>
              <a:rPr lang="en-US" sz="2000" dirty="0" err="1">
                <a:latin typeface="Calibri"/>
                <a:cs typeface="Calibri"/>
              </a:rPr>
              <a:t>Ctrl+Alt+Shift</a:t>
            </a:r>
            <a:r>
              <a:rPr lang="en-US" sz="2000" dirty="0">
                <a:latin typeface="Calibri"/>
                <a:cs typeface="Calibri"/>
              </a:rPr>
              <a:t> again</a:t>
            </a:r>
          </a:p>
          <a:p>
            <a:pPr algn="ctr"/>
            <a:r>
              <a:rPr lang="en-US" sz="2000" dirty="0">
                <a:latin typeface="Calibri"/>
                <a:cs typeface="Calibri"/>
              </a:rPr>
              <a:t>You can now paste into the instance using right click</a:t>
            </a:r>
          </a:p>
        </p:txBody>
      </p:sp>
    </p:spTree>
    <p:extLst>
      <p:ext uri="{BB962C8B-B14F-4D97-AF65-F5344CB8AC3E}">
        <p14:creationId xmlns:p14="http://schemas.microsoft.com/office/powerpoint/2010/main" val="21537248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8F30D2-2F6A-A44C-B5F8-396BC923BCF7}"/>
              </a:ext>
            </a:extLst>
          </p:cNvPr>
          <p:cNvSpPr txBox="1"/>
          <p:nvPr/>
        </p:nvSpPr>
        <p:spPr>
          <a:xfrm>
            <a:off x="821198" y="1130336"/>
            <a:ext cx="750160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alibri"/>
                <a:cs typeface="Calibri"/>
              </a:rPr>
              <a:t>Your final task before we get started!</a:t>
            </a:r>
          </a:p>
          <a:p>
            <a:pPr algn="ctr"/>
            <a:endParaRPr lang="en-US" sz="2800" dirty="0">
              <a:latin typeface="Calibri"/>
              <a:cs typeface="Calibri"/>
            </a:endParaRPr>
          </a:p>
          <a:p>
            <a:pPr algn="ctr"/>
            <a:r>
              <a:rPr lang="en-US" sz="2800" dirty="0">
                <a:latin typeface="Calibri"/>
                <a:cs typeface="Calibri"/>
              </a:rPr>
              <a:t>Make sure that typing tilde (~), backslash (\), and carat (^) in the terminal works.</a:t>
            </a:r>
          </a:p>
          <a:p>
            <a:pPr algn="ctr"/>
            <a:endParaRPr lang="en-US" sz="2800" dirty="0">
              <a:latin typeface="Calibri"/>
              <a:cs typeface="Calibri"/>
            </a:endParaRPr>
          </a:p>
          <a:p>
            <a:pPr algn="ctr"/>
            <a:r>
              <a:rPr lang="en-US" sz="2800" dirty="0">
                <a:latin typeface="Calibri"/>
                <a:cs typeface="Calibri"/>
              </a:rPr>
              <a:t>If this isn’t working, get the attention of an instructor!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40E3F8-2648-2541-BA3E-E5C2E73DA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8750" y="4365579"/>
            <a:ext cx="3746500" cy="210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1653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53"/>
          <p:cNvSpPr txBox="1"/>
          <p:nvPr/>
        </p:nvSpPr>
        <p:spPr>
          <a:xfrm>
            <a:off x="3482580" y="1724174"/>
            <a:ext cx="2276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Any Questions So Far?</a:t>
            </a:r>
            <a:endParaRPr dirty="0"/>
          </a:p>
        </p:txBody>
      </p:sp>
      <p:pic>
        <p:nvPicPr>
          <p:cNvPr id="5" name="Shape 7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89228" y="2139180"/>
            <a:ext cx="4365545" cy="2579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62014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92" descr="Screen Shot 2015-07-20 at 13.40.30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40203" y="1258766"/>
            <a:ext cx="6463594" cy="3923716"/>
          </a:xfrm>
          <a:prstGeom prst="rect">
            <a:avLst/>
          </a:prstGeom>
          <a:noFill/>
          <a:ln w="9525" cap="flat" cmpd="sng">
            <a:solidFill>
              <a:srgbClr val="4F81BD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" name="Shape 93"/>
          <p:cNvSpPr txBox="1"/>
          <p:nvPr/>
        </p:nvSpPr>
        <p:spPr>
          <a:xfrm>
            <a:off x="352197" y="5756812"/>
            <a:ext cx="86664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Command Line, The Shell, The Prompt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Where you see this “$” followed by text, I want you to type the text on your command line</a:t>
            </a:r>
            <a:endParaRPr dirty="0"/>
          </a:p>
        </p:txBody>
      </p:sp>
      <p:sp>
        <p:nvSpPr>
          <p:cNvPr id="8" name="Shape 94"/>
          <p:cNvSpPr txBox="1"/>
          <p:nvPr/>
        </p:nvSpPr>
        <p:spPr>
          <a:xfrm>
            <a:off x="576300" y="76198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latin typeface="Calibri"/>
                <a:ea typeface="Calibri"/>
                <a:cs typeface="Calibri"/>
                <a:sym typeface="Calibri"/>
              </a:rPr>
              <a:t>The Terminal</a:t>
            </a: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15970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00"/>
          <p:cNvSpPr txBox="1"/>
          <p:nvPr/>
        </p:nvSpPr>
        <p:spPr>
          <a:xfrm>
            <a:off x="772160" y="272838"/>
            <a:ext cx="7599600" cy="7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Location is Important</a:t>
            </a:r>
            <a:endParaRPr dirty="0"/>
          </a:p>
        </p:txBody>
      </p:sp>
      <p:sp>
        <p:nvSpPr>
          <p:cNvPr id="5" name="Shape 101"/>
          <p:cNvSpPr txBox="1"/>
          <p:nvPr/>
        </p:nvSpPr>
        <p:spPr>
          <a:xfrm>
            <a:off x="1694180" y="1769997"/>
            <a:ext cx="5755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First Task – Where am I?</a:t>
            </a:r>
            <a:endParaRPr sz="2000" dirty="0"/>
          </a:p>
        </p:txBody>
      </p:sp>
      <p:sp>
        <p:nvSpPr>
          <p:cNvPr id="6" name="Shape 102"/>
          <p:cNvSpPr txBox="1"/>
          <p:nvPr/>
        </p:nvSpPr>
        <p:spPr>
          <a:xfrm>
            <a:off x="1671501" y="5886953"/>
            <a:ext cx="5755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is your “present working directory”. </a:t>
            </a:r>
            <a:endParaRPr sz="2000" dirty="0"/>
          </a:p>
        </p:txBody>
      </p:sp>
      <p:sp>
        <p:nvSpPr>
          <p:cNvPr id="7" name="Shape 103"/>
          <p:cNvSpPr txBox="1"/>
          <p:nvPr/>
        </p:nvSpPr>
        <p:spPr>
          <a:xfrm>
            <a:off x="4044485" y="2424654"/>
            <a:ext cx="1055031" cy="43308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$  </a:t>
            </a:r>
            <a:r>
              <a:rPr lang="en-GB" sz="20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pwd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8" name="Shape 104" descr="Screen Shot 2017-05-16 at 10.49.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26109" y="3244644"/>
            <a:ext cx="4691782" cy="2028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1831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23440" y="2062480"/>
            <a:ext cx="72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84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86885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067311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347111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203349" y="711200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= ROOT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6560" y="166132"/>
            <a:ext cx="985520" cy="985520"/>
          </a:xfrm>
          <a:prstGeom prst="rect">
            <a:avLst/>
          </a:prstGeom>
        </p:spPr>
      </p:pic>
      <p:pic>
        <p:nvPicPr>
          <p:cNvPr id="31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349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143"/>
          <p:cNvSpPr/>
          <p:nvPr/>
        </p:nvSpPr>
        <p:spPr>
          <a:xfrm>
            <a:off x="4031318" y="459352"/>
            <a:ext cx="1082857" cy="833434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Shape 142"/>
          <p:cNvSpPr/>
          <p:nvPr/>
        </p:nvSpPr>
        <p:spPr>
          <a:xfrm>
            <a:off x="1950419" y="1769074"/>
            <a:ext cx="1031906" cy="819004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Shape 141"/>
          <p:cNvSpPr/>
          <p:nvPr/>
        </p:nvSpPr>
        <p:spPr>
          <a:xfrm>
            <a:off x="680377" y="3084541"/>
            <a:ext cx="1111285" cy="929897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23440" y="2062480"/>
            <a:ext cx="72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679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86885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067311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347111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Shape 169" descr="Screen Shot 2017-05-16 at 10.49.03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08406" y="3660351"/>
            <a:ext cx="4140300" cy="17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86197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141"/>
          <p:cNvSpPr/>
          <p:nvPr/>
        </p:nvSpPr>
        <p:spPr>
          <a:xfrm>
            <a:off x="680377" y="3084541"/>
            <a:ext cx="1111285" cy="929897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Shape 143"/>
          <p:cNvSpPr/>
          <p:nvPr/>
        </p:nvSpPr>
        <p:spPr>
          <a:xfrm>
            <a:off x="4031318" y="459352"/>
            <a:ext cx="1082857" cy="833434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Shape 142"/>
          <p:cNvSpPr/>
          <p:nvPr/>
        </p:nvSpPr>
        <p:spPr>
          <a:xfrm>
            <a:off x="1950419" y="1769074"/>
            <a:ext cx="1031906" cy="819004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23440" y="2062480"/>
            <a:ext cx="72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679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86885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067311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347111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Shape 169" descr="Screen Shot 2017-05-16 at 10.49.03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08406" y="3660351"/>
            <a:ext cx="4140300" cy="17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Shape 203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019" y="3102358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Shape 204"/>
          <p:cNvSpPr txBox="1"/>
          <p:nvPr/>
        </p:nvSpPr>
        <p:spPr>
          <a:xfrm>
            <a:off x="141981" y="3428985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 dirty="0"/>
          </a:p>
        </p:txBody>
      </p:sp>
      <p:sp>
        <p:nvSpPr>
          <p:cNvPr id="37" name="Shape 205"/>
          <p:cNvSpPr txBox="1"/>
          <p:nvPr/>
        </p:nvSpPr>
        <p:spPr>
          <a:xfrm>
            <a:off x="400355" y="4486657"/>
            <a:ext cx="3910800" cy="110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location is also known as your Home Directory</a:t>
            </a:r>
            <a:endParaRPr sz="2000" dirty="0">
              <a:latin typeface="Calibri"/>
              <a:cs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Tilde is shorthand for Home</a:t>
            </a: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38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54480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/>
          <p:nvPr/>
        </p:nvSpPr>
        <p:spPr>
          <a:xfrm>
            <a:off x="497840" y="182384"/>
            <a:ext cx="8148300" cy="10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create some directories </a:t>
            </a:r>
            <a:endParaRPr sz="3409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and files</a:t>
            </a:r>
            <a:endParaRPr dirty="0"/>
          </a:p>
        </p:txBody>
      </p:sp>
      <p:sp>
        <p:nvSpPr>
          <p:cNvPr id="211" name="Shape 211"/>
          <p:cNvSpPr txBox="1"/>
          <p:nvPr/>
        </p:nvSpPr>
        <p:spPr>
          <a:xfrm>
            <a:off x="1694305" y="1573316"/>
            <a:ext cx="57555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Make a directory</a:t>
            </a:r>
            <a:endParaRPr sz="2000"/>
          </a:p>
        </p:txBody>
      </p:sp>
      <p:sp>
        <p:nvSpPr>
          <p:cNvPr id="212" name="Shape 212"/>
          <p:cNvSpPr txBox="1"/>
          <p:nvPr/>
        </p:nvSpPr>
        <p:spPr>
          <a:xfrm>
            <a:off x="787407" y="5707737"/>
            <a:ext cx="7569300" cy="8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NOTE! Directory names (and file names for the matter) can not contain spaces.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Underscores are often used instead if you want to separate words.</a:t>
            </a:r>
            <a:endParaRPr/>
          </a:p>
        </p:txBody>
      </p:sp>
      <p:sp>
        <p:nvSpPr>
          <p:cNvPr id="213" name="Shape 213"/>
          <p:cNvSpPr txBox="1"/>
          <p:nvPr/>
        </p:nvSpPr>
        <p:spPr>
          <a:xfrm>
            <a:off x="3559234" y="2400200"/>
            <a:ext cx="2025532" cy="492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20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mkdir</a:t>
            </a: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Data</a:t>
            </a:r>
            <a:endParaRPr sz="2000" dirty="0"/>
          </a:p>
        </p:txBody>
      </p:sp>
      <p:sp>
        <p:nvSpPr>
          <p:cNvPr id="214" name="Shape 214"/>
          <p:cNvSpPr txBox="1"/>
          <p:nvPr/>
        </p:nvSpPr>
        <p:spPr>
          <a:xfrm>
            <a:off x="3007130" y="3227084"/>
            <a:ext cx="312974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Change into this directory</a:t>
            </a:r>
            <a:endParaRPr sz="2000" dirty="0"/>
          </a:p>
        </p:txBody>
      </p:sp>
      <p:sp>
        <p:nvSpPr>
          <p:cNvPr id="215" name="Shape 215"/>
          <p:cNvSpPr txBox="1"/>
          <p:nvPr/>
        </p:nvSpPr>
        <p:spPr>
          <a:xfrm>
            <a:off x="3787090" y="4053969"/>
            <a:ext cx="1569820" cy="492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Data</a:t>
            </a:r>
            <a:endParaRPr sz="2000" dirty="0"/>
          </a:p>
        </p:txBody>
      </p:sp>
      <p:sp>
        <p:nvSpPr>
          <p:cNvPr id="216" name="Shape 216"/>
          <p:cNvSpPr txBox="1"/>
          <p:nvPr/>
        </p:nvSpPr>
        <p:spPr>
          <a:xfrm>
            <a:off x="2141077" y="4880853"/>
            <a:ext cx="4861847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what is your present working directory?</a:t>
            </a:r>
            <a:endParaRPr sz="2000" dirty="0"/>
          </a:p>
        </p:txBody>
      </p:sp>
      <p:pic>
        <p:nvPicPr>
          <p:cNvPr id="12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311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1"/>
          <p:cNvSpPr txBox="1"/>
          <p:nvPr/>
        </p:nvSpPr>
        <p:spPr>
          <a:xfrm>
            <a:off x="576300" y="300487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We’re Going To Do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577A75-A5D9-604D-AADB-E06D4F897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57" y="1838509"/>
            <a:ext cx="6769846" cy="335627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Right Brace 5">
            <a:extLst>
              <a:ext uri="{FF2B5EF4-FFF2-40B4-BE49-F238E27FC236}">
                <a16:creationId xmlns:a16="http://schemas.microsoft.com/office/drawing/2014/main" id="{58F63A67-EE86-FC4B-AED2-27B45049ECA5}"/>
              </a:ext>
            </a:extLst>
          </p:cNvPr>
          <p:cNvSpPr/>
          <p:nvPr/>
        </p:nvSpPr>
        <p:spPr>
          <a:xfrm>
            <a:off x="7036903" y="2087217"/>
            <a:ext cx="288235" cy="834887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633D65-BCA7-6342-BCD1-379C4E77D4A3}"/>
              </a:ext>
            </a:extLst>
          </p:cNvPr>
          <p:cNvSpPr txBox="1"/>
          <p:nvPr/>
        </p:nvSpPr>
        <p:spPr>
          <a:xfrm>
            <a:off x="7444407" y="1996828"/>
            <a:ext cx="15703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Introduction to the System</a:t>
            </a:r>
          </a:p>
        </p:txBody>
      </p:sp>
    </p:spTree>
    <p:extLst>
      <p:ext uri="{BB962C8B-B14F-4D97-AF65-F5344CB8AC3E}">
        <p14:creationId xmlns:p14="http://schemas.microsoft.com/office/powerpoint/2010/main" val="18985060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23440" y="2062480"/>
            <a:ext cx="72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84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86885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067311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347111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1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" name="Straight Arrow Connector 29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Picture 31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Calibri"/>
                <a:cs typeface="Calibri"/>
              </a:rPr>
              <a:t>Data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~</a:t>
            </a:r>
          </a:p>
        </p:txBody>
      </p:sp>
    </p:spTree>
    <p:extLst>
      <p:ext uri="{BB962C8B-B14F-4D97-AF65-F5344CB8AC3E}">
        <p14:creationId xmlns:p14="http://schemas.microsoft.com/office/powerpoint/2010/main" val="16908752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143"/>
          <p:cNvSpPr/>
          <p:nvPr/>
        </p:nvSpPr>
        <p:spPr>
          <a:xfrm>
            <a:off x="747808" y="4558150"/>
            <a:ext cx="1082857" cy="833434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Shape 143"/>
          <p:cNvSpPr/>
          <p:nvPr/>
        </p:nvSpPr>
        <p:spPr>
          <a:xfrm>
            <a:off x="4031318" y="459352"/>
            <a:ext cx="1082857" cy="833434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Shape 142"/>
          <p:cNvSpPr/>
          <p:nvPr/>
        </p:nvSpPr>
        <p:spPr>
          <a:xfrm>
            <a:off x="1950419" y="1769074"/>
            <a:ext cx="1031906" cy="819004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Shape 141"/>
          <p:cNvSpPr/>
          <p:nvPr/>
        </p:nvSpPr>
        <p:spPr>
          <a:xfrm>
            <a:off x="680378" y="3084542"/>
            <a:ext cx="1077266" cy="873196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23440" y="2062480"/>
            <a:ext cx="72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84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86885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067311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347111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1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" name="Straight Arrow Connector 29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Picture 31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Calibri"/>
                <a:cs typeface="Calibri"/>
              </a:rPr>
              <a:t>Data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~</a:t>
            </a:r>
          </a:p>
        </p:txBody>
      </p:sp>
      <p:pic>
        <p:nvPicPr>
          <p:cNvPr id="36" name="Shape 287" descr="Screen Shot 2017-05-16 at 10.51.18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55" y="4045911"/>
            <a:ext cx="4194974" cy="17489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34942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 txBox="1"/>
          <p:nvPr/>
        </p:nvSpPr>
        <p:spPr>
          <a:xfrm>
            <a:off x="3392700" y="1444733"/>
            <a:ext cx="2358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Make an empty file</a:t>
            </a:r>
            <a:endParaRPr sz="2000"/>
          </a:p>
        </p:txBody>
      </p:sp>
      <p:sp>
        <p:nvSpPr>
          <p:cNvPr id="296" name="Shape 296"/>
          <p:cNvSpPr txBox="1"/>
          <p:nvPr/>
        </p:nvSpPr>
        <p:spPr>
          <a:xfrm>
            <a:off x="3445868" y="2029691"/>
            <a:ext cx="2252264" cy="492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touch rags</a:t>
            </a:r>
            <a:endParaRPr sz="2000"/>
          </a:p>
        </p:txBody>
      </p:sp>
      <p:sp>
        <p:nvSpPr>
          <p:cNvPr id="297" name="Shape 297"/>
          <p:cNvSpPr txBox="1"/>
          <p:nvPr/>
        </p:nvSpPr>
        <p:spPr>
          <a:xfrm>
            <a:off x="3208277" y="2614652"/>
            <a:ext cx="2727447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And another two</a:t>
            </a:r>
            <a:endParaRPr sz="2000" dirty="0"/>
          </a:p>
        </p:txBody>
      </p:sp>
      <p:sp>
        <p:nvSpPr>
          <p:cNvPr id="298" name="Shape 298"/>
          <p:cNvSpPr txBox="1"/>
          <p:nvPr/>
        </p:nvSpPr>
        <p:spPr>
          <a:xfrm>
            <a:off x="2715233" y="3199612"/>
            <a:ext cx="3713535" cy="492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touch Earth Heaven</a:t>
            </a:r>
            <a:endParaRPr sz="2000" dirty="0"/>
          </a:p>
        </p:txBody>
      </p:sp>
      <p:sp>
        <p:nvSpPr>
          <p:cNvPr id="299" name="Shape 299"/>
          <p:cNvSpPr txBox="1"/>
          <p:nvPr/>
        </p:nvSpPr>
        <p:spPr>
          <a:xfrm>
            <a:off x="1517741" y="3784572"/>
            <a:ext cx="6108519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list the contents of the current directory (Data)</a:t>
            </a:r>
            <a:endParaRPr sz="2000" dirty="0"/>
          </a:p>
        </p:txBody>
      </p:sp>
      <p:sp>
        <p:nvSpPr>
          <p:cNvPr id="300" name="Shape 300"/>
          <p:cNvSpPr txBox="1"/>
          <p:nvPr/>
        </p:nvSpPr>
        <p:spPr>
          <a:xfrm>
            <a:off x="3994995" y="4369533"/>
            <a:ext cx="1154011" cy="492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20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2" name="Shape 210"/>
          <p:cNvSpPr txBox="1"/>
          <p:nvPr/>
        </p:nvSpPr>
        <p:spPr>
          <a:xfrm>
            <a:off x="497840" y="182384"/>
            <a:ext cx="8148300" cy="10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create some directories </a:t>
            </a:r>
            <a:endParaRPr sz="3409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and files</a:t>
            </a:r>
            <a:endParaRPr dirty="0"/>
          </a:p>
        </p:txBody>
      </p:sp>
      <p:pic>
        <p:nvPicPr>
          <p:cNvPr id="13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301" descr="Screen Shot 2017-05-16 at 10.52.0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99415" y="5099102"/>
            <a:ext cx="5345171" cy="15026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2287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308" descr="directory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161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309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672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310"/>
          <p:cNvSpPr txBox="1"/>
          <p:nvPr/>
        </p:nvSpPr>
        <p:spPr>
          <a:xfrm>
            <a:off x="247816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 dirty="0"/>
          </a:p>
        </p:txBody>
      </p:sp>
      <p:cxnSp>
        <p:nvCxnSpPr>
          <p:cNvPr id="7" name="Shape 311"/>
          <p:cNvCxnSpPr/>
          <p:nvPr/>
        </p:nvCxnSpPr>
        <p:spPr>
          <a:xfrm flipH="1">
            <a:off x="338750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8" name="Shape 312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997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313" descr="directory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244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314" descr="directory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276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" name="Shape 315"/>
          <p:cNvCxnSpPr/>
          <p:nvPr/>
        </p:nvCxnSpPr>
        <p:spPr>
          <a:xfrm>
            <a:off x="292012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2" name="Shape 316"/>
          <p:cNvSpPr txBox="1"/>
          <p:nvPr/>
        </p:nvSpPr>
        <p:spPr>
          <a:xfrm>
            <a:off x="108729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13" name="Shape 317"/>
          <p:cNvSpPr txBox="1"/>
          <p:nvPr/>
        </p:nvSpPr>
        <p:spPr>
          <a:xfrm>
            <a:off x="241846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14" name="Shape 318"/>
          <p:cNvSpPr txBox="1"/>
          <p:nvPr/>
        </p:nvSpPr>
        <p:spPr>
          <a:xfrm>
            <a:off x="370278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" name="Shape 319"/>
          <p:cNvCxnSpPr/>
          <p:nvPr/>
        </p:nvCxnSpPr>
        <p:spPr>
          <a:xfrm flipH="1">
            <a:off x="129454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6" name="Shape 320"/>
          <p:cNvCxnSpPr/>
          <p:nvPr/>
        </p:nvCxnSpPr>
        <p:spPr>
          <a:xfrm>
            <a:off x="151057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7" name="Shape 321"/>
          <p:cNvSpPr txBox="1"/>
          <p:nvPr/>
        </p:nvSpPr>
        <p:spPr>
          <a:xfrm>
            <a:off x="119797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19" name="Shape 323"/>
          <p:cNvCxnSpPr/>
          <p:nvPr/>
        </p:nvCxnSpPr>
        <p:spPr>
          <a:xfrm flipH="1">
            <a:off x="875970" y="3711775"/>
            <a:ext cx="199200" cy="4950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0" name="Shape 324"/>
          <p:cNvCxnSpPr/>
          <p:nvPr/>
        </p:nvCxnSpPr>
        <p:spPr>
          <a:xfrm>
            <a:off x="338748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1" name="Shape 325"/>
          <p:cNvCxnSpPr/>
          <p:nvPr/>
        </p:nvCxnSpPr>
        <p:spPr>
          <a:xfrm>
            <a:off x="1474820" y="36990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2" name="Shape 326"/>
          <p:cNvCxnSpPr/>
          <p:nvPr/>
        </p:nvCxnSpPr>
        <p:spPr>
          <a:xfrm>
            <a:off x="1851195" y="3704450"/>
            <a:ext cx="268500" cy="5088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3" name="Shape 327"/>
          <p:cNvSpPr txBox="1"/>
          <p:nvPr/>
        </p:nvSpPr>
        <p:spPr>
          <a:xfrm>
            <a:off x="520713" y="4277340"/>
            <a:ext cx="5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rags</a:t>
            </a:r>
            <a:endParaRPr sz="1800" dirty="0"/>
          </a:p>
        </p:txBody>
      </p:sp>
      <p:sp>
        <p:nvSpPr>
          <p:cNvPr id="24" name="Shape 328"/>
          <p:cNvSpPr txBox="1"/>
          <p:nvPr/>
        </p:nvSpPr>
        <p:spPr>
          <a:xfrm>
            <a:off x="1184135" y="4277340"/>
            <a:ext cx="68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Earth</a:t>
            </a:r>
            <a:endParaRPr sz="1800"/>
          </a:p>
        </p:txBody>
      </p:sp>
      <p:sp>
        <p:nvSpPr>
          <p:cNvPr id="25" name="Shape 329"/>
          <p:cNvSpPr txBox="1"/>
          <p:nvPr/>
        </p:nvSpPr>
        <p:spPr>
          <a:xfrm>
            <a:off x="1959930" y="4277340"/>
            <a:ext cx="894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Heaven</a:t>
            </a:r>
            <a:endParaRPr sz="1800"/>
          </a:p>
        </p:txBody>
      </p:sp>
      <p:pic>
        <p:nvPicPr>
          <p:cNvPr id="26" name="Shape 330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70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Shape 331"/>
          <p:cNvSpPr txBox="1"/>
          <p:nvPr/>
        </p:nvSpPr>
        <p:spPr>
          <a:xfrm>
            <a:off x="60066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pic>
        <p:nvPicPr>
          <p:cNvPr id="28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93062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308" descr="directory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161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309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672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310"/>
          <p:cNvSpPr txBox="1"/>
          <p:nvPr/>
        </p:nvSpPr>
        <p:spPr>
          <a:xfrm>
            <a:off x="247816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cxnSp>
        <p:nvCxnSpPr>
          <p:cNvPr id="7" name="Shape 311"/>
          <p:cNvCxnSpPr/>
          <p:nvPr/>
        </p:nvCxnSpPr>
        <p:spPr>
          <a:xfrm flipH="1">
            <a:off x="338750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8" name="Shape 312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997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313" descr="directory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244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314" descr="directory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276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" name="Shape 315"/>
          <p:cNvCxnSpPr/>
          <p:nvPr/>
        </p:nvCxnSpPr>
        <p:spPr>
          <a:xfrm>
            <a:off x="292012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2" name="Shape 316"/>
          <p:cNvSpPr txBox="1"/>
          <p:nvPr/>
        </p:nvSpPr>
        <p:spPr>
          <a:xfrm>
            <a:off x="108729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13" name="Shape 317"/>
          <p:cNvSpPr txBox="1"/>
          <p:nvPr/>
        </p:nvSpPr>
        <p:spPr>
          <a:xfrm>
            <a:off x="241846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14" name="Shape 318"/>
          <p:cNvSpPr txBox="1"/>
          <p:nvPr/>
        </p:nvSpPr>
        <p:spPr>
          <a:xfrm>
            <a:off x="370278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" name="Shape 319"/>
          <p:cNvCxnSpPr/>
          <p:nvPr/>
        </p:nvCxnSpPr>
        <p:spPr>
          <a:xfrm flipH="1">
            <a:off x="129454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6" name="Shape 320"/>
          <p:cNvCxnSpPr/>
          <p:nvPr/>
        </p:nvCxnSpPr>
        <p:spPr>
          <a:xfrm>
            <a:off x="151057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7" name="Shape 321"/>
          <p:cNvSpPr txBox="1"/>
          <p:nvPr/>
        </p:nvSpPr>
        <p:spPr>
          <a:xfrm>
            <a:off x="119797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19" name="Shape 323"/>
          <p:cNvCxnSpPr/>
          <p:nvPr/>
        </p:nvCxnSpPr>
        <p:spPr>
          <a:xfrm flipH="1">
            <a:off x="875970" y="3711775"/>
            <a:ext cx="199200" cy="4950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0" name="Shape 324"/>
          <p:cNvCxnSpPr/>
          <p:nvPr/>
        </p:nvCxnSpPr>
        <p:spPr>
          <a:xfrm>
            <a:off x="338748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1" name="Shape 325"/>
          <p:cNvCxnSpPr/>
          <p:nvPr/>
        </p:nvCxnSpPr>
        <p:spPr>
          <a:xfrm>
            <a:off x="1474820" y="36990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2" name="Shape 326"/>
          <p:cNvCxnSpPr/>
          <p:nvPr/>
        </p:nvCxnSpPr>
        <p:spPr>
          <a:xfrm>
            <a:off x="1851195" y="3704450"/>
            <a:ext cx="268500" cy="5088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3" name="Shape 327"/>
          <p:cNvSpPr txBox="1"/>
          <p:nvPr/>
        </p:nvSpPr>
        <p:spPr>
          <a:xfrm>
            <a:off x="520713" y="4277340"/>
            <a:ext cx="5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rags</a:t>
            </a:r>
            <a:endParaRPr sz="1800" dirty="0"/>
          </a:p>
        </p:txBody>
      </p:sp>
      <p:sp>
        <p:nvSpPr>
          <p:cNvPr id="24" name="Shape 328"/>
          <p:cNvSpPr txBox="1"/>
          <p:nvPr/>
        </p:nvSpPr>
        <p:spPr>
          <a:xfrm>
            <a:off x="1184135" y="4277340"/>
            <a:ext cx="68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Earth</a:t>
            </a:r>
            <a:endParaRPr sz="1800"/>
          </a:p>
        </p:txBody>
      </p:sp>
      <p:sp>
        <p:nvSpPr>
          <p:cNvPr id="25" name="Shape 329"/>
          <p:cNvSpPr txBox="1"/>
          <p:nvPr/>
        </p:nvSpPr>
        <p:spPr>
          <a:xfrm>
            <a:off x="1959930" y="4277340"/>
            <a:ext cx="894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Heaven</a:t>
            </a:r>
            <a:endParaRPr sz="1800"/>
          </a:p>
        </p:txBody>
      </p:sp>
      <p:pic>
        <p:nvPicPr>
          <p:cNvPr id="26" name="Shape 330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70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Shape 331"/>
          <p:cNvSpPr txBox="1"/>
          <p:nvPr/>
        </p:nvSpPr>
        <p:spPr>
          <a:xfrm>
            <a:off x="60066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pic>
        <p:nvPicPr>
          <p:cNvPr id="29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Shape 357"/>
          <p:cNvSpPr txBox="1"/>
          <p:nvPr/>
        </p:nvSpPr>
        <p:spPr>
          <a:xfrm>
            <a:off x="5081890" y="3079263"/>
            <a:ext cx="2672819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list ALL of the files</a:t>
            </a:r>
            <a:endParaRPr sz="2000" dirty="0"/>
          </a:p>
        </p:txBody>
      </p:sp>
      <p:sp>
        <p:nvSpPr>
          <p:cNvPr id="31" name="Shape 358"/>
          <p:cNvSpPr txBox="1"/>
          <p:nvPr/>
        </p:nvSpPr>
        <p:spPr>
          <a:xfrm>
            <a:off x="5766937" y="3523188"/>
            <a:ext cx="1302724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ls -a</a:t>
            </a:r>
            <a:endParaRPr sz="2000"/>
          </a:p>
        </p:txBody>
      </p:sp>
      <p:pic>
        <p:nvPicPr>
          <p:cNvPr id="32" name="Shape 359" descr="Screen Shot 2017-05-16 at 10.52.31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97449" y="4158571"/>
            <a:ext cx="4241700" cy="1168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16263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Shape 357"/>
          <p:cNvSpPr txBox="1"/>
          <p:nvPr/>
        </p:nvSpPr>
        <p:spPr>
          <a:xfrm>
            <a:off x="5081890" y="3079263"/>
            <a:ext cx="2672819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list ALL of the files</a:t>
            </a:r>
            <a:endParaRPr sz="2000" dirty="0"/>
          </a:p>
        </p:txBody>
      </p:sp>
      <p:sp>
        <p:nvSpPr>
          <p:cNvPr id="31" name="Shape 358"/>
          <p:cNvSpPr txBox="1"/>
          <p:nvPr/>
        </p:nvSpPr>
        <p:spPr>
          <a:xfrm>
            <a:off x="5766937" y="3523188"/>
            <a:ext cx="1302724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ls -a</a:t>
            </a:r>
            <a:endParaRPr sz="2000"/>
          </a:p>
        </p:txBody>
      </p:sp>
      <p:pic>
        <p:nvPicPr>
          <p:cNvPr id="32" name="Shape 359" descr="Screen Shot 2017-05-16 at 10.52.3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97449" y="4158571"/>
            <a:ext cx="4241700" cy="116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Shape 308" descr="directory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161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Shape 309" descr="directory.pn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672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Shape 310"/>
          <p:cNvSpPr txBox="1"/>
          <p:nvPr/>
        </p:nvSpPr>
        <p:spPr>
          <a:xfrm>
            <a:off x="247816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cxnSp>
        <p:nvCxnSpPr>
          <p:cNvPr id="42" name="Shape 311"/>
          <p:cNvCxnSpPr/>
          <p:nvPr/>
        </p:nvCxnSpPr>
        <p:spPr>
          <a:xfrm flipH="1">
            <a:off x="338750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43" name="Shape 312" descr="directory.pn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997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Shape 313" descr="directory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244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Shape 314" descr="directory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276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6" name="Shape 315"/>
          <p:cNvCxnSpPr/>
          <p:nvPr/>
        </p:nvCxnSpPr>
        <p:spPr>
          <a:xfrm>
            <a:off x="292012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47" name="Shape 316"/>
          <p:cNvSpPr txBox="1"/>
          <p:nvPr/>
        </p:nvSpPr>
        <p:spPr>
          <a:xfrm>
            <a:off x="108729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48" name="Shape 317"/>
          <p:cNvSpPr txBox="1"/>
          <p:nvPr/>
        </p:nvSpPr>
        <p:spPr>
          <a:xfrm>
            <a:off x="241846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49" name="Shape 318"/>
          <p:cNvSpPr txBox="1"/>
          <p:nvPr/>
        </p:nvSpPr>
        <p:spPr>
          <a:xfrm>
            <a:off x="370278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0" name="Shape 319"/>
          <p:cNvCxnSpPr/>
          <p:nvPr/>
        </p:nvCxnSpPr>
        <p:spPr>
          <a:xfrm flipH="1">
            <a:off x="129454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51" name="Shape 320"/>
          <p:cNvCxnSpPr/>
          <p:nvPr/>
        </p:nvCxnSpPr>
        <p:spPr>
          <a:xfrm>
            <a:off x="151057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52" name="Shape 321"/>
          <p:cNvSpPr txBox="1"/>
          <p:nvPr/>
        </p:nvSpPr>
        <p:spPr>
          <a:xfrm>
            <a:off x="119797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53" name="Shape 323"/>
          <p:cNvCxnSpPr/>
          <p:nvPr/>
        </p:nvCxnSpPr>
        <p:spPr>
          <a:xfrm flipH="1">
            <a:off x="875970" y="3711775"/>
            <a:ext cx="199200" cy="4950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54" name="Shape 324"/>
          <p:cNvCxnSpPr/>
          <p:nvPr/>
        </p:nvCxnSpPr>
        <p:spPr>
          <a:xfrm>
            <a:off x="338748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55" name="Shape 325"/>
          <p:cNvCxnSpPr/>
          <p:nvPr/>
        </p:nvCxnSpPr>
        <p:spPr>
          <a:xfrm>
            <a:off x="1474820" y="36990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56" name="Shape 326"/>
          <p:cNvCxnSpPr/>
          <p:nvPr/>
        </p:nvCxnSpPr>
        <p:spPr>
          <a:xfrm>
            <a:off x="1851195" y="3704450"/>
            <a:ext cx="268500" cy="5088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57" name="Shape 327"/>
          <p:cNvSpPr txBox="1"/>
          <p:nvPr/>
        </p:nvSpPr>
        <p:spPr>
          <a:xfrm>
            <a:off x="520713" y="4277340"/>
            <a:ext cx="5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rags</a:t>
            </a:r>
            <a:endParaRPr sz="1800" dirty="0"/>
          </a:p>
        </p:txBody>
      </p:sp>
      <p:sp>
        <p:nvSpPr>
          <p:cNvPr id="58" name="Shape 328"/>
          <p:cNvSpPr txBox="1"/>
          <p:nvPr/>
        </p:nvSpPr>
        <p:spPr>
          <a:xfrm>
            <a:off x="1184135" y="4277340"/>
            <a:ext cx="68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Earth</a:t>
            </a:r>
            <a:endParaRPr sz="1800"/>
          </a:p>
        </p:txBody>
      </p:sp>
      <p:sp>
        <p:nvSpPr>
          <p:cNvPr id="59" name="Shape 329"/>
          <p:cNvSpPr txBox="1"/>
          <p:nvPr/>
        </p:nvSpPr>
        <p:spPr>
          <a:xfrm>
            <a:off x="1959930" y="4277340"/>
            <a:ext cx="894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Heaven</a:t>
            </a:r>
            <a:endParaRPr sz="1800"/>
          </a:p>
        </p:txBody>
      </p:sp>
      <p:pic>
        <p:nvPicPr>
          <p:cNvPr id="60" name="Shape 330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70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Shape 331"/>
          <p:cNvSpPr txBox="1"/>
          <p:nvPr/>
        </p:nvSpPr>
        <p:spPr>
          <a:xfrm>
            <a:off x="60066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sp>
        <p:nvSpPr>
          <p:cNvPr id="62" name="Shape 368"/>
          <p:cNvSpPr/>
          <p:nvPr/>
        </p:nvSpPr>
        <p:spPr>
          <a:xfrm>
            <a:off x="3201841" y="4393063"/>
            <a:ext cx="243000" cy="1905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Shape 369"/>
          <p:cNvSpPr/>
          <p:nvPr/>
        </p:nvSpPr>
        <p:spPr>
          <a:xfrm>
            <a:off x="2842841" y="4393063"/>
            <a:ext cx="243000" cy="1905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Shape 396"/>
          <p:cNvSpPr txBox="1"/>
          <p:nvPr/>
        </p:nvSpPr>
        <p:spPr>
          <a:xfrm>
            <a:off x="2814841" y="4221785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..</a:t>
            </a:r>
            <a:endParaRPr/>
          </a:p>
        </p:txBody>
      </p:sp>
      <p:sp>
        <p:nvSpPr>
          <p:cNvPr id="65" name="Shape 397"/>
          <p:cNvSpPr txBox="1"/>
          <p:nvPr/>
        </p:nvSpPr>
        <p:spPr>
          <a:xfrm>
            <a:off x="3201841" y="4221685"/>
            <a:ext cx="2430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cxnSp>
        <p:nvCxnSpPr>
          <p:cNvPr id="66" name="Shape 398"/>
          <p:cNvCxnSpPr>
            <a:endCxn id="64" idx="0"/>
          </p:cNvCxnSpPr>
          <p:nvPr/>
        </p:nvCxnSpPr>
        <p:spPr>
          <a:xfrm>
            <a:off x="2113741" y="3622085"/>
            <a:ext cx="851700" cy="5997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7" name="Shape 399"/>
          <p:cNvCxnSpPr/>
          <p:nvPr/>
        </p:nvCxnSpPr>
        <p:spPr>
          <a:xfrm>
            <a:off x="2276369" y="3575838"/>
            <a:ext cx="915300" cy="5994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7952913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06"/>
          <p:cNvSpPr/>
          <p:nvPr/>
        </p:nvSpPr>
        <p:spPr>
          <a:xfrm>
            <a:off x="4198600" y="3922348"/>
            <a:ext cx="3603070" cy="273535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Shape 432"/>
          <p:cNvSpPr txBox="1"/>
          <p:nvPr/>
        </p:nvSpPr>
        <p:spPr>
          <a:xfrm>
            <a:off x="4263704" y="3514147"/>
            <a:ext cx="4443096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These special files are in every directory</a:t>
            </a:r>
            <a:endParaRPr sz="2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.. Points to one directory above</a:t>
            </a:r>
            <a:endParaRPr sz="2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Points to the current directory</a:t>
            </a:r>
            <a:endParaRPr sz="2000" dirty="0"/>
          </a:p>
        </p:txBody>
      </p:sp>
      <p:pic>
        <p:nvPicPr>
          <p:cNvPr id="52" name="Shape 308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161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Shape 309" descr="directory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672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Shape 310"/>
          <p:cNvSpPr txBox="1"/>
          <p:nvPr/>
        </p:nvSpPr>
        <p:spPr>
          <a:xfrm>
            <a:off x="247816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cxnSp>
        <p:nvCxnSpPr>
          <p:cNvPr id="55" name="Shape 311"/>
          <p:cNvCxnSpPr/>
          <p:nvPr/>
        </p:nvCxnSpPr>
        <p:spPr>
          <a:xfrm flipH="1">
            <a:off x="338750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56" name="Shape 312" descr="directory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997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Shape 313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244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Shape 314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276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" name="Shape 315"/>
          <p:cNvCxnSpPr/>
          <p:nvPr/>
        </p:nvCxnSpPr>
        <p:spPr>
          <a:xfrm>
            <a:off x="292012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60" name="Shape 316"/>
          <p:cNvSpPr txBox="1"/>
          <p:nvPr/>
        </p:nvSpPr>
        <p:spPr>
          <a:xfrm>
            <a:off x="108729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61" name="Shape 317"/>
          <p:cNvSpPr txBox="1"/>
          <p:nvPr/>
        </p:nvSpPr>
        <p:spPr>
          <a:xfrm>
            <a:off x="241846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62" name="Shape 318"/>
          <p:cNvSpPr txBox="1"/>
          <p:nvPr/>
        </p:nvSpPr>
        <p:spPr>
          <a:xfrm>
            <a:off x="370278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3" name="Shape 319"/>
          <p:cNvCxnSpPr/>
          <p:nvPr/>
        </p:nvCxnSpPr>
        <p:spPr>
          <a:xfrm flipH="1">
            <a:off x="129454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4" name="Shape 320"/>
          <p:cNvCxnSpPr/>
          <p:nvPr/>
        </p:nvCxnSpPr>
        <p:spPr>
          <a:xfrm>
            <a:off x="151057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65" name="Shape 321"/>
          <p:cNvSpPr txBox="1"/>
          <p:nvPr/>
        </p:nvSpPr>
        <p:spPr>
          <a:xfrm>
            <a:off x="119797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66" name="Shape 323"/>
          <p:cNvCxnSpPr/>
          <p:nvPr/>
        </p:nvCxnSpPr>
        <p:spPr>
          <a:xfrm flipH="1">
            <a:off x="875970" y="3711775"/>
            <a:ext cx="199200" cy="4950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7" name="Shape 324"/>
          <p:cNvCxnSpPr/>
          <p:nvPr/>
        </p:nvCxnSpPr>
        <p:spPr>
          <a:xfrm>
            <a:off x="338748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8" name="Shape 325"/>
          <p:cNvCxnSpPr/>
          <p:nvPr/>
        </p:nvCxnSpPr>
        <p:spPr>
          <a:xfrm>
            <a:off x="1474820" y="36990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9" name="Shape 326"/>
          <p:cNvCxnSpPr/>
          <p:nvPr/>
        </p:nvCxnSpPr>
        <p:spPr>
          <a:xfrm>
            <a:off x="1851195" y="3704450"/>
            <a:ext cx="268500" cy="5088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70" name="Shape 327"/>
          <p:cNvSpPr txBox="1"/>
          <p:nvPr/>
        </p:nvSpPr>
        <p:spPr>
          <a:xfrm>
            <a:off x="520713" y="4277340"/>
            <a:ext cx="5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rags</a:t>
            </a:r>
            <a:endParaRPr sz="1800" dirty="0"/>
          </a:p>
        </p:txBody>
      </p:sp>
      <p:sp>
        <p:nvSpPr>
          <p:cNvPr id="71" name="Shape 328"/>
          <p:cNvSpPr txBox="1"/>
          <p:nvPr/>
        </p:nvSpPr>
        <p:spPr>
          <a:xfrm>
            <a:off x="1184135" y="4277340"/>
            <a:ext cx="68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Earth</a:t>
            </a:r>
            <a:endParaRPr sz="1800"/>
          </a:p>
        </p:txBody>
      </p:sp>
      <p:sp>
        <p:nvSpPr>
          <p:cNvPr id="72" name="Shape 329"/>
          <p:cNvSpPr txBox="1"/>
          <p:nvPr/>
        </p:nvSpPr>
        <p:spPr>
          <a:xfrm>
            <a:off x="1959930" y="4277340"/>
            <a:ext cx="894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Heaven</a:t>
            </a:r>
            <a:endParaRPr sz="1800"/>
          </a:p>
        </p:txBody>
      </p:sp>
      <p:pic>
        <p:nvPicPr>
          <p:cNvPr id="73" name="Shape 330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70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Shape 331"/>
          <p:cNvSpPr txBox="1"/>
          <p:nvPr/>
        </p:nvSpPr>
        <p:spPr>
          <a:xfrm>
            <a:off x="60066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cxnSp>
        <p:nvCxnSpPr>
          <p:cNvPr id="75" name="Shape 437"/>
          <p:cNvCxnSpPr/>
          <p:nvPr/>
        </p:nvCxnSpPr>
        <p:spPr>
          <a:xfrm rot="10800000" flipH="1">
            <a:off x="1217316" y="2531890"/>
            <a:ext cx="166800" cy="7011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76" name="Shape 438"/>
          <p:cNvCxnSpPr/>
          <p:nvPr/>
        </p:nvCxnSpPr>
        <p:spPr>
          <a:xfrm rot="10800000" flipH="1">
            <a:off x="1358452" y="1387560"/>
            <a:ext cx="1102500" cy="7011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77" name="Shape 439"/>
          <p:cNvCxnSpPr/>
          <p:nvPr/>
        </p:nvCxnSpPr>
        <p:spPr>
          <a:xfrm rot="10800000" flipH="1">
            <a:off x="2581395" y="1387560"/>
            <a:ext cx="166800" cy="7011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78" name="Shape 440"/>
          <p:cNvCxnSpPr/>
          <p:nvPr/>
        </p:nvCxnSpPr>
        <p:spPr>
          <a:xfrm rot="10800000">
            <a:off x="3205066" y="1387560"/>
            <a:ext cx="708600" cy="7011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79" name="Shape 441"/>
          <p:cNvCxnSpPr/>
          <p:nvPr/>
        </p:nvCxnSpPr>
        <p:spPr>
          <a:xfrm rot="10800000" flipH="1">
            <a:off x="2595477" y="11340"/>
            <a:ext cx="1630200" cy="6600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80" name="Shape 431"/>
          <p:cNvSpPr txBox="1"/>
          <p:nvPr/>
        </p:nvSpPr>
        <p:spPr>
          <a:xfrm>
            <a:off x="1041935" y="3019222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..</a:t>
            </a:r>
            <a:endParaRPr/>
          </a:p>
        </p:txBody>
      </p:sp>
      <p:sp>
        <p:nvSpPr>
          <p:cNvPr id="81" name="Shape 433"/>
          <p:cNvSpPr txBox="1"/>
          <p:nvPr/>
        </p:nvSpPr>
        <p:spPr>
          <a:xfrm>
            <a:off x="1138785" y="1925322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..</a:t>
            </a:r>
            <a:endParaRPr dirty="0"/>
          </a:p>
        </p:txBody>
      </p:sp>
      <p:sp>
        <p:nvSpPr>
          <p:cNvPr id="82" name="Shape 434"/>
          <p:cNvSpPr txBox="1"/>
          <p:nvPr/>
        </p:nvSpPr>
        <p:spPr>
          <a:xfrm>
            <a:off x="2398110" y="1925322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..</a:t>
            </a:r>
            <a:endParaRPr/>
          </a:p>
        </p:txBody>
      </p:sp>
      <p:sp>
        <p:nvSpPr>
          <p:cNvPr id="83" name="Shape 435"/>
          <p:cNvSpPr txBox="1"/>
          <p:nvPr/>
        </p:nvSpPr>
        <p:spPr>
          <a:xfrm>
            <a:off x="3706610" y="1925322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..</a:t>
            </a:r>
            <a:endParaRPr/>
          </a:p>
        </p:txBody>
      </p:sp>
      <p:sp>
        <p:nvSpPr>
          <p:cNvPr id="84" name="Shape 436"/>
          <p:cNvSpPr txBox="1"/>
          <p:nvPr/>
        </p:nvSpPr>
        <p:spPr>
          <a:xfrm>
            <a:off x="2471485" y="553597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761865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06"/>
          <p:cNvSpPr/>
          <p:nvPr/>
        </p:nvSpPr>
        <p:spPr>
          <a:xfrm>
            <a:off x="4187260" y="4228534"/>
            <a:ext cx="3603070" cy="273535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Shape 432"/>
          <p:cNvSpPr txBox="1"/>
          <p:nvPr/>
        </p:nvSpPr>
        <p:spPr>
          <a:xfrm>
            <a:off x="4263704" y="3514147"/>
            <a:ext cx="4443096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These special files are in every directory</a:t>
            </a:r>
            <a:endParaRPr sz="2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.. Points to one directory above</a:t>
            </a:r>
            <a:endParaRPr sz="2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Points to the current directory</a:t>
            </a:r>
            <a:endParaRPr sz="2000" dirty="0"/>
          </a:p>
        </p:txBody>
      </p:sp>
      <p:pic>
        <p:nvPicPr>
          <p:cNvPr id="52" name="Shape 308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161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Shape 309" descr="directory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672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Shape 310"/>
          <p:cNvSpPr txBox="1"/>
          <p:nvPr/>
        </p:nvSpPr>
        <p:spPr>
          <a:xfrm>
            <a:off x="247816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cxnSp>
        <p:nvCxnSpPr>
          <p:cNvPr id="55" name="Shape 311"/>
          <p:cNvCxnSpPr/>
          <p:nvPr/>
        </p:nvCxnSpPr>
        <p:spPr>
          <a:xfrm flipH="1">
            <a:off x="338750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56" name="Shape 312" descr="directory.png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997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Shape 313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244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Shape 314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276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" name="Shape 315"/>
          <p:cNvCxnSpPr/>
          <p:nvPr/>
        </p:nvCxnSpPr>
        <p:spPr>
          <a:xfrm>
            <a:off x="292012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60" name="Shape 316"/>
          <p:cNvSpPr txBox="1"/>
          <p:nvPr/>
        </p:nvSpPr>
        <p:spPr>
          <a:xfrm>
            <a:off x="108729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61" name="Shape 317"/>
          <p:cNvSpPr txBox="1"/>
          <p:nvPr/>
        </p:nvSpPr>
        <p:spPr>
          <a:xfrm>
            <a:off x="241846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62" name="Shape 318"/>
          <p:cNvSpPr txBox="1"/>
          <p:nvPr/>
        </p:nvSpPr>
        <p:spPr>
          <a:xfrm>
            <a:off x="370278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3" name="Shape 319"/>
          <p:cNvCxnSpPr/>
          <p:nvPr/>
        </p:nvCxnSpPr>
        <p:spPr>
          <a:xfrm flipH="1">
            <a:off x="129454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4" name="Shape 320"/>
          <p:cNvCxnSpPr/>
          <p:nvPr/>
        </p:nvCxnSpPr>
        <p:spPr>
          <a:xfrm>
            <a:off x="151057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65" name="Shape 321"/>
          <p:cNvSpPr txBox="1"/>
          <p:nvPr/>
        </p:nvSpPr>
        <p:spPr>
          <a:xfrm>
            <a:off x="119797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66" name="Shape 323"/>
          <p:cNvCxnSpPr/>
          <p:nvPr/>
        </p:nvCxnSpPr>
        <p:spPr>
          <a:xfrm flipH="1">
            <a:off x="875970" y="3711775"/>
            <a:ext cx="199200" cy="4950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7" name="Shape 324"/>
          <p:cNvCxnSpPr/>
          <p:nvPr/>
        </p:nvCxnSpPr>
        <p:spPr>
          <a:xfrm>
            <a:off x="338748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8" name="Shape 325"/>
          <p:cNvCxnSpPr/>
          <p:nvPr/>
        </p:nvCxnSpPr>
        <p:spPr>
          <a:xfrm>
            <a:off x="1474820" y="36990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9" name="Shape 326"/>
          <p:cNvCxnSpPr/>
          <p:nvPr/>
        </p:nvCxnSpPr>
        <p:spPr>
          <a:xfrm>
            <a:off x="1851195" y="3704450"/>
            <a:ext cx="268500" cy="5088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70" name="Shape 327"/>
          <p:cNvSpPr txBox="1"/>
          <p:nvPr/>
        </p:nvSpPr>
        <p:spPr>
          <a:xfrm>
            <a:off x="520713" y="4277340"/>
            <a:ext cx="5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rags</a:t>
            </a:r>
            <a:endParaRPr sz="1800" dirty="0"/>
          </a:p>
        </p:txBody>
      </p:sp>
      <p:sp>
        <p:nvSpPr>
          <p:cNvPr id="71" name="Shape 328"/>
          <p:cNvSpPr txBox="1"/>
          <p:nvPr/>
        </p:nvSpPr>
        <p:spPr>
          <a:xfrm>
            <a:off x="1184135" y="4277340"/>
            <a:ext cx="68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Earth</a:t>
            </a:r>
            <a:endParaRPr sz="1800"/>
          </a:p>
        </p:txBody>
      </p:sp>
      <p:sp>
        <p:nvSpPr>
          <p:cNvPr id="72" name="Shape 329"/>
          <p:cNvSpPr txBox="1"/>
          <p:nvPr/>
        </p:nvSpPr>
        <p:spPr>
          <a:xfrm>
            <a:off x="1959930" y="4277340"/>
            <a:ext cx="894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Heaven</a:t>
            </a:r>
            <a:endParaRPr sz="1800"/>
          </a:p>
        </p:txBody>
      </p:sp>
      <p:pic>
        <p:nvPicPr>
          <p:cNvPr id="73" name="Shape 330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70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Shape 331"/>
          <p:cNvSpPr txBox="1"/>
          <p:nvPr/>
        </p:nvSpPr>
        <p:spPr>
          <a:xfrm>
            <a:off x="60066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sp>
        <p:nvSpPr>
          <p:cNvPr id="38" name="Shape 471"/>
          <p:cNvSpPr txBox="1"/>
          <p:nvPr/>
        </p:nvSpPr>
        <p:spPr>
          <a:xfrm>
            <a:off x="1098635" y="3019222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42" name="Shape 473"/>
          <p:cNvSpPr txBox="1"/>
          <p:nvPr/>
        </p:nvSpPr>
        <p:spPr>
          <a:xfrm>
            <a:off x="1195485" y="1925322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43" name="Shape 474"/>
          <p:cNvSpPr txBox="1"/>
          <p:nvPr/>
        </p:nvSpPr>
        <p:spPr>
          <a:xfrm>
            <a:off x="2454810" y="1925322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44" name="Shape 475"/>
          <p:cNvSpPr txBox="1"/>
          <p:nvPr/>
        </p:nvSpPr>
        <p:spPr>
          <a:xfrm>
            <a:off x="3763310" y="1925322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45" name="Shape 476"/>
          <p:cNvSpPr txBox="1"/>
          <p:nvPr/>
        </p:nvSpPr>
        <p:spPr>
          <a:xfrm>
            <a:off x="2528185" y="553597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46" name="Shape 477"/>
          <p:cNvSpPr/>
          <p:nvPr/>
        </p:nvSpPr>
        <p:spPr>
          <a:xfrm>
            <a:off x="1209300" y="2795042"/>
            <a:ext cx="425700" cy="378900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C0504D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Shape 478"/>
          <p:cNvSpPr/>
          <p:nvPr/>
        </p:nvSpPr>
        <p:spPr>
          <a:xfrm>
            <a:off x="2500001" y="296885"/>
            <a:ext cx="425700" cy="378900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C0504D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Shape 479"/>
          <p:cNvSpPr/>
          <p:nvPr/>
        </p:nvSpPr>
        <p:spPr>
          <a:xfrm>
            <a:off x="3809408" y="1712697"/>
            <a:ext cx="425700" cy="378900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C0504D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Shape 480"/>
          <p:cNvSpPr/>
          <p:nvPr/>
        </p:nvSpPr>
        <p:spPr>
          <a:xfrm>
            <a:off x="2500001" y="1712697"/>
            <a:ext cx="425700" cy="378900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C0504D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Shape 481"/>
          <p:cNvSpPr/>
          <p:nvPr/>
        </p:nvSpPr>
        <p:spPr>
          <a:xfrm>
            <a:off x="1301275" y="1712697"/>
            <a:ext cx="425700" cy="378900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C0504D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12982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487"/>
          <p:cNvSpPr txBox="1"/>
          <p:nvPr/>
        </p:nvSpPr>
        <p:spPr>
          <a:xfrm>
            <a:off x="95100" y="1275450"/>
            <a:ext cx="8953800" cy="43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. and .. are used for specifying location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Whenever you do anything on Unix 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(move around, move a file, rename a file etc…)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You have to tell the system where that thing is using a path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. and .. are part of RELATIVE paths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Shape 488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97" y="102063"/>
            <a:ext cx="1477466" cy="92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489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0062" y="5820397"/>
            <a:ext cx="1477466" cy="92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34441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495" descr="directory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687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496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198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497"/>
          <p:cNvSpPr txBox="1"/>
          <p:nvPr/>
        </p:nvSpPr>
        <p:spPr>
          <a:xfrm>
            <a:off x="235342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cxnSp>
        <p:nvCxnSpPr>
          <p:cNvPr id="8" name="Shape 498"/>
          <p:cNvCxnSpPr/>
          <p:nvPr/>
        </p:nvCxnSpPr>
        <p:spPr>
          <a:xfrm flipH="1">
            <a:off x="326276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9" name="Shape 499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523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500" descr="directory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770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501" descr="directory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802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Shape 502"/>
          <p:cNvCxnSpPr/>
          <p:nvPr/>
        </p:nvCxnSpPr>
        <p:spPr>
          <a:xfrm>
            <a:off x="279538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3" name="Shape 503"/>
          <p:cNvSpPr txBox="1"/>
          <p:nvPr/>
        </p:nvSpPr>
        <p:spPr>
          <a:xfrm>
            <a:off x="96255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14" name="Shape 504"/>
          <p:cNvSpPr txBox="1"/>
          <p:nvPr/>
        </p:nvSpPr>
        <p:spPr>
          <a:xfrm>
            <a:off x="229372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15" name="Shape 505"/>
          <p:cNvSpPr txBox="1"/>
          <p:nvPr/>
        </p:nvSpPr>
        <p:spPr>
          <a:xfrm>
            <a:off x="357804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" name="Shape 506"/>
          <p:cNvCxnSpPr/>
          <p:nvPr/>
        </p:nvCxnSpPr>
        <p:spPr>
          <a:xfrm flipH="1">
            <a:off x="116980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7" name="Shape 507"/>
          <p:cNvCxnSpPr/>
          <p:nvPr/>
        </p:nvCxnSpPr>
        <p:spPr>
          <a:xfrm>
            <a:off x="138583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8" name="Shape 508"/>
          <p:cNvSpPr txBox="1"/>
          <p:nvPr/>
        </p:nvSpPr>
        <p:spPr>
          <a:xfrm>
            <a:off x="107323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19" name="Shape 509"/>
          <p:cNvCxnSpPr/>
          <p:nvPr/>
        </p:nvCxnSpPr>
        <p:spPr>
          <a:xfrm>
            <a:off x="3206865" y="12700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20" name="Shape 510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796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hape 511"/>
          <p:cNvSpPr txBox="1"/>
          <p:nvPr/>
        </p:nvSpPr>
        <p:spPr>
          <a:xfrm>
            <a:off x="47592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pic>
        <p:nvPicPr>
          <p:cNvPr id="22" name="Shape 512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123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hape 513"/>
          <p:cNvSpPr txBox="1"/>
          <p:nvPr/>
        </p:nvSpPr>
        <p:spPr>
          <a:xfrm>
            <a:off x="240248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500"/>
          </a:p>
        </p:txBody>
      </p:sp>
      <p:cxnSp>
        <p:nvCxnSpPr>
          <p:cNvPr id="24" name="Shape 514"/>
          <p:cNvCxnSpPr/>
          <p:nvPr/>
        </p:nvCxnSpPr>
        <p:spPr>
          <a:xfrm>
            <a:off x="1624190" y="2587525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5" name="Shape 515"/>
          <p:cNvSpPr/>
          <p:nvPr/>
        </p:nvSpPr>
        <p:spPr>
          <a:xfrm>
            <a:off x="1624175" y="2947930"/>
            <a:ext cx="914400" cy="328800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E36C09"/>
          </a:solidFill>
          <a:ln w="9525" cap="flat" cmpd="sng">
            <a:solidFill>
              <a:srgbClr val="E46C0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Shape 516"/>
          <p:cNvSpPr txBox="1"/>
          <p:nvPr/>
        </p:nvSpPr>
        <p:spPr>
          <a:xfrm>
            <a:off x="5303520" y="2107439"/>
            <a:ext cx="326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Moving from Data to </a:t>
            </a: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RELATIVE PATH</a:t>
            </a:r>
            <a:endParaRPr sz="2000"/>
          </a:p>
        </p:txBody>
      </p:sp>
      <p:pic>
        <p:nvPicPr>
          <p:cNvPr id="28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Shape 517"/>
          <p:cNvSpPr txBox="1"/>
          <p:nvPr/>
        </p:nvSpPr>
        <p:spPr>
          <a:xfrm>
            <a:off x="5881984" y="3363699"/>
            <a:ext cx="2109173" cy="44661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../New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96328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1"/>
          <p:cNvSpPr txBox="1"/>
          <p:nvPr/>
        </p:nvSpPr>
        <p:spPr>
          <a:xfrm>
            <a:off x="576300" y="300487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We’re Going To Do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577A75-A5D9-604D-AADB-E06D4F897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57" y="1838509"/>
            <a:ext cx="6769846" cy="335627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Right Brace 5">
            <a:extLst>
              <a:ext uri="{FF2B5EF4-FFF2-40B4-BE49-F238E27FC236}">
                <a16:creationId xmlns:a16="http://schemas.microsoft.com/office/drawing/2014/main" id="{58F63A67-EE86-FC4B-AED2-27B45049ECA5}"/>
              </a:ext>
            </a:extLst>
          </p:cNvPr>
          <p:cNvSpPr/>
          <p:nvPr/>
        </p:nvSpPr>
        <p:spPr>
          <a:xfrm>
            <a:off x="7036903" y="2902227"/>
            <a:ext cx="288235" cy="417444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633D65-BCA7-6342-BCD1-379C4E77D4A3}"/>
              </a:ext>
            </a:extLst>
          </p:cNvPr>
          <p:cNvSpPr txBox="1"/>
          <p:nvPr/>
        </p:nvSpPr>
        <p:spPr>
          <a:xfrm>
            <a:off x="7434467" y="2603117"/>
            <a:ext cx="15703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What is Sequence Data?</a:t>
            </a:r>
          </a:p>
        </p:txBody>
      </p:sp>
    </p:spTree>
    <p:extLst>
      <p:ext uri="{BB962C8B-B14F-4D97-AF65-F5344CB8AC3E}">
        <p14:creationId xmlns:p14="http://schemas.microsoft.com/office/powerpoint/2010/main" val="324618007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522"/>
          <p:cNvSpPr/>
          <p:nvPr/>
        </p:nvSpPr>
        <p:spPr>
          <a:xfrm>
            <a:off x="2225885" y="3035466"/>
            <a:ext cx="9615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Shape 523"/>
          <p:cNvSpPr/>
          <p:nvPr/>
        </p:nvSpPr>
        <p:spPr>
          <a:xfrm>
            <a:off x="960735" y="1934591"/>
            <a:ext cx="9027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Shape 524"/>
          <p:cNvSpPr/>
          <p:nvPr/>
        </p:nvSpPr>
        <p:spPr>
          <a:xfrm>
            <a:off x="945810" y="3035466"/>
            <a:ext cx="9027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2" name="Shape 547"/>
          <p:cNvCxnSpPr/>
          <p:nvPr/>
        </p:nvCxnSpPr>
        <p:spPr>
          <a:xfrm rot="10800000">
            <a:off x="1181130" y="2594537"/>
            <a:ext cx="0" cy="5049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33" name="Shape 548"/>
          <p:cNvCxnSpPr/>
          <p:nvPr/>
        </p:nvCxnSpPr>
        <p:spPr>
          <a:xfrm>
            <a:off x="1841530" y="2574689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5" name="Shape 495" descr="directory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687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496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198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497"/>
          <p:cNvSpPr txBox="1"/>
          <p:nvPr/>
        </p:nvSpPr>
        <p:spPr>
          <a:xfrm>
            <a:off x="235342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cxnSp>
        <p:nvCxnSpPr>
          <p:cNvPr id="8" name="Shape 498"/>
          <p:cNvCxnSpPr/>
          <p:nvPr/>
        </p:nvCxnSpPr>
        <p:spPr>
          <a:xfrm flipH="1">
            <a:off x="326276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9" name="Shape 499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523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500" descr="directory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770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501" descr="directory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802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Shape 502"/>
          <p:cNvCxnSpPr/>
          <p:nvPr/>
        </p:nvCxnSpPr>
        <p:spPr>
          <a:xfrm>
            <a:off x="279538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3" name="Shape 503"/>
          <p:cNvSpPr txBox="1"/>
          <p:nvPr/>
        </p:nvSpPr>
        <p:spPr>
          <a:xfrm>
            <a:off x="96255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14" name="Shape 504"/>
          <p:cNvSpPr txBox="1"/>
          <p:nvPr/>
        </p:nvSpPr>
        <p:spPr>
          <a:xfrm>
            <a:off x="229372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15" name="Shape 505"/>
          <p:cNvSpPr txBox="1"/>
          <p:nvPr/>
        </p:nvSpPr>
        <p:spPr>
          <a:xfrm>
            <a:off x="357804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" name="Shape 506"/>
          <p:cNvCxnSpPr/>
          <p:nvPr/>
        </p:nvCxnSpPr>
        <p:spPr>
          <a:xfrm flipH="1">
            <a:off x="116980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7" name="Shape 507"/>
          <p:cNvCxnSpPr/>
          <p:nvPr/>
        </p:nvCxnSpPr>
        <p:spPr>
          <a:xfrm>
            <a:off x="138583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8" name="Shape 508"/>
          <p:cNvSpPr txBox="1"/>
          <p:nvPr/>
        </p:nvSpPr>
        <p:spPr>
          <a:xfrm>
            <a:off x="107323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19" name="Shape 509"/>
          <p:cNvCxnSpPr/>
          <p:nvPr/>
        </p:nvCxnSpPr>
        <p:spPr>
          <a:xfrm>
            <a:off x="3206865" y="12700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20" name="Shape 510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796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hape 511"/>
          <p:cNvSpPr txBox="1"/>
          <p:nvPr/>
        </p:nvSpPr>
        <p:spPr>
          <a:xfrm>
            <a:off x="47592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pic>
        <p:nvPicPr>
          <p:cNvPr id="22" name="Shape 512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123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hape 513"/>
          <p:cNvSpPr txBox="1"/>
          <p:nvPr/>
        </p:nvSpPr>
        <p:spPr>
          <a:xfrm>
            <a:off x="240248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500"/>
          </a:p>
        </p:txBody>
      </p:sp>
      <p:cxnSp>
        <p:nvCxnSpPr>
          <p:cNvPr id="24" name="Shape 514"/>
          <p:cNvCxnSpPr/>
          <p:nvPr/>
        </p:nvCxnSpPr>
        <p:spPr>
          <a:xfrm>
            <a:off x="1624190" y="2587525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6" name="Shape 516"/>
          <p:cNvSpPr txBox="1"/>
          <p:nvPr/>
        </p:nvSpPr>
        <p:spPr>
          <a:xfrm>
            <a:off x="5303520" y="2107439"/>
            <a:ext cx="326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Moving from Data to </a:t>
            </a: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RELATIVE PATH</a:t>
            </a:r>
            <a:endParaRPr sz="2000" dirty="0"/>
          </a:p>
        </p:txBody>
      </p:sp>
      <p:sp>
        <p:nvSpPr>
          <p:cNvPr id="27" name="Shape 517"/>
          <p:cNvSpPr txBox="1"/>
          <p:nvPr/>
        </p:nvSpPr>
        <p:spPr>
          <a:xfrm>
            <a:off x="5881984" y="3363699"/>
            <a:ext cx="2109173" cy="44661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../New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28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08894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556" descr="directory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7955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557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466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558"/>
          <p:cNvSpPr txBox="1"/>
          <p:nvPr/>
        </p:nvSpPr>
        <p:spPr>
          <a:xfrm>
            <a:off x="237610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cxnSp>
        <p:nvCxnSpPr>
          <p:cNvPr id="8" name="Shape 559"/>
          <p:cNvCxnSpPr/>
          <p:nvPr/>
        </p:nvCxnSpPr>
        <p:spPr>
          <a:xfrm flipH="1">
            <a:off x="328544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9" name="Shape 560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791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561" descr="directory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038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562" descr="directory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2070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Shape 563"/>
          <p:cNvCxnSpPr/>
          <p:nvPr/>
        </p:nvCxnSpPr>
        <p:spPr>
          <a:xfrm>
            <a:off x="281806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3" name="Shape 564"/>
          <p:cNvSpPr txBox="1"/>
          <p:nvPr/>
        </p:nvSpPr>
        <p:spPr>
          <a:xfrm>
            <a:off x="98523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14" name="Shape 565"/>
          <p:cNvSpPr txBox="1"/>
          <p:nvPr/>
        </p:nvSpPr>
        <p:spPr>
          <a:xfrm>
            <a:off x="231640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15" name="Shape 566"/>
          <p:cNvSpPr txBox="1"/>
          <p:nvPr/>
        </p:nvSpPr>
        <p:spPr>
          <a:xfrm>
            <a:off x="360072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" name="Shape 567"/>
          <p:cNvCxnSpPr/>
          <p:nvPr/>
        </p:nvCxnSpPr>
        <p:spPr>
          <a:xfrm flipH="1">
            <a:off x="119248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7" name="Shape 568"/>
          <p:cNvCxnSpPr/>
          <p:nvPr/>
        </p:nvCxnSpPr>
        <p:spPr>
          <a:xfrm>
            <a:off x="140851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8" name="Shape 569"/>
          <p:cNvSpPr txBox="1"/>
          <p:nvPr/>
        </p:nvSpPr>
        <p:spPr>
          <a:xfrm>
            <a:off x="109591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19" name="Shape 570"/>
          <p:cNvCxnSpPr/>
          <p:nvPr/>
        </p:nvCxnSpPr>
        <p:spPr>
          <a:xfrm>
            <a:off x="3229545" y="12700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20" name="Shape 571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064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hape 572"/>
          <p:cNvSpPr txBox="1"/>
          <p:nvPr/>
        </p:nvSpPr>
        <p:spPr>
          <a:xfrm>
            <a:off x="49860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pic>
        <p:nvPicPr>
          <p:cNvPr id="22" name="Shape 573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391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hape 574"/>
          <p:cNvSpPr txBox="1"/>
          <p:nvPr/>
        </p:nvSpPr>
        <p:spPr>
          <a:xfrm>
            <a:off x="242516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500"/>
          </a:p>
        </p:txBody>
      </p:sp>
      <p:cxnSp>
        <p:nvCxnSpPr>
          <p:cNvPr id="24" name="Shape 575"/>
          <p:cNvCxnSpPr/>
          <p:nvPr/>
        </p:nvCxnSpPr>
        <p:spPr>
          <a:xfrm>
            <a:off x="1646870" y="2587525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5" name="Shape 576"/>
          <p:cNvSpPr txBox="1"/>
          <p:nvPr/>
        </p:nvSpPr>
        <p:spPr>
          <a:xfrm>
            <a:off x="5303520" y="2107439"/>
            <a:ext cx="326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Moving from Data to </a:t>
            </a: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RELATIVE PATH</a:t>
            </a:r>
            <a:endParaRPr sz="2000" dirty="0"/>
          </a:p>
        </p:txBody>
      </p:sp>
      <p:sp>
        <p:nvSpPr>
          <p:cNvPr id="26" name="Shape 577"/>
          <p:cNvSpPr txBox="1"/>
          <p:nvPr/>
        </p:nvSpPr>
        <p:spPr>
          <a:xfrm>
            <a:off x="5895187" y="3366325"/>
            <a:ext cx="2082766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../../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7" name="Shape 578"/>
          <p:cNvSpPr/>
          <p:nvPr/>
        </p:nvSpPr>
        <p:spPr>
          <a:xfrm rot="16200000">
            <a:off x="-120071" y="1533125"/>
            <a:ext cx="2427000" cy="894900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E36C09"/>
          </a:solidFill>
          <a:ln w="9525" cap="flat" cmpd="sng">
            <a:solidFill>
              <a:srgbClr val="E46C0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5865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583"/>
          <p:cNvSpPr/>
          <p:nvPr/>
        </p:nvSpPr>
        <p:spPr>
          <a:xfrm>
            <a:off x="2259904" y="520865"/>
            <a:ext cx="9615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Shape 584"/>
          <p:cNvSpPr/>
          <p:nvPr/>
        </p:nvSpPr>
        <p:spPr>
          <a:xfrm>
            <a:off x="994754" y="1934590"/>
            <a:ext cx="9027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Shape 585"/>
          <p:cNvSpPr/>
          <p:nvPr/>
        </p:nvSpPr>
        <p:spPr>
          <a:xfrm>
            <a:off x="979829" y="3035465"/>
            <a:ext cx="9027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2" name="Shape 608"/>
          <p:cNvCxnSpPr/>
          <p:nvPr/>
        </p:nvCxnSpPr>
        <p:spPr>
          <a:xfrm rot="10800000">
            <a:off x="1215149" y="2594536"/>
            <a:ext cx="0" cy="5049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33" name="Shape 609"/>
          <p:cNvCxnSpPr/>
          <p:nvPr/>
        </p:nvCxnSpPr>
        <p:spPr>
          <a:xfrm rot="10800000" flipH="1">
            <a:off x="1118574" y="1263338"/>
            <a:ext cx="1070400" cy="5259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5" name="Shape 556" descr="directory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7955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557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466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558"/>
          <p:cNvSpPr txBox="1"/>
          <p:nvPr/>
        </p:nvSpPr>
        <p:spPr>
          <a:xfrm>
            <a:off x="237610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cxnSp>
        <p:nvCxnSpPr>
          <p:cNvPr id="8" name="Shape 559"/>
          <p:cNvCxnSpPr/>
          <p:nvPr/>
        </p:nvCxnSpPr>
        <p:spPr>
          <a:xfrm flipH="1">
            <a:off x="328544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9" name="Shape 560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791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561" descr="directory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038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562" descr="directory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2070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Shape 563"/>
          <p:cNvCxnSpPr/>
          <p:nvPr/>
        </p:nvCxnSpPr>
        <p:spPr>
          <a:xfrm>
            <a:off x="281806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3" name="Shape 564"/>
          <p:cNvSpPr txBox="1"/>
          <p:nvPr/>
        </p:nvSpPr>
        <p:spPr>
          <a:xfrm>
            <a:off x="98523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14" name="Shape 565"/>
          <p:cNvSpPr txBox="1"/>
          <p:nvPr/>
        </p:nvSpPr>
        <p:spPr>
          <a:xfrm>
            <a:off x="231640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15" name="Shape 566"/>
          <p:cNvSpPr txBox="1"/>
          <p:nvPr/>
        </p:nvSpPr>
        <p:spPr>
          <a:xfrm>
            <a:off x="360072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" name="Shape 567"/>
          <p:cNvCxnSpPr/>
          <p:nvPr/>
        </p:nvCxnSpPr>
        <p:spPr>
          <a:xfrm flipH="1">
            <a:off x="119248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7" name="Shape 568"/>
          <p:cNvCxnSpPr/>
          <p:nvPr/>
        </p:nvCxnSpPr>
        <p:spPr>
          <a:xfrm>
            <a:off x="140851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8" name="Shape 569"/>
          <p:cNvSpPr txBox="1"/>
          <p:nvPr/>
        </p:nvSpPr>
        <p:spPr>
          <a:xfrm>
            <a:off x="109591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19" name="Shape 570"/>
          <p:cNvCxnSpPr/>
          <p:nvPr/>
        </p:nvCxnSpPr>
        <p:spPr>
          <a:xfrm>
            <a:off x="3229545" y="12700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20" name="Shape 571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064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hape 572"/>
          <p:cNvSpPr txBox="1"/>
          <p:nvPr/>
        </p:nvSpPr>
        <p:spPr>
          <a:xfrm>
            <a:off x="49860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pic>
        <p:nvPicPr>
          <p:cNvPr id="22" name="Shape 573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391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hape 574"/>
          <p:cNvSpPr txBox="1"/>
          <p:nvPr/>
        </p:nvSpPr>
        <p:spPr>
          <a:xfrm>
            <a:off x="242516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500"/>
          </a:p>
        </p:txBody>
      </p:sp>
      <p:cxnSp>
        <p:nvCxnSpPr>
          <p:cNvPr id="24" name="Shape 575"/>
          <p:cNvCxnSpPr/>
          <p:nvPr/>
        </p:nvCxnSpPr>
        <p:spPr>
          <a:xfrm>
            <a:off x="1646870" y="2587525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5" name="Shape 576"/>
          <p:cNvSpPr txBox="1"/>
          <p:nvPr/>
        </p:nvSpPr>
        <p:spPr>
          <a:xfrm>
            <a:off x="5303520" y="2107439"/>
            <a:ext cx="326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Moving from Data to </a:t>
            </a: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RELATIVE PATH</a:t>
            </a:r>
            <a:endParaRPr sz="2000" dirty="0"/>
          </a:p>
        </p:txBody>
      </p:sp>
      <p:sp>
        <p:nvSpPr>
          <p:cNvPr id="26" name="Shape 577"/>
          <p:cNvSpPr txBox="1"/>
          <p:nvPr/>
        </p:nvSpPr>
        <p:spPr>
          <a:xfrm>
            <a:off x="5895187" y="3366325"/>
            <a:ext cx="2082766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../../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28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940056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16"/>
          <p:cNvSpPr txBox="1"/>
          <p:nvPr/>
        </p:nvSpPr>
        <p:spPr>
          <a:xfrm>
            <a:off x="109096" y="1275450"/>
            <a:ext cx="8953800" cy="43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Relative paths will always change 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depending on your location.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The alternative is ABSOLUTE paths. 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These always start from root and will never change.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Shape 488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97" y="102063"/>
            <a:ext cx="1477466" cy="92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489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0062" y="5820397"/>
            <a:ext cx="1477466" cy="92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211235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623" descr="directory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5050" y="41671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624" descr="directory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800" y="41622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625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480" y="4267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626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2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627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48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628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616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629"/>
          <p:cNvSpPr txBox="1"/>
          <p:nvPr/>
        </p:nvSpPr>
        <p:spPr>
          <a:xfrm>
            <a:off x="4343400" y="579120"/>
            <a:ext cx="2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endParaRPr sz="1500"/>
          </a:p>
        </p:txBody>
      </p:sp>
      <p:sp>
        <p:nvSpPr>
          <p:cNvPr id="11" name="Shape 630"/>
          <p:cNvSpPr txBox="1"/>
          <p:nvPr/>
        </p:nvSpPr>
        <p:spPr>
          <a:xfrm>
            <a:off x="2047240" y="1910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sp>
        <p:nvSpPr>
          <p:cNvPr id="12" name="Shape 631"/>
          <p:cNvSpPr txBox="1"/>
          <p:nvPr/>
        </p:nvSpPr>
        <p:spPr>
          <a:xfrm>
            <a:off x="4262120" y="1910080"/>
            <a:ext cx="480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bin</a:t>
            </a:r>
            <a:endParaRPr sz="1500"/>
          </a:p>
        </p:txBody>
      </p:sp>
      <p:sp>
        <p:nvSpPr>
          <p:cNvPr id="13" name="Shape 632"/>
          <p:cNvSpPr txBox="1"/>
          <p:nvPr/>
        </p:nvSpPr>
        <p:spPr>
          <a:xfrm>
            <a:off x="6334760" y="1910080"/>
            <a:ext cx="411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lib</a:t>
            </a:r>
            <a:endParaRPr sz="1500"/>
          </a:p>
        </p:txBody>
      </p:sp>
      <p:cxnSp>
        <p:nvCxnSpPr>
          <p:cNvPr id="14" name="Shape 633"/>
          <p:cNvCxnSpPr/>
          <p:nvPr/>
        </p:nvCxnSpPr>
        <p:spPr>
          <a:xfrm flipH="1">
            <a:off x="2956580" y="1229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5" name="Shape 634"/>
          <p:cNvCxnSpPr/>
          <p:nvPr/>
        </p:nvCxnSpPr>
        <p:spPr>
          <a:xfrm>
            <a:off x="5049520" y="1229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6" name="Shape 635"/>
          <p:cNvCxnSpPr>
            <a:endCxn id="8" idx="0"/>
          </p:cNvCxnSpPr>
          <p:nvPr/>
        </p:nvCxnSpPr>
        <p:spPr>
          <a:xfrm>
            <a:off x="4452680" y="122946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7" name="Shape 636"/>
          <p:cNvCxnSpPr/>
          <p:nvPr/>
        </p:nvCxnSpPr>
        <p:spPr>
          <a:xfrm>
            <a:off x="5120640" y="1229360"/>
            <a:ext cx="26925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8" name="Shape 637"/>
          <p:cNvSpPr txBox="1"/>
          <p:nvPr/>
        </p:nvSpPr>
        <p:spPr>
          <a:xfrm>
            <a:off x="7934960" y="1510268"/>
            <a:ext cx="344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/>
          </a:p>
        </p:txBody>
      </p:sp>
      <p:pic>
        <p:nvPicPr>
          <p:cNvPr id="19" name="Shape 638" descr="directory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9050" y="3068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639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20" y="3068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640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1840" y="3068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" name="Shape 641"/>
          <p:cNvCxnSpPr/>
          <p:nvPr/>
        </p:nvCxnSpPr>
        <p:spPr>
          <a:xfrm>
            <a:off x="2489200" y="2560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3" name="Shape 642"/>
          <p:cNvSpPr txBox="1"/>
          <p:nvPr/>
        </p:nvSpPr>
        <p:spPr>
          <a:xfrm>
            <a:off x="656379" y="3251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24" name="Shape 643"/>
          <p:cNvSpPr txBox="1"/>
          <p:nvPr/>
        </p:nvSpPr>
        <p:spPr>
          <a:xfrm>
            <a:off x="1987549" y="3251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25" name="Shape 644"/>
          <p:cNvSpPr txBox="1"/>
          <p:nvPr/>
        </p:nvSpPr>
        <p:spPr>
          <a:xfrm>
            <a:off x="3271865" y="3251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" name="Shape 645"/>
          <p:cNvCxnSpPr/>
          <p:nvPr/>
        </p:nvCxnSpPr>
        <p:spPr>
          <a:xfrm flipH="1">
            <a:off x="863620" y="2489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7" name="Shape 646"/>
          <p:cNvCxnSpPr/>
          <p:nvPr/>
        </p:nvCxnSpPr>
        <p:spPr>
          <a:xfrm>
            <a:off x="2956560" y="2489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8" name="Shape 647"/>
          <p:cNvSpPr txBox="1"/>
          <p:nvPr/>
        </p:nvSpPr>
        <p:spPr>
          <a:xfrm>
            <a:off x="5203349" y="711200"/>
            <a:ext cx="90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= ROOT</a:t>
            </a:r>
            <a:endParaRPr/>
          </a:p>
        </p:txBody>
      </p:sp>
      <p:cxnSp>
        <p:nvCxnSpPr>
          <p:cNvPr id="30" name="Shape 649"/>
          <p:cNvCxnSpPr/>
          <p:nvPr/>
        </p:nvCxnSpPr>
        <p:spPr>
          <a:xfrm>
            <a:off x="1079650" y="3730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31" name="Shape 650"/>
          <p:cNvSpPr txBox="1"/>
          <p:nvPr/>
        </p:nvSpPr>
        <p:spPr>
          <a:xfrm>
            <a:off x="767054" y="4316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pic>
        <p:nvPicPr>
          <p:cNvPr id="32" name="Shape 651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660" y="3068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Shape 652"/>
          <p:cNvSpPr txBox="1"/>
          <p:nvPr/>
        </p:nvSpPr>
        <p:spPr>
          <a:xfrm>
            <a:off x="96622" y="3394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sp>
        <p:nvSpPr>
          <p:cNvPr id="34" name="Shape 653"/>
          <p:cNvSpPr txBox="1"/>
          <p:nvPr/>
        </p:nvSpPr>
        <p:spPr>
          <a:xfrm>
            <a:off x="2096304" y="4316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500"/>
          </a:p>
        </p:txBody>
      </p:sp>
      <p:cxnSp>
        <p:nvCxnSpPr>
          <p:cNvPr id="35" name="Shape 654"/>
          <p:cNvCxnSpPr/>
          <p:nvPr/>
        </p:nvCxnSpPr>
        <p:spPr>
          <a:xfrm>
            <a:off x="1318010" y="3730525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36" name="Shape 655"/>
          <p:cNvSpPr/>
          <p:nvPr/>
        </p:nvSpPr>
        <p:spPr>
          <a:xfrm>
            <a:off x="1317995" y="4090930"/>
            <a:ext cx="914400" cy="328800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E36C09"/>
          </a:solidFill>
          <a:ln w="9525" cap="flat" cmpd="sng">
            <a:solidFill>
              <a:srgbClr val="E46C0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Shape 656"/>
          <p:cNvSpPr txBox="1"/>
          <p:nvPr/>
        </p:nvSpPr>
        <p:spPr>
          <a:xfrm>
            <a:off x="5171409" y="3237114"/>
            <a:ext cx="326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Moving from Data to </a:t>
            </a: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ABSOLUTE</a:t>
            </a: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PATH</a:t>
            </a:r>
            <a:endParaRPr sz="2000" dirty="0"/>
          </a:p>
        </p:txBody>
      </p:sp>
      <p:sp>
        <p:nvSpPr>
          <p:cNvPr id="38" name="Shape 657"/>
          <p:cNvSpPr txBox="1"/>
          <p:nvPr/>
        </p:nvSpPr>
        <p:spPr>
          <a:xfrm>
            <a:off x="4916197" y="4493375"/>
            <a:ext cx="3776525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/home/genomics/New</a:t>
            </a:r>
            <a:endParaRPr sz="200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3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684239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662"/>
          <p:cNvSpPr/>
          <p:nvPr/>
        </p:nvSpPr>
        <p:spPr>
          <a:xfrm>
            <a:off x="3971925" y="394175"/>
            <a:ext cx="9615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Shape 663"/>
          <p:cNvSpPr/>
          <p:nvPr/>
        </p:nvSpPr>
        <p:spPr>
          <a:xfrm>
            <a:off x="1908375" y="1728725"/>
            <a:ext cx="9615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Shape 664"/>
          <p:cNvSpPr/>
          <p:nvPr/>
        </p:nvSpPr>
        <p:spPr>
          <a:xfrm>
            <a:off x="643225" y="3066250"/>
            <a:ext cx="9027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Shape 665"/>
          <p:cNvSpPr/>
          <p:nvPr/>
        </p:nvSpPr>
        <p:spPr>
          <a:xfrm>
            <a:off x="1908375" y="4097650"/>
            <a:ext cx="10053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1" name="Shape 700"/>
          <p:cNvCxnSpPr/>
          <p:nvPr/>
        </p:nvCxnSpPr>
        <p:spPr>
          <a:xfrm flipH="1">
            <a:off x="2877389" y="1086843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52" name="Shape 701"/>
          <p:cNvCxnSpPr/>
          <p:nvPr/>
        </p:nvCxnSpPr>
        <p:spPr>
          <a:xfrm flipH="1">
            <a:off x="806122" y="2323346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53" name="Shape 702"/>
          <p:cNvCxnSpPr/>
          <p:nvPr/>
        </p:nvCxnSpPr>
        <p:spPr>
          <a:xfrm>
            <a:off x="1616811" y="3730534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4" name="Shape 623" descr="directory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5050" y="41671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624" descr="directory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800" y="41622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625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480" y="4267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626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2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627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48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628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616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629"/>
          <p:cNvSpPr txBox="1"/>
          <p:nvPr/>
        </p:nvSpPr>
        <p:spPr>
          <a:xfrm>
            <a:off x="4343400" y="579120"/>
            <a:ext cx="2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endParaRPr sz="1500"/>
          </a:p>
        </p:txBody>
      </p:sp>
      <p:sp>
        <p:nvSpPr>
          <p:cNvPr id="11" name="Shape 630"/>
          <p:cNvSpPr txBox="1"/>
          <p:nvPr/>
        </p:nvSpPr>
        <p:spPr>
          <a:xfrm>
            <a:off x="2047240" y="1910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sp>
        <p:nvSpPr>
          <p:cNvPr id="12" name="Shape 631"/>
          <p:cNvSpPr txBox="1"/>
          <p:nvPr/>
        </p:nvSpPr>
        <p:spPr>
          <a:xfrm>
            <a:off x="4262120" y="1910080"/>
            <a:ext cx="480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bin</a:t>
            </a:r>
            <a:endParaRPr sz="1500"/>
          </a:p>
        </p:txBody>
      </p:sp>
      <p:sp>
        <p:nvSpPr>
          <p:cNvPr id="13" name="Shape 632"/>
          <p:cNvSpPr txBox="1"/>
          <p:nvPr/>
        </p:nvSpPr>
        <p:spPr>
          <a:xfrm>
            <a:off x="6334760" y="1910080"/>
            <a:ext cx="411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lib</a:t>
            </a:r>
            <a:endParaRPr sz="1500"/>
          </a:p>
        </p:txBody>
      </p:sp>
      <p:cxnSp>
        <p:nvCxnSpPr>
          <p:cNvPr id="14" name="Shape 633"/>
          <p:cNvCxnSpPr/>
          <p:nvPr/>
        </p:nvCxnSpPr>
        <p:spPr>
          <a:xfrm flipH="1">
            <a:off x="2956580" y="1229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5" name="Shape 634"/>
          <p:cNvCxnSpPr/>
          <p:nvPr/>
        </p:nvCxnSpPr>
        <p:spPr>
          <a:xfrm>
            <a:off x="5049520" y="1229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6" name="Shape 635"/>
          <p:cNvCxnSpPr>
            <a:endCxn id="8" idx="0"/>
          </p:cNvCxnSpPr>
          <p:nvPr/>
        </p:nvCxnSpPr>
        <p:spPr>
          <a:xfrm>
            <a:off x="4452680" y="122946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7" name="Shape 636"/>
          <p:cNvCxnSpPr/>
          <p:nvPr/>
        </p:nvCxnSpPr>
        <p:spPr>
          <a:xfrm>
            <a:off x="5120640" y="1229360"/>
            <a:ext cx="26925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8" name="Shape 637"/>
          <p:cNvSpPr txBox="1"/>
          <p:nvPr/>
        </p:nvSpPr>
        <p:spPr>
          <a:xfrm>
            <a:off x="7934960" y="1510268"/>
            <a:ext cx="344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/>
          </a:p>
        </p:txBody>
      </p:sp>
      <p:pic>
        <p:nvPicPr>
          <p:cNvPr id="19" name="Shape 638" descr="directory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9050" y="3068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639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20" y="3068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640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1840" y="3068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" name="Shape 641"/>
          <p:cNvCxnSpPr/>
          <p:nvPr/>
        </p:nvCxnSpPr>
        <p:spPr>
          <a:xfrm>
            <a:off x="2489200" y="2560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3" name="Shape 642"/>
          <p:cNvSpPr txBox="1"/>
          <p:nvPr/>
        </p:nvSpPr>
        <p:spPr>
          <a:xfrm>
            <a:off x="656379" y="3251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24" name="Shape 643"/>
          <p:cNvSpPr txBox="1"/>
          <p:nvPr/>
        </p:nvSpPr>
        <p:spPr>
          <a:xfrm>
            <a:off x="1987549" y="3251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25" name="Shape 644"/>
          <p:cNvSpPr txBox="1"/>
          <p:nvPr/>
        </p:nvSpPr>
        <p:spPr>
          <a:xfrm>
            <a:off x="3271865" y="3251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" name="Shape 645"/>
          <p:cNvCxnSpPr/>
          <p:nvPr/>
        </p:nvCxnSpPr>
        <p:spPr>
          <a:xfrm flipH="1">
            <a:off x="863620" y="2489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7" name="Shape 646"/>
          <p:cNvCxnSpPr/>
          <p:nvPr/>
        </p:nvCxnSpPr>
        <p:spPr>
          <a:xfrm>
            <a:off x="2956560" y="2489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8" name="Shape 647"/>
          <p:cNvSpPr txBox="1"/>
          <p:nvPr/>
        </p:nvSpPr>
        <p:spPr>
          <a:xfrm>
            <a:off x="5203349" y="711200"/>
            <a:ext cx="90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= ROOT</a:t>
            </a:r>
            <a:endParaRPr/>
          </a:p>
        </p:txBody>
      </p:sp>
      <p:cxnSp>
        <p:nvCxnSpPr>
          <p:cNvPr id="30" name="Shape 649"/>
          <p:cNvCxnSpPr/>
          <p:nvPr/>
        </p:nvCxnSpPr>
        <p:spPr>
          <a:xfrm>
            <a:off x="1079650" y="3730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31" name="Shape 650"/>
          <p:cNvSpPr txBox="1"/>
          <p:nvPr/>
        </p:nvSpPr>
        <p:spPr>
          <a:xfrm>
            <a:off x="767054" y="4316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pic>
        <p:nvPicPr>
          <p:cNvPr id="32" name="Shape 651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660" y="3068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Shape 652"/>
          <p:cNvSpPr txBox="1"/>
          <p:nvPr/>
        </p:nvSpPr>
        <p:spPr>
          <a:xfrm>
            <a:off x="96622" y="3394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sp>
        <p:nvSpPr>
          <p:cNvPr id="34" name="Shape 653"/>
          <p:cNvSpPr txBox="1"/>
          <p:nvPr/>
        </p:nvSpPr>
        <p:spPr>
          <a:xfrm>
            <a:off x="2096304" y="4316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500"/>
          </a:p>
        </p:txBody>
      </p:sp>
      <p:cxnSp>
        <p:nvCxnSpPr>
          <p:cNvPr id="35" name="Shape 654"/>
          <p:cNvCxnSpPr/>
          <p:nvPr/>
        </p:nvCxnSpPr>
        <p:spPr>
          <a:xfrm>
            <a:off x="1318010" y="3730525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37" name="Shape 656"/>
          <p:cNvSpPr txBox="1"/>
          <p:nvPr/>
        </p:nvSpPr>
        <p:spPr>
          <a:xfrm>
            <a:off x="5171409" y="3237114"/>
            <a:ext cx="326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Moving from Data to </a:t>
            </a: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ABSOLUTE</a:t>
            </a: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PATH</a:t>
            </a:r>
            <a:endParaRPr sz="2000" dirty="0"/>
          </a:p>
        </p:txBody>
      </p:sp>
      <p:sp>
        <p:nvSpPr>
          <p:cNvPr id="38" name="Shape 657"/>
          <p:cNvSpPr txBox="1"/>
          <p:nvPr/>
        </p:nvSpPr>
        <p:spPr>
          <a:xfrm>
            <a:off x="4916197" y="4493375"/>
            <a:ext cx="3776525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/home/genomics/New</a:t>
            </a:r>
            <a:endParaRPr sz="200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3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20470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623" descr="directory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5050" y="41671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624" descr="directory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800" y="41622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625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480" y="4267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626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2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627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48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628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616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629"/>
          <p:cNvSpPr txBox="1"/>
          <p:nvPr/>
        </p:nvSpPr>
        <p:spPr>
          <a:xfrm>
            <a:off x="4343400" y="579120"/>
            <a:ext cx="2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endParaRPr sz="1500"/>
          </a:p>
        </p:txBody>
      </p:sp>
      <p:sp>
        <p:nvSpPr>
          <p:cNvPr id="11" name="Shape 630"/>
          <p:cNvSpPr txBox="1"/>
          <p:nvPr/>
        </p:nvSpPr>
        <p:spPr>
          <a:xfrm>
            <a:off x="2047240" y="1910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sp>
        <p:nvSpPr>
          <p:cNvPr id="12" name="Shape 631"/>
          <p:cNvSpPr txBox="1"/>
          <p:nvPr/>
        </p:nvSpPr>
        <p:spPr>
          <a:xfrm>
            <a:off x="4262120" y="1910080"/>
            <a:ext cx="480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bin</a:t>
            </a:r>
            <a:endParaRPr sz="1500"/>
          </a:p>
        </p:txBody>
      </p:sp>
      <p:sp>
        <p:nvSpPr>
          <p:cNvPr id="13" name="Shape 632"/>
          <p:cNvSpPr txBox="1"/>
          <p:nvPr/>
        </p:nvSpPr>
        <p:spPr>
          <a:xfrm>
            <a:off x="6334760" y="1910080"/>
            <a:ext cx="411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lib</a:t>
            </a:r>
            <a:endParaRPr sz="1500"/>
          </a:p>
        </p:txBody>
      </p:sp>
      <p:cxnSp>
        <p:nvCxnSpPr>
          <p:cNvPr id="14" name="Shape 633"/>
          <p:cNvCxnSpPr/>
          <p:nvPr/>
        </p:nvCxnSpPr>
        <p:spPr>
          <a:xfrm flipH="1">
            <a:off x="2956580" y="1229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5" name="Shape 634"/>
          <p:cNvCxnSpPr/>
          <p:nvPr/>
        </p:nvCxnSpPr>
        <p:spPr>
          <a:xfrm>
            <a:off x="5049520" y="1229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6" name="Shape 635"/>
          <p:cNvCxnSpPr>
            <a:endCxn id="8" idx="0"/>
          </p:cNvCxnSpPr>
          <p:nvPr/>
        </p:nvCxnSpPr>
        <p:spPr>
          <a:xfrm>
            <a:off x="4452680" y="122946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7" name="Shape 636"/>
          <p:cNvCxnSpPr/>
          <p:nvPr/>
        </p:nvCxnSpPr>
        <p:spPr>
          <a:xfrm>
            <a:off x="5120640" y="1229360"/>
            <a:ext cx="26925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8" name="Shape 637"/>
          <p:cNvSpPr txBox="1"/>
          <p:nvPr/>
        </p:nvSpPr>
        <p:spPr>
          <a:xfrm>
            <a:off x="7934960" y="1510268"/>
            <a:ext cx="344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/>
          </a:p>
        </p:txBody>
      </p:sp>
      <p:pic>
        <p:nvPicPr>
          <p:cNvPr id="19" name="Shape 638" descr="directory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9050" y="3068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639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20" y="3068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640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1840" y="3068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" name="Shape 641"/>
          <p:cNvCxnSpPr/>
          <p:nvPr/>
        </p:nvCxnSpPr>
        <p:spPr>
          <a:xfrm>
            <a:off x="2489200" y="2560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3" name="Shape 642"/>
          <p:cNvSpPr txBox="1"/>
          <p:nvPr/>
        </p:nvSpPr>
        <p:spPr>
          <a:xfrm>
            <a:off x="656379" y="3251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24" name="Shape 643"/>
          <p:cNvSpPr txBox="1"/>
          <p:nvPr/>
        </p:nvSpPr>
        <p:spPr>
          <a:xfrm>
            <a:off x="1987549" y="3251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25" name="Shape 644"/>
          <p:cNvSpPr txBox="1"/>
          <p:nvPr/>
        </p:nvSpPr>
        <p:spPr>
          <a:xfrm>
            <a:off x="3271865" y="3251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" name="Shape 645"/>
          <p:cNvCxnSpPr/>
          <p:nvPr/>
        </p:nvCxnSpPr>
        <p:spPr>
          <a:xfrm flipH="1">
            <a:off x="863620" y="2489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7" name="Shape 646"/>
          <p:cNvCxnSpPr/>
          <p:nvPr/>
        </p:nvCxnSpPr>
        <p:spPr>
          <a:xfrm>
            <a:off x="2956560" y="2489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8" name="Shape 647"/>
          <p:cNvSpPr txBox="1"/>
          <p:nvPr/>
        </p:nvSpPr>
        <p:spPr>
          <a:xfrm>
            <a:off x="5203349" y="711200"/>
            <a:ext cx="90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= ROOT</a:t>
            </a:r>
            <a:endParaRPr/>
          </a:p>
        </p:txBody>
      </p:sp>
      <p:cxnSp>
        <p:nvCxnSpPr>
          <p:cNvPr id="30" name="Shape 649"/>
          <p:cNvCxnSpPr/>
          <p:nvPr/>
        </p:nvCxnSpPr>
        <p:spPr>
          <a:xfrm>
            <a:off x="1079650" y="3730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31" name="Shape 650"/>
          <p:cNvSpPr txBox="1"/>
          <p:nvPr/>
        </p:nvSpPr>
        <p:spPr>
          <a:xfrm>
            <a:off x="767054" y="4316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pic>
        <p:nvPicPr>
          <p:cNvPr id="32" name="Shape 651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660" y="3068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Shape 652"/>
          <p:cNvSpPr txBox="1"/>
          <p:nvPr/>
        </p:nvSpPr>
        <p:spPr>
          <a:xfrm>
            <a:off x="96622" y="3394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sp>
        <p:nvSpPr>
          <p:cNvPr id="34" name="Shape 653"/>
          <p:cNvSpPr txBox="1"/>
          <p:nvPr/>
        </p:nvSpPr>
        <p:spPr>
          <a:xfrm>
            <a:off x="2096304" y="4316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500"/>
          </a:p>
        </p:txBody>
      </p:sp>
      <p:cxnSp>
        <p:nvCxnSpPr>
          <p:cNvPr id="35" name="Shape 654"/>
          <p:cNvCxnSpPr/>
          <p:nvPr/>
        </p:nvCxnSpPr>
        <p:spPr>
          <a:xfrm>
            <a:off x="1318010" y="3730525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37" name="Shape 656"/>
          <p:cNvSpPr txBox="1"/>
          <p:nvPr/>
        </p:nvSpPr>
        <p:spPr>
          <a:xfrm>
            <a:off x="5169537" y="3237114"/>
            <a:ext cx="326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Moving from Data to </a:t>
            </a: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ABSOLUTE</a:t>
            </a: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PATH</a:t>
            </a:r>
            <a:endParaRPr sz="2000" dirty="0"/>
          </a:p>
        </p:txBody>
      </p:sp>
      <p:sp>
        <p:nvSpPr>
          <p:cNvPr id="38" name="Shape 657"/>
          <p:cNvSpPr txBox="1"/>
          <p:nvPr/>
        </p:nvSpPr>
        <p:spPr>
          <a:xfrm>
            <a:off x="5859583" y="4493375"/>
            <a:ext cx="1886009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/home/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3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Shape 578"/>
          <p:cNvSpPr/>
          <p:nvPr/>
        </p:nvSpPr>
        <p:spPr>
          <a:xfrm rot="16200000">
            <a:off x="-409259" y="2652285"/>
            <a:ext cx="2427000" cy="894900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E36C09"/>
          </a:solidFill>
          <a:ln w="9525" cap="flat" cmpd="sng">
            <a:solidFill>
              <a:srgbClr val="E46C0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24373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662"/>
          <p:cNvSpPr/>
          <p:nvPr/>
        </p:nvSpPr>
        <p:spPr>
          <a:xfrm>
            <a:off x="3971925" y="394175"/>
            <a:ext cx="9615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Shape 663"/>
          <p:cNvSpPr/>
          <p:nvPr/>
        </p:nvSpPr>
        <p:spPr>
          <a:xfrm>
            <a:off x="1908375" y="1728725"/>
            <a:ext cx="9615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3" name="Shape 700"/>
          <p:cNvCxnSpPr/>
          <p:nvPr/>
        </p:nvCxnSpPr>
        <p:spPr>
          <a:xfrm flipH="1">
            <a:off x="2877389" y="1086843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4" name="Shape 623" descr="directory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5050" y="41671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624" descr="directory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800" y="41622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625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480" y="4267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626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2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627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48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628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616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629"/>
          <p:cNvSpPr txBox="1"/>
          <p:nvPr/>
        </p:nvSpPr>
        <p:spPr>
          <a:xfrm>
            <a:off x="4343400" y="579120"/>
            <a:ext cx="2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endParaRPr sz="1500"/>
          </a:p>
        </p:txBody>
      </p:sp>
      <p:sp>
        <p:nvSpPr>
          <p:cNvPr id="11" name="Shape 630"/>
          <p:cNvSpPr txBox="1"/>
          <p:nvPr/>
        </p:nvSpPr>
        <p:spPr>
          <a:xfrm>
            <a:off x="2047240" y="1910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sp>
        <p:nvSpPr>
          <p:cNvPr id="12" name="Shape 631"/>
          <p:cNvSpPr txBox="1"/>
          <p:nvPr/>
        </p:nvSpPr>
        <p:spPr>
          <a:xfrm>
            <a:off x="4262120" y="1910080"/>
            <a:ext cx="480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bin</a:t>
            </a:r>
            <a:endParaRPr sz="1500"/>
          </a:p>
        </p:txBody>
      </p:sp>
      <p:sp>
        <p:nvSpPr>
          <p:cNvPr id="13" name="Shape 632"/>
          <p:cNvSpPr txBox="1"/>
          <p:nvPr/>
        </p:nvSpPr>
        <p:spPr>
          <a:xfrm>
            <a:off x="6334760" y="1910080"/>
            <a:ext cx="411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lib</a:t>
            </a:r>
            <a:endParaRPr sz="1500"/>
          </a:p>
        </p:txBody>
      </p:sp>
      <p:cxnSp>
        <p:nvCxnSpPr>
          <p:cNvPr id="14" name="Shape 633"/>
          <p:cNvCxnSpPr/>
          <p:nvPr/>
        </p:nvCxnSpPr>
        <p:spPr>
          <a:xfrm flipH="1">
            <a:off x="2956580" y="1229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5" name="Shape 634"/>
          <p:cNvCxnSpPr/>
          <p:nvPr/>
        </p:nvCxnSpPr>
        <p:spPr>
          <a:xfrm>
            <a:off x="5049520" y="1229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6" name="Shape 635"/>
          <p:cNvCxnSpPr>
            <a:endCxn id="8" idx="0"/>
          </p:cNvCxnSpPr>
          <p:nvPr/>
        </p:nvCxnSpPr>
        <p:spPr>
          <a:xfrm>
            <a:off x="4452680" y="122946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7" name="Shape 636"/>
          <p:cNvCxnSpPr/>
          <p:nvPr/>
        </p:nvCxnSpPr>
        <p:spPr>
          <a:xfrm>
            <a:off x="5120640" y="1229360"/>
            <a:ext cx="26925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8" name="Shape 637"/>
          <p:cNvSpPr txBox="1"/>
          <p:nvPr/>
        </p:nvSpPr>
        <p:spPr>
          <a:xfrm>
            <a:off x="7934960" y="1510268"/>
            <a:ext cx="344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/>
          </a:p>
        </p:txBody>
      </p:sp>
      <p:pic>
        <p:nvPicPr>
          <p:cNvPr id="19" name="Shape 638" descr="directory.png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9050" y="3068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639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20" y="3068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640" descr="directory.pn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1840" y="3068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" name="Shape 641"/>
          <p:cNvCxnSpPr/>
          <p:nvPr/>
        </p:nvCxnSpPr>
        <p:spPr>
          <a:xfrm>
            <a:off x="2489200" y="2560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3" name="Shape 642"/>
          <p:cNvSpPr txBox="1"/>
          <p:nvPr/>
        </p:nvSpPr>
        <p:spPr>
          <a:xfrm>
            <a:off x="656379" y="3251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24" name="Shape 643"/>
          <p:cNvSpPr txBox="1"/>
          <p:nvPr/>
        </p:nvSpPr>
        <p:spPr>
          <a:xfrm>
            <a:off x="1987549" y="3251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25" name="Shape 644"/>
          <p:cNvSpPr txBox="1"/>
          <p:nvPr/>
        </p:nvSpPr>
        <p:spPr>
          <a:xfrm>
            <a:off x="3271865" y="3251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" name="Shape 645"/>
          <p:cNvCxnSpPr/>
          <p:nvPr/>
        </p:nvCxnSpPr>
        <p:spPr>
          <a:xfrm flipH="1">
            <a:off x="863620" y="2489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7" name="Shape 646"/>
          <p:cNvCxnSpPr/>
          <p:nvPr/>
        </p:nvCxnSpPr>
        <p:spPr>
          <a:xfrm>
            <a:off x="2956560" y="2489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8" name="Shape 647"/>
          <p:cNvSpPr txBox="1"/>
          <p:nvPr/>
        </p:nvSpPr>
        <p:spPr>
          <a:xfrm>
            <a:off x="5203349" y="711200"/>
            <a:ext cx="90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= ROOT</a:t>
            </a:r>
            <a:endParaRPr/>
          </a:p>
        </p:txBody>
      </p:sp>
      <p:cxnSp>
        <p:nvCxnSpPr>
          <p:cNvPr id="30" name="Shape 649"/>
          <p:cNvCxnSpPr/>
          <p:nvPr/>
        </p:nvCxnSpPr>
        <p:spPr>
          <a:xfrm>
            <a:off x="1079650" y="3730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31" name="Shape 650"/>
          <p:cNvSpPr txBox="1"/>
          <p:nvPr/>
        </p:nvSpPr>
        <p:spPr>
          <a:xfrm>
            <a:off x="767054" y="4316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pic>
        <p:nvPicPr>
          <p:cNvPr id="32" name="Shape 651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660" y="3068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Shape 652"/>
          <p:cNvSpPr txBox="1"/>
          <p:nvPr/>
        </p:nvSpPr>
        <p:spPr>
          <a:xfrm>
            <a:off x="96622" y="3394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sp>
        <p:nvSpPr>
          <p:cNvPr id="34" name="Shape 653"/>
          <p:cNvSpPr txBox="1"/>
          <p:nvPr/>
        </p:nvSpPr>
        <p:spPr>
          <a:xfrm>
            <a:off x="2096304" y="4316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500"/>
          </a:p>
        </p:txBody>
      </p:sp>
      <p:cxnSp>
        <p:nvCxnSpPr>
          <p:cNvPr id="35" name="Shape 654"/>
          <p:cNvCxnSpPr/>
          <p:nvPr/>
        </p:nvCxnSpPr>
        <p:spPr>
          <a:xfrm>
            <a:off x="1318010" y="3730525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37" name="Shape 656"/>
          <p:cNvSpPr txBox="1"/>
          <p:nvPr/>
        </p:nvSpPr>
        <p:spPr>
          <a:xfrm>
            <a:off x="5169537" y="3237114"/>
            <a:ext cx="326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Moving from Data to </a:t>
            </a: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ABSOLUTE</a:t>
            </a: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PATH</a:t>
            </a:r>
            <a:endParaRPr sz="2000" dirty="0"/>
          </a:p>
        </p:txBody>
      </p:sp>
      <p:sp>
        <p:nvSpPr>
          <p:cNvPr id="38" name="Shape 657"/>
          <p:cNvSpPr txBox="1"/>
          <p:nvPr/>
        </p:nvSpPr>
        <p:spPr>
          <a:xfrm>
            <a:off x="5859583" y="4493375"/>
            <a:ext cx="1886009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/home/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3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95241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707"/>
          <p:cNvSpPr txBox="1"/>
          <p:nvPr/>
        </p:nvSpPr>
        <p:spPr>
          <a:xfrm>
            <a:off x="497840" y="274638"/>
            <a:ext cx="8148300" cy="7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Note About Dot!</a:t>
            </a:r>
            <a:endParaRPr dirty="0"/>
          </a:p>
        </p:txBody>
      </p:sp>
      <p:sp>
        <p:nvSpPr>
          <p:cNvPr id="6" name="Shape 708"/>
          <p:cNvSpPr txBox="1"/>
          <p:nvPr/>
        </p:nvSpPr>
        <p:spPr>
          <a:xfrm>
            <a:off x="629920" y="1285902"/>
            <a:ext cx="7863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cs typeface="Calibri"/>
                <a:sym typeface="Calibri"/>
              </a:rPr>
              <a:t>. means “In your </a:t>
            </a:r>
            <a:r>
              <a:rPr lang="en-GB" sz="2000" dirty="0" err="1">
                <a:latin typeface="Calibri"/>
                <a:cs typeface="Calibri"/>
                <a:sym typeface="Calibri"/>
              </a:rPr>
              <a:t>pwd</a:t>
            </a:r>
            <a:r>
              <a:rPr lang="en-GB" sz="2000" dirty="0">
                <a:latin typeface="Calibri"/>
                <a:cs typeface="Calibri"/>
                <a:sym typeface="Calibri"/>
              </a:rPr>
              <a:t> …”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cs typeface="Calibri"/>
                <a:sym typeface="Calibri"/>
              </a:rPr>
              <a:t>This command means “List everything that’s in the </a:t>
            </a:r>
            <a:r>
              <a:rPr lang="en-GB" sz="2000" dirty="0" err="1">
                <a:latin typeface="Calibri"/>
                <a:cs typeface="Calibri"/>
                <a:sym typeface="Calibri"/>
              </a:rPr>
              <a:t>pwd</a:t>
            </a:r>
            <a:r>
              <a:rPr lang="en-GB" sz="2000" dirty="0">
                <a:latin typeface="Calibri"/>
                <a:cs typeface="Calibri"/>
                <a:sym typeface="Calibri"/>
              </a:rPr>
              <a:t>”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2000" dirty="0">
              <a:latin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2000" dirty="0">
              <a:latin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cs typeface="Calibri"/>
                <a:sym typeface="Calibri"/>
              </a:rPr>
              <a:t>This command means “List everything that’s in the </a:t>
            </a:r>
            <a:r>
              <a:rPr lang="en-GB" sz="2000" dirty="0" err="1">
                <a:latin typeface="Calibri"/>
                <a:cs typeface="Calibri"/>
                <a:sym typeface="Calibri"/>
              </a:rPr>
              <a:t>pwd</a:t>
            </a:r>
            <a:r>
              <a:rPr lang="en-GB" sz="2000" dirty="0">
                <a:latin typeface="Calibri"/>
                <a:cs typeface="Calibri"/>
                <a:sym typeface="Calibri"/>
              </a:rPr>
              <a:t> within a sub-directory called Data”</a:t>
            </a:r>
          </a:p>
        </p:txBody>
      </p:sp>
      <p:sp>
        <p:nvSpPr>
          <p:cNvPr id="11" name="Shape 713"/>
          <p:cNvSpPr/>
          <p:nvPr/>
        </p:nvSpPr>
        <p:spPr>
          <a:xfrm>
            <a:off x="3534070" y="3482049"/>
            <a:ext cx="2055600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20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./Data/</a:t>
            </a:r>
            <a:endParaRPr sz="2000" dirty="0"/>
          </a:p>
        </p:txBody>
      </p:sp>
      <p:pic>
        <p:nvPicPr>
          <p:cNvPr id="13" name="Shape 85">
            <a:extLst>
              <a:ext uri="{FF2B5EF4-FFF2-40B4-BE49-F238E27FC236}">
                <a16:creationId xmlns:a16="http://schemas.microsoft.com/office/drawing/2014/main" id="{22390394-BAAA-1544-A1AE-ABFD26A24D5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708">
            <a:extLst>
              <a:ext uri="{FF2B5EF4-FFF2-40B4-BE49-F238E27FC236}">
                <a16:creationId xmlns:a16="http://schemas.microsoft.com/office/drawing/2014/main" id="{144FCD4B-153F-5347-896B-B372B5F24CA6}"/>
              </a:ext>
            </a:extLst>
          </p:cNvPr>
          <p:cNvSpPr txBox="1"/>
          <p:nvPr/>
        </p:nvSpPr>
        <p:spPr>
          <a:xfrm>
            <a:off x="629920" y="4236429"/>
            <a:ext cx="7863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cs typeface="Calibri"/>
                <a:sym typeface="Calibri"/>
              </a:rPr>
              <a:t>In most cases, people don’t use ./ at the beginning of a path. As long as the file/directory is within your </a:t>
            </a:r>
            <a:r>
              <a:rPr lang="en-GB" sz="2000" dirty="0" err="1">
                <a:latin typeface="Calibri"/>
                <a:cs typeface="Calibri"/>
                <a:sym typeface="Calibri"/>
              </a:rPr>
              <a:t>pwd</a:t>
            </a:r>
            <a:r>
              <a:rPr lang="en-GB" sz="2000" dirty="0">
                <a:latin typeface="Calibri"/>
                <a:cs typeface="Calibri"/>
                <a:sym typeface="Calibri"/>
              </a:rPr>
              <a:t>, the command will work.</a:t>
            </a:r>
          </a:p>
        </p:txBody>
      </p:sp>
      <p:sp>
        <p:nvSpPr>
          <p:cNvPr id="15" name="Shape 713">
            <a:extLst>
              <a:ext uri="{FF2B5EF4-FFF2-40B4-BE49-F238E27FC236}">
                <a16:creationId xmlns:a16="http://schemas.microsoft.com/office/drawing/2014/main" id="{9D794301-F593-0F48-8AD6-8EEA6BBC4B8A}"/>
              </a:ext>
            </a:extLst>
          </p:cNvPr>
          <p:cNvSpPr/>
          <p:nvPr/>
        </p:nvSpPr>
        <p:spPr>
          <a:xfrm>
            <a:off x="2097700" y="5158766"/>
            <a:ext cx="2055600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20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./Data/</a:t>
            </a:r>
            <a:endParaRPr sz="2000" dirty="0"/>
          </a:p>
        </p:txBody>
      </p:sp>
      <p:sp>
        <p:nvSpPr>
          <p:cNvPr id="16" name="Shape 713">
            <a:extLst>
              <a:ext uri="{FF2B5EF4-FFF2-40B4-BE49-F238E27FC236}">
                <a16:creationId xmlns:a16="http://schemas.microsoft.com/office/drawing/2014/main" id="{C063C50D-8FDD-A941-B13E-1B3DE88EAC74}"/>
              </a:ext>
            </a:extLst>
          </p:cNvPr>
          <p:cNvSpPr/>
          <p:nvPr/>
        </p:nvSpPr>
        <p:spPr>
          <a:xfrm>
            <a:off x="5107600" y="5158766"/>
            <a:ext cx="2055600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ls Data</a:t>
            </a:r>
            <a:endParaRPr sz="2000" dirty="0"/>
          </a:p>
        </p:txBody>
      </p:sp>
      <p:sp>
        <p:nvSpPr>
          <p:cNvPr id="17" name="Shape 708">
            <a:extLst>
              <a:ext uri="{FF2B5EF4-FFF2-40B4-BE49-F238E27FC236}">
                <a16:creationId xmlns:a16="http://schemas.microsoft.com/office/drawing/2014/main" id="{18BD4F34-4917-F74E-A78B-5FE63C802FBC}"/>
              </a:ext>
            </a:extLst>
          </p:cNvPr>
          <p:cNvSpPr txBox="1"/>
          <p:nvPr/>
        </p:nvSpPr>
        <p:spPr>
          <a:xfrm>
            <a:off x="4393565" y="4952439"/>
            <a:ext cx="473770" cy="57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>
                <a:latin typeface="Calibri"/>
                <a:cs typeface="Calibri"/>
                <a:sym typeface="Calibri"/>
              </a:rPr>
              <a:t>=</a:t>
            </a:r>
          </a:p>
        </p:txBody>
      </p:sp>
      <p:sp>
        <p:nvSpPr>
          <p:cNvPr id="18" name="Shape 708">
            <a:extLst>
              <a:ext uri="{FF2B5EF4-FFF2-40B4-BE49-F238E27FC236}">
                <a16:creationId xmlns:a16="http://schemas.microsoft.com/office/drawing/2014/main" id="{B1264724-3877-0748-B18A-76504FA89F9F}"/>
              </a:ext>
            </a:extLst>
          </p:cNvPr>
          <p:cNvSpPr txBox="1"/>
          <p:nvPr/>
        </p:nvSpPr>
        <p:spPr>
          <a:xfrm>
            <a:off x="629920" y="5831366"/>
            <a:ext cx="7863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cs typeface="Calibri"/>
                <a:sym typeface="Calibri"/>
              </a:rPr>
              <a:t>Dot is most helpful when you want to “copy a file to your </a:t>
            </a:r>
            <a:r>
              <a:rPr lang="en-GB" sz="2000" dirty="0" err="1">
                <a:latin typeface="Calibri"/>
                <a:cs typeface="Calibri"/>
                <a:sym typeface="Calibri"/>
              </a:rPr>
              <a:t>pwd</a:t>
            </a:r>
            <a:r>
              <a:rPr lang="en-GB" sz="2000" dirty="0">
                <a:latin typeface="Calibri"/>
                <a:cs typeface="Calibri"/>
                <a:sym typeface="Calibri"/>
              </a:rPr>
              <a:t>”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cs typeface="Calibri"/>
                <a:sym typeface="Calibri"/>
              </a:rPr>
              <a:t>…But we’ll talk about this more later!</a:t>
            </a:r>
          </a:p>
        </p:txBody>
      </p:sp>
      <p:sp>
        <p:nvSpPr>
          <p:cNvPr id="12" name="Shape 713">
            <a:extLst>
              <a:ext uri="{FF2B5EF4-FFF2-40B4-BE49-F238E27FC236}">
                <a16:creationId xmlns:a16="http://schemas.microsoft.com/office/drawing/2014/main" id="{B82CA8F4-9C18-CB41-922F-723C35878172}"/>
              </a:ext>
            </a:extLst>
          </p:cNvPr>
          <p:cNvSpPr/>
          <p:nvPr/>
        </p:nvSpPr>
        <p:spPr>
          <a:xfrm>
            <a:off x="3853815" y="2023589"/>
            <a:ext cx="1436370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ls ./</a:t>
            </a: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1413721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6" grpId="0" animBg="1"/>
      <p:bldP spid="12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hape 707"/>
          <p:cNvSpPr txBox="1"/>
          <p:nvPr/>
        </p:nvSpPr>
        <p:spPr>
          <a:xfrm>
            <a:off x="497840" y="274638"/>
            <a:ext cx="8148300" cy="7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put this to practice</a:t>
            </a:r>
            <a:endParaRPr dirty="0"/>
          </a:p>
        </p:txBody>
      </p:sp>
      <p:sp>
        <p:nvSpPr>
          <p:cNvPr id="6" name="Shape 708"/>
          <p:cNvSpPr txBox="1"/>
          <p:nvPr/>
        </p:nvSpPr>
        <p:spPr>
          <a:xfrm>
            <a:off x="629920" y="1285902"/>
            <a:ext cx="7863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Where am I right now? (Should be the Data directory)</a:t>
            </a:r>
            <a:endParaRPr sz="2000" dirty="0"/>
          </a:p>
        </p:txBody>
      </p:sp>
      <p:sp>
        <p:nvSpPr>
          <p:cNvPr id="7" name="Shape 709"/>
          <p:cNvSpPr txBox="1"/>
          <p:nvPr/>
        </p:nvSpPr>
        <p:spPr>
          <a:xfrm>
            <a:off x="4059800" y="1722313"/>
            <a:ext cx="1024400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20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pwd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8" name="Shape 710"/>
          <p:cNvSpPr txBox="1"/>
          <p:nvPr/>
        </p:nvSpPr>
        <p:spPr>
          <a:xfrm>
            <a:off x="2665359" y="2347346"/>
            <a:ext cx="3813282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Change to the directory above</a:t>
            </a:r>
            <a:endParaRPr sz="2000" dirty="0"/>
          </a:p>
        </p:txBody>
      </p:sp>
      <p:sp>
        <p:nvSpPr>
          <p:cNvPr id="9" name="Shape 711"/>
          <p:cNvSpPr txBox="1"/>
          <p:nvPr/>
        </p:nvSpPr>
        <p:spPr>
          <a:xfrm>
            <a:off x="3806742" y="2972379"/>
            <a:ext cx="1530517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../</a:t>
            </a:r>
            <a:endParaRPr sz="2000" dirty="0"/>
          </a:p>
        </p:txBody>
      </p:sp>
      <p:sp>
        <p:nvSpPr>
          <p:cNvPr id="10" name="Shape 712"/>
          <p:cNvSpPr txBox="1"/>
          <p:nvPr/>
        </p:nvSpPr>
        <p:spPr>
          <a:xfrm>
            <a:off x="2192074" y="3597412"/>
            <a:ext cx="4759853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list the contents of the Data directory</a:t>
            </a:r>
            <a:endParaRPr sz="2000" dirty="0"/>
          </a:p>
        </p:txBody>
      </p:sp>
      <p:sp>
        <p:nvSpPr>
          <p:cNvPr id="11" name="Shape 713"/>
          <p:cNvSpPr/>
          <p:nvPr/>
        </p:nvSpPr>
        <p:spPr>
          <a:xfrm>
            <a:off x="3544149" y="4222447"/>
            <a:ext cx="2055600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20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./Data/</a:t>
            </a:r>
            <a:endParaRPr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640080" y="4793260"/>
            <a:ext cx="78638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CHALLENGE 1!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latin typeface="Calibri"/>
                <a:cs typeface="Calibri"/>
              </a:rPr>
              <a:t>Move into the Data directory and list the contents of your home directory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latin typeface="Calibri"/>
                <a:cs typeface="Calibri"/>
              </a:rPr>
              <a:t>In Data, make a new directory and move into this location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latin typeface="Calibri"/>
                <a:cs typeface="Calibri"/>
              </a:rPr>
              <a:t>From this new directory, move into your home directory IN ONE COMMAND and check your location</a:t>
            </a:r>
          </a:p>
        </p:txBody>
      </p:sp>
    </p:spTree>
    <p:extLst>
      <p:ext uri="{BB962C8B-B14F-4D97-AF65-F5344CB8AC3E}">
        <p14:creationId xmlns:p14="http://schemas.microsoft.com/office/powerpoint/2010/main" val="717769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1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1"/>
          <p:cNvSpPr txBox="1"/>
          <p:nvPr/>
        </p:nvSpPr>
        <p:spPr>
          <a:xfrm>
            <a:off x="576300" y="300487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We’re Going To Do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577A75-A5D9-604D-AADB-E06D4F897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57" y="1838509"/>
            <a:ext cx="6769846" cy="335627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Right Brace 5">
            <a:extLst>
              <a:ext uri="{FF2B5EF4-FFF2-40B4-BE49-F238E27FC236}">
                <a16:creationId xmlns:a16="http://schemas.microsoft.com/office/drawing/2014/main" id="{58F63A67-EE86-FC4B-AED2-27B45049ECA5}"/>
              </a:ext>
            </a:extLst>
          </p:cNvPr>
          <p:cNvSpPr/>
          <p:nvPr/>
        </p:nvSpPr>
        <p:spPr>
          <a:xfrm>
            <a:off x="7036903" y="3309731"/>
            <a:ext cx="288235" cy="397566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633D65-BCA7-6342-BCD1-379C4E77D4A3}"/>
              </a:ext>
            </a:extLst>
          </p:cNvPr>
          <p:cNvSpPr txBox="1"/>
          <p:nvPr/>
        </p:nvSpPr>
        <p:spPr>
          <a:xfrm>
            <a:off x="7325138" y="3000682"/>
            <a:ext cx="15703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When You Have a Reference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Genome</a:t>
            </a:r>
          </a:p>
        </p:txBody>
      </p:sp>
    </p:spTree>
    <p:extLst>
      <p:ext uri="{BB962C8B-B14F-4D97-AF65-F5344CB8AC3E}">
        <p14:creationId xmlns:p14="http://schemas.microsoft.com/office/powerpoint/2010/main" val="368546882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09972" y="249811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Start by typing: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Followed by tab twice quickly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00587" y="201197"/>
            <a:ext cx="8545573" cy="865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If You’re Typing, You’re Doing Something </a:t>
            </a:r>
          </a:p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Wrong!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489" y="1239520"/>
            <a:ext cx="78270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Tab complete is a nice trick to save you typing paths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For this example we are going to list everything in the directory 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/home/genomics/</a:t>
            </a: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workshop_materials</a:t>
            </a: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2" name="Rectangle 1"/>
          <p:cNvSpPr/>
          <p:nvPr/>
        </p:nvSpPr>
        <p:spPr>
          <a:xfrm>
            <a:off x="3680132" y="2973659"/>
            <a:ext cx="1658002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/	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83034" y="5976658"/>
            <a:ext cx="4408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This shows the contents of the root directory</a:t>
            </a:r>
          </a:p>
        </p:txBody>
      </p:sp>
      <p:pic>
        <p:nvPicPr>
          <p:cNvPr id="8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Screen Shot 2018-09-11 at 13.47.5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699" y="3935139"/>
            <a:ext cx="7950603" cy="166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325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15270" y="1038838"/>
            <a:ext cx="1233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Now type: </a:t>
            </a:r>
          </a:p>
        </p:txBody>
      </p:sp>
      <p:sp>
        <p:nvSpPr>
          <p:cNvPr id="2" name="Rectangle 1"/>
          <p:cNvSpPr/>
          <p:nvPr/>
        </p:nvSpPr>
        <p:spPr>
          <a:xfrm>
            <a:off x="3803126" y="1474848"/>
            <a:ext cx="1658002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/h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73986" y="6111947"/>
            <a:ext cx="5196029" cy="646331"/>
          </a:xfrm>
          <a:prstGeom prst="rect">
            <a:avLst/>
          </a:prstGeom>
          <a:noFill/>
          <a:ln>
            <a:solidFill>
              <a:srgbClr val="4F81BD"/>
            </a:solidFill>
          </a:ln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Tab complete will fill in paths, save you time in typing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and prevent typos!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32937" y="1910858"/>
            <a:ext cx="6598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Followed by tab once. The path to the /home/ directory has filled in.</a:t>
            </a:r>
          </a:p>
        </p:txBody>
      </p:sp>
      <p:sp>
        <p:nvSpPr>
          <p:cNvPr id="9" name="Rectangle 8"/>
          <p:cNvSpPr/>
          <p:nvPr/>
        </p:nvSpPr>
        <p:spPr>
          <a:xfrm>
            <a:off x="3723335" y="2346868"/>
            <a:ext cx="1817584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/home/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55982" y="2782878"/>
            <a:ext cx="1152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Now type: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550612" y="3218888"/>
            <a:ext cx="2163030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/home/g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2474" y="3654898"/>
            <a:ext cx="7579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Followed by tab once. The path to the /home/genomics/ directory has filled in.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077125" y="4090908"/>
            <a:ext cx="3110005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/home/genomics</a:t>
            </a:r>
          </a:p>
        </p:txBody>
      </p:sp>
      <p:pic>
        <p:nvPicPr>
          <p:cNvPr id="14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10613" y="201197"/>
            <a:ext cx="8545573" cy="865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If You’re Typing, You’re Doing Something </a:t>
            </a:r>
          </a:p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Wrong!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73195" y="4526918"/>
            <a:ext cx="1317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Finally type: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077125" y="4962928"/>
            <a:ext cx="3110005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/home/genomics/w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98976" y="5398938"/>
            <a:ext cx="5746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Followed by tab once </a:t>
            </a:r>
            <a:r>
              <a:rPr lang="en-US" sz="1800" kern="1200" dirty="0">
                <a:solidFill>
                  <a:prstClr val="black"/>
                </a:solidFill>
                <a:latin typeface="Calibri"/>
              </a:rPr>
              <a:t>to finish the path,</a:t>
            </a: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and then enter.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You’ve now listed that directory contents.</a:t>
            </a:r>
          </a:p>
        </p:txBody>
      </p:sp>
    </p:spTree>
    <p:extLst>
      <p:ext uri="{BB962C8B-B14F-4D97-AF65-F5344CB8AC3E}">
        <p14:creationId xmlns:p14="http://schemas.microsoft.com/office/powerpoint/2010/main" val="126646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  <p:bldP spid="15" grpId="0" animBg="1"/>
      <p:bldP spid="6" grpId="0"/>
      <p:bldP spid="9" grpId="0" animBg="1"/>
      <p:bldP spid="7" grpId="0"/>
      <p:bldP spid="11" grpId="0" animBg="1"/>
      <p:bldP spid="12" grpId="0"/>
      <p:bldP spid="13" grpId="0" animBg="1"/>
      <p:bldP spid="17" grpId="0"/>
      <p:bldP spid="18" grpId="0" animBg="1"/>
      <p:bldP spid="19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8489" y="1239520"/>
            <a:ext cx="7827022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Two more tricks for less typing!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* Represents a special character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For example: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Will list everything in my home directory ending .txt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The up arrow can be used to re-run commands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Press your up arrow and see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If you want all of these commands listed, simply type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48142" y="2421374"/>
            <a:ext cx="3647716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/home/genomics/*.txt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56318" y="5232400"/>
            <a:ext cx="1431364" cy="369332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history</a:t>
            </a:r>
          </a:p>
        </p:txBody>
      </p:sp>
      <p:pic>
        <p:nvPicPr>
          <p:cNvPr id="8" name="Shape 734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299214" y="201197"/>
            <a:ext cx="8545573" cy="865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If You’re Typing, You’re Doing Something </a:t>
            </a:r>
          </a:p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Wrong!</a:t>
            </a:r>
          </a:p>
        </p:txBody>
      </p:sp>
    </p:spTree>
    <p:extLst>
      <p:ext uri="{BB962C8B-B14F-4D97-AF65-F5344CB8AC3E}">
        <p14:creationId xmlns:p14="http://schemas.microsoft.com/office/powerpoint/2010/main" val="4030710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53"/>
          <p:cNvSpPr txBox="1"/>
          <p:nvPr/>
        </p:nvSpPr>
        <p:spPr>
          <a:xfrm>
            <a:off x="3482580" y="1724174"/>
            <a:ext cx="2276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Any Questions So Far?</a:t>
            </a:r>
            <a:endParaRPr dirty="0"/>
          </a:p>
        </p:txBody>
      </p:sp>
      <p:pic>
        <p:nvPicPr>
          <p:cNvPr id="5" name="Shape 7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89228" y="2139180"/>
            <a:ext cx="4365545" cy="2579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527884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97840" y="274638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Binary programs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87437" y="1320800"/>
            <a:ext cx="576912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These are all programs installed on the Unix machine.</a:t>
            </a:r>
          </a:p>
          <a:p>
            <a:pPr algn="ctr"/>
            <a:endParaRPr lang="en-US" sz="2000" dirty="0">
              <a:latin typeface="Calibri"/>
              <a:cs typeface="Calibri"/>
            </a:endParaRPr>
          </a:p>
          <a:p>
            <a:pPr algn="ctr"/>
            <a:r>
              <a:rPr lang="en-US" sz="2000" dirty="0">
                <a:latin typeface="Calibri"/>
                <a:cs typeface="Calibri"/>
              </a:rPr>
              <a:t>They can be found in /bin</a:t>
            </a:r>
          </a:p>
          <a:p>
            <a:pPr algn="ctr"/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17973" y="6334329"/>
            <a:ext cx="33695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These include </a:t>
            </a:r>
            <a:r>
              <a:rPr lang="en-US" sz="2000" dirty="0" err="1">
                <a:latin typeface="Calibri"/>
                <a:cs typeface="Calibri"/>
              </a:rPr>
              <a:t>pwd</a:t>
            </a:r>
            <a:r>
              <a:rPr lang="en-US" sz="2000" dirty="0">
                <a:latin typeface="Calibri"/>
                <a:cs typeface="Calibri"/>
              </a:rPr>
              <a:t>, </a:t>
            </a:r>
            <a:r>
              <a:rPr lang="en-US" sz="2000" dirty="0" err="1">
                <a:latin typeface="Calibri"/>
                <a:cs typeface="Calibri"/>
              </a:rPr>
              <a:t>mkdir</a:t>
            </a:r>
            <a:r>
              <a:rPr lang="en-US" sz="2000" dirty="0">
                <a:latin typeface="Calibri"/>
                <a:cs typeface="Calibri"/>
              </a:rPr>
              <a:t>, </a:t>
            </a:r>
            <a:r>
              <a:rPr lang="en-US" sz="2000" dirty="0" err="1">
                <a:latin typeface="Calibri"/>
                <a:cs typeface="Calibri"/>
              </a:rPr>
              <a:t>ls</a:t>
            </a:r>
            <a:r>
              <a:rPr lang="en-US" sz="2000" dirty="0">
                <a:latin typeface="Calibri"/>
                <a:cs typeface="Calibri"/>
              </a:rPr>
              <a:t> …</a:t>
            </a:r>
          </a:p>
        </p:txBody>
      </p:sp>
      <p:sp>
        <p:nvSpPr>
          <p:cNvPr id="2" name="Rectangle 1"/>
          <p:cNvSpPr/>
          <p:nvPr/>
        </p:nvSpPr>
        <p:spPr>
          <a:xfrm>
            <a:off x="3856318" y="2336463"/>
            <a:ext cx="1431364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/>
            <a:r>
              <a:rPr lang="en-US" sz="1800" dirty="0">
                <a:solidFill>
                  <a:srgbClr val="FFFFFF"/>
                </a:solidFill>
                <a:latin typeface="Courier New"/>
                <a:cs typeface="Courier New"/>
              </a:rPr>
              <a:t>$ </a:t>
            </a:r>
            <a:r>
              <a:rPr lang="en-US" sz="1800" dirty="0" err="1">
                <a:solidFill>
                  <a:srgbClr val="FFFFFF"/>
                </a:solidFill>
                <a:latin typeface="Courier New"/>
                <a:cs typeface="Courier New"/>
              </a:rPr>
              <a:t>ls</a:t>
            </a:r>
            <a:r>
              <a:rPr lang="en-US" sz="1800" dirty="0">
                <a:solidFill>
                  <a:srgbClr val="FFFFFF"/>
                </a:solidFill>
                <a:latin typeface="Courier New"/>
                <a:cs typeface="Courier New"/>
              </a:rPr>
              <a:t> /bin</a:t>
            </a:r>
          </a:p>
        </p:txBody>
      </p:sp>
      <p:pic>
        <p:nvPicPr>
          <p:cNvPr id="8" name="Shape 734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Screen Shot 2018-09-11 at 15.10.3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189" y="2797768"/>
            <a:ext cx="7607623" cy="356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98142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13161" y="174037"/>
            <a:ext cx="9030839" cy="13097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Every binary program has a </a:t>
            </a:r>
          </a:p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manual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6438" y="1605280"/>
            <a:ext cx="7911128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To view the manual page, type man followed by the name of the program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lvl="0" algn="ctr"/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Open the manual page for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ls</a:t>
            </a:r>
            <a:endParaRPr lang="en-US" sz="1800" dirty="0"/>
          </a:p>
          <a:p>
            <a:pPr lvl="0" algn="ctr"/>
            <a:endParaRPr lang="en-US" sz="1800" dirty="0"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endParaRPr lang="en-US" sz="1800" dirty="0"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Scroll through (enter) and find the options for: </a:t>
            </a:r>
          </a:p>
          <a:p>
            <a:pPr lvl="0" algn="ctr"/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long listing format (</a:t>
            </a:r>
            <a:r>
              <a:rPr lang="en-US" sz="1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-l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), human-readable sizes (</a:t>
            </a:r>
            <a:r>
              <a:rPr lang="en-US" sz="1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-h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) and sort by modification time (</a:t>
            </a:r>
            <a:r>
              <a:rPr lang="en-US" sz="1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-t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)</a:t>
            </a:r>
            <a:endParaRPr lang="en-US" sz="1800" dirty="0"/>
          </a:p>
          <a:p>
            <a:pPr lvl="0" algn="ctr"/>
            <a:endParaRPr lang="en-US" sz="1800" dirty="0"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Exit the manual page (type q) and give these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ls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options a go in your Data directory</a:t>
            </a:r>
            <a:endParaRPr lang="en-US" sz="1800" dirty="0"/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02230" y="1974334"/>
            <a:ext cx="2539540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man &lt;PROGRAMME&gt;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36" y="2085826"/>
            <a:ext cx="1833881" cy="1452579"/>
          </a:xfrm>
          <a:prstGeom prst="rect">
            <a:avLst/>
          </a:prstGeom>
        </p:spPr>
      </p:pic>
      <p:pic>
        <p:nvPicPr>
          <p:cNvPr id="6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774"/>
          <p:cNvSpPr/>
          <p:nvPr/>
        </p:nvSpPr>
        <p:spPr>
          <a:xfrm>
            <a:off x="3938214" y="3174592"/>
            <a:ext cx="1292700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man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endParaRPr sz="18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8" name="Shape 775"/>
          <p:cNvSpPr/>
          <p:nvPr/>
        </p:nvSpPr>
        <p:spPr>
          <a:xfrm>
            <a:off x="2106398" y="4927171"/>
            <a:ext cx="2244900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–l ./Data </a:t>
            </a:r>
            <a:endParaRPr dirty="0"/>
          </a:p>
        </p:txBody>
      </p:sp>
      <p:sp>
        <p:nvSpPr>
          <p:cNvPr id="9" name="Shape 776"/>
          <p:cNvSpPr txBox="1"/>
          <p:nvPr/>
        </p:nvSpPr>
        <p:spPr>
          <a:xfrm>
            <a:off x="4322743" y="4878401"/>
            <a:ext cx="46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</a:t>
            </a:r>
            <a:endParaRPr dirty="0"/>
          </a:p>
        </p:txBody>
      </p:sp>
      <p:sp>
        <p:nvSpPr>
          <p:cNvPr id="10" name="Shape 777"/>
          <p:cNvSpPr/>
          <p:nvPr/>
        </p:nvSpPr>
        <p:spPr>
          <a:xfrm>
            <a:off x="4817923" y="4930471"/>
            <a:ext cx="2145000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–t ./Data </a:t>
            </a:r>
            <a:endParaRPr dirty="0"/>
          </a:p>
        </p:txBody>
      </p:sp>
      <p:sp>
        <p:nvSpPr>
          <p:cNvPr id="14" name="Shape 775"/>
          <p:cNvSpPr/>
          <p:nvPr/>
        </p:nvSpPr>
        <p:spPr>
          <a:xfrm>
            <a:off x="1684835" y="5368792"/>
            <a:ext cx="2667982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–l -h ./Data </a:t>
            </a:r>
            <a:endParaRPr dirty="0"/>
          </a:p>
        </p:txBody>
      </p:sp>
      <p:sp>
        <p:nvSpPr>
          <p:cNvPr id="15" name="Shape 776"/>
          <p:cNvSpPr txBox="1"/>
          <p:nvPr/>
        </p:nvSpPr>
        <p:spPr>
          <a:xfrm>
            <a:off x="4322743" y="5370321"/>
            <a:ext cx="46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</a:t>
            </a:r>
            <a:endParaRPr dirty="0"/>
          </a:p>
        </p:txBody>
      </p:sp>
      <p:sp>
        <p:nvSpPr>
          <p:cNvPr id="16" name="Shape 777"/>
          <p:cNvSpPr/>
          <p:nvPr/>
        </p:nvSpPr>
        <p:spPr>
          <a:xfrm>
            <a:off x="4819442" y="5368792"/>
            <a:ext cx="2473126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–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lh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./Data </a:t>
            </a:r>
            <a:endParaRPr dirty="0"/>
          </a:p>
        </p:txBody>
      </p:sp>
      <p:sp>
        <p:nvSpPr>
          <p:cNvPr id="19" name="Shape 775"/>
          <p:cNvSpPr/>
          <p:nvPr/>
        </p:nvSpPr>
        <p:spPr>
          <a:xfrm>
            <a:off x="1420794" y="5810413"/>
            <a:ext cx="2933543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–l -h -t./Data </a:t>
            </a:r>
            <a:endParaRPr dirty="0"/>
          </a:p>
        </p:txBody>
      </p:sp>
      <p:sp>
        <p:nvSpPr>
          <p:cNvPr id="20" name="Shape 776"/>
          <p:cNvSpPr txBox="1"/>
          <p:nvPr/>
        </p:nvSpPr>
        <p:spPr>
          <a:xfrm>
            <a:off x="4322743" y="5786792"/>
            <a:ext cx="46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</a:t>
            </a:r>
            <a:endParaRPr dirty="0"/>
          </a:p>
        </p:txBody>
      </p:sp>
      <p:sp>
        <p:nvSpPr>
          <p:cNvPr id="21" name="Shape 777"/>
          <p:cNvSpPr/>
          <p:nvPr/>
        </p:nvSpPr>
        <p:spPr>
          <a:xfrm>
            <a:off x="4820961" y="5810413"/>
            <a:ext cx="2473126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–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lht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./Data </a:t>
            </a:r>
            <a:endParaRPr dirty="0"/>
          </a:p>
        </p:txBody>
      </p:sp>
      <p:sp>
        <p:nvSpPr>
          <p:cNvPr id="22" name="Shape 775"/>
          <p:cNvSpPr/>
          <p:nvPr/>
        </p:nvSpPr>
        <p:spPr>
          <a:xfrm>
            <a:off x="880138" y="6252034"/>
            <a:ext cx="3470255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–l –h –t -a ./Data </a:t>
            </a:r>
            <a:endParaRPr dirty="0"/>
          </a:p>
        </p:txBody>
      </p:sp>
      <p:sp>
        <p:nvSpPr>
          <p:cNvPr id="23" name="Shape 776"/>
          <p:cNvSpPr txBox="1"/>
          <p:nvPr/>
        </p:nvSpPr>
        <p:spPr>
          <a:xfrm>
            <a:off x="4322743" y="6203264"/>
            <a:ext cx="46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</a:t>
            </a:r>
            <a:endParaRPr dirty="0"/>
          </a:p>
        </p:txBody>
      </p:sp>
      <p:sp>
        <p:nvSpPr>
          <p:cNvPr id="24" name="Shape 777"/>
          <p:cNvSpPr/>
          <p:nvPr/>
        </p:nvSpPr>
        <p:spPr>
          <a:xfrm>
            <a:off x="4809907" y="6252034"/>
            <a:ext cx="2746702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–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lhta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./Data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8425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4" grpId="0" animBg="1"/>
      <p:bldP spid="15" grpId="0"/>
      <p:bldP spid="16" grpId="0" animBg="1"/>
      <p:bldP spid="19" grpId="0" animBg="1"/>
      <p:bldP spid="20" grpId="0"/>
      <p:bldP spid="21" grpId="0" animBg="1"/>
      <p:bldP spid="22" grpId="0" animBg="1"/>
      <p:bldP spid="23" grpId="0"/>
      <p:bldP spid="24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17" name="Picture 16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18" name="Picture 17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19" name="Picture 18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cxnSp>
        <p:nvCxnSpPr>
          <p:cNvPr id="29" name="Straight Arrow Connector 28"/>
          <p:cNvCxnSpPr>
            <a:endCxn id="32" idx="0"/>
          </p:cNvCxnSpPr>
          <p:nvPr/>
        </p:nvCxnSpPr>
        <p:spPr>
          <a:xfrm>
            <a:off x="1270000" y="5486400"/>
            <a:ext cx="35075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endCxn id="33" idx="0"/>
          </p:cNvCxnSpPr>
          <p:nvPr/>
        </p:nvCxnSpPr>
        <p:spPr>
          <a:xfrm>
            <a:off x="1737360" y="5486400"/>
            <a:ext cx="447148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98143" y="6085840"/>
            <a:ext cx="57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rags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61565" y="6085840"/>
            <a:ext cx="6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Earth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737360" y="6085840"/>
            <a:ext cx="894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Heaven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416452" y="5486400"/>
            <a:ext cx="447148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itle 1"/>
          <p:cNvSpPr txBox="1">
            <a:spLocks/>
          </p:cNvSpPr>
          <p:nvPr/>
        </p:nvSpPr>
        <p:spPr>
          <a:xfrm>
            <a:off x="4488556" y="3160396"/>
            <a:ext cx="402335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Examples!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1639459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7" name="Picture 36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4531360"/>
            <a:ext cx="955040" cy="95504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2001520" y="4840288"/>
            <a:ext cx="980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Working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226560" y="4162346"/>
            <a:ext cx="454483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First I need you to make a new directory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called “Working” within your home directory.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Afterwards your file structure should look like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this!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pic>
        <p:nvPicPr>
          <p:cNvPr id="42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911914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81588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cxnSp>
        <p:nvCxnSpPr>
          <p:cNvPr id="30" name="Straight Arrow Connector 29"/>
          <p:cNvCxnSpPr>
            <a:endCxn id="3" idx="0"/>
          </p:cNvCxnSpPr>
          <p:nvPr/>
        </p:nvCxnSpPr>
        <p:spPr>
          <a:xfrm>
            <a:off x="1270000" y="5486400"/>
            <a:ext cx="35075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12" idx="0"/>
          </p:cNvCxnSpPr>
          <p:nvPr/>
        </p:nvCxnSpPr>
        <p:spPr>
          <a:xfrm>
            <a:off x="1737360" y="5486400"/>
            <a:ext cx="447148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98143" y="6085840"/>
            <a:ext cx="57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rags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61565" y="6085840"/>
            <a:ext cx="6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Earth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37360" y="6085840"/>
            <a:ext cx="894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Heaven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416452" y="5486400"/>
            <a:ext cx="447148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itle 1"/>
          <p:cNvSpPr txBox="1">
            <a:spLocks/>
          </p:cNvSpPr>
          <p:nvPr/>
        </p:nvSpPr>
        <p:spPr>
          <a:xfrm>
            <a:off x="4399280" y="3231198"/>
            <a:ext cx="402335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Moving Files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1639459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Picture 38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4531360"/>
            <a:ext cx="955040" cy="95504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2001520" y="4840288"/>
            <a:ext cx="980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Working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09492" y="4168616"/>
            <a:ext cx="496395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Lets move Heaven and Earth from Data to Working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Now move Heaven too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REMEMBER TAB COMPLETE!</a:t>
            </a:r>
          </a:p>
        </p:txBody>
      </p:sp>
      <p:cxnSp>
        <p:nvCxnSpPr>
          <p:cNvPr id="42" name="Straight Arrow Connector 41"/>
          <p:cNvCxnSpPr/>
          <p:nvPr/>
        </p:nvCxnSpPr>
        <p:spPr>
          <a:xfrm flipV="1">
            <a:off x="1127760" y="5486400"/>
            <a:ext cx="35075" cy="59944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H="1" flipV="1">
            <a:off x="1608979" y="5486400"/>
            <a:ext cx="447148" cy="599440"/>
          </a:xfrm>
          <a:prstGeom prst="straightConnector1">
            <a:avLst/>
          </a:prstGeom>
          <a:ln>
            <a:solidFill>
              <a:srgbClr val="C0504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V="1">
            <a:off x="1127760" y="3931920"/>
            <a:ext cx="35075" cy="59944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1505529" y="4023360"/>
            <a:ext cx="483981" cy="508000"/>
          </a:xfrm>
          <a:prstGeom prst="straightConnector1">
            <a:avLst/>
          </a:prstGeom>
          <a:ln>
            <a:solidFill>
              <a:srgbClr val="C0504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4349750" y="4634448"/>
            <a:ext cx="3625164" cy="584776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6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cd ~/Data</a:t>
            </a:r>
          </a:p>
          <a:p>
            <a:pPr algn="ctr" defTabSz="457200">
              <a:buClrTx/>
              <a:buFontTx/>
              <a:buNone/>
            </a:pPr>
            <a:r>
              <a:rPr lang="en-US" sz="16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mv ./Earth ../Working/ 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cxnSp>
        <p:nvCxnSpPr>
          <p:cNvPr id="32" name="Straight Arrow Connector 31"/>
          <p:cNvCxnSpPr/>
          <p:nvPr/>
        </p:nvCxnSpPr>
        <p:spPr>
          <a:xfrm flipV="1">
            <a:off x="5577840" y="5293360"/>
            <a:ext cx="162560" cy="264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 flipV="1">
            <a:off x="6741572" y="5293360"/>
            <a:ext cx="162560" cy="264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627877" y="5410477"/>
            <a:ext cx="985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File Path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904132" y="5372854"/>
            <a:ext cx="1455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Location Path</a:t>
            </a:r>
          </a:p>
        </p:txBody>
      </p:sp>
      <p:pic>
        <p:nvPicPr>
          <p:cNvPr id="50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TextBox 50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52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5" grpId="0" animBg="1"/>
      <p:bldP spid="41" grpId="0"/>
      <p:bldP spid="49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982675" y="6146800"/>
            <a:ext cx="574647" cy="308372"/>
          </a:xfrm>
          <a:prstGeom prst="rect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  <a:buFontTx/>
              <a:buNone/>
            </a:pPr>
            <a:endParaRPr lang="en-US" sz="180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2676" y="6085840"/>
            <a:ext cx="57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rags</a:t>
            </a:r>
          </a:p>
        </p:txBody>
      </p:sp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81588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cxnSp>
        <p:nvCxnSpPr>
          <p:cNvPr id="30" name="Straight Arrow Connector 29"/>
          <p:cNvCxnSpPr>
            <a:endCxn id="3" idx="0"/>
          </p:cNvCxnSpPr>
          <p:nvPr/>
        </p:nvCxnSpPr>
        <p:spPr>
          <a:xfrm>
            <a:off x="2377332" y="5486400"/>
            <a:ext cx="35075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12" idx="0"/>
          </p:cNvCxnSpPr>
          <p:nvPr/>
        </p:nvCxnSpPr>
        <p:spPr>
          <a:xfrm>
            <a:off x="2844692" y="5486400"/>
            <a:ext cx="447148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068897" y="6085840"/>
            <a:ext cx="6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Earth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44692" y="6085840"/>
            <a:ext cx="894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Heaven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399280" y="3231198"/>
            <a:ext cx="402335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Moving Files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1639459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Picture 38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4531360"/>
            <a:ext cx="955040" cy="95504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2001520" y="4840288"/>
            <a:ext cx="980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Working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572000" y="4168616"/>
            <a:ext cx="353320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mv can also be used to rename files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Let’s change rags to riches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863916" y="5034558"/>
            <a:ext cx="2955106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mv ./rags ./riches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cxnSp>
        <p:nvCxnSpPr>
          <p:cNvPr id="46" name="Straight Arrow Connector 45"/>
          <p:cNvCxnSpPr/>
          <p:nvPr/>
        </p:nvCxnSpPr>
        <p:spPr>
          <a:xfrm flipV="1">
            <a:off x="5953760" y="5435600"/>
            <a:ext cx="162560" cy="264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 flipV="1">
            <a:off x="7117492" y="5435600"/>
            <a:ext cx="162560" cy="264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4994043" y="5546804"/>
            <a:ext cx="985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File Path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280052" y="5515094"/>
            <a:ext cx="1455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Location Path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54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057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2" grpId="0"/>
      <p:bldP spid="15" grpId="0" animBg="1"/>
      <p:bldP spid="48" grpId="0"/>
      <p:bldP spid="49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cxnSp>
        <p:nvCxnSpPr>
          <p:cNvPr id="30" name="Straight Arrow Connector 29"/>
          <p:cNvCxnSpPr>
            <a:endCxn id="3" idx="0"/>
          </p:cNvCxnSpPr>
          <p:nvPr/>
        </p:nvCxnSpPr>
        <p:spPr>
          <a:xfrm>
            <a:off x="2377332" y="5486400"/>
            <a:ext cx="35075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12" idx="0"/>
          </p:cNvCxnSpPr>
          <p:nvPr/>
        </p:nvCxnSpPr>
        <p:spPr>
          <a:xfrm>
            <a:off x="2844692" y="5486400"/>
            <a:ext cx="447148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88884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68897" y="6085840"/>
            <a:ext cx="6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Earth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44692" y="6085840"/>
            <a:ext cx="894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Heaven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1639459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Picture 38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4531360"/>
            <a:ext cx="955040" cy="95504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2001520" y="4840288"/>
            <a:ext cx="980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Working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6" name="Picture 3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7" name="Shape 734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1755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1"/>
          <p:cNvSpPr txBox="1"/>
          <p:nvPr/>
        </p:nvSpPr>
        <p:spPr>
          <a:xfrm>
            <a:off x="576300" y="300487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We’re Going To Do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577A75-A5D9-604D-AADB-E06D4F897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57" y="1838509"/>
            <a:ext cx="6769846" cy="335627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Right Brace 5">
            <a:extLst>
              <a:ext uri="{FF2B5EF4-FFF2-40B4-BE49-F238E27FC236}">
                <a16:creationId xmlns:a16="http://schemas.microsoft.com/office/drawing/2014/main" id="{58F63A67-EE86-FC4B-AED2-27B45049ECA5}"/>
              </a:ext>
            </a:extLst>
          </p:cNvPr>
          <p:cNvSpPr/>
          <p:nvPr/>
        </p:nvSpPr>
        <p:spPr>
          <a:xfrm>
            <a:off x="7036903" y="3737114"/>
            <a:ext cx="288235" cy="397566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633D65-BCA7-6342-BCD1-379C4E77D4A3}"/>
              </a:ext>
            </a:extLst>
          </p:cNvPr>
          <p:cNvSpPr txBox="1"/>
          <p:nvPr/>
        </p:nvSpPr>
        <p:spPr>
          <a:xfrm>
            <a:off x="7325138" y="3428065"/>
            <a:ext cx="15703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Bringing it all together into a workflow</a:t>
            </a:r>
          </a:p>
        </p:txBody>
      </p:sp>
    </p:spTree>
    <p:extLst>
      <p:ext uri="{BB962C8B-B14F-4D97-AF65-F5344CB8AC3E}">
        <p14:creationId xmlns:p14="http://schemas.microsoft.com/office/powerpoint/2010/main" val="42725106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cxnSp>
        <p:nvCxnSpPr>
          <p:cNvPr id="30" name="Straight Arrow Connector 29"/>
          <p:cNvCxnSpPr>
            <a:endCxn id="3" idx="0"/>
          </p:cNvCxnSpPr>
          <p:nvPr/>
        </p:nvCxnSpPr>
        <p:spPr>
          <a:xfrm>
            <a:off x="2377332" y="5486400"/>
            <a:ext cx="35075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12" idx="0"/>
          </p:cNvCxnSpPr>
          <p:nvPr/>
        </p:nvCxnSpPr>
        <p:spPr>
          <a:xfrm>
            <a:off x="2844692" y="5486400"/>
            <a:ext cx="447148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88884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68897" y="6085840"/>
            <a:ext cx="6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Earth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44692" y="6085840"/>
            <a:ext cx="894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Heaven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399280" y="3231198"/>
            <a:ext cx="402335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Deleting Files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1639459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Picture 38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4531360"/>
            <a:ext cx="955040" cy="95504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2001520" y="4840288"/>
            <a:ext cx="980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Working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052972" y="4168616"/>
            <a:ext cx="457127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Now let’s delete Heaven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(Check your present working directory is Data)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When prompted type y for yes and press enter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7" name="Multiply 16"/>
          <p:cNvSpPr/>
          <p:nvPr/>
        </p:nvSpPr>
        <p:spPr>
          <a:xfrm>
            <a:off x="3017951" y="5994400"/>
            <a:ext cx="547778" cy="619760"/>
          </a:xfrm>
          <a:prstGeom prst="mathMultiply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  <a:buFontTx/>
              <a:buNone/>
            </a:pPr>
            <a:endParaRPr lang="en-US" sz="180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419600" y="4981736"/>
            <a:ext cx="3647716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rm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–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i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../Working/Heaven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9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5761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7" grpId="0" animBg="1"/>
      <p:bldP spid="15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8884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45690" y="6085840"/>
            <a:ext cx="6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Earth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399280" y="3231198"/>
            <a:ext cx="402335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Deleting Files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1639459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Picture 38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4531360"/>
            <a:ext cx="955040" cy="95504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2001520" y="4840288"/>
            <a:ext cx="980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Working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24892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117222" y="4168616"/>
            <a:ext cx="444278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Now let’s delete the entire Working directory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Including Earth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4" name="Multiply 43"/>
          <p:cNvSpPr/>
          <p:nvPr/>
        </p:nvSpPr>
        <p:spPr>
          <a:xfrm>
            <a:off x="2186330" y="4734560"/>
            <a:ext cx="547778" cy="619760"/>
          </a:xfrm>
          <a:prstGeom prst="mathMultiply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  <a:buFontTx/>
              <a:buNone/>
            </a:pPr>
            <a:endParaRPr lang="en-US" sz="180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23765" y="4985306"/>
            <a:ext cx="3232150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rm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-r –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i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../Working/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51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1959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3" grpId="1"/>
      <p:bldP spid="44" grpId="0" animBg="1"/>
      <p:bldP spid="12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directory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8884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399280" y="3231198"/>
            <a:ext cx="402335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Deleting Files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678960" y="4168616"/>
            <a:ext cx="531933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Deleting files is very dangerous! There is no recycle bin 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in Unix! Once gone, files are gone for ever!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Therefore try to ALWAYS use </a:t>
            </a: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rm</a:t>
            </a: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–</a:t>
            </a: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11" descr="Empty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1071" y="4948475"/>
            <a:ext cx="1143742" cy="1394937"/>
          </a:xfrm>
          <a:prstGeom prst="rect">
            <a:avLst/>
          </a:prstGeom>
        </p:spPr>
      </p:pic>
      <p:sp>
        <p:nvSpPr>
          <p:cNvPr id="45" name="Multiply 44"/>
          <p:cNvSpPr/>
          <p:nvPr/>
        </p:nvSpPr>
        <p:spPr>
          <a:xfrm>
            <a:off x="2906622" y="4948475"/>
            <a:ext cx="1431698" cy="1344692"/>
          </a:xfrm>
          <a:prstGeom prst="mathMultiply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  <a:buFontTx/>
              <a:buNone/>
            </a:pPr>
            <a:endParaRPr lang="en-US" sz="1800" kern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6" name="Shape 734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4120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3" grpId="1"/>
      <p:bldP spid="45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17" name="Picture 16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18" name="Picture 17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19" name="Picture 18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8884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4399280" y="3231198"/>
            <a:ext cx="402335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Copying Files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732795" y="4168616"/>
            <a:ext cx="52116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Let’s make a copy of riches within the home directory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(Make sure your present working directory is Data)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917670" y="5091946"/>
            <a:ext cx="2539540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cp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./riches ../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 flipV="1">
            <a:off x="5923280" y="5496560"/>
            <a:ext cx="162560" cy="264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 flipV="1">
            <a:off x="7087012" y="5496560"/>
            <a:ext cx="162560" cy="264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937754" y="5645944"/>
            <a:ext cx="985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File Path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249572" y="5576054"/>
            <a:ext cx="1455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Location Path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3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920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" grpId="0" animBg="1"/>
      <p:bldP spid="37" grpId="0"/>
      <p:bldP spid="38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17" name="Picture 16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18" name="Picture 17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19" name="Picture 18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8884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1582570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986580" y="4665226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4" name="Shape 734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204346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17" name="Picture 16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18" name="Picture 17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19" name="Picture 18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8884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4399280" y="3231198"/>
            <a:ext cx="402335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Copying Files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563840" y="4168616"/>
            <a:ext cx="554960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You can also copy entire directories and use this function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to rename files/directories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Move to home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Make a copy of the Data directory here and call it Backup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1582570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986580" y="4665226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sp>
        <p:nvSpPr>
          <p:cNvPr id="2" name="Rectangle 1"/>
          <p:cNvSpPr/>
          <p:nvPr/>
        </p:nvSpPr>
        <p:spPr>
          <a:xfrm>
            <a:off x="5801461" y="5301734"/>
            <a:ext cx="1015798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cd ~</a:t>
            </a:r>
          </a:p>
        </p:txBody>
      </p:sp>
      <p:sp>
        <p:nvSpPr>
          <p:cNvPr id="4" name="Rectangle 3"/>
          <p:cNvSpPr/>
          <p:nvPr/>
        </p:nvSpPr>
        <p:spPr>
          <a:xfrm>
            <a:off x="4598460" y="6181407"/>
            <a:ext cx="3370672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cp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–r ./Data ./Backup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3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869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" grpId="0" animBg="1"/>
      <p:bldP spid="4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17" name="Picture 16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18" name="Picture 17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19" name="Picture 18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8884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1582570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251046" y="4665226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pic>
        <p:nvPicPr>
          <p:cNvPr id="33" name="Picture 32" descr="directory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4531360"/>
            <a:ext cx="955040" cy="95504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2086871" y="4849892"/>
            <a:ext cx="865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Backup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09788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247904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824560" y="4023360"/>
            <a:ext cx="170096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" name="Picture 3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6" name="Shape 734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652024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97840" y="274638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Typical File Sizes</a:t>
            </a:r>
          </a:p>
        </p:txBody>
      </p:sp>
      <p:pic>
        <p:nvPicPr>
          <p:cNvPr id="9" name="Shape 1151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4062" y="1211669"/>
            <a:ext cx="2257800" cy="2149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149"/>
          <p:cNvSpPr txBox="1"/>
          <p:nvPr/>
        </p:nvSpPr>
        <p:spPr>
          <a:xfrm>
            <a:off x="3350870" y="1932569"/>
            <a:ext cx="5258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One Sequencing Sample on the </a:t>
            </a:r>
            <a:r>
              <a:rPr lang="en-GB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Illumina</a:t>
            </a: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NextSeq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3,000,000 reads = 1 Gb</a:t>
            </a:r>
            <a:endParaRPr dirty="0"/>
          </a:p>
        </p:txBody>
      </p:sp>
      <p:sp>
        <p:nvSpPr>
          <p:cNvPr id="11" name="Shape 1150"/>
          <p:cNvSpPr txBox="1"/>
          <p:nvPr/>
        </p:nvSpPr>
        <p:spPr>
          <a:xfrm>
            <a:off x="786017" y="3480162"/>
            <a:ext cx="7571967" cy="2492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But typically you will sequence more than one sample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 may have different patients, different locations, replicates etc…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size of the sequencing data file can easily become 100s of Gb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(or even bigger depending on the sequencer used)</a:t>
            </a:r>
            <a:endParaRPr/>
          </a:p>
        </p:txBody>
      </p:sp>
      <p:pic>
        <p:nvPicPr>
          <p:cNvPr id="12" name="Shape 7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369557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97840" y="274638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Archived/Compressed Files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03963" y="1207254"/>
            <a:ext cx="7936082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Commonly, people will archive directories and compress large files so that they are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easier to store or share. Here’s an example:</a:t>
            </a:r>
          </a:p>
          <a:p>
            <a:pPr algn="ctr" defTabSz="457200">
              <a:buClrTx/>
              <a:buFontTx/>
              <a:buNone/>
            </a:pPr>
            <a:r>
              <a:rPr lang="en-US" sz="1800" b="1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sequences.tar.gz</a:t>
            </a:r>
            <a:endParaRPr lang="en-US" sz="1800" b="1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.tar – means that it is a tape archived directory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.</a:t>
            </a: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gz</a:t>
            </a: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– means that it is </a:t>
            </a: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gzipped</a:t>
            </a: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file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These can be used alone or in combination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To </a:t>
            </a: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uncompress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 Tar Archive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(x = extract, v = verbose, f = all files)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 </a:t>
            </a: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Gzipped</a:t>
            </a: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file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 </a:t>
            </a: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Gzipped</a:t>
            </a: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Tar archive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25186" y="4260334"/>
            <a:ext cx="3093628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tar -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xvf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&lt;filename&gt;</a:t>
            </a:r>
          </a:p>
        </p:txBody>
      </p:sp>
      <p:sp>
        <p:nvSpPr>
          <p:cNvPr id="5" name="Rectangle 4"/>
          <p:cNvSpPr/>
          <p:nvPr/>
        </p:nvSpPr>
        <p:spPr>
          <a:xfrm>
            <a:off x="3163708" y="5398254"/>
            <a:ext cx="2816584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gunzip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&lt;filename&gt;</a:t>
            </a:r>
          </a:p>
        </p:txBody>
      </p:sp>
      <p:sp>
        <p:nvSpPr>
          <p:cNvPr id="6" name="Rectangle 5"/>
          <p:cNvSpPr/>
          <p:nvPr/>
        </p:nvSpPr>
        <p:spPr>
          <a:xfrm>
            <a:off x="2955925" y="6190734"/>
            <a:ext cx="3232150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tar -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xzvf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&lt;filename&gt;</a:t>
            </a:r>
          </a:p>
        </p:txBody>
      </p:sp>
      <p:pic>
        <p:nvPicPr>
          <p:cNvPr id="7" name="Shape 7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538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174"/>
          <p:cNvSpPr txBox="1"/>
          <p:nvPr/>
        </p:nvSpPr>
        <p:spPr>
          <a:xfrm>
            <a:off x="1009320" y="1190445"/>
            <a:ext cx="6776100" cy="42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rabicPeriod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Change to the </a:t>
            </a: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workshop_materials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directory at the following path: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You should find a compressed directory: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2. Make a copy of this file in the Backup directory you created</a:t>
            </a:r>
            <a:r>
              <a:rPr kumimoji="0" lang="en-GB" sz="1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earlier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3. Un archive the original directory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4. Unzip the read files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. Rename the </a:t>
            </a: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unarchived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files – sequence_1.fq and sequence_2.fq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. Delete the original .tar file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97840" y="274638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Challenge 2!</a:t>
            </a:r>
          </a:p>
        </p:txBody>
      </p:sp>
      <p:sp>
        <p:nvSpPr>
          <p:cNvPr id="6" name="Rectangle 5"/>
          <p:cNvSpPr/>
          <p:nvPr/>
        </p:nvSpPr>
        <p:spPr>
          <a:xfrm>
            <a:off x="2664563" y="1647629"/>
            <a:ext cx="3814875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~/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workshop_materials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/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unix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80114" y="2386383"/>
            <a:ext cx="1983772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 err="1">
                <a:solidFill>
                  <a:srgbClr val="FF0000"/>
                </a:solidFill>
                <a:latin typeface="Courier New"/>
                <a:ea typeface="+mn-ea"/>
                <a:cs typeface="Courier New"/>
              </a:rPr>
              <a:t>Sequences.tar</a:t>
            </a:r>
            <a:endParaRPr lang="en-US" sz="1800" kern="1200" dirty="0">
              <a:solidFill>
                <a:srgbClr val="FF0000"/>
              </a:solidFill>
              <a:latin typeface="Courier New"/>
              <a:ea typeface="+mn-ea"/>
              <a:cs typeface="Courier New"/>
            </a:endParaRPr>
          </a:p>
        </p:txBody>
      </p:sp>
      <p:pic>
        <p:nvPicPr>
          <p:cNvPr id="13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/>
          <p:cNvSpPr txBox="1"/>
          <p:nvPr/>
        </p:nvSpPr>
        <p:spPr>
          <a:xfrm>
            <a:off x="3693160" y="5507558"/>
            <a:ext cx="1757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tar		</a:t>
            </a:r>
            <a:r>
              <a:rPr lang="en-US" sz="1800" kern="1200" dirty="0" err="1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gunzip</a:t>
            </a:r>
            <a:endParaRPr lang="en-US" sz="1800" kern="1200" dirty="0">
              <a:solidFill>
                <a:prstClr val="white">
                  <a:lumMod val="65000"/>
                </a:prstClr>
              </a:solidFill>
              <a:latin typeface="Calibri"/>
              <a:ea typeface="+mn-ea"/>
              <a:cs typeface="+mn-cs"/>
            </a:endParaRPr>
          </a:p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cp</a:t>
            </a:r>
            <a:r>
              <a:rPr lang="en-US" sz="180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		mv</a:t>
            </a:r>
          </a:p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rm</a:t>
            </a:r>
            <a:r>
              <a:rPr lang="en-US" sz="180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 –</a:t>
            </a:r>
            <a:r>
              <a:rPr lang="en-US" sz="1800" kern="1200" dirty="0" err="1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i</a:t>
            </a:r>
            <a:r>
              <a:rPr lang="en-US" sz="180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	</a:t>
            </a:r>
            <a:r>
              <a:rPr lang="en-US" sz="1800" kern="1200" dirty="0" err="1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mkdir</a:t>
            </a:r>
            <a:endParaRPr lang="en-US" sz="1800" kern="1200" dirty="0">
              <a:solidFill>
                <a:prstClr val="white">
                  <a:lumMod val="65000"/>
                </a:prstClr>
              </a:solidFill>
              <a:latin typeface="Calibri"/>
              <a:ea typeface="+mn-ea"/>
              <a:cs typeface="+mn-cs"/>
            </a:endParaRPr>
          </a:p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cd</a:t>
            </a:r>
          </a:p>
        </p:txBody>
      </p:sp>
    </p:spTree>
    <p:extLst>
      <p:ext uri="{BB962C8B-B14F-4D97-AF65-F5344CB8AC3E}">
        <p14:creationId xmlns:p14="http://schemas.microsoft.com/office/powerpoint/2010/main" val="1187709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1"/>
          <p:cNvSpPr txBox="1"/>
          <p:nvPr/>
        </p:nvSpPr>
        <p:spPr>
          <a:xfrm>
            <a:off x="576300" y="300487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We’re Going To Do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577A75-A5D9-604D-AADB-E06D4F897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57" y="1838509"/>
            <a:ext cx="6769846" cy="335627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Right Brace 5">
            <a:extLst>
              <a:ext uri="{FF2B5EF4-FFF2-40B4-BE49-F238E27FC236}">
                <a16:creationId xmlns:a16="http://schemas.microsoft.com/office/drawing/2014/main" id="{58F63A67-EE86-FC4B-AED2-27B45049ECA5}"/>
              </a:ext>
            </a:extLst>
          </p:cNvPr>
          <p:cNvSpPr/>
          <p:nvPr/>
        </p:nvSpPr>
        <p:spPr>
          <a:xfrm>
            <a:off x="7036903" y="4124741"/>
            <a:ext cx="288235" cy="616224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633D65-BCA7-6342-BCD1-379C4E77D4A3}"/>
              </a:ext>
            </a:extLst>
          </p:cNvPr>
          <p:cNvSpPr txBox="1"/>
          <p:nvPr/>
        </p:nvSpPr>
        <p:spPr>
          <a:xfrm>
            <a:off x="7325138" y="3925021"/>
            <a:ext cx="15703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When You Don’t Have a Reference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Genome</a:t>
            </a:r>
          </a:p>
        </p:txBody>
      </p:sp>
    </p:spTree>
    <p:extLst>
      <p:ext uri="{BB962C8B-B14F-4D97-AF65-F5344CB8AC3E}">
        <p14:creationId xmlns:p14="http://schemas.microsoft.com/office/powerpoint/2010/main" val="85001494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53"/>
          <p:cNvSpPr txBox="1"/>
          <p:nvPr/>
        </p:nvSpPr>
        <p:spPr>
          <a:xfrm>
            <a:off x="3482580" y="1724174"/>
            <a:ext cx="2276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Any Questions So Far?</a:t>
            </a:r>
            <a:endParaRPr dirty="0"/>
          </a:p>
        </p:txBody>
      </p:sp>
      <p:pic>
        <p:nvPicPr>
          <p:cNvPr id="5" name="Shape 7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89228" y="2139180"/>
            <a:ext cx="4365545" cy="2579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0798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96600" y="258221"/>
            <a:ext cx="8520600" cy="763600"/>
          </a:xfrm>
        </p:spPr>
        <p:txBody>
          <a:bodyPr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Other Cool Things Unix Can Do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7382" y="1182615"/>
            <a:ext cx="77492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Unix commands can be used to manipulate files. 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Within workshop materials, there is a file called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scientists.txt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064A26-E77D-4D43-95EB-223792F0738C}"/>
              </a:ext>
            </a:extLst>
          </p:cNvPr>
          <p:cNvSpPr txBox="1"/>
          <p:nvPr/>
        </p:nvSpPr>
        <p:spPr>
          <a:xfrm>
            <a:off x="508228" y="6034072"/>
            <a:ext cx="81275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These are really great with pipes… but more on that tomorrow!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7AAE80-867E-394F-A9ED-46E0042C3C49}"/>
              </a:ext>
            </a:extLst>
          </p:cNvPr>
          <p:cNvSpPr/>
          <p:nvPr/>
        </p:nvSpPr>
        <p:spPr>
          <a:xfrm>
            <a:off x="2526754" y="2127724"/>
            <a:ext cx="4090493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cd ~/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workshop_materials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/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unix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  <p:pic>
        <p:nvPicPr>
          <p:cNvPr id="13" name="Shape 84">
            <a:extLst>
              <a:ext uri="{FF2B5EF4-FFF2-40B4-BE49-F238E27FC236}">
                <a16:creationId xmlns:a16="http://schemas.microsoft.com/office/drawing/2014/main" id="{3DFBC533-D8F1-FD4D-AAFA-1D913B1C76AD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832DA91-446B-B240-8CDE-FDA0EBC32644}"/>
              </a:ext>
            </a:extLst>
          </p:cNvPr>
          <p:cNvSpPr/>
          <p:nvPr/>
        </p:nvSpPr>
        <p:spPr>
          <a:xfrm>
            <a:off x="2526752" y="3943880"/>
            <a:ext cx="4090493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cut –f 3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scientists.txt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742ABF-7576-9440-860A-2EE97D1A7B72}"/>
              </a:ext>
            </a:extLst>
          </p:cNvPr>
          <p:cNvSpPr/>
          <p:nvPr/>
        </p:nvSpPr>
        <p:spPr>
          <a:xfrm>
            <a:off x="2526752" y="4593553"/>
            <a:ext cx="4090493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sort –k 3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scientists.txt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6FA3D6-1A12-8441-847E-88FD66620B43}"/>
              </a:ext>
            </a:extLst>
          </p:cNvPr>
          <p:cNvSpPr txBox="1"/>
          <p:nvPr/>
        </p:nvSpPr>
        <p:spPr>
          <a:xfrm>
            <a:off x="508228" y="3412184"/>
            <a:ext cx="82525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Run the following commands and work out what cut and sort do.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426DFE-2F6A-374F-B0E2-AF8CE3043E76}"/>
              </a:ext>
            </a:extLst>
          </p:cNvPr>
          <p:cNvSpPr txBox="1"/>
          <p:nvPr/>
        </p:nvSpPr>
        <p:spPr>
          <a:xfrm>
            <a:off x="2736409" y="2608675"/>
            <a:ext cx="3796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Use more to take a look at it.</a:t>
            </a:r>
          </a:p>
        </p:txBody>
      </p:sp>
    </p:spTree>
    <p:extLst>
      <p:ext uri="{BB962C8B-B14F-4D97-AF65-F5344CB8AC3E}">
        <p14:creationId xmlns:p14="http://schemas.microsoft.com/office/powerpoint/2010/main" val="39430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 animBg="1"/>
      <p:bldP spid="15" grpId="0" animBg="1"/>
      <p:bldP spid="16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8DFC0DF-0C00-DC44-85B8-C5914D4851F5}"/>
              </a:ext>
            </a:extLst>
          </p:cNvPr>
          <p:cNvSpPr txBox="1"/>
          <p:nvPr/>
        </p:nvSpPr>
        <p:spPr>
          <a:xfrm>
            <a:off x="236518" y="1338514"/>
            <a:ext cx="867096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These are pieces of software which can be used to edit files.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Think of them as Unix versions of Notepad.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Some have an interactive user interface – E.G.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gedit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Some work from within the command line – E.G.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nano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vim,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emacs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Use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nano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to open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scientists.txt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and add yourself to the list!</a:t>
            </a:r>
          </a:p>
        </p:txBody>
      </p:sp>
      <p:pic>
        <p:nvPicPr>
          <p:cNvPr id="6" name="Picture 5" descr="gedit-logo.png">
            <a:extLst>
              <a:ext uri="{FF2B5EF4-FFF2-40B4-BE49-F238E27FC236}">
                <a16:creationId xmlns:a16="http://schemas.microsoft.com/office/drawing/2014/main" id="{9C5E9144-758A-574C-91A3-7231222983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324" y="5590934"/>
            <a:ext cx="2058390" cy="792480"/>
          </a:xfrm>
          <a:prstGeom prst="rect">
            <a:avLst/>
          </a:prstGeom>
        </p:spPr>
      </p:pic>
      <p:pic>
        <p:nvPicPr>
          <p:cNvPr id="7" name="Picture 6" descr="nano-editor-800px.jpg">
            <a:extLst>
              <a:ext uri="{FF2B5EF4-FFF2-40B4-BE49-F238E27FC236}">
                <a16:creationId xmlns:a16="http://schemas.microsoft.com/office/drawing/2014/main" id="{B632CCE6-9AF2-754D-8D41-33C4C6662A6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2202" y="5621318"/>
            <a:ext cx="2372662" cy="864142"/>
          </a:xfrm>
          <a:prstGeom prst="rect">
            <a:avLst/>
          </a:prstGeom>
        </p:spPr>
      </p:pic>
      <p:pic>
        <p:nvPicPr>
          <p:cNvPr id="8" name="Picture 7" descr="vim-editor_logo-300x300.png">
            <a:extLst>
              <a:ext uri="{FF2B5EF4-FFF2-40B4-BE49-F238E27FC236}">
                <a16:creationId xmlns:a16="http://schemas.microsoft.com/office/drawing/2014/main" id="{E109923F-B6B9-2449-BBF8-612F3105C0A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7104" y="5471933"/>
            <a:ext cx="1384300" cy="1038225"/>
          </a:xfrm>
          <a:prstGeom prst="rect">
            <a:avLst/>
          </a:prstGeom>
        </p:spPr>
      </p:pic>
      <p:pic>
        <p:nvPicPr>
          <p:cNvPr id="9" name="Picture 8" descr="emacs_logo.png">
            <a:extLst>
              <a:ext uri="{FF2B5EF4-FFF2-40B4-BE49-F238E27FC236}">
                <a16:creationId xmlns:a16="http://schemas.microsoft.com/office/drawing/2014/main" id="{A2A03D0A-02E6-1B41-A25B-63A254E85D6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3354" y="5312010"/>
            <a:ext cx="1597531" cy="119814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7875EC2-C4F5-714D-92F7-5A3AEA72E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803" y="258221"/>
            <a:ext cx="6780395" cy="763600"/>
          </a:xfrm>
        </p:spPr>
        <p:txBody>
          <a:bodyPr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Text Editors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Shape 84">
            <a:extLst>
              <a:ext uri="{FF2B5EF4-FFF2-40B4-BE49-F238E27FC236}">
                <a16:creationId xmlns:a16="http://schemas.microsoft.com/office/drawing/2014/main" id="{1A7A98F7-A70B-8741-A673-2DBF72BCA810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1ED49CA-3195-B145-98BA-7AD0C689F7B9}"/>
              </a:ext>
            </a:extLst>
          </p:cNvPr>
          <p:cNvSpPr/>
          <p:nvPr/>
        </p:nvSpPr>
        <p:spPr>
          <a:xfrm>
            <a:off x="2947494" y="4559385"/>
            <a:ext cx="3249012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nano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scientists.txt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849654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7875EC2-C4F5-714D-92F7-5A3AEA72E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803" y="258221"/>
            <a:ext cx="6780395" cy="763600"/>
          </a:xfrm>
        </p:spPr>
        <p:txBody>
          <a:bodyPr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Key Nano Commands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Shape 84">
            <a:extLst>
              <a:ext uri="{FF2B5EF4-FFF2-40B4-BE49-F238E27FC236}">
                <a16:creationId xmlns:a16="http://schemas.microsoft.com/office/drawing/2014/main" id="{1A7A98F7-A70B-8741-A673-2DBF72BCA810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EA235A1-6221-E047-84AE-F5A74371076B}"/>
              </a:ext>
            </a:extLst>
          </p:cNvPr>
          <p:cNvSpPr txBox="1"/>
          <p:nvPr/>
        </p:nvSpPr>
        <p:spPr>
          <a:xfrm>
            <a:off x="720000" y="1822342"/>
            <a:ext cx="803283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Ctrl + O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– This saves the file. You will be asked for a file name. 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Type the name and press enter. </a:t>
            </a: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Ctrl + X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– This exits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nano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If the file is unsaved, you will be asked at this point if you’d like to save it.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71E57F1-EDEE-0D41-8C7A-7B280D2EE85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9295" y="2263140"/>
            <a:ext cx="1601970" cy="116586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C389F64-B8D6-BC43-A1D6-B714EAC065E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3168" y="4503801"/>
            <a:ext cx="2110832" cy="96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56446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6FEC8C6-73D7-3849-93C3-345A61BB329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752" y="2105079"/>
            <a:ext cx="8368495" cy="443559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317323"/>
            <a:ext cx="8520600" cy="763600"/>
          </a:xfrm>
        </p:spPr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Back to the AMI</a:t>
            </a:r>
            <a:r>
              <a:rPr lang="is-IS" sz="4400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76791" y="1274948"/>
            <a:ext cx="53904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AMI (“Amazon Machine Image”)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Base computer with all data and software</a:t>
            </a:r>
          </a:p>
        </p:txBody>
      </p:sp>
      <p:pic>
        <p:nvPicPr>
          <p:cNvPr id="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6032838" y="1700098"/>
            <a:ext cx="1157403" cy="409662"/>
          </a:xfrm>
          <a:prstGeom prst="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521D1E7-0B19-2745-B8B9-EA18D018088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195" y="5132070"/>
            <a:ext cx="1474470" cy="1474470"/>
          </a:xfrm>
          <a:prstGeom prst="rect">
            <a:avLst/>
          </a:prstGeom>
          <a:ln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3199347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11700" y="317323"/>
            <a:ext cx="8520600" cy="763600"/>
          </a:xfrm>
        </p:spPr>
        <p:txBody>
          <a:bodyPr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How Do You Install Software?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572" y="1720840"/>
            <a:ext cx="90588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Some binary programs come with Ubuntu e.g.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mkdir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etc</a:t>
            </a:r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pPr algn="ctr"/>
            <a:endParaRPr lang="is-I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However most software for bioinformatics needs to be installed.</a:t>
            </a:r>
          </a:p>
          <a:p>
            <a:pPr algn="ctr"/>
            <a:endParaRPr lang="is-I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For this workshop, Guy has already installed everything you need, BUT </a:t>
            </a:r>
          </a:p>
          <a:p>
            <a:pPr algn="ctr"/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when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ou begin working on a different system you may need to do this.</a:t>
            </a:r>
          </a:p>
          <a:p>
            <a:pPr algn="ctr"/>
            <a:endParaRPr lang="is-I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If you’re using a shared compute resource, you’ll likely need to ask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your system administrator to do this.</a:t>
            </a:r>
          </a:p>
        </p:txBody>
      </p:sp>
    </p:spTree>
    <p:extLst>
      <p:ext uri="{BB962C8B-B14F-4D97-AF65-F5344CB8AC3E}">
        <p14:creationId xmlns:p14="http://schemas.microsoft.com/office/powerpoint/2010/main" val="422197372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96820" y="317322"/>
            <a:ext cx="8750360" cy="88093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IT IS NOT AS EASY AS IT 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SOUNDS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45455" y="1460328"/>
            <a:ext cx="5453090" cy="486895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581547" y="6429510"/>
            <a:ext cx="19809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xkcd.com</a:t>
            </a:r>
            <a:r>
              <a:rPr lang="en-US" dirty="0"/>
              <a:t>/1987/</a:t>
            </a:r>
          </a:p>
        </p:txBody>
      </p:sp>
    </p:spTree>
    <p:extLst>
      <p:ext uri="{BB962C8B-B14F-4D97-AF65-F5344CB8AC3E}">
        <p14:creationId xmlns:p14="http://schemas.microsoft.com/office/powerpoint/2010/main" val="400715849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11700" y="317323"/>
            <a:ext cx="8520600" cy="763600"/>
          </a:xfrm>
        </p:spPr>
        <p:txBody>
          <a:bodyPr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Software Installation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0119" y="1352145"/>
            <a:ext cx="8045792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 “get and compile” method!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Get the software from somewhere and then install in manually.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8022" y="2822058"/>
            <a:ext cx="2830314" cy="159205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07160" y="4249281"/>
            <a:ext cx="825508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GitHub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is a fantastic repository containing a lot of bioinformatics 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software! It works using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git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so it’s easy to download.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There are others</a:t>
            </a:r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… sourceforge, personal webpages etc...</a:t>
            </a:r>
          </a:p>
          <a:p>
            <a:pPr algn="ctr"/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Commonly wget is used with these! 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656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 3!</a:t>
            </a:r>
          </a:p>
        </p:txBody>
      </p:sp>
      <p:pic>
        <p:nvPicPr>
          <p:cNvPr id="4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357596" y="1352145"/>
            <a:ext cx="8510864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 want you to download and compile the software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unicycler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Here is the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github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page -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https://github.com/rrwick/Unicycler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Make sure you are in your home directory.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Follow the instructions under “Build and run without installation”.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Take a read/glance of all of the information under “Requirements” 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and “Installation” – I just want you to read here!</a:t>
            </a:r>
          </a:p>
        </p:txBody>
      </p:sp>
    </p:spTree>
    <p:extLst>
      <p:ext uri="{BB962C8B-B14F-4D97-AF65-F5344CB8AC3E}">
        <p14:creationId xmlns:p14="http://schemas.microsoft.com/office/powerpoint/2010/main" val="12960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Have We Just Done?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Screen Shot 2018-09-11 at 16.22.29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8000" y="1421093"/>
            <a:ext cx="5588000" cy="514561"/>
          </a:xfrm>
          <a:prstGeom prst="rect">
            <a:avLst/>
          </a:prstGeom>
        </p:spPr>
      </p:pic>
      <p:pic>
        <p:nvPicPr>
          <p:cNvPr id="6" name="Picture 5" descr="Screen Shot 2018-09-11 at 16.22.29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8000" y="2642320"/>
            <a:ext cx="5588000" cy="22531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42100" y="2109760"/>
            <a:ext cx="505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This has downloaded the software from </a:t>
            </a:r>
            <a:r>
              <a:rPr lang="en-US" sz="2000" dirty="0" err="1">
                <a:latin typeface="Calibri"/>
                <a:cs typeface="Calibri"/>
              </a:rPr>
              <a:t>github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44449" y="2968827"/>
            <a:ext cx="5655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This has changed the location to this new directory</a:t>
            </a:r>
          </a:p>
        </p:txBody>
      </p:sp>
      <p:pic>
        <p:nvPicPr>
          <p:cNvPr id="10" name="Picture 9" descr="Screen Shot 2018-09-11 at 16.25.37.pn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8000" y="3430920"/>
            <a:ext cx="5308600" cy="2970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378865" y="3827894"/>
            <a:ext cx="4386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This has COMPILED the software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5695" y="4738169"/>
            <a:ext cx="7671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But what happens if you type </a:t>
            </a:r>
            <a:r>
              <a:rPr lang="en-US" sz="2000" dirty="0" err="1">
                <a:latin typeface="Calibri"/>
                <a:cs typeface="Calibri"/>
              </a:rPr>
              <a:t>unicycler</a:t>
            </a:r>
            <a:r>
              <a:rPr lang="en-US" sz="2000" dirty="0">
                <a:latin typeface="Calibri"/>
                <a:cs typeface="Calibri"/>
              </a:rPr>
              <a:t> on the command line now? </a:t>
            </a:r>
          </a:p>
        </p:txBody>
      </p:sp>
      <p:pic>
        <p:nvPicPr>
          <p:cNvPr id="13" name="Picture 12" descr="Screen Shot 2018-09-11 at 16.27.09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9147" y="5264146"/>
            <a:ext cx="2895600" cy="635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791062" y="6078589"/>
            <a:ext cx="3561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Why!? Compiling ≠ Installing!</a:t>
            </a:r>
          </a:p>
        </p:txBody>
      </p:sp>
    </p:spTree>
    <p:extLst>
      <p:ext uri="{BB962C8B-B14F-4D97-AF65-F5344CB8AC3E}">
        <p14:creationId xmlns:p14="http://schemas.microsoft.com/office/powerpoint/2010/main" val="1110896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1"/>
          <p:cNvSpPr txBox="1"/>
          <p:nvPr/>
        </p:nvSpPr>
        <p:spPr>
          <a:xfrm>
            <a:off x="576300" y="300487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We’re Going To Do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577A75-A5D9-604D-AADB-E06D4F897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57" y="1838509"/>
            <a:ext cx="6769846" cy="335627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Right Brace 5">
            <a:extLst>
              <a:ext uri="{FF2B5EF4-FFF2-40B4-BE49-F238E27FC236}">
                <a16:creationId xmlns:a16="http://schemas.microsoft.com/office/drawing/2014/main" id="{58F63A67-EE86-FC4B-AED2-27B45049ECA5}"/>
              </a:ext>
            </a:extLst>
          </p:cNvPr>
          <p:cNvSpPr/>
          <p:nvPr/>
        </p:nvSpPr>
        <p:spPr>
          <a:xfrm>
            <a:off x="7036903" y="4750906"/>
            <a:ext cx="288235" cy="397566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633D65-BCA7-6342-BCD1-379C4E77D4A3}"/>
              </a:ext>
            </a:extLst>
          </p:cNvPr>
          <p:cNvSpPr txBox="1"/>
          <p:nvPr/>
        </p:nvSpPr>
        <p:spPr>
          <a:xfrm>
            <a:off x="7220775" y="4595746"/>
            <a:ext cx="192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Being a Good Bioinformatician</a:t>
            </a:r>
          </a:p>
        </p:txBody>
      </p:sp>
    </p:spTree>
    <p:extLst>
      <p:ext uri="{BB962C8B-B14F-4D97-AF65-F5344CB8AC3E}">
        <p14:creationId xmlns:p14="http://schemas.microsoft.com/office/powerpoint/2010/main" val="20110143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Installation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8244" y="1594012"/>
            <a:ext cx="86754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For software to be truly installed, it needs to be added to the directory</a:t>
            </a:r>
          </a:p>
          <a:p>
            <a:pPr algn="ctr"/>
            <a:r>
              <a:rPr lang="en-US" sz="2000" dirty="0">
                <a:latin typeface="Calibri"/>
                <a:cs typeface="Calibri"/>
              </a:rPr>
              <a:t>/</a:t>
            </a:r>
            <a:r>
              <a:rPr lang="en-US" sz="2000" dirty="0" err="1">
                <a:latin typeface="Calibri"/>
                <a:cs typeface="Calibri"/>
              </a:rPr>
              <a:t>usr</a:t>
            </a:r>
            <a:r>
              <a:rPr lang="en-US" sz="2000" dirty="0">
                <a:latin typeface="Calibri"/>
                <a:cs typeface="Calibri"/>
              </a:rPr>
              <a:t>/bin or /</a:t>
            </a:r>
            <a:r>
              <a:rPr lang="en-US" sz="2000" dirty="0" err="1">
                <a:latin typeface="Calibri"/>
                <a:cs typeface="Calibri"/>
              </a:rPr>
              <a:t>usr</a:t>
            </a:r>
            <a:r>
              <a:rPr lang="en-US" sz="2000" dirty="0">
                <a:latin typeface="Calibri"/>
                <a:cs typeface="Calibri"/>
              </a:rPr>
              <a:t>/local/bin</a:t>
            </a:r>
          </a:p>
          <a:p>
            <a:pPr algn="ctr"/>
            <a:endParaRPr lang="en-US" sz="2000" dirty="0">
              <a:latin typeface="Calibri"/>
              <a:cs typeface="Calibri"/>
            </a:endParaRPr>
          </a:p>
          <a:p>
            <a:pPr algn="ctr"/>
            <a:r>
              <a:rPr lang="en-US" sz="2000" dirty="0">
                <a:latin typeface="Calibri"/>
                <a:cs typeface="Calibri"/>
              </a:rPr>
              <a:t>And this requires admin privileges which you don’t have!</a:t>
            </a:r>
          </a:p>
          <a:p>
            <a:pPr algn="ctr"/>
            <a:endParaRPr lang="en-US" sz="2000" dirty="0">
              <a:latin typeface="Calibri"/>
              <a:cs typeface="Calibri"/>
            </a:endParaRPr>
          </a:p>
          <a:p>
            <a:pPr algn="ctr"/>
            <a:r>
              <a:rPr lang="en-US" sz="2000" dirty="0">
                <a:latin typeface="Calibri"/>
                <a:cs typeface="Calibri"/>
              </a:rPr>
              <a:t>However you can still run the newly compiled software directly by using the path:</a:t>
            </a:r>
          </a:p>
        </p:txBody>
      </p:sp>
      <p:pic>
        <p:nvPicPr>
          <p:cNvPr id="3" name="Picture 2" descr="Screen Shot 2018-09-11 at 16.34.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732" y="3685352"/>
            <a:ext cx="8068537" cy="2855160"/>
          </a:xfrm>
          <a:prstGeom prst="rect">
            <a:avLst/>
          </a:prstGeom>
        </p:spPr>
      </p:pic>
      <p:pic>
        <p:nvPicPr>
          <p:cNvPr id="15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66141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However! It still won’t work</a:t>
            </a:r>
            <a:r>
              <a:rPr lang="is-IS" dirty="0"/>
              <a:t>…</a:t>
            </a:r>
            <a:endParaRPr lang="en-US" dirty="0"/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/>
          <p:cNvSpPr txBox="1"/>
          <p:nvPr/>
        </p:nvSpPr>
        <p:spPr>
          <a:xfrm>
            <a:off x="2791062" y="1398200"/>
            <a:ext cx="3561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What! I hear you cry! Why!? </a:t>
            </a:r>
          </a:p>
        </p:txBody>
      </p:sp>
      <p:pic>
        <p:nvPicPr>
          <p:cNvPr id="3" name="Picture 2" descr="Screen Shot 2018-09-11 at 16.35.2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8491" y="1933696"/>
            <a:ext cx="5787018" cy="4759339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2750036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11700" y="317323"/>
            <a:ext cx="8520600" cy="763600"/>
          </a:xfrm>
        </p:spPr>
        <p:txBody>
          <a:bodyPr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Dependencies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6726" y="2432602"/>
            <a:ext cx="5290548" cy="412290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43605" y="1321419"/>
            <a:ext cx="6256791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 lot of software needs other software to work</a:t>
            </a:r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hich in turn needs other software..</a:t>
            </a:r>
          </a:p>
          <a:p>
            <a:pPr algn="ctr"/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Which also needs other software...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81084" y="6521685"/>
            <a:ext cx="266305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</a:t>
            </a:r>
            <a:r>
              <a:rPr lang="en-US" sz="1000" dirty="0" err="1"/>
              <a:t>nixos.org</a:t>
            </a:r>
            <a:r>
              <a:rPr lang="en-US" sz="1000" dirty="0"/>
              <a:t>/~</a:t>
            </a:r>
            <a:r>
              <a:rPr lang="en-US" sz="1000" dirty="0" err="1"/>
              <a:t>eelco</a:t>
            </a:r>
            <a:r>
              <a:rPr lang="en-US" sz="1000" dirty="0"/>
              <a:t>/pubs/</a:t>
            </a:r>
            <a:r>
              <a:rPr lang="en-US" sz="1000" dirty="0" err="1"/>
              <a:t>phd-thesis.pdf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22245773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11700" y="317323"/>
            <a:ext cx="8520600" cy="763600"/>
          </a:xfrm>
        </p:spPr>
        <p:txBody>
          <a:bodyPr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Software Managers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2376263" y="1406973"/>
            <a:ext cx="4025306" cy="408808"/>
            <a:chOff x="522368" y="1478664"/>
            <a:chExt cx="4025306" cy="408808"/>
          </a:xfrm>
        </p:grpSpPr>
        <p:sp>
          <p:nvSpPr>
            <p:cNvPr id="7" name="Rectangle 6"/>
            <p:cNvSpPr/>
            <p:nvPr/>
          </p:nvSpPr>
          <p:spPr>
            <a:xfrm>
              <a:off x="522368" y="1478664"/>
              <a:ext cx="2663638" cy="369332"/>
            </a:xfrm>
            <a:prstGeom prst="rect">
              <a:avLst/>
            </a:prstGeom>
            <a:solidFill>
              <a:srgbClr val="000000"/>
            </a:solidFill>
          </p:spPr>
          <p:txBody>
            <a:bodyPr wrap="square">
              <a:spAutoFit/>
            </a:bodyPr>
            <a:lstStyle/>
            <a:p>
              <a:pPr algn="ctr" defTabSz="457200">
                <a:buClrTx/>
                <a:buFontTx/>
                <a:buNone/>
              </a:pPr>
              <a:r>
                <a:rPr lang="en-US" sz="1800" kern="1200" dirty="0">
                  <a:solidFill>
                    <a:srgbClr val="FFFFFF"/>
                  </a:solidFill>
                  <a:latin typeface="Courier New"/>
                  <a:ea typeface="+mn-ea"/>
                  <a:cs typeface="Courier New"/>
                </a:rPr>
                <a:t>apt-get install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215430" y="1518140"/>
              <a:ext cx="4903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>
                <a:buClrTx/>
                <a:buFontTx/>
                <a:buNone/>
              </a:pPr>
              <a:r>
                <a:rPr lang="en-US" sz="1800" kern="12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OR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716793" y="1478664"/>
              <a:ext cx="830881" cy="369332"/>
            </a:xfrm>
            <a:prstGeom prst="rect">
              <a:avLst/>
            </a:prstGeom>
            <a:solidFill>
              <a:srgbClr val="000000"/>
            </a:solidFill>
          </p:spPr>
          <p:txBody>
            <a:bodyPr wrap="square">
              <a:spAutoFit/>
            </a:bodyPr>
            <a:lstStyle/>
            <a:p>
              <a:pPr algn="ctr" defTabSz="457200">
                <a:buClrTx/>
                <a:buFontTx/>
                <a:buNone/>
              </a:pPr>
              <a:r>
                <a:rPr lang="en-US" sz="1800" kern="1200" dirty="0">
                  <a:solidFill>
                    <a:srgbClr val="FFFFFF"/>
                  </a:solidFill>
                  <a:latin typeface="Courier New"/>
                  <a:ea typeface="+mn-ea"/>
                  <a:cs typeface="Courier New"/>
                </a:rPr>
                <a:t>yum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8859" y="2246265"/>
            <a:ext cx="2835923" cy="587726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5029073" y="2580855"/>
            <a:ext cx="3225737" cy="1413334"/>
            <a:chOff x="4947134" y="2191692"/>
            <a:chExt cx="3225737" cy="141333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47134" y="2191692"/>
              <a:ext cx="1413466" cy="1413334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6360599" y="2713693"/>
              <a:ext cx="1812272" cy="369332"/>
            </a:xfrm>
            <a:prstGeom prst="rect">
              <a:avLst/>
            </a:prstGeom>
            <a:solidFill>
              <a:srgbClr val="000000"/>
            </a:solidFill>
          </p:spPr>
          <p:txBody>
            <a:bodyPr wrap="square">
              <a:spAutoFit/>
            </a:bodyPr>
            <a:lstStyle/>
            <a:p>
              <a:pPr algn="ctr" defTabSz="457200">
                <a:buClrTx/>
                <a:buFontTx/>
                <a:buNone/>
              </a:pPr>
              <a:r>
                <a:rPr lang="en-US" sz="1800" kern="1200" dirty="0">
                  <a:solidFill>
                    <a:srgbClr val="FFFFFF"/>
                  </a:solidFill>
                  <a:latin typeface="Courier New"/>
                  <a:ea typeface="+mn-ea"/>
                  <a:cs typeface="Courier New"/>
                </a:rPr>
                <a:t>pip install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975764" y="4121532"/>
            <a:ext cx="4222146" cy="1316715"/>
            <a:chOff x="2525107" y="3998651"/>
            <a:chExt cx="4222146" cy="1316715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25107" y="3998651"/>
              <a:ext cx="1316715" cy="1316715"/>
            </a:xfrm>
            <a:prstGeom prst="rect">
              <a:avLst/>
            </a:prstGeom>
          </p:spPr>
        </p:pic>
        <p:pic>
          <p:nvPicPr>
            <p:cNvPr id="13" name="Picture 12" descr="Screen Shot 2018-09-11 at 15.42.43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40941" y="4283069"/>
              <a:ext cx="2906312" cy="747878"/>
            </a:xfrm>
            <a:prstGeom prst="rect">
              <a:avLst/>
            </a:prstGeom>
          </p:spPr>
        </p:pic>
      </p:grpSp>
      <p:sp>
        <p:nvSpPr>
          <p:cNvPr id="17" name="TextBox 16"/>
          <p:cNvSpPr txBox="1"/>
          <p:nvPr/>
        </p:nvSpPr>
        <p:spPr>
          <a:xfrm>
            <a:off x="5682221" y="5202970"/>
            <a:ext cx="3023785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These are all </a:t>
            </a: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trying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to 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make your life easier...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80117" y="5826481"/>
            <a:ext cx="36240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Don’t forget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cpanm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perl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install.packages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() for R</a:t>
            </a:r>
          </a:p>
        </p:txBody>
      </p:sp>
    </p:spTree>
    <p:extLst>
      <p:ext uri="{BB962C8B-B14F-4D97-AF65-F5344CB8AC3E}">
        <p14:creationId xmlns:p14="http://schemas.microsoft.com/office/powerpoint/2010/main" val="334957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Environments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4039" y="1406458"/>
            <a:ext cx="2835923" cy="58772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41844" y="2273625"/>
            <a:ext cx="8460312" cy="4342418"/>
          </a:xfrm>
          <a:prstGeom prst="rect">
            <a:avLst/>
          </a:prstGeom>
          <a:noFill/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038258" y="2611596"/>
            <a:ext cx="521343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This is your compute system.</a:t>
            </a:r>
          </a:p>
          <a:p>
            <a:pPr algn="ctr"/>
            <a:endParaRPr lang="en-US" sz="2000" dirty="0">
              <a:latin typeface="Calibri"/>
              <a:cs typeface="Calibri"/>
            </a:endParaRPr>
          </a:p>
          <a:p>
            <a:pPr algn="ctr"/>
            <a:r>
              <a:rPr lang="en-US" sz="2000" dirty="0">
                <a:latin typeface="Calibri"/>
                <a:cs typeface="Calibri"/>
              </a:rPr>
              <a:t>You want to run qiime2. It’s not installed.</a:t>
            </a:r>
          </a:p>
          <a:p>
            <a:pPr algn="ctr"/>
            <a:endParaRPr lang="en-US" sz="2000" dirty="0">
              <a:latin typeface="Calibri"/>
              <a:cs typeface="Calibri"/>
            </a:endParaRPr>
          </a:p>
          <a:p>
            <a:pPr algn="ctr"/>
            <a:r>
              <a:rPr lang="en-US" sz="2000" dirty="0">
                <a:latin typeface="Calibri"/>
                <a:cs typeface="Calibri"/>
              </a:rPr>
              <a:t>You’ve installed </a:t>
            </a:r>
            <a:r>
              <a:rPr lang="en-US" sz="2000" dirty="0" err="1">
                <a:latin typeface="Calibri"/>
                <a:cs typeface="Calibri"/>
              </a:rPr>
              <a:t>conda</a:t>
            </a:r>
            <a:r>
              <a:rPr lang="en-US" sz="2000" dirty="0">
                <a:latin typeface="Calibri"/>
                <a:cs typeface="Calibri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0401219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Environments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4039" y="1406458"/>
            <a:ext cx="2835923" cy="58772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41844" y="2273625"/>
            <a:ext cx="8460312" cy="4342418"/>
          </a:xfrm>
          <a:prstGeom prst="rect">
            <a:avLst/>
          </a:prstGeom>
          <a:noFill/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436437" y="2436257"/>
            <a:ext cx="42711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You use </a:t>
            </a:r>
            <a:r>
              <a:rPr lang="en-US" sz="2000" dirty="0" err="1">
                <a:latin typeface="Calibri"/>
                <a:cs typeface="Calibri"/>
              </a:rPr>
              <a:t>conda</a:t>
            </a:r>
            <a:r>
              <a:rPr lang="en-US" sz="2000" dirty="0">
                <a:latin typeface="Calibri"/>
                <a:cs typeface="Calibri"/>
              </a:rPr>
              <a:t> to create an environment for qiime2.</a:t>
            </a:r>
          </a:p>
        </p:txBody>
      </p:sp>
      <p:sp>
        <p:nvSpPr>
          <p:cNvPr id="9" name="Rectangle 8"/>
          <p:cNvSpPr/>
          <p:nvPr/>
        </p:nvSpPr>
        <p:spPr>
          <a:xfrm>
            <a:off x="409699" y="3330875"/>
            <a:ext cx="8306675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Courier New"/>
                <a:cs typeface="Courier New"/>
              </a:rPr>
              <a:t>wget</a:t>
            </a:r>
            <a:r>
              <a:rPr lang="en-US" dirty="0">
                <a:solidFill>
                  <a:schemeClr val="bg1"/>
                </a:solidFill>
                <a:latin typeface="Courier New"/>
                <a:cs typeface="Courier New"/>
              </a:rPr>
              <a:t> https://data.qiime2.org/</a:t>
            </a:r>
            <a:r>
              <a:rPr lang="en-US" dirty="0" err="1">
                <a:solidFill>
                  <a:schemeClr val="bg1"/>
                </a:solidFill>
                <a:latin typeface="Courier New"/>
                <a:cs typeface="Courier New"/>
              </a:rPr>
              <a:t>distro</a:t>
            </a:r>
            <a:r>
              <a:rPr lang="en-US" dirty="0">
                <a:solidFill>
                  <a:schemeClr val="bg1"/>
                </a:solidFill>
                <a:latin typeface="Courier New"/>
                <a:cs typeface="Courier New"/>
              </a:rPr>
              <a:t>/core/qiime2-2018.8-py35-linux-conda.yml</a:t>
            </a:r>
          </a:p>
          <a:p>
            <a:r>
              <a:rPr lang="en-US" dirty="0" err="1">
                <a:solidFill>
                  <a:schemeClr val="bg1"/>
                </a:solidFill>
                <a:latin typeface="Courier New"/>
                <a:cs typeface="Courier New"/>
              </a:rPr>
              <a:t>conda</a:t>
            </a:r>
            <a:r>
              <a:rPr lang="en-US" dirty="0">
                <a:solidFill>
                  <a:schemeClr val="bg1"/>
                </a:solidFill>
                <a:latin typeface="Courier New"/>
                <a:cs typeface="Courier New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Courier New"/>
                <a:cs typeface="Courier New"/>
              </a:rPr>
              <a:t>env</a:t>
            </a:r>
            <a:r>
              <a:rPr lang="en-US" dirty="0">
                <a:solidFill>
                  <a:schemeClr val="bg1"/>
                </a:solidFill>
                <a:latin typeface="Courier New"/>
                <a:cs typeface="Courier New"/>
              </a:rPr>
              <a:t> create -n qiime2-2018.8 --file qiime2-2018.8-py35-linux-conda.yml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26195" y="3963481"/>
            <a:ext cx="42711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You then activate this environment.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907205" y="4452890"/>
            <a:ext cx="3309106" cy="307777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source activate qiime2-2018.8</a:t>
            </a:r>
          </a:p>
        </p:txBody>
      </p:sp>
    </p:spTree>
    <p:extLst>
      <p:ext uri="{BB962C8B-B14F-4D97-AF65-F5344CB8AC3E}">
        <p14:creationId xmlns:p14="http://schemas.microsoft.com/office/powerpoint/2010/main" val="376767896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Environments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4039" y="1406458"/>
            <a:ext cx="2835923" cy="58772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41844" y="2273625"/>
            <a:ext cx="8460312" cy="4342418"/>
          </a:xfrm>
          <a:prstGeom prst="rect">
            <a:avLst/>
          </a:prstGeom>
          <a:noFill/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09700" y="2406765"/>
            <a:ext cx="8153037" cy="4076139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989533" y="3475338"/>
            <a:ext cx="31239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qiime2</a:t>
            </a:r>
          </a:p>
          <a:p>
            <a:pPr algn="ctr"/>
            <a:r>
              <a:rPr lang="en-US" sz="2000" dirty="0">
                <a:latin typeface="Calibri"/>
                <a:cs typeface="Calibri"/>
              </a:rPr>
              <a:t>(And all it’s many dependencies)</a:t>
            </a:r>
          </a:p>
          <a:p>
            <a:pPr algn="ctr"/>
            <a:endParaRPr lang="en-US" sz="2000" dirty="0">
              <a:latin typeface="Calibri"/>
              <a:cs typeface="Calibri"/>
            </a:endParaRPr>
          </a:p>
          <a:p>
            <a:pPr algn="ctr"/>
            <a:r>
              <a:rPr lang="en-US" sz="2000" dirty="0">
                <a:latin typeface="Calibri"/>
                <a:cs typeface="Calibri"/>
              </a:rPr>
              <a:t>Installed and Ready to Use</a:t>
            </a:r>
          </a:p>
          <a:p>
            <a:pPr algn="ctr"/>
            <a:endParaRPr lang="en-US" sz="2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6767896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Environments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4039" y="1406458"/>
            <a:ext cx="2835923" cy="58772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41844" y="2273625"/>
            <a:ext cx="8460312" cy="4342418"/>
          </a:xfrm>
          <a:prstGeom prst="rect">
            <a:avLst/>
          </a:prstGeom>
          <a:noFill/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436437" y="2539902"/>
            <a:ext cx="42711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You then deactivate this environment.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809708" y="3029311"/>
            <a:ext cx="3524585" cy="307777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Courier New"/>
                <a:cs typeface="Courier New"/>
              </a:rPr>
              <a:t>source deactivate qiime2-2018.8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36437" y="3491143"/>
            <a:ext cx="42711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qiime2 is no longer available. </a:t>
            </a:r>
          </a:p>
        </p:txBody>
      </p:sp>
    </p:spTree>
    <p:extLst>
      <p:ext uri="{BB962C8B-B14F-4D97-AF65-F5344CB8AC3E}">
        <p14:creationId xmlns:p14="http://schemas.microsoft.com/office/powerpoint/2010/main" val="259866381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Environments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548422" y="1720840"/>
            <a:ext cx="7985780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Environments allow you to control which software 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(and dependencies) are available and when.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This is particularly useful during conflicts or when you want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to use multiple versions of the same software.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Other systems such as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Docker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and module systems on clusters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aim to do the same thing. </a:t>
            </a:r>
          </a:p>
        </p:txBody>
      </p:sp>
    </p:spTree>
    <p:extLst>
      <p:ext uri="{BB962C8B-B14F-4D97-AF65-F5344CB8AC3E}">
        <p14:creationId xmlns:p14="http://schemas.microsoft.com/office/powerpoint/2010/main" val="324248638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53"/>
          <p:cNvSpPr txBox="1"/>
          <p:nvPr/>
        </p:nvSpPr>
        <p:spPr>
          <a:xfrm>
            <a:off x="3462095" y="1099440"/>
            <a:ext cx="2276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Confused!?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Don’t worry, you aren’t the only one!</a:t>
            </a:r>
            <a:endParaRPr dirty="0"/>
          </a:p>
        </p:txBody>
      </p:sp>
      <p:pic>
        <p:nvPicPr>
          <p:cNvPr id="5" name="Shape 7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89228" y="2139180"/>
            <a:ext cx="4365545" cy="25796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753"/>
          <p:cNvSpPr txBox="1"/>
          <p:nvPr/>
        </p:nvSpPr>
        <p:spPr>
          <a:xfrm>
            <a:off x="567179" y="5102664"/>
            <a:ext cx="8009643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section is just to make you aware of software installation techniques so you aren’t surprised when you get home and can’t find </a:t>
            </a:r>
            <a:r>
              <a:rPr lang="en-GB" sz="18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SAMtools</a:t>
            </a: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on your system!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2091348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2121</TotalTime>
  <Words>3368</Words>
  <Application>Microsoft Macintosh PowerPoint</Application>
  <PresentationFormat>On-screen Show (4:3)</PresentationFormat>
  <Paragraphs>863</Paragraphs>
  <Slides>100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100</vt:i4>
      </vt:variant>
    </vt:vector>
  </HeadingPairs>
  <TitlesOfParts>
    <vt:vector size="109" baseType="lpstr">
      <vt:lpstr>Arial</vt:lpstr>
      <vt:lpstr>Calibri</vt:lpstr>
      <vt:lpstr>Courier New</vt:lpstr>
      <vt:lpstr>Simple Light</vt:lpstr>
      <vt:lpstr>Office Theme</vt:lpstr>
      <vt:lpstr>1_Office Theme</vt:lpstr>
      <vt:lpstr>2_Office Theme</vt:lpstr>
      <vt:lpstr>3_Office Theme</vt:lpstr>
      <vt:lpstr>4_Office Theme</vt:lpstr>
      <vt:lpstr>PowerPoint Presentation</vt:lpstr>
      <vt:lpstr>PowerPoint Presentation</vt:lpstr>
      <vt:lpstr>These Slides!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is Unix?</vt:lpstr>
      <vt:lpstr>Why Unix?</vt:lpstr>
      <vt:lpstr>How Can We Use Unix?</vt:lpstr>
      <vt:lpstr>PowerPoint Presentation</vt:lpstr>
      <vt:lpstr>Cloud Computing Solutions</vt:lpstr>
      <vt:lpstr>PowerPoint Presentation</vt:lpstr>
      <vt:lpstr>How it Works</vt:lpstr>
      <vt:lpstr>How it Works</vt:lpstr>
      <vt:lpstr>Terminology</vt:lpstr>
      <vt:lpstr>Connecting to Your Instance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Copying and Pasting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Other Cool Things Unix Can Do</vt:lpstr>
      <vt:lpstr>Text Editors</vt:lpstr>
      <vt:lpstr>Key Nano Commands</vt:lpstr>
      <vt:lpstr>Back to the AMI…</vt:lpstr>
      <vt:lpstr>How Do You Install Software?</vt:lpstr>
      <vt:lpstr>IT IS NOT AS EASY AS IT  SOUNDS</vt:lpstr>
      <vt:lpstr>Software Installation</vt:lpstr>
      <vt:lpstr>Challenge 3!</vt:lpstr>
      <vt:lpstr>What Have We Just Done?</vt:lpstr>
      <vt:lpstr>Installation</vt:lpstr>
      <vt:lpstr>However! It still won’t work…</vt:lpstr>
      <vt:lpstr>Dependencies</vt:lpstr>
      <vt:lpstr>Software Managers</vt:lpstr>
      <vt:lpstr>Environments</vt:lpstr>
      <vt:lpstr>Environments</vt:lpstr>
      <vt:lpstr>Environments</vt:lpstr>
      <vt:lpstr>Environments</vt:lpstr>
      <vt:lpstr>Environments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Shaw, Sophie</cp:lastModifiedBy>
  <cp:revision>140</cp:revision>
  <dcterms:modified xsi:type="dcterms:W3CDTF">2019-01-06T13:53:26Z</dcterms:modified>
</cp:coreProperties>
</file>