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1" r:id="rId2"/>
    <p:sldMasterId id="2147483674" r:id="rId3"/>
    <p:sldMasterId id="2147483686" r:id="rId4"/>
    <p:sldMasterId id="2147483698" r:id="rId5"/>
    <p:sldMasterId id="2147483710" r:id="rId6"/>
  </p:sldMasterIdLst>
  <p:notesMasterIdLst>
    <p:notesMasterId r:id="rId101"/>
  </p:notesMasterIdLst>
  <p:sldIdLst>
    <p:sldId id="256" r:id="rId7"/>
    <p:sldId id="257" r:id="rId8"/>
    <p:sldId id="349" r:id="rId9"/>
    <p:sldId id="258" r:id="rId10"/>
    <p:sldId id="259" r:id="rId11"/>
    <p:sldId id="262" r:id="rId12"/>
    <p:sldId id="260" r:id="rId13"/>
    <p:sldId id="261" r:id="rId14"/>
    <p:sldId id="263" r:id="rId15"/>
    <p:sldId id="264" r:id="rId16"/>
    <p:sldId id="341" r:id="rId17"/>
    <p:sldId id="342" r:id="rId18"/>
    <p:sldId id="343" r:id="rId19"/>
    <p:sldId id="344" r:id="rId20"/>
    <p:sldId id="346" r:id="rId21"/>
    <p:sldId id="345" r:id="rId22"/>
    <p:sldId id="348" r:id="rId23"/>
    <p:sldId id="350" r:id="rId24"/>
    <p:sldId id="351" r:id="rId25"/>
    <p:sldId id="354" r:id="rId26"/>
    <p:sldId id="352" r:id="rId27"/>
    <p:sldId id="355" r:id="rId28"/>
    <p:sldId id="356" r:id="rId29"/>
    <p:sldId id="357" r:id="rId30"/>
    <p:sldId id="358" r:id="rId31"/>
    <p:sldId id="359" r:id="rId32"/>
    <p:sldId id="353" r:id="rId33"/>
    <p:sldId id="360" r:id="rId34"/>
    <p:sldId id="361" r:id="rId35"/>
    <p:sldId id="362" r:id="rId36"/>
    <p:sldId id="363" r:id="rId37"/>
    <p:sldId id="364" r:id="rId38"/>
    <p:sldId id="366" r:id="rId39"/>
    <p:sldId id="367" r:id="rId40"/>
    <p:sldId id="368" r:id="rId41"/>
    <p:sldId id="369" r:id="rId42"/>
    <p:sldId id="370" r:id="rId43"/>
    <p:sldId id="371" r:id="rId44"/>
    <p:sldId id="372" r:id="rId45"/>
    <p:sldId id="373" r:id="rId46"/>
    <p:sldId id="374" r:id="rId47"/>
    <p:sldId id="375" r:id="rId48"/>
    <p:sldId id="376" r:id="rId49"/>
    <p:sldId id="377" r:id="rId50"/>
    <p:sldId id="378" r:id="rId51"/>
    <p:sldId id="379" r:id="rId52"/>
    <p:sldId id="380" r:id="rId53"/>
    <p:sldId id="381" r:id="rId54"/>
    <p:sldId id="382" r:id="rId55"/>
    <p:sldId id="383" r:id="rId56"/>
    <p:sldId id="385" r:id="rId57"/>
    <p:sldId id="386" r:id="rId58"/>
    <p:sldId id="384" r:id="rId59"/>
    <p:sldId id="387" r:id="rId60"/>
    <p:sldId id="389" r:id="rId61"/>
    <p:sldId id="390" r:id="rId62"/>
    <p:sldId id="391" r:id="rId63"/>
    <p:sldId id="388" r:id="rId64"/>
    <p:sldId id="413" r:id="rId65"/>
    <p:sldId id="392" r:id="rId66"/>
    <p:sldId id="393" r:id="rId67"/>
    <p:sldId id="394" r:id="rId68"/>
    <p:sldId id="395" r:id="rId69"/>
    <p:sldId id="396" r:id="rId70"/>
    <p:sldId id="397" r:id="rId71"/>
    <p:sldId id="398" r:id="rId72"/>
    <p:sldId id="399" r:id="rId73"/>
    <p:sldId id="400" r:id="rId74"/>
    <p:sldId id="409" r:id="rId75"/>
    <p:sldId id="401" r:id="rId76"/>
    <p:sldId id="402" r:id="rId77"/>
    <p:sldId id="403" r:id="rId78"/>
    <p:sldId id="404" r:id="rId79"/>
    <p:sldId id="406" r:id="rId80"/>
    <p:sldId id="408" r:id="rId81"/>
    <p:sldId id="410" r:id="rId82"/>
    <p:sldId id="411" r:id="rId83"/>
    <p:sldId id="412" r:id="rId84"/>
    <p:sldId id="414" r:id="rId85"/>
    <p:sldId id="417" r:id="rId86"/>
    <p:sldId id="418" r:id="rId87"/>
    <p:sldId id="419" r:id="rId88"/>
    <p:sldId id="420" r:id="rId89"/>
    <p:sldId id="421" r:id="rId90"/>
    <p:sldId id="416" r:id="rId91"/>
    <p:sldId id="415" r:id="rId92"/>
    <p:sldId id="422" r:id="rId93"/>
    <p:sldId id="423" r:id="rId94"/>
    <p:sldId id="424" r:id="rId95"/>
    <p:sldId id="425" r:id="rId96"/>
    <p:sldId id="426" r:id="rId97"/>
    <p:sldId id="427" r:id="rId98"/>
    <p:sldId id="428" r:id="rId99"/>
    <p:sldId id="429" r:id="rId10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AF736320-1D52-475E-AABD-EE5B021A3053}">
  <a:tblStyle styleId="{AF736320-1D52-475E-AABD-EE5B021A3053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F81BD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F81BD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F81BD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F81BD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4" d="100"/>
          <a:sy n="124" d="100"/>
        </p:scale>
        <p:origin x="-120" y="-552"/>
      </p:cViewPr>
      <p:guideLst>
        <p:guide orient="horz" pos="1620"/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notesMaster" Target="notesMasters/notesMaster1.xml"/><Relationship Id="rId102" Type="http://schemas.openxmlformats.org/officeDocument/2006/relationships/printerSettings" Target="printerSettings/printerSettings1.bin"/><Relationship Id="rId103" Type="http://schemas.openxmlformats.org/officeDocument/2006/relationships/presProps" Target="presProps.xml"/><Relationship Id="rId104" Type="http://schemas.openxmlformats.org/officeDocument/2006/relationships/viewProps" Target="viewProps.xml"/><Relationship Id="rId105" Type="http://schemas.openxmlformats.org/officeDocument/2006/relationships/theme" Target="theme/theme1.xml"/><Relationship Id="rId10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Relationship Id="rId97" Type="http://schemas.openxmlformats.org/officeDocument/2006/relationships/slide" Target="slides/slide91.xml"/><Relationship Id="rId98" Type="http://schemas.openxmlformats.org/officeDocument/2006/relationships/slide" Target="slides/slide92.xml"/><Relationship Id="rId99" Type="http://schemas.openxmlformats.org/officeDocument/2006/relationships/slide" Target="slides/slide9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100" Type="http://schemas.openxmlformats.org/officeDocument/2006/relationships/slide" Target="slides/slide94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98391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67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3878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Consider</a:t>
            </a:r>
            <a:r>
              <a:rPr lang="en-US" baseline="0" dirty="0" smtClean="0"/>
              <a:t> where and how you are going to store all of your sequencing data 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File in previous example is less than half the size </a:t>
            </a:r>
            <a:r>
              <a:rPr lang="en-US" baseline="0" smtClean="0"/>
              <a:t>once zipped.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59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6495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Mention</a:t>
            </a:r>
            <a:r>
              <a:rPr lang="en-US" baseline="0" dirty="0" smtClean="0"/>
              <a:t> the * options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7753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63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2274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Describ</a:t>
            </a:r>
            <a:r>
              <a:rPr lang="en-US" baseline="0" dirty="0" smtClean="0"/>
              <a:t>e the –I option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65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1374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9906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93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3877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1481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0326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9129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0611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045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6122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5693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32265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72079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90247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5424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38398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5230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0107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98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84989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2436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80703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87175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32372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09792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7697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41892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0840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66333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6496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6929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45667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22617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00768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7339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63649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34343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81510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98501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1375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579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08525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60764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12700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96406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71921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37729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45829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97588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82806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4713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06294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38820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7107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7134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48512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14/09/18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6806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/>
              <a:t>14/09/18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61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1.xml"/><Relationship Id="rId8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14/09/18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887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14/09/18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39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14/09/18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368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14/09/18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73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14/09/18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39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0.png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5.png"/><Relationship Id="rId3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vomics.org/workshops/2019-workshop-on-microbiome-and-transcriptome-analysis-south-africa/" TargetMode="External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5.png"/><Relationship Id="rId3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8.png"/><Relationship Id="rId3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2.png"/><Relationship Id="rId3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3.png"/><Relationship Id="rId3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4.png"/><Relationship Id="rId3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5.png"/><Relationship Id="rId3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png"/><Relationship Id="rId3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hyperlink" Target="http://evomics.org/workshops/2019-workshop-on-microbiome-and-transcriptome-analysis-south-africa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6.png"/><Relationship Id="rId3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6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6.png"/><Relationship Id="rId5" Type="http://schemas.openxmlformats.org/officeDocument/2006/relationships/image" Target="../media/image4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10.png"/><Relationship Id="rId5" Type="http://schemas.openxmlformats.org/officeDocument/2006/relationships/image" Target="../media/image50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10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52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4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49.png"/><Relationship Id="rId5" Type="http://schemas.openxmlformats.org/officeDocument/2006/relationships/image" Target="../media/image33.png"/><Relationship Id="rId6" Type="http://schemas.openxmlformats.org/officeDocument/2006/relationships/image" Target="../media/image55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49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49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49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1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6.png"/><Relationship Id="rId3" Type="http://schemas.openxmlformats.org/officeDocument/2006/relationships/image" Target="../media/image1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4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4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4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4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6.png"/><Relationship Id="rId3" Type="http://schemas.openxmlformats.org/officeDocument/2006/relationships/image" Target="../media/image1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4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4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4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4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54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57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33.png"/><Relationship Id="rId3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33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57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57.png"/><Relationship Id="rId3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60.png"/><Relationship Id="rId3" Type="http://schemas.openxmlformats.org/officeDocument/2006/relationships/image" Target="../media/image3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4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4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50.pn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4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50.pn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4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61.jpg"/><Relationship Id="rId5" Type="http://schemas.openxmlformats.org/officeDocument/2006/relationships/image" Target="../media/image50.png"/><Relationship Id="rId6" Type="http://schemas.openxmlformats.org/officeDocument/2006/relationships/image" Target="../media/image57.png"/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1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4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4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47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62.png"/><Relationship Id="rId3" Type="http://schemas.openxmlformats.org/officeDocument/2006/relationships/image" Target="../media/image57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7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3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1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26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10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10.png"/><Relationship Id="rId3" Type="http://schemas.openxmlformats.org/officeDocument/2006/relationships/image" Target="../media/image6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10.png"/><Relationship Id="rId3" Type="http://schemas.openxmlformats.org/officeDocument/2006/relationships/image" Target="../media/image64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33.png"/><Relationship Id="rId3" Type="http://schemas.openxmlformats.org/officeDocument/2006/relationships/hyperlink" Target="https://github.com/rrwick/Unicycler" TargetMode="Externa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10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69.png"/><Relationship Id="rId3" Type="http://schemas.openxmlformats.org/officeDocument/2006/relationships/image" Target="../media/image33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10.png"/><Relationship Id="rId3" Type="http://schemas.openxmlformats.org/officeDocument/2006/relationships/image" Target="../media/image70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10.png"/><Relationship Id="rId3" Type="http://schemas.openxmlformats.org/officeDocument/2006/relationships/image" Target="../media/image71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74.png"/><Relationship Id="rId6" Type="http://schemas.openxmlformats.org/officeDocument/2006/relationships/image" Target="../media/image75.png"/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10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10.png"/><Relationship Id="rId3" Type="http://schemas.openxmlformats.org/officeDocument/2006/relationships/image" Target="../media/image72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10.png"/><Relationship Id="rId3" Type="http://schemas.openxmlformats.org/officeDocument/2006/relationships/image" Target="../media/image72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10.png"/><Relationship Id="rId3" Type="http://schemas.openxmlformats.org/officeDocument/2006/relationships/image" Target="../media/image7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jpeg"/><Relationship Id="rId11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1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10.png"/><Relationship Id="rId3" Type="http://schemas.openxmlformats.org/officeDocument/2006/relationships/image" Target="../media/image72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10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image" Target="../media/image5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s.plos.org/plosbiology/article?id=10.1371/journal.pbio.1001745" TargetMode="External"/><Relationship Id="rId4" Type="http://schemas.openxmlformats.org/officeDocument/2006/relationships/hyperlink" Target="https://www.codecademy.com/learn/learn-the-command-line" TargetMode="External"/><Relationship Id="rId5" Type="http://schemas.openxmlformats.org/officeDocument/2006/relationships/hyperlink" Target="https://www.hackerrank.com/domains/shell" TargetMode="External"/><Relationship Id="rId1" Type="http://schemas.openxmlformats.org/officeDocument/2006/relationships/slideLayout" Target="../slideLayouts/slideLayout60.xml"/><Relationship Id="rId2" Type="http://schemas.openxmlformats.org/officeDocument/2006/relationships/hyperlink" Target="http://journals.plos.org/ploscompbiol/article?id=10.1371/journal.pcbi.100042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4" descr="Terminal_Screen_Shot.png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905" y="122699"/>
            <a:ext cx="8210190" cy="638322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55"/>
          <p:cNvSpPr txBox="1"/>
          <p:nvPr/>
        </p:nvSpPr>
        <p:spPr>
          <a:xfrm>
            <a:off x="685800" y="1361986"/>
            <a:ext cx="7772400" cy="19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Introduction to Unix:</a:t>
            </a:r>
            <a:endParaRPr sz="4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Getting to Grips with the Command Line</a:t>
            </a:r>
            <a:endParaRPr sz="35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hape 56"/>
          <p:cNvSpPr txBox="1"/>
          <p:nvPr/>
        </p:nvSpPr>
        <p:spPr>
          <a:xfrm>
            <a:off x="1371600" y="3456275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Dr.</a:t>
            </a:r>
            <a:r>
              <a:rPr lang="en-GB" sz="320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Sophie Shaw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20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University of Aberdeen, UK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20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s.shaw@abdn.ac.uk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8416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How Can We Use Unix?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Linux computers or servers.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 clusters.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cloud.</a:t>
            </a:r>
          </a:p>
          <a:p>
            <a:pPr lvl="1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we’re going to use this week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1122" y="3869851"/>
            <a:ext cx="3781756" cy="2839418"/>
          </a:xfrm>
          <a:prstGeom prst="rect">
            <a:avLst/>
          </a:prstGeom>
        </p:spPr>
      </p:pic>
      <p:pic>
        <p:nvPicPr>
          <p:cNvPr id="6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7932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0"/>
            <a:ext cx="9144000" cy="609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82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162050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Cloud Computing Solutions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726" y="1548751"/>
            <a:ext cx="4167067" cy="15366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5971" y="3085357"/>
            <a:ext cx="3543300" cy="1828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7200" y="1341279"/>
            <a:ext cx="4865800" cy="2168876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37507AB-8DD8-42AD-9172-BEF09786D4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699" y="3947111"/>
            <a:ext cx="3543301" cy="2190203"/>
          </a:xfrm>
          <a:prstGeom prst="rect">
            <a:avLst/>
          </a:prstGeom>
        </p:spPr>
      </p:pic>
      <p:pic>
        <p:nvPicPr>
          <p:cNvPr id="8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5711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46281" y="5893064"/>
            <a:ext cx="54514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AWS “Availability Zones” and Data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Centres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DE8D2D9-39AB-489A-AE27-3510A567F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251" y="1031575"/>
            <a:ext cx="8461498" cy="4794849"/>
          </a:xfrm>
          <a:prstGeom prst="rect">
            <a:avLst/>
          </a:prstGeom>
        </p:spPr>
      </p:pic>
      <p:pic>
        <p:nvPicPr>
          <p:cNvPr id="5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503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6-11-22 at 16.56.02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5430" y="2105946"/>
            <a:ext cx="6313140" cy="43057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How it Works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76791" y="1274948"/>
            <a:ext cx="5390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AMI (“Amazon Machine Image”)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Base computer with all data and software</a:t>
            </a:r>
          </a:p>
        </p:txBody>
      </p:sp>
      <p:pic>
        <p:nvPicPr>
          <p:cNvPr id="5" name="Picture 4" descr="Sophie_Shaw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874" y="5139445"/>
            <a:ext cx="1335996" cy="14813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8985" y="5139445"/>
            <a:ext cx="1081430" cy="1481334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9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3621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265563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How it Works</a:t>
            </a:r>
          </a:p>
        </p:txBody>
      </p:sp>
      <p:pic>
        <p:nvPicPr>
          <p:cNvPr id="3" name="Picture 2" descr="Screen Shot 2016-11-22 at 16.56.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2174" y="1417638"/>
            <a:ext cx="2362758" cy="1611487"/>
          </a:xfrm>
          <a:prstGeom prst="rect">
            <a:avLst/>
          </a:prstGeom>
        </p:spPr>
      </p:pic>
      <p:pic>
        <p:nvPicPr>
          <p:cNvPr id="5" name="Picture 4" descr="Screen Shot 2016-11-22 at 16.56.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2174" y="4694932"/>
            <a:ext cx="2362758" cy="1611487"/>
          </a:xfrm>
          <a:prstGeom prst="rect">
            <a:avLst/>
          </a:prstGeom>
        </p:spPr>
      </p:pic>
      <p:pic>
        <p:nvPicPr>
          <p:cNvPr id="6" name="Picture 5" descr="Screen Shot 2016-11-22 at 16.56.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767452"/>
            <a:ext cx="2362758" cy="1611487"/>
          </a:xfrm>
          <a:prstGeom prst="rect">
            <a:avLst/>
          </a:prstGeom>
        </p:spPr>
      </p:pic>
      <p:pic>
        <p:nvPicPr>
          <p:cNvPr id="7" name="Picture 6" descr="Screen Shot 2016-11-22 at 16.56.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042" y="3767452"/>
            <a:ext cx="2362758" cy="1611487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4523836" y="3196238"/>
            <a:ext cx="0" cy="13555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3011134" y="3196238"/>
            <a:ext cx="670726" cy="10945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266861" y="3196695"/>
            <a:ext cx="670726" cy="10945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922372" y="5664762"/>
            <a:ext cx="2996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Own copy of the AMI = Instance (Virtual Machine or VM)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9607" y="2486797"/>
            <a:ext cx="2347193" cy="2892599"/>
          </a:xfrm>
          <a:prstGeom prst="rect">
            <a:avLst/>
          </a:prstGeom>
        </p:spPr>
      </p:pic>
      <p:pic>
        <p:nvPicPr>
          <p:cNvPr id="16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1016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3504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buying a brand new computer with software already installed.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turning that computer on.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Stopping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turning that computer off.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Terminating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setting that computer on fire and throwing it out of the window.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5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4451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0615" y="238841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Connecting to Your Instance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919" y="1772860"/>
            <a:ext cx="2667000" cy="2667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393" y="1772860"/>
            <a:ext cx="3162300" cy="2667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15408" y="4839896"/>
            <a:ext cx="22735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Remote Desktop Software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e.g. X2Go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03999" y="4839896"/>
            <a:ext cx="22735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Secure Shell – “SSH”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e.g. SSH or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PuTTY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696491" y="1566958"/>
            <a:ext cx="3226390" cy="4577974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83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121E8C7-B358-4E04-825E-9BD66883C1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391" y="1448972"/>
            <a:ext cx="8249217" cy="4529797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56D4C4C-36C9-42D1-8C57-E1B0FF4D5E7C}"/>
              </a:ext>
            </a:extLst>
          </p:cNvPr>
          <p:cNvSpPr/>
          <p:nvPr/>
        </p:nvSpPr>
        <p:spPr>
          <a:xfrm>
            <a:off x="0" y="236313"/>
            <a:ext cx="8520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http://evomics.org/workshops/2019-workshop-on-microbiome-and-transcriptome-analysis-south-africa/</a:t>
            </a: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62E7322-6F94-4561-A1FF-2754E503D28D}"/>
              </a:ext>
            </a:extLst>
          </p:cNvPr>
          <p:cNvSpPr/>
          <p:nvPr/>
        </p:nvSpPr>
        <p:spPr>
          <a:xfrm>
            <a:off x="4726745" y="5331655"/>
            <a:ext cx="1111347" cy="4360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9783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3F61544-31A4-46F6-A1FF-3B069A536B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896" y="595222"/>
            <a:ext cx="6442998" cy="3221501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6BC4223-6BD3-4ACA-AC0F-94B605B77DD5}"/>
              </a:ext>
            </a:extLst>
          </p:cNvPr>
          <p:cNvSpPr/>
          <p:nvPr/>
        </p:nvSpPr>
        <p:spPr>
          <a:xfrm>
            <a:off x="2335237" y="2827606"/>
            <a:ext cx="3713871" cy="4501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55020D0-74BF-4AFE-A612-B8901DD84E86}"/>
              </a:ext>
            </a:extLst>
          </p:cNvPr>
          <p:cNvSpPr txBox="1"/>
          <p:nvPr/>
        </p:nvSpPr>
        <p:spPr>
          <a:xfrm>
            <a:off x="1090244" y="4149969"/>
            <a:ext cx="50503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Find your name and copy your public domain</a:t>
            </a:r>
          </a:p>
        </p:txBody>
      </p:sp>
      <p:pic>
        <p:nvPicPr>
          <p:cNvPr id="8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7091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 61"/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0055" y="990372"/>
            <a:ext cx="5403890" cy="4877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hape 62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097" y="4251140"/>
            <a:ext cx="1523304" cy="175814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hape 63"/>
          <p:cNvCxnSpPr/>
          <p:nvPr/>
        </p:nvCxnSpPr>
        <p:spPr>
          <a:xfrm flipV="1">
            <a:off x="2126400" y="5086963"/>
            <a:ext cx="1981748" cy="884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" name="Shape 64"/>
          <p:cNvCxnSpPr/>
          <p:nvPr/>
        </p:nvCxnSpPr>
        <p:spPr>
          <a:xfrm rot="10800000" flipH="1">
            <a:off x="2130425" y="4070860"/>
            <a:ext cx="1515300" cy="417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890157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7-21 at 12.05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20" y="193040"/>
            <a:ext cx="4215105" cy="6102786"/>
          </a:xfrm>
          <a:prstGeom prst="rect">
            <a:avLst/>
          </a:prstGeom>
          <a:ln>
            <a:solidFill>
              <a:schemeClr val="accent3"/>
            </a:solidFill>
          </a:ln>
        </p:spPr>
      </p:pic>
      <p:pic>
        <p:nvPicPr>
          <p:cNvPr id="5" name="Picture 4" descr="Screen Shot 2015-07-21 at 12.05.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2858" y="2966732"/>
            <a:ext cx="2194134" cy="1770705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886931" y="4924226"/>
            <a:ext cx="1426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 Session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020193" y="451210"/>
            <a:ext cx="4257744" cy="2515522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3079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7D96B21-F5A4-4293-ACF0-7023753F2F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621" y="595222"/>
            <a:ext cx="4895557" cy="5978770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B6FD46F-B948-4FB8-864B-D38C543D919F}"/>
              </a:ext>
            </a:extLst>
          </p:cNvPr>
          <p:cNvSpPr/>
          <p:nvPr/>
        </p:nvSpPr>
        <p:spPr>
          <a:xfrm>
            <a:off x="1505243" y="1190445"/>
            <a:ext cx="914400" cy="31479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802D9D9-D720-4092-ABD6-A0E729E6DC8B}"/>
              </a:ext>
            </a:extLst>
          </p:cNvPr>
          <p:cNvSpPr/>
          <p:nvPr/>
        </p:nvSpPr>
        <p:spPr>
          <a:xfrm>
            <a:off x="1390357" y="2904359"/>
            <a:ext cx="2028092" cy="1905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6784246-C8B9-4676-8F45-40FF479858E2}"/>
              </a:ext>
            </a:extLst>
          </p:cNvPr>
          <p:cNvSpPr/>
          <p:nvPr/>
        </p:nvSpPr>
        <p:spPr>
          <a:xfrm>
            <a:off x="1388013" y="3127099"/>
            <a:ext cx="2028092" cy="1905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CE669F1-F339-4520-97BC-B0312DDC86A3}"/>
              </a:ext>
            </a:extLst>
          </p:cNvPr>
          <p:cNvSpPr/>
          <p:nvPr/>
        </p:nvSpPr>
        <p:spPr>
          <a:xfrm>
            <a:off x="948397" y="4840549"/>
            <a:ext cx="2028092" cy="25121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21F0AA8A-0BE4-43A8-96D2-8173D70FC0C7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2402059" y="1347844"/>
            <a:ext cx="3770729" cy="58417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BFCDA7A1-A8E1-4F85-80F3-2FD967B308F0}"/>
              </a:ext>
            </a:extLst>
          </p:cNvPr>
          <p:cNvCxnSpPr>
            <a:cxnSpLocks/>
            <a:endCxn id="22" idx="1"/>
          </p:cNvCxnSpPr>
          <p:nvPr/>
        </p:nvCxnSpPr>
        <p:spPr>
          <a:xfrm flipV="1">
            <a:off x="3416105" y="2938891"/>
            <a:ext cx="2756683" cy="837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E50A78F1-0F3F-4BD0-BA71-42BC60972677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3416105" y="3227916"/>
            <a:ext cx="2756683" cy="38994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481573F3-3B78-493A-9F60-726F35E1CA3B}"/>
              </a:ext>
            </a:extLst>
          </p:cNvPr>
          <p:cNvCxnSpPr>
            <a:cxnSpLocks/>
            <a:endCxn id="24" idx="1"/>
          </p:cNvCxnSpPr>
          <p:nvPr/>
        </p:nvCxnSpPr>
        <p:spPr>
          <a:xfrm>
            <a:off x="2971214" y="4935815"/>
            <a:ext cx="3201574" cy="20005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E0E2C41-F6D0-4CE2-838E-1FBD9797A0C0}"/>
              </a:ext>
            </a:extLst>
          </p:cNvPr>
          <p:cNvSpPr txBox="1"/>
          <p:nvPr/>
        </p:nvSpPr>
        <p:spPr>
          <a:xfrm>
            <a:off x="6172788" y="1578078"/>
            <a:ext cx="2588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Session Name = Durban 2018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05F3738-1E9D-46F4-9337-3F835FB0D71D}"/>
              </a:ext>
            </a:extLst>
          </p:cNvPr>
          <p:cNvSpPr txBox="1"/>
          <p:nvPr/>
        </p:nvSpPr>
        <p:spPr>
          <a:xfrm>
            <a:off x="6172788" y="2584948"/>
            <a:ext cx="2715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Host = Public Domain That You’ve Just Copied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C96A1B1-A978-49C5-98AC-2014DEBD7C12}"/>
              </a:ext>
            </a:extLst>
          </p:cNvPr>
          <p:cNvSpPr txBox="1"/>
          <p:nvPr/>
        </p:nvSpPr>
        <p:spPr>
          <a:xfrm>
            <a:off x="6172788" y="3417806"/>
            <a:ext cx="2039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Login = genomics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E9C0C48-20C7-4165-AD4F-1B822546C7BB}"/>
              </a:ext>
            </a:extLst>
          </p:cNvPr>
          <p:cNvSpPr txBox="1"/>
          <p:nvPr/>
        </p:nvSpPr>
        <p:spPr>
          <a:xfrm>
            <a:off x="6172788" y="4935815"/>
            <a:ext cx="2524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Session Type = MATE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316D656-96CD-4301-BE3F-E1B5C66931F1}"/>
              </a:ext>
            </a:extLst>
          </p:cNvPr>
          <p:cNvSpPr txBox="1"/>
          <p:nvPr/>
        </p:nvSpPr>
        <p:spPr>
          <a:xfrm>
            <a:off x="6172788" y="6119330"/>
            <a:ext cx="2039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Then Click “OK”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690CE4DC-30C4-4EDC-8AA6-2D7589DDACBA}"/>
              </a:ext>
            </a:extLst>
          </p:cNvPr>
          <p:cNvSpPr/>
          <p:nvPr/>
        </p:nvSpPr>
        <p:spPr>
          <a:xfrm>
            <a:off x="3557954" y="6316607"/>
            <a:ext cx="690489" cy="2028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xmlns="" id="{87D25978-C966-43C0-8944-27F078DB42A2}"/>
              </a:ext>
            </a:extLst>
          </p:cNvPr>
          <p:cNvCxnSpPr>
            <a:cxnSpLocks/>
            <a:endCxn id="25" idx="1"/>
          </p:cNvCxnSpPr>
          <p:nvPr/>
        </p:nvCxnSpPr>
        <p:spPr>
          <a:xfrm flipV="1">
            <a:off x="4228045" y="6319385"/>
            <a:ext cx="1944743" cy="943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8145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96057" y="736748"/>
            <a:ext cx="6268230" cy="5384504"/>
            <a:chOff x="296057" y="736748"/>
            <a:chExt cx="6268230" cy="5384504"/>
          </a:xfrm>
        </p:grpSpPr>
        <p:pic>
          <p:nvPicPr>
            <p:cNvPr id="4" name="Picture 3" descr="Screen Shot 2018-09-10 at 16.03.40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27"/>
            <a:stretch/>
          </p:blipFill>
          <p:spPr>
            <a:xfrm>
              <a:off x="296057" y="736748"/>
              <a:ext cx="6268230" cy="5384504"/>
            </a:xfrm>
            <a:prstGeom prst="rect">
              <a:avLst/>
            </a:prstGeom>
            <a:ln>
              <a:solidFill>
                <a:srgbClr val="78909C"/>
              </a:solidFill>
            </a:ln>
          </p:spPr>
        </p:pic>
        <p:pic>
          <p:nvPicPr>
            <p:cNvPr id="5" name="Picture 4" descr="Screen Shot 2018-09-10 at 16.05.13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61948" y="2131670"/>
              <a:ext cx="1803400" cy="3924300"/>
            </a:xfrm>
            <a:prstGeom prst="rect">
              <a:avLst/>
            </a:prstGeom>
          </p:spPr>
        </p:pic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21F0AA8A-0BE4-43A8-96D2-8173D70FC0C7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5567762" y="1655672"/>
            <a:ext cx="1388922" cy="544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E0E2C41-F6D0-4CE2-838E-1FBD9797A0C0}"/>
              </a:ext>
            </a:extLst>
          </p:cNvPr>
          <p:cNvSpPr txBox="1"/>
          <p:nvPr/>
        </p:nvSpPr>
        <p:spPr>
          <a:xfrm>
            <a:off x="6956684" y="1510037"/>
            <a:ext cx="1559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Click Here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7861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06171" y="283945"/>
            <a:ext cx="6123403" cy="6100602"/>
            <a:chOff x="306171" y="283944"/>
            <a:chExt cx="7135152" cy="6143127"/>
          </a:xfrm>
        </p:grpSpPr>
        <p:pic>
          <p:nvPicPr>
            <p:cNvPr id="4" name="Picture 3" descr="Screen Shot 2018-09-10 at 16.06.40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6171" y="283944"/>
              <a:ext cx="7135152" cy="6143127"/>
            </a:xfrm>
            <a:prstGeom prst="rect">
              <a:avLst/>
            </a:prstGeom>
          </p:spPr>
        </p:pic>
        <p:pic>
          <p:nvPicPr>
            <p:cNvPr id="5" name="Picture 4" descr="Screen Shot 2018-09-10 at 16.05.13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34799" y="1712081"/>
              <a:ext cx="2012984" cy="4380367"/>
            </a:xfrm>
            <a:prstGeom prst="rect">
              <a:avLst/>
            </a:prstGeom>
          </p:spPr>
        </p:pic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21F0AA8A-0BE4-43A8-96D2-8173D70FC0C7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2721513" y="3708253"/>
            <a:ext cx="4445139" cy="40109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E0E2C41-F6D0-4CE2-838E-1FBD9797A0C0}"/>
              </a:ext>
            </a:extLst>
          </p:cNvPr>
          <p:cNvSpPr txBox="1"/>
          <p:nvPr/>
        </p:nvSpPr>
        <p:spPr>
          <a:xfrm>
            <a:off x="7166652" y="3755401"/>
            <a:ext cx="1859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Log in using the password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6946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367" y="2753736"/>
            <a:ext cx="4772004" cy="1350529"/>
          </a:xfrm>
          <a:prstGeom prst="rect">
            <a:avLst/>
          </a:prstGeom>
          <a:ln>
            <a:solidFill>
              <a:srgbClr val="78909C"/>
            </a:solidFill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21F0AA8A-0BE4-43A8-96D2-8173D70FC0C7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4547195" y="3429000"/>
            <a:ext cx="1882380" cy="35863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E0E2C41-F6D0-4CE2-838E-1FBD9797A0C0}"/>
              </a:ext>
            </a:extLst>
          </p:cNvPr>
          <p:cNvSpPr txBox="1"/>
          <p:nvPr/>
        </p:nvSpPr>
        <p:spPr>
          <a:xfrm>
            <a:off x="6429575" y="3075057"/>
            <a:ext cx="1859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At this prompt click “Yes”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222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8-09-10 at 16.13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284" y="274966"/>
            <a:ext cx="6762676" cy="4999708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21F0AA8A-0BE4-43A8-96D2-8173D70FC0C7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1111284" y="2483509"/>
            <a:ext cx="2721515" cy="349216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E0E2C41-F6D0-4CE2-838E-1FBD9797A0C0}"/>
              </a:ext>
            </a:extLst>
          </p:cNvPr>
          <p:cNvSpPr txBox="1"/>
          <p:nvPr/>
        </p:nvSpPr>
        <p:spPr>
          <a:xfrm>
            <a:off x="3832799" y="5467844"/>
            <a:ext cx="25173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Open a Terminal Window using this icon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6432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557" y="5911864"/>
            <a:ext cx="8090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You’re now connected and you’re ready to learn some Unix!</a:t>
            </a: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5" name="Picture 4" descr="Screen Shot 2018-09-10 at 16.15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119" y="567011"/>
            <a:ext cx="7036921" cy="5192404"/>
          </a:xfrm>
          <a:prstGeom prst="rect">
            <a:avLst/>
          </a:prstGeom>
        </p:spPr>
      </p:pic>
      <p:pic>
        <p:nvPicPr>
          <p:cNvPr id="7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4210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9349" y="253092"/>
            <a:ext cx="75016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/>
                <a:cs typeface="Calibri"/>
              </a:rPr>
              <a:t>But First</a:t>
            </a:r>
            <a:r>
              <a:rPr lang="is-IS" sz="2000" dirty="0" smtClean="0">
                <a:latin typeface="Calibri"/>
                <a:cs typeface="Calibri"/>
              </a:rPr>
              <a:t>…</a:t>
            </a:r>
          </a:p>
          <a:p>
            <a:r>
              <a:rPr lang="is-IS" sz="2000" dirty="0" smtClean="0">
                <a:latin typeface="Calibri"/>
                <a:cs typeface="Calibri"/>
              </a:rPr>
              <a:t>The domain address will change every day after I stop and re-start the instances.</a:t>
            </a:r>
          </a:p>
          <a:p>
            <a:r>
              <a:rPr lang="is-IS" sz="2000" dirty="0" smtClean="0">
                <a:latin typeface="Calibri"/>
                <a:cs typeface="Calibri"/>
              </a:rPr>
              <a:t>Each morning, you will need to return to the “Instance List” webpage, retrieve your new address and update this in X2Go here:</a:t>
            </a: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8" name="Picture 7" descr="Screen Shot 2018-09-10 at 16.20.44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1418" y="2599339"/>
            <a:ext cx="7341165" cy="3082112"/>
          </a:xfrm>
          <a:prstGeom prst="rect">
            <a:avLst/>
          </a:prstGeom>
          <a:ln>
            <a:solidFill>
              <a:srgbClr val="78909C"/>
            </a:solidFill>
          </a:ln>
        </p:spPr>
      </p:pic>
      <p:pic>
        <p:nvPicPr>
          <p:cNvPr id="9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6641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6201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92" descr="Screen Shot 2015-07-20 at 13.40.30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0203" y="1258766"/>
            <a:ext cx="6463594" cy="3923716"/>
          </a:xfrm>
          <a:prstGeom prst="rect">
            <a:avLst/>
          </a:prstGeom>
          <a:noFill/>
          <a:ln w="9525" cap="flat" cmpd="sng">
            <a:solidFill>
              <a:srgbClr val="4F81BD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" name="Shape 93"/>
          <p:cNvSpPr txBox="1"/>
          <p:nvPr/>
        </p:nvSpPr>
        <p:spPr>
          <a:xfrm>
            <a:off x="352197" y="5756812"/>
            <a:ext cx="8666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Command Line, The Shell, The Prompt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Where you see this “$” followed by text, I want you to type the text on your command line</a:t>
            </a:r>
            <a:endParaRPr dirty="0"/>
          </a:p>
        </p:txBody>
      </p:sp>
      <p:sp>
        <p:nvSpPr>
          <p:cNvPr id="8" name="Shape 94"/>
          <p:cNvSpPr txBox="1"/>
          <p:nvPr/>
        </p:nvSpPr>
        <p:spPr>
          <a:xfrm>
            <a:off x="576300" y="76198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The Terminal</a:t>
            </a: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1597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12C9B9-B301-4356-BEA9-6855BCF71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20837"/>
            <a:ext cx="8520600" cy="763600"/>
          </a:xfrm>
        </p:spPr>
        <p:txBody>
          <a:bodyPr/>
          <a:lstStyle/>
          <a:p>
            <a:pPr algn="ctr"/>
            <a:r>
              <a:rPr lang="en-GB" sz="4400" dirty="0">
                <a:latin typeface="Calibri" panose="020F0502020204030204" pitchFamily="34" charset="0"/>
                <a:cs typeface="Calibri" panose="020F0502020204030204" pitchFamily="34" charset="0"/>
              </a:rPr>
              <a:t>These Slides!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F6D9F5-DF3C-421A-90C7-A250FD4FC3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850" y="2420965"/>
            <a:ext cx="8832300" cy="40161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8F33DD9-9405-44DB-BC0B-7162EFCFEE17}"/>
              </a:ext>
            </a:extLst>
          </p:cNvPr>
          <p:cNvSpPr/>
          <p:nvPr/>
        </p:nvSpPr>
        <p:spPr>
          <a:xfrm>
            <a:off x="311700" y="1279481"/>
            <a:ext cx="8520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http://evomics.org/workshops/2019-workshop-on-microbiome-and-transcriptome-analysis-south-africa/</a:t>
            </a: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7271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00"/>
          <p:cNvSpPr txBox="1"/>
          <p:nvPr/>
        </p:nvSpPr>
        <p:spPr>
          <a:xfrm>
            <a:off x="772160" y="272838"/>
            <a:ext cx="75996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Location is Important</a:t>
            </a:r>
            <a:endParaRPr dirty="0"/>
          </a:p>
        </p:txBody>
      </p:sp>
      <p:sp>
        <p:nvSpPr>
          <p:cNvPr id="5" name="Shape 101"/>
          <p:cNvSpPr txBox="1"/>
          <p:nvPr/>
        </p:nvSpPr>
        <p:spPr>
          <a:xfrm>
            <a:off x="1694180" y="1769997"/>
            <a:ext cx="5755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First Task – Where am I?</a:t>
            </a:r>
            <a:endParaRPr sz="2000" dirty="0"/>
          </a:p>
        </p:txBody>
      </p:sp>
      <p:sp>
        <p:nvSpPr>
          <p:cNvPr id="6" name="Shape 102"/>
          <p:cNvSpPr txBox="1"/>
          <p:nvPr/>
        </p:nvSpPr>
        <p:spPr>
          <a:xfrm>
            <a:off x="1671501" y="5886953"/>
            <a:ext cx="5755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is your “present working directory”. </a:t>
            </a:r>
            <a:endParaRPr sz="2000" dirty="0"/>
          </a:p>
        </p:txBody>
      </p:sp>
      <p:sp>
        <p:nvSpPr>
          <p:cNvPr id="7" name="Shape 103"/>
          <p:cNvSpPr txBox="1"/>
          <p:nvPr/>
        </p:nvSpPr>
        <p:spPr>
          <a:xfrm>
            <a:off x="4044485" y="2424654"/>
            <a:ext cx="1055031" cy="43308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$ 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pwd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8" name="Shape 104" descr="Screen Shot 2017-05-16 at 10.49.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26109" y="3244644"/>
            <a:ext cx="4691782" cy="202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1831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users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4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203349" y="71120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= ROOT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6560" y="166132"/>
            <a:ext cx="985520" cy="985520"/>
          </a:xfrm>
          <a:prstGeom prst="rect">
            <a:avLst/>
          </a:prstGeom>
        </p:spPr>
      </p:pic>
      <p:pic>
        <p:nvPicPr>
          <p:cNvPr id="31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3493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143"/>
          <p:cNvSpPr/>
          <p:nvPr/>
        </p:nvSpPr>
        <p:spPr>
          <a:xfrm>
            <a:off x="4031318" y="459352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Shape 142"/>
          <p:cNvSpPr/>
          <p:nvPr/>
        </p:nvSpPr>
        <p:spPr>
          <a:xfrm>
            <a:off x="1950419" y="1769074"/>
            <a:ext cx="1031906" cy="81900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Shape 141"/>
          <p:cNvSpPr/>
          <p:nvPr/>
        </p:nvSpPr>
        <p:spPr>
          <a:xfrm>
            <a:off x="680377" y="3084541"/>
            <a:ext cx="1111285" cy="929897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users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79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Shape 169" descr="Screen Shot 2017-05-16 at 10.49.0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08406" y="3660351"/>
            <a:ext cx="4140300" cy="17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8619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141"/>
          <p:cNvSpPr/>
          <p:nvPr/>
        </p:nvSpPr>
        <p:spPr>
          <a:xfrm>
            <a:off x="680377" y="3084541"/>
            <a:ext cx="1111285" cy="929897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Shape 143"/>
          <p:cNvSpPr/>
          <p:nvPr/>
        </p:nvSpPr>
        <p:spPr>
          <a:xfrm>
            <a:off x="4031318" y="459352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Shape 142"/>
          <p:cNvSpPr/>
          <p:nvPr/>
        </p:nvSpPr>
        <p:spPr>
          <a:xfrm>
            <a:off x="1950419" y="1769074"/>
            <a:ext cx="1031906" cy="81900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users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79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Shape 169" descr="Screen Shot 2017-05-16 at 10.49.0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08406" y="3660351"/>
            <a:ext cx="4140300" cy="17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203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19" y="3102358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Shape 204"/>
          <p:cNvSpPr txBox="1"/>
          <p:nvPr/>
        </p:nvSpPr>
        <p:spPr>
          <a:xfrm>
            <a:off x="141981" y="3428985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 dirty="0"/>
          </a:p>
        </p:txBody>
      </p:sp>
      <p:sp>
        <p:nvSpPr>
          <p:cNvPr id="37" name="Shape 205"/>
          <p:cNvSpPr txBox="1"/>
          <p:nvPr/>
        </p:nvSpPr>
        <p:spPr>
          <a:xfrm>
            <a:off x="400355" y="4486657"/>
            <a:ext cx="3910800" cy="11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location is also known as your Home Directory</a:t>
            </a:r>
            <a:endParaRPr sz="2000" dirty="0">
              <a:latin typeface="Calibri"/>
              <a:cs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Tilde is shorthand for Home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38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5448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/>
          <p:nvPr/>
        </p:nvSpPr>
        <p:spPr>
          <a:xfrm>
            <a:off x="497840" y="182384"/>
            <a:ext cx="8148300" cy="10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create some directories </a:t>
            </a:r>
            <a:endParaRPr sz="3409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files</a:t>
            </a:r>
            <a:endParaRPr dirty="0"/>
          </a:p>
        </p:txBody>
      </p:sp>
      <p:sp>
        <p:nvSpPr>
          <p:cNvPr id="211" name="Shape 211"/>
          <p:cNvSpPr txBox="1"/>
          <p:nvPr/>
        </p:nvSpPr>
        <p:spPr>
          <a:xfrm>
            <a:off x="1694305" y="1573316"/>
            <a:ext cx="57555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a directory</a:t>
            </a:r>
            <a:endParaRPr sz="2000"/>
          </a:p>
        </p:txBody>
      </p:sp>
      <p:sp>
        <p:nvSpPr>
          <p:cNvPr id="212" name="Shape 212"/>
          <p:cNvSpPr txBox="1"/>
          <p:nvPr/>
        </p:nvSpPr>
        <p:spPr>
          <a:xfrm>
            <a:off x="787407" y="5707737"/>
            <a:ext cx="75693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NOTE! Directory names (and file names for the matter) can not contain spaces.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Underscores are often used instead if you want to separate words.</a:t>
            </a:r>
            <a:endParaRPr/>
          </a:p>
        </p:txBody>
      </p:sp>
      <p:sp>
        <p:nvSpPr>
          <p:cNvPr id="213" name="Shape 213"/>
          <p:cNvSpPr txBox="1"/>
          <p:nvPr/>
        </p:nvSpPr>
        <p:spPr>
          <a:xfrm>
            <a:off x="3559234" y="2400200"/>
            <a:ext cx="2025532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mkdir</a:t>
            </a: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Data</a:t>
            </a:r>
            <a:endParaRPr sz="2000" dirty="0"/>
          </a:p>
        </p:txBody>
      </p:sp>
      <p:sp>
        <p:nvSpPr>
          <p:cNvPr id="214" name="Shape 214"/>
          <p:cNvSpPr txBox="1"/>
          <p:nvPr/>
        </p:nvSpPr>
        <p:spPr>
          <a:xfrm>
            <a:off x="3007130" y="3227084"/>
            <a:ext cx="312974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Change into this directory</a:t>
            </a:r>
            <a:endParaRPr sz="2000" dirty="0"/>
          </a:p>
        </p:txBody>
      </p:sp>
      <p:sp>
        <p:nvSpPr>
          <p:cNvPr id="215" name="Shape 215"/>
          <p:cNvSpPr txBox="1"/>
          <p:nvPr/>
        </p:nvSpPr>
        <p:spPr>
          <a:xfrm>
            <a:off x="3787090" y="4053969"/>
            <a:ext cx="1569820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Data</a:t>
            </a:r>
            <a:endParaRPr sz="2000" dirty="0"/>
          </a:p>
        </p:txBody>
      </p:sp>
      <p:sp>
        <p:nvSpPr>
          <p:cNvPr id="216" name="Shape 216"/>
          <p:cNvSpPr txBox="1"/>
          <p:nvPr/>
        </p:nvSpPr>
        <p:spPr>
          <a:xfrm>
            <a:off x="2141077" y="4880853"/>
            <a:ext cx="4861847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what is your present working directory?</a:t>
            </a:r>
            <a:endParaRPr sz="2000" dirty="0"/>
          </a:p>
        </p:txBody>
      </p:sp>
      <p:pic>
        <p:nvPicPr>
          <p:cNvPr id="12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3114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users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4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Straight Arrow Connector 29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alibri"/>
                <a:cs typeface="Calibri"/>
              </a:rPr>
              <a:t>Data</a:t>
            </a:r>
            <a:endParaRPr lang="en-US" sz="1800" dirty="0">
              <a:latin typeface="Calibri"/>
              <a:cs typeface="Calibri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~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90875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143"/>
          <p:cNvSpPr/>
          <p:nvPr/>
        </p:nvSpPr>
        <p:spPr>
          <a:xfrm>
            <a:off x="747808" y="4558150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143"/>
          <p:cNvSpPr/>
          <p:nvPr/>
        </p:nvSpPr>
        <p:spPr>
          <a:xfrm>
            <a:off x="4031318" y="459352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Shape 142"/>
          <p:cNvSpPr/>
          <p:nvPr/>
        </p:nvSpPr>
        <p:spPr>
          <a:xfrm>
            <a:off x="1950419" y="1769074"/>
            <a:ext cx="1031906" cy="81900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Shape 141"/>
          <p:cNvSpPr/>
          <p:nvPr/>
        </p:nvSpPr>
        <p:spPr>
          <a:xfrm>
            <a:off x="680378" y="3084542"/>
            <a:ext cx="1077266" cy="873196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users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4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Straight Arrow Connector 29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Calibri"/>
                <a:cs typeface="Calibri"/>
              </a:rPr>
              <a:t>Data</a:t>
            </a:r>
            <a:endParaRPr lang="en-US" sz="1800" dirty="0">
              <a:latin typeface="Calibri"/>
              <a:cs typeface="Calibri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~</a:t>
            </a:r>
            <a:endParaRPr lang="en-US" sz="3600" dirty="0"/>
          </a:p>
        </p:txBody>
      </p:sp>
      <p:pic>
        <p:nvPicPr>
          <p:cNvPr id="36" name="Shape 287" descr="Screen Shot 2017-05-16 at 10.51.18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55" y="4045911"/>
            <a:ext cx="4194974" cy="17489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3494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/>
          <p:nvPr/>
        </p:nvSpPr>
        <p:spPr>
          <a:xfrm>
            <a:off x="3392700" y="1444733"/>
            <a:ext cx="2358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an empty file</a:t>
            </a:r>
            <a:endParaRPr sz="2000"/>
          </a:p>
        </p:txBody>
      </p:sp>
      <p:sp>
        <p:nvSpPr>
          <p:cNvPr id="296" name="Shape 296"/>
          <p:cNvSpPr txBox="1"/>
          <p:nvPr/>
        </p:nvSpPr>
        <p:spPr>
          <a:xfrm>
            <a:off x="3445868" y="2029691"/>
            <a:ext cx="2252264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touch rags</a:t>
            </a:r>
            <a:endParaRPr sz="2000"/>
          </a:p>
        </p:txBody>
      </p:sp>
      <p:sp>
        <p:nvSpPr>
          <p:cNvPr id="297" name="Shape 297"/>
          <p:cNvSpPr txBox="1"/>
          <p:nvPr/>
        </p:nvSpPr>
        <p:spPr>
          <a:xfrm>
            <a:off x="3208277" y="2614652"/>
            <a:ext cx="2727447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another two</a:t>
            </a:r>
            <a:endParaRPr sz="2000" dirty="0"/>
          </a:p>
        </p:txBody>
      </p:sp>
      <p:sp>
        <p:nvSpPr>
          <p:cNvPr id="298" name="Shape 298"/>
          <p:cNvSpPr txBox="1"/>
          <p:nvPr/>
        </p:nvSpPr>
        <p:spPr>
          <a:xfrm>
            <a:off x="2715233" y="3199612"/>
            <a:ext cx="3713535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touch Earth Heaven</a:t>
            </a:r>
            <a:endParaRPr sz="2000" dirty="0"/>
          </a:p>
        </p:txBody>
      </p:sp>
      <p:sp>
        <p:nvSpPr>
          <p:cNvPr id="299" name="Shape 299"/>
          <p:cNvSpPr txBox="1"/>
          <p:nvPr/>
        </p:nvSpPr>
        <p:spPr>
          <a:xfrm>
            <a:off x="1517741" y="3784572"/>
            <a:ext cx="6108519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list the contents of the current directory (Data)</a:t>
            </a:r>
            <a:endParaRPr sz="2000" dirty="0"/>
          </a:p>
        </p:txBody>
      </p:sp>
      <p:sp>
        <p:nvSpPr>
          <p:cNvPr id="300" name="Shape 300"/>
          <p:cNvSpPr txBox="1"/>
          <p:nvPr/>
        </p:nvSpPr>
        <p:spPr>
          <a:xfrm>
            <a:off x="3994995" y="4369533"/>
            <a:ext cx="1154011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2" name="Shape 210"/>
          <p:cNvSpPr txBox="1"/>
          <p:nvPr/>
        </p:nvSpPr>
        <p:spPr>
          <a:xfrm>
            <a:off x="497840" y="182384"/>
            <a:ext cx="8148300" cy="10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create some directories </a:t>
            </a:r>
            <a:endParaRPr sz="3409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files</a:t>
            </a:r>
            <a:endParaRPr dirty="0"/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301" descr="Screen Shot 2017-05-16 at 10.52.0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99415" y="5099102"/>
            <a:ext cx="5345171" cy="1502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2287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30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30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 dirty="0"/>
          </a:p>
        </p:txBody>
      </p:sp>
      <p:cxnSp>
        <p:nvCxnSpPr>
          <p:cNvPr id="7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8" name="Shape 312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1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31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2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3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4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7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0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1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2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24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25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26" name="Shape 33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9306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30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30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7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8" name="Shape 312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1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31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2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3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4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7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0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1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2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24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25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26" name="Shape 33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9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57"/>
          <p:cNvSpPr txBox="1"/>
          <p:nvPr/>
        </p:nvSpPr>
        <p:spPr>
          <a:xfrm>
            <a:off x="5081890" y="3079263"/>
            <a:ext cx="2672819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list ALL of the files</a:t>
            </a:r>
            <a:endParaRPr sz="2000" dirty="0"/>
          </a:p>
        </p:txBody>
      </p:sp>
      <p:sp>
        <p:nvSpPr>
          <p:cNvPr id="31" name="Shape 358"/>
          <p:cNvSpPr txBox="1"/>
          <p:nvPr/>
        </p:nvSpPr>
        <p:spPr>
          <a:xfrm>
            <a:off x="5766937" y="3523188"/>
            <a:ext cx="1302724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ls -a</a:t>
            </a:r>
            <a:endParaRPr sz="2000"/>
          </a:p>
        </p:txBody>
      </p:sp>
      <p:pic>
        <p:nvPicPr>
          <p:cNvPr id="32" name="Shape 359" descr="Screen Shot 2017-05-16 at 10.52.3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97449" y="4158571"/>
            <a:ext cx="4241700" cy="1168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1626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hape 72"/>
          <p:cNvSpPr txBox="1"/>
          <p:nvPr/>
        </p:nvSpPr>
        <p:spPr>
          <a:xfrm>
            <a:off x="722850" y="1262975"/>
            <a:ext cx="7698300" cy="433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</a:pPr>
            <a:r>
              <a:rPr lang="en-GB" sz="32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MORNING</a:t>
            </a: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Getting Connected</a:t>
            </a: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Introduction to Unix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Software Installation</a:t>
            </a:r>
          </a:p>
          <a:p>
            <a:pPr lvl="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</a:pPr>
            <a:endParaRPr lang="en-GB"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</a:pPr>
            <a:r>
              <a:rPr lang="en-GB" sz="3200" b="1" dirty="0">
                <a:latin typeface="Calibri"/>
                <a:ea typeface="Calibri"/>
                <a:cs typeface="Calibri"/>
                <a:sym typeface="Calibri"/>
              </a:rPr>
              <a:t>THIS AFTERNOON</a:t>
            </a:r>
          </a:p>
          <a:p>
            <a:pPr marL="457200" lvl="0" indent="-4572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Calibri"/>
                <a:sym typeface="Calibri"/>
              </a:rPr>
              <a:t>Introduction to Sequencing</a:t>
            </a:r>
          </a:p>
          <a:p>
            <a:pPr marL="457200" lvl="0" indent="-4572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Calibri"/>
                <a:sym typeface="Calibri"/>
              </a:rPr>
              <a:t>Checking the Quality of Sequencing Data</a:t>
            </a:r>
            <a:endParaRPr lang="en-GB"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8506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57"/>
          <p:cNvSpPr txBox="1"/>
          <p:nvPr/>
        </p:nvSpPr>
        <p:spPr>
          <a:xfrm>
            <a:off x="5081890" y="3079263"/>
            <a:ext cx="2672819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list ALL of the files</a:t>
            </a:r>
            <a:endParaRPr sz="2000" dirty="0"/>
          </a:p>
        </p:txBody>
      </p:sp>
      <p:sp>
        <p:nvSpPr>
          <p:cNvPr id="31" name="Shape 358"/>
          <p:cNvSpPr txBox="1"/>
          <p:nvPr/>
        </p:nvSpPr>
        <p:spPr>
          <a:xfrm>
            <a:off x="5766937" y="3523188"/>
            <a:ext cx="1302724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ls -a</a:t>
            </a:r>
            <a:endParaRPr sz="2000"/>
          </a:p>
        </p:txBody>
      </p:sp>
      <p:pic>
        <p:nvPicPr>
          <p:cNvPr id="32" name="Shape 359" descr="Screen Shot 2017-05-16 at 10.52.3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7449" y="4158571"/>
            <a:ext cx="4241700" cy="116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308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Shape 309" descr="directory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42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43" name="Shape 312" descr="directory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Shape 313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314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47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48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49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1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52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53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4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5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6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57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58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59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60" name="Shape 330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62" name="Shape 368"/>
          <p:cNvSpPr/>
          <p:nvPr/>
        </p:nvSpPr>
        <p:spPr>
          <a:xfrm>
            <a:off x="3201841" y="4393063"/>
            <a:ext cx="243000" cy="1905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Shape 369"/>
          <p:cNvSpPr/>
          <p:nvPr/>
        </p:nvSpPr>
        <p:spPr>
          <a:xfrm>
            <a:off x="2842841" y="4393063"/>
            <a:ext cx="243000" cy="1905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Shape 396"/>
          <p:cNvSpPr txBox="1"/>
          <p:nvPr/>
        </p:nvSpPr>
        <p:spPr>
          <a:xfrm>
            <a:off x="2814841" y="4221785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65" name="Shape 397"/>
          <p:cNvSpPr txBox="1"/>
          <p:nvPr/>
        </p:nvSpPr>
        <p:spPr>
          <a:xfrm>
            <a:off x="3201841" y="4221685"/>
            <a:ext cx="2430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cxnSp>
        <p:nvCxnSpPr>
          <p:cNvPr id="66" name="Shape 398"/>
          <p:cNvCxnSpPr>
            <a:endCxn id="64" idx="0"/>
          </p:cNvCxnSpPr>
          <p:nvPr/>
        </p:nvCxnSpPr>
        <p:spPr>
          <a:xfrm>
            <a:off x="2113741" y="3622085"/>
            <a:ext cx="851700" cy="5997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7" name="Shape 399"/>
          <p:cNvCxnSpPr/>
          <p:nvPr/>
        </p:nvCxnSpPr>
        <p:spPr>
          <a:xfrm>
            <a:off x="2276369" y="3575838"/>
            <a:ext cx="915300" cy="5994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795291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06"/>
          <p:cNvSpPr/>
          <p:nvPr/>
        </p:nvSpPr>
        <p:spPr>
          <a:xfrm>
            <a:off x="4198600" y="3922348"/>
            <a:ext cx="3603070" cy="273535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432"/>
          <p:cNvSpPr txBox="1"/>
          <p:nvPr/>
        </p:nvSpPr>
        <p:spPr>
          <a:xfrm>
            <a:off x="4263704" y="3514147"/>
            <a:ext cx="4443096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These special files are in every directory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 Points to one directory above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Points to the current directory</a:t>
            </a:r>
            <a:endParaRPr sz="2000" dirty="0"/>
          </a:p>
        </p:txBody>
      </p:sp>
      <p:pic>
        <p:nvPicPr>
          <p:cNvPr id="52" name="Shape 30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309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55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6" name="Shape 312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313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314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0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61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62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4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5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66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7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8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9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70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71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72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73" name="Shape 33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cxnSp>
        <p:nvCxnSpPr>
          <p:cNvPr id="75" name="Shape 437"/>
          <p:cNvCxnSpPr/>
          <p:nvPr/>
        </p:nvCxnSpPr>
        <p:spPr>
          <a:xfrm rot="10800000" flipH="1">
            <a:off x="1217316" y="2531890"/>
            <a:ext cx="1668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6" name="Shape 438"/>
          <p:cNvCxnSpPr/>
          <p:nvPr/>
        </p:nvCxnSpPr>
        <p:spPr>
          <a:xfrm rot="10800000" flipH="1">
            <a:off x="1358452" y="1387560"/>
            <a:ext cx="11025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7" name="Shape 439"/>
          <p:cNvCxnSpPr/>
          <p:nvPr/>
        </p:nvCxnSpPr>
        <p:spPr>
          <a:xfrm rot="10800000" flipH="1">
            <a:off x="2581395" y="1387560"/>
            <a:ext cx="1668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8" name="Shape 440"/>
          <p:cNvCxnSpPr/>
          <p:nvPr/>
        </p:nvCxnSpPr>
        <p:spPr>
          <a:xfrm rot="10800000">
            <a:off x="3205066" y="1387560"/>
            <a:ext cx="7086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9" name="Shape 441"/>
          <p:cNvCxnSpPr/>
          <p:nvPr/>
        </p:nvCxnSpPr>
        <p:spPr>
          <a:xfrm rot="10800000" flipH="1">
            <a:off x="2595477" y="11340"/>
            <a:ext cx="1630200" cy="6600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80" name="Shape 431"/>
          <p:cNvSpPr txBox="1"/>
          <p:nvPr/>
        </p:nvSpPr>
        <p:spPr>
          <a:xfrm>
            <a:off x="1041935" y="30192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81" name="Shape 433"/>
          <p:cNvSpPr txBox="1"/>
          <p:nvPr/>
        </p:nvSpPr>
        <p:spPr>
          <a:xfrm>
            <a:off x="1138785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 dirty="0"/>
          </a:p>
        </p:txBody>
      </p:sp>
      <p:sp>
        <p:nvSpPr>
          <p:cNvPr id="82" name="Shape 434"/>
          <p:cNvSpPr txBox="1"/>
          <p:nvPr/>
        </p:nvSpPr>
        <p:spPr>
          <a:xfrm>
            <a:off x="23981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83" name="Shape 435"/>
          <p:cNvSpPr txBox="1"/>
          <p:nvPr/>
        </p:nvSpPr>
        <p:spPr>
          <a:xfrm>
            <a:off x="37066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84" name="Shape 436"/>
          <p:cNvSpPr txBox="1"/>
          <p:nvPr/>
        </p:nvSpPr>
        <p:spPr>
          <a:xfrm>
            <a:off x="2471485" y="553597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76186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06"/>
          <p:cNvSpPr/>
          <p:nvPr/>
        </p:nvSpPr>
        <p:spPr>
          <a:xfrm>
            <a:off x="4187260" y="4228534"/>
            <a:ext cx="3603070" cy="273535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432"/>
          <p:cNvSpPr txBox="1"/>
          <p:nvPr/>
        </p:nvSpPr>
        <p:spPr>
          <a:xfrm>
            <a:off x="4263704" y="3514147"/>
            <a:ext cx="4443096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These special files are in every directory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 Points to one directory above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Points to the current directory</a:t>
            </a:r>
            <a:endParaRPr sz="2000" dirty="0"/>
          </a:p>
        </p:txBody>
      </p:sp>
      <p:pic>
        <p:nvPicPr>
          <p:cNvPr id="52" name="Shape 30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309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55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6" name="Shape 312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313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314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0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61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62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4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5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66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7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8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9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70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71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72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73" name="Shape 33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8" name="Shape 471"/>
          <p:cNvSpPr txBox="1"/>
          <p:nvPr/>
        </p:nvSpPr>
        <p:spPr>
          <a:xfrm>
            <a:off x="1098635" y="30192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2" name="Shape 473"/>
          <p:cNvSpPr txBox="1"/>
          <p:nvPr/>
        </p:nvSpPr>
        <p:spPr>
          <a:xfrm>
            <a:off x="1195485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3" name="Shape 474"/>
          <p:cNvSpPr txBox="1"/>
          <p:nvPr/>
        </p:nvSpPr>
        <p:spPr>
          <a:xfrm>
            <a:off x="24548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4" name="Shape 475"/>
          <p:cNvSpPr txBox="1"/>
          <p:nvPr/>
        </p:nvSpPr>
        <p:spPr>
          <a:xfrm>
            <a:off x="37633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5" name="Shape 476"/>
          <p:cNvSpPr txBox="1"/>
          <p:nvPr/>
        </p:nvSpPr>
        <p:spPr>
          <a:xfrm>
            <a:off x="2528185" y="553597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6" name="Shape 477"/>
          <p:cNvSpPr/>
          <p:nvPr/>
        </p:nvSpPr>
        <p:spPr>
          <a:xfrm>
            <a:off x="1209300" y="2795042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Shape 478"/>
          <p:cNvSpPr/>
          <p:nvPr/>
        </p:nvSpPr>
        <p:spPr>
          <a:xfrm>
            <a:off x="2500001" y="296885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Shape 479"/>
          <p:cNvSpPr/>
          <p:nvPr/>
        </p:nvSpPr>
        <p:spPr>
          <a:xfrm>
            <a:off x="3809408" y="1712697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80"/>
          <p:cNvSpPr/>
          <p:nvPr/>
        </p:nvSpPr>
        <p:spPr>
          <a:xfrm>
            <a:off x="2500001" y="1712697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481"/>
          <p:cNvSpPr/>
          <p:nvPr/>
        </p:nvSpPr>
        <p:spPr>
          <a:xfrm>
            <a:off x="1301275" y="1712697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1298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87"/>
          <p:cNvSpPr txBox="1"/>
          <p:nvPr/>
        </p:nvSpPr>
        <p:spPr>
          <a:xfrm>
            <a:off x="95100" y="1275450"/>
            <a:ext cx="8953800" cy="43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. and .. are used for specifying location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Whenever you do anything on Unix 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(move around, move a file, rename a file etc…)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You have to tell the system where that thing is using a path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. and .. are part of RELATIVE paths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Shape 488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97" y="102063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89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0062" y="5820397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3444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495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687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9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98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497"/>
          <p:cNvSpPr txBox="1"/>
          <p:nvPr/>
        </p:nvSpPr>
        <p:spPr>
          <a:xfrm>
            <a:off x="235342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498"/>
          <p:cNvCxnSpPr/>
          <p:nvPr/>
        </p:nvCxnSpPr>
        <p:spPr>
          <a:xfrm flipH="1">
            <a:off x="326276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49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523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00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7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01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802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02"/>
          <p:cNvCxnSpPr/>
          <p:nvPr/>
        </p:nvCxnSpPr>
        <p:spPr>
          <a:xfrm>
            <a:off x="279538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03"/>
          <p:cNvSpPr txBox="1"/>
          <p:nvPr/>
        </p:nvSpPr>
        <p:spPr>
          <a:xfrm>
            <a:off x="96255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04"/>
          <p:cNvSpPr txBox="1"/>
          <p:nvPr/>
        </p:nvSpPr>
        <p:spPr>
          <a:xfrm>
            <a:off x="229372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05"/>
          <p:cNvSpPr txBox="1"/>
          <p:nvPr/>
        </p:nvSpPr>
        <p:spPr>
          <a:xfrm>
            <a:off x="357804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06"/>
          <p:cNvCxnSpPr/>
          <p:nvPr/>
        </p:nvCxnSpPr>
        <p:spPr>
          <a:xfrm flipH="1">
            <a:off x="116980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07"/>
          <p:cNvCxnSpPr/>
          <p:nvPr/>
        </p:nvCxnSpPr>
        <p:spPr>
          <a:xfrm>
            <a:off x="138583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08"/>
          <p:cNvSpPr txBox="1"/>
          <p:nvPr/>
        </p:nvSpPr>
        <p:spPr>
          <a:xfrm>
            <a:off x="107323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09"/>
          <p:cNvCxnSpPr/>
          <p:nvPr/>
        </p:nvCxnSpPr>
        <p:spPr>
          <a:xfrm>
            <a:off x="320686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1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96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11"/>
          <p:cNvSpPr txBox="1"/>
          <p:nvPr/>
        </p:nvSpPr>
        <p:spPr>
          <a:xfrm>
            <a:off x="47592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12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123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13"/>
          <p:cNvSpPr txBox="1"/>
          <p:nvPr/>
        </p:nvSpPr>
        <p:spPr>
          <a:xfrm>
            <a:off x="240248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14"/>
          <p:cNvCxnSpPr/>
          <p:nvPr/>
        </p:nvCxnSpPr>
        <p:spPr>
          <a:xfrm>
            <a:off x="162419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5" name="Shape 515"/>
          <p:cNvSpPr/>
          <p:nvPr/>
        </p:nvSpPr>
        <p:spPr>
          <a:xfrm>
            <a:off x="1624175" y="2947930"/>
            <a:ext cx="914400" cy="3288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Shape 51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/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517"/>
          <p:cNvSpPr txBox="1"/>
          <p:nvPr/>
        </p:nvSpPr>
        <p:spPr>
          <a:xfrm>
            <a:off x="5881984" y="3363699"/>
            <a:ext cx="2109173" cy="44661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../New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96328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522"/>
          <p:cNvSpPr/>
          <p:nvPr/>
        </p:nvSpPr>
        <p:spPr>
          <a:xfrm>
            <a:off x="2225885" y="3035466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Shape 523"/>
          <p:cNvSpPr/>
          <p:nvPr/>
        </p:nvSpPr>
        <p:spPr>
          <a:xfrm>
            <a:off x="960735" y="1934591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Shape 524"/>
          <p:cNvSpPr/>
          <p:nvPr/>
        </p:nvSpPr>
        <p:spPr>
          <a:xfrm>
            <a:off x="945810" y="3035466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" name="Shape 547"/>
          <p:cNvCxnSpPr/>
          <p:nvPr/>
        </p:nvCxnSpPr>
        <p:spPr>
          <a:xfrm rot="10800000">
            <a:off x="1181130" y="2594537"/>
            <a:ext cx="0" cy="504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33" name="Shape 548"/>
          <p:cNvCxnSpPr/>
          <p:nvPr/>
        </p:nvCxnSpPr>
        <p:spPr>
          <a:xfrm>
            <a:off x="1841530" y="2574689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" name="Shape 495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687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9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98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497"/>
          <p:cNvSpPr txBox="1"/>
          <p:nvPr/>
        </p:nvSpPr>
        <p:spPr>
          <a:xfrm>
            <a:off x="235342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498"/>
          <p:cNvCxnSpPr/>
          <p:nvPr/>
        </p:nvCxnSpPr>
        <p:spPr>
          <a:xfrm flipH="1">
            <a:off x="326276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49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523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00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7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01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802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02"/>
          <p:cNvCxnSpPr/>
          <p:nvPr/>
        </p:nvCxnSpPr>
        <p:spPr>
          <a:xfrm>
            <a:off x="279538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03"/>
          <p:cNvSpPr txBox="1"/>
          <p:nvPr/>
        </p:nvSpPr>
        <p:spPr>
          <a:xfrm>
            <a:off x="96255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04"/>
          <p:cNvSpPr txBox="1"/>
          <p:nvPr/>
        </p:nvSpPr>
        <p:spPr>
          <a:xfrm>
            <a:off x="229372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05"/>
          <p:cNvSpPr txBox="1"/>
          <p:nvPr/>
        </p:nvSpPr>
        <p:spPr>
          <a:xfrm>
            <a:off x="357804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06"/>
          <p:cNvCxnSpPr/>
          <p:nvPr/>
        </p:nvCxnSpPr>
        <p:spPr>
          <a:xfrm flipH="1">
            <a:off x="116980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07"/>
          <p:cNvCxnSpPr/>
          <p:nvPr/>
        </p:nvCxnSpPr>
        <p:spPr>
          <a:xfrm>
            <a:off x="138583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08"/>
          <p:cNvSpPr txBox="1"/>
          <p:nvPr/>
        </p:nvSpPr>
        <p:spPr>
          <a:xfrm>
            <a:off x="107323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09"/>
          <p:cNvCxnSpPr/>
          <p:nvPr/>
        </p:nvCxnSpPr>
        <p:spPr>
          <a:xfrm>
            <a:off x="320686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1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96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11"/>
          <p:cNvSpPr txBox="1"/>
          <p:nvPr/>
        </p:nvSpPr>
        <p:spPr>
          <a:xfrm>
            <a:off x="47592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12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123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13"/>
          <p:cNvSpPr txBox="1"/>
          <p:nvPr/>
        </p:nvSpPr>
        <p:spPr>
          <a:xfrm>
            <a:off x="240248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14"/>
          <p:cNvCxnSpPr/>
          <p:nvPr/>
        </p:nvCxnSpPr>
        <p:spPr>
          <a:xfrm>
            <a:off x="162419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6" name="Shape 51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 dirty="0"/>
          </a:p>
        </p:txBody>
      </p:sp>
      <p:sp>
        <p:nvSpPr>
          <p:cNvPr id="27" name="Shape 517"/>
          <p:cNvSpPr txBox="1"/>
          <p:nvPr/>
        </p:nvSpPr>
        <p:spPr>
          <a:xfrm>
            <a:off x="5881984" y="3363699"/>
            <a:ext cx="2109173" cy="44661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../New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0889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56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955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55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466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558"/>
          <p:cNvSpPr txBox="1"/>
          <p:nvPr/>
        </p:nvSpPr>
        <p:spPr>
          <a:xfrm>
            <a:off x="237610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559"/>
          <p:cNvCxnSpPr/>
          <p:nvPr/>
        </p:nvCxnSpPr>
        <p:spPr>
          <a:xfrm flipH="1">
            <a:off x="328544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56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91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61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038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62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0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63"/>
          <p:cNvCxnSpPr/>
          <p:nvPr/>
        </p:nvCxnSpPr>
        <p:spPr>
          <a:xfrm>
            <a:off x="281806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64"/>
          <p:cNvSpPr txBox="1"/>
          <p:nvPr/>
        </p:nvSpPr>
        <p:spPr>
          <a:xfrm>
            <a:off x="98523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65"/>
          <p:cNvSpPr txBox="1"/>
          <p:nvPr/>
        </p:nvSpPr>
        <p:spPr>
          <a:xfrm>
            <a:off x="231640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66"/>
          <p:cNvSpPr txBox="1"/>
          <p:nvPr/>
        </p:nvSpPr>
        <p:spPr>
          <a:xfrm>
            <a:off x="360072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67"/>
          <p:cNvCxnSpPr/>
          <p:nvPr/>
        </p:nvCxnSpPr>
        <p:spPr>
          <a:xfrm flipH="1">
            <a:off x="1192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68"/>
          <p:cNvCxnSpPr/>
          <p:nvPr/>
        </p:nvCxnSpPr>
        <p:spPr>
          <a:xfrm>
            <a:off x="140851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69"/>
          <p:cNvSpPr txBox="1"/>
          <p:nvPr/>
        </p:nvSpPr>
        <p:spPr>
          <a:xfrm>
            <a:off x="109591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70"/>
          <p:cNvCxnSpPr/>
          <p:nvPr/>
        </p:nvCxnSpPr>
        <p:spPr>
          <a:xfrm>
            <a:off x="322954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7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64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72"/>
          <p:cNvSpPr txBox="1"/>
          <p:nvPr/>
        </p:nvSpPr>
        <p:spPr>
          <a:xfrm>
            <a:off x="49860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73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391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74"/>
          <p:cNvSpPr txBox="1"/>
          <p:nvPr/>
        </p:nvSpPr>
        <p:spPr>
          <a:xfrm>
            <a:off x="242516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75"/>
          <p:cNvCxnSpPr/>
          <p:nvPr/>
        </p:nvCxnSpPr>
        <p:spPr>
          <a:xfrm>
            <a:off x="164687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5" name="Shape 57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 dirty="0"/>
          </a:p>
        </p:txBody>
      </p:sp>
      <p:sp>
        <p:nvSpPr>
          <p:cNvPr id="26" name="Shape 577"/>
          <p:cNvSpPr txBox="1"/>
          <p:nvPr/>
        </p:nvSpPr>
        <p:spPr>
          <a:xfrm>
            <a:off x="5895187" y="3366325"/>
            <a:ext cx="2082766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../../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7" name="Shape 578"/>
          <p:cNvSpPr/>
          <p:nvPr/>
        </p:nvSpPr>
        <p:spPr>
          <a:xfrm rot="16200000">
            <a:off x="-120071" y="1533125"/>
            <a:ext cx="2427000" cy="8949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5865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583"/>
          <p:cNvSpPr/>
          <p:nvPr/>
        </p:nvSpPr>
        <p:spPr>
          <a:xfrm>
            <a:off x="2259904" y="52086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Shape 584"/>
          <p:cNvSpPr/>
          <p:nvPr/>
        </p:nvSpPr>
        <p:spPr>
          <a:xfrm>
            <a:off x="994754" y="1934590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Shape 585"/>
          <p:cNvSpPr/>
          <p:nvPr/>
        </p:nvSpPr>
        <p:spPr>
          <a:xfrm>
            <a:off x="979829" y="3035465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" name="Shape 608"/>
          <p:cNvCxnSpPr/>
          <p:nvPr/>
        </p:nvCxnSpPr>
        <p:spPr>
          <a:xfrm rot="10800000">
            <a:off x="1215149" y="2594536"/>
            <a:ext cx="0" cy="504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33" name="Shape 609"/>
          <p:cNvCxnSpPr/>
          <p:nvPr/>
        </p:nvCxnSpPr>
        <p:spPr>
          <a:xfrm rot="10800000" flipH="1">
            <a:off x="1118574" y="1263338"/>
            <a:ext cx="1070400" cy="525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" name="Shape 556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955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55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466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558"/>
          <p:cNvSpPr txBox="1"/>
          <p:nvPr/>
        </p:nvSpPr>
        <p:spPr>
          <a:xfrm>
            <a:off x="237610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559"/>
          <p:cNvCxnSpPr/>
          <p:nvPr/>
        </p:nvCxnSpPr>
        <p:spPr>
          <a:xfrm flipH="1">
            <a:off x="328544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56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91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61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038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62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0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63"/>
          <p:cNvCxnSpPr/>
          <p:nvPr/>
        </p:nvCxnSpPr>
        <p:spPr>
          <a:xfrm>
            <a:off x="281806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64"/>
          <p:cNvSpPr txBox="1"/>
          <p:nvPr/>
        </p:nvSpPr>
        <p:spPr>
          <a:xfrm>
            <a:off x="98523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65"/>
          <p:cNvSpPr txBox="1"/>
          <p:nvPr/>
        </p:nvSpPr>
        <p:spPr>
          <a:xfrm>
            <a:off x="231640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66"/>
          <p:cNvSpPr txBox="1"/>
          <p:nvPr/>
        </p:nvSpPr>
        <p:spPr>
          <a:xfrm>
            <a:off x="360072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67"/>
          <p:cNvCxnSpPr/>
          <p:nvPr/>
        </p:nvCxnSpPr>
        <p:spPr>
          <a:xfrm flipH="1">
            <a:off x="1192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68"/>
          <p:cNvCxnSpPr/>
          <p:nvPr/>
        </p:nvCxnSpPr>
        <p:spPr>
          <a:xfrm>
            <a:off x="140851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69"/>
          <p:cNvSpPr txBox="1"/>
          <p:nvPr/>
        </p:nvSpPr>
        <p:spPr>
          <a:xfrm>
            <a:off x="109591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70"/>
          <p:cNvCxnSpPr/>
          <p:nvPr/>
        </p:nvCxnSpPr>
        <p:spPr>
          <a:xfrm>
            <a:off x="322954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7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64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72"/>
          <p:cNvSpPr txBox="1"/>
          <p:nvPr/>
        </p:nvSpPr>
        <p:spPr>
          <a:xfrm>
            <a:off x="49860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73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391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74"/>
          <p:cNvSpPr txBox="1"/>
          <p:nvPr/>
        </p:nvSpPr>
        <p:spPr>
          <a:xfrm>
            <a:off x="242516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75"/>
          <p:cNvCxnSpPr/>
          <p:nvPr/>
        </p:nvCxnSpPr>
        <p:spPr>
          <a:xfrm>
            <a:off x="164687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5" name="Shape 57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 dirty="0"/>
          </a:p>
        </p:txBody>
      </p:sp>
      <p:sp>
        <p:nvSpPr>
          <p:cNvPr id="26" name="Shape 577"/>
          <p:cNvSpPr txBox="1"/>
          <p:nvPr/>
        </p:nvSpPr>
        <p:spPr>
          <a:xfrm>
            <a:off x="5895187" y="3366325"/>
            <a:ext cx="2082766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../../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9400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16"/>
          <p:cNvSpPr txBox="1"/>
          <p:nvPr/>
        </p:nvSpPr>
        <p:spPr>
          <a:xfrm>
            <a:off x="109096" y="1275450"/>
            <a:ext cx="8953800" cy="43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Relative paths will always change 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depending on your location.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The alternative is ABSOLUTE paths. 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These always start from root.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Shape 488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97" y="102063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489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0062" y="5820397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2112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62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6" name="Shape 655"/>
          <p:cNvSpPr/>
          <p:nvPr/>
        </p:nvSpPr>
        <p:spPr>
          <a:xfrm>
            <a:off x="1317995" y="4090930"/>
            <a:ext cx="914400" cy="3288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Shape 656"/>
          <p:cNvSpPr txBox="1"/>
          <p:nvPr/>
        </p:nvSpPr>
        <p:spPr>
          <a:xfrm>
            <a:off x="5171409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4916197" y="4493375"/>
            <a:ext cx="3776525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/home/genomics/New</a:t>
            </a:r>
            <a:endParaRPr sz="20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6842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248728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Good Workshop Practice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hape 72"/>
          <p:cNvSpPr txBox="1"/>
          <p:nvPr/>
        </p:nvSpPr>
        <p:spPr>
          <a:xfrm>
            <a:off x="701564" y="1374977"/>
            <a:ext cx="7698300" cy="38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PowerPoint interspersed with Challenges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Ask lots of questions!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 together</a:t>
            </a: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latin typeface="Calibri"/>
                <a:ea typeface="Calibri"/>
                <a:cs typeface="Calibri"/>
                <a:sym typeface="Calibri"/>
              </a:rPr>
              <a:t>Take breaks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Cheat!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754"/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455" y="3179175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958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662"/>
          <p:cNvSpPr/>
          <p:nvPr/>
        </p:nvSpPr>
        <p:spPr>
          <a:xfrm>
            <a:off x="3971925" y="39417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Shape 663"/>
          <p:cNvSpPr/>
          <p:nvPr/>
        </p:nvSpPr>
        <p:spPr>
          <a:xfrm>
            <a:off x="1908375" y="172872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Shape 664"/>
          <p:cNvSpPr/>
          <p:nvPr/>
        </p:nvSpPr>
        <p:spPr>
          <a:xfrm>
            <a:off x="643225" y="3066250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Shape 665"/>
          <p:cNvSpPr/>
          <p:nvPr/>
        </p:nvSpPr>
        <p:spPr>
          <a:xfrm>
            <a:off x="1908375" y="4097650"/>
            <a:ext cx="10053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1" name="Shape 700"/>
          <p:cNvCxnSpPr/>
          <p:nvPr/>
        </p:nvCxnSpPr>
        <p:spPr>
          <a:xfrm flipH="1">
            <a:off x="2877389" y="1086843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2" name="Shape 701"/>
          <p:cNvCxnSpPr/>
          <p:nvPr/>
        </p:nvCxnSpPr>
        <p:spPr>
          <a:xfrm flipH="1">
            <a:off x="806122" y="2323346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3" name="Shape 702"/>
          <p:cNvCxnSpPr/>
          <p:nvPr/>
        </p:nvCxnSpPr>
        <p:spPr>
          <a:xfrm>
            <a:off x="1616811" y="3730534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4" name="Shape 62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7" name="Shape 656"/>
          <p:cNvSpPr txBox="1"/>
          <p:nvPr/>
        </p:nvSpPr>
        <p:spPr>
          <a:xfrm>
            <a:off x="5171409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4916197" y="4493375"/>
            <a:ext cx="3776525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/home/genomics/New</a:t>
            </a:r>
            <a:endParaRPr sz="20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2047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62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7" name="Shape 656"/>
          <p:cNvSpPr txBox="1"/>
          <p:nvPr/>
        </p:nvSpPr>
        <p:spPr>
          <a:xfrm>
            <a:off x="5169537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US" sz="2000" dirty="0" smtClean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5859583" y="4493375"/>
            <a:ext cx="1886009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</a:t>
            </a:r>
            <a:r>
              <a:rPr lang="en-GB" sz="2000" dirty="0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578"/>
          <p:cNvSpPr/>
          <p:nvPr/>
        </p:nvSpPr>
        <p:spPr>
          <a:xfrm rot="16200000">
            <a:off x="-409259" y="2652285"/>
            <a:ext cx="2427000" cy="8949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2437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662"/>
          <p:cNvSpPr/>
          <p:nvPr/>
        </p:nvSpPr>
        <p:spPr>
          <a:xfrm>
            <a:off x="3971925" y="39417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Shape 663"/>
          <p:cNvSpPr/>
          <p:nvPr/>
        </p:nvSpPr>
        <p:spPr>
          <a:xfrm>
            <a:off x="1908375" y="172872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Shape 700"/>
          <p:cNvCxnSpPr/>
          <p:nvPr/>
        </p:nvCxnSpPr>
        <p:spPr>
          <a:xfrm flipH="1">
            <a:off x="2877389" y="1086843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4" name="Shape 62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7" name="Shape 656"/>
          <p:cNvSpPr txBox="1"/>
          <p:nvPr/>
        </p:nvSpPr>
        <p:spPr>
          <a:xfrm>
            <a:off x="5169537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US" sz="2000" dirty="0" smtClean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5859583" y="4493375"/>
            <a:ext cx="1886009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</a:t>
            </a:r>
            <a:r>
              <a:rPr lang="en-GB" sz="2000" dirty="0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9524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707"/>
          <p:cNvSpPr txBox="1"/>
          <p:nvPr/>
        </p:nvSpPr>
        <p:spPr>
          <a:xfrm>
            <a:off x="497840" y="274638"/>
            <a:ext cx="81483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put this to practice</a:t>
            </a:r>
            <a:endParaRPr dirty="0"/>
          </a:p>
        </p:txBody>
      </p:sp>
      <p:sp>
        <p:nvSpPr>
          <p:cNvPr id="6" name="Shape 708"/>
          <p:cNvSpPr txBox="1"/>
          <p:nvPr/>
        </p:nvSpPr>
        <p:spPr>
          <a:xfrm>
            <a:off x="629920" y="1285902"/>
            <a:ext cx="786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Where am I right now? (Should be the Data directory)</a:t>
            </a:r>
            <a:endParaRPr sz="2000" dirty="0"/>
          </a:p>
        </p:txBody>
      </p:sp>
      <p:sp>
        <p:nvSpPr>
          <p:cNvPr id="7" name="Shape 709"/>
          <p:cNvSpPr txBox="1"/>
          <p:nvPr/>
        </p:nvSpPr>
        <p:spPr>
          <a:xfrm>
            <a:off x="4059800" y="1722313"/>
            <a:ext cx="10244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pwd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8" name="Shape 710"/>
          <p:cNvSpPr txBox="1"/>
          <p:nvPr/>
        </p:nvSpPr>
        <p:spPr>
          <a:xfrm>
            <a:off x="2665359" y="2347346"/>
            <a:ext cx="3813282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Change to the directory above</a:t>
            </a:r>
            <a:endParaRPr sz="2000" dirty="0"/>
          </a:p>
        </p:txBody>
      </p:sp>
      <p:sp>
        <p:nvSpPr>
          <p:cNvPr id="9" name="Shape 711"/>
          <p:cNvSpPr txBox="1"/>
          <p:nvPr/>
        </p:nvSpPr>
        <p:spPr>
          <a:xfrm>
            <a:off x="3806742" y="2972379"/>
            <a:ext cx="1530517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</a:t>
            </a:r>
            <a:r>
              <a:rPr lang="en-GB" sz="2000" dirty="0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./</a:t>
            </a:r>
            <a:endParaRPr sz="2000" dirty="0"/>
          </a:p>
        </p:txBody>
      </p:sp>
      <p:sp>
        <p:nvSpPr>
          <p:cNvPr id="10" name="Shape 712"/>
          <p:cNvSpPr txBox="1"/>
          <p:nvPr/>
        </p:nvSpPr>
        <p:spPr>
          <a:xfrm>
            <a:off x="2192074" y="3597412"/>
            <a:ext cx="4759853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list the contents of the Data directory</a:t>
            </a:r>
            <a:endParaRPr sz="2000" dirty="0"/>
          </a:p>
        </p:txBody>
      </p:sp>
      <p:sp>
        <p:nvSpPr>
          <p:cNvPr id="11" name="Shape 713"/>
          <p:cNvSpPr/>
          <p:nvPr/>
        </p:nvSpPr>
        <p:spPr>
          <a:xfrm>
            <a:off x="3544149" y="4222447"/>
            <a:ext cx="20556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</a:t>
            </a:r>
            <a:r>
              <a:rPr lang="en-GB" sz="2000" dirty="0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Data/</a:t>
            </a:r>
            <a:endParaRPr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640080" y="4793260"/>
            <a:ext cx="7863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CHALLENGE 1!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latin typeface="Calibri"/>
                <a:cs typeface="Calibri"/>
              </a:rPr>
              <a:t>Move into the Data directory and list the contents of your home directory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latin typeface="Calibri"/>
                <a:cs typeface="Calibri"/>
              </a:rPr>
              <a:t>In Data, make a new directory and move into this location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latin typeface="Calibri"/>
                <a:cs typeface="Calibri"/>
              </a:rPr>
              <a:t>From this new directory, move into your home directory IN ONE COMMAND and check your location</a:t>
            </a:r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7769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3040" y="1184653"/>
            <a:ext cx="8747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buClrTx/>
              <a:buFont typeface="+mj-lt"/>
              <a:buAutoNum type="arabicPeriod"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Move 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into the Data directory and list the contents of your home 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directory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</a:t>
            </a:r>
            <a:endParaRPr lang="en-US" sz="1800" kern="1200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Challenge 1!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7840" y="1553985"/>
            <a:ext cx="1431364" cy="646331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Data</a:t>
            </a:r>
          </a:p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.. 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3040" y="2306320"/>
            <a:ext cx="8453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457200">
              <a:buClrTx/>
              <a:buFontTx/>
              <a:buAutoNum type="arabicPeriod" startAt="2"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 Data, make a new directory and move into this 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location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3040" y="3486338"/>
            <a:ext cx="84531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buClrTx/>
              <a:buFontTx/>
              <a:buAutoNum type="arabicPeriod" startAt="3"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From this new directory, move into your home directory IN ONE COMMAND and check your location</a:t>
            </a:r>
          </a:p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</a:t>
            </a:r>
            <a:endParaRPr lang="en-US" sz="1800" kern="1200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7840" y="4213165"/>
            <a:ext cx="1569886" cy="369332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../.. </a:t>
            </a:r>
          </a:p>
        </p:txBody>
      </p:sp>
      <p:sp>
        <p:nvSpPr>
          <p:cNvPr id="9" name="Rectangle 8"/>
          <p:cNvSpPr/>
          <p:nvPr/>
        </p:nvSpPr>
        <p:spPr>
          <a:xfrm>
            <a:off x="2395998" y="1830984"/>
            <a:ext cx="295510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/home/genomics/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29204" y="1830984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Courier New"/>
              </a:rPr>
              <a:t>OR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90226" y="1830984"/>
            <a:ext cx="1015798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~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38093" y="1830984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Courier New"/>
              </a:rPr>
              <a:t>OR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7840" y="2753360"/>
            <a:ext cx="1710725" cy="646331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white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 smtClean="0">
                <a:solidFill>
                  <a:prstClr val="white"/>
                </a:solidFill>
                <a:latin typeface="Courier New"/>
                <a:ea typeface="+mn-ea"/>
                <a:cs typeface="Courier New"/>
              </a:rPr>
              <a:t>mkdir</a:t>
            </a:r>
            <a:r>
              <a:rPr lang="en-US" sz="1800" kern="1200" dirty="0" smtClean="0">
                <a:solidFill>
                  <a:prstClr val="white"/>
                </a:solidFill>
                <a:latin typeface="Courier New"/>
                <a:ea typeface="+mn-ea"/>
                <a:cs typeface="Courier New"/>
              </a:rPr>
              <a:t> new</a:t>
            </a:r>
          </a:p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white"/>
                </a:solidFill>
                <a:latin typeface="Courier New"/>
                <a:ea typeface="+mn-ea"/>
                <a:cs typeface="Courier New"/>
              </a:rPr>
              <a:t>$ cd new</a:t>
            </a:r>
            <a:endParaRPr lang="en-US" sz="1800" kern="1200" dirty="0">
              <a:solidFill>
                <a:prstClr val="white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7840" y="4582497"/>
            <a:ext cx="877276" cy="369332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pwd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548398" y="4216459"/>
            <a:ext cx="295510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cd 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/home/genomics/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81604" y="4213165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Courier New"/>
              </a:rPr>
              <a:t>OR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515639" y="4225002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Courier New"/>
              </a:rPr>
              <a:t>OR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982433" y="4213165"/>
            <a:ext cx="1015798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~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465025" y="4216459"/>
            <a:ext cx="738754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998231" y="4216459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Courier New"/>
              </a:rPr>
              <a:t>OR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21" name="Shape 734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6133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  <p:bldP spid="2" grpId="0" animBg="1"/>
      <p:bldP spid="5" grpId="0"/>
      <p:bldP spid="7" grpId="0"/>
      <p:bldP spid="8" grpId="0" animBg="1"/>
      <p:bldP spid="9" grpId="0" animBg="1"/>
      <p:bldP spid="10" grpId="0"/>
      <p:bldP spid="11" grpId="0" animBg="1"/>
      <p:bldP spid="12" grpId="0"/>
      <p:bldP spid="13" grpId="0" animBg="1"/>
      <p:bldP spid="14" grpId="0" animBg="1"/>
      <p:bldP spid="15" grpId="0" animBg="1"/>
      <p:bldP spid="16" grpId="0"/>
      <p:bldP spid="17" grpId="0"/>
      <p:bldP spid="18" grpId="0" animBg="1"/>
      <p:bldP spid="19" grpId="0" animBg="1"/>
      <p:bldP spid="2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09972" y="249811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Start by typing: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twice quickly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0587" y="201197"/>
            <a:ext cx="8545573" cy="86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If You’re Typing, You’re Doing Something </a:t>
            </a:r>
          </a:p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Wrong!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8489" y="1239520"/>
            <a:ext cx="7827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Tab complete is a nice trick to save you typing paths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For this example we are going to list everything in the directory 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/home/genomics/</a:t>
            </a: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workshop_materials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2" name="Rectangle 1"/>
          <p:cNvSpPr/>
          <p:nvPr/>
        </p:nvSpPr>
        <p:spPr>
          <a:xfrm>
            <a:off x="3680132" y="2973659"/>
            <a:ext cx="165800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	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83034" y="5976658"/>
            <a:ext cx="4408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This shows the contents of the root directory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8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Screen Shot 2018-09-11 at 13.47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699" y="3935139"/>
            <a:ext cx="7950603" cy="166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25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15270" y="1038838"/>
            <a:ext cx="1233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type: 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03126" y="1474848"/>
            <a:ext cx="165800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73986" y="6111947"/>
            <a:ext cx="5196029" cy="646331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Tab complete will fill in paths, save you time in typing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nd prevent typos!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2937" y="1910858"/>
            <a:ext cx="6598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once. The path to the /home/ directory has filled in.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23335" y="2346868"/>
            <a:ext cx="1817584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55982" y="2782878"/>
            <a:ext cx="1152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type: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50612" y="3218888"/>
            <a:ext cx="2163030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2474" y="3654898"/>
            <a:ext cx="7579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once. The path to the /home/genomics/ directory has filled in.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77125" y="4090908"/>
            <a:ext cx="311000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/home/genomics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pic>
        <p:nvPicPr>
          <p:cNvPr id="14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10613" y="201197"/>
            <a:ext cx="8545573" cy="86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If You’re Typing, You’re Doing Something </a:t>
            </a:r>
          </a:p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Wrong!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73195" y="4526918"/>
            <a:ext cx="1317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Finally type: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77125" y="4962928"/>
            <a:ext cx="311000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/home/genomics/w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98976" y="5398938"/>
            <a:ext cx="5746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once </a:t>
            </a:r>
            <a:r>
              <a:rPr lang="en-US" sz="1800" kern="1200" dirty="0">
                <a:solidFill>
                  <a:prstClr val="black"/>
                </a:solidFill>
                <a:latin typeface="Calibri"/>
              </a:rPr>
              <a:t>to finish the 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</a:rPr>
              <a:t>path,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and then enter.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You’ve now listed that directory contents.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6467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15" grpId="0" animBg="1"/>
      <p:bldP spid="6" grpId="0"/>
      <p:bldP spid="9" grpId="0" animBg="1"/>
      <p:bldP spid="7" grpId="0"/>
      <p:bldP spid="11" grpId="0" animBg="1"/>
      <p:bldP spid="12" grpId="0"/>
      <p:bldP spid="13" grpId="0" animBg="1"/>
      <p:bldP spid="17" grpId="0"/>
      <p:bldP spid="18" grpId="0" animBg="1"/>
      <p:bldP spid="1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8489" y="1239520"/>
            <a:ext cx="782702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Two more tricks for less typing!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* Represents a special character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For example: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Will list everything in my home directory ending .txt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 up arrow can be used to re-run commands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Press your up arrow and see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If you want all of these commands listed, simply type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8142" y="2421374"/>
            <a:ext cx="364771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/home/genomics/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*.txt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56318" y="5232400"/>
            <a:ext cx="1431364" cy="369332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history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pic>
        <p:nvPicPr>
          <p:cNvPr id="8" name="Shape 734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99214" y="201197"/>
            <a:ext cx="8545573" cy="86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If You’re Typing, You’re Doing Something </a:t>
            </a:r>
          </a:p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Wrong!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0710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5278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Binary programs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87437" y="1320800"/>
            <a:ext cx="57691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These are all programs installed on the Unix machine.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 smtClean="0">
                <a:latin typeface="Calibri"/>
                <a:cs typeface="Calibri"/>
              </a:rPr>
              <a:t>They can be found in /bin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7973" y="6334329"/>
            <a:ext cx="33695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These include </a:t>
            </a:r>
            <a:r>
              <a:rPr lang="en-US" sz="2000" dirty="0" err="1" smtClean="0">
                <a:latin typeface="Calibri"/>
                <a:cs typeface="Calibri"/>
              </a:rPr>
              <a:t>pwd</a:t>
            </a:r>
            <a:r>
              <a:rPr lang="en-US" sz="2000" dirty="0" smtClean="0">
                <a:latin typeface="Calibri"/>
                <a:cs typeface="Calibri"/>
              </a:rPr>
              <a:t>, </a:t>
            </a:r>
            <a:r>
              <a:rPr lang="en-US" sz="2000" dirty="0" err="1" smtClean="0">
                <a:latin typeface="Calibri"/>
                <a:cs typeface="Calibri"/>
              </a:rPr>
              <a:t>mkdir</a:t>
            </a:r>
            <a:r>
              <a:rPr lang="en-US" sz="2000" dirty="0" smtClean="0">
                <a:latin typeface="Calibri"/>
                <a:cs typeface="Calibri"/>
              </a:rPr>
              <a:t>, </a:t>
            </a:r>
            <a:r>
              <a:rPr lang="en-US" sz="2000" dirty="0" err="1" smtClean="0">
                <a:latin typeface="Calibri"/>
                <a:cs typeface="Calibri"/>
              </a:rPr>
              <a:t>ls</a:t>
            </a:r>
            <a:r>
              <a:rPr lang="en-US" sz="2000" dirty="0" smtClean="0">
                <a:latin typeface="Calibri"/>
                <a:cs typeface="Calibri"/>
              </a:rPr>
              <a:t> …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56318" y="2336463"/>
            <a:ext cx="1431364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sz="1800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sz="1800" dirty="0" err="1">
                <a:solidFill>
                  <a:srgbClr val="FFFFFF"/>
                </a:solidFill>
                <a:latin typeface="Courier New"/>
                <a:cs typeface="Courier New"/>
              </a:rPr>
              <a:t>ls</a:t>
            </a:r>
            <a:r>
              <a:rPr lang="en-US" sz="1800" dirty="0">
                <a:solidFill>
                  <a:srgbClr val="FFFFFF"/>
                </a:solidFill>
                <a:latin typeface="Courier New"/>
                <a:cs typeface="Courier New"/>
              </a:rPr>
              <a:t> /bin</a:t>
            </a:r>
          </a:p>
        </p:txBody>
      </p:sp>
      <p:pic>
        <p:nvPicPr>
          <p:cNvPr id="8" name="Shape 734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Screen Shot 2018-09-11 at 15.10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189" y="2797768"/>
            <a:ext cx="7607623" cy="356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981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7-20 at 13.47.5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210" y="144447"/>
            <a:ext cx="5124198" cy="656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85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3161" y="174037"/>
            <a:ext cx="9030839" cy="13097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Every binary program has a </a:t>
            </a:r>
          </a:p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manual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6438" y="1605280"/>
            <a:ext cx="791112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 view the manual page, type man followed by the name of the program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Open the manual page for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ls</a:t>
            </a:r>
            <a:endParaRPr lang="en-US" sz="1800" dirty="0"/>
          </a:p>
          <a:p>
            <a:pPr lvl="0" algn="ctr"/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Scroll through (enter) and find the options for: </a:t>
            </a:r>
            <a:endParaRPr lang="en-US" sz="1800" dirty="0" smtClean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long 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listing format (</a:t>
            </a:r>
            <a:r>
              <a:rPr lang="en-US" sz="1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), human-readable sizes (</a:t>
            </a:r>
            <a:r>
              <a:rPr lang="en-US" sz="1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-h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) and sort by modification time (</a:t>
            </a:r>
            <a:r>
              <a:rPr lang="en-US" sz="1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-t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)</a:t>
            </a:r>
            <a:endParaRPr lang="en-US" sz="1800" dirty="0"/>
          </a:p>
          <a:p>
            <a:pPr lvl="0" algn="ctr"/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Exit the manual page (type q) and give these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options a go in your Data directory</a:t>
            </a:r>
            <a:endParaRPr lang="en-US" sz="1800" dirty="0"/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02230" y="1974334"/>
            <a:ext cx="253954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man &lt;PROGRAMME&gt;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36" y="2085826"/>
            <a:ext cx="1833881" cy="1452579"/>
          </a:xfrm>
          <a:prstGeom prst="rect">
            <a:avLst/>
          </a:prstGeom>
        </p:spPr>
      </p:pic>
      <p:pic>
        <p:nvPicPr>
          <p:cNvPr id="6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74"/>
          <p:cNvSpPr/>
          <p:nvPr/>
        </p:nvSpPr>
        <p:spPr>
          <a:xfrm>
            <a:off x="3938214" y="3174592"/>
            <a:ext cx="1292700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man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endParaRPr sz="18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8" name="Shape 775"/>
          <p:cNvSpPr/>
          <p:nvPr/>
        </p:nvSpPr>
        <p:spPr>
          <a:xfrm>
            <a:off x="2106398" y="4927171"/>
            <a:ext cx="2244900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–l ./Data </a:t>
            </a:r>
            <a:endParaRPr dirty="0"/>
          </a:p>
        </p:txBody>
      </p:sp>
      <p:sp>
        <p:nvSpPr>
          <p:cNvPr id="9" name="Shape 776"/>
          <p:cNvSpPr txBox="1"/>
          <p:nvPr/>
        </p:nvSpPr>
        <p:spPr>
          <a:xfrm>
            <a:off x="4322743" y="4878401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/>
          </a:p>
        </p:txBody>
      </p:sp>
      <p:sp>
        <p:nvSpPr>
          <p:cNvPr id="10" name="Shape 777"/>
          <p:cNvSpPr/>
          <p:nvPr/>
        </p:nvSpPr>
        <p:spPr>
          <a:xfrm>
            <a:off x="4817923" y="4930471"/>
            <a:ext cx="2145000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–t ./Data </a:t>
            </a:r>
            <a:endParaRPr dirty="0"/>
          </a:p>
        </p:txBody>
      </p:sp>
      <p:sp>
        <p:nvSpPr>
          <p:cNvPr id="14" name="Shape 775"/>
          <p:cNvSpPr/>
          <p:nvPr/>
        </p:nvSpPr>
        <p:spPr>
          <a:xfrm>
            <a:off x="1684835" y="5368792"/>
            <a:ext cx="2667982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</a:t>
            </a:r>
            <a:r>
              <a:rPr lang="en-GB" sz="1800" dirty="0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 -h .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/Data </a:t>
            </a:r>
            <a:endParaRPr dirty="0"/>
          </a:p>
        </p:txBody>
      </p:sp>
      <p:sp>
        <p:nvSpPr>
          <p:cNvPr id="15" name="Shape 776"/>
          <p:cNvSpPr txBox="1"/>
          <p:nvPr/>
        </p:nvSpPr>
        <p:spPr>
          <a:xfrm>
            <a:off x="4322743" y="5370321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16" name="Shape 777"/>
          <p:cNvSpPr/>
          <p:nvPr/>
        </p:nvSpPr>
        <p:spPr>
          <a:xfrm>
            <a:off x="4819442" y="5368792"/>
            <a:ext cx="2473126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–</a:t>
            </a:r>
            <a:r>
              <a:rPr lang="en-GB" sz="1800" dirty="0" err="1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lh</a:t>
            </a:r>
            <a:r>
              <a:rPr lang="en-GB" sz="1800" dirty="0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./Data </a:t>
            </a:r>
            <a:endParaRPr dirty="0"/>
          </a:p>
        </p:txBody>
      </p:sp>
      <p:sp>
        <p:nvSpPr>
          <p:cNvPr id="19" name="Shape 775"/>
          <p:cNvSpPr/>
          <p:nvPr/>
        </p:nvSpPr>
        <p:spPr>
          <a:xfrm>
            <a:off x="1420794" y="5810413"/>
            <a:ext cx="2933543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</a:t>
            </a:r>
            <a:r>
              <a:rPr lang="en-GB" sz="1800" dirty="0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 -h -t.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/Data </a:t>
            </a:r>
            <a:endParaRPr dirty="0"/>
          </a:p>
        </p:txBody>
      </p:sp>
      <p:sp>
        <p:nvSpPr>
          <p:cNvPr id="20" name="Shape 776"/>
          <p:cNvSpPr txBox="1"/>
          <p:nvPr/>
        </p:nvSpPr>
        <p:spPr>
          <a:xfrm>
            <a:off x="4322743" y="5786792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21" name="Shape 777"/>
          <p:cNvSpPr/>
          <p:nvPr/>
        </p:nvSpPr>
        <p:spPr>
          <a:xfrm>
            <a:off x="4820961" y="5810413"/>
            <a:ext cx="2473126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–</a:t>
            </a:r>
            <a:r>
              <a:rPr lang="en-GB" sz="1800" dirty="0" err="1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lht</a:t>
            </a:r>
            <a:r>
              <a:rPr lang="en-GB" sz="1800" dirty="0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./Data </a:t>
            </a:r>
            <a:endParaRPr dirty="0"/>
          </a:p>
        </p:txBody>
      </p:sp>
      <p:sp>
        <p:nvSpPr>
          <p:cNvPr id="22" name="Shape 775"/>
          <p:cNvSpPr/>
          <p:nvPr/>
        </p:nvSpPr>
        <p:spPr>
          <a:xfrm>
            <a:off x="880138" y="6252034"/>
            <a:ext cx="3470255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</a:t>
            </a:r>
            <a:r>
              <a:rPr lang="en-GB" sz="1800" dirty="0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 –h –t -a .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/Data </a:t>
            </a:r>
            <a:endParaRPr dirty="0"/>
          </a:p>
        </p:txBody>
      </p:sp>
      <p:sp>
        <p:nvSpPr>
          <p:cNvPr id="23" name="Shape 776"/>
          <p:cNvSpPr txBox="1"/>
          <p:nvPr/>
        </p:nvSpPr>
        <p:spPr>
          <a:xfrm>
            <a:off x="4322743" y="6203264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24" name="Shape 777"/>
          <p:cNvSpPr/>
          <p:nvPr/>
        </p:nvSpPr>
        <p:spPr>
          <a:xfrm>
            <a:off x="4809907" y="6252034"/>
            <a:ext cx="2746702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–</a:t>
            </a:r>
            <a:r>
              <a:rPr lang="en-GB" sz="1800" dirty="0" err="1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lhta</a:t>
            </a:r>
            <a:r>
              <a:rPr lang="en-GB" sz="1800" dirty="0" smtClean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./Data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8425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 animBg="1"/>
      <p:bldP spid="19" grpId="0" animBg="1"/>
      <p:bldP spid="20" grpId="0"/>
      <p:bldP spid="21" grpId="0" animBg="1"/>
      <p:bldP spid="22" grpId="0" animBg="1"/>
      <p:bldP spid="23" grpId="0"/>
      <p:bldP spid="2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9" name="Straight Arrow Connector 28"/>
          <p:cNvCxnSpPr>
            <a:endCxn id="32" idx="0"/>
          </p:cNvCxnSpPr>
          <p:nvPr/>
        </p:nvCxnSpPr>
        <p:spPr>
          <a:xfrm>
            <a:off x="1270000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33" idx="0"/>
          </p:cNvCxnSpPr>
          <p:nvPr/>
        </p:nvCxnSpPr>
        <p:spPr>
          <a:xfrm>
            <a:off x="1737360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98143" y="6085840"/>
            <a:ext cx="57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ags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1565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737360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41645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itle 1"/>
          <p:cNvSpPr txBox="1">
            <a:spLocks/>
          </p:cNvSpPr>
          <p:nvPr/>
        </p:nvSpPr>
        <p:spPr>
          <a:xfrm>
            <a:off x="4488556" y="3160396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Examples!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226560" y="4162346"/>
            <a:ext cx="45448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First I need you to make a new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alled “Working” within your home directory.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Afterwards your file structure should look like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his!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  <a:endParaRPr lang="en-US" sz="36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2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9119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81588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1270000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1737360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98143" y="6085840"/>
            <a:ext cx="57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1565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1645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Moving Files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9492" y="4168616"/>
            <a:ext cx="496395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Lets move Heaven and Earth from Data to Working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move Heaven too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REMEMBER TAB COMPLETE!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1127760" y="5486400"/>
            <a:ext cx="35075" cy="59944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 flipV="1">
            <a:off x="1608979" y="5486400"/>
            <a:ext cx="447148" cy="599440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1127760" y="3931920"/>
            <a:ext cx="35075" cy="59944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1505529" y="4023360"/>
            <a:ext cx="483981" cy="508000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638268" y="4634448"/>
            <a:ext cx="3106404" cy="584776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6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~/Data</a:t>
            </a:r>
          </a:p>
          <a:p>
            <a:pPr algn="ctr" defTabSz="457200">
              <a:buClrTx/>
              <a:buFontTx/>
              <a:buNone/>
            </a:pPr>
            <a:r>
              <a:rPr lang="en-US" sz="16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mv </a:t>
            </a:r>
            <a:r>
              <a:rPr lang="en-US" sz="16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./Earth </a:t>
            </a:r>
            <a:r>
              <a:rPr lang="en-US" sz="16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../Working/ 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  <a:endParaRPr lang="en-US" sz="36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5577840" y="52933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 flipV="1">
            <a:off x="6741572" y="52933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049520" y="5372854"/>
            <a:ext cx="51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File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904132" y="5372854"/>
            <a:ext cx="983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Location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0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TextBox 50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521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 animBg="1"/>
      <p:bldP spid="41" grpId="0"/>
      <p:bldP spid="4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982675" y="6146800"/>
            <a:ext cx="574647" cy="308372"/>
          </a:xfrm>
          <a:prstGeom prst="rect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2676" y="6085840"/>
            <a:ext cx="57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ags</a:t>
            </a:r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81588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2377332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284469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068897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4692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Moving Files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572000" y="4168616"/>
            <a:ext cx="35332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 can also be used to rename files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Let’s change rags to riches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63916" y="5034558"/>
            <a:ext cx="295510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mv 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./rags ./riches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  <a:endParaRPr lang="en-US" sz="36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5953760" y="543560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 flipV="1">
            <a:off x="7117492" y="543560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425440" y="5515094"/>
            <a:ext cx="51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File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280052" y="5515094"/>
            <a:ext cx="983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Location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4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0572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2" grpId="0"/>
      <p:bldP spid="15" grpId="0" animBg="1"/>
      <p:bldP spid="48" grpId="0"/>
      <p:bldP spid="49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2377332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284469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68897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4692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  <a:endParaRPr lang="en-US" sz="36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7" name="Shape 734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1755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2377332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284469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68897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4692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Deleting Files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052972" y="4168616"/>
            <a:ext cx="45712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let’s delete Heaven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(Check your present working directory is Data)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When prompted type y for yes and press enter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7" name="Multiply 16"/>
          <p:cNvSpPr/>
          <p:nvPr/>
        </p:nvSpPr>
        <p:spPr>
          <a:xfrm>
            <a:off x="3017951" y="5994400"/>
            <a:ext cx="547778" cy="619760"/>
          </a:xfrm>
          <a:prstGeom prst="mathMultiply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19600" y="4981736"/>
            <a:ext cx="364771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rm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–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i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../Working/Heaven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  <a:endParaRPr lang="en-US" sz="36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9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761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7" grpId="0" animBg="1"/>
      <p:bldP spid="15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5690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Deleting Files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4892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17222" y="4168616"/>
            <a:ext cx="44427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let’s delete the entire Working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Including Earth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4" name="Multiply 43"/>
          <p:cNvSpPr/>
          <p:nvPr/>
        </p:nvSpPr>
        <p:spPr>
          <a:xfrm>
            <a:off x="2186330" y="4734560"/>
            <a:ext cx="547778" cy="619760"/>
          </a:xfrm>
          <a:prstGeom prst="mathMultiply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23765" y="4985306"/>
            <a:ext cx="323215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rm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-r –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i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../Working/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  <a:endParaRPr lang="en-US" sz="36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1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1959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44" grpId="0" animBg="1"/>
      <p:bldP spid="12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Deleting Files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678960" y="4168616"/>
            <a:ext cx="531933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Deleting files is very dangerous! There is no recycle bin 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 Unix! Once gone, files are gone for ever!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Therefore try to ALWAYS use </a:t>
            </a: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rm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–</a:t>
            </a: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 descr="Empt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1071" y="4948475"/>
            <a:ext cx="1143742" cy="1394937"/>
          </a:xfrm>
          <a:prstGeom prst="rect">
            <a:avLst/>
          </a:prstGeom>
        </p:spPr>
      </p:pic>
      <p:sp>
        <p:nvSpPr>
          <p:cNvPr id="45" name="Multiply 44"/>
          <p:cNvSpPr/>
          <p:nvPr/>
        </p:nvSpPr>
        <p:spPr>
          <a:xfrm>
            <a:off x="2906622" y="4948475"/>
            <a:ext cx="1431698" cy="1344692"/>
          </a:xfrm>
          <a:prstGeom prst="mathMultiply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  <a:endParaRPr lang="en-US" sz="36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6" name="Shape 734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4120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45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Copying Files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732795" y="4168616"/>
            <a:ext cx="52116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Let’s make a copy of riches within the home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(Make sure your present working directory is Data)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17670" y="5091946"/>
            <a:ext cx="253954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./riches 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../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  <a:endParaRPr lang="en-US" sz="36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V="1">
            <a:off x="5923280" y="54965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7087012" y="54965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394960" y="5576054"/>
            <a:ext cx="51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File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249572" y="5576054"/>
            <a:ext cx="983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Location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3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9208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 animBg="1"/>
      <p:bldP spid="37" grpId="0"/>
      <p:bldP spid="38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582570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86580" y="4665226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  <a:endParaRPr lang="en-US" sz="36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4" name="Shape 734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2043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3"/>
          <p:cNvSpPr txBox="1"/>
          <p:nvPr/>
        </p:nvSpPr>
        <p:spPr>
          <a:xfrm>
            <a:off x="576300" y="231475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Watching vs Doing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Shape 84"/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3837" y="2140693"/>
            <a:ext cx="2793225" cy="193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85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937" y="2140693"/>
            <a:ext cx="2979675" cy="198412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86"/>
          <p:cNvSpPr txBox="1"/>
          <p:nvPr/>
        </p:nvSpPr>
        <p:spPr>
          <a:xfrm>
            <a:off x="985375" y="4245418"/>
            <a:ext cx="28770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Listen when you see this cat</a:t>
            </a:r>
            <a:endParaRPr sz="1600"/>
          </a:p>
        </p:txBody>
      </p:sp>
      <p:sp>
        <p:nvSpPr>
          <p:cNvPr id="7" name="Shape 87"/>
          <p:cNvSpPr txBox="1"/>
          <p:nvPr/>
        </p:nvSpPr>
        <p:spPr>
          <a:xfrm>
            <a:off x="5579700" y="4245418"/>
            <a:ext cx="27015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Do when you see this cat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695516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Copying Files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563840" y="4168616"/>
            <a:ext cx="554960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You can also copy entire directories and use this function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 rename files/directories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Move to home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Make a copy of the Data directory here and call it Backup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582570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86580" y="4665226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2" name="Rectangle 1"/>
          <p:cNvSpPr/>
          <p:nvPr/>
        </p:nvSpPr>
        <p:spPr>
          <a:xfrm>
            <a:off x="5801461" y="5301734"/>
            <a:ext cx="1015798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~</a:t>
            </a:r>
          </a:p>
        </p:txBody>
      </p:sp>
      <p:sp>
        <p:nvSpPr>
          <p:cNvPr id="4" name="Rectangle 3"/>
          <p:cNvSpPr/>
          <p:nvPr/>
        </p:nvSpPr>
        <p:spPr>
          <a:xfrm>
            <a:off x="4598460" y="6181407"/>
            <a:ext cx="3370672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–r ./Data ./Backup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  <a:endParaRPr lang="en-US" sz="36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3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8695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 animBg="1"/>
      <p:bldP spid="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582570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251046" y="4665226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pic>
        <p:nvPicPr>
          <p:cNvPr id="33" name="Picture 3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086871" y="4849892"/>
            <a:ext cx="865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Backup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09788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247904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824560" y="4023360"/>
            <a:ext cx="170096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  <a:endParaRPr lang="en-US" sz="36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6" name="Shape 734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6520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Typical File Sizes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Shape 1151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990"/>
          <a:stretch/>
        </p:blipFill>
        <p:spPr>
          <a:xfrm>
            <a:off x="694062" y="1211669"/>
            <a:ext cx="2257800" cy="214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149"/>
          <p:cNvSpPr txBox="1"/>
          <p:nvPr/>
        </p:nvSpPr>
        <p:spPr>
          <a:xfrm>
            <a:off x="3350870" y="1932569"/>
            <a:ext cx="5258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One Sequencing Sample on the </a:t>
            </a:r>
            <a:r>
              <a:rPr lang="en-GB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Illumina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NextSeq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3,000,000 reads = 1 Gb</a:t>
            </a:r>
            <a:endParaRPr dirty="0"/>
          </a:p>
        </p:txBody>
      </p:sp>
      <p:sp>
        <p:nvSpPr>
          <p:cNvPr id="11" name="Shape 1150"/>
          <p:cNvSpPr txBox="1"/>
          <p:nvPr/>
        </p:nvSpPr>
        <p:spPr>
          <a:xfrm>
            <a:off x="786017" y="3480162"/>
            <a:ext cx="7571967" cy="249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But typically you will sequence more than one sample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may have different patients, different locations, replicates etc…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size of the sequencing data file can easily become 100s of Gb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(or even bigger depending on the sequencer used)</a:t>
            </a:r>
            <a:endParaRPr/>
          </a:p>
        </p:txBody>
      </p:sp>
      <p:pic>
        <p:nvPicPr>
          <p:cNvPr id="12" name="Shape 734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3695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Archived/Compressed Files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3888" y="1207254"/>
            <a:ext cx="7996224" cy="5355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Commonly, people will compress large files so that they are easier to store or share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Here’s an example:</a:t>
            </a:r>
          </a:p>
          <a:p>
            <a:pPr algn="ctr" defTabSz="457200">
              <a:buClrTx/>
              <a:buFontTx/>
              <a:buNone/>
            </a:pPr>
            <a:r>
              <a:rPr lang="en-US" sz="1800" b="1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sequences.tar.gz</a:t>
            </a:r>
            <a:endParaRPr lang="en-US" sz="1800" b="1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.tar – means that it is a tape archive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</a:t>
            </a: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– means that it is </a:t>
            </a: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gzipped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These can be used alone or in combination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 </a:t>
            </a: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uncompress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 Tar Archive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(x = extract, v = verbose, f = all files)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 </a:t>
            </a: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Gzipped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file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</a:t>
            </a: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zipped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Tar archive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25186" y="4260334"/>
            <a:ext cx="3093628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tar 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-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xvf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&lt;filename&gt;</a:t>
            </a:r>
          </a:p>
        </p:txBody>
      </p:sp>
      <p:sp>
        <p:nvSpPr>
          <p:cNvPr id="5" name="Rectangle 4"/>
          <p:cNvSpPr/>
          <p:nvPr/>
        </p:nvSpPr>
        <p:spPr>
          <a:xfrm>
            <a:off x="3163708" y="5398254"/>
            <a:ext cx="2816584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gunzip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&lt;filename&gt;</a:t>
            </a:r>
          </a:p>
        </p:txBody>
      </p:sp>
      <p:sp>
        <p:nvSpPr>
          <p:cNvPr id="6" name="Rectangle 5"/>
          <p:cNvSpPr/>
          <p:nvPr/>
        </p:nvSpPr>
        <p:spPr>
          <a:xfrm>
            <a:off x="2955925" y="6190734"/>
            <a:ext cx="323215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tar 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-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xzvf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&lt;filename&gt;</a:t>
            </a:r>
          </a:p>
        </p:txBody>
      </p:sp>
      <p:pic>
        <p:nvPicPr>
          <p:cNvPr id="7" name="Shape 734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5381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174"/>
          <p:cNvSpPr txBox="1"/>
          <p:nvPr/>
        </p:nvSpPr>
        <p:spPr>
          <a:xfrm>
            <a:off x="1009320" y="1190445"/>
            <a:ext cx="6776100" cy="42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Change to the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workshop_materials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directory at the following path: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You should find a compressed directory: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2. Make a copy of this file in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Backup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directory you created</a:t>
            </a:r>
            <a:r>
              <a:rPr kumimoji="0" lang="en-GB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earlier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3. Un archive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original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directory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4. Unzip the read files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Rename the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unarchived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files – sequence_1.fq and sequence_2.fq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Delete the original .tar file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Challenge 2!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64563" y="1647629"/>
            <a:ext cx="381487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~/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workshop_materials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/Unix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80114" y="2386383"/>
            <a:ext cx="198377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err="1" smtClean="0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Sequences.tar</a:t>
            </a:r>
            <a:endParaRPr lang="en-US" sz="1800" kern="1200" dirty="0">
              <a:solidFill>
                <a:srgbClr val="FF0000"/>
              </a:solidFill>
              <a:latin typeface="Courier New"/>
              <a:ea typeface="+mn-ea"/>
              <a:cs typeface="Courier New"/>
            </a:endParaRPr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3693160" y="5507558"/>
            <a:ext cx="1757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tar		</a:t>
            </a:r>
            <a:r>
              <a:rPr lang="en-US" sz="1800" kern="1200" dirty="0" err="1" smtClean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gunzip</a:t>
            </a:r>
            <a:endParaRPr lang="en-US" sz="1800" kern="1200" dirty="0" smtClean="0">
              <a:solidFill>
                <a:prstClr val="white">
                  <a:lumMod val="65000"/>
                </a:prstClr>
              </a:solidFill>
              <a:latin typeface="Calibri"/>
              <a:ea typeface="+mn-ea"/>
              <a:cs typeface="+mn-cs"/>
            </a:endParaRPr>
          </a:p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c</a:t>
            </a:r>
            <a:r>
              <a:rPr lang="en-US" sz="1800" kern="1200" dirty="0" err="1" smtClean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p</a:t>
            </a: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	</a:t>
            </a:r>
            <a:r>
              <a:rPr lang="en-US" sz="1800" kern="1200" dirty="0" smtClean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	mv</a:t>
            </a:r>
            <a:endParaRPr lang="en-US" sz="1800" kern="1200" dirty="0">
              <a:solidFill>
                <a:prstClr val="white">
                  <a:lumMod val="65000"/>
                </a:prstClr>
              </a:solidFill>
              <a:latin typeface="Calibri"/>
              <a:ea typeface="+mn-ea"/>
              <a:cs typeface="+mn-cs"/>
            </a:endParaRPr>
          </a:p>
          <a:p>
            <a:pPr defTabSz="457200">
              <a:buClrTx/>
              <a:buFontTx/>
              <a:buNone/>
            </a:pPr>
            <a:r>
              <a:rPr lang="en-US" sz="1800" kern="1200" dirty="0" err="1" smtClean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rm</a:t>
            </a:r>
            <a:r>
              <a:rPr lang="en-US" sz="1800" kern="1200" dirty="0" smtClean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 –</a:t>
            </a:r>
            <a:r>
              <a:rPr lang="en-US" sz="1800" kern="1200" dirty="0" err="1" smtClean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i</a:t>
            </a: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	</a:t>
            </a:r>
            <a:r>
              <a:rPr lang="en-US" sz="1800" kern="1200" dirty="0" err="1" smtClean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mkdir</a:t>
            </a:r>
            <a:endParaRPr lang="en-US" sz="1800" kern="1200" dirty="0" smtClean="0">
              <a:solidFill>
                <a:prstClr val="white">
                  <a:lumMod val="65000"/>
                </a:prstClr>
              </a:solidFill>
              <a:latin typeface="Calibri"/>
              <a:ea typeface="+mn-ea"/>
              <a:cs typeface="+mn-cs"/>
            </a:endParaRPr>
          </a:p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cd</a:t>
            </a:r>
          </a:p>
        </p:txBody>
      </p:sp>
    </p:spTree>
    <p:extLst>
      <p:ext uri="{BB962C8B-B14F-4D97-AF65-F5344CB8AC3E}">
        <p14:creationId xmlns:p14="http://schemas.microsoft.com/office/powerpoint/2010/main" val="1187709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134374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Challenge 2!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3255" y="868048"/>
            <a:ext cx="6637491" cy="5355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ctr" defTabSz="457200">
              <a:buClrTx/>
              <a:buFontTx/>
              <a:buAutoNum type="arabicPeriod"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Get the File! </a:t>
            </a:r>
          </a:p>
          <a:p>
            <a:pPr marL="342900" indent="-342900" algn="ctr" defTabSz="457200">
              <a:buClrTx/>
              <a:buFontTx/>
              <a:buAutoNum type="arabicPeriod"/>
            </a:pPr>
            <a:endParaRPr lang="en-US"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marL="342900" indent="-342900" algn="ctr" defTabSz="457200">
              <a:buClrTx/>
              <a:buFontTx/>
              <a:buAutoNum type="arabicPeriod"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2. Make a copy </a:t>
            </a: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of this file in the Backup directory you created earlier</a:t>
            </a: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3. Un archive the directory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4. Unzip the read files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5. Rename the </a:t>
            </a:r>
            <a:r>
              <a:rPr lang="en-US" sz="1800" kern="12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unarchived</a:t>
            </a: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files – sequence_1.fq and sequence_2.fq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6. Delete the original .tar file</a:t>
            </a:r>
          </a:p>
        </p:txBody>
      </p:sp>
      <p:sp>
        <p:nvSpPr>
          <p:cNvPr id="7" name="Rectangle 6"/>
          <p:cNvSpPr/>
          <p:nvPr/>
        </p:nvSpPr>
        <p:spPr>
          <a:xfrm>
            <a:off x="1652757" y="2099539"/>
            <a:ext cx="5838486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Sequences.tar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g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enomics/Backup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 </a:t>
            </a:r>
          </a:p>
        </p:txBody>
      </p:sp>
      <p:sp>
        <p:nvSpPr>
          <p:cNvPr id="8" name="Rectangle 7"/>
          <p:cNvSpPr/>
          <p:nvPr/>
        </p:nvSpPr>
        <p:spPr>
          <a:xfrm>
            <a:off x="2381420" y="2916706"/>
            <a:ext cx="4381160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tar –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xvf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Sequences.tar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6027" y="5079229"/>
            <a:ext cx="8817092" cy="646331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mv 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Sequences/E_coli_Sequence1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.fq 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Sequences/sequence_1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.fq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mv 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Sequences/E_coli_Sequence2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.fq 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Sequences/sequence_2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.fq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67682" y="6199447"/>
            <a:ext cx="4008636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rm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–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i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Sequences.tar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80138" y="4262868"/>
            <a:ext cx="490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OR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41361" y="3686698"/>
            <a:ext cx="6461279" cy="923330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gunzip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Sequences/E_coli_Sequence1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.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fq.gz 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gunzip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Sequences/E_coli_Sequence2.fq.gz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gunzip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Sequences/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E_coli_Sequence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*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26754" y="1295532"/>
            <a:ext cx="4090493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d ~/</a:t>
            </a:r>
            <a:r>
              <a:rPr lang="en-US" sz="1800" kern="1200" dirty="0" err="1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workshop_materials</a:t>
            </a:r>
            <a:r>
              <a:rPr lang="en-US" sz="1800" kern="1200" dirty="0" smtClean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/Unix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944945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2" grpId="0"/>
      <p:bldP spid="13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07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6-11-22 at 16.56.02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5430" y="2105946"/>
            <a:ext cx="6313140" cy="43057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Back to the AMI</a:t>
            </a:r>
            <a:r>
              <a:rPr lang="is-IS" sz="4400" dirty="0" smtClean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76791" y="1274948"/>
            <a:ext cx="5390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AMI (“Amazon Machine Image”)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Base computer with all data and software</a:t>
            </a:r>
          </a:p>
        </p:txBody>
      </p:sp>
      <p:pic>
        <p:nvPicPr>
          <p:cNvPr id="5" name="Picture 4" descr="Sophie_Shaw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874" y="5139445"/>
            <a:ext cx="1335996" cy="14813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8985" y="5139445"/>
            <a:ext cx="1081430" cy="1481334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9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6032838" y="1700098"/>
            <a:ext cx="1157403" cy="40966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347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How Do You Install Software?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2216" y="1720840"/>
            <a:ext cx="863815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Some binary programs come with Ubuntu e.g.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mkdir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ls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r>
              <a:rPr lang="is-I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algn="ctr"/>
            <a:endParaRPr lang="is-I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s-I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However most software for bioinformatics needs to be installed.</a:t>
            </a:r>
          </a:p>
          <a:p>
            <a:pPr algn="ctr"/>
            <a:endParaRPr lang="is-I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s-I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For this week, I’ve already installed everything you need, BUT when</a:t>
            </a: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is-I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ou begin working on a different system you may need to do this.</a:t>
            </a:r>
          </a:p>
          <a:p>
            <a:pPr algn="ctr"/>
            <a:endParaRPr lang="is-I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s-I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If you’re using a shared compute resource, you’ll likely need to ask</a:t>
            </a: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your system administrator to do this.</a:t>
            </a:r>
          </a:p>
        </p:txBody>
      </p:sp>
    </p:spTree>
    <p:extLst>
      <p:ext uri="{BB962C8B-B14F-4D97-AF65-F5344CB8AC3E}">
        <p14:creationId xmlns:p14="http://schemas.microsoft.com/office/powerpoint/2010/main" val="4221973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6820" y="317322"/>
            <a:ext cx="8750360" cy="88093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IT IS NOT AS EASY AS IT </a:t>
            </a:r>
            <a:b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SOUNDS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5455" y="1460328"/>
            <a:ext cx="5453090" cy="486895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81547" y="6429510"/>
            <a:ext cx="19809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xkcd.com</a:t>
            </a:r>
            <a:r>
              <a:rPr lang="en-US" dirty="0"/>
              <a:t>/1987/</a:t>
            </a:r>
          </a:p>
        </p:txBody>
      </p:sp>
    </p:spTree>
    <p:extLst>
      <p:ext uri="{BB962C8B-B14F-4D97-AF65-F5344CB8AC3E}">
        <p14:creationId xmlns:p14="http://schemas.microsoft.com/office/powerpoint/2010/main" val="4007158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What is Unix?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719" y="1547973"/>
            <a:ext cx="8520600" cy="45552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Operating System </a:t>
            </a:r>
          </a:p>
        </p:txBody>
      </p:sp>
      <p:pic>
        <p:nvPicPr>
          <p:cNvPr id="4" name="Picture 3" descr="Screen Shot 2015-07-20 at 13.53.2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193" y="2417431"/>
            <a:ext cx="6589614" cy="3708732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5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0729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Software Installation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0119" y="1352145"/>
            <a:ext cx="804579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“get and compile” method!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Get the software from somewhere and then install in manually.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8022" y="2822058"/>
            <a:ext cx="2830314" cy="159205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07160" y="4249281"/>
            <a:ext cx="82550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GitHub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is a fantastic repository containing a lot of bioinformatics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oftware! It works using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git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so it’s easy to download.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There are others</a:t>
            </a:r>
            <a:r>
              <a:rPr lang="is-I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… sourceforge, personal webpages etc...</a:t>
            </a:r>
          </a:p>
          <a:p>
            <a:pPr algn="ctr"/>
            <a:r>
              <a:rPr lang="is-I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Commonly wget is used with these! </a:t>
            </a:r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656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3!</a:t>
            </a:r>
            <a:endParaRPr lang="en-US" dirty="0"/>
          </a:p>
        </p:txBody>
      </p:sp>
      <p:pic>
        <p:nvPicPr>
          <p:cNvPr id="4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57596" y="1352145"/>
            <a:ext cx="851086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I want you to download and compile the software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unicycler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Here is the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github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page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https://github.com/rrwick/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Unicycler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Make sure you are in your home directory.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Follow the instructions under “Build and run without installation”.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Take a read/glance of all of the information under “Requirements”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nd “Installation” – I just want you to read here!</a:t>
            </a:r>
          </a:p>
        </p:txBody>
      </p:sp>
    </p:spTree>
    <p:extLst>
      <p:ext uri="{BB962C8B-B14F-4D97-AF65-F5344CB8AC3E}">
        <p14:creationId xmlns:p14="http://schemas.microsoft.com/office/powerpoint/2010/main" val="129600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Have We Just Done?</a:t>
            </a:r>
            <a:endParaRPr lang="en-US" dirty="0"/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Screen Shot 2018-09-11 at 16.22.29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8000" y="1421093"/>
            <a:ext cx="5588000" cy="514561"/>
          </a:xfrm>
          <a:prstGeom prst="rect">
            <a:avLst/>
          </a:prstGeom>
        </p:spPr>
      </p:pic>
      <p:pic>
        <p:nvPicPr>
          <p:cNvPr id="6" name="Picture 5" descr="Screen Shot 2018-09-11 at 16.22.29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8000" y="2642320"/>
            <a:ext cx="5588000" cy="2253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42100" y="2109760"/>
            <a:ext cx="505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This has downloaded the software from </a:t>
            </a:r>
            <a:r>
              <a:rPr lang="en-US" sz="2000" dirty="0" err="1" smtClean="0">
                <a:latin typeface="Calibri"/>
                <a:cs typeface="Calibri"/>
              </a:rPr>
              <a:t>github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4449" y="2968827"/>
            <a:ext cx="5655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This has changed the location to this new directory</a:t>
            </a: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10" name="Picture 9" descr="Screen Shot 2018-09-11 at 16.25.37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8000" y="3430920"/>
            <a:ext cx="5308600" cy="2970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78865" y="3827894"/>
            <a:ext cx="4386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This has COMPILED the software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5695" y="4738169"/>
            <a:ext cx="7671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But what happens if you type </a:t>
            </a:r>
            <a:r>
              <a:rPr lang="en-US" sz="2000" dirty="0" err="1" smtClean="0">
                <a:latin typeface="Calibri"/>
                <a:cs typeface="Calibri"/>
              </a:rPr>
              <a:t>unicycler</a:t>
            </a:r>
            <a:r>
              <a:rPr lang="en-US" sz="2000" dirty="0" smtClean="0">
                <a:latin typeface="Calibri"/>
                <a:cs typeface="Calibri"/>
              </a:rPr>
              <a:t> on the command line now? </a:t>
            </a: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13" name="Picture 12" descr="Screen Shot 2018-09-11 at 16.27.0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9147" y="5264146"/>
            <a:ext cx="2895600" cy="635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791062" y="6078589"/>
            <a:ext cx="3561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Why!? Compiling ≠ Installing!</a:t>
            </a:r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0896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Installation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48244" y="1594012"/>
            <a:ext cx="86754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For software to be truly installed, it needs to be added to the directory</a:t>
            </a:r>
          </a:p>
          <a:p>
            <a:pPr algn="ctr"/>
            <a:r>
              <a:rPr lang="en-US" sz="2000" dirty="0" smtClean="0">
                <a:latin typeface="Calibri"/>
                <a:cs typeface="Calibri"/>
              </a:rPr>
              <a:t>/</a:t>
            </a:r>
            <a:r>
              <a:rPr lang="en-US" sz="2000" dirty="0" err="1" smtClean="0">
                <a:latin typeface="Calibri"/>
                <a:cs typeface="Calibri"/>
              </a:rPr>
              <a:t>usr</a:t>
            </a:r>
            <a:r>
              <a:rPr lang="en-US" sz="2000" dirty="0" smtClean="0">
                <a:latin typeface="Calibri"/>
                <a:cs typeface="Calibri"/>
              </a:rPr>
              <a:t>/bin or /</a:t>
            </a:r>
            <a:r>
              <a:rPr lang="en-US" sz="2000" dirty="0" err="1" smtClean="0">
                <a:latin typeface="Calibri"/>
                <a:cs typeface="Calibri"/>
              </a:rPr>
              <a:t>usr</a:t>
            </a:r>
            <a:r>
              <a:rPr lang="en-US" sz="2000" dirty="0" smtClean="0">
                <a:latin typeface="Calibri"/>
                <a:cs typeface="Calibri"/>
              </a:rPr>
              <a:t>/local/bin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 smtClean="0">
                <a:latin typeface="Calibri"/>
                <a:cs typeface="Calibri"/>
              </a:rPr>
              <a:t>And this requires admin privileges which you don’t have!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 smtClean="0">
                <a:latin typeface="Calibri"/>
                <a:cs typeface="Calibri"/>
              </a:rPr>
              <a:t>However you can still run the newly compiled software directly by using the path:</a:t>
            </a:r>
          </a:p>
        </p:txBody>
      </p:sp>
      <p:pic>
        <p:nvPicPr>
          <p:cNvPr id="3" name="Picture 2" descr="Screen Shot 2018-09-11 at 16.34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32" y="3685352"/>
            <a:ext cx="8068537" cy="2855160"/>
          </a:xfrm>
          <a:prstGeom prst="rect">
            <a:avLst/>
          </a:prstGeom>
        </p:spPr>
      </p:pic>
      <p:pic>
        <p:nvPicPr>
          <p:cNvPr id="15" name="Shape 84">
            <a:extLst>
              <a:ext uri="{FF2B5EF4-FFF2-40B4-BE49-F238E27FC236}">
                <a16:creationId xmlns:a16="http://schemas.microsoft.com/office/drawing/2014/main" xmlns="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661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However! It still won’t work</a:t>
            </a:r>
            <a:r>
              <a:rPr lang="is-IS" dirty="0" smtClean="0"/>
              <a:t>…</a:t>
            </a:r>
            <a:endParaRPr lang="en-US" dirty="0"/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2791062" y="1398200"/>
            <a:ext cx="3561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What! I hear you cry! Why!? </a:t>
            </a: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3" name="Picture 2" descr="Screen Shot 2018-09-11 at 16.35.2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8491" y="1933696"/>
            <a:ext cx="5787018" cy="4759339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750036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Dependencies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726" y="2432602"/>
            <a:ext cx="5290548" cy="41229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3605" y="1321419"/>
            <a:ext cx="6256791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 lot of software needs other software to work</a:t>
            </a:r>
            <a:r>
              <a:rPr lang="is-I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is-I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hich in turn needs other software..</a:t>
            </a:r>
          </a:p>
          <a:p>
            <a:pPr algn="ctr"/>
            <a:r>
              <a:rPr lang="is-I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Which also needs other software...</a:t>
            </a:r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81084" y="6521685"/>
            <a:ext cx="26630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nixos.org</a:t>
            </a:r>
            <a:r>
              <a:rPr lang="en-US" sz="1000" dirty="0"/>
              <a:t>/~</a:t>
            </a:r>
            <a:r>
              <a:rPr lang="en-US" sz="1000" dirty="0" err="1"/>
              <a:t>eelco</a:t>
            </a:r>
            <a:r>
              <a:rPr lang="en-US" sz="1000" dirty="0"/>
              <a:t>/pubs/</a:t>
            </a:r>
            <a:r>
              <a:rPr lang="en-US" sz="1000" dirty="0" err="1"/>
              <a:t>phd-thesis.pdf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222457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Software Managers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376263" y="1406973"/>
            <a:ext cx="4025306" cy="408808"/>
            <a:chOff x="522368" y="1478664"/>
            <a:chExt cx="4025306" cy="408808"/>
          </a:xfrm>
        </p:grpSpPr>
        <p:sp>
          <p:nvSpPr>
            <p:cNvPr id="7" name="Rectangle 6"/>
            <p:cNvSpPr/>
            <p:nvPr/>
          </p:nvSpPr>
          <p:spPr>
            <a:xfrm>
              <a:off x="522368" y="1478664"/>
              <a:ext cx="2663638" cy="369332"/>
            </a:xfrm>
            <a:prstGeom prst="rect">
              <a:avLst/>
            </a:prstGeom>
            <a:solidFill>
              <a:srgbClr val="000000"/>
            </a:solidFill>
          </p:spPr>
          <p:txBody>
            <a:bodyPr wrap="square">
              <a:spAutoFit/>
            </a:bodyPr>
            <a:lstStyle/>
            <a:p>
              <a:pPr algn="ctr" defTabSz="457200">
                <a:buClrTx/>
                <a:buFontTx/>
                <a:buNone/>
              </a:pPr>
              <a:r>
                <a:rPr lang="en-US" sz="1800" kern="1200" dirty="0">
                  <a:solidFill>
                    <a:srgbClr val="FFFFFF"/>
                  </a:solidFill>
                  <a:latin typeface="Courier New"/>
                  <a:ea typeface="+mn-ea"/>
                  <a:cs typeface="Courier New"/>
                </a:rPr>
                <a:t>a</a:t>
              </a:r>
              <a:r>
                <a:rPr lang="en-US" sz="1800" kern="1200" dirty="0" smtClean="0">
                  <a:solidFill>
                    <a:srgbClr val="FFFFFF"/>
                  </a:solidFill>
                  <a:latin typeface="Courier New"/>
                  <a:ea typeface="+mn-ea"/>
                  <a:cs typeface="Courier New"/>
                </a:rPr>
                <a:t>pt-get install</a:t>
              </a:r>
              <a:endPara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15430" y="1518140"/>
              <a:ext cx="4903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buClrTx/>
                <a:buFontTx/>
                <a:buNone/>
              </a:pPr>
              <a:r>
                <a:rPr lang="en-US" sz="1800" kern="12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OR</a:t>
              </a:r>
              <a:endPara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716793" y="1478664"/>
              <a:ext cx="830881" cy="369332"/>
            </a:xfrm>
            <a:prstGeom prst="rect">
              <a:avLst/>
            </a:prstGeom>
            <a:solidFill>
              <a:srgbClr val="000000"/>
            </a:solidFill>
          </p:spPr>
          <p:txBody>
            <a:bodyPr wrap="square">
              <a:spAutoFit/>
            </a:bodyPr>
            <a:lstStyle/>
            <a:p>
              <a:pPr algn="ctr" defTabSz="457200">
                <a:buClrTx/>
                <a:buFontTx/>
                <a:buNone/>
              </a:pPr>
              <a:r>
                <a:rPr lang="en-US" sz="1800" kern="1200" dirty="0" smtClean="0">
                  <a:solidFill>
                    <a:srgbClr val="FFFFFF"/>
                  </a:solidFill>
                  <a:latin typeface="Courier New"/>
                  <a:ea typeface="+mn-ea"/>
                  <a:cs typeface="Courier New"/>
                </a:rPr>
                <a:t>yum</a:t>
              </a:r>
              <a:endPara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859" y="2246265"/>
            <a:ext cx="2835923" cy="58772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5029073" y="2580855"/>
            <a:ext cx="3225737" cy="1413334"/>
            <a:chOff x="4947134" y="2191692"/>
            <a:chExt cx="3225737" cy="141333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47134" y="2191692"/>
              <a:ext cx="1413466" cy="1413334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360599" y="2713693"/>
              <a:ext cx="1812272" cy="369332"/>
            </a:xfrm>
            <a:prstGeom prst="rect">
              <a:avLst/>
            </a:prstGeom>
            <a:solidFill>
              <a:srgbClr val="000000"/>
            </a:solidFill>
          </p:spPr>
          <p:txBody>
            <a:bodyPr wrap="square">
              <a:spAutoFit/>
            </a:bodyPr>
            <a:lstStyle/>
            <a:p>
              <a:pPr algn="ctr" defTabSz="457200">
                <a:buClrTx/>
                <a:buFontTx/>
                <a:buNone/>
              </a:pPr>
              <a:r>
                <a:rPr lang="en-US" sz="1800" kern="1200" dirty="0">
                  <a:solidFill>
                    <a:srgbClr val="FFFFFF"/>
                  </a:solidFill>
                  <a:latin typeface="Courier New"/>
                  <a:ea typeface="+mn-ea"/>
                  <a:cs typeface="Courier New"/>
                </a:rPr>
                <a:t>p</a:t>
              </a:r>
              <a:r>
                <a:rPr lang="en-US" sz="1800" kern="1200" dirty="0" smtClean="0">
                  <a:solidFill>
                    <a:srgbClr val="FFFFFF"/>
                  </a:solidFill>
                  <a:latin typeface="Courier New"/>
                  <a:ea typeface="+mn-ea"/>
                  <a:cs typeface="Courier New"/>
                </a:rPr>
                <a:t>ip install</a:t>
              </a:r>
              <a:endPara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75764" y="4121532"/>
            <a:ext cx="4222146" cy="1316715"/>
            <a:chOff x="2525107" y="3998651"/>
            <a:chExt cx="4222146" cy="131671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25107" y="3998651"/>
              <a:ext cx="1316715" cy="1316715"/>
            </a:xfrm>
            <a:prstGeom prst="rect">
              <a:avLst/>
            </a:prstGeom>
          </p:spPr>
        </p:pic>
        <p:pic>
          <p:nvPicPr>
            <p:cNvPr id="13" name="Picture 12" descr="Screen Shot 2018-09-11 at 15.42.43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40941" y="4283069"/>
              <a:ext cx="2906312" cy="747878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5682221" y="5202970"/>
            <a:ext cx="302378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These are all </a:t>
            </a:r>
            <a:r>
              <a:rPr lang="en-US" sz="2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trying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make your life easier...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0117" y="5826481"/>
            <a:ext cx="36240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Don’t forget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cpanm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perl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install.packages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() for R</a:t>
            </a:r>
          </a:p>
        </p:txBody>
      </p:sp>
    </p:spTree>
    <p:extLst>
      <p:ext uri="{BB962C8B-B14F-4D97-AF65-F5344CB8AC3E}">
        <p14:creationId xmlns:p14="http://schemas.microsoft.com/office/powerpoint/2010/main" val="3349572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Environments</a:t>
            </a:r>
            <a:endParaRPr lang="en-US" dirty="0"/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039" y="1406458"/>
            <a:ext cx="2835923" cy="5877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844" y="2273625"/>
            <a:ext cx="8460312" cy="4342418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38258" y="2611596"/>
            <a:ext cx="521343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This is your compute system.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 smtClean="0">
                <a:latin typeface="Calibri"/>
                <a:cs typeface="Calibri"/>
              </a:rPr>
              <a:t>You want to run qiime2. It’s not installed.</a:t>
            </a:r>
          </a:p>
          <a:p>
            <a:pPr algn="ctr"/>
            <a:endParaRPr lang="en-US" sz="2000" dirty="0" smtClean="0">
              <a:latin typeface="Calibri"/>
              <a:cs typeface="Calibri"/>
            </a:endParaRPr>
          </a:p>
          <a:p>
            <a:pPr algn="ctr"/>
            <a:r>
              <a:rPr lang="en-US" sz="2000" dirty="0" smtClean="0">
                <a:latin typeface="Calibri"/>
                <a:cs typeface="Calibri"/>
              </a:rPr>
              <a:t>You’ve installed </a:t>
            </a:r>
            <a:r>
              <a:rPr lang="en-US" sz="2000" dirty="0" err="1" smtClean="0">
                <a:latin typeface="Calibri"/>
                <a:cs typeface="Calibri"/>
              </a:rPr>
              <a:t>conda</a:t>
            </a:r>
            <a:r>
              <a:rPr lang="en-US" sz="2000" dirty="0" smtClean="0">
                <a:latin typeface="Calibri"/>
                <a:cs typeface="Calibri"/>
              </a:rPr>
              <a:t>. </a:t>
            </a:r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4012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Environments</a:t>
            </a:r>
            <a:endParaRPr lang="en-US" dirty="0"/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039" y="1406458"/>
            <a:ext cx="2835923" cy="5877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844" y="2273625"/>
            <a:ext cx="8460312" cy="4342418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436437" y="2436257"/>
            <a:ext cx="42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You use </a:t>
            </a:r>
            <a:r>
              <a:rPr lang="en-US" sz="2000" dirty="0" err="1" smtClean="0">
                <a:latin typeface="Calibri"/>
                <a:cs typeface="Calibri"/>
              </a:rPr>
              <a:t>conda</a:t>
            </a:r>
            <a:r>
              <a:rPr lang="en-US" sz="2000" dirty="0" smtClean="0">
                <a:latin typeface="Calibri"/>
                <a:cs typeface="Calibri"/>
              </a:rPr>
              <a:t> to create an environment for qiime2.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9699" y="3330875"/>
            <a:ext cx="8306675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ourier New"/>
                <a:cs typeface="Courier New"/>
              </a:rPr>
              <a:t>wget</a:t>
            </a:r>
            <a:r>
              <a:rPr lang="en-US" dirty="0">
                <a:solidFill>
                  <a:schemeClr val="bg1"/>
                </a:solidFill>
                <a:latin typeface="Courier New"/>
                <a:cs typeface="Courier New"/>
              </a:rPr>
              <a:t> https://data.qiime2.org/</a:t>
            </a:r>
            <a:r>
              <a:rPr lang="en-US" dirty="0" err="1">
                <a:solidFill>
                  <a:schemeClr val="bg1"/>
                </a:solidFill>
                <a:latin typeface="Courier New"/>
                <a:cs typeface="Courier New"/>
              </a:rPr>
              <a:t>distro</a:t>
            </a:r>
            <a:r>
              <a:rPr lang="en-US" dirty="0">
                <a:solidFill>
                  <a:schemeClr val="bg1"/>
                </a:solidFill>
                <a:latin typeface="Courier New"/>
                <a:cs typeface="Courier New"/>
              </a:rPr>
              <a:t>/core/qiime2-2018.8-py35-linux-conda.yml</a:t>
            </a:r>
          </a:p>
          <a:p>
            <a:r>
              <a:rPr lang="en-US" dirty="0" err="1">
                <a:solidFill>
                  <a:schemeClr val="bg1"/>
                </a:solidFill>
                <a:latin typeface="Courier New"/>
                <a:cs typeface="Courier New"/>
              </a:rPr>
              <a:t>conda</a:t>
            </a:r>
            <a:r>
              <a:rPr lang="en-US" dirty="0">
                <a:solidFill>
                  <a:schemeClr val="bg1"/>
                </a:solidFill>
                <a:latin typeface="Courier New"/>
                <a:cs typeface="Courier New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urier New"/>
                <a:cs typeface="Courier New"/>
              </a:rPr>
              <a:t>env</a:t>
            </a:r>
            <a:r>
              <a:rPr lang="en-US" dirty="0">
                <a:solidFill>
                  <a:schemeClr val="bg1"/>
                </a:solidFill>
                <a:latin typeface="Courier New"/>
                <a:cs typeface="Courier New"/>
              </a:rPr>
              <a:t> create -n qiime2-2018.8 --file qiime2-2018.8-py35-linux-conda.yml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26195" y="3963481"/>
            <a:ext cx="4271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You then activate this environment.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07205" y="4452890"/>
            <a:ext cx="3309106" cy="307777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source activate qiime2-2018.8</a:t>
            </a:r>
          </a:p>
        </p:txBody>
      </p:sp>
    </p:spTree>
    <p:extLst>
      <p:ext uri="{BB962C8B-B14F-4D97-AF65-F5344CB8AC3E}">
        <p14:creationId xmlns:p14="http://schemas.microsoft.com/office/powerpoint/2010/main" val="3767678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Environments</a:t>
            </a:r>
            <a:endParaRPr lang="en-US" dirty="0"/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039" y="1406458"/>
            <a:ext cx="2835923" cy="5877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844" y="2273625"/>
            <a:ext cx="8460312" cy="4342418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09700" y="2406765"/>
            <a:ext cx="8153037" cy="4076139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989533" y="3475338"/>
            <a:ext cx="31239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qiime2</a:t>
            </a:r>
          </a:p>
          <a:p>
            <a:pPr algn="ctr"/>
            <a:r>
              <a:rPr lang="en-US" sz="2000" dirty="0" smtClean="0">
                <a:latin typeface="Calibri"/>
                <a:cs typeface="Calibri"/>
              </a:rPr>
              <a:t>(And all it’s many dependencies)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 smtClean="0">
                <a:latin typeface="Calibri"/>
                <a:cs typeface="Calibri"/>
              </a:rPr>
              <a:t>Installed and Ready to Use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7678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Shot 2015-07-20 at 14.02.0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909" y="5262897"/>
            <a:ext cx="1555431" cy="1262644"/>
          </a:xfrm>
          <a:prstGeom prst="rect">
            <a:avLst/>
          </a:prstGeom>
          <a:ln>
            <a:solidFill>
              <a:srgbClr val="4F81BD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Why Unix?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Bioinformatics software designed to run on Unix platforms.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Large amounts of data.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Much faster than your Windows PC. </a:t>
            </a:r>
          </a:p>
        </p:txBody>
      </p:sp>
      <p:pic>
        <p:nvPicPr>
          <p:cNvPr id="4" name="Picture 3" descr="Screen Shot 2015-07-20 at 13.58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691" y="4042026"/>
            <a:ext cx="1487447" cy="901483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5" name="Picture 4" descr="Screen Shot 2015-07-20 at 13.58.5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3277" y="4765575"/>
            <a:ext cx="1253470" cy="994643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8" name="Picture 7" descr="Screen Shot 2015-07-20 at 14.01.15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2724" y="5119555"/>
            <a:ext cx="2213533" cy="1497935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11" name="Picture 10" descr="Screen Shot 2015-07-20 at 14.02.44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210" y="3992185"/>
            <a:ext cx="950093" cy="1393690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12" name="Picture 11" descr="Screen Shot 2015-07-20 at 14.03.15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694" y="5593502"/>
            <a:ext cx="1543188" cy="941946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13" name="Picture 12" descr="Screen Shot 2015-07-20 at 14.03.3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6853" y="5677619"/>
            <a:ext cx="1404589" cy="942344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6" name="Picture 5" descr="Screen Shot 2015-07-20 at 13.59.27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2724" y="4042026"/>
            <a:ext cx="1150335" cy="953287"/>
          </a:xfrm>
          <a:prstGeom prst="rect">
            <a:avLst/>
          </a:prstGeom>
          <a:ln>
            <a:solidFill>
              <a:srgbClr val="4F81BD"/>
            </a:solidFill>
          </a:ln>
        </p:spPr>
      </p:pic>
      <p:pic>
        <p:nvPicPr>
          <p:cNvPr id="1026" name="Picture 2" descr="Image result for chim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4657" y="4017563"/>
            <a:ext cx="1472125" cy="1472125"/>
          </a:xfrm>
          <a:prstGeom prst="rect">
            <a:avLst/>
          </a:prstGeom>
          <a:noFill/>
          <a:ln>
            <a:solidFill>
              <a:schemeClr val="accent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Shape 85">
            <a:extLst>
              <a:ext uri="{FF2B5EF4-FFF2-40B4-BE49-F238E27FC236}">
                <a16:creationId xmlns:a16="http://schemas.microsoft.com/office/drawing/2014/main" xmlns="" id="{0F95301A-B352-4D14-84DE-604D9F84639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9904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Environments</a:t>
            </a:r>
            <a:endParaRPr lang="en-US" dirty="0"/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039" y="1406458"/>
            <a:ext cx="2835923" cy="5877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844" y="2273625"/>
            <a:ext cx="8460312" cy="4342418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436437" y="2539902"/>
            <a:ext cx="4271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/>
                <a:cs typeface="Calibri"/>
              </a:rPr>
              <a:t>You then deactivate this environment.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09708" y="3029311"/>
            <a:ext cx="3524585" cy="307777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source </a:t>
            </a:r>
            <a:r>
              <a:rPr lang="en-US" dirty="0" smtClean="0">
                <a:solidFill>
                  <a:srgbClr val="FFFFFF"/>
                </a:solidFill>
                <a:latin typeface="Courier New"/>
                <a:cs typeface="Courier New"/>
              </a:rPr>
              <a:t>deactivate </a:t>
            </a:r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qiime2-2018.8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36437" y="3491143"/>
            <a:ext cx="4271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q</a:t>
            </a:r>
            <a:r>
              <a:rPr lang="en-US" sz="2000" dirty="0" smtClean="0">
                <a:latin typeface="Calibri"/>
                <a:cs typeface="Calibri"/>
              </a:rPr>
              <a:t>iime2 is no longer available. </a:t>
            </a:r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8663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Environments</a:t>
            </a:r>
            <a:endParaRPr lang="en-US" dirty="0"/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xmlns="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48422" y="1720840"/>
            <a:ext cx="7985780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Environments allow you to control which software </a:t>
            </a: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(and dependencies) are available and when.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This is particularly useful during conflicts or when you want</a:t>
            </a: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to use multiple versions of the same software.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Other systems such as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Docker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and module systems on clusters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im to do the same thing. </a:t>
            </a:r>
          </a:p>
        </p:txBody>
      </p:sp>
    </p:spTree>
    <p:extLst>
      <p:ext uri="{BB962C8B-B14F-4D97-AF65-F5344CB8AC3E}">
        <p14:creationId xmlns:p14="http://schemas.microsoft.com/office/powerpoint/2010/main" val="3242486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62095" y="1099440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Confused!?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latin typeface="Calibri"/>
                <a:ea typeface="Calibri"/>
                <a:cs typeface="Calibri"/>
                <a:sym typeface="Calibri"/>
              </a:rPr>
              <a:t>Don’t worry, you aren’t the only one!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753"/>
          <p:cNvSpPr txBox="1"/>
          <p:nvPr/>
        </p:nvSpPr>
        <p:spPr>
          <a:xfrm>
            <a:off x="567179" y="5102664"/>
            <a:ext cx="8009643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section is just to make you aware of software installation techniques so you aren’t surprised when you get home and can’t find </a:t>
            </a:r>
            <a:r>
              <a:rPr lang="en-GB" sz="1800" dirty="0" err="1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SAMtools</a:t>
            </a:r>
            <a:r>
              <a:rPr lang="en-GB" sz="18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on your system!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0913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hape 72"/>
          <p:cNvSpPr txBox="1"/>
          <p:nvPr/>
        </p:nvSpPr>
        <p:spPr>
          <a:xfrm>
            <a:off x="722850" y="1262975"/>
            <a:ext cx="7698300" cy="433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</a:pPr>
            <a:r>
              <a:rPr lang="en-GB" sz="32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MORNING</a:t>
            </a:r>
          </a:p>
          <a:p>
            <a:pPr marL="342900" indent="-342900">
              <a:spcBef>
                <a:spcPts val="640"/>
              </a:spcBef>
              <a:buSzPts val="3200"/>
              <a:buFont typeface="Arial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Getting </a:t>
            </a:r>
            <a:r>
              <a:rPr lang="en-GB" sz="32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Connected </a:t>
            </a:r>
            <a:r>
              <a:rPr lang="en-GB" sz="3200" dirty="0" smtClean="0">
                <a:solidFill>
                  <a:srgbClr val="FF0000"/>
                </a:solidFill>
                <a:latin typeface="Zapf Dingbats"/>
              </a:rPr>
              <a:t>✓</a:t>
            </a:r>
            <a:endParaRPr lang="en-GB" sz="32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>
              <a:spcBef>
                <a:spcPts val="640"/>
              </a:spcBef>
              <a:buSzPts val="3200"/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Introduction to </a:t>
            </a:r>
            <a:r>
              <a:rPr lang="en-US" sz="32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Unix </a:t>
            </a:r>
            <a:r>
              <a:rPr lang="en-GB" sz="3200" dirty="0" smtClean="0">
                <a:solidFill>
                  <a:srgbClr val="FF0000"/>
                </a:solidFill>
                <a:latin typeface="Zapf Dingbats"/>
              </a:rPr>
              <a:t>✓</a:t>
            </a:r>
            <a:endParaRPr sz="32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indent="-342900">
              <a:spcBef>
                <a:spcPts val="640"/>
              </a:spcBef>
              <a:buSzPts val="3200"/>
              <a:buFont typeface="Arial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Software </a:t>
            </a:r>
            <a:r>
              <a:rPr lang="en-GB" sz="32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Installation </a:t>
            </a:r>
            <a:r>
              <a:rPr lang="en-GB" sz="3200" dirty="0" smtClean="0">
                <a:solidFill>
                  <a:srgbClr val="FF0000"/>
                </a:solidFill>
                <a:latin typeface="Zapf Dingbats"/>
              </a:rPr>
              <a:t>✓</a:t>
            </a:r>
            <a:endParaRPr lang="en-GB" sz="32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</a:pPr>
            <a:endParaRPr lang="en-GB"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</a:pPr>
            <a:r>
              <a:rPr lang="en-GB" sz="3200" b="1" dirty="0">
                <a:latin typeface="Calibri"/>
                <a:ea typeface="Calibri"/>
                <a:cs typeface="Calibri"/>
                <a:sym typeface="Calibri"/>
              </a:rPr>
              <a:t>THIS AFTERNOON</a:t>
            </a:r>
          </a:p>
          <a:p>
            <a:pPr marL="457200" lvl="0" indent="-4572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Calibri"/>
                <a:sym typeface="Calibri"/>
              </a:rPr>
              <a:t>Introduction to Sequencing</a:t>
            </a:r>
          </a:p>
          <a:p>
            <a:pPr marL="457200" lvl="0" indent="-4572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lang="en-GB" sz="3200" dirty="0">
                <a:latin typeface="Calibri"/>
                <a:ea typeface="Calibri"/>
                <a:cs typeface="Calibri"/>
                <a:sym typeface="Calibri"/>
              </a:rPr>
              <a:t>Checking the Quality of Sequencing Data</a:t>
            </a:r>
            <a:endParaRPr lang="en-GB"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8360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 smtClean="0">
                <a:latin typeface="Calibri"/>
                <a:ea typeface="Calibri"/>
                <a:cs typeface="Calibri"/>
                <a:sym typeface="Calibri"/>
              </a:rPr>
              <a:t>For after the workshop</a:t>
            </a:r>
            <a:r>
              <a:rPr lang="is-IS" sz="4400" dirty="0" smtClean="0">
                <a:latin typeface="Calibri"/>
                <a:ea typeface="Calibri"/>
                <a:cs typeface="Calibri"/>
                <a:sym typeface="Calibri"/>
              </a:rPr>
              <a:t>…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0750" y="1218990"/>
            <a:ext cx="7642537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dirty="0" smtClean="0">
                <a:latin typeface="Calibri"/>
                <a:cs typeface="Calibri"/>
              </a:rPr>
              <a:t>A </a:t>
            </a:r>
            <a:r>
              <a:rPr lang="en-US" sz="2100" dirty="0" smtClean="0">
                <a:latin typeface="Calibri"/>
                <a:cs typeface="Calibri"/>
              </a:rPr>
              <a:t>Quick Guide to Organizing Computational Biology Projects. </a:t>
            </a:r>
          </a:p>
          <a:p>
            <a:pPr algn="ctr"/>
            <a:r>
              <a:rPr lang="en-US" sz="2100" dirty="0" smtClean="0">
                <a:latin typeface="Calibri"/>
                <a:cs typeface="Calibri"/>
              </a:rPr>
              <a:t>Noble (2009) </a:t>
            </a:r>
            <a:r>
              <a:rPr lang="en-US" sz="2100" dirty="0" err="1" smtClean="0">
                <a:latin typeface="Calibri"/>
                <a:cs typeface="Calibri"/>
              </a:rPr>
              <a:t>PLoS</a:t>
            </a:r>
            <a:r>
              <a:rPr lang="en-US" sz="2100" dirty="0" smtClean="0">
                <a:latin typeface="Calibri"/>
                <a:cs typeface="Calibri"/>
              </a:rPr>
              <a:t> Computational Biology </a:t>
            </a:r>
          </a:p>
          <a:p>
            <a:pPr algn="ctr"/>
            <a:r>
              <a:rPr lang="en-US" sz="1800" dirty="0" smtClean="0">
                <a:latin typeface="Calibri"/>
                <a:cs typeface="Calibri"/>
                <a:hlinkClick r:id="rId2"/>
              </a:rPr>
              <a:t>http</a:t>
            </a:r>
            <a:r>
              <a:rPr lang="en-US" sz="1800" dirty="0">
                <a:latin typeface="Calibri"/>
                <a:cs typeface="Calibri"/>
                <a:hlinkClick r:id="rId2"/>
              </a:rPr>
              <a:t>://journals.plos.org/ploscompbiol/article?id=10.1371/journal.pcbi.</a:t>
            </a:r>
            <a:r>
              <a:rPr lang="en-US" sz="1800" dirty="0" smtClean="0">
                <a:latin typeface="Calibri"/>
                <a:cs typeface="Calibri"/>
                <a:hlinkClick r:id="rId2"/>
              </a:rPr>
              <a:t>1000424</a:t>
            </a:r>
            <a:r>
              <a:rPr lang="en-US" sz="1800" dirty="0" smtClean="0">
                <a:latin typeface="Calibri"/>
                <a:cs typeface="Calibri"/>
              </a:rPr>
              <a:t> </a:t>
            </a:r>
          </a:p>
          <a:p>
            <a:pPr algn="ctr"/>
            <a:endParaRPr lang="en-US" sz="1800" dirty="0" smtClean="0">
              <a:latin typeface="Calibri"/>
              <a:cs typeface="Calibri"/>
            </a:endParaRPr>
          </a:p>
          <a:p>
            <a:pPr algn="ctr"/>
            <a:r>
              <a:rPr lang="en-US" sz="2100" dirty="0" smtClean="0">
                <a:latin typeface="Calibri"/>
                <a:cs typeface="Calibri"/>
              </a:rPr>
              <a:t>Best Practices for Scientific Computing.</a:t>
            </a:r>
          </a:p>
          <a:p>
            <a:pPr algn="ctr"/>
            <a:r>
              <a:rPr lang="en-US" sz="2100" dirty="0" smtClean="0">
                <a:latin typeface="Calibri"/>
                <a:cs typeface="Calibri"/>
              </a:rPr>
              <a:t>Wilson </a:t>
            </a:r>
            <a:r>
              <a:rPr lang="en-US" sz="2100" i="1" dirty="0" smtClean="0">
                <a:latin typeface="Calibri"/>
                <a:cs typeface="Calibri"/>
              </a:rPr>
              <a:t>et al. </a:t>
            </a:r>
            <a:r>
              <a:rPr lang="en-US" sz="2100" dirty="0" smtClean="0">
                <a:latin typeface="Calibri"/>
                <a:cs typeface="Calibri"/>
              </a:rPr>
              <a:t>(2014) </a:t>
            </a:r>
            <a:r>
              <a:rPr lang="en-US" sz="2100" dirty="0" err="1" smtClean="0">
                <a:latin typeface="Calibri"/>
                <a:cs typeface="Calibri"/>
              </a:rPr>
              <a:t>PLoS</a:t>
            </a:r>
            <a:r>
              <a:rPr lang="en-US" sz="2100" dirty="0" smtClean="0">
                <a:latin typeface="Calibri"/>
                <a:cs typeface="Calibri"/>
              </a:rPr>
              <a:t> Biology</a:t>
            </a:r>
          </a:p>
          <a:p>
            <a:pPr algn="ctr"/>
            <a:r>
              <a:rPr lang="en-US" sz="1800" dirty="0">
                <a:latin typeface="Calibri"/>
                <a:cs typeface="Calibri"/>
                <a:hlinkClick r:id="rId3"/>
              </a:rPr>
              <a:t>http://journals.plos.org/plosbiology/article?id=10.1371/journal.pbio.</a:t>
            </a:r>
            <a:r>
              <a:rPr lang="en-US" sz="1800" dirty="0" smtClean="0">
                <a:latin typeface="Calibri"/>
                <a:cs typeface="Calibri"/>
                <a:hlinkClick r:id="rId3"/>
              </a:rPr>
              <a:t>1001745</a:t>
            </a:r>
            <a:r>
              <a:rPr lang="en-US" sz="1800" dirty="0" smtClean="0">
                <a:latin typeface="Calibri"/>
                <a:cs typeface="Calibri"/>
              </a:rPr>
              <a:t> </a:t>
            </a:r>
          </a:p>
          <a:p>
            <a:pPr algn="ctr"/>
            <a:endParaRPr lang="en-US" dirty="0" smtClean="0">
              <a:latin typeface="Calibri"/>
              <a:cs typeface="Calibri"/>
            </a:endParaRPr>
          </a:p>
          <a:p>
            <a:pPr algn="ctr"/>
            <a:r>
              <a:rPr lang="en-US" sz="2200" dirty="0" err="1" smtClean="0">
                <a:latin typeface="Calibri"/>
                <a:cs typeface="Calibri"/>
              </a:rPr>
              <a:t>Codecademy</a:t>
            </a:r>
            <a:endParaRPr lang="en-US" sz="2200" dirty="0" smtClean="0">
              <a:latin typeface="Calibri"/>
              <a:cs typeface="Calibri"/>
            </a:endParaRPr>
          </a:p>
          <a:p>
            <a:pPr algn="ctr"/>
            <a:r>
              <a:rPr lang="en-US" sz="1800" dirty="0">
                <a:latin typeface="Calibri"/>
                <a:cs typeface="Calibri"/>
                <a:hlinkClick r:id="rId4"/>
              </a:rPr>
              <a:t>https://www.codecademy.com/learn/learn-the-command-</a:t>
            </a:r>
            <a:r>
              <a:rPr lang="en-US" sz="1800" dirty="0" smtClean="0">
                <a:latin typeface="Calibri"/>
                <a:cs typeface="Calibri"/>
                <a:hlinkClick r:id="rId4"/>
              </a:rPr>
              <a:t>line</a:t>
            </a:r>
            <a:r>
              <a:rPr lang="en-US" sz="1800" dirty="0" smtClean="0">
                <a:latin typeface="Calibri"/>
                <a:cs typeface="Calibri"/>
              </a:rPr>
              <a:t> </a:t>
            </a:r>
            <a:endParaRPr lang="en-US" sz="1800" dirty="0" smtClean="0">
              <a:latin typeface="Calibri"/>
              <a:cs typeface="Calibri"/>
            </a:endParaRPr>
          </a:p>
          <a:p>
            <a:pPr algn="ctr"/>
            <a:endParaRPr lang="en-US" sz="2200" dirty="0" smtClean="0">
              <a:latin typeface="Calibri"/>
              <a:cs typeface="Calibri"/>
            </a:endParaRPr>
          </a:p>
          <a:p>
            <a:pPr algn="ctr"/>
            <a:r>
              <a:rPr lang="en-US" sz="2200" dirty="0" err="1" smtClean="0">
                <a:latin typeface="Calibri"/>
                <a:cs typeface="Calibri"/>
              </a:rPr>
              <a:t>Hackerrank</a:t>
            </a:r>
            <a:endParaRPr lang="en-US" sz="2200" dirty="0" smtClean="0">
              <a:latin typeface="Calibri"/>
              <a:cs typeface="Calibri"/>
            </a:endParaRPr>
          </a:p>
          <a:p>
            <a:pPr algn="ctr"/>
            <a:r>
              <a:rPr lang="en-US" sz="1800" dirty="0">
                <a:latin typeface="Calibri"/>
                <a:cs typeface="Calibri"/>
                <a:hlinkClick r:id="rId5"/>
              </a:rPr>
              <a:t>https://www.hackerrank.com/domains/</a:t>
            </a:r>
            <a:r>
              <a:rPr lang="en-US" sz="1800" dirty="0" smtClean="0">
                <a:latin typeface="Calibri"/>
                <a:cs typeface="Calibri"/>
                <a:hlinkClick r:id="rId5"/>
              </a:rPr>
              <a:t>shell</a:t>
            </a:r>
            <a:r>
              <a:rPr lang="en-US" sz="1800" dirty="0" smtClean="0">
                <a:latin typeface="Calibri"/>
                <a:cs typeface="Calibri"/>
              </a:rPr>
              <a:t> </a:t>
            </a:r>
            <a:endParaRPr lang="en-US" sz="1800" dirty="0" smtClean="0">
              <a:latin typeface="Calibri"/>
              <a:cs typeface="Calibri"/>
            </a:endParaRPr>
          </a:p>
          <a:p>
            <a:pPr algn="ctr"/>
            <a:endParaRPr lang="en-US" sz="2200" dirty="0" smtClean="0">
              <a:latin typeface="Calibri"/>
              <a:cs typeface="Calibri"/>
            </a:endParaRPr>
          </a:p>
          <a:p>
            <a:pPr algn="ctr"/>
            <a:r>
              <a:rPr lang="en-US" sz="2200" dirty="0" smtClean="0">
                <a:latin typeface="Calibri"/>
                <a:cs typeface="Calibri"/>
              </a:rPr>
              <a:t>Lots of text books</a:t>
            </a:r>
          </a:p>
          <a:p>
            <a:pPr algn="ctr"/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2200" dirty="0" smtClean="0">
                <a:latin typeface="Calibri"/>
                <a:cs typeface="Calibri"/>
              </a:rPr>
              <a:t>Google!!</a:t>
            </a:r>
          </a:p>
        </p:txBody>
      </p:sp>
    </p:spTree>
    <p:extLst>
      <p:ext uri="{BB962C8B-B14F-4D97-AF65-F5344CB8AC3E}">
        <p14:creationId xmlns:p14="http://schemas.microsoft.com/office/powerpoint/2010/main" val="1388506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3240</Words>
  <Application>Microsoft Macintosh PowerPoint</Application>
  <PresentationFormat>On-screen Show (4:3)</PresentationFormat>
  <Paragraphs>866</Paragraphs>
  <Slides>94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94</vt:i4>
      </vt:variant>
    </vt:vector>
  </HeadingPairs>
  <TitlesOfParts>
    <vt:vector size="100" baseType="lpstr">
      <vt:lpstr>Simple Light</vt:lpstr>
      <vt:lpstr>Office Theme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These Slides!</vt:lpstr>
      <vt:lpstr>PowerPoint Presentation</vt:lpstr>
      <vt:lpstr>PowerPoint Presentation</vt:lpstr>
      <vt:lpstr>PowerPoint Presentation</vt:lpstr>
      <vt:lpstr>PowerPoint Presentation</vt:lpstr>
      <vt:lpstr>What is Unix?</vt:lpstr>
      <vt:lpstr>Why Unix?</vt:lpstr>
      <vt:lpstr>How Can We Use Unix?</vt:lpstr>
      <vt:lpstr>PowerPoint Presentation</vt:lpstr>
      <vt:lpstr>Cloud Computing Solutions</vt:lpstr>
      <vt:lpstr>PowerPoint Presentation</vt:lpstr>
      <vt:lpstr>How it Works</vt:lpstr>
      <vt:lpstr>How it Works</vt:lpstr>
      <vt:lpstr>Terminology</vt:lpstr>
      <vt:lpstr>Connecting to Your Instance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Back to the AMI…</vt:lpstr>
      <vt:lpstr>How Do You Install Software?</vt:lpstr>
      <vt:lpstr>IT IS NOT AS EASY AS IT  SOUNDS</vt:lpstr>
      <vt:lpstr>Software Installation</vt:lpstr>
      <vt:lpstr>Challenge 3!</vt:lpstr>
      <vt:lpstr>What Have We Just Done?</vt:lpstr>
      <vt:lpstr>Installation</vt:lpstr>
      <vt:lpstr>However! It still won’t work…</vt:lpstr>
      <vt:lpstr>Dependencies</vt:lpstr>
      <vt:lpstr>Software Managers</vt:lpstr>
      <vt:lpstr>Environments</vt:lpstr>
      <vt:lpstr>Environments</vt:lpstr>
      <vt:lpstr>Environments</vt:lpstr>
      <vt:lpstr>Environments</vt:lpstr>
      <vt:lpstr>Environments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Shaw Sophie</cp:lastModifiedBy>
  <cp:revision>95</cp:revision>
  <dcterms:modified xsi:type="dcterms:W3CDTF">2018-09-14T13:53:50Z</dcterms:modified>
</cp:coreProperties>
</file>