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3"/>
  </p:notesMasterIdLst>
  <p:sldIdLst>
    <p:sldId id="257" r:id="rId2"/>
    <p:sldId id="258" r:id="rId3"/>
    <p:sldId id="259" r:id="rId4"/>
    <p:sldId id="260"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65" r:id="rId28"/>
    <p:sldId id="294" r:id="rId29"/>
    <p:sldId id="295" r:id="rId30"/>
    <p:sldId id="271" r:id="rId31"/>
    <p:sldId id="262" r:id="rId32"/>
    <p:sldId id="296" r:id="rId33"/>
    <p:sldId id="266" r:id="rId34"/>
    <p:sldId id="267" r:id="rId35"/>
    <p:sldId id="297" r:id="rId36"/>
    <p:sldId id="268" r:id="rId37"/>
    <p:sldId id="302" r:id="rId38"/>
    <p:sldId id="304" r:id="rId39"/>
    <p:sldId id="303" r:id="rId40"/>
    <p:sldId id="299" r:id="rId41"/>
    <p:sldId id="301" r:id="rId42"/>
    <p:sldId id="300" r:id="rId43"/>
    <p:sldId id="305" r:id="rId44"/>
    <p:sldId id="306" r:id="rId45"/>
    <p:sldId id="307" r:id="rId46"/>
    <p:sldId id="308" r:id="rId47"/>
    <p:sldId id="309" r:id="rId48"/>
    <p:sldId id="310" r:id="rId49"/>
    <p:sldId id="311" r:id="rId50"/>
    <p:sldId id="312" r:id="rId51"/>
    <p:sldId id="313" r:id="rId52"/>
    <p:sldId id="314" r:id="rId53"/>
    <p:sldId id="315" r:id="rId54"/>
    <p:sldId id="316" r:id="rId55"/>
    <p:sldId id="317" r:id="rId56"/>
    <p:sldId id="318" r:id="rId57"/>
    <p:sldId id="322" r:id="rId58"/>
    <p:sldId id="325" r:id="rId59"/>
    <p:sldId id="319" r:id="rId60"/>
    <p:sldId id="320" r:id="rId61"/>
    <p:sldId id="331" r:id="rId62"/>
    <p:sldId id="321" r:id="rId63"/>
    <p:sldId id="323" r:id="rId64"/>
    <p:sldId id="324" r:id="rId65"/>
    <p:sldId id="327" r:id="rId66"/>
    <p:sldId id="326" r:id="rId67"/>
    <p:sldId id="328" r:id="rId68"/>
    <p:sldId id="329" r:id="rId69"/>
    <p:sldId id="330" r:id="rId70"/>
    <p:sldId id="333" r:id="rId71"/>
    <p:sldId id="332" r:id="rId72"/>
    <p:sldId id="334" r:id="rId73"/>
    <p:sldId id="335" r:id="rId74"/>
    <p:sldId id="336" r:id="rId75"/>
    <p:sldId id="337" r:id="rId76"/>
    <p:sldId id="339" r:id="rId77"/>
    <p:sldId id="338" r:id="rId78"/>
    <p:sldId id="341" r:id="rId79"/>
    <p:sldId id="342" r:id="rId80"/>
    <p:sldId id="343" r:id="rId81"/>
    <p:sldId id="344" r:id="rId8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20" y="-5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notesMaster" Target="notesMasters/notesMaster1.xml"/><Relationship Id="rId84" Type="http://schemas.openxmlformats.org/officeDocument/2006/relationships/printerSettings" Target="printerSettings/printerSettings1.bin"/><Relationship Id="rId85" Type="http://schemas.openxmlformats.org/officeDocument/2006/relationships/presProps" Target="presProps.xml"/><Relationship Id="rId86" Type="http://schemas.openxmlformats.org/officeDocument/2006/relationships/viewProps" Target="viewProps.xml"/><Relationship Id="rId87" Type="http://schemas.openxmlformats.org/officeDocument/2006/relationships/theme" Target="theme/theme1.xml"/><Relationship Id="rId8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3F250C-C2B8-1441-88A1-1A3C709E6C68}" type="datetimeFigureOut">
              <a:rPr lang="en-US" smtClean="0"/>
              <a:t>19/09/18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817521-0038-C641-88A6-59CA10F4270E}" type="slidenum">
              <a:rPr lang="en-US" smtClean="0"/>
              <a:t>‹#›</a:t>
            </a:fld>
            <a:endParaRPr lang="en-US"/>
          </a:p>
        </p:txBody>
      </p:sp>
    </p:spTree>
    <p:extLst>
      <p:ext uri="{BB962C8B-B14F-4D97-AF65-F5344CB8AC3E}">
        <p14:creationId xmlns:p14="http://schemas.microsoft.com/office/powerpoint/2010/main" val="399532763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Watson and Crick describe structure of DNA in 1953 </a:t>
            </a:r>
          </a:p>
          <a:p>
            <a:r>
              <a:rPr lang="en-US" dirty="0" smtClean="0"/>
              <a:t>• RNA sequencing in 1960s </a:t>
            </a:r>
          </a:p>
          <a:p>
            <a:r>
              <a:rPr lang="en-US" dirty="0" smtClean="0"/>
              <a:t>• Developments in DNA sequencing in mid-1970s</a:t>
            </a:r>
          </a:p>
          <a:p>
            <a:r>
              <a:rPr lang="en-US" dirty="0" smtClean="0"/>
              <a:t>• Development of chain-termination sequencing by Sanger, </a:t>
            </a:r>
            <a:r>
              <a:rPr lang="en-US" dirty="0" err="1" smtClean="0"/>
              <a:t>Nicklen</a:t>
            </a:r>
            <a:r>
              <a:rPr lang="en-US" dirty="0" smtClean="0"/>
              <a:t> and Coulson in 1977 </a:t>
            </a:r>
          </a:p>
          <a:p>
            <a:r>
              <a:rPr lang="en-US" dirty="0" smtClean="0"/>
              <a:t>• Planning of human genome project began in 1984</a:t>
            </a:r>
            <a:endParaRPr lang="en-US" dirty="0"/>
          </a:p>
        </p:txBody>
      </p:sp>
      <p:sp>
        <p:nvSpPr>
          <p:cNvPr id="4" name="Slide Number Placeholder 3"/>
          <p:cNvSpPr>
            <a:spLocks noGrp="1"/>
          </p:cNvSpPr>
          <p:nvPr>
            <p:ph type="sldNum" sz="quarter" idx="10"/>
          </p:nvPr>
        </p:nvSpPr>
        <p:spPr/>
        <p:txBody>
          <a:bodyPr/>
          <a:lstStyle/>
          <a:p>
            <a:fld id="{C98A494F-1E1A-5345-9782-232D9897E315}" type="slidenum">
              <a:rPr lang="en-US" smtClean="0"/>
              <a:t>6</a:t>
            </a:fld>
            <a:endParaRPr lang="en-US"/>
          </a:p>
        </p:txBody>
      </p:sp>
    </p:spTree>
    <p:extLst>
      <p:ext uri="{BB962C8B-B14F-4D97-AF65-F5344CB8AC3E}">
        <p14:creationId xmlns:p14="http://schemas.microsoft.com/office/powerpoint/2010/main" val="2829559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15</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16</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17</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18</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19</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20</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Cheap – but only if you have lots of samples</a:t>
            </a:r>
            <a:r>
              <a:rPr lang="en-US" baseline="0" dirty="0" smtClean="0"/>
              <a:t> </a:t>
            </a:r>
          </a:p>
          <a:p>
            <a:r>
              <a:rPr lang="en-US" baseline="0" dirty="0" smtClean="0"/>
              <a:t>Length restriction impacts upon the analysis</a:t>
            </a:r>
          </a:p>
          <a:p>
            <a:endParaRPr lang="en-US" baseline="0" dirty="0" smtClean="0"/>
          </a:p>
          <a:p>
            <a:r>
              <a:rPr lang="en-US" baseline="0" dirty="0" smtClean="0"/>
              <a:t>Box specifies the main aims of third generation sequencers – to improve upon this. </a:t>
            </a:r>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21</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22</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1:15 is start of strand sequencing bit</a:t>
            </a:r>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23</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1:15 is start of strand sequencing bit</a:t>
            </a:r>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24</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Watson and Crick describe structure of DNA in 1953 </a:t>
            </a:r>
          </a:p>
          <a:p>
            <a:r>
              <a:rPr lang="en-US" dirty="0" smtClean="0"/>
              <a:t>• RNA sequencing in 1960s </a:t>
            </a:r>
          </a:p>
          <a:p>
            <a:r>
              <a:rPr lang="en-US" dirty="0" smtClean="0"/>
              <a:t>• Developments in DNA sequencing in mid-1970s</a:t>
            </a:r>
          </a:p>
          <a:p>
            <a:r>
              <a:rPr lang="en-US" dirty="0" smtClean="0"/>
              <a:t>• Development of chain-termination sequencing by Sanger, </a:t>
            </a:r>
            <a:r>
              <a:rPr lang="en-US" dirty="0" err="1" smtClean="0"/>
              <a:t>Nicklen</a:t>
            </a:r>
            <a:r>
              <a:rPr lang="en-US" dirty="0" smtClean="0"/>
              <a:t> and Coulson in 1977 </a:t>
            </a:r>
          </a:p>
          <a:p>
            <a:r>
              <a:rPr lang="en-US" dirty="0" smtClean="0"/>
              <a:t>• Planning of human genome project began in 1984</a:t>
            </a:r>
            <a:endParaRPr lang="en-US" dirty="0"/>
          </a:p>
        </p:txBody>
      </p:sp>
      <p:sp>
        <p:nvSpPr>
          <p:cNvPr id="4" name="Slide Number Placeholder 3"/>
          <p:cNvSpPr>
            <a:spLocks noGrp="1"/>
          </p:cNvSpPr>
          <p:nvPr>
            <p:ph type="sldNum" sz="quarter" idx="10"/>
          </p:nvPr>
        </p:nvSpPr>
        <p:spPr/>
        <p:txBody>
          <a:bodyPr/>
          <a:lstStyle/>
          <a:p>
            <a:fld id="{C98A494F-1E1A-5345-9782-232D9897E315}" type="slidenum">
              <a:rPr lang="en-US" smtClean="0"/>
              <a:t>7</a:t>
            </a:fld>
            <a:endParaRPr lang="en-US"/>
          </a:p>
        </p:txBody>
      </p:sp>
    </p:spTree>
    <p:extLst>
      <p:ext uri="{BB962C8B-B14F-4D97-AF65-F5344CB8AC3E}">
        <p14:creationId xmlns:p14="http://schemas.microsoft.com/office/powerpoint/2010/main" val="28295591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Length</a:t>
            </a:r>
            <a:r>
              <a:rPr lang="en-US" baseline="0" dirty="0" smtClean="0"/>
              <a:t> allows for phasing and closing of genomes</a:t>
            </a:r>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25</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Types of sequence data </a:t>
            </a:r>
            <a:endParaRPr lang="en-US" dirty="0" smtClean="0">
              <a:effectLs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Sanger sequence data (up to 800bp) </a:t>
            </a:r>
            <a:r>
              <a:rPr lang="en-US" sz="1200" kern="1200" dirty="0" err="1" smtClean="0">
                <a:solidFill>
                  <a:schemeClr val="tx1"/>
                </a:solidFill>
                <a:effectLst/>
                <a:latin typeface="+mn-lt"/>
                <a:ea typeface="+mn-ea"/>
                <a:cs typeface="+mn-cs"/>
              </a:rPr>
              <a:t>vs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Next generation</a:t>
            </a:r>
          </a:p>
          <a:p>
            <a:r>
              <a:rPr lang="en-US" sz="1200" kern="1200" dirty="0" smtClean="0">
                <a:solidFill>
                  <a:schemeClr val="tx1"/>
                </a:solidFill>
                <a:effectLst/>
                <a:latin typeface="+mn-lt"/>
                <a:ea typeface="+mn-ea"/>
                <a:cs typeface="+mn-cs"/>
              </a:rPr>
              <a:t>• Paired end can give more information </a:t>
            </a:r>
            <a:endParaRPr lang="en-US" dirty="0" smtClean="0">
              <a:effectLst/>
            </a:endParaRPr>
          </a:p>
          <a:p>
            <a:r>
              <a:rPr lang="en-US" sz="1200" kern="1200" dirty="0" smtClean="0">
                <a:solidFill>
                  <a:schemeClr val="tx1"/>
                </a:solidFill>
                <a:effectLst/>
                <a:latin typeface="+mn-lt"/>
                <a:ea typeface="+mn-ea"/>
                <a:cs typeface="+mn-cs"/>
              </a:rPr>
              <a:t>•  Small insert size for local assembly </a:t>
            </a:r>
            <a:endParaRPr lang="en-US" dirty="0" smtClean="0">
              <a:effectLst/>
            </a:endParaRPr>
          </a:p>
          <a:p>
            <a:r>
              <a:rPr lang="en-US" sz="1200" kern="1200" dirty="0" smtClean="0">
                <a:solidFill>
                  <a:schemeClr val="tx1"/>
                </a:solidFill>
                <a:effectLst/>
                <a:latin typeface="+mn-lt"/>
                <a:ea typeface="+mn-ea"/>
                <a:cs typeface="+mn-cs"/>
              </a:rPr>
              <a:t>•  Large insert size to resolve longer range </a:t>
            </a:r>
            <a:endParaRPr lang="en-US" dirty="0" smtClean="0">
              <a:effectLst/>
            </a:endParaRPr>
          </a:p>
          <a:p>
            <a:r>
              <a:rPr lang="en-US" sz="1200" kern="1200" dirty="0" smtClean="0">
                <a:solidFill>
                  <a:schemeClr val="tx1"/>
                </a:solidFill>
                <a:effectLst/>
                <a:latin typeface="+mn-lt"/>
                <a:ea typeface="+mn-ea"/>
                <a:cs typeface="+mn-cs"/>
              </a:rPr>
              <a:t>•  Long read either for scaffolding along with other data or used alone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9229B35B-E8DF-414D-82DA-2208869B7297}" type="slidenum">
              <a:rPr lang="en-US" smtClean="0"/>
              <a:t>26</a:t>
            </a:fld>
            <a:endParaRPr lang="en-US"/>
          </a:p>
        </p:txBody>
      </p:sp>
    </p:spTree>
    <p:extLst>
      <p:ext uri="{BB962C8B-B14F-4D97-AF65-F5344CB8AC3E}">
        <p14:creationId xmlns:p14="http://schemas.microsoft.com/office/powerpoint/2010/main" val="42290213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373E76-B4DB-134F-87FC-A2A3B03A29B5}" type="slidenum">
              <a:rPr lang="en-US" smtClean="0"/>
              <a:t>33</a:t>
            </a:fld>
            <a:endParaRPr lang="en-US"/>
          </a:p>
        </p:txBody>
      </p:sp>
    </p:spTree>
    <p:extLst>
      <p:ext uri="{BB962C8B-B14F-4D97-AF65-F5344CB8AC3E}">
        <p14:creationId xmlns:p14="http://schemas.microsoft.com/office/powerpoint/2010/main" val="593501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9F8A104-C9A9-984F-A2D2-DABAE29100E8}" type="slidenum">
              <a:rPr lang="en-US" smtClean="0"/>
              <a:t>34</a:t>
            </a:fld>
            <a:endParaRPr lang="en-US"/>
          </a:p>
        </p:txBody>
      </p:sp>
    </p:spTree>
    <p:extLst>
      <p:ext uri="{BB962C8B-B14F-4D97-AF65-F5344CB8AC3E}">
        <p14:creationId xmlns:p14="http://schemas.microsoft.com/office/powerpoint/2010/main" val="12815050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9F8A104-C9A9-984F-A2D2-DABAE29100E8}" type="slidenum">
              <a:rPr lang="en-US" smtClean="0"/>
              <a:t>38</a:t>
            </a:fld>
            <a:endParaRPr lang="en-US"/>
          </a:p>
        </p:txBody>
      </p:sp>
    </p:spTree>
    <p:extLst>
      <p:ext uri="{BB962C8B-B14F-4D97-AF65-F5344CB8AC3E}">
        <p14:creationId xmlns:p14="http://schemas.microsoft.com/office/powerpoint/2010/main" val="12815050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39</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8</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9</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10</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11</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12</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13</a:t>
            </a:fld>
            <a:endParaRPr lang="en-GB"/>
          </a:p>
        </p:txBody>
      </p:sp>
    </p:spTree>
    <p:extLst>
      <p:ext uri="{BB962C8B-B14F-4D97-AF65-F5344CB8AC3E}">
        <p14:creationId xmlns:p14="http://schemas.microsoft.com/office/powerpoint/2010/main" val="523496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842BE-0857-4D7D-9ADE-C7D212E39C0C}" type="slidenum">
              <a:rPr lang="en-GB" smtClean="0"/>
              <a:t>14</a:t>
            </a:fld>
            <a:endParaRPr lang="en-GB"/>
          </a:p>
        </p:txBody>
      </p:sp>
    </p:spTree>
    <p:extLst>
      <p:ext uri="{BB962C8B-B14F-4D97-AF65-F5344CB8AC3E}">
        <p14:creationId xmlns:p14="http://schemas.microsoft.com/office/powerpoint/2010/main" val="523496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85C53C-A9CA-8F47-8BE8-9C8A3F2F5AE3}" type="datetimeFigureOut">
              <a:rPr lang="en-US" smtClean="0"/>
              <a:t>19/09/18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3493454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85C53C-A9CA-8F47-8BE8-9C8A3F2F5AE3}" type="datetimeFigureOut">
              <a:rPr lang="en-US" smtClean="0"/>
              <a:t>19/09/18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408856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85C53C-A9CA-8F47-8BE8-9C8A3F2F5AE3}" type="datetimeFigureOut">
              <a:rPr lang="en-US" smtClean="0"/>
              <a:t>19/09/18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1192874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Shape 2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177012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85C53C-A9CA-8F47-8BE8-9C8A3F2F5AE3}" type="datetimeFigureOut">
              <a:rPr lang="en-US" smtClean="0"/>
              <a:t>19/09/18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1725354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85C53C-A9CA-8F47-8BE8-9C8A3F2F5AE3}" type="datetimeFigureOut">
              <a:rPr lang="en-US" smtClean="0"/>
              <a:t>19/09/18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113098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85C53C-A9CA-8F47-8BE8-9C8A3F2F5AE3}" type="datetimeFigureOut">
              <a:rPr lang="en-US" smtClean="0"/>
              <a:t>19/09/18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2060750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85C53C-A9CA-8F47-8BE8-9C8A3F2F5AE3}" type="datetimeFigureOut">
              <a:rPr lang="en-US" smtClean="0"/>
              <a:t>19/09/18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25526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85C53C-A9CA-8F47-8BE8-9C8A3F2F5AE3}" type="datetimeFigureOut">
              <a:rPr lang="en-US" smtClean="0"/>
              <a:t>19/09/18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461339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85C53C-A9CA-8F47-8BE8-9C8A3F2F5AE3}" type="datetimeFigureOut">
              <a:rPr lang="en-US" smtClean="0"/>
              <a:t>19/09/18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600499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85C53C-A9CA-8F47-8BE8-9C8A3F2F5AE3}" type="datetimeFigureOut">
              <a:rPr lang="en-US" smtClean="0"/>
              <a:t>19/09/18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3989089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85C53C-A9CA-8F47-8BE8-9C8A3F2F5AE3}" type="datetimeFigureOut">
              <a:rPr lang="en-US" smtClean="0"/>
              <a:t>19/09/18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67B40F-2B3D-BA4D-8AAF-8A0C689F588D}" type="slidenum">
              <a:rPr lang="en-US" smtClean="0"/>
              <a:t>‹#›</a:t>
            </a:fld>
            <a:endParaRPr lang="en-US"/>
          </a:p>
        </p:txBody>
      </p:sp>
    </p:spTree>
    <p:extLst>
      <p:ext uri="{BB962C8B-B14F-4D97-AF65-F5344CB8AC3E}">
        <p14:creationId xmlns:p14="http://schemas.microsoft.com/office/powerpoint/2010/main" val="155560283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5C53C-A9CA-8F47-8BE8-9C8A3F2F5AE3}" type="datetimeFigureOut">
              <a:rPr lang="en-US" smtClean="0"/>
              <a:t>19/09/18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67B40F-2B3D-BA4D-8AAF-8A0C689F588D}" type="slidenum">
              <a:rPr lang="en-US" smtClean="0"/>
              <a:t>‹#›</a:t>
            </a:fld>
            <a:endParaRPr lang="en-US"/>
          </a:p>
        </p:txBody>
      </p:sp>
    </p:spTree>
    <p:extLst>
      <p:ext uri="{BB962C8B-B14F-4D97-AF65-F5344CB8AC3E}">
        <p14:creationId xmlns:p14="http://schemas.microsoft.com/office/powerpoint/2010/main" val="1450311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g"/><Relationship Id="rId5" Type="http://schemas.openxmlformats.org/officeDocument/2006/relationships/image" Target="../media/image12.png"/><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 Id="rId3" Type="http://schemas.openxmlformats.org/officeDocument/2006/relationships/hyperlink" Target="http://evomics.org/workshops/2019-workshop-on-microbiome-and-transcriptome-analysis-south-africa/"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hyperlink" Target="https://nanoporetech.com/news/movies%23movie-24-nanopore-dna-sequencing" TargetMode="External"/><Relationship Id="rId5"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9.xml"/><Relationship Id="rId5" Type="http://schemas.openxmlformats.org/officeDocument/2006/relationships/image" Target="../media/image6.png"/><Relationship Id="rId6" Type="http://schemas.openxmlformats.org/officeDocument/2006/relationships/image" Target="../media/image17.png"/><Relationship Id="rId1" Type="http://schemas.microsoft.com/office/2007/relationships/media" Target="../media/media1.mp4"/><Relationship Id="rId2" Type="http://schemas.openxmlformats.org/officeDocument/2006/relationships/video" Target="../media/media1.mp4"/></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Phred_quality_score" TargetMode="External"/><Relationship Id="rId3" Type="http://schemas.openxmlformats.org/officeDocument/2006/relationships/image" Target="../media/image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2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2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2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2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3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3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3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3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 Id="rId3" Type="http://schemas.openxmlformats.org/officeDocument/2006/relationships/image" Target="../media/image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3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 Id="rId3" Type="http://schemas.openxmlformats.org/officeDocument/2006/relationships/image" Target="../media/image6.png"/></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4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2.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3.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9.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5.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5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hape 54" descr="Terminal_Screen_Shot.png"/>
          <p:cNvPicPr preferRelativeResize="0"/>
          <p:nvPr/>
        </p:nvPicPr>
        <p:blipFill rotWithShape="1">
          <a:blip r:embed="rId2">
            <a:alphaModFix/>
            <a:extLst>
              <a:ext uri="{28A0092B-C50C-407E-A947-70E740481C1C}">
                <a14:useLocalDpi xmlns:a14="http://schemas.microsoft.com/office/drawing/2010/main"/>
              </a:ext>
            </a:extLst>
          </a:blip>
          <a:srcRect/>
          <a:stretch/>
        </p:blipFill>
        <p:spPr>
          <a:xfrm>
            <a:off x="466905" y="122699"/>
            <a:ext cx="8210190" cy="6383221"/>
          </a:xfrm>
          <a:prstGeom prst="rect">
            <a:avLst/>
          </a:prstGeom>
          <a:noFill/>
          <a:ln>
            <a:noFill/>
          </a:ln>
        </p:spPr>
      </p:pic>
      <p:sp>
        <p:nvSpPr>
          <p:cNvPr id="6" name="Shape 55"/>
          <p:cNvSpPr txBox="1"/>
          <p:nvPr/>
        </p:nvSpPr>
        <p:spPr>
          <a:xfrm>
            <a:off x="685800" y="1361986"/>
            <a:ext cx="7772400" cy="1924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400" dirty="0">
                <a:solidFill>
                  <a:srgbClr val="FFFFFF"/>
                </a:solidFill>
                <a:latin typeface="Calibri"/>
                <a:ea typeface="Calibri"/>
                <a:cs typeface="Calibri"/>
                <a:sym typeface="Calibri"/>
              </a:rPr>
              <a:t>Introduction to </a:t>
            </a:r>
            <a:r>
              <a:rPr lang="en-US" sz="4400" dirty="0" smtClean="0">
                <a:solidFill>
                  <a:srgbClr val="FFFFFF"/>
                </a:solidFill>
                <a:latin typeface="Calibri"/>
                <a:ea typeface="Calibri"/>
                <a:cs typeface="Calibri"/>
                <a:sym typeface="Calibri"/>
              </a:rPr>
              <a:t>Sequencing and Quality Control</a:t>
            </a:r>
            <a:endParaRPr sz="3500" dirty="0">
              <a:solidFill>
                <a:srgbClr val="FFFFFF"/>
              </a:solidFill>
              <a:latin typeface="Calibri"/>
              <a:ea typeface="Calibri"/>
              <a:cs typeface="Calibri"/>
              <a:sym typeface="Calibri"/>
            </a:endParaRPr>
          </a:p>
        </p:txBody>
      </p:sp>
      <p:sp>
        <p:nvSpPr>
          <p:cNvPr id="7" name="Shape 56"/>
          <p:cNvSpPr txBox="1"/>
          <p:nvPr/>
        </p:nvSpPr>
        <p:spPr>
          <a:xfrm>
            <a:off x="1371600" y="3456275"/>
            <a:ext cx="6400800" cy="1752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en-GB" sz="3200" dirty="0" err="1">
                <a:solidFill>
                  <a:srgbClr val="888888"/>
                </a:solidFill>
                <a:latin typeface="Calibri"/>
                <a:ea typeface="Calibri"/>
                <a:cs typeface="Calibri"/>
                <a:sym typeface="Calibri"/>
              </a:rPr>
              <a:t>Dr.</a:t>
            </a:r>
            <a:r>
              <a:rPr lang="en-GB" sz="3200" dirty="0">
                <a:solidFill>
                  <a:srgbClr val="888888"/>
                </a:solidFill>
                <a:latin typeface="Calibri"/>
                <a:ea typeface="Calibri"/>
                <a:cs typeface="Calibri"/>
                <a:sym typeface="Calibri"/>
              </a:rPr>
              <a:t> Sophie Shaw</a:t>
            </a:r>
            <a:endParaRPr sz="3200" dirty="0">
              <a:solidFill>
                <a:srgbClr val="888888"/>
              </a:solidFill>
              <a:latin typeface="Calibri"/>
              <a:ea typeface="Calibri"/>
              <a:cs typeface="Calibri"/>
              <a:sym typeface="Calibri"/>
            </a:endParaRPr>
          </a:p>
          <a:p>
            <a:pPr marL="0" lvl="0" indent="0" algn="ctr" rtl="0">
              <a:spcBef>
                <a:spcPts val="640"/>
              </a:spcBef>
              <a:spcAft>
                <a:spcPts val="0"/>
              </a:spcAft>
              <a:buNone/>
            </a:pPr>
            <a:r>
              <a:rPr lang="en-GB" sz="3200" dirty="0">
                <a:solidFill>
                  <a:srgbClr val="888888"/>
                </a:solidFill>
                <a:latin typeface="Calibri"/>
                <a:ea typeface="Calibri"/>
                <a:cs typeface="Calibri"/>
                <a:sym typeface="Calibri"/>
              </a:rPr>
              <a:t>University of Aberdeen, UK</a:t>
            </a:r>
            <a:endParaRPr sz="3200" dirty="0">
              <a:solidFill>
                <a:srgbClr val="888888"/>
              </a:solidFill>
              <a:latin typeface="Calibri"/>
              <a:ea typeface="Calibri"/>
              <a:cs typeface="Calibri"/>
              <a:sym typeface="Calibri"/>
            </a:endParaRPr>
          </a:p>
          <a:p>
            <a:pPr marL="0" lvl="0" indent="0" algn="ctr" rtl="0">
              <a:spcBef>
                <a:spcPts val="640"/>
              </a:spcBef>
              <a:spcAft>
                <a:spcPts val="0"/>
              </a:spcAft>
              <a:buNone/>
            </a:pPr>
            <a:r>
              <a:rPr lang="en-GB" sz="3200" dirty="0" err="1">
                <a:solidFill>
                  <a:srgbClr val="888888"/>
                </a:solidFill>
                <a:latin typeface="Calibri"/>
                <a:ea typeface="Calibri"/>
                <a:cs typeface="Calibri"/>
                <a:sym typeface="Calibri"/>
              </a:rPr>
              <a:t>s.shaw@abdn.ac.uk</a:t>
            </a:r>
            <a:endParaRPr sz="3200" dirty="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61045201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6363" y="1421998"/>
            <a:ext cx="7210097" cy="1046434"/>
          </a:xfrm>
          <a:prstGeom prst="rect">
            <a:avLst/>
          </a:prstGeom>
          <a:noFill/>
        </p:spPr>
        <p:txBody>
          <a:bodyPr wrap="square" lIns="121914" tIns="60957" rIns="121914" bIns="60957" rtlCol="0">
            <a:spAutoFit/>
          </a:bodyPr>
          <a:lstStyle/>
          <a:p>
            <a:r>
              <a:rPr lang="en-GB" sz="3000" dirty="0" smtClean="0">
                <a:latin typeface="Calibri"/>
                <a:cs typeface="Calibri"/>
              </a:rPr>
              <a:t>2</a:t>
            </a:r>
            <a:r>
              <a:rPr lang="en-GB" sz="3000" dirty="0">
                <a:latin typeface="Calibri"/>
                <a:cs typeface="Calibri"/>
              </a:rPr>
              <a:t>. Polymerase makes a new strand based on complementary bases.  </a:t>
            </a:r>
          </a:p>
        </p:txBody>
      </p:sp>
      <p:grpSp>
        <p:nvGrpSpPr>
          <p:cNvPr id="5" name="Group 4" descr="A polymerase enzyme binds to the single DNA chain. It then adds new bases as it moves along the chain based on complementary binding. "/>
          <p:cNvGrpSpPr/>
          <p:nvPr/>
        </p:nvGrpSpPr>
        <p:grpSpPr>
          <a:xfrm>
            <a:off x="906730" y="2779801"/>
            <a:ext cx="7330541" cy="2974353"/>
            <a:chOff x="657322" y="3239749"/>
            <a:chExt cx="7330541" cy="2974353"/>
          </a:xfrm>
        </p:grpSpPr>
        <p:sp>
          <p:nvSpPr>
            <p:cNvPr id="4" name="Oval 3"/>
            <p:cNvSpPr/>
            <p:nvPr/>
          </p:nvSpPr>
          <p:spPr>
            <a:xfrm>
              <a:off x="657322" y="3239749"/>
              <a:ext cx="3074924" cy="2974353"/>
            </a:xfrm>
            <a:prstGeom prst="ellipse">
              <a:avLst/>
            </a:prstGeom>
          </p:spPr>
          <p:style>
            <a:lnRef idx="1">
              <a:schemeClr val="accent4"/>
            </a:lnRef>
            <a:fillRef idx="2">
              <a:schemeClr val="accent4"/>
            </a:fillRef>
            <a:effectRef idx="1">
              <a:schemeClr val="accent4"/>
            </a:effectRef>
            <a:fontRef idx="minor">
              <a:schemeClr val="dk1"/>
            </a:fontRef>
          </p:style>
          <p:txBody>
            <a:bodyPr lIns="91438" tIns="45719" rIns="91438" bIns="45719" spcCol="0" rtlCol="0" anchor="ctr"/>
            <a:lstStyle/>
            <a:p>
              <a:pPr algn="ctr"/>
              <a:endParaRPr lang="en-US"/>
            </a:p>
          </p:txBody>
        </p:sp>
        <p:sp>
          <p:nvSpPr>
            <p:cNvPr id="14" name="TextBox 13"/>
            <p:cNvSpPr txBox="1"/>
            <p:nvPr/>
          </p:nvSpPr>
          <p:spPr>
            <a:xfrm>
              <a:off x="1305433" y="4726926"/>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5" name="TextBox 14"/>
            <p:cNvSpPr txBox="1"/>
            <p:nvPr/>
          </p:nvSpPr>
          <p:spPr>
            <a:xfrm>
              <a:off x="2177771" y="4726926"/>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T</a:t>
              </a:r>
            </a:p>
          </p:txBody>
        </p:sp>
        <p:sp>
          <p:nvSpPr>
            <p:cNvPr id="17" name="TextBox 16"/>
            <p:cNvSpPr txBox="1"/>
            <p:nvPr/>
          </p:nvSpPr>
          <p:spPr>
            <a:xfrm>
              <a:off x="3050109" y="4726926"/>
              <a:ext cx="576064" cy="415495"/>
            </a:xfrm>
            <a:prstGeom prst="rect">
              <a:avLst/>
            </a:prstGeom>
            <a:solidFill>
              <a:schemeClr val="accent1"/>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G</a:t>
              </a:r>
            </a:p>
          </p:txBody>
        </p:sp>
        <p:sp>
          <p:nvSpPr>
            <p:cNvPr id="18" name="TextBox 17"/>
            <p:cNvSpPr txBox="1"/>
            <p:nvPr/>
          </p:nvSpPr>
          <p:spPr>
            <a:xfrm>
              <a:off x="3922447" y="4726926"/>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9" name="TextBox 18"/>
            <p:cNvSpPr txBox="1"/>
            <p:nvPr/>
          </p:nvSpPr>
          <p:spPr>
            <a:xfrm>
              <a:off x="4794785" y="4726926"/>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20" name="TextBox 19"/>
            <p:cNvSpPr txBox="1"/>
            <p:nvPr/>
          </p:nvSpPr>
          <p:spPr>
            <a:xfrm>
              <a:off x="5667123" y="4726926"/>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21" name="TextBox 20"/>
            <p:cNvSpPr txBox="1"/>
            <p:nvPr/>
          </p:nvSpPr>
          <p:spPr>
            <a:xfrm>
              <a:off x="6539461" y="4726926"/>
              <a:ext cx="576064" cy="415495"/>
            </a:xfrm>
            <a:prstGeom prst="rect">
              <a:avLst/>
            </a:prstGeom>
            <a:solidFill>
              <a:schemeClr val="accent4"/>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C</a:t>
              </a:r>
            </a:p>
          </p:txBody>
        </p:sp>
        <p:sp>
          <p:nvSpPr>
            <p:cNvPr id="22" name="TextBox 21"/>
            <p:cNvSpPr txBox="1"/>
            <p:nvPr/>
          </p:nvSpPr>
          <p:spPr>
            <a:xfrm>
              <a:off x="7411799" y="4726926"/>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T</a:t>
              </a:r>
              <a:endParaRPr lang="en-GB" b="1" dirty="0">
                <a:solidFill>
                  <a:sysClr val="windowText" lastClr="000000"/>
                </a:solidFill>
              </a:endParaRPr>
            </a:p>
          </p:txBody>
        </p:sp>
        <p:sp>
          <p:nvSpPr>
            <p:cNvPr id="23" name="TextBox 22"/>
            <p:cNvSpPr txBox="1"/>
            <p:nvPr/>
          </p:nvSpPr>
          <p:spPr>
            <a:xfrm>
              <a:off x="1305433" y="4132953"/>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T</a:t>
              </a:r>
              <a:endParaRPr lang="en-GB" b="1" dirty="0">
                <a:solidFill>
                  <a:sysClr val="windowText" lastClr="000000"/>
                </a:solidFill>
              </a:endParaRPr>
            </a:p>
          </p:txBody>
        </p:sp>
        <p:sp>
          <p:nvSpPr>
            <p:cNvPr id="24" name="TextBox 23"/>
            <p:cNvSpPr txBox="1"/>
            <p:nvPr/>
          </p:nvSpPr>
          <p:spPr>
            <a:xfrm>
              <a:off x="2177771" y="4132953"/>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7" name="Right Arrow 6"/>
            <p:cNvSpPr/>
            <p:nvPr/>
          </p:nvSpPr>
          <p:spPr>
            <a:xfrm>
              <a:off x="3398015" y="3921244"/>
              <a:ext cx="1972835" cy="627203"/>
            </a:xfrm>
            <a:prstGeom prst="rightArrow">
              <a:avLst/>
            </a:prstGeom>
          </p:spPr>
          <p:style>
            <a:lnRef idx="1">
              <a:schemeClr val="accent4"/>
            </a:lnRef>
            <a:fillRef idx="2">
              <a:schemeClr val="accent4"/>
            </a:fillRef>
            <a:effectRef idx="1">
              <a:schemeClr val="accent4"/>
            </a:effectRef>
            <a:fontRef idx="minor">
              <a:schemeClr val="dk1"/>
            </a:fontRef>
          </p:style>
          <p:txBody>
            <a:bodyPr lIns="91438" tIns="45719" rIns="91438" bIns="45719" spcCol="0" rtlCol="0" anchor="ctr"/>
            <a:lstStyle/>
            <a:p>
              <a:pPr algn="ctr"/>
              <a:endParaRPr lang="en-US"/>
            </a:p>
          </p:txBody>
        </p:sp>
        <p:sp>
          <p:nvSpPr>
            <p:cNvPr id="25" name="TextBox 24"/>
            <p:cNvSpPr txBox="1"/>
            <p:nvPr/>
          </p:nvSpPr>
          <p:spPr>
            <a:xfrm>
              <a:off x="1203233" y="5369433"/>
              <a:ext cx="2016527" cy="384721"/>
            </a:xfrm>
            <a:prstGeom prst="rect">
              <a:avLst/>
            </a:prstGeom>
            <a:noFill/>
          </p:spPr>
          <p:txBody>
            <a:bodyPr wrap="square" lIns="91438" tIns="45719" rIns="91438" bIns="45719" rtlCol="0">
              <a:spAutoFit/>
            </a:bodyPr>
            <a:lstStyle/>
            <a:p>
              <a:pPr algn="ctr"/>
              <a:r>
                <a:rPr lang="en-US" dirty="0" smtClean="0"/>
                <a:t>Polymerase</a:t>
              </a:r>
              <a:endParaRPr lang="en-US" dirty="0"/>
            </a:p>
          </p:txBody>
        </p:sp>
      </p:grpSp>
      <p:sp>
        <p:nvSpPr>
          <p:cNvPr id="28" name="Title 1"/>
          <p:cNvSpPr>
            <a:spLocks noGrp="1"/>
          </p:cNvSpPr>
          <p:nvPr>
            <p:ph type="title"/>
          </p:nvPr>
        </p:nvSpPr>
        <p:spPr>
          <a:xfrm>
            <a:off x="457200" y="274638"/>
            <a:ext cx="8229600" cy="1143000"/>
          </a:xfrm>
        </p:spPr>
        <p:txBody>
          <a:bodyPr>
            <a:normAutofit/>
          </a:bodyPr>
          <a:lstStyle/>
          <a:p>
            <a:r>
              <a:rPr lang="en-US" dirty="0" smtClean="0"/>
              <a:t>Sanger Sequencing</a:t>
            </a:r>
            <a:endParaRPr lang="en-US" dirty="0"/>
          </a:p>
        </p:txBody>
      </p:sp>
      <p:pic>
        <p:nvPicPr>
          <p:cNvPr id="29"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47235162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3462" y="1417638"/>
            <a:ext cx="7210097" cy="1046434"/>
          </a:xfrm>
          <a:prstGeom prst="rect">
            <a:avLst/>
          </a:prstGeom>
          <a:noFill/>
        </p:spPr>
        <p:txBody>
          <a:bodyPr wrap="square" lIns="121914" tIns="60957" rIns="121914" bIns="60957" rtlCol="0">
            <a:spAutoFit/>
          </a:bodyPr>
          <a:lstStyle/>
          <a:p>
            <a:r>
              <a:rPr lang="en-GB" sz="3000" dirty="0" smtClean="0">
                <a:latin typeface="Calibri"/>
                <a:cs typeface="Calibri"/>
              </a:rPr>
              <a:t>3</a:t>
            </a:r>
            <a:r>
              <a:rPr lang="en-GB" sz="3000" dirty="0">
                <a:latin typeface="Calibri"/>
                <a:cs typeface="Calibri"/>
              </a:rPr>
              <a:t>. When a </a:t>
            </a:r>
            <a:r>
              <a:rPr lang="en-GB" sz="3000" dirty="0" err="1">
                <a:latin typeface="Calibri"/>
                <a:cs typeface="Calibri"/>
              </a:rPr>
              <a:t>ddNTP</a:t>
            </a:r>
            <a:r>
              <a:rPr lang="en-GB" sz="3000" dirty="0">
                <a:latin typeface="Calibri"/>
                <a:cs typeface="Calibri"/>
              </a:rPr>
              <a:t> is encountered, the polymerase stops.</a:t>
            </a:r>
          </a:p>
        </p:txBody>
      </p:sp>
      <p:grpSp>
        <p:nvGrpSpPr>
          <p:cNvPr id="5" name="Group 4" descr="When a polymerase adds a ddNTP, the extension of the single chain stops. "/>
          <p:cNvGrpSpPr/>
          <p:nvPr/>
        </p:nvGrpSpPr>
        <p:grpSpPr>
          <a:xfrm>
            <a:off x="1230785" y="2779801"/>
            <a:ext cx="6682430" cy="2974353"/>
            <a:chOff x="1305433" y="3239749"/>
            <a:chExt cx="6682430" cy="2974353"/>
          </a:xfrm>
        </p:grpSpPr>
        <p:sp>
          <p:nvSpPr>
            <p:cNvPr id="4" name="Oval 3"/>
            <p:cNvSpPr/>
            <p:nvPr/>
          </p:nvSpPr>
          <p:spPr>
            <a:xfrm>
              <a:off x="2583059" y="3239749"/>
              <a:ext cx="3074924" cy="2974353"/>
            </a:xfrm>
            <a:prstGeom prst="ellipse">
              <a:avLst/>
            </a:prstGeom>
          </p:spPr>
          <p:style>
            <a:lnRef idx="1">
              <a:schemeClr val="accent4"/>
            </a:lnRef>
            <a:fillRef idx="2">
              <a:schemeClr val="accent4"/>
            </a:fillRef>
            <a:effectRef idx="1">
              <a:schemeClr val="accent4"/>
            </a:effectRef>
            <a:fontRef idx="minor">
              <a:schemeClr val="dk1"/>
            </a:fontRef>
          </p:style>
          <p:txBody>
            <a:bodyPr lIns="91438" tIns="45719" rIns="91438" bIns="45719" spcCol="0" rtlCol="0" anchor="ctr"/>
            <a:lstStyle/>
            <a:p>
              <a:pPr algn="ctr"/>
              <a:endParaRPr lang="en-US"/>
            </a:p>
          </p:txBody>
        </p:sp>
        <p:sp>
          <p:nvSpPr>
            <p:cNvPr id="14" name="TextBox 13"/>
            <p:cNvSpPr txBox="1"/>
            <p:nvPr/>
          </p:nvSpPr>
          <p:spPr>
            <a:xfrm>
              <a:off x="1305433" y="4726926"/>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5" name="TextBox 14"/>
            <p:cNvSpPr txBox="1"/>
            <p:nvPr/>
          </p:nvSpPr>
          <p:spPr>
            <a:xfrm>
              <a:off x="2177771" y="4726926"/>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T</a:t>
              </a:r>
            </a:p>
          </p:txBody>
        </p:sp>
        <p:sp>
          <p:nvSpPr>
            <p:cNvPr id="17" name="TextBox 16"/>
            <p:cNvSpPr txBox="1"/>
            <p:nvPr/>
          </p:nvSpPr>
          <p:spPr>
            <a:xfrm>
              <a:off x="3050109" y="4726926"/>
              <a:ext cx="576064" cy="415495"/>
            </a:xfrm>
            <a:prstGeom prst="rect">
              <a:avLst/>
            </a:prstGeom>
            <a:solidFill>
              <a:schemeClr val="accent1"/>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G</a:t>
              </a:r>
            </a:p>
          </p:txBody>
        </p:sp>
        <p:sp>
          <p:nvSpPr>
            <p:cNvPr id="18" name="TextBox 17"/>
            <p:cNvSpPr txBox="1"/>
            <p:nvPr/>
          </p:nvSpPr>
          <p:spPr>
            <a:xfrm>
              <a:off x="3922447" y="4726926"/>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9" name="TextBox 18"/>
            <p:cNvSpPr txBox="1"/>
            <p:nvPr/>
          </p:nvSpPr>
          <p:spPr>
            <a:xfrm>
              <a:off x="4794785" y="4726926"/>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20" name="TextBox 19"/>
            <p:cNvSpPr txBox="1"/>
            <p:nvPr/>
          </p:nvSpPr>
          <p:spPr>
            <a:xfrm>
              <a:off x="5667123" y="4726926"/>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21" name="TextBox 20"/>
            <p:cNvSpPr txBox="1"/>
            <p:nvPr/>
          </p:nvSpPr>
          <p:spPr>
            <a:xfrm>
              <a:off x="6539461" y="4726926"/>
              <a:ext cx="576064" cy="415495"/>
            </a:xfrm>
            <a:prstGeom prst="rect">
              <a:avLst/>
            </a:prstGeom>
            <a:solidFill>
              <a:schemeClr val="accent4"/>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C</a:t>
              </a:r>
            </a:p>
          </p:txBody>
        </p:sp>
        <p:sp>
          <p:nvSpPr>
            <p:cNvPr id="22" name="TextBox 21"/>
            <p:cNvSpPr txBox="1"/>
            <p:nvPr/>
          </p:nvSpPr>
          <p:spPr>
            <a:xfrm>
              <a:off x="7411799" y="4726926"/>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T</a:t>
              </a:r>
              <a:endParaRPr lang="en-GB" b="1" dirty="0">
                <a:solidFill>
                  <a:sysClr val="windowText" lastClr="000000"/>
                </a:solidFill>
              </a:endParaRPr>
            </a:p>
          </p:txBody>
        </p:sp>
        <p:sp>
          <p:nvSpPr>
            <p:cNvPr id="23" name="TextBox 22"/>
            <p:cNvSpPr txBox="1"/>
            <p:nvPr/>
          </p:nvSpPr>
          <p:spPr>
            <a:xfrm>
              <a:off x="1305433" y="4132953"/>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T</a:t>
              </a:r>
              <a:endParaRPr lang="en-GB" b="1" dirty="0">
                <a:solidFill>
                  <a:sysClr val="windowText" lastClr="000000"/>
                </a:solidFill>
              </a:endParaRPr>
            </a:p>
          </p:txBody>
        </p:sp>
        <p:sp>
          <p:nvSpPr>
            <p:cNvPr id="24" name="TextBox 23"/>
            <p:cNvSpPr txBox="1"/>
            <p:nvPr/>
          </p:nvSpPr>
          <p:spPr>
            <a:xfrm>
              <a:off x="2177771" y="4132953"/>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25" name="TextBox 24"/>
            <p:cNvSpPr txBox="1"/>
            <p:nvPr/>
          </p:nvSpPr>
          <p:spPr>
            <a:xfrm>
              <a:off x="3128970" y="5369433"/>
              <a:ext cx="2016527" cy="384721"/>
            </a:xfrm>
            <a:prstGeom prst="rect">
              <a:avLst/>
            </a:prstGeom>
            <a:noFill/>
          </p:spPr>
          <p:txBody>
            <a:bodyPr wrap="square" lIns="91438" tIns="45719" rIns="91438" bIns="45719" rtlCol="0">
              <a:spAutoFit/>
            </a:bodyPr>
            <a:lstStyle/>
            <a:p>
              <a:pPr algn="ctr"/>
              <a:r>
                <a:rPr lang="en-US" dirty="0" smtClean="0"/>
                <a:t>Polymerase</a:t>
              </a:r>
              <a:endParaRPr lang="en-US" dirty="0"/>
            </a:p>
          </p:txBody>
        </p:sp>
        <p:sp>
          <p:nvSpPr>
            <p:cNvPr id="26" name="TextBox 25"/>
            <p:cNvSpPr txBox="1"/>
            <p:nvPr/>
          </p:nvSpPr>
          <p:spPr>
            <a:xfrm>
              <a:off x="3050109" y="4128738"/>
              <a:ext cx="576064" cy="415495"/>
            </a:xfrm>
            <a:prstGeom prst="rect">
              <a:avLst/>
            </a:prstGeom>
            <a:solidFill>
              <a:schemeClr val="accent4"/>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C</a:t>
              </a:r>
            </a:p>
          </p:txBody>
        </p:sp>
        <p:sp>
          <p:nvSpPr>
            <p:cNvPr id="27" name="TextBox 26"/>
            <p:cNvSpPr txBox="1"/>
            <p:nvPr/>
          </p:nvSpPr>
          <p:spPr>
            <a:xfrm>
              <a:off x="3922447" y="4132953"/>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T</a:t>
              </a:r>
              <a:endParaRPr lang="en-GB" b="1" dirty="0">
                <a:solidFill>
                  <a:sysClr val="windowText" lastClr="000000"/>
                </a:solidFill>
              </a:endParaRPr>
            </a:p>
          </p:txBody>
        </p:sp>
        <p:sp>
          <p:nvSpPr>
            <p:cNvPr id="12" name="Explosion 1 11"/>
            <p:cNvSpPr/>
            <p:nvPr/>
          </p:nvSpPr>
          <p:spPr>
            <a:xfrm>
              <a:off x="4554216" y="3932384"/>
              <a:ext cx="1019104" cy="816821"/>
            </a:xfrm>
            <a:prstGeom prst="irregularSeal1">
              <a:avLst/>
            </a:prstGeom>
            <a:solidFill>
              <a:srgbClr val="C0504D"/>
            </a:solidFill>
            <a:ln>
              <a:solidFill>
                <a:srgbClr val="FFFFFF"/>
              </a:solidFill>
            </a:ln>
          </p:spPr>
          <p:style>
            <a:lnRef idx="1">
              <a:schemeClr val="accent1"/>
            </a:lnRef>
            <a:fillRef idx="3">
              <a:schemeClr val="accent1"/>
            </a:fillRef>
            <a:effectRef idx="2">
              <a:schemeClr val="accent1"/>
            </a:effectRef>
            <a:fontRef idx="minor">
              <a:schemeClr val="lt1"/>
            </a:fontRef>
          </p:style>
          <p:txBody>
            <a:bodyPr lIns="91438" tIns="45719" rIns="91438" bIns="45719" spcCol="0" rtlCol="0" anchor="ctr"/>
            <a:lstStyle/>
            <a:p>
              <a:pPr algn="ctr"/>
              <a:endParaRPr lang="en-US"/>
            </a:p>
          </p:txBody>
        </p:sp>
        <p:sp>
          <p:nvSpPr>
            <p:cNvPr id="28" name="TextBox 27"/>
            <p:cNvSpPr txBox="1"/>
            <p:nvPr/>
          </p:nvSpPr>
          <p:spPr>
            <a:xfrm>
              <a:off x="4794785" y="4132953"/>
              <a:ext cx="576064" cy="415495"/>
            </a:xfrm>
            <a:prstGeom prst="rect">
              <a:avLst/>
            </a:prstGeom>
            <a:solidFill>
              <a:schemeClr val="accent2"/>
            </a:solidFill>
            <a:ln>
              <a:noFill/>
            </a:ln>
          </p:spPr>
          <p:txBody>
            <a:bodyPr wrap="square" lIns="121914" tIns="60957" rIns="121914" bIns="60957" rtlCol="0">
              <a:spAutoFit/>
            </a:bodyPr>
            <a:lstStyle/>
            <a:p>
              <a:pPr algn="ctr"/>
              <a:r>
                <a:rPr lang="en-GB" b="1" dirty="0" smtClean="0">
                  <a:solidFill>
                    <a:sysClr val="windowText" lastClr="000000"/>
                  </a:solidFill>
                </a:rPr>
                <a:t>T</a:t>
              </a:r>
              <a:endParaRPr lang="en-GB" b="1" dirty="0">
                <a:solidFill>
                  <a:sysClr val="windowText" lastClr="000000"/>
                </a:solidFill>
              </a:endParaRPr>
            </a:p>
          </p:txBody>
        </p:sp>
        <p:pic>
          <p:nvPicPr>
            <p:cNvPr id="13" name="Picture 12"/>
            <p:cNvPicPr>
              <a:picLocks noChangeAspect="1"/>
            </p:cNvPicPr>
            <p:nvPr/>
          </p:nvPicPr>
          <p:blipFill>
            <a:blip r:embed="rId3"/>
            <a:stretch>
              <a:fillRect/>
            </a:stretch>
          </p:blipFill>
          <p:spPr>
            <a:xfrm>
              <a:off x="5704759" y="3932384"/>
              <a:ext cx="671456" cy="671456"/>
            </a:xfrm>
            <a:prstGeom prst="rect">
              <a:avLst/>
            </a:prstGeom>
          </p:spPr>
        </p:pic>
      </p:grpSp>
      <p:sp>
        <p:nvSpPr>
          <p:cNvPr id="31" name="Title 1"/>
          <p:cNvSpPr>
            <a:spLocks noGrp="1"/>
          </p:cNvSpPr>
          <p:nvPr>
            <p:ph type="title"/>
          </p:nvPr>
        </p:nvSpPr>
        <p:spPr>
          <a:xfrm>
            <a:off x="457200" y="274638"/>
            <a:ext cx="8229600" cy="1143000"/>
          </a:xfrm>
        </p:spPr>
        <p:txBody>
          <a:bodyPr/>
          <a:lstStyle/>
          <a:p>
            <a:r>
              <a:rPr lang="en-US" dirty="0" smtClean="0"/>
              <a:t>Sanger Sequencing</a:t>
            </a:r>
            <a:endParaRPr lang="en-US" dirty="0"/>
          </a:p>
        </p:txBody>
      </p:sp>
      <p:pic>
        <p:nvPicPr>
          <p:cNvPr id="32"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61159293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descr="The double sequences are run on an electrophoresis gel with the smallest fragments running the furtherest down the gel. The ddNTP is also assiociated with a fluorescent marker that is visualised on the gel. "/>
          <p:cNvSpPr txBox="1"/>
          <p:nvPr/>
        </p:nvSpPr>
        <p:spPr>
          <a:xfrm>
            <a:off x="635682" y="1124603"/>
            <a:ext cx="7210097" cy="4955197"/>
          </a:xfrm>
          <a:prstGeom prst="rect">
            <a:avLst/>
          </a:prstGeom>
          <a:noFill/>
        </p:spPr>
        <p:txBody>
          <a:bodyPr wrap="square" lIns="121914" tIns="60957" rIns="121914" bIns="60957" rtlCol="0">
            <a:spAutoFit/>
          </a:bodyPr>
          <a:lstStyle/>
          <a:p>
            <a:r>
              <a:rPr lang="en-GB" sz="3000" dirty="0" smtClean="0">
                <a:latin typeface="Calibri"/>
                <a:cs typeface="Calibri"/>
              </a:rPr>
              <a:t>4</a:t>
            </a:r>
            <a:r>
              <a:rPr lang="en-GB" sz="3000" dirty="0">
                <a:latin typeface="Calibri"/>
                <a:cs typeface="Calibri"/>
              </a:rPr>
              <a:t>. Run the sequences on a gel</a:t>
            </a:r>
          </a:p>
          <a:p>
            <a:r>
              <a:rPr lang="en-GB" sz="3700" dirty="0">
                <a:latin typeface="Calibri Light" panose="020F0302020204030204" pitchFamily="34" charset="0"/>
              </a:rPr>
              <a:t>A</a:t>
            </a:r>
            <a:r>
              <a:rPr lang="en-GB" sz="3700" dirty="0">
                <a:solidFill>
                  <a:srgbClr val="CD216F"/>
                </a:solidFill>
                <a:latin typeface="Calibri Light" panose="020F0302020204030204" pitchFamily="34" charset="0"/>
              </a:rPr>
              <a:t>T</a:t>
            </a:r>
          </a:p>
          <a:p>
            <a:r>
              <a:rPr lang="en-GB" sz="3700" dirty="0">
                <a:latin typeface="Calibri Light" panose="020F0302020204030204" pitchFamily="34" charset="0"/>
              </a:rPr>
              <a:t>AT</a:t>
            </a:r>
            <a:r>
              <a:rPr lang="en-GB" sz="3700" dirty="0">
                <a:solidFill>
                  <a:srgbClr val="EBEB00"/>
                </a:solidFill>
                <a:latin typeface="Calibri Light" panose="020F0302020204030204" pitchFamily="34" charset="0"/>
              </a:rPr>
              <a:t>A</a:t>
            </a:r>
          </a:p>
          <a:p>
            <a:r>
              <a:rPr lang="en-GB" sz="3700" dirty="0">
                <a:latin typeface="Calibri Light" panose="020F0302020204030204" pitchFamily="34" charset="0"/>
              </a:rPr>
              <a:t>ATA</a:t>
            </a:r>
            <a:r>
              <a:rPr lang="en-GB" sz="3700" dirty="0">
                <a:solidFill>
                  <a:srgbClr val="8064A2"/>
                </a:solidFill>
                <a:latin typeface="Calibri Light" panose="020F0302020204030204" pitchFamily="34" charset="0"/>
              </a:rPr>
              <a:t>C</a:t>
            </a:r>
          </a:p>
          <a:p>
            <a:r>
              <a:rPr lang="en-GB" sz="3700" dirty="0">
                <a:latin typeface="Calibri Light" panose="020F0302020204030204" pitchFamily="34" charset="0"/>
              </a:rPr>
              <a:t>ATAC</a:t>
            </a:r>
            <a:r>
              <a:rPr lang="en-GB" sz="3700" dirty="0">
                <a:solidFill>
                  <a:schemeClr val="accent4"/>
                </a:solidFill>
                <a:latin typeface="Calibri Light" panose="020F0302020204030204" pitchFamily="34" charset="0"/>
              </a:rPr>
              <a:t>C</a:t>
            </a:r>
          </a:p>
          <a:p>
            <a:r>
              <a:rPr lang="en-GB" sz="3700" dirty="0">
                <a:latin typeface="Calibri Light" panose="020F0302020204030204" pitchFamily="34" charset="0"/>
              </a:rPr>
              <a:t>ATACC</a:t>
            </a:r>
            <a:r>
              <a:rPr lang="en-GB" sz="3700" dirty="0">
                <a:solidFill>
                  <a:schemeClr val="accent1"/>
                </a:solidFill>
                <a:latin typeface="Calibri Light" panose="020F0302020204030204" pitchFamily="34" charset="0"/>
              </a:rPr>
              <a:t>G</a:t>
            </a:r>
          </a:p>
          <a:p>
            <a:r>
              <a:rPr lang="en-GB" sz="3700" dirty="0">
                <a:latin typeface="Calibri Light" panose="020F0302020204030204" pitchFamily="34" charset="0"/>
              </a:rPr>
              <a:t>ATACCG</a:t>
            </a:r>
            <a:r>
              <a:rPr lang="en-GB" sz="3700" dirty="0">
                <a:solidFill>
                  <a:srgbClr val="CD216F"/>
                </a:solidFill>
                <a:latin typeface="Calibri Light" panose="020F0302020204030204" pitchFamily="34" charset="0"/>
              </a:rPr>
              <a:t>T</a:t>
            </a:r>
          </a:p>
          <a:p>
            <a:r>
              <a:rPr lang="en-GB" sz="3700" dirty="0">
                <a:latin typeface="Calibri Light" panose="020F0302020204030204" pitchFamily="34" charset="0"/>
              </a:rPr>
              <a:t>ATACCGT</a:t>
            </a:r>
            <a:r>
              <a:rPr lang="en-GB" sz="3700" dirty="0">
                <a:solidFill>
                  <a:srgbClr val="EBEB00"/>
                </a:solidFill>
                <a:latin typeface="Calibri Light" panose="020F0302020204030204" pitchFamily="34" charset="0"/>
              </a:rPr>
              <a:t>A</a:t>
            </a:r>
            <a:r>
              <a:rPr lang="is-IS" sz="3700" dirty="0">
                <a:latin typeface="Calibri Light" panose="020F0302020204030204" pitchFamily="34" charset="0"/>
              </a:rPr>
              <a:t>…</a:t>
            </a:r>
            <a:endParaRPr lang="en-GB" sz="3700" dirty="0">
              <a:latin typeface="Calibri Light" panose="020F0302020204030204" pitchFamily="34" charset="0"/>
            </a:endParaRPr>
          </a:p>
          <a:p>
            <a:endParaRPr lang="en-GB" dirty="0" smtClean="0"/>
          </a:p>
        </p:txBody>
      </p:sp>
      <p:cxnSp>
        <p:nvCxnSpPr>
          <p:cNvPr id="7" name="Straight Arrow Connector 6"/>
          <p:cNvCxnSpPr/>
          <p:nvPr/>
        </p:nvCxnSpPr>
        <p:spPr>
          <a:xfrm>
            <a:off x="1558839" y="2011225"/>
            <a:ext cx="3164959" cy="337494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105107" y="2906029"/>
            <a:ext cx="2259587" cy="1877433"/>
          </a:xfrm>
          <a:prstGeom prst="rect">
            <a:avLst/>
          </a:prstGeom>
          <a:noFill/>
        </p:spPr>
        <p:txBody>
          <a:bodyPr wrap="none" lIns="121914" tIns="60957" rIns="121914" bIns="60957" rtlCol="0">
            <a:spAutoFit/>
          </a:bodyPr>
          <a:lstStyle/>
          <a:p>
            <a:pPr algn="ctr"/>
            <a:r>
              <a:rPr lang="en-US" dirty="0" smtClean="0"/>
              <a:t>Capillary </a:t>
            </a:r>
          </a:p>
          <a:p>
            <a:pPr algn="ctr"/>
            <a:r>
              <a:rPr lang="en-US" dirty="0" smtClean="0"/>
              <a:t>Electrophoresis</a:t>
            </a:r>
          </a:p>
          <a:p>
            <a:pPr algn="ctr"/>
            <a:endParaRPr lang="en-US" dirty="0"/>
          </a:p>
          <a:p>
            <a:pPr algn="ctr"/>
            <a:r>
              <a:rPr lang="en-US" dirty="0" smtClean="0"/>
              <a:t>The shorter the</a:t>
            </a:r>
          </a:p>
          <a:p>
            <a:pPr algn="ctr"/>
            <a:r>
              <a:rPr lang="en-US" dirty="0" smtClean="0"/>
              <a:t> fragment, </a:t>
            </a:r>
          </a:p>
          <a:p>
            <a:pPr algn="ctr"/>
            <a:r>
              <a:rPr lang="en-US" dirty="0" smtClean="0"/>
              <a:t>the further it travels</a:t>
            </a:r>
            <a:endParaRPr lang="en-US" dirty="0"/>
          </a:p>
        </p:txBody>
      </p:sp>
      <p:grpSp>
        <p:nvGrpSpPr>
          <p:cNvPr id="4" name="Group 3"/>
          <p:cNvGrpSpPr/>
          <p:nvPr/>
        </p:nvGrpSpPr>
        <p:grpSpPr>
          <a:xfrm>
            <a:off x="4812004" y="1963256"/>
            <a:ext cx="764541" cy="3729091"/>
            <a:chOff x="4812004" y="2576093"/>
            <a:chExt cx="764541" cy="3729091"/>
          </a:xfrm>
        </p:grpSpPr>
        <p:sp>
          <p:nvSpPr>
            <p:cNvPr id="9" name="Rectangle 8"/>
            <p:cNvSpPr/>
            <p:nvPr/>
          </p:nvSpPr>
          <p:spPr>
            <a:xfrm>
              <a:off x="4812004" y="2576093"/>
              <a:ext cx="764541" cy="3729091"/>
            </a:xfrm>
            <a:prstGeom prst="rect">
              <a:avLst/>
            </a:prstGeom>
            <a:noFill/>
          </p:spPr>
          <p:style>
            <a:lnRef idx="1">
              <a:schemeClr val="accent1"/>
            </a:lnRef>
            <a:fillRef idx="3">
              <a:schemeClr val="accent1"/>
            </a:fillRef>
            <a:effectRef idx="2">
              <a:schemeClr val="accent1"/>
            </a:effectRef>
            <a:fontRef idx="minor">
              <a:schemeClr val="lt1"/>
            </a:fontRef>
          </p:style>
          <p:txBody>
            <a:bodyPr lIns="121914" tIns="60957" rIns="121914" bIns="60957" rtlCol="0" anchor="ctr"/>
            <a:lstStyle/>
            <a:p>
              <a:pPr algn="ctr"/>
              <a:endParaRPr lang="en-US"/>
            </a:p>
          </p:txBody>
        </p:sp>
        <p:sp>
          <p:nvSpPr>
            <p:cNvPr id="13" name="Rectangle 12"/>
            <p:cNvSpPr/>
            <p:nvPr/>
          </p:nvSpPr>
          <p:spPr>
            <a:xfrm>
              <a:off x="4934221" y="5938795"/>
              <a:ext cx="525539" cy="72996"/>
            </a:xfrm>
            <a:prstGeom prst="rect">
              <a:avLst/>
            </a:prstGeom>
            <a:solidFill>
              <a:srgbClr val="CD216F"/>
            </a:solidFill>
            <a:ln>
              <a:solidFill>
                <a:srgbClr val="CD216F"/>
              </a:solidFill>
            </a:ln>
          </p:spPr>
          <p:style>
            <a:lnRef idx="1">
              <a:schemeClr val="accent1"/>
            </a:lnRef>
            <a:fillRef idx="3">
              <a:schemeClr val="accent1"/>
            </a:fillRef>
            <a:effectRef idx="2">
              <a:schemeClr val="accent1"/>
            </a:effectRef>
            <a:fontRef idx="minor">
              <a:schemeClr val="lt1"/>
            </a:fontRef>
          </p:style>
          <p:txBody>
            <a:bodyPr lIns="121914" tIns="60957" rIns="121914" bIns="60957" rtlCol="0" anchor="ctr"/>
            <a:lstStyle/>
            <a:p>
              <a:pPr algn="ctr"/>
              <a:endParaRPr lang="en-US"/>
            </a:p>
          </p:txBody>
        </p:sp>
        <p:sp>
          <p:nvSpPr>
            <p:cNvPr id="14" name="Rectangle 13"/>
            <p:cNvSpPr/>
            <p:nvPr/>
          </p:nvSpPr>
          <p:spPr>
            <a:xfrm>
              <a:off x="4934221" y="5420726"/>
              <a:ext cx="525539" cy="72996"/>
            </a:xfrm>
            <a:prstGeom prst="rect">
              <a:avLst/>
            </a:prstGeom>
            <a:solidFill>
              <a:srgbClr val="EBEB00"/>
            </a:solidFill>
            <a:ln>
              <a:solidFill>
                <a:srgbClr val="EBEB00"/>
              </a:solidFill>
            </a:ln>
          </p:spPr>
          <p:style>
            <a:lnRef idx="1">
              <a:schemeClr val="accent1"/>
            </a:lnRef>
            <a:fillRef idx="3">
              <a:schemeClr val="accent1"/>
            </a:fillRef>
            <a:effectRef idx="2">
              <a:schemeClr val="accent1"/>
            </a:effectRef>
            <a:fontRef idx="minor">
              <a:schemeClr val="lt1"/>
            </a:fontRef>
          </p:style>
          <p:txBody>
            <a:bodyPr lIns="121914" tIns="60957" rIns="121914" bIns="60957" rtlCol="0" anchor="ctr"/>
            <a:lstStyle/>
            <a:p>
              <a:pPr algn="ctr"/>
              <a:endParaRPr lang="en-US"/>
            </a:p>
          </p:txBody>
        </p:sp>
        <p:sp>
          <p:nvSpPr>
            <p:cNvPr id="15" name="Rectangle 14"/>
            <p:cNvSpPr/>
            <p:nvPr/>
          </p:nvSpPr>
          <p:spPr>
            <a:xfrm>
              <a:off x="4934221" y="4902657"/>
              <a:ext cx="525539" cy="72996"/>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lIns="121914" tIns="60957" rIns="121914" bIns="60957" rtlCol="0" anchor="ctr"/>
            <a:lstStyle/>
            <a:p>
              <a:pPr algn="ctr"/>
              <a:endParaRPr lang="en-US"/>
            </a:p>
          </p:txBody>
        </p:sp>
        <p:sp>
          <p:nvSpPr>
            <p:cNvPr id="16" name="Rectangle 15"/>
            <p:cNvSpPr/>
            <p:nvPr/>
          </p:nvSpPr>
          <p:spPr>
            <a:xfrm>
              <a:off x="4934221" y="4384587"/>
              <a:ext cx="525539" cy="72996"/>
            </a:xfrm>
            <a:prstGeom prst="rect">
              <a:avLst/>
            </a:prstGeom>
            <a:solidFill>
              <a:srgbClr val="8064A2"/>
            </a:solidFill>
            <a:ln>
              <a:solidFill>
                <a:srgbClr val="8064A2"/>
              </a:solidFill>
            </a:ln>
          </p:spPr>
          <p:style>
            <a:lnRef idx="1">
              <a:schemeClr val="accent1"/>
            </a:lnRef>
            <a:fillRef idx="3">
              <a:schemeClr val="accent1"/>
            </a:fillRef>
            <a:effectRef idx="2">
              <a:schemeClr val="accent1"/>
            </a:effectRef>
            <a:fontRef idx="minor">
              <a:schemeClr val="lt1"/>
            </a:fontRef>
          </p:style>
          <p:txBody>
            <a:bodyPr lIns="121914" tIns="60957" rIns="121914" bIns="60957" rtlCol="0" anchor="ctr"/>
            <a:lstStyle/>
            <a:p>
              <a:pPr algn="ctr"/>
              <a:endParaRPr lang="en-US"/>
            </a:p>
          </p:txBody>
        </p:sp>
        <p:sp>
          <p:nvSpPr>
            <p:cNvPr id="17" name="Rectangle 16"/>
            <p:cNvSpPr/>
            <p:nvPr/>
          </p:nvSpPr>
          <p:spPr>
            <a:xfrm>
              <a:off x="4934221" y="3866519"/>
              <a:ext cx="525539" cy="72996"/>
            </a:xfrm>
            <a:prstGeom prst="rect">
              <a:avLst/>
            </a:prstGeom>
          </p:spPr>
          <p:style>
            <a:lnRef idx="1">
              <a:schemeClr val="accent1"/>
            </a:lnRef>
            <a:fillRef idx="3">
              <a:schemeClr val="accent1"/>
            </a:fillRef>
            <a:effectRef idx="2">
              <a:schemeClr val="accent1"/>
            </a:effectRef>
            <a:fontRef idx="minor">
              <a:schemeClr val="lt1"/>
            </a:fontRef>
          </p:style>
          <p:txBody>
            <a:bodyPr lIns="121914" tIns="60957" rIns="121914" bIns="60957" rtlCol="0" anchor="ctr"/>
            <a:lstStyle/>
            <a:p>
              <a:pPr algn="ctr"/>
              <a:endParaRPr lang="en-US"/>
            </a:p>
          </p:txBody>
        </p:sp>
        <p:sp>
          <p:nvSpPr>
            <p:cNvPr id="18" name="Rectangle 17"/>
            <p:cNvSpPr/>
            <p:nvPr/>
          </p:nvSpPr>
          <p:spPr>
            <a:xfrm>
              <a:off x="4934221" y="3348450"/>
              <a:ext cx="525539" cy="72996"/>
            </a:xfrm>
            <a:prstGeom prst="rect">
              <a:avLst/>
            </a:prstGeom>
            <a:solidFill>
              <a:srgbClr val="CD216F"/>
            </a:solidFill>
            <a:ln>
              <a:solidFill>
                <a:srgbClr val="CD216F"/>
              </a:solidFill>
            </a:ln>
          </p:spPr>
          <p:style>
            <a:lnRef idx="1">
              <a:schemeClr val="accent1"/>
            </a:lnRef>
            <a:fillRef idx="3">
              <a:schemeClr val="accent1"/>
            </a:fillRef>
            <a:effectRef idx="2">
              <a:schemeClr val="accent1"/>
            </a:effectRef>
            <a:fontRef idx="minor">
              <a:schemeClr val="lt1"/>
            </a:fontRef>
          </p:style>
          <p:txBody>
            <a:bodyPr lIns="121914" tIns="60957" rIns="121914" bIns="60957" rtlCol="0" anchor="ctr"/>
            <a:lstStyle/>
            <a:p>
              <a:pPr algn="ctr"/>
              <a:endParaRPr lang="en-US"/>
            </a:p>
          </p:txBody>
        </p:sp>
        <p:sp>
          <p:nvSpPr>
            <p:cNvPr id="19" name="Rectangle 18"/>
            <p:cNvSpPr/>
            <p:nvPr/>
          </p:nvSpPr>
          <p:spPr>
            <a:xfrm>
              <a:off x="4934221" y="2830381"/>
              <a:ext cx="525539" cy="72996"/>
            </a:xfrm>
            <a:prstGeom prst="rect">
              <a:avLst/>
            </a:prstGeom>
            <a:solidFill>
              <a:srgbClr val="EBEB00"/>
            </a:solidFill>
            <a:ln>
              <a:solidFill>
                <a:srgbClr val="EBEB00"/>
              </a:solidFill>
            </a:ln>
          </p:spPr>
          <p:style>
            <a:lnRef idx="1">
              <a:schemeClr val="accent1"/>
            </a:lnRef>
            <a:fillRef idx="3">
              <a:schemeClr val="accent1"/>
            </a:fillRef>
            <a:effectRef idx="2">
              <a:schemeClr val="accent1"/>
            </a:effectRef>
            <a:fontRef idx="minor">
              <a:schemeClr val="lt1"/>
            </a:fontRef>
          </p:style>
          <p:txBody>
            <a:bodyPr lIns="121914" tIns="60957" rIns="121914" bIns="60957" rtlCol="0" anchor="ctr"/>
            <a:lstStyle/>
            <a:p>
              <a:pPr algn="ctr"/>
              <a:endParaRPr lang="en-US"/>
            </a:p>
          </p:txBody>
        </p:sp>
      </p:grpSp>
      <p:sp>
        <p:nvSpPr>
          <p:cNvPr id="24" name="Title 1"/>
          <p:cNvSpPr>
            <a:spLocks noGrp="1"/>
          </p:cNvSpPr>
          <p:nvPr>
            <p:ph type="title"/>
          </p:nvPr>
        </p:nvSpPr>
        <p:spPr>
          <a:xfrm>
            <a:off x="457200" y="274638"/>
            <a:ext cx="8229600" cy="1143000"/>
          </a:xfrm>
        </p:spPr>
        <p:txBody>
          <a:bodyPr/>
          <a:lstStyle/>
          <a:p>
            <a:r>
              <a:rPr lang="en-US" dirty="0" smtClean="0"/>
              <a:t>Sanger Sequencing</a:t>
            </a:r>
            <a:endParaRPr lang="en-US" dirty="0"/>
          </a:p>
        </p:txBody>
      </p:sp>
      <p:pic>
        <p:nvPicPr>
          <p:cNvPr id="20"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20172876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ach measure of fluorscence is represented by a coloured peak on a chart. Each peak can be read as the DNA sequence. " title="Sequencing Histogram"/>
          <p:cNvPicPr>
            <a:picLocks noChangeAspect="1"/>
          </p:cNvPicPr>
          <p:nvPr/>
        </p:nvPicPr>
        <p:blipFill>
          <a:blip r:embed="rId3"/>
          <a:stretch>
            <a:fillRect/>
          </a:stretch>
        </p:blipFill>
        <p:spPr>
          <a:xfrm>
            <a:off x="914400" y="1930996"/>
            <a:ext cx="7315200" cy="3183467"/>
          </a:xfrm>
          <a:prstGeom prst="rect">
            <a:avLst/>
          </a:prstGeom>
        </p:spPr>
      </p:pic>
      <p:sp>
        <p:nvSpPr>
          <p:cNvPr id="14" name="Title 1"/>
          <p:cNvSpPr>
            <a:spLocks noGrp="1"/>
          </p:cNvSpPr>
          <p:nvPr>
            <p:ph type="title"/>
          </p:nvPr>
        </p:nvSpPr>
        <p:spPr>
          <a:xfrm>
            <a:off x="457200" y="274638"/>
            <a:ext cx="8229600" cy="1143000"/>
          </a:xfrm>
        </p:spPr>
        <p:txBody>
          <a:bodyPr/>
          <a:lstStyle/>
          <a:p>
            <a:r>
              <a:rPr lang="en-US" dirty="0" smtClean="0"/>
              <a:t>Sanger Sequencing</a:t>
            </a:r>
            <a:endParaRPr lang="en-US" dirty="0"/>
          </a:p>
        </p:txBody>
      </p:sp>
      <p:pic>
        <p:nvPicPr>
          <p:cNvPr id="7"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57692591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7" y="1520662"/>
            <a:ext cx="7441068" cy="2708428"/>
          </a:xfrm>
          <a:prstGeom prst="rect">
            <a:avLst/>
          </a:prstGeom>
          <a:noFill/>
        </p:spPr>
        <p:txBody>
          <a:bodyPr wrap="square" lIns="121914" tIns="60957" rIns="121914" bIns="60957" rtlCol="0">
            <a:spAutoFit/>
          </a:bodyPr>
          <a:lstStyle/>
          <a:p>
            <a:pPr marL="457200" indent="-457200">
              <a:buFont typeface="Arial"/>
              <a:buChar char="•"/>
            </a:pPr>
            <a:r>
              <a:rPr lang="en-GB" sz="3000" dirty="0" smtClean="0">
                <a:solidFill>
                  <a:schemeClr val="bg1">
                    <a:lumMod val="50000"/>
                  </a:schemeClr>
                </a:solidFill>
                <a:latin typeface="Calibri"/>
                <a:cs typeface="Calibri"/>
              </a:rPr>
              <a:t>Slow </a:t>
            </a:r>
            <a:r>
              <a:rPr lang="en-GB" sz="3000" dirty="0">
                <a:solidFill>
                  <a:schemeClr val="accent2"/>
                </a:solidFill>
                <a:latin typeface="Calibri"/>
                <a:ea typeface="Zapf Dingbats"/>
                <a:cs typeface="Calibri"/>
                <a:sym typeface="Zapf Dingbats"/>
              </a:rPr>
              <a:t>✗</a:t>
            </a:r>
            <a:endParaRPr lang="en-GB" sz="3000" dirty="0">
              <a:solidFill>
                <a:schemeClr val="accent2"/>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Expensive </a:t>
            </a:r>
            <a:r>
              <a:rPr lang="en-GB" sz="3000" dirty="0">
                <a:solidFill>
                  <a:srgbClr val="C0504D"/>
                </a:solidFill>
                <a:latin typeface="Calibri"/>
                <a:ea typeface="Zapf Dingbats"/>
                <a:cs typeface="Calibri"/>
                <a:sym typeface="Zapf Dingbats"/>
              </a:rPr>
              <a:t>✗</a:t>
            </a:r>
            <a:endParaRPr lang="en-GB" sz="3000" dirty="0">
              <a:solidFill>
                <a:srgbClr val="C0504D"/>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Prone </a:t>
            </a:r>
            <a:r>
              <a:rPr lang="en-GB" sz="3000" dirty="0">
                <a:solidFill>
                  <a:schemeClr val="bg1">
                    <a:lumMod val="50000"/>
                  </a:schemeClr>
                </a:solidFill>
                <a:latin typeface="Calibri"/>
                <a:cs typeface="Calibri"/>
              </a:rPr>
              <a:t>to error – repetitive regions </a:t>
            </a:r>
            <a:r>
              <a:rPr lang="en-GB" sz="3000" dirty="0">
                <a:solidFill>
                  <a:srgbClr val="C0504D"/>
                </a:solidFill>
                <a:latin typeface="Calibri"/>
                <a:ea typeface="Zapf Dingbats"/>
                <a:cs typeface="Calibri"/>
                <a:sym typeface="Zapf Dingbats"/>
              </a:rPr>
              <a:t>✗</a:t>
            </a:r>
            <a:endParaRPr lang="en-GB" sz="3000" dirty="0">
              <a:solidFill>
                <a:srgbClr val="C0504D"/>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Prone </a:t>
            </a:r>
            <a:r>
              <a:rPr lang="en-GB" sz="3000" dirty="0">
                <a:solidFill>
                  <a:schemeClr val="bg1">
                    <a:lumMod val="50000"/>
                  </a:schemeClr>
                </a:solidFill>
                <a:latin typeface="Calibri"/>
                <a:cs typeface="Calibri"/>
              </a:rPr>
              <a:t>to bias – amplification </a:t>
            </a:r>
            <a:r>
              <a:rPr lang="en-GB" sz="3000" dirty="0">
                <a:solidFill>
                  <a:srgbClr val="C0504D"/>
                </a:solidFill>
                <a:latin typeface="Calibri"/>
                <a:ea typeface="Zapf Dingbats"/>
                <a:cs typeface="Calibri"/>
                <a:sym typeface="Zapf Dingbats"/>
              </a:rPr>
              <a:t>✗</a:t>
            </a:r>
            <a:endParaRPr lang="en-GB" sz="3000" dirty="0">
              <a:solidFill>
                <a:srgbClr val="C0504D"/>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Not </a:t>
            </a:r>
            <a:r>
              <a:rPr lang="en-GB" sz="3000" dirty="0">
                <a:solidFill>
                  <a:schemeClr val="bg1">
                    <a:lumMod val="50000"/>
                  </a:schemeClr>
                </a:solidFill>
                <a:latin typeface="Calibri"/>
                <a:cs typeface="Calibri"/>
              </a:rPr>
              <a:t>high throughput </a:t>
            </a:r>
            <a:r>
              <a:rPr lang="en-GB" sz="3000" dirty="0">
                <a:solidFill>
                  <a:srgbClr val="C0504D"/>
                </a:solidFill>
                <a:latin typeface="Calibri"/>
                <a:ea typeface="Zapf Dingbats"/>
                <a:cs typeface="Calibri"/>
                <a:sym typeface="Zapf Dingbats"/>
              </a:rPr>
              <a:t>✗</a:t>
            </a:r>
            <a:endParaRPr lang="en-GB" sz="3000" dirty="0">
              <a:solidFill>
                <a:srgbClr val="C0504D"/>
              </a:solidFill>
              <a:latin typeface="Calibri"/>
              <a:cs typeface="Calibri"/>
            </a:endParaRPr>
          </a:p>
          <a:p>
            <a:endParaRPr lang="en-GB" dirty="0" smtClean="0"/>
          </a:p>
        </p:txBody>
      </p:sp>
      <p:sp>
        <p:nvSpPr>
          <p:cNvPr id="13" name="Title 1"/>
          <p:cNvSpPr>
            <a:spLocks noGrp="1"/>
          </p:cNvSpPr>
          <p:nvPr>
            <p:ph type="title"/>
          </p:nvPr>
        </p:nvSpPr>
        <p:spPr>
          <a:xfrm>
            <a:off x="457200" y="274638"/>
            <a:ext cx="8229600" cy="1143000"/>
          </a:xfrm>
        </p:spPr>
        <p:txBody>
          <a:bodyPr/>
          <a:lstStyle/>
          <a:p>
            <a:r>
              <a:rPr lang="en-US" dirty="0" smtClean="0"/>
              <a:t>The First Sequencers</a:t>
            </a:r>
            <a:endParaRPr lang="en-US" dirty="0"/>
          </a:p>
        </p:txBody>
      </p:sp>
      <p:pic>
        <p:nvPicPr>
          <p:cNvPr id="7"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19187181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8" y="1512965"/>
            <a:ext cx="7210097" cy="1508099"/>
          </a:xfrm>
          <a:prstGeom prst="rect">
            <a:avLst/>
          </a:prstGeom>
          <a:noFill/>
        </p:spPr>
        <p:txBody>
          <a:bodyPr wrap="square" lIns="121914" tIns="60957" rIns="121914" bIns="60957" rtlCol="0">
            <a:spAutoFit/>
          </a:bodyPr>
          <a:lstStyle/>
          <a:p>
            <a:pPr algn="ctr"/>
            <a:r>
              <a:rPr lang="en-GB" sz="3000" dirty="0">
                <a:solidFill>
                  <a:schemeClr val="bg1">
                    <a:lumMod val="50000"/>
                  </a:schemeClr>
                </a:solidFill>
                <a:latin typeface="Calibri"/>
                <a:cs typeface="Calibri"/>
              </a:rPr>
              <a:t>Roche 454</a:t>
            </a:r>
          </a:p>
          <a:p>
            <a:pPr algn="ctr"/>
            <a:r>
              <a:rPr lang="en-GB" sz="3000" dirty="0">
                <a:solidFill>
                  <a:schemeClr val="bg1">
                    <a:lumMod val="50000"/>
                  </a:schemeClr>
                </a:solidFill>
                <a:latin typeface="Calibri"/>
                <a:cs typeface="Calibri"/>
              </a:rPr>
              <a:t>Life Technologies </a:t>
            </a:r>
            <a:r>
              <a:rPr lang="en-GB" sz="3000" dirty="0" err="1">
                <a:solidFill>
                  <a:schemeClr val="bg1">
                    <a:lumMod val="50000"/>
                  </a:schemeClr>
                </a:solidFill>
                <a:latin typeface="Calibri"/>
                <a:cs typeface="Calibri"/>
              </a:rPr>
              <a:t>SOLiD</a:t>
            </a:r>
            <a:endParaRPr lang="en-GB" sz="3000" dirty="0">
              <a:solidFill>
                <a:schemeClr val="bg1">
                  <a:lumMod val="50000"/>
                </a:schemeClr>
              </a:solidFill>
              <a:latin typeface="Calibri"/>
              <a:cs typeface="Calibri"/>
            </a:endParaRPr>
          </a:p>
          <a:p>
            <a:pPr algn="ctr"/>
            <a:r>
              <a:rPr lang="en-GB" sz="3000" b="1" dirty="0" err="1" smtClean="0">
                <a:latin typeface="Calibri"/>
                <a:cs typeface="Calibri"/>
              </a:rPr>
              <a:t>Illumina</a:t>
            </a:r>
            <a:endParaRPr lang="en-GB" sz="3000" dirty="0" smtClean="0">
              <a:latin typeface="Calibri"/>
              <a:cs typeface="Calibri"/>
            </a:endParaRPr>
          </a:p>
        </p:txBody>
      </p:sp>
      <p:pic>
        <p:nvPicPr>
          <p:cNvPr id="9" name="Picture 8" descr="Black and white box instrument with screen. " title="MiSeq"/>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256" y="3635216"/>
            <a:ext cx="1548139" cy="1694189"/>
          </a:xfrm>
          <a:prstGeom prst="rect">
            <a:avLst/>
          </a:prstGeom>
        </p:spPr>
      </p:pic>
      <p:pic>
        <p:nvPicPr>
          <p:cNvPr id="12" name="Picture 11" descr="Larger black and white box instrument with a screen. " title="HiSeq"/>
          <p:cNvPicPr>
            <a:picLocks noChangeAspect="1"/>
          </p:cNvPicPr>
          <p:nvPr/>
        </p:nvPicPr>
        <p:blipFill rotWithShape="1">
          <a:blip r:embed="rId4">
            <a:extLst>
              <a:ext uri="{28A0092B-C50C-407E-A947-70E740481C1C}">
                <a14:useLocalDpi xmlns:a14="http://schemas.microsoft.com/office/drawing/2010/main" val="0"/>
              </a:ext>
            </a:extLst>
          </a:blip>
          <a:srcRect b="15798"/>
          <a:stretch/>
        </p:blipFill>
        <p:spPr>
          <a:xfrm>
            <a:off x="3469592" y="3645458"/>
            <a:ext cx="2197269" cy="1694189"/>
          </a:xfrm>
          <a:prstGeom prst="rect">
            <a:avLst/>
          </a:prstGeom>
        </p:spPr>
      </p:pic>
      <p:sp>
        <p:nvSpPr>
          <p:cNvPr id="4" name="TextBox 3"/>
          <p:cNvSpPr txBox="1"/>
          <p:nvPr/>
        </p:nvSpPr>
        <p:spPr>
          <a:xfrm>
            <a:off x="963487" y="5464055"/>
            <a:ext cx="871656" cy="415495"/>
          </a:xfrm>
          <a:prstGeom prst="rect">
            <a:avLst/>
          </a:prstGeom>
          <a:noFill/>
        </p:spPr>
        <p:txBody>
          <a:bodyPr wrap="none" lIns="121914" tIns="60957" rIns="121914" bIns="60957" rtlCol="0">
            <a:spAutoFit/>
          </a:bodyPr>
          <a:lstStyle/>
          <a:p>
            <a:r>
              <a:rPr lang="en-US" dirty="0" err="1" smtClean="0"/>
              <a:t>MiSeq</a:t>
            </a:r>
            <a:endParaRPr lang="en-US" dirty="0"/>
          </a:p>
        </p:txBody>
      </p:sp>
      <p:sp>
        <p:nvSpPr>
          <p:cNvPr id="17" name="TextBox 16"/>
          <p:cNvSpPr txBox="1"/>
          <p:nvPr/>
        </p:nvSpPr>
        <p:spPr>
          <a:xfrm>
            <a:off x="4085794" y="5474297"/>
            <a:ext cx="815143" cy="415495"/>
          </a:xfrm>
          <a:prstGeom prst="rect">
            <a:avLst/>
          </a:prstGeom>
          <a:noFill/>
        </p:spPr>
        <p:txBody>
          <a:bodyPr wrap="none" lIns="121914" tIns="60957" rIns="121914" bIns="60957" rtlCol="0">
            <a:spAutoFit/>
          </a:bodyPr>
          <a:lstStyle/>
          <a:p>
            <a:r>
              <a:rPr lang="en-US" dirty="0" err="1" smtClean="0"/>
              <a:t>HiSeq</a:t>
            </a:r>
            <a:endParaRPr lang="en-US" dirty="0"/>
          </a:p>
        </p:txBody>
      </p:sp>
      <p:sp>
        <p:nvSpPr>
          <p:cNvPr id="20" name="Title 1"/>
          <p:cNvSpPr>
            <a:spLocks noGrp="1"/>
          </p:cNvSpPr>
          <p:nvPr>
            <p:ph type="title"/>
          </p:nvPr>
        </p:nvSpPr>
        <p:spPr>
          <a:xfrm>
            <a:off x="332191" y="192705"/>
            <a:ext cx="8229600" cy="1143000"/>
          </a:xfrm>
        </p:spPr>
        <p:txBody>
          <a:bodyPr>
            <a:normAutofit/>
          </a:bodyPr>
          <a:lstStyle/>
          <a:p>
            <a:r>
              <a:rPr lang="en-US" sz="4300" dirty="0" smtClean="0"/>
              <a:t>Next Generation Sequencers</a:t>
            </a:r>
            <a:endParaRPr lang="en-US" sz="4300" dirty="0"/>
          </a:p>
        </p:txBody>
      </p:sp>
      <p:pic>
        <p:nvPicPr>
          <p:cNvPr id="2" name="Picture 1" descr="Even larger white box instrument with a screen." title="NovaSeq"/>
          <p:cNvPicPr>
            <a:picLocks noChangeAspect="1"/>
          </p:cNvPicPr>
          <p:nvPr/>
        </p:nvPicPr>
        <p:blipFill>
          <a:blip r:embed="rId5"/>
          <a:stretch>
            <a:fillRect/>
          </a:stretch>
        </p:blipFill>
        <p:spPr>
          <a:xfrm>
            <a:off x="6493891" y="2942511"/>
            <a:ext cx="2212243" cy="2386894"/>
          </a:xfrm>
          <a:prstGeom prst="rect">
            <a:avLst/>
          </a:prstGeom>
        </p:spPr>
      </p:pic>
      <p:sp>
        <p:nvSpPr>
          <p:cNvPr id="14" name="TextBox 13"/>
          <p:cNvSpPr txBox="1"/>
          <p:nvPr/>
        </p:nvSpPr>
        <p:spPr>
          <a:xfrm>
            <a:off x="6983187" y="5474297"/>
            <a:ext cx="1073960" cy="400103"/>
          </a:xfrm>
          <a:prstGeom prst="rect">
            <a:avLst/>
          </a:prstGeom>
          <a:noFill/>
        </p:spPr>
        <p:txBody>
          <a:bodyPr wrap="none" lIns="121914" tIns="60957" rIns="121914" bIns="60957" rtlCol="0">
            <a:spAutoFit/>
          </a:bodyPr>
          <a:lstStyle/>
          <a:p>
            <a:r>
              <a:rPr lang="en-US" dirty="0" err="1" smtClean="0"/>
              <a:t>NovaSeq</a:t>
            </a:r>
            <a:endParaRPr lang="en-US" dirty="0"/>
          </a:p>
        </p:txBody>
      </p:sp>
      <p:pic>
        <p:nvPicPr>
          <p:cNvPr id="13"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6"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96814940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8" y="1220482"/>
            <a:ext cx="7210097" cy="584769"/>
          </a:xfrm>
          <a:prstGeom prst="rect">
            <a:avLst/>
          </a:prstGeom>
          <a:noFill/>
        </p:spPr>
        <p:txBody>
          <a:bodyPr wrap="square" lIns="121914" tIns="60957" rIns="121914" bIns="60957" rtlCol="0">
            <a:spAutoFit/>
          </a:bodyPr>
          <a:lstStyle/>
          <a:p>
            <a:r>
              <a:rPr lang="en-GB" sz="3000" dirty="0">
                <a:latin typeface="Calibri"/>
                <a:cs typeface="Calibri"/>
              </a:rPr>
              <a:t>Library </a:t>
            </a:r>
            <a:r>
              <a:rPr lang="en-GB" sz="3000" dirty="0" smtClean="0">
                <a:latin typeface="Calibri"/>
                <a:cs typeface="Calibri"/>
              </a:rPr>
              <a:t>Preparation</a:t>
            </a:r>
          </a:p>
        </p:txBody>
      </p:sp>
      <p:sp>
        <p:nvSpPr>
          <p:cNvPr id="24" name="TextBox 23"/>
          <p:cNvSpPr txBox="1"/>
          <p:nvPr/>
        </p:nvSpPr>
        <p:spPr>
          <a:xfrm>
            <a:off x="5874063" y="5604074"/>
            <a:ext cx="3016436" cy="415495"/>
          </a:xfrm>
          <a:prstGeom prst="rect">
            <a:avLst/>
          </a:prstGeom>
          <a:noFill/>
        </p:spPr>
        <p:txBody>
          <a:bodyPr wrap="square" lIns="121914" tIns="60957" rIns="121914" bIns="60957" rtlCol="0">
            <a:spAutoFit/>
          </a:bodyPr>
          <a:lstStyle/>
          <a:p>
            <a:r>
              <a:rPr lang="en-GB" dirty="0" smtClean="0"/>
              <a:t>Amplified</a:t>
            </a:r>
          </a:p>
        </p:txBody>
      </p:sp>
      <p:grpSp>
        <p:nvGrpSpPr>
          <p:cNvPr id="2" name="Group 1" descr="Single cells are broken up and DNA or RNA is isolated as a long strand. This long strand is fragmented into small sequences. Adaptors sequences are added to the end of sequences. Exact copies are made of each sequence - this is known as amplification. " title="Library preparation"/>
          <p:cNvGrpSpPr/>
          <p:nvPr/>
        </p:nvGrpSpPr>
        <p:grpSpPr>
          <a:xfrm>
            <a:off x="332192" y="2180470"/>
            <a:ext cx="8004866" cy="3939646"/>
            <a:chOff x="332192" y="2180470"/>
            <a:chExt cx="8004866" cy="3939646"/>
          </a:xfrm>
        </p:grpSpPr>
        <p:sp>
          <p:nvSpPr>
            <p:cNvPr id="9" name="Oval 8"/>
            <p:cNvSpPr/>
            <p:nvPr/>
          </p:nvSpPr>
          <p:spPr>
            <a:xfrm>
              <a:off x="2147671" y="2354521"/>
              <a:ext cx="495023" cy="404729"/>
            </a:xfrm>
            <a:prstGeom prst="ellipse">
              <a:avLst/>
            </a:prstGeom>
            <a:solidFill>
              <a:schemeClr val="accent4"/>
            </a:solidFill>
            <a:ln>
              <a:solidFill>
                <a:srgbClr val="8064A2"/>
              </a:solid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en-GB"/>
            </a:p>
          </p:txBody>
        </p:sp>
        <p:sp>
          <p:nvSpPr>
            <p:cNvPr id="10" name="Oval 9"/>
            <p:cNvSpPr/>
            <p:nvPr/>
          </p:nvSpPr>
          <p:spPr>
            <a:xfrm>
              <a:off x="1622395" y="2802568"/>
              <a:ext cx="495023" cy="404729"/>
            </a:xfrm>
            <a:prstGeom prst="ellipse">
              <a:avLst/>
            </a:prstGeom>
            <a:solidFill>
              <a:schemeClr val="accent4"/>
            </a:solidFill>
            <a:ln>
              <a:solidFill>
                <a:srgbClr val="8064A2"/>
              </a:solid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en-GB"/>
            </a:p>
          </p:txBody>
        </p:sp>
        <p:sp>
          <p:nvSpPr>
            <p:cNvPr id="12" name="Oval 11"/>
            <p:cNvSpPr/>
            <p:nvPr/>
          </p:nvSpPr>
          <p:spPr>
            <a:xfrm>
              <a:off x="1455575" y="2180470"/>
              <a:ext cx="495023" cy="404729"/>
            </a:xfrm>
            <a:prstGeom prst="ellipse">
              <a:avLst/>
            </a:prstGeom>
            <a:solidFill>
              <a:schemeClr val="accent4"/>
            </a:solidFill>
            <a:ln>
              <a:solidFill>
                <a:srgbClr val="8064A2"/>
              </a:solid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en-GB"/>
            </a:p>
          </p:txBody>
        </p:sp>
        <p:cxnSp>
          <p:nvCxnSpPr>
            <p:cNvPr id="13" name="Straight Arrow Connector 12"/>
            <p:cNvCxnSpPr/>
            <p:nvPr/>
          </p:nvCxnSpPr>
          <p:spPr>
            <a:xfrm>
              <a:off x="3524408" y="2659801"/>
              <a:ext cx="1237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Freeform 13"/>
            <p:cNvSpPr/>
            <p:nvPr/>
          </p:nvSpPr>
          <p:spPr>
            <a:xfrm>
              <a:off x="5009477" y="2260890"/>
              <a:ext cx="1477275" cy="814537"/>
            </a:xfrm>
            <a:custGeom>
              <a:avLst/>
              <a:gdLst>
                <a:gd name="connsiteX0" fmla="*/ 254068 w 1289342"/>
                <a:gd name="connsiteY0" fmla="*/ 145323 h 869518"/>
                <a:gd name="connsiteX1" fmla="*/ 678611 w 1289342"/>
                <a:gd name="connsiteY1" fmla="*/ 134437 h 869518"/>
                <a:gd name="connsiteX2" fmla="*/ 373811 w 1289342"/>
                <a:gd name="connsiteY2" fmla="*/ 363037 h 869518"/>
                <a:gd name="connsiteX3" fmla="*/ 918097 w 1289342"/>
                <a:gd name="connsiteY3" fmla="*/ 243294 h 869518"/>
                <a:gd name="connsiteX4" fmla="*/ 58126 w 1289342"/>
                <a:gd name="connsiteY4" fmla="*/ 275952 h 869518"/>
                <a:gd name="connsiteX5" fmla="*/ 613297 w 1289342"/>
                <a:gd name="connsiteY5" fmla="*/ 700494 h 869518"/>
                <a:gd name="connsiteX6" fmla="*/ 177868 w 1289342"/>
                <a:gd name="connsiteY6" fmla="*/ 700494 h 869518"/>
                <a:gd name="connsiteX7" fmla="*/ 1179354 w 1289342"/>
                <a:gd name="connsiteY7" fmla="*/ 493666 h 869518"/>
                <a:gd name="connsiteX8" fmla="*/ 831011 w 1289342"/>
                <a:gd name="connsiteY8" fmla="*/ 863780 h 869518"/>
                <a:gd name="connsiteX9" fmla="*/ 1092268 w 1289342"/>
                <a:gd name="connsiteY9" fmla="*/ 145323 h 869518"/>
                <a:gd name="connsiteX10" fmla="*/ 667726 w 1289342"/>
                <a:gd name="connsiteY10" fmla="*/ 635180 h 869518"/>
                <a:gd name="connsiteX11" fmla="*/ 1277326 w 1289342"/>
                <a:gd name="connsiteY11" fmla="*/ 243294 h 869518"/>
                <a:gd name="connsiteX12" fmla="*/ 3697 w 1289342"/>
                <a:gd name="connsiteY12" fmla="*/ 602523 h 869518"/>
                <a:gd name="connsiteX13" fmla="*/ 896326 w 1289342"/>
                <a:gd name="connsiteY13" fmla="*/ 47352 h 869518"/>
                <a:gd name="connsiteX14" fmla="*/ 1103154 w 1289342"/>
                <a:gd name="connsiteY14" fmla="*/ 101780 h 869518"/>
                <a:gd name="connsiteX15" fmla="*/ 526211 w 1289342"/>
                <a:gd name="connsiteY15" fmla="*/ 3809 h 869518"/>
                <a:gd name="connsiteX16" fmla="*/ 123440 w 1289342"/>
                <a:gd name="connsiteY16" fmla="*/ 58237 h 869518"/>
                <a:gd name="connsiteX17" fmla="*/ 831011 w 1289342"/>
                <a:gd name="connsiteY17" fmla="*/ 395694 h 869518"/>
                <a:gd name="connsiteX18" fmla="*/ 700383 w 1289342"/>
                <a:gd name="connsiteY18" fmla="*/ 471894 h 869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9342" h="869518">
                  <a:moveTo>
                    <a:pt x="254068" y="145323"/>
                  </a:moveTo>
                  <a:cubicBezTo>
                    <a:pt x="456361" y="121737"/>
                    <a:pt x="658654" y="98151"/>
                    <a:pt x="678611" y="134437"/>
                  </a:cubicBezTo>
                  <a:cubicBezTo>
                    <a:pt x="698568" y="170723"/>
                    <a:pt x="333897" y="344894"/>
                    <a:pt x="373811" y="363037"/>
                  </a:cubicBezTo>
                  <a:cubicBezTo>
                    <a:pt x="413725" y="381180"/>
                    <a:pt x="970711" y="257808"/>
                    <a:pt x="918097" y="243294"/>
                  </a:cubicBezTo>
                  <a:cubicBezTo>
                    <a:pt x="865483" y="228780"/>
                    <a:pt x="108926" y="199752"/>
                    <a:pt x="58126" y="275952"/>
                  </a:cubicBezTo>
                  <a:cubicBezTo>
                    <a:pt x="7326" y="352152"/>
                    <a:pt x="593340" y="629737"/>
                    <a:pt x="613297" y="700494"/>
                  </a:cubicBezTo>
                  <a:cubicBezTo>
                    <a:pt x="633254" y="771251"/>
                    <a:pt x="83525" y="734965"/>
                    <a:pt x="177868" y="700494"/>
                  </a:cubicBezTo>
                  <a:cubicBezTo>
                    <a:pt x="272211" y="666023"/>
                    <a:pt x="1070497" y="466452"/>
                    <a:pt x="1179354" y="493666"/>
                  </a:cubicBezTo>
                  <a:cubicBezTo>
                    <a:pt x="1288211" y="520880"/>
                    <a:pt x="845525" y="921837"/>
                    <a:pt x="831011" y="863780"/>
                  </a:cubicBezTo>
                  <a:cubicBezTo>
                    <a:pt x="816497" y="805723"/>
                    <a:pt x="1119482" y="183423"/>
                    <a:pt x="1092268" y="145323"/>
                  </a:cubicBezTo>
                  <a:cubicBezTo>
                    <a:pt x="1065054" y="107223"/>
                    <a:pt x="636883" y="618852"/>
                    <a:pt x="667726" y="635180"/>
                  </a:cubicBezTo>
                  <a:cubicBezTo>
                    <a:pt x="698569" y="651509"/>
                    <a:pt x="1387997" y="248737"/>
                    <a:pt x="1277326" y="243294"/>
                  </a:cubicBezTo>
                  <a:cubicBezTo>
                    <a:pt x="1166655" y="237851"/>
                    <a:pt x="67197" y="635180"/>
                    <a:pt x="3697" y="602523"/>
                  </a:cubicBezTo>
                  <a:cubicBezTo>
                    <a:pt x="-59803" y="569866"/>
                    <a:pt x="713083" y="130809"/>
                    <a:pt x="896326" y="47352"/>
                  </a:cubicBezTo>
                  <a:cubicBezTo>
                    <a:pt x="1079569" y="-36105"/>
                    <a:pt x="1164840" y="109037"/>
                    <a:pt x="1103154" y="101780"/>
                  </a:cubicBezTo>
                  <a:cubicBezTo>
                    <a:pt x="1041468" y="94523"/>
                    <a:pt x="689497" y="11066"/>
                    <a:pt x="526211" y="3809"/>
                  </a:cubicBezTo>
                  <a:cubicBezTo>
                    <a:pt x="362925" y="-3448"/>
                    <a:pt x="72640" y="-7077"/>
                    <a:pt x="123440" y="58237"/>
                  </a:cubicBezTo>
                  <a:cubicBezTo>
                    <a:pt x="174240" y="123551"/>
                    <a:pt x="734854" y="326751"/>
                    <a:pt x="831011" y="395694"/>
                  </a:cubicBezTo>
                  <a:cubicBezTo>
                    <a:pt x="927168" y="464637"/>
                    <a:pt x="813775" y="468265"/>
                    <a:pt x="700383" y="471894"/>
                  </a:cubicBezTo>
                </a:path>
              </a:pathLst>
            </a:custGeom>
            <a:noFill/>
            <a:ln>
              <a:solidFill>
                <a:srgbClr val="8064A2"/>
              </a:solid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en-GB"/>
            </a:p>
          </p:txBody>
        </p:sp>
        <p:grpSp>
          <p:nvGrpSpPr>
            <p:cNvPr id="15" name="Group 14"/>
            <p:cNvGrpSpPr/>
            <p:nvPr/>
          </p:nvGrpSpPr>
          <p:grpSpPr>
            <a:xfrm>
              <a:off x="447313" y="3951297"/>
              <a:ext cx="2016527" cy="556107"/>
              <a:chOff x="1694046" y="4509120"/>
              <a:chExt cx="1759992" cy="593643"/>
            </a:xfrm>
          </p:grpSpPr>
          <p:cxnSp>
            <p:nvCxnSpPr>
              <p:cNvPr id="16" name="Straight Connector 15"/>
              <p:cNvCxnSpPr/>
              <p:nvPr/>
            </p:nvCxnSpPr>
            <p:spPr>
              <a:xfrm>
                <a:off x="2263942"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694046" y="4718383"/>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858990" y="4725144"/>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139695" y="486916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788563" y="4941168"/>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991570" y="5102763"/>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grpSp>
        <p:cxnSp>
          <p:nvCxnSpPr>
            <p:cNvPr id="22" name="Straight Arrow Connector 21"/>
            <p:cNvCxnSpPr/>
            <p:nvPr/>
          </p:nvCxnSpPr>
          <p:spPr>
            <a:xfrm>
              <a:off x="2996300" y="4177380"/>
              <a:ext cx="12375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4808745" y="4810128"/>
              <a:ext cx="1344435" cy="47218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25" name="Group 24"/>
            <p:cNvGrpSpPr/>
            <p:nvPr/>
          </p:nvGrpSpPr>
          <p:grpSpPr>
            <a:xfrm>
              <a:off x="4921577" y="3982868"/>
              <a:ext cx="2818355" cy="674549"/>
              <a:chOff x="5011614" y="4509120"/>
              <a:chExt cx="2459815" cy="720080"/>
            </a:xfrm>
          </p:grpSpPr>
          <p:grpSp>
            <p:nvGrpSpPr>
              <p:cNvPr id="26" name="Group 25"/>
              <p:cNvGrpSpPr/>
              <p:nvPr/>
            </p:nvGrpSpPr>
            <p:grpSpPr>
              <a:xfrm>
                <a:off x="5546555" y="4509120"/>
                <a:ext cx="1081603" cy="0"/>
                <a:chOff x="5546555" y="4509120"/>
                <a:chExt cx="1081603" cy="0"/>
              </a:xfrm>
            </p:grpSpPr>
            <p:cxnSp>
              <p:nvCxnSpPr>
                <p:cNvPr id="47" name="Straight Connector 46"/>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49" name="Straight Connector 48"/>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27" name="Group 26"/>
              <p:cNvGrpSpPr/>
              <p:nvPr/>
            </p:nvGrpSpPr>
            <p:grpSpPr>
              <a:xfrm>
                <a:off x="5011614" y="4718383"/>
                <a:ext cx="1081603" cy="0"/>
                <a:chOff x="5546555" y="4509120"/>
                <a:chExt cx="1081603" cy="0"/>
              </a:xfrm>
            </p:grpSpPr>
            <p:cxnSp>
              <p:nvCxnSpPr>
                <p:cNvPr id="44" name="Straight Connector 43"/>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46" name="Straight Connector 45"/>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28" name="Group 27"/>
              <p:cNvGrpSpPr/>
              <p:nvPr/>
            </p:nvGrpSpPr>
            <p:grpSpPr>
              <a:xfrm>
                <a:off x="6298709" y="4725144"/>
                <a:ext cx="1081603" cy="0"/>
                <a:chOff x="5546555" y="4509120"/>
                <a:chExt cx="1081603" cy="0"/>
              </a:xfrm>
            </p:grpSpPr>
            <p:cxnSp>
              <p:nvCxnSpPr>
                <p:cNvPr id="41" name="Straight Connector 40"/>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43" name="Straight Connector 42"/>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29" name="Group 28"/>
              <p:cNvGrpSpPr/>
              <p:nvPr/>
            </p:nvGrpSpPr>
            <p:grpSpPr>
              <a:xfrm>
                <a:off x="5460623" y="4941168"/>
                <a:ext cx="1081603" cy="0"/>
                <a:chOff x="5546555" y="4509120"/>
                <a:chExt cx="1081603" cy="0"/>
              </a:xfrm>
            </p:grpSpPr>
            <p:cxnSp>
              <p:nvCxnSpPr>
                <p:cNvPr id="38" name="Straight Connector 37"/>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40" name="Straight Connector 39"/>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30" name="Group 29"/>
              <p:cNvGrpSpPr/>
              <p:nvPr/>
            </p:nvGrpSpPr>
            <p:grpSpPr>
              <a:xfrm>
                <a:off x="6389826" y="5085184"/>
                <a:ext cx="1081603" cy="0"/>
                <a:chOff x="5546555" y="4509120"/>
                <a:chExt cx="1081603" cy="0"/>
              </a:xfrm>
            </p:grpSpPr>
            <p:cxnSp>
              <p:nvCxnSpPr>
                <p:cNvPr id="35" name="Straight Connector 34"/>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37" name="Straight Connector 36"/>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31" name="Group 30"/>
              <p:cNvGrpSpPr/>
              <p:nvPr/>
            </p:nvGrpSpPr>
            <p:grpSpPr>
              <a:xfrm>
                <a:off x="5124919" y="5229200"/>
                <a:ext cx="1081603" cy="0"/>
                <a:chOff x="5546555" y="4509120"/>
                <a:chExt cx="1081603" cy="0"/>
              </a:xfrm>
            </p:grpSpPr>
            <p:cxnSp>
              <p:nvCxnSpPr>
                <p:cNvPr id="32" name="Straight Connector 31"/>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34" name="Straight Connector 33"/>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grpSp>
          <p:nvGrpSpPr>
            <p:cNvPr id="50" name="Group 49"/>
            <p:cNvGrpSpPr/>
            <p:nvPr/>
          </p:nvGrpSpPr>
          <p:grpSpPr>
            <a:xfrm>
              <a:off x="2730032" y="5310657"/>
              <a:ext cx="2900776" cy="809459"/>
              <a:chOff x="2611183" y="5373216"/>
              <a:chExt cx="2531751" cy="864096"/>
            </a:xfrm>
          </p:grpSpPr>
          <p:grpSp>
            <p:nvGrpSpPr>
              <p:cNvPr id="51" name="Group 50"/>
              <p:cNvGrpSpPr/>
              <p:nvPr/>
            </p:nvGrpSpPr>
            <p:grpSpPr>
              <a:xfrm>
                <a:off x="2611183" y="5373216"/>
                <a:ext cx="2459815" cy="720080"/>
                <a:chOff x="5011614" y="4509120"/>
                <a:chExt cx="2459815" cy="720080"/>
              </a:xfrm>
            </p:grpSpPr>
            <p:grpSp>
              <p:nvGrpSpPr>
                <p:cNvPr id="77" name="Group 76"/>
                <p:cNvGrpSpPr/>
                <p:nvPr/>
              </p:nvGrpSpPr>
              <p:grpSpPr>
                <a:xfrm>
                  <a:off x="5546555" y="4509120"/>
                  <a:ext cx="1081603" cy="0"/>
                  <a:chOff x="5546555" y="4509120"/>
                  <a:chExt cx="1081603" cy="0"/>
                </a:xfrm>
              </p:grpSpPr>
              <p:cxnSp>
                <p:nvCxnSpPr>
                  <p:cNvPr id="98" name="Straight Connector 97"/>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00" name="Straight Connector 99"/>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78" name="Group 77"/>
                <p:cNvGrpSpPr/>
                <p:nvPr/>
              </p:nvGrpSpPr>
              <p:grpSpPr>
                <a:xfrm>
                  <a:off x="5011614" y="4718383"/>
                  <a:ext cx="1081603" cy="0"/>
                  <a:chOff x="5546555" y="4509120"/>
                  <a:chExt cx="1081603" cy="0"/>
                </a:xfrm>
              </p:grpSpPr>
              <p:cxnSp>
                <p:nvCxnSpPr>
                  <p:cNvPr id="95" name="Straight Connector 94"/>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97" name="Straight Connector 96"/>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79" name="Group 78"/>
                <p:cNvGrpSpPr/>
                <p:nvPr/>
              </p:nvGrpSpPr>
              <p:grpSpPr>
                <a:xfrm>
                  <a:off x="6298709" y="4725144"/>
                  <a:ext cx="1081603" cy="0"/>
                  <a:chOff x="5546555" y="4509120"/>
                  <a:chExt cx="1081603" cy="0"/>
                </a:xfrm>
              </p:grpSpPr>
              <p:cxnSp>
                <p:nvCxnSpPr>
                  <p:cNvPr id="92" name="Straight Connector 91"/>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94" name="Straight Connector 93"/>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80" name="Group 79"/>
                <p:cNvGrpSpPr/>
                <p:nvPr/>
              </p:nvGrpSpPr>
              <p:grpSpPr>
                <a:xfrm>
                  <a:off x="5460623" y="4941168"/>
                  <a:ext cx="1081603" cy="0"/>
                  <a:chOff x="5546555" y="4509120"/>
                  <a:chExt cx="1081603" cy="0"/>
                </a:xfrm>
              </p:grpSpPr>
              <p:cxnSp>
                <p:nvCxnSpPr>
                  <p:cNvPr id="89" name="Straight Connector 88"/>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91" name="Straight Connector 90"/>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81" name="Group 80"/>
                <p:cNvGrpSpPr/>
                <p:nvPr/>
              </p:nvGrpSpPr>
              <p:grpSpPr>
                <a:xfrm>
                  <a:off x="6389826" y="5085184"/>
                  <a:ext cx="1081603" cy="0"/>
                  <a:chOff x="5546555" y="4509120"/>
                  <a:chExt cx="1081603" cy="0"/>
                </a:xfrm>
              </p:grpSpPr>
              <p:cxnSp>
                <p:nvCxnSpPr>
                  <p:cNvPr id="86" name="Straight Connector 85"/>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88" name="Straight Connector 87"/>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82" name="Group 81"/>
                <p:cNvGrpSpPr/>
                <p:nvPr/>
              </p:nvGrpSpPr>
              <p:grpSpPr>
                <a:xfrm>
                  <a:off x="5124919" y="5229200"/>
                  <a:ext cx="1081603" cy="0"/>
                  <a:chOff x="5546555" y="4509120"/>
                  <a:chExt cx="1081603" cy="0"/>
                </a:xfrm>
              </p:grpSpPr>
              <p:cxnSp>
                <p:nvCxnSpPr>
                  <p:cNvPr id="83" name="Straight Connector 82"/>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85" name="Straight Connector 84"/>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grpSp>
            <p:nvGrpSpPr>
              <p:cNvPr id="52" name="Group 51"/>
              <p:cNvGrpSpPr/>
              <p:nvPr/>
            </p:nvGrpSpPr>
            <p:grpSpPr>
              <a:xfrm>
                <a:off x="2683119" y="5517232"/>
                <a:ext cx="2459815" cy="720080"/>
                <a:chOff x="5011614" y="4509120"/>
                <a:chExt cx="2459815" cy="720080"/>
              </a:xfrm>
            </p:grpSpPr>
            <p:grpSp>
              <p:nvGrpSpPr>
                <p:cNvPr id="53" name="Group 52"/>
                <p:cNvGrpSpPr/>
                <p:nvPr/>
              </p:nvGrpSpPr>
              <p:grpSpPr>
                <a:xfrm>
                  <a:off x="5546555" y="4509120"/>
                  <a:ext cx="1081603" cy="0"/>
                  <a:chOff x="5546555" y="4509120"/>
                  <a:chExt cx="1081603" cy="0"/>
                </a:xfrm>
              </p:grpSpPr>
              <p:cxnSp>
                <p:nvCxnSpPr>
                  <p:cNvPr id="74" name="Straight Connector 73"/>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76" name="Straight Connector 75"/>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54" name="Group 53"/>
                <p:cNvGrpSpPr/>
                <p:nvPr/>
              </p:nvGrpSpPr>
              <p:grpSpPr>
                <a:xfrm>
                  <a:off x="5011614" y="4718383"/>
                  <a:ext cx="1081603" cy="0"/>
                  <a:chOff x="5546555" y="4509120"/>
                  <a:chExt cx="1081603" cy="0"/>
                </a:xfrm>
              </p:grpSpPr>
              <p:cxnSp>
                <p:nvCxnSpPr>
                  <p:cNvPr id="71" name="Straight Connector 70"/>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73" name="Straight Connector 72"/>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55" name="Group 54"/>
                <p:cNvGrpSpPr/>
                <p:nvPr/>
              </p:nvGrpSpPr>
              <p:grpSpPr>
                <a:xfrm>
                  <a:off x="6298709" y="4725144"/>
                  <a:ext cx="1081603" cy="0"/>
                  <a:chOff x="5546555" y="4509120"/>
                  <a:chExt cx="1081603" cy="0"/>
                </a:xfrm>
              </p:grpSpPr>
              <p:cxnSp>
                <p:nvCxnSpPr>
                  <p:cNvPr id="68" name="Straight Connector 67"/>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70" name="Straight Connector 69"/>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56" name="Group 55"/>
                <p:cNvGrpSpPr/>
                <p:nvPr/>
              </p:nvGrpSpPr>
              <p:grpSpPr>
                <a:xfrm>
                  <a:off x="5460623" y="4941168"/>
                  <a:ext cx="1081603" cy="0"/>
                  <a:chOff x="5546555" y="4509120"/>
                  <a:chExt cx="1081603" cy="0"/>
                </a:xfrm>
              </p:grpSpPr>
              <p:cxnSp>
                <p:nvCxnSpPr>
                  <p:cNvPr id="65" name="Straight Connector 64"/>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67" name="Straight Connector 66"/>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57" name="Group 56"/>
                <p:cNvGrpSpPr/>
                <p:nvPr/>
              </p:nvGrpSpPr>
              <p:grpSpPr>
                <a:xfrm>
                  <a:off x="6389826" y="5085184"/>
                  <a:ext cx="1081603" cy="0"/>
                  <a:chOff x="5546555" y="4509120"/>
                  <a:chExt cx="1081603" cy="0"/>
                </a:xfrm>
              </p:grpSpPr>
              <p:cxnSp>
                <p:nvCxnSpPr>
                  <p:cNvPr id="62" name="Straight Connector 61"/>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64" name="Straight Connector 63"/>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58" name="Group 57"/>
                <p:cNvGrpSpPr/>
                <p:nvPr/>
              </p:nvGrpSpPr>
              <p:grpSpPr>
                <a:xfrm>
                  <a:off x="5124919" y="5229200"/>
                  <a:ext cx="1081603" cy="0"/>
                  <a:chOff x="5546555" y="4509120"/>
                  <a:chExt cx="1081603" cy="0"/>
                </a:xfrm>
              </p:grpSpPr>
              <p:cxnSp>
                <p:nvCxnSpPr>
                  <p:cNvPr id="59" name="Straight Connector 58"/>
                  <p:cNvCxnSpPr/>
                  <p:nvPr/>
                </p:nvCxnSpPr>
                <p:spPr>
                  <a:xfrm>
                    <a:off x="5789968" y="4509120"/>
                    <a:ext cx="595048" cy="0"/>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6389826"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61" name="Straight Connector 60"/>
                  <p:cNvCxnSpPr/>
                  <p:nvPr/>
                </p:nvCxnSpPr>
                <p:spPr>
                  <a:xfrm>
                    <a:off x="5546555" y="4509120"/>
                    <a:ext cx="238332" cy="0"/>
                  </a:xfrm>
                  <a:prstGeom prst="line">
                    <a:avLst/>
                  </a:prstGeom>
                  <a:ln w="19050"/>
                </p:spPr>
                <p:style>
                  <a:lnRef idx="1">
                    <a:schemeClr val="accent2"/>
                  </a:lnRef>
                  <a:fillRef idx="0">
                    <a:schemeClr val="accent2"/>
                  </a:fillRef>
                  <a:effectRef idx="0">
                    <a:schemeClr val="accent2"/>
                  </a:effectRef>
                  <a:fontRef idx="minor">
                    <a:schemeClr val="tx1"/>
                  </a:fontRef>
                </p:style>
              </p:cxnSp>
            </p:grpSp>
          </p:grpSp>
        </p:grpSp>
        <p:cxnSp>
          <p:nvCxnSpPr>
            <p:cNvPr id="103" name="Straight Arrow Connector 102"/>
            <p:cNvCxnSpPr/>
            <p:nvPr/>
          </p:nvCxnSpPr>
          <p:spPr>
            <a:xfrm flipH="1">
              <a:off x="2117418" y="3075427"/>
              <a:ext cx="3207052" cy="7495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5" name="TextBox 104"/>
            <p:cNvSpPr txBox="1"/>
            <p:nvPr/>
          </p:nvSpPr>
          <p:spPr>
            <a:xfrm>
              <a:off x="332192" y="2457367"/>
              <a:ext cx="867763" cy="415495"/>
            </a:xfrm>
            <a:prstGeom prst="rect">
              <a:avLst/>
            </a:prstGeom>
            <a:noFill/>
          </p:spPr>
          <p:txBody>
            <a:bodyPr wrap="square" lIns="121914" tIns="60957" rIns="121914" bIns="60957" rtlCol="0">
              <a:spAutoFit/>
            </a:bodyPr>
            <a:lstStyle/>
            <a:p>
              <a:r>
                <a:rPr lang="en-GB" dirty="0" smtClean="0"/>
                <a:t>Cells</a:t>
              </a:r>
            </a:p>
          </p:txBody>
        </p:sp>
        <p:sp>
          <p:nvSpPr>
            <p:cNvPr id="106" name="TextBox 105"/>
            <p:cNvSpPr txBox="1"/>
            <p:nvPr/>
          </p:nvSpPr>
          <p:spPr>
            <a:xfrm>
              <a:off x="6675291" y="2457367"/>
              <a:ext cx="1661767" cy="415495"/>
            </a:xfrm>
            <a:prstGeom prst="rect">
              <a:avLst/>
            </a:prstGeom>
            <a:noFill/>
          </p:spPr>
          <p:txBody>
            <a:bodyPr wrap="square" lIns="121914" tIns="60957" rIns="121914" bIns="60957" rtlCol="0">
              <a:spAutoFit/>
            </a:bodyPr>
            <a:lstStyle/>
            <a:p>
              <a:r>
                <a:rPr lang="en-GB" dirty="0" smtClean="0"/>
                <a:t>DNA/ RNA</a:t>
              </a:r>
            </a:p>
          </p:txBody>
        </p:sp>
        <p:sp>
          <p:nvSpPr>
            <p:cNvPr id="107" name="TextBox 106"/>
            <p:cNvSpPr txBox="1"/>
            <p:nvPr/>
          </p:nvSpPr>
          <p:spPr>
            <a:xfrm>
              <a:off x="436337" y="4774841"/>
              <a:ext cx="1839912" cy="677102"/>
            </a:xfrm>
            <a:prstGeom prst="rect">
              <a:avLst/>
            </a:prstGeom>
            <a:noFill/>
          </p:spPr>
          <p:txBody>
            <a:bodyPr wrap="square" lIns="121914" tIns="60957" rIns="121914" bIns="60957" rtlCol="0">
              <a:spAutoFit/>
            </a:bodyPr>
            <a:lstStyle/>
            <a:p>
              <a:r>
                <a:rPr lang="en-GB" dirty="0" smtClean="0"/>
                <a:t>Fragmented</a:t>
              </a:r>
            </a:p>
            <a:p>
              <a:r>
                <a:rPr lang="en-GB" dirty="0" smtClean="0"/>
                <a:t>50 – 1000 </a:t>
              </a:r>
              <a:r>
                <a:rPr lang="en-GB" dirty="0" err="1" smtClean="0"/>
                <a:t>bp</a:t>
              </a:r>
              <a:endParaRPr lang="en-GB" dirty="0" smtClean="0"/>
            </a:p>
          </p:txBody>
        </p:sp>
      </p:grpSp>
      <p:sp>
        <p:nvSpPr>
          <p:cNvPr id="108" name="TextBox 107"/>
          <p:cNvSpPr txBox="1"/>
          <p:nvPr/>
        </p:nvSpPr>
        <p:spPr>
          <a:xfrm>
            <a:off x="6925821" y="4657418"/>
            <a:ext cx="1839912" cy="415495"/>
          </a:xfrm>
          <a:prstGeom prst="rect">
            <a:avLst/>
          </a:prstGeom>
          <a:noFill/>
        </p:spPr>
        <p:txBody>
          <a:bodyPr wrap="square" lIns="121914" tIns="60957" rIns="121914" bIns="60957" rtlCol="0">
            <a:spAutoFit/>
          </a:bodyPr>
          <a:lstStyle/>
          <a:p>
            <a:r>
              <a:rPr lang="en-GB" dirty="0" smtClean="0"/>
              <a:t>Adaptors</a:t>
            </a:r>
          </a:p>
        </p:txBody>
      </p:sp>
      <p:sp>
        <p:nvSpPr>
          <p:cNvPr id="112" name="Title 1"/>
          <p:cNvSpPr>
            <a:spLocks noGrp="1"/>
          </p:cNvSpPr>
          <p:nvPr>
            <p:ph type="title"/>
          </p:nvPr>
        </p:nvSpPr>
        <p:spPr>
          <a:xfrm>
            <a:off x="457200" y="274638"/>
            <a:ext cx="8229600" cy="1143000"/>
          </a:xfrm>
        </p:spPr>
        <p:txBody>
          <a:bodyPr/>
          <a:lstStyle/>
          <a:p>
            <a:r>
              <a:rPr lang="en-US" dirty="0" smtClean="0"/>
              <a:t>How it Works</a:t>
            </a:r>
            <a:endParaRPr lang="en-US" dirty="0"/>
          </a:p>
        </p:txBody>
      </p:sp>
      <p:pic>
        <p:nvPicPr>
          <p:cNvPr id="10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18914133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0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8" y="1220482"/>
            <a:ext cx="7210097" cy="584769"/>
          </a:xfrm>
          <a:prstGeom prst="rect">
            <a:avLst/>
          </a:prstGeom>
          <a:noFill/>
        </p:spPr>
        <p:txBody>
          <a:bodyPr wrap="square" lIns="121914" tIns="60957" rIns="121914" bIns="60957" rtlCol="0">
            <a:spAutoFit/>
          </a:bodyPr>
          <a:lstStyle/>
          <a:p>
            <a:r>
              <a:rPr lang="en-GB" sz="3000" dirty="0" smtClean="0">
                <a:latin typeface="Calibri"/>
                <a:cs typeface="Calibri"/>
              </a:rPr>
              <a:t>Sequencing</a:t>
            </a:r>
          </a:p>
        </p:txBody>
      </p:sp>
      <p:grpSp>
        <p:nvGrpSpPr>
          <p:cNvPr id="2" name="Group 1" descr="A single strand of DNA is bound vertically to the sequencer surface. A complementary fluorscently tagged base binds to the top DNA base. A laser is used to record the fluorscence of this base. " title="DNA bound"/>
          <p:cNvGrpSpPr/>
          <p:nvPr/>
        </p:nvGrpSpPr>
        <p:grpSpPr>
          <a:xfrm>
            <a:off x="1015293" y="1971757"/>
            <a:ext cx="7762399" cy="3969794"/>
            <a:chOff x="1015293" y="1971757"/>
            <a:chExt cx="7762399" cy="3969794"/>
          </a:xfrm>
        </p:grpSpPr>
        <p:sp>
          <p:nvSpPr>
            <p:cNvPr id="104" name="TextBox 103"/>
            <p:cNvSpPr txBox="1"/>
            <p:nvPr/>
          </p:nvSpPr>
          <p:spPr>
            <a:xfrm>
              <a:off x="2935507" y="2088959"/>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09" name="TextBox 108"/>
            <p:cNvSpPr txBox="1"/>
            <p:nvPr/>
          </p:nvSpPr>
          <p:spPr>
            <a:xfrm>
              <a:off x="2935507" y="3059353"/>
              <a:ext cx="576064" cy="415495"/>
            </a:xfrm>
            <a:prstGeom prst="rect">
              <a:avLst/>
            </a:prstGeom>
            <a:solidFill>
              <a:schemeClr val="accent1"/>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G</a:t>
              </a:r>
            </a:p>
          </p:txBody>
        </p:sp>
        <p:sp>
          <p:nvSpPr>
            <p:cNvPr id="110" name="TextBox 109"/>
            <p:cNvSpPr txBox="1"/>
            <p:nvPr/>
          </p:nvSpPr>
          <p:spPr>
            <a:xfrm>
              <a:off x="2935507" y="4015254"/>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11" name="TextBox 110"/>
            <p:cNvSpPr txBox="1"/>
            <p:nvPr/>
          </p:nvSpPr>
          <p:spPr>
            <a:xfrm>
              <a:off x="2935507" y="4493205"/>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12" name="TextBox 111"/>
            <p:cNvSpPr txBox="1"/>
            <p:nvPr/>
          </p:nvSpPr>
          <p:spPr>
            <a:xfrm>
              <a:off x="2935507" y="5449109"/>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T</a:t>
              </a:r>
              <a:endParaRPr lang="en-GB" b="1" dirty="0">
                <a:solidFill>
                  <a:sysClr val="windowText" lastClr="000000"/>
                </a:solidFill>
              </a:endParaRPr>
            </a:p>
          </p:txBody>
        </p:sp>
        <p:sp>
          <p:nvSpPr>
            <p:cNvPr id="113" name="TextBox 112"/>
            <p:cNvSpPr txBox="1"/>
            <p:nvPr/>
          </p:nvSpPr>
          <p:spPr>
            <a:xfrm>
              <a:off x="3511571" y="2088959"/>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endParaRPr lang="en-GB" b="1" dirty="0">
                <a:solidFill>
                  <a:sysClr val="windowText" lastClr="000000"/>
                </a:solidFill>
              </a:endParaRPr>
            </a:p>
          </p:txBody>
        </p:sp>
        <p:cxnSp>
          <p:nvCxnSpPr>
            <p:cNvPr id="114" name="Straight Arrow Connector 113"/>
            <p:cNvCxnSpPr/>
            <p:nvPr/>
          </p:nvCxnSpPr>
          <p:spPr>
            <a:xfrm flipH="1">
              <a:off x="4312228" y="2300052"/>
              <a:ext cx="1983653"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5" name="TextBox 114"/>
            <p:cNvSpPr txBox="1"/>
            <p:nvPr/>
          </p:nvSpPr>
          <p:spPr>
            <a:xfrm>
              <a:off x="6468832" y="1971757"/>
              <a:ext cx="1224216" cy="415495"/>
            </a:xfrm>
            <a:prstGeom prst="rect">
              <a:avLst/>
            </a:prstGeom>
            <a:noFill/>
          </p:spPr>
          <p:txBody>
            <a:bodyPr wrap="square" lIns="121914" tIns="60957" rIns="121914" bIns="60957" rtlCol="0">
              <a:spAutoFit/>
            </a:bodyPr>
            <a:lstStyle/>
            <a:p>
              <a:r>
                <a:rPr lang="en-GB" dirty="0" smtClean="0"/>
                <a:t>Laser</a:t>
              </a:r>
              <a:endParaRPr lang="en-GB" dirty="0"/>
            </a:p>
          </p:txBody>
        </p:sp>
        <p:cxnSp>
          <p:nvCxnSpPr>
            <p:cNvPr id="116" name="Straight Arrow Connector 115"/>
            <p:cNvCxnSpPr/>
            <p:nvPr/>
          </p:nvCxnSpPr>
          <p:spPr>
            <a:xfrm>
              <a:off x="4312229" y="2506079"/>
              <a:ext cx="1703703" cy="56776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7" name="TextBox 116"/>
            <p:cNvSpPr txBox="1"/>
            <p:nvPr/>
          </p:nvSpPr>
          <p:spPr>
            <a:xfrm>
              <a:off x="6081503" y="2885158"/>
              <a:ext cx="2696189" cy="415495"/>
            </a:xfrm>
            <a:prstGeom prst="rect">
              <a:avLst/>
            </a:prstGeom>
            <a:noFill/>
          </p:spPr>
          <p:txBody>
            <a:bodyPr wrap="square" lIns="121914" tIns="60957" rIns="121914" bIns="60957" rtlCol="0">
              <a:spAutoFit/>
            </a:bodyPr>
            <a:lstStyle/>
            <a:p>
              <a:r>
                <a:rPr lang="en-GB" dirty="0" smtClean="0"/>
                <a:t>Fluorescence Recorded</a:t>
              </a:r>
              <a:endParaRPr lang="en-GB" dirty="0"/>
            </a:p>
          </p:txBody>
        </p:sp>
        <p:cxnSp>
          <p:nvCxnSpPr>
            <p:cNvPr id="118" name="Straight Connector 117"/>
            <p:cNvCxnSpPr/>
            <p:nvPr/>
          </p:nvCxnSpPr>
          <p:spPr>
            <a:xfrm>
              <a:off x="1015293" y="5941551"/>
              <a:ext cx="57606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9" name="TextBox 118"/>
            <p:cNvSpPr txBox="1"/>
            <p:nvPr/>
          </p:nvSpPr>
          <p:spPr>
            <a:xfrm>
              <a:off x="2935507" y="2581402"/>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T</a:t>
              </a:r>
            </a:p>
          </p:txBody>
        </p:sp>
        <p:sp>
          <p:nvSpPr>
            <p:cNvPr id="120" name="TextBox 119"/>
            <p:cNvSpPr txBox="1"/>
            <p:nvPr/>
          </p:nvSpPr>
          <p:spPr>
            <a:xfrm>
              <a:off x="2935507" y="3551795"/>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21" name="TextBox 120"/>
            <p:cNvSpPr txBox="1"/>
            <p:nvPr/>
          </p:nvSpPr>
          <p:spPr>
            <a:xfrm>
              <a:off x="2935507" y="4985647"/>
              <a:ext cx="576064" cy="415495"/>
            </a:xfrm>
            <a:prstGeom prst="rect">
              <a:avLst/>
            </a:prstGeom>
            <a:solidFill>
              <a:schemeClr val="accent4"/>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C</a:t>
              </a:r>
            </a:p>
          </p:txBody>
        </p:sp>
      </p:grpSp>
      <p:sp>
        <p:nvSpPr>
          <p:cNvPr id="26" name="Title 1"/>
          <p:cNvSpPr>
            <a:spLocks noGrp="1"/>
          </p:cNvSpPr>
          <p:nvPr>
            <p:ph type="title"/>
          </p:nvPr>
        </p:nvSpPr>
        <p:spPr>
          <a:xfrm>
            <a:off x="457200" y="274638"/>
            <a:ext cx="8229600" cy="1143000"/>
          </a:xfrm>
        </p:spPr>
        <p:txBody>
          <a:bodyPr/>
          <a:lstStyle/>
          <a:p>
            <a:r>
              <a:rPr lang="en-US" dirty="0" smtClean="0"/>
              <a:t>How it Works</a:t>
            </a:r>
            <a:endParaRPr lang="en-US" dirty="0"/>
          </a:p>
        </p:txBody>
      </p:sp>
      <p:pic>
        <p:nvPicPr>
          <p:cNvPr id="22"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206851158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8" y="1220482"/>
            <a:ext cx="7210097" cy="584769"/>
          </a:xfrm>
          <a:prstGeom prst="rect">
            <a:avLst/>
          </a:prstGeom>
          <a:noFill/>
        </p:spPr>
        <p:txBody>
          <a:bodyPr wrap="square" lIns="121914" tIns="60957" rIns="121914" bIns="60957" rtlCol="0">
            <a:spAutoFit/>
          </a:bodyPr>
          <a:lstStyle/>
          <a:p>
            <a:r>
              <a:rPr lang="en-GB" sz="3000" dirty="0" smtClean="0">
                <a:latin typeface="Calibri"/>
                <a:cs typeface="Calibri"/>
              </a:rPr>
              <a:t>Sequencing</a:t>
            </a:r>
          </a:p>
        </p:txBody>
      </p:sp>
      <p:grpSp>
        <p:nvGrpSpPr>
          <p:cNvPr id="2" name="Group 1" descr="Following from the previous slide. Another base binds to the next DNA base pair down, and the fluorescence is recorded again. "/>
          <p:cNvGrpSpPr/>
          <p:nvPr/>
        </p:nvGrpSpPr>
        <p:grpSpPr>
          <a:xfrm>
            <a:off x="1015293" y="2088959"/>
            <a:ext cx="7762399" cy="3852592"/>
            <a:chOff x="1015293" y="2088959"/>
            <a:chExt cx="7762399" cy="3852592"/>
          </a:xfrm>
        </p:grpSpPr>
        <p:sp>
          <p:nvSpPr>
            <p:cNvPr id="104" name="TextBox 103"/>
            <p:cNvSpPr txBox="1"/>
            <p:nvPr/>
          </p:nvSpPr>
          <p:spPr>
            <a:xfrm>
              <a:off x="2935507" y="2088959"/>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09" name="TextBox 108"/>
            <p:cNvSpPr txBox="1"/>
            <p:nvPr/>
          </p:nvSpPr>
          <p:spPr>
            <a:xfrm>
              <a:off x="2935507" y="3059353"/>
              <a:ext cx="576064" cy="415495"/>
            </a:xfrm>
            <a:prstGeom prst="rect">
              <a:avLst/>
            </a:prstGeom>
            <a:solidFill>
              <a:schemeClr val="accent1"/>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G</a:t>
              </a:r>
            </a:p>
          </p:txBody>
        </p:sp>
        <p:sp>
          <p:nvSpPr>
            <p:cNvPr id="110" name="TextBox 109"/>
            <p:cNvSpPr txBox="1"/>
            <p:nvPr/>
          </p:nvSpPr>
          <p:spPr>
            <a:xfrm>
              <a:off x="2935507" y="4015254"/>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11" name="TextBox 110"/>
            <p:cNvSpPr txBox="1"/>
            <p:nvPr/>
          </p:nvSpPr>
          <p:spPr>
            <a:xfrm>
              <a:off x="2935507" y="4493205"/>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12" name="TextBox 111"/>
            <p:cNvSpPr txBox="1"/>
            <p:nvPr/>
          </p:nvSpPr>
          <p:spPr>
            <a:xfrm>
              <a:off x="2935507" y="5449109"/>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T</a:t>
              </a:r>
              <a:endParaRPr lang="en-GB" b="1" dirty="0">
                <a:solidFill>
                  <a:sysClr val="windowText" lastClr="000000"/>
                </a:solidFill>
              </a:endParaRPr>
            </a:p>
          </p:txBody>
        </p:sp>
        <p:sp>
          <p:nvSpPr>
            <p:cNvPr id="113" name="TextBox 112"/>
            <p:cNvSpPr txBox="1"/>
            <p:nvPr/>
          </p:nvSpPr>
          <p:spPr>
            <a:xfrm>
              <a:off x="3511571" y="2088959"/>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endParaRPr lang="en-GB" b="1" dirty="0">
                <a:solidFill>
                  <a:sysClr val="windowText" lastClr="000000"/>
                </a:solidFill>
              </a:endParaRPr>
            </a:p>
          </p:txBody>
        </p:sp>
        <p:cxnSp>
          <p:nvCxnSpPr>
            <p:cNvPr id="114" name="Straight Arrow Connector 113"/>
            <p:cNvCxnSpPr/>
            <p:nvPr/>
          </p:nvCxnSpPr>
          <p:spPr>
            <a:xfrm flipH="1">
              <a:off x="4312228" y="2721009"/>
              <a:ext cx="1983653"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5" name="TextBox 114"/>
            <p:cNvSpPr txBox="1"/>
            <p:nvPr/>
          </p:nvSpPr>
          <p:spPr>
            <a:xfrm>
              <a:off x="6468832" y="2392714"/>
              <a:ext cx="1224216" cy="415495"/>
            </a:xfrm>
            <a:prstGeom prst="rect">
              <a:avLst/>
            </a:prstGeom>
            <a:noFill/>
          </p:spPr>
          <p:txBody>
            <a:bodyPr wrap="square" lIns="121914" tIns="60957" rIns="121914" bIns="60957" rtlCol="0">
              <a:spAutoFit/>
            </a:bodyPr>
            <a:lstStyle/>
            <a:p>
              <a:r>
                <a:rPr lang="en-GB" dirty="0" smtClean="0"/>
                <a:t>Laser</a:t>
              </a:r>
              <a:endParaRPr lang="en-GB" dirty="0"/>
            </a:p>
          </p:txBody>
        </p:sp>
        <p:cxnSp>
          <p:nvCxnSpPr>
            <p:cNvPr id="116" name="Straight Arrow Connector 115"/>
            <p:cNvCxnSpPr/>
            <p:nvPr/>
          </p:nvCxnSpPr>
          <p:spPr>
            <a:xfrm>
              <a:off x="4312229" y="2927037"/>
              <a:ext cx="1703703" cy="56776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7" name="TextBox 116"/>
            <p:cNvSpPr txBox="1"/>
            <p:nvPr/>
          </p:nvSpPr>
          <p:spPr>
            <a:xfrm>
              <a:off x="6081503" y="3306114"/>
              <a:ext cx="2696189" cy="415495"/>
            </a:xfrm>
            <a:prstGeom prst="rect">
              <a:avLst/>
            </a:prstGeom>
            <a:noFill/>
          </p:spPr>
          <p:txBody>
            <a:bodyPr wrap="square" lIns="121914" tIns="60957" rIns="121914" bIns="60957" rtlCol="0">
              <a:spAutoFit/>
            </a:bodyPr>
            <a:lstStyle/>
            <a:p>
              <a:r>
                <a:rPr lang="en-GB" dirty="0" smtClean="0"/>
                <a:t>Fluorescence Recorded</a:t>
              </a:r>
              <a:endParaRPr lang="en-GB" dirty="0"/>
            </a:p>
          </p:txBody>
        </p:sp>
        <p:cxnSp>
          <p:nvCxnSpPr>
            <p:cNvPr id="118" name="Straight Connector 117"/>
            <p:cNvCxnSpPr/>
            <p:nvPr/>
          </p:nvCxnSpPr>
          <p:spPr>
            <a:xfrm>
              <a:off x="1015293" y="5941551"/>
              <a:ext cx="576064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9" name="TextBox 118"/>
            <p:cNvSpPr txBox="1"/>
            <p:nvPr/>
          </p:nvSpPr>
          <p:spPr>
            <a:xfrm>
              <a:off x="2935507" y="2581402"/>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T</a:t>
              </a:r>
            </a:p>
          </p:txBody>
        </p:sp>
        <p:sp>
          <p:nvSpPr>
            <p:cNvPr id="120" name="TextBox 119"/>
            <p:cNvSpPr txBox="1"/>
            <p:nvPr/>
          </p:nvSpPr>
          <p:spPr>
            <a:xfrm>
              <a:off x="2935507" y="3551795"/>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21" name="TextBox 120"/>
            <p:cNvSpPr txBox="1"/>
            <p:nvPr/>
          </p:nvSpPr>
          <p:spPr>
            <a:xfrm>
              <a:off x="2935507" y="4985647"/>
              <a:ext cx="576064" cy="415495"/>
            </a:xfrm>
            <a:prstGeom prst="rect">
              <a:avLst/>
            </a:prstGeom>
            <a:solidFill>
              <a:schemeClr val="accent4"/>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C</a:t>
              </a:r>
            </a:p>
          </p:txBody>
        </p:sp>
        <p:sp>
          <p:nvSpPr>
            <p:cNvPr id="22" name="TextBox 21"/>
            <p:cNvSpPr txBox="1"/>
            <p:nvPr/>
          </p:nvSpPr>
          <p:spPr>
            <a:xfrm>
              <a:off x="3511571" y="2581579"/>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endParaRPr lang="en-GB" b="1" dirty="0">
                <a:solidFill>
                  <a:sysClr val="windowText" lastClr="000000"/>
                </a:solidFill>
              </a:endParaRPr>
            </a:p>
          </p:txBody>
        </p:sp>
      </p:grpSp>
      <p:sp>
        <p:nvSpPr>
          <p:cNvPr id="27" name="Title 1"/>
          <p:cNvSpPr>
            <a:spLocks noGrp="1"/>
          </p:cNvSpPr>
          <p:nvPr>
            <p:ph type="title"/>
          </p:nvPr>
        </p:nvSpPr>
        <p:spPr>
          <a:xfrm>
            <a:off x="457200" y="274638"/>
            <a:ext cx="8229600" cy="1143000"/>
          </a:xfrm>
        </p:spPr>
        <p:txBody>
          <a:bodyPr/>
          <a:lstStyle/>
          <a:p>
            <a:r>
              <a:rPr lang="en-US" dirty="0" smtClean="0"/>
              <a:t>How it Works</a:t>
            </a:r>
            <a:endParaRPr lang="en-US" dirty="0"/>
          </a:p>
        </p:txBody>
      </p:sp>
      <p:pic>
        <p:nvPicPr>
          <p:cNvPr id="23"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75307998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8" y="1220482"/>
            <a:ext cx="7210097" cy="584769"/>
          </a:xfrm>
          <a:prstGeom prst="rect">
            <a:avLst/>
          </a:prstGeom>
          <a:noFill/>
        </p:spPr>
        <p:txBody>
          <a:bodyPr wrap="square" lIns="121914" tIns="60957" rIns="121914" bIns="60957" rtlCol="0">
            <a:spAutoFit/>
          </a:bodyPr>
          <a:lstStyle/>
          <a:p>
            <a:r>
              <a:rPr lang="en-GB" sz="3000" dirty="0" smtClean="0">
                <a:latin typeface="Calibri"/>
                <a:cs typeface="Calibri"/>
              </a:rPr>
              <a:t>Sequencing</a:t>
            </a:r>
          </a:p>
        </p:txBody>
      </p:sp>
      <p:pic>
        <p:nvPicPr>
          <p:cNvPr id="4" name="Picture 3" descr="Lots of single DNA strands all bound to a sequencer surface."/>
          <p:cNvPicPr>
            <a:picLocks noChangeAspect="1"/>
          </p:cNvPicPr>
          <p:nvPr/>
        </p:nvPicPr>
        <p:blipFill>
          <a:blip r:embed="rId3"/>
          <a:stretch>
            <a:fillRect/>
          </a:stretch>
        </p:blipFill>
        <p:spPr>
          <a:xfrm>
            <a:off x="1472586" y="2073095"/>
            <a:ext cx="6198833" cy="3486844"/>
          </a:xfrm>
          <a:prstGeom prst="rect">
            <a:avLst/>
          </a:prstGeom>
        </p:spPr>
      </p:pic>
      <p:sp>
        <p:nvSpPr>
          <p:cNvPr id="7" name="TextBox 6"/>
          <p:cNvSpPr txBox="1"/>
          <p:nvPr/>
        </p:nvSpPr>
        <p:spPr>
          <a:xfrm>
            <a:off x="3415851" y="5754073"/>
            <a:ext cx="2312299" cy="415495"/>
          </a:xfrm>
          <a:prstGeom prst="rect">
            <a:avLst/>
          </a:prstGeom>
          <a:noFill/>
        </p:spPr>
        <p:txBody>
          <a:bodyPr wrap="none" lIns="121914" tIns="60957" rIns="121914" bIns="60957" rtlCol="0">
            <a:spAutoFit/>
          </a:bodyPr>
          <a:lstStyle/>
          <a:p>
            <a:r>
              <a:rPr lang="en-US" dirty="0" smtClean="0"/>
              <a:t>Millions of “clusters”</a:t>
            </a:r>
            <a:endParaRPr lang="en-US" dirty="0"/>
          </a:p>
        </p:txBody>
      </p:sp>
      <p:sp>
        <p:nvSpPr>
          <p:cNvPr id="15" name="Title 1"/>
          <p:cNvSpPr>
            <a:spLocks noGrp="1"/>
          </p:cNvSpPr>
          <p:nvPr>
            <p:ph type="title"/>
          </p:nvPr>
        </p:nvSpPr>
        <p:spPr>
          <a:xfrm>
            <a:off x="457200" y="274638"/>
            <a:ext cx="8229600" cy="1143000"/>
          </a:xfrm>
        </p:spPr>
        <p:txBody>
          <a:bodyPr/>
          <a:lstStyle/>
          <a:p>
            <a:r>
              <a:rPr lang="en-US" dirty="0" smtClean="0"/>
              <a:t>How it Works</a:t>
            </a:r>
            <a:endParaRPr lang="en-US" dirty="0"/>
          </a:p>
        </p:txBody>
      </p:sp>
      <p:pic>
        <p:nvPicPr>
          <p:cNvPr id="9"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70415776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12C9B9-B301-4356-BEA9-6855BCF71438}"/>
              </a:ext>
            </a:extLst>
          </p:cNvPr>
          <p:cNvSpPr>
            <a:spLocks noGrp="1"/>
          </p:cNvSpPr>
          <p:nvPr>
            <p:ph type="title"/>
          </p:nvPr>
        </p:nvSpPr>
        <p:spPr>
          <a:xfrm>
            <a:off x="311700" y="420837"/>
            <a:ext cx="8520600" cy="763600"/>
          </a:xfrm>
        </p:spPr>
        <p:txBody>
          <a:bodyPr/>
          <a:lstStyle/>
          <a:p>
            <a:pPr algn="ctr"/>
            <a:r>
              <a:rPr lang="en-GB" sz="4400" dirty="0">
                <a:latin typeface="Calibri" panose="020F0502020204030204" pitchFamily="34" charset="0"/>
                <a:cs typeface="Calibri" panose="020F0502020204030204" pitchFamily="34" charset="0"/>
              </a:rPr>
              <a:t>These Slides!</a:t>
            </a:r>
          </a:p>
        </p:txBody>
      </p:sp>
      <p:pic>
        <p:nvPicPr>
          <p:cNvPr id="3" name="Picture 2">
            <a:extLst>
              <a:ext uri="{FF2B5EF4-FFF2-40B4-BE49-F238E27FC236}">
                <a16:creationId xmlns:a16="http://schemas.microsoft.com/office/drawing/2014/main" xmlns="" id="{3AF6D9F5-DF3C-421A-90C7-A250FD4FC31F}"/>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55850" y="2420965"/>
            <a:ext cx="8832300" cy="4016198"/>
          </a:xfrm>
          <a:prstGeom prst="rect">
            <a:avLst/>
          </a:prstGeom>
        </p:spPr>
      </p:pic>
      <p:sp>
        <p:nvSpPr>
          <p:cNvPr id="4" name="Rectangle 3">
            <a:extLst>
              <a:ext uri="{FF2B5EF4-FFF2-40B4-BE49-F238E27FC236}">
                <a16:creationId xmlns:a16="http://schemas.microsoft.com/office/drawing/2014/main" xmlns="" id="{08F33DD9-9405-44DB-BC0B-7162EFCFEE17}"/>
              </a:ext>
            </a:extLst>
          </p:cNvPr>
          <p:cNvSpPr/>
          <p:nvPr/>
        </p:nvSpPr>
        <p:spPr>
          <a:xfrm>
            <a:off x="311700" y="1279481"/>
            <a:ext cx="8520600" cy="892552"/>
          </a:xfrm>
          <a:prstGeom prst="rect">
            <a:avLst/>
          </a:prstGeom>
        </p:spPr>
        <p:txBody>
          <a:bodyPr wrap="square">
            <a:spAutoFit/>
          </a:bodyPr>
          <a:lstStyle/>
          <a:p>
            <a:r>
              <a:rPr lang="en-GB" sz="2600" dirty="0">
                <a:latin typeface="Calibri" panose="020F0502020204030204" pitchFamily="34" charset="0"/>
                <a:cs typeface="Calibri" panose="020F0502020204030204" pitchFamily="34" charset="0"/>
                <a:hlinkClick r:id="rId3"/>
              </a:rPr>
              <a:t>http://evomics.org/workshops/2019-workshop-on-microbiome-and-transcriptome-analysis-south-africa/</a:t>
            </a:r>
            <a:r>
              <a:rPr lang="en-GB" sz="26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7242304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8" y="1220482"/>
            <a:ext cx="7210097" cy="584769"/>
          </a:xfrm>
          <a:prstGeom prst="rect">
            <a:avLst/>
          </a:prstGeom>
          <a:noFill/>
        </p:spPr>
        <p:txBody>
          <a:bodyPr wrap="square" lIns="121914" tIns="60957" rIns="121914" bIns="60957" rtlCol="0">
            <a:spAutoFit/>
          </a:bodyPr>
          <a:lstStyle/>
          <a:p>
            <a:r>
              <a:rPr lang="en-GB" sz="3000" dirty="0" smtClean="0">
                <a:latin typeface="Calibri"/>
                <a:cs typeface="Calibri"/>
              </a:rPr>
              <a:t>Sequencing</a:t>
            </a:r>
          </a:p>
        </p:txBody>
      </p:sp>
      <p:pic>
        <p:nvPicPr>
          <p:cNvPr id="10" name="Picture 9" descr="Black background covered in thousands of small coloured dots. Each dot represents a DNA base pair. The dots are placed randomly, with some overlapping and some large gaps. " title="Sequencer 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2669" y="2154966"/>
            <a:ext cx="5398663" cy="3599108"/>
          </a:xfrm>
          <a:prstGeom prst="rect">
            <a:avLst/>
          </a:prstGeom>
        </p:spPr>
      </p:pic>
      <p:sp>
        <p:nvSpPr>
          <p:cNvPr id="9" name="TextBox 8"/>
          <p:cNvSpPr txBox="1"/>
          <p:nvPr/>
        </p:nvSpPr>
        <p:spPr>
          <a:xfrm>
            <a:off x="2258921" y="5754073"/>
            <a:ext cx="4626158" cy="400103"/>
          </a:xfrm>
          <a:prstGeom prst="rect">
            <a:avLst/>
          </a:prstGeom>
          <a:noFill/>
        </p:spPr>
        <p:txBody>
          <a:bodyPr wrap="square" lIns="121914" tIns="60957" rIns="121914" bIns="60957" rtlCol="0">
            <a:spAutoFit/>
          </a:bodyPr>
          <a:lstStyle/>
          <a:p>
            <a:r>
              <a:rPr lang="en-US" dirty="0" smtClean="0"/>
              <a:t>Image taken at every nucleotide incorporation</a:t>
            </a:r>
            <a:endParaRPr lang="en-US" dirty="0"/>
          </a:p>
        </p:txBody>
      </p:sp>
      <p:sp>
        <p:nvSpPr>
          <p:cNvPr id="16" name="Title 1"/>
          <p:cNvSpPr>
            <a:spLocks noGrp="1"/>
          </p:cNvSpPr>
          <p:nvPr>
            <p:ph type="title"/>
          </p:nvPr>
        </p:nvSpPr>
        <p:spPr>
          <a:xfrm>
            <a:off x="457200" y="274638"/>
            <a:ext cx="8229600" cy="1143000"/>
          </a:xfrm>
        </p:spPr>
        <p:txBody>
          <a:bodyPr/>
          <a:lstStyle/>
          <a:p>
            <a:r>
              <a:rPr lang="en-US" dirty="0" smtClean="0"/>
              <a:t>How it Works</a:t>
            </a:r>
            <a:endParaRPr lang="en-US" dirty="0"/>
          </a:p>
        </p:txBody>
      </p:sp>
      <p:pic>
        <p:nvPicPr>
          <p:cNvPr id="11"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65897181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5" y="1335935"/>
            <a:ext cx="7543256" cy="2893094"/>
          </a:xfrm>
          <a:prstGeom prst="rect">
            <a:avLst/>
          </a:prstGeom>
          <a:noFill/>
        </p:spPr>
        <p:txBody>
          <a:bodyPr wrap="square" lIns="121914" tIns="60957" rIns="121914" bIns="60957" rtlCol="0">
            <a:spAutoFit/>
          </a:bodyPr>
          <a:lstStyle/>
          <a:p>
            <a:pPr marL="457200" indent="-457200">
              <a:buFont typeface="Arial"/>
              <a:buChar char="•"/>
            </a:pPr>
            <a:r>
              <a:rPr lang="en-GB" sz="3000" dirty="0" smtClean="0">
                <a:solidFill>
                  <a:schemeClr val="bg1">
                    <a:lumMod val="50000"/>
                  </a:schemeClr>
                </a:solidFill>
                <a:latin typeface="Calibri"/>
                <a:cs typeface="Calibri"/>
              </a:rPr>
              <a:t>Fast </a:t>
            </a:r>
            <a:r>
              <a:rPr lang="en-GB" sz="3000" dirty="0">
                <a:solidFill>
                  <a:schemeClr val="accent1"/>
                </a:solidFill>
                <a:latin typeface="Calibri"/>
                <a:ea typeface="Zapf Dingbats"/>
                <a:cs typeface="Calibri"/>
                <a:sym typeface="Zapf Dingbats"/>
              </a:rPr>
              <a:t>✓</a:t>
            </a:r>
            <a:endParaRPr lang="en-GB" sz="3000" dirty="0">
              <a:solidFill>
                <a:schemeClr val="accent1"/>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Cheap </a:t>
            </a:r>
            <a:r>
              <a:rPr lang="en-GB" sz="3000" dirty="0">
                <a:solidFill>
                  <a:srgbClr val="4F81BD"/>
                </a:solidFill>
                <a:latin typeface="Calibri"/>
                <a:ea typeface="Zapf Dingbats"/>
                <a:cs typeface="Calibri"/>
                <a:sym typeface="Zapf Dingbats"/>
              </a:rPr>
              <a:t>✓</a:t>
            </a:r>
            <a:r>
              <a:rPr lang="en-GB" sz="3000" dirty="0">
                <a:solidFill>
                  <a:schemeClr val="bg1">
                    <a:lumMod val="50000"/>
                  </a:schemeClr>
                </a:solidFill>
                <a:latin typeface="Calibri"/>
                <a:ea typeface="Zapf Dingbats"/>
                <a:cs typeface="Calibri"/>
                <a:sym typeface="Zapf Dingbats"/>
              </a:rPr>
              <a:t> </a:t>
            </a:r>
            <a:endParaRPr lang="en-GB" sz="3000" dirty="0">
              <a:solidFill>
                <a:schemeClr val="bg1">
                  <a:lumMod val="50000"/>
                </a:schemeClr>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High </a:t>
            </a:r>
            <a:r>
              <a:rPr lang="en-GB" sz="3000" dirty="0">
                <a:solidFill>
                  <a:schemeClr val="bg1">
                    <a:lumMod val="50000"/>
                  </a:schemeClr>
                </a:solidFill>
                <a:latin typeface="Calibri"/>
                <a:cs typeface="Calibri"/>
              </a:rPr>
              <a:t>throughput </a:t>
            </a:r>
            <a:r>
              <a:rPr lang="en-GB" sz="3000" dirty="0">
                <a:solidFill>
                  <a:srgbClr val="4F81BD"/>
                </a:solidFill>
                <a:latin typeface="Calibri"/>
                <a:ea typeface="Zapf Dingbats"/>
                <a:cs typeface="Calibri"/>
                <a:sym typeface="Zapf Dingbats"/>
              </a:rPr>
              <a:t>✓</a:t>
            </a:r>
            <a:endParaRPr lang="en-GB" sz="3000" dirty="0">
              <a:solidFill>
                <a:srgbClr val="4F81BD"/>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Prone </a:t>
            </a:r>
            <a:r>
              <a:rPr lang="en-GB" sz="3000" dirty="0">
                <a:solidFill>
                  <a:schemeClr val="bg1">
                    <a:lumMod val="50000"/>
                  </a:schemeClr>
                </a:solidFill>
                <a:latin typeface="Calibri"/>
                <a:cs typeface="Calibri"/>
              </a:rPr>
              <a:t>to error – repetitive regions </a:t>
            </a:r>
            <a:r>
              <a:rPr lang="en-GB" sz="3000" dirty="0">
                <a:solidFill>
                  <a:schemeClr val="accent2"/>
                </a:solidFill>
                <a:latin typeface="Calibri"/>
                <a:ea typeface="Zapf Dingbats"/>
                <a:cs typeface="Calibri"/>
                <a:sym typeface="Zapf Dingbats"/>
              </a:rPr>
              <a:t>✗</a:t>
            </a:r>
            <a:endParaRPr lang="en-GB" sz="3000" dirty="0">
              <a:solidFill>
                <a:schemeClr val="accent2"/>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Prone </a:t>
            </a:r>
            <a:r>
              <a:rPr lang="en-GB" sz="3000" dirty="0">
                <a:solidFill>
                  <a:schemeClr val="bg1">
                    <a:lumMod val="50000"/>
                  </a:schemeClr>
                </a:solidFill>
                <a:latin typeface="Calibri"/>
                <a:cs typeface="Calibri"/>
              </a:rPr>
              <a:t>to bias – amplification </a:t>
            </a:r>
            <a:r>
              <a:rPr lang="en-GB" sz="3000" dirty="0">
                <a:solidFill>
                  <a:srgbClr val="C0504D"/>
                </a:solidFill>
                <a:latin typeface="Calibri"/>
                <a:ea typeface="Zapf Dingbats"/>
                <a:cs typeface="Calibri"/>
                <a:sym typeface="Zapf Dingbats"/>
              </a:rPr>
              <a:t>✗</a:t>
            </a:r>
            <a:endParaRPr lang="en-GB" sz="3000" dirty="0">
              <a:solidFill>
                <a:srgbClr val="C0504D"/>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Restricted </a:t>
            </a:r>
            <a:r>
              <a:rPr lang="en-GB" sz="3000" dirty="0">
                <a:solidFill>
                  <a:schemeClr val="bg1">
                    <a:lumMod val="50000"/>
                  </a:schemeClr>
                </a:solidFill>
                <a:latin typeface="Calibri"/>
                <a:cs typeface="Calibri"/>
              </a:rPr>
              <a:t>by length </a:t>
            </a:r>
            <a:r>
              <a:rPr lang="en-GB" sz="3000" dirty="0">
                <a:solidFill>
                  <a:srgbClr val="C0504D"/>
                </a:solidFill>
                <a:latin typeface="Calibri"/>
                <a:ea typeface="Zapf Dingbats"/>
                <a:cs typeface="Calibri"/>
                <a:sym typeface="Zapf Dingbats"/>
              </a:rPr>
              <a:t>✗</a:t>
            </a:r>
            <a:endParaRPr lang="en-GB" sz="3000" dirty="0">
              <a:solidFill>
                <a:srgbClr val="C0504D"/>
              </a:solidFill>
              <a:latin typeface="Calibri"/>
              <a:cs typeface="Calibri"/>
            </a:endParaRPr>
          </a:p>
        </p:txBody>
      </p:sp>
      <p:sp>
        <p:nvSpPr>
          <p:cNvPr id="4" name="Rectangle 3"/>
          <p:cNvSpPr/>
          <p:nvPr/>
        </p:nvSpPr>
        <p:spPr>
          <a:xfrm>
            <a:off x="777765" y="3260244"/>
            <a:ext cx="6594368" cy="968785"/>
          </a:xfrm>
          <a:prstGeom prst="rect">
            <a:avLst/>
          </a:prstGeom>
          <a:noFill/>
          <a:ln w="28575" cmpd="sng">
            <a:solidFill>
              <a:srgbClr val="8064A2"/>
            </a:solidFill>
          </a:ln>
        </p:spPr>
        <p:style>
          <a:lnRef idx="1">
            <a:schemeClr val="accent1"/>
          </a:lnRef>
          <a:fillRef idx="3">
            <a:schemeClr val="accent1"/>
          </a:fillRef>
          <a:effectRef idx="2">
            <a:schemeClr val="accent1"/>
          </a:effectRef>
          <a:fontRef idx="minor">
            <a:schemeClr val="lt1"/>
          </a:fontRef>
        </p:style>
        <p:txBody>
          <a:bodyPr lIns="121914" tIns="60957" rIns="121914" bIns="60957" rtlCol="0" anchor="ctr"/>
          <a:lstStyle/>
          <a:p>
            <a:pPr algn="ctr"/>
            <a:endParaRPr lang="en-US"/>
          </a:p>
        </p:txBody>
      </p:sp>
      <p:sp>
        <p:nvSpPr>
          <p:cNvPr id="14" name="Title 1"/>
          <p:cNvSpPr>
            <a:spLocks noGrp="1"/>
          </p:cNvSpPr>
          <p:nvPr>
            <p:ph type="title"/>
          </p:nvPr>
        </p:nvSpPr>
        <p:spPr>
          <a:xfrm>
            <a:off x="332191" y="274638"/>
            <a:ext cx="8229600" cy="1143000"/>
          </a:xfrm>
        </p:spPr>
        <p:txBody>
          <a:bodyPr>
            <a:normAutofit/>
          </a:bodyPr>
          <a:lstStyle/>
          <a:p>
            <a:r>
              <a:rPr lang="en-US" sz="4300" dirty="0" smtClean="0"/>
              <a:t>Next Generation Sequencers</a:t>
            </a:r>
            <a:endParaRPr lang="en-US" sz="4300" dirty="0"/>
          </a:p>
        </p:txBody>
      </p:sp>
      <p:pic>
        <p:nvPicPr>
          <p:cNvPr id="8"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2103766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 name="TextBox 2"/>
          <p:cNvSpPr txBox="1"/>
          <p:nvPr/>
        </p:nvSpPr>
        <p:spPr>
          <a:xfrm>
            <a:off x="806965" y="1600703"/>
            <a:ext cx="7210097" cy="3816423"/>
          </a:xfrm>
          <a:prstGeom prst="rect">
            <a:avLst/>
          </a:prstGeom>
          <a:noFill/>
        </p:spPr>
        <p:txBody>
          <a:bodyPr wrap="square" lIns="121914" tIns="60957" rIns="121914" bIns="60957" rtlCol="0">
            <a:spAutoFit/>
          </a:bodyPr>
          <a:lstStyle/>
          <a:p>
            <a:r>
              <a:rPr lang="en-GB" sz="3000" dirty="0" err="1">
                <a:latin typeface="Calibri"/>
                <a:cs typeface="Calibri"/>
              </a:rPr>
              <a:t>PacBio</a:t>
            </a:r>
            <a:r>
              <a:rPr lang="en-GB" sz="3000" dirty="0">
                <a:latin typeface="Calibri"/>
                <a:cs typeface="Calibri"/>
              </a:rPr>
              <a:t> SMRT </a:t>
            </a:r>
          </a:p>
          <a:p>
            <a:pPr marL="457200" indent="-457200">
              <a:buFont typeface="Arial"/>
              <a:buChar char="•"/>
            </a:pPr>
            <a:r>
              <a:rPr lang="en-GB" sz="3000" dirty="0" smtClean="0">
                <a:solidFill>
                  <a:schemeClr val="bg1">
                    <a:lumMod val="50000"/>
                  </a:schemeClr>
                </a:solidFill>
                <a:latin typeface="Calibri"/>
                <a:cs typeface="Calibri"/>
              </a:rPr>
              <a:t>Single </a:t>
            </a:r>
            <a:r>
              <a:rPr lang="en-GB" sz="3000" dirty="0">
                <a:solidFill>
                  <a:schemeClr val="bg1">
                    <a:lumMod val="50000"/>
                  </a:schemeClr>
                </a:solidFill>
                <a:latin typeface="Calibri"/>
                <a:cs typeface="Calibri"/>
              </a:rPr>
              <a:t>Molecule, Real-Time </a:t>
            </a:r>
            <a:endParaRPr lang="en-GB" sz="3000" dirty="0" smtClean="0">
              <a:solidFill>
                <a:schemeClr val="bg1">
                  <a:lumMod val="50000"/>
                </a:schemeClr>
              </a:solidFill>
              <a:latin typeface="Calibri"/>
              <a:cs typeface="Calibri"/>
            </a:endParaRPr>
          </a:p>
          <a:p>
            <a:r>
              <a:rPr lang="en-GB" sz="3000" dirty="0">
                <a:solidFill>
                  <a:schemeClr val="bg1">
                    <a:lumMod val="50000"/>
                  </a:schemeClr>
                </a:solidFill>
                <a:latin typeface="Calibri"/>
                <a:cs typeface="Calibri"/>
              </a:rPr>
              <a:t>	</a:t>
            </a:r>
            <a:r>
              <a:rPr lang="en-GB" sz="3000" dirty="0" smtClean="0">
                <a:solidFill>
                  <a:schemeClr val="bg1">
                    <a:lumMod val="50000"/>
                  </a:schemeClr>
                </a:solidFill>
                <a:latin typeface="Calibri"/>
                <a:cs typeface="Calibri"/>
              </a:rPr>
              <a:t>Technology</a:t>
            </a:r>
            <a:endParaRPr lang="en-GB" sz="3000" dirty="0">
              <a:solidFill>
                <a:schemeClr val="bg1">
                  <a:lumMod val="50000"/>
                </a:schemeClr>
              </a:solidFill>
              <a:latin typeface="Calibri"/>
              <a:cs typeface="Calibri"/>
            </a:endParaRPr>
          </a:p>
          <a:p>
            <a:pPr marL="457200" indent="-457200">
              <a:buFont typeface="Arial"/>
              <a:buChar char="•"/>
            </a:pPr>
            <a:r>
              <a:rPr lang="en-GB" sz="3000" dirty="0" smtClean="0">
                <a:solidFill>
                  <a:schemeClr val="bg1">
                    <a:lumMod val="50000"/>
                  </a:schemeClr>
                </a:solidFill>
                <a:latin typeface="Calibri"/>
                <a:cs typeface="Calibri"/>
              </a:rPr>
              <a:t>Reads </a:t>
            </a:r>
            <a:r>
              <a:rPr lang="en-GB" sz="3000" dirty="0">
                <a:solidFill>
                  <a:schemeClr val="bg1">
                    <a:lumMod val="50000"/>
                  </a:schemeClr>
                </a:solidFill>
                <a:latin typeface="Calibri"/>
                <a:cs typeface="Calibri"/>
              </a:rPr>
              <a:t>are held in “Zero-mode waveguides”</a:t>
            </a:r>
          </a:p>
          <a:p>
            <a:pPr marL="457200" indent="-457200">
              <a:buFont typeface="Arial"/>
              <a:buChar char="•"/>
            </a:pPr>
            <a:r>
              <a:rPr lang="en-GB" sz="3000" dirty="0" smtClean="0">
                <a:solidFill>
                  <a:schemeClr val="bg1">
                    <a:lumMod val="50000"/>
                  </a:schemeClr>
                </a:solidFill>
                <a:latin typeface="Calibri"/>
                <a:cs typeface="Calibri"/>
              </a:rPr>
              <a:t>Signal </a:t>
            </a:r>
            <a:r>
              <a:rPr lang="en-GB" sz="3000" dirty="0">
                <a:solidFill>
                  <a:schemeClr val="bg1">
                    <a:lumMod val="50000"/>
                  </a:schemeClr>
                </a:solidFill>
                <a:latin typeface="Calibri"/>
                <a:cs typeface="Calibri"/>
              </a:rPr>
              <a:t>read from DNA polymerase during DNA replication</a:t>
            </a:r>
          </a:p>
          <a:p>
            <a:pPr marL="457200" indent="-457200">
              <a:buFont typeface="Arial"/>
              <a:buChar char="•"/>
            </a:pPr>
            <a:endParaRPr lang="en-GB" sz="3000" dirty="0" smtClean="0">
              <a:solidFill>
                <a:schemeClr val="bg1">
                  <a:lumMod val="50000"/>
                </a:schemeClr>
              </a:solidFill>
              <a:latin typeface="Calibri"/>
              <a:cs typeface="Calibri"/>
            </a:endParaRPr>
          </a:p>
        </p:txBody>
      </p:sp>
      <p:pic>
        <p:nvPicPr>
          <p:cNvPr id="4" name="Picture 3" descr="Man and woman stood next to a large box instrument, reaching their height. " title="PacBio"/>
          <p:cNvPicPr>
            <a:picLocks noChangeAspect="1"/>
          </p:cNvPicPr>
          <p:nvPr/>
        </p:nvPicPr>
        <p:blipFill>
          <a:blip r:embed="rId4"/>
          <a:stretch>
            <a:fillRect/>
          </a:stretch>
        </p:blipFill>
        <p:spPr>
          <a:xfrm>
            <a:off x="6448892" y="1595310"/>
            <a:ext cx="2377889" cy="2336672"/>
          </a:xfrm>
          <a:prstGeom prst="rect">
            <a:avLst/>
          </a:prstGeom>
          <a:ln>
            <a:solidFill>
              <a:schemeClr val="accent1"/>
            </a:solidFill>
          </a:ln>
        </p:spPr>
      </p:pic>
      <p:sp>
        <p:nvSpPr>
          <p:cNvPr id="10" name="Title 1"/>
          <p:cNvSpPr txBox="1">
            <a:spLocks/>
          </p:cNvSpPr>
          <p:nvPr/>
        </p:nvSpPr>
        <p:spPr>
          <a:xfrm>
            <a:off x="170410" y="161981"/>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300" smtClean="0"/>
              <a:t>“Third” Generation Sequencers</a:t>
            </a:r>
            <a:endParaRPr lang="en-US" sz="4300" dirty="0"/>
          </a:p>
        </p:txBody>
      </p:sp>
    </p:spTree>
    <p:extLst>
      <p:ext uri="{BB962C8B-B14F-4D97-AF65-F5344CB8AC3E}">
        <p14:creationId xmlns:p14="http://schemas.microsoft.com/office/powerpoint/2010/main" val="287149951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 name="TextBox 2"/>
          <p:cNvSpPr txBox="1"/>
          <p:nvPr/>
        </p:nvSpPr>
        <p:spPr>
          <a:xfrm>
            <a:off x="777768" y="1220482"/>
            <a:ext cx="7210097" cy="1969764"/>
          </a:xfrm>
          <a:prstGeom prst="rect">
            <a:avLst/>
          </a:prstGeom>
          <a:noFill/>
        </p:spPr>
        <p:txBody>
          <a:bodyPr wrap="square" lIns="121914" tIns="60957" rIns="121914" bIns="60957" rtlCol="0">
            <a:spAutoFit/>
          </a:bodyPr>
          <a:lstStyle/>
          <a:p>
            <a:r>
              <a:rPr lang="en-GB" sz="3000" dirty="0">
                <a:latin typeface="Calibri"/>
                <a:cs typeface="Calibri"/>
              </a:rPr>
              <a:t>Oxford </a:t>
            </a:r>
            <a:r>
              <a:rPr lang="en-GB" sz="3000" dirty="0" err="1">
                <a:latin typeface="Calibri"/>
                <a:cs typeface="Calibri"/>
              </a:rPr>
              <a:t>Nanopore</a:t>
            </a:r>
            <a:r>
              <a:rPr lang="en-GB" sz="3000" dirty="0">
                <a:latin typeface="Calibri"/>
                <a:cs typeface="Calibri"/>
              </a:rPr>
              <a:t> </a:t>
            </a:r>
            <a:r>
              <a:rPr lang="en-GB" sz="3000" dirty="0" err="1" smtClean="0">
                <a:latin typeface="Calibri"/>
                <a:cs typeface="Calibri"/>
              </a:rPr>
              <a:t>MinION</a:t>
            </a:r>
            <a:endParaRPr lang="en-GB" sz="3000" dirty="0">
              <a:latin typeface="Calibri"/>
              <a:cs typeface="Calibri"/>
            </a:endParaRPr>
          </a:p>
          <a:p>
            <a:endParaRPr lang="en-GB" sz="3000" dirty="0">
              <a:latin typeface="Calibri"/>
              <a:cs typeface="Calibri"/>
            </a:endParaRPr>
          </a:p>
          <a:p>
            <a:endParaRPr lang="en-GB" sz="3000" dirty="0">
              <a:latin typeface="Calibri"/>
              <a:cs typeface="Calibri"/>
            </a:endParaRPr>
          </a:p>
          <a:p>
            <a:endParaRPr lang="en-GB" sz="3000" dirty="0" smtClean="0">
              <a:latin typeface="Calibri"/>
              <a:cs typeface="Calibri"/>
            </a:endParaRPr>
          </a:p>
        </p:txBody>
      </p:sp>
      <p:pic>
        <p:nvPicPr>
          <p:cNvPr id="10" name="Picture 9" descr="A USB sized object with a liquid being injected into it. The object is plugged directly into the laptop. " title="MinION">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6531" y="2030696"/>
            <a:ext cx="6130941" cy="4093305"/>
          </a:xfrm>
          <a:prstGeom prst="rect">
            <a:avLst/>
          </a:prstGeom>
        </p:spPr>
      </p:pic>
      <p:sp>
        <p:nvSpPr>
          <p:cNvPr id="11" name="Title 1"/>
          <p:cNvSpPr>
            <a:spLocks noGrp="1"/>
          </p:cNvSpPr>
          <p:nvPr>
            <p:ph type="title"/>
          </p:nvPr>
        </p:nvSpPr>
        <p:spPr>
          <a:xfrm>
            <a:off x="170410" y="161981"/>
            <a:ext cx="8229600" cy="1143000"/>
          </a:xfrm>
        </p:spPr>
        <p:txBody>
          <a:bodyPr>
            <a:normAutofit/>
          </a:bodyPr>
          <a:lstStyle/>
          <a:p>
            <a:r>
              <a:rPr lang="en-US" sz="4300" dirty="0" smtClean="0"/>
              <a:t>“Third” Generation Sequencers</a:t>
            </a:r>
            <a:endParaRPr lang="en-US" sz="4300" dirty="0"/>
          </a:p>
        </p:txBody>
      </p:sp>
    </p:spTree>
    <p:extLst>
      <p:ext uri="{BB962C8B-B14F-4D97-AF65-F5344CB8AC3E}">
        <p14:creationId xmlns:p14="http://schemas.microsoft.com/office/powerpoint/2010/main" val="251116601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5"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 name="TextBox 2"/>
          <p:cNvSpPr txBox="1"/>
          <p:nvPr/>
        </p:nvSpPr>
        <p:spPr>
          <a:xfrm>
            <a:off x="777768" y="1220482"/>
            <a:ext cx="7210097" cy="1969764"/>
          </a:xfrm>
          <a:prstGeom prst="rect">
            <a:avLst/>
          </a:prstGeom>
          <a:noFill/>
        </p:spPr>
        <p:txBody>
          <a:bodyPr wrap="square" lIns="121914" tIns="60957" rIns="121914" bIns="60957" rtlCol="0">
            <a:spAutoFit/>
          </a:bodyPr>
          <a:lstStyle/>
          <a:p>
            <a:r>
              <a:rPr lang="en-GB" sz="3000" dirty="0">
                <a:latin typeface="Calibri"/>
                <a:cs typeface="Calibri"/>
              </a:rPr>
              <a:t>Oxford </a:t>
            </a:r>
            <a:r>
              <a:rPr lang="en-GB" sz="3000" dirty="0" err="1">
                <a:latin typeface="Calibri"/>
                <a:cs typeface="Calibri"/>
              </a:rPr>
              <a:t>Nanopore</a:t>
            </a:r>
            <a:r>
              <a:rPr lang="en-GB" sz="3000" dirty="0">
                <a:latin typeface="Calibri"/>
                <a:cs typeface="Calibri"/>
              </a:rPr>
              <a:t> </a:t>
            </a:r>
            <a:r>
              <a:rPr lang="en-GB" sz="3000" dirty="0" err="1" smtClean="0">
                <a:latin typeface="Calibri"/>
                <a:cs typeface="Calibri"/>
              </a:rPr>
              <a:t>MinION</a:t>
            </a:r>
            <a:endParaRPr lang="en-GB" sz="3000" dirty="0">
              <a:latin typeface="Calibri"/>
              <a:cs typeface="Calibri"/>
            </a:endParaRPr>
          </a:p>
          <a:p>
            <a:endParaRPr lang="en-GB" sz="3000" dirty="0">
              <a:latin typeface="Calibri"/>
              <a:cs typeface="Calibri"/>
            </a:endParaRPr>
          </a:p>
          <a:p>
            <a:endParaRPr lang="en-GB" sz="3000" dirty="0">
              <a:latin typeface="Calibri"/>
              <a:cs typeface="Calibri"/>
            </a:endParaRPr>
          </a:p>
          <a:p>
            <a:endParaRPr lang="en-GB" sz="3000" dirty="0" smtClean="0">
              <a:latin typeface="Calibri"/>
              <a:cs typeface="Calibri"/>
            </a:endParaRPr>
          </a:p>
        </p:txBody>
      </p:sp>
      <p:pic>
        <p:nvPicPr>
          <p:cNvPr id="9" name="Oxford Nanopore Technologies.mp4" descr="Video of DNA strand moving through a pore on a surface. As the strand moves through a pore, an electrogram shows that the current potential changes depending on the base of the DNA. " title="Nanopore sequenci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291951" y="1960312"/>
            <a:ext cx="6560103" cy="3690059"/>
          </a:xfrm>
          <a:prstGeom prst="rect">
            <a:avLst/>
          </a:prstGeom>
          <a:ln>
            <a:solidFill>
              <a:srgbClr val="8064A2"/>
            </a:solidFill>
          </a:ln>
        </p:spPr>
      </p:pic>
      <p:sp>
        <p:nvSpPr>
          <p:cNvPr id="15" name="Title 1"/>
          <p:cNvSpPr>
            <a:spLocks noGrp="1"/>
          </p:cNvSpPr>
          <p:nvPr>
            <p:ph type="title"/>
          </p:nvPr>
        </p:nvSpPr>
        <p:spPr>
          <a:xfrm>
            <a:off x="269179" y="128543"/>
            <a:ext cx="8229600" cy="1143000"/>
          </a:xfrm>
        </p:spPr>
        <p:txBody>
          <a:bodyPr>
            <a:normAutofit/>
          </a:bodyPr>
          <a:lstStyle/>
          <a:p>
            <a:r>
              <a:rPr lang="en-US" sz="4300" dirty="0" smtClean="0"/>
              <a:t>“Third” Generation Sequencers</a:t>
            </a:r>
            <a:endParaRPr lang="en-US" sz="4300" dirty="0"/>
          </a:p>
        </p:txBody>
      </p:sp>
    </p:spTree>
    <p:extLst>
      <p:ext uri="{BB962C8B-B14F-4D97-AF65-F5344CB8AC3E}">
        <p14:creationId xmlns:p14="http://schemas.microsoft.com/office/powerpoint/2010/main" val="1801894578"/>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p:cTn id="7" fill="hold" display="0">
                  <p:stCondLst>
                    <p:cond delay="indefinite"/>
                  </p:stCondLst>
                </p:cTn>
                <p:tgtEl>
                  <p:spTgt spid="9"/>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77765" y="1335935"/>
            <a:ext cx="7543256" cy="3000815"/>
          </a:xfrm>
          <a:prstGeom prst="rect">
            <a:avLst/>
          </a:prstGeom>
          <a:noFill/>
        </p:spPr>
        <p:txBody>
          <a:bodyPr wrap="square" lIns="121914" tIns="60957" rIns="121914" bIns="60957" rtlCol="0">
            <a:spAutoFit/>
          </a:bodyPr>
          <a:lstStyle/>
          <a:p>
            <a:pPr marL="457200" indent="-457200">
              <a:buFont typeface="Arial"/>
              <a:buChar char="•"/>
            </a:pPr>
            <a:r>
              <a:rPr lang="en-GB" sz="3000" dirty="0" smtClean="0">
                <a:solidFill>
                  <a:srgbClr val="7F7F7F"/>
                </a:solidFill>
                <a:latin typeface="Calibri"/>
                <a:cs typeface="Calibri"/>
              </a:rPr>
              <a:t>Fast </a:t>
            </a:r>
            <a:r>
              <a:rPr lang="en-GB" sz="3000" dirty="0">
                <a:solidFill>
                  <a:schemeClr val="accent1"/>
                </a:solidFill>
                <a:latin typeface="Calibri"/>
                <a:ea typeface="Zapf Dingbats"/>
                <a:cs typeface="Calibri"/>
                <a:sym typeface="Zapf Dingbats"/>
              </a:rPr>
              <a:t>✓</a:t>
            </a:r>
            <a:endParaRPr lang="en-GB" sz="3000" dirty="0">
              <a:solidFill>
                <a:schemeClr val="accent1"/>
              </a:solidFill>
              <a:latin typeface="Calibri"/>
              <a:cs typeface="Calibri"/>
            </a:endParaRPr>
          </a:p>
          <a:p>
            <a:pPr marL="457200" indent="-457200">
              <a:buFont typeface="Arial"/>
              <a:buChar char="•"/>
            </a:pPr>
            <a:r>
              <a:rPr lang="en-GB" sz="3000" dirty="0" smtClean="0">
                <a:solidFill>
                  <a:srgbClr val="7F7F7F"/>
                </a:solidFill>
                <a:latin typeface="Calibri"/>
                <a:cs typeface="Calibri"/>
              </a:rPr>
              <a:t>Cheap</a:t>
            </a:r>
            <a:r>
              <a:rPr lang="en-GB" sz="3000" dirty="0">
                <a:solidFill>
                  <a:srgbClr val="7F7F7F"/>
                </a:solidFill>
                <a:latin typeface="Calibri"/>
                <a:cs typeface="Calibri"/>
              </a:rPr>
              <a:t>(</a:t>
            </a:r>
            <a:r>
              <a:rPr lang="en-GB" sz="3000" dirty="0" err="1">
                <a:solidFill>
                  <a:srgbClr val="7F7F7F"/>
                </a:solidFill>
                <a:latin typeface="Calibri"/>
                <a:cs typeface="Calibri"/>
              </a:rPr>
              <a:t>ish</a:t>
            </a:r>
            <a:r>
              <a:rPr lang="en-GB" sz="3000" dirty="0">
                <a:solidFill>
                  <a:srgbClr val="7F7F7F"/>
                </a:solidFill>
                <a:latin typeface="Calibri"/>
                <a:cs typeface="Calibri"/>
              </a:rPr>
              <a:t>) </a:t>
            </a:r>
            <a:r>
              <a:rPr lang="en-GB" sz="3000" dirty="0">
                <a:solidFill>
                  <a:schemeClr val="accent1"/>
                </a:solidFill>
                <a:latin typeface="Calibri"/>
                <a:ea typeface="Zapf Dingbats"/>
                <a:cs typeface="Calibri"/>
                <a:sym typeface="Zapf Dingbats"/>
              </a:rPr>
              <a:t>✓ </a:t>
            </a:r>
            <a:endParaRPr lang="en-GB" sz="3000" dirty="0">
              <a:solidFill>
                <a:schemeClr val="accent1"/>
              </a:solidFill>
              <a:latin typeface="Calibri"/>
              <a:cs typeface="Calibri"/>
            </a:endParaRPr>
          </a:p>
          <a:p>
            <a:pPr marL="457200" indent="-457200">
              <a:buFont typeface="Arial"/>
              <a:buChar char="•"/>
            </a:pPr>
            <a:r>
              <a:rPr lang="en-GB" sz="3000" dirty="0" smtClean="0">
                <a:solidFill>
                  <a:srgbClr val="7F7F7F"/>
                </a:solidFill>
                <a:latin typeface="Calibri"/>
                <a:cs typeface="Calibri"/>
              </a:rPr>
              <a:t>High </a:t>
            </a:r>
            <a:r>
              <a:rPr lang="en-GB" sz="3000" dirty="0">
                <a:solidFill>
                  <a:srgbClr val="7F7F7F"/>
                </a:solidFill>
                <a:latin typeface="Calibri"/>
                <a:cs typeface="Calibri"/>
              </a:rPr>
              <a:t>throughput </a:t>
            </a:r>
            <a:r>
              <a:rPr lang="en-GB" sz="3000" dirty="0">
                <a:solidFill>
                  <a:srgbClr val="4F81BD"/>
                </a:solidFill>
                <a:latin typeface="Calibri"/>
                <a:ea typeface="Zapf Dingbats"/>
                <a:cs typeface="Calibri"/>
                <a:sym typeface="Zapf Dingbats"/>
              </a:rPr>
              <a:t>✓</a:t>
            </a:r>
          </a:p>
          <a:p>
            <a:pPr marL="457200" indent="-457200">
              <a:buFont typeface="Arial"/>
              <a:buChar char="•"/>
            </a:pPr>
            <a:r>
              <a:rPr lang="en-GB" sz="3000" dirty="0" smtClean="0">
                <a:solidFill>
                  <a:srgbClr val="7F7F7F"/>
                </a:solidFill>
                <a:latin typeface="Calibri"/>
                <a:cs typeface="Calibri"/>
              </a:rPr>
              <a:t>Single </a:t>
            </a:r>
            <a:r>
              <a:rPr lang="en-GB" sz="3000" dirty="0">
                <a:solidFill>
                  <a:srgbClr val="7F7F7F"/>
                </a:solidFill>
                <a:latin typeface="Calibri"/>
                <a:cs typeface="Calibri"/>
              </a:rPr>
              <a:t>strand </a:t>
            </a:r>
            <a:r>
              <a:rPr lang="en-GB" sz="3000" dirty="0">
                <a:solidFill>
                  <a:srgbClr val="4F81BD"/>
                </a:solidFill>
                <a:latin typeface="Calibri"/>
                <a:ea typeface="Zapf Dingbats"/>
                <a:cs typeface="Calibri"/>
                <a:sym typeface="Zapf Dingbats"/>
              </a:rPr>
              <a:t>✓</a:t>
            </a:r>
            <a:endParaRPr lang="en-GB" sz="3000" dirty="0">
              <a:solidFill>
                <a:srgbClr val="4F81BD"/>
              </a:solidFill>
              <a:latin typeface="Calibri"/>
              <a:cs typeface="Calibri"/>
            </a:endParaRPr>
          </a:p>
          <a:p>
            <a:pPr marL="457200" indent="-457200">
              <a:buFont typeface="Arial"/>
              <a:buChar char="•"/>
            </a:pPr>
            <a:r>
              <a:rPr lang="en-GB" sz="3000" dirty="0" smtClean="0">
                <a:solidFill>
                  <a:srgbClr val="7F7F7F"/>
                </a:solidFill>
                <a:latin typeface="Calibri"/>
                <a:cs typeface="Calibri"/>
              </a:rPr>
              <a:t>Long </a:t>
            </a:r>
            <a:r>
              <a:rPr lang="en-GB" sz="3000" dirty="0">
                <a:solidFill>
                  <a:srgbClr val="4F81BD"/>
                </a:solidFill>
                <a:latin typeface="Calibri"/>
                <a:ea typeface="Zapf Dingbats"/>
                <a:cs typeface="Calibri"/>
                <a:sym typeface="Zapf Dingbats"/>
              </a:rPr>
              <a:t>✓</a:t>
            </a:r>
            <a:endParaRPr lang="en-GB" sz="3000" dirty="0">
              <a:solidFill>
                <a:srgbClr val="4F81BD"/>
              </a:solidFill>
              <a:latin typeface="Calibri"/>
              <a:cs typeface="Calibri"/>
            </a:endParaRPr>
          </a:p>
          <a:p>
            <a:pPr marL="457200" indent="-457200">
              <a:buFont typeface="Arial"/>
              <a:buChar char="•"/>
            </a:pPr>
            <a:r>
              <a:rPr lang="en-GB" sz="3000" dirty="0" smtClean="0">
                <a:solidFill>
                  <a:srgbClr val="7F7F7F"/>
                </a:solidFill>
                <a:latin typeface="Calibri"/>
                <a:cs typeface="Calibri"/>
              </a:rPr>
              <a:t>Prone </a:t>
            </a:r>
            <a:r>
              <a:rPr lang="en-GB" sz="3000" dirty="0">
                <a:solidFill>
                  <a:srgbClr val="7F7F7F"/>
                </a:solidFill>
                <a:latin typeface="Calibri"/>
                <a:cs typeface="Calibri"/>
              </a:rPr>
              <a:t>to error </a:t>
            </a:r>
            <a:r>
              <a:rPr lang="en-GB" sz="3000" dirty="0">
                <a:solidFill>
                  <a:schemeClr val="accent2"/>
                </a:solidFill>
                <a:latin typeface="Calibri"/>
                <a:ea typeface="Zapf Dingbats"/>
                <a:cs typeface="Calibri"/>
                <a:sym typeface="Zapf Dingbats"/>
              </a:rPr>
              <a:t>✗</a:t>
            </a:r>
            <a:endParaRPr lang="en-GB" sz="3000" dirty="0">
              <a:solidFill>
                <a:schemeClr val="accent2"/>
              </a:solidFill>
              <a:latin typeface="Calibri"/>
              <a:cs typeface="Calibri"/>
            </a:endParaRPr>
          </a:p>
        </p:txBody>
      </p:sp>
      <p:pic>
        <p:nvPicPr>
          <p:cNvPr id="7"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9" name="Title 1"/>
          <p:cNvSpPr>
            <a:spLocks noGrp="1"/>
          </p:cNvSpPr>
          <p:nvPr>
            <p:ph type="title"/>
          </p:nvPr>
        </p:nvSpPr>
        <p:spPr>
          <a:xfrm>
            <a:off x="269179" y="128543"/>
            <a:ext cx="8229600" cy="1143000"/>
          </a:xfrm>
        </p:spPr>
        <p:txBody>
          <a:bodyPr>
            <a:normAutofit/>
          </a:bodyPr>
          <a:lstStyle/>
          <a:p>
            <a:r>
              <a:rPr lang="en-US" sz="4300" dirty="0" smtClean="0"/>
              <a:t>“Third” Generation Sequencers</a:t>
            </a:r>
            <a:endParaRPr lang="en-US" sz="4300" dirty="0"/>
          </a:p>
        </p:txBody>
      </p:sp>
    </p:spTree>
    <p:extLst>
      <p:ext uri="{BB962C8B-B14F-4D97-AF65-F5344CB8AC3E}">
        <p14:creationId xmlns:p14="http://schemas.microsoft.com/office/powerpoint/2010/main" val="50080642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274638"/>
            <a:ext cx="8229600" cy="1143000"/>
          </a:xfrm>
        </p:spPr>
        <p:txBody>
          <a:bodyPr>
            <a:normAutofit/>
          </a:bodyPr>
          <a:lstStyle/>
          <a:p>
            <a:r>
              <a:rPr lang="en-US" dirty="0" smtClean="0"/>
              <a:t>Types of Sequencing Reads</a:t>
            </a:r>
            <a:endParaRPr lang="en-US" dirty="0"/>
          </a:p>
        </p:txBody>
      </p:sp>
      <p:sp>
        <p:nvSpPr>
          <p:cNvPr id="9" name="Content Placeholder 2"/>
          <p:cNvSpPr>
            <a:spLocks noGrp="1"/>
          </p:cNvSpPr>
          <p:nvPr>
            <p:ph idx="1"/>
          </p:nvPr>
        </p:nvSpPr>
        <p:spPr>
          <a:xfrm>
            <a:off x="457200" y="1600200"/>
            <a:ext cx="8229600" cy="4525963"/>
          </a:xfrm>
        </p:spPr>
        <p:txBody>
          <a:bodyPr/>
          <a:lstStyle/>
          <a:p>
            <a:pPr marL="0" indent="0">
              <a:buNone/>
            </a:pPr>
            <a:r>
              <a:rPr lang="en-US" dirty="0" smtClean="0"/>
              <a:t>Single end (up to 300 </a:t>
            </a:r>
            <a:r>
              <a:rPr lang="en-US" dirty="0" err="1" smtClean="0"/>
              <a:t>bp</a:t>
            </a:r>
            <a:r>
              <a:rPr lang="en-US" dirty="0" smtClean="0"/>
              <a:t>)</a:t>
            </a:r>
          </a:p>
          <a:p>
            <a:pPr marL="0" indent="0">
              <a:buNone/>
            </a:pPr>
            <a:endParaRPr lang="en-US" dirty="0"/>
          </a:p>
          <a:p>
            <a:pPr marL="0" indent="0">
              <a:buNone/>
            </a:pPr>
            <a:r>
              <a:rPr lang="en-US" dirty="0" smtClean="0"/>
              <a:t>Paired end (up to 800 </a:t>
            </a:r>
            <a:r>
              <a:rPr lang="en-US" dirty="0" err="1" smtClean="0"/>
              <a:t>bp</a:t>
            </a:r>
            <a:r>
              <a:rPr lang="en-US" dirty="0" smtClean="0"/>
              <a:t> span)</a:t>
            </a:r>
          </a:p>
          <a:p>
            <a:pPr marL="0" indent="0">
              <a:buNone/>
            </a:pPr>
            <a:endParaRPr lang="en-US" dirty="0"/>
          </a:p>
          <a:p>
            <a:pPr marL="0" indent="0">
              <a:buNone/>
            </a:pPr>
            <a:r>
              <a:rPr lang="en-US" dirty="0" smtClean="0"/>
              <a:t>Mate pair (up to 20 </a:t>
            </a:r>
            <a:r>
              <a:rPr lang="en-US" dirty="0" err="1" smtClean="0"/>
              <a:t>kbp</a:t>
            </a:r>
            <a:r>
              <a:rPr lang="en-US" dirty="0" smtClean="0"/>
              <a:t> span)</a:t>
            </a:r>
          </a:p>
          <a:p>
            <a:pPr marL="0" indent="0">
              <a:buNone/>
            </a:pPr>
            <a:endParaRPr lang="en-US" dirty="0"/>
          </a:p>
          <a:p>
            <a:pPr marL="0" indent="0">
              <a:buNone/>
            </a:pPr>
            <a:r>
              <a:rPr lang="en-US" dirty="0" smtClean="0"/>
              <a:t>Long reads (up </a:t>
            </a:r>
            <a:r>
              <a:rPr lang="en-US" dirty="0"/>
              <a:t>1</a:t>
            </a:r>
            <a:r>
              <a:rPr lang="en-US" dirty="0" smtClean="0"/>
              <a:t> </a:t>
            </a:r>
            <a:r>
              <a:rPr lang="en-US" dirty="0" err="1" smtClean="0"/>
              <a:t>Mbp</a:t>
            </a:r>
            <a:r>
              <a:rPr lang="en-US" dirty="0" smtClean="0"/>
              <a:t>)</a:t>
            </a:r>
          </a:p>
          <a:p>
            <a:endParaRPr lang="en-US" dirty="0"/>
          </a:p>
        </p:txBody>
      </p:sp>
      <p:cxnSp>
        <p:nvCxnSpPr>
          <p:cNvPr id="10" name="Straight Connector 9"/>
          <p:cNvCxnSpPr/>
          <p:nvPr/>
        </p:nvCxnSpPr>
        <p:spPr>
          <a:xfrm>
            <a:off x="2104032" y="2414846"/>
            <a:ext cx="60165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2104032" y="2567246"/>
            <a:ext cx="601659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902126" y="2505877"/>
            <a:ext cx="1141466" cy="0"/>
          </a:xfrm>
          <a:prstGeom prst="straightConnector1">
            <a:avLst/>
          </a:prstGeom>
          <a:ln w="762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2104032" y="3635069"/>
            <a:ext cx="484196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104032" y="3787469"/>
            <a:ext cx="484196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902126" y="3733231"/>
            <a:ext cx="1141466" cy="0"/>
          </a:xfrm>
          <a:prstGeom prst="straightConnector1">
            <a:avLst/>
          </a:prstGeom>
          <a:ln w="762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flipV="1">
            <a:off x="6979162" y="3720957"/>
            <a:ext cx="1141466" cy="0"/>
          </a:xfrm>
          <a:prstGeom prst="straightConnector1">
            <a:avLst/>
          </a:prstGeom>
          <a:ln w="762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04032" y="4634363"/>
            <a:ext cx="180518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04032" y="4786763"/>
            <a:ext cx="180518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902126" y="4732525"/>
            <a:ext cx="1141466" cy="0"/>
          </a:xfrm>
          <a:prstGeom prst="straightConnector1">
            <a:avLst/>
          </a:prstGeom>
          <a:ln w="762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flipV="1">
            <a:off x="6979162" y="4720251"/>
            <a:ext cx="1141466" cy="0"/>
          </a:xfrm>
          <a:prstGeom prst="straightConnector1">
            <a:avLst/>
          </a:prstGeom>
          <a:ln w="762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5091686" y="4634363"/>
            <a:ext cx="180518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5091686" y="4786763"/>
            <a:ext cx="1805181" cy="0"/>
          </a:xfrm>
          <a:prstGeom prst="line">
            <a:avLst/>
          </a:prstGeom>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598820" y="4421725"/>
            <a:ext cx="1795244" cy="523220"/>
          </a:xfrm>
          <a:prstGeom prst="rect">
            <a:avLst/>
          </a:prstGeom>
          <a:noFill/>
        </p:spPr>
        <p:txBody>
          <a:bodyPr wrap="square" rtlCol="0">
            <a:spAutoFit/>
          </a:bodyPr>
          <a:lstStyle/>
          <a:p>
            <a:pPr algn="ctr"/>
            <a:r>
              <a:rPr lang="en-GB" sz="2800" dirty="0" smtClean="0">
                <a:solidFill>
                  <a:schemeClr val="tx2"/>
                </a:solidFill>
              </a:rPr>
              <a:t>/----/</a:t>
            </a:r>
            <a:endParaRPr lang="en-GB" sz="2800" dirty="0">
              <a:solidFill>
                <a:schemeClr val="tx2"/>
              </a:solidFill>
            </a:endParaRPr>
          </a:p>
        </p:txBody>
      </p:sp>
      <p:cxnSp>
        <p:nvCxnSpPr>
          <p:cNvPr id="27" name="Straight Arrow Connector 26"/>
          <p:cNvCxnSpPr/>
          <p:nvPr/>
        </p:nvCxnSpPr>
        <p:spPr>
          <a:xfrm>
            <a:off x="902126" y="5925159"/>
            <a:ext cx="7218502" cy="0"/>
          </a:xfrm>
          <a:prstGeom prst="straightConnector1">
            <a:avLst/>
          </a:prstGeom>
          <a:ln w="762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pic>
        <p:nvPicPr>
          <p:cNvPr id="23"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248803638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97840" y="345758"/>
            <a:ext cx="8148320" cy="7921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Paired Reads</a:t>
            </a:r>
            <a:endParaRPr lang="en-US" dirty="0"/>
          </a:p>
        </p:txBody>
      </p:sp>
      <p:grpSp>
        <p:nvGrpSpPr>
          <p:cNvPr id="37" name="Group 36"/>
          <p:cNvGrpSpPr/>
          <p:nvPr/>
        </p:nvGrpSpPr>
        <p:grpSpPr>
          <a:xfrm>
            <a:off x="2677919" y="1473200"/>
            <a:ext cx="3799840" cy="2733040"/>
            <a:chOff x="985520" y="975360"/>
            <a:chExt cx="3799840" cy="2733040"/>
          </a:xfrm>
        </p:grpSpPr>
        <p:cxnSp>
          <p:nvCxnSpPr>
            <p:cNvPr id="3" name="Straight Connector 2"/>
            <p:cNvCxnSpPr/>
            <p:nvPr/>
          </p:nvCxnSpPr>
          <p:spPr>
            <a:xfrm flipV="1">
              <a:off x="985520" y="2611120"/>
              <a:ext cx="1137920" cy="10160"/>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flipV="1">
              <a:off x="2336800" y="2611120"/>
              <a:ext cx="1137920" cy="10160"/>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V="1">
              <a:off x="3647440" y="2600960"/>
              <a:ext cx="1137920" cy="101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1397759" y="1346200"/>
              <a:ext cx="0" cy="4368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Block Arc 25"/>
            <p:cNvSpPr/>
            <p:nvPr/>
          </p:nvSpPr>
          <p:spPr>
            <a:xfrm>
              <a:off x="2509520" y="975360"/>
              <a:ext cx="629920" cy="2733040"/>
            </a:xfrm>
            <a:prstGeom prst="blockArc">
              <a:avLst>
                <a:gd name="adj1" fmla="val 10889272"/>
                <a:gd name="adj2" fmla="val 0"/>
                <a:gd name="adj3" fmla="val 2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7" name="Rectangle 26"/>
            <p:cNvSpPr/>
            <p:nvPr/>
          </p:nvSpPr>
          <p:spPr>
            <a:xfrm>
              <a:off x="2509520" y="2306320"/>
              <a:ext cx="172720" cy="29464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8" name="Rectangle 27"/>
            <p:cNvSpPr/>
            <p:nvPr/>
          </p:nvSpPr>
          <p:spPr>
            <a:xfrm>
              <a:off x="1153160" y="2306320"/>
              <a:ext cx="172720" cy="29464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9" name="Rectangle 28"/>
            <p:cNvSpPr/>
            <p:nvPr/>
          </p:nvSpPr>
          <p:spPr>
            <a:xfrm>
              <a:off x="4363720" y="1056640"/>
              <a:ext cx="172720" cy="29464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0" name="Rectangle 29"/>
            <p:cNvSpPr/>
            <p:nvPr/>
          </p:nvSpPr>
          <p:spPr>
            <a:xfrm>
              <a:off x="2966720" y="2306320"/>
              <a:ext cx="172720" cy="29464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1" name="Rectangle 30"/>
            <p:cNvSpPr/>
            <p:nvPr/>
          </p:nvSpPr>
          <p:spPr>
            <a:xfrm>
              <a:off x="1153160" y="1066800"/>
              <a:ext cx="172720" cy="29464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2" name="Rectangle 31"/>
            <p:cNvSpPr/>
            <p:nvPr/>
          </p:nvSpPr>
          <p:spPr>
            <a:xfrm>
              <a:off x="4363720" y="2306320"/>
              <a:ext cx="172720" cy="29464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3" name="Rectangle 32"/>
            <p:cNvSpPr/>
            <p:nvPr/>
          </p:nvSpPr>
          <p:spPr>
            <a:xfrm>
              <a:off x="1153160" y="1361440"/>
              <a:ext cx="172720" cy="944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4363720" y="1361440"/>
              <a:ext cx="172720" cy="944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5" name="Straight Arrow Connector 34"/>
            <p:cNvCxnSpPr/>
            <p:nvPr/>
          </p:nvCxnSpPr>
          <p:spPr>
            <a:xfrm>
              <a:off x="4673600" y="1346200"/>
              <a:ext cx="0" cy="4368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38" name="TextBox 37"/>
          <p:cNvSpPr txBox="1"/>
          <p:nvPr/>
        </p:nvSpPr>
        <p:spPr>
          <a:xfrm>
            <a:off x="497840" y="2722880"/>
            <a:ext cx="1851789" cy="369332"/>
          </a:xfrm>
          <a:prstGeom prst="rect">
            <a:avLst/>
          </a:prstGeom>
          <a:noFill/>
        </p:spPr>
        <p:txBody>
          <a:bodyPr wrap="none" rtlCol="0">
            <a:spAutoFit/>
          </a:bodyPr>
          <a:lstStyle/>
          <a:p>
            <a:r>
              <a:rPr lang="en-US" dirty="0" err="1" smtClean="0"/>
              <a:t>Illumina</a:t>
            </a:r>
            <a:r>
              <a:rPr lang="en-US" dirty="0" smtClean="0"/>
              <a:t> Adaptors</a:t>
            </a:r>
          </a:p>
        </p:txBody>
      </p:sp>
      <p:cxnSp>
        <p:nvCxnSpPr>
          <p:cNvPr id="40" name="Straight Arrow Connector 39"/>
          <p:cNvCxnSpPr/>
          <p:nvPr/>
        </p:nvCxnSpPr>
        <p:spPr>
          <a:xfrm>
            <a:off x="2349629" y="2900680"/>
            <a:ext cx="32245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2340803" y="2280920"/>
            <a:ext cx="32245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283251" y="2082522"/>
            <a:ext cx="2066378" cy="369332"/>
          </a:xfrm>
          <a:prstGeom prst="rect">
            <a:avLst/>
          </a:prstGeom>
          <a:noFill/>
        </p:spPr>
        <p:txBody>
          <a:bodyPr wrap="none" rtlCol="0">
            <a:spAutoFit/>
          </a:bodyPr>
          <a:lstStyle/>
          <a:p>
            <a:r>
              <a:rPr lang="en-US" dirty="0" smtClean="0"/>
              <a:t>DNA for Sequencing</a:t>
            </a:r>
          </a:p>
        </p:txBody>
      </p:sp>
      <p:sp>
        <p:nvSpPr>
          <p:cNvPr id="48" name="TextBox 47"/>
          <p:cNvSpPr txBox="1"/>
          <p:nvPr/>
        </p:nvSpPr>
        <p:spPr>
          <a:xfrm>
            <a:off x="497840" y="1493520"/>
            <a:ext cx="1851789" cy="369332"/>
          </a:xfrm>
          <a:prstGeom prst="rect">
            <a:avLst/>
          </a:prstGeom>
          <a:noFill/>
        </p:spPr>
        <p:txBody>
          <a:bodyPr wrap="none" rtlCol="0">
            <a:spAutoFit/>
          </a:bodyPr>
          <a:lstStyle/>
          <a:p>
            <a:r>
              <a:rPr lang="en-US" dirty="0" err="1" smtClean="0"/>
              <a:t>Illumina</a:t>
            </a:r>
            <a:r>
              <a:rPr lang="en-US" dirty="0" smtClean="0"/>
              <a:t> Adaptors</a:t>
            </a:r>
          </a:p>
        </p:txBody>
      </p:sp>
      <p:cxnSp>
        <p:nvCxnSpPr>
          <p:cNvPr id="49" name="Straight Arrow Connector 48"/>
          <p:cNvCxnSpPr/>
          <p:nvPr/>
        </p:nvCxnSpPr>
        <p:spPr>
          <a:xfrm>
            <a:off x="2349629" y="1691640"/>
            <a:ext cx="32245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2270760" y="4373880"/>
            <a:ext cx="1280160" cy="2692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a:off x="5720080" y="4373880"/>
            <a:ext cx="1280160" cy="2692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3556000" y="4373880"/>
            <a:ext cx="2164080" cy="269240"/>
          </a:xfrm>
          <a:prstGeom prst="rect">
            <a:avLst/>
          </a:prstGeom>
          <a:pattFill prst="wdDnDiag">
            <a:fgClr>
              <a:schemeClr val="accent1"/>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TextBox 52"/>
          <p:cNvSpPr txBox="1"/>
          <p:nvPr/>
        </p:nvSpPr>
        <p:spPr>
          <a:xfrm>
            <a:off x="2163599" y="4790440"/>
            <a:ext cx="1494482" cy="646331"/>
          </a:xfrm>
          <a:prstGeom prst="rect">
            <a:avLst/>
          </a:prstGeom>
          <a:noFill/>
        </p:spPr>
        <p:txBody>
          <a:bodyPr wrap="none" rtlCol="0">
            <a:spAutoFit/>
          </a:bodyPr>
          <a:lstStyle/>
          <a:p>
            <a:pPr algn="ctr"/>
            <a:r>
              <a:rPr lang="en-US" dirty="0" smtClean="0"/>
              <a:t>R1</a:t>
            </a:r>
          </a:p>
          <a:p>
            <a:pPr algn="ctr"/>
            <a:r>
              <a:rPr lang="en-US" dirty="0" smtClean="0"/>
              <a:t>Forward Read</a:t>
            </a:r>
          </a:p>
        </p:txBody>
      </p:sp>
      <p:sp>
        <p:nvSpPr>
          <p:cNvPr id="54" name="TextBox 53"/>
          <p:cNvSpPr txBox="1"/>
          <p:nvPr/>
        </p:nvSpPr>
        <p:spPr>
          <a:xfrm>
            <a:off x="5633262" y="4790440"/>
            <a:ext cx="1453793" cy="646331"/>
          </a:xfrm>
          <a:prstGeom prst="rect">
            <a:avLst/>
          </a:prstGeom>
          <a:noFill/>
        </p:spPr>
        <p:txBody>
          <a:bodyPr wrap="none" rtlCol="0">
            <a:spAutoFit/>
          </a:bodyPr>
          <a:lstStyle/>
          <a:p>
            <a:pPr algn="ctr"/>
            <a:r>
              <a:rPr lang="en-US" dirty="0" smtClean="0"/>
              <a:t>R2</a:t>
            </a:r>
          </a:p>
          <a:p>
            <a:pPr algn="ctr"/>
            <a:r>
              <a:rPr lang="en-US" dirty="0" smtClean="0"/>
              <a:t>Reverse Read</a:t>
            </a:r>
          </a:p>
        </p:txBody>
      </p:sp>
      <p:sp>
        <p:nvSpPr>
          <p:cNvPr id="55" name="TextBox 54"/>
          <p:cNvSpPr txBox="1"/>
          <p:nvPr/>
        </p:nvSpPr>
        <p:spPr>
          <a:xfrm>
            <a:off x="4289764" y="4785360"/>
            <a:ext cx="727032" cy="369332"/>
          </a:xfrm>
          <a:prstGeom prst="rect">
            <a:avLst/>
          </a:prstGeom>
          <a:noFill/>
        </p:spPr>
        <p:txBody>
          <a:bodyPr wrap="none" rtlCol="0">
            <a:spAutoFit/>
          </a:bodyPr>
          <a:lstStyle/>
          <a:p>
            <a:pPr algn="ctr"/>
            <a:r>
              <a:rPr lang="en-US" dirty="0" smtClean="0"/>
              <a:t>Insert</a:t>
            </a:r>
          </a:p>
        </p:txBody>
      </p:sp>
      <p:cxnSp>
        <p:nvCxnSpPr>
          <p:cNvPr id="57" name="Straight Arrow Connector 56"/>
          <p:cNvCxnSpPr/>
          <p:nvPr/>
        </p:nvCxnSpPr>
        <p:spPr>
          <a:xfrm>
            <a:off x="2270760" y="4196080"/>
            <a:ext cx="4729480" cy="1016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4109145" y="3648948"/>
            <a:ext cx="1088271" cy="369332"/>
          </a:xfrm>
          <a:prstGeom prst="rect">
            <a:avLst/>
          </a:prstGeom>
          <a:noFill/>
        </p:spPr>
        <p:txBody>
          <a:bodyPr wrap="none" rtlCol="0">
            <a:spAutoFit/>
          </a:bodyPr>
          <a:lstStyle/>
          <a:p>
            <a:pPr algn="ctr"/>
            <a:r>
              <a:rPr lang="en-US" dirty="0" smtClean="0"/>
              <a:t>Fragment</a:t>
            </a:r>
          </a:p>
        </p:txBody>
      </p:sp>
      <p:cxnSp>
        <p:nvCxnSpPr>
          <p:cNvPr id="59" name="Straight Arrow Connector 58"/>
          <p:cNvCxnSpPr/>
          <p:nvPr/>
        </p:nvCxnSpPr>
        <p:spPr>
          <a:xfrm flipV="1">
            <a:off x="2270760" y="4785360"/>
            <a:ext cx="1285240" cy="1016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flipV="1">
            <a:off x="5715000" y="4785360"/>
            <a:ext cx="1285240" cy="1016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a:off x="3597121" y="4785360"/>
            <a:ext cx="2077262" cy="977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1394747" y="5650914"/>
            <a:ext cx="6334186" cy="646331"/>
          </a:xfrm>
          <a:prstGeom prst="rect">
            <a:avLst/>
          </a:prstGeom>
          <a:noFill/>
        </p:spPr>
        <p:txBody>
          <a:bodyPr wrap="none" rtlCol="0">
            <a:spAutoFit/>
          </a:bodyPr>
          <a:lstStyle/>
          <a:p>
            <a:pPr algn="ctr"/>
            <a:r>
              <a:rPr lang="en-US" dirty="0" smtClean="0"/>
              <a:t>An example: 300 </a:t>
            </a:r>
            <a:r>
              <a:rPr lang="en-US" dirty="0" err="1" smtClean="0"/>
              <a:t>bp</a:t>
            </a:r>
            <a:r>
              <a:rPr lang="en-US" dirty="0" smtClean="0"/>
              <a:t> paired end reads with a 700 </a:t>
            </a:r>
            <a:r>
              <a:rPr lang="en-US" dirty="0" err="1" smtClean="0"/>
              <a:t>bp</a:t>
            </a:r>
            <a:r>
              <a:rPr lang="en-US" dirty="0" smtClean="0"/>
              <a:t> fragment size</a:t>
            </a:r>
          </a:p>
          <a:p>
            <a:pPr algn="ctr"/>
            <a:r>
              <a:rPr lang="en-US" dirty="0" smtClean="0"/>
              <a:t>R1 = 300 </a:t>
            </a:r>
            <a:r>
              <a:rPr lang="en-US" dirty="0" err="1" smtClean="0"/>
              <a:t>bp</a:t>
            </a:r>
            <a:r>
              <a:rPr lang="en-US" dirty="0" smtClean="0"/>
              <a:t>, R2 = 300 </a:t>
            </a:r>
            <a:r>
              <a:rPr lang="en-US" dirty="0" err="1" smtClean="0"/>
              <a:t>bp</a:t>
            </a:r>
            <a:r>
              <a:rPr lang="en-US" dirty="0" smtClean="0"/>
              <a:t>, Insert = 100bp</a:t>
            </a:r>
            <a:endParaRPr lang="en-US" dirty="0"/>
          </a:p>
        </p:txBody>
      </p:sp>
      <p:pic>
        <p:nvPicPr>
          <p:cNvPr id="36"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162797371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53"/>
          <p:cNvSpPr txBox="1"/>
          <p:nvPr/>
        </p:nvSpPr>
        <p:spPr>
          <a:xfrm>
            <a:off x="3482580" y="1724174"/>
            <a:ext cx="22761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solidFill>
                  <a:srgbClr val="000000"/>
                </a:solidFill>
                <a:latin typeface="Calibri"/>
                <a:ea typeface="Calibri"/>
                <a:cs typeface="Calibri"/>
                <a:sym typeface="Calibri"/>
              </a:rPr>
              <a:t>Any Questions So Far?</a:t>
            </a:r>
            <a:endParaRPr dirty="0"/>
          </a:p>
        </p:txBody>
      </p:sp>
      <p:pic>
        <p:nvPicPr>
          <p:cNvPr id="5" name="Shape 754"/>
          <p:cNvPicPr preferRelativeResize="0"/>
          <p:nvPr/>
        </p:nvPicPr>
        <p:blipFill>
          <a:blip r:embed="rId2">
            <a:alphaModFix/>
          </a:blip>
          <a:stretch>
            <a:fillRect/>
          </a:stretch>
        </p:blipFill>
        <p:spPr>
          <a:xfrm>
            <a:off x="2389228" y="2139180"/>
            <a:ext cx="4365545" cy="2579640"/>
          </a:xfrm>
          <a:prstGeom prst="rect">
            <a:avLst/>
          </a:prstGeom>
          <a:noFill/>
          <a:ln>
            <a:noFill/>
          </a:ln>
        </p:spPr>
      </p:pic>
    </p:spTree>
    <p:extLst>
      <p:ext uri="{BB962C8B-B14F-4D97-AF65-F5344CB8AC3E}">
        <p14:creationId xmlns:p14="http://schemas.microsoft.com/office/powerpoint/2010/main" val="78723600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615" y="238841"/>
            <a:ext cx="8520600" cy="763600"/>
          </a:xfrm>
        </p:spPr>
        <p:txBody>
          <a:bodyPr/>
          <a:lstStyle/>
          <a:p>
            <a:pPr algn="ctr"/>
            <a:r>
              <a:rPr lang="en-US" sz="4400" dirty="0" smtClean="0">
                <a:latin typeface="Calibri" panose="020F0502020204030204" pitchFamily="34" charset="0"/>
                <a:cs typeface="Calibri" panose="020F0502020204030204" pitchFamily="34" charset="0"/>
              </a:rPr>
              <a:t>Now to look at some data!</a:t>
            </a:r>
            <a:endParaRPr lang="en-US" sz="4400"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238500" y="1772860"/>
            <a:ext cx="2667000" cy="2667000"/>
          </a:xfrm>
          <a:prstGeom prst="rect">
            <a:avLst/>
          </a:prstGeom>
        </p:spPr>
      </p:pic>
      <p:sp>
        <p:nvSpPr>
          <p:cNvPr id="7" name="TextBox 6"/>
          <p:cNvSpPr txBox="1"/>
          <p:nvPr/>
        </p:nvSpPr>
        <p:spPr>
          <a:xfrm>
            <a:off x="2067707" y="4839896"/>
            <a:ext cx="5008587" cy="1323439"/>
          </a:xfrm>
          <a:prstGeom prst="rect">
            <a:avLst/>
          </a:prstGeom>
          <a:noFill/>
        </p:spPr>
        <p:txBody>
          <a:bodyPr wrap="square" rtlCol="0">
            <a:spAutoFit/>
          </a:bodyPr>
          <a:lstStyle/>
          <a:p>
            <a:pPr algn="ctr"/>
            <a:r>
              <a:rPr lang="en-US" sz="2000" dirty="0" smtClean="0">
                <a:latin typeface="Calibri" panose="020F0502020204030204" pitchFamily="34" charset="0"/>
                <a:cs typeface="Calibri" panose="020F0502020204030204" pitchFamily="34" charset="0"/>
              </a:rPr>
              <a:t>Open X2Go and re-connect to your instance</a:t>
            </a:r>
          </a:p>
          <a:p>
            <a:pPr algn="ctr"/>
            <a:endParaRPr lang="en-US" sz="2000" dirty="0">
              <a:latin typeface="Calibri" panose="020F0502020204030204" pitchFamily="34" charset="0"/>
              <a:cs typeface="Calibri" panose="020F0502020204030204" pitchFamily="34" charset="0"/>
            </a:endParaRPr>
          </a:p>
          <a:p>
            <a:pPr algn="ctr"/>
            <a:r>
              <a:rPr lang="en-US" sz="2000" dirty="0" smtClean="0">
                <a:latin typeface="Calibri" panose="020F0502020204030204" pitchFamily="34" charset="0"/>
                <a:cs typeface="Calibri" panose="020F0502020204030204" pitchFamily="34" charset="0"/>
              </a:rPr>
              <a:t>It should still be set up from this morning so just re-connect</a:t>
            </a:r>
            <a:endParaRPr lang="en-US" sz="2000" dirty="0">
              <a:latin typeface="Calibri" panose="020F0502020204030204" pitchFamily="34" charset="0"/>
              <a:cs typeface="Calibri" panose="020F0502020204030204" pitchFamily="34" charset="0"/>
            </a:endParaRPr>
          </a:p>
        </p:txBody>
      </p:sp>
      <p:pic>
        <p:nvPicPr>
          <p:cNvPr id="10" name="Shape 84">
            <a:extLst>
              <a:ext uri="{FF2B5EF4-FFF2-40B4-BE49-F238E27FC236}">
                <a16:creationId xmlns:a16="http://schemas.microsoft.com/office/drawing/2014/main" xmlns="" id="{17B676F2-A107-45D0-BE9D-8BD2BE42E50C}"/>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05439875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1"/>
          <p:cNvSpPr txBox="1"/>
          <p:nvPr/>
        </p:nvSpPr>
        <p:spPr>
          <a:xfrm>
            <a:off x="576300" y="300487"/>
            <a:ext cx="7991400" cy="911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GB" sz="4400" dirty="0">
                <a:solidFill>
                  <a:srgbClr val="000000"/>
                </a:solidFill>
                <a:latin typeface="Calibri"/>
                <a:ea typeface="Calibri"/>
                <a:cs typeface="Calibri"/>
                <a:sym typeface="Calibri"/>
              </a:rPr>
              <a:t>What We’re Going To Do</a:t>
            </a:r>
            <a:endParaRPr sz="4400" dirty="0">
              <a:solidFill>
                <a:srgbClr val="000000"/>
              </a:solidFill>
              <a:latin typeface="Calibri"/>
              <a:ea typeface="Calibri"/>
              <a:cs typeface="Calibri"/>
              <a:sym typeface="Calibri"/>
            </a:endParaRPr>
          </a:p>
        </p:txBody>
      </p:sp>
      <p:sp>
        <p:nvSpPr>
          <p:cNvPr id="4" name="Shape 72"/>
          <p:cNvSpPr txBox="1"/>
          <p:nvPr/>
        </p:nvSpPr>
        <p:spPr>
          <a:xfrm>
            <a:off x="722850" y="1262975"/>
            <a:ext cx="7698300" cy="4332051"/>
          </a:xfrm>
          <a:prstGeom prst="rect">
            <a:avLst/>
          </a:prstGeom>
          <a:noFill/>
          <a:ln>
            <a:noFill/>
          </a:ln>
        </p:spPr>
        <p:txBody>
          <a:bodyPr spcFirstLastPara="1" wrap="square" lIns="91425" tIns="45700" rIns="91425" bIns="45700" anchor="t" anchorCtr="0">
            <a:noAutofit/>
          </a:bodyPr>
          <a:lstStyle/>
          <a:p>
            <a:pPr lvl="0" rtl="0">
              <a:spcBef>
                <a:spcPts val="640"/>
              </a:spcBef>
              <a:spcAft>
                <a:spcPts val="0"/>
              </a:spcAft>
              <a:buClr>
                <a:srgbClr val="000000"/>
              </a:buClr>
              <a:buSzPts val="3200"/>
            </a:pPr>
            <a:r>
              <a:rPr lang="en-GB" sz="3200" b="1" dirty="0">
                <a:solidFill>
                  <a:srgbClr val="000000"/>
                </a:solidFill>
                <a:latin typeface="Calibri"/>
                <a:ea typeface="Calibri"/>
                <a:cs typeface="Calibri"/>
                <a:sym typeface="Calibri"/>
              </a:rPr>
              <a:t>THIS MORNING</a:t>
            </a:r>
          </a:p>
          <a:p>
            <a:pPr marL="342900" indent="-342900">
              <a:spcBef>
                <a:spcPts val="640"/>
              </a:spcBef>
              <a:buSzPts val="3200"/>
              <a:buFont typeface="Arial"/>
              <a:buChar char="•"/>
            </a:pPr>
            <a:r>
              <a:rPr lang="en-GB" sz="3200" dirty="0">
                <a:solidFill>
                  <a:srgbClr val="000000"/>
                </a:solidFill>
                <a:latin typeface="Calibri"/>
                <a:ea typeface="Calibri"/>
                <a:cs typeface="Calibri"/>
                <a:sym typeface="Calibri"/>
              </a:rPr>
              <a:t>Getting </a:t>
            </a:r>
            <a:r>
              <a:rPr lang="en-GB" sz="3200" dirty="0" smtClean="0">
                <a:solidFill>
                  <a:srgbClr val="000000"/>
                </a:solidFill>
                <a:latin typeface="Calibri"/>
                <a:ea typeface="Calibri"/>
                <a:cs typeface="Calibri"/>
                <a:sym typeface="Calibri"/>
              </a:rPr>
              <a:t>Connected </a:t>
            </a:r>
            <a:r>
              <a:rPr lang="en-GB" sz="3200" dirty="0" smtClean="0">
                <a:solidFill>
                  <a:srgbClr val="FF0000"/>
                </a:solidFill>
                <a:latin typeface="Zapf Dingbats"/>
              </a:rPr>
              <a:t>✓</a:t>
            </a:r>
            <a:endParaRPr lang="en-GB" sz="3200" dirty="0">
              <a:solidFill>
                <a:srgbClr val="FF0000"/>
              </a:solidFill>
              <a:latin typeface="Calibri"/>
              <a:ea typeface="Calibri"/>
              <a:cs typeface="Calibri"/>
              <a:sym typeface="Calibri"/>
            </a:endParaRPr>
          </a:p>
          <a:p>
            <a:pPr marL="342900" indent="-342900">
              <a:spcBef>
                <a:spcPts val="640"/>
              </a:spcBef>
              <a:buSzPts val="3200"/>
              <a:buFont typeface="Arial"/>
              <a:buChar char="•"/>
            </a:pPr>
            <a:r>
              <a:rPr lang="en-US" sz="3200" dirty="0">
                <a:solidFill>
                  <a:srgbClr val="000000"/>
                </a:solidFill>
                <a:latin typeface="Calibri"/>
                <a:ea typeface="Calibri"/>
                <a:cs typeface="Calibri"/>
                <a:sym typeface="Calibri"/>
              </a:rPr>
              <a:t>Introduction to </a:t>
            </a:r>
            <a:r>
              <a:rPr lang="en-US" sz="3200" dirty="0" smtClean="0">
                <a:solidFill>
                  <a:srgbClr val="000000"/>
                </a:solidFill>
                <a:latin typeface="Calibri"/>
                <a:ea typeface="Calibri"/>
                <a:cs typeface="Calibri"/>
                <a:sym typeface="Calibri"/>
              </a:rPr>
              <a:t>Unix </a:t>
            </a:r>
            <a:r>
              <a:rPr lang="en-GB" sz="3200" dirty="0" smtClean="0">
                <a:solidFill>
                  <a:srgbClr val="FF0000"/>
                </a:solidFill>
                <a:latin typeface="Zapf Dingbats"/>
              </a:rPr>
              <a:t>✓</a:t>
            </a:r>
            <a:endParaRPr sz="3200" dirty="0">
              <a:solidFill>
                <a:srgbClr val="FF0000"/>
              </a:solidFill>
              <a:latin typeface="Calibri"/>
              <a:ea typeface="Calibri"/>
              <a:cs typeface="Calibri"/>
              <a:sym typeface="Calibri"/>
            </a:endParaRPr>
          </a:p>
          <a:p>
            <a:pPr marL="342900" indent="-342900">
              <a:spcBef>
                <a:spcPts val="640"/>
              </a:spcBef>
              <a:buSzPts val="3200"/>
              <a:buFont typeface="Arial"/>
              <a:buChar char="•"/>
            </a:pPr>
            <a:r>
              <a:rPr lang="en-GB" sz="3200" dirty="0">
                <a:solidFill>
                  <a:srgbClr val="000000"/>
                </a:solidFill>
                <a:latin typeface="Calibri"/>
                <a:ea typeface="Calibri"/>
                <a:cs typeface="Calibri"/>
                <a:sym typeface="Calibri"/>
              </a:rPr>
              <a:t>Software </a:t>
            </a:r>
            <a:r>
              <a:rPr lang="en-GB" sz="3200" dirty="0" smtClean="0">
                <a:solidFill>
                  <a:srgbClr val="000000"/>
                </a:solidFill>
                <a:latin typeface="Calibri"/>
                <a:ea typeface="Calibri"/>
                <a:cs typeface="Calibri"/>
                <a:sym typeface="Calibri"/>
              </a:rPr>
              <a:t>Installation </a:t>
            </a:r>
            <a:r>
              <a:rPr lang="en-GB" sz="3200" dirty="0" smtClean="0">
                <a:solidFill>
                  <a:srgbClr val="FF0000"/>
                </a:solidFill>
                <a:latin typeface="Zapf Dingbats"/>
              </a:rPr>
              <a:t>✓</a:t>
            </a:r>
            <a:endParaRPr lang="en-GB" sz="3200" dirty="0">
              <a:solidFill>
                <a:srgbClr val="FF0000"/>
              </a:solidFill>
              <a:latin typeface="Calibri"/>
              <a:ea typeface="Calibri"/>
              <a:cs typeface="Calibri"/>
              <a:sym typeface="Calibri"/>
            </a:endParaRPr>
          </a:p>
          <a:p>
            <a:pPr lvl="0" rtl="0">
              <a:spcBef>
                <a:spcPts val="640"/>
              </a:spcBef>
              <a:spcAft>
                <a:spcPts val="0"/>
              </a:spcAft>
              <a:buClr>
                <a:srgbClr val="000000"/>
              </a:buClr>
              <a:buSzPts val="3200"/>
            </a:pPr>
            <a:endParaRPr lang="en-GB" sz="3200" dirty="0">
              <a:solidFill>
                <a:srgbClr val="000000"/>
              </a:solidFill>
              <a:latin typeface="Calibri"/>
              <a:ea typeface="Calibri"/>
              <a:cs typeface="Calibri"/>
              <a:sym typeface="Calibri"/>
            </a:endParaRPr>
          </a:p>
          <a:p>
            <a:pPr lvl="0" rtl="0">
              <a:spcBef>
                <a:spcPts val="640"/>
              </a:spcBef>
              <a:spcAft>
                <a:spcPts val="0"/>
              </a:spcAft>
              <a:buClr>
                <a:srgbClr val="000000"/>
              </a:buClr>
              <a:buSzPts val="3200"/>
            </a:pPr>
            <a:r>
              <a:rPr lang="en-GB" sz="3200" b="1" dirty="0">
                <a:latin typeface="Calibri"/>
                <a:ea typeface="Calibri"/>
                <a:cs typeface="Calibri"/>
                <a:sym typeface="Calibri"/>
              </a:rPr>
              <a:t>THIS AFTERNOON</a:t>
            </a:r>
          </a:p>
          <a:p>
            <a:pPr marL="457200" lvl="0" indent="-457200" rtl="0">
              <a:spcBef>
                <a:spcPts val="640"/>
              </a:spcBef>
              <a:spcAft>
                <a:spcPts val="0"/>
              </a:spcAft>
              <a:buClr>
                <a:srgbClr val="000000"/>
              </a:buClr>
              <a:buSzPts val="3200"/>
              <a:buFont typeface="Arial"/>
              <a:buChar char="•"/>
            </a:pPr>
            <a:r>
              <a:rPr lang="en-GB" sz="3200" dirty="0">
                <a:latin typeface="Calibri"/>
                <a:ea typeface="Calibri"/>
                <a:cs typeface="Calibri"/>
                <a:sym typeface="Calibri"/>
              </a:rPr>
              <a:t>Introduction to Sequencing</a:t>
            </a:r>
          </a:p>
          <a:p>
            <a:pPr marL="457200" lvl="0" indent="-457200" rtl="0">
              <a:spcBef>
                <a:spcPts val="640"/>
              </a:spcBef>
              <a:spcAft>
                <a:spcPts val="0"/>
              </a:spcAft>
              <a:buClr>
                <a:srgbClr val="000000"/>
              </a:buClr>
              <a:buSzPts val="3200"/>
              <a:buFont typeface="Arial"/>
              <a:buChar char="•"/>
            </a:pPr>
            <a:r>
              <a:rPr lang="en-GB" sz="3200" dirty="0">
                <a:latin typeface="Calibri"/>
                <a:ea typeface="Calibri"/>
                <a:cs typeface="Calibri"/>
                <a:sym typeface="Calibri"/>
              </a:rPr>
              <a:t>Checking the Quality of Sequencing Data</a:t>
            </a:r>
            <a:endParaRPr lang="en-GB" sz="3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5414078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06171" y="283945"/>
            <a:ext cx="6123403" cy="6100602"/>
            <a:chOff x="306171" y="283944"/>
            <a:chExt cx="7135152" cy="6143127"/>
          </a:xfrm>
        </p:grpSpPr>
        <p:pic>
          <p:nvPicPr>
            <p:cNvPr id="4" name="Picture 3" descr="Screen Shot 2018-09-10 at 16.06.4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06171" y="283944"/>
              <a:ext cx="7135152" cy="6143127"/>
            </a:xfrm>
            <a:prstGeom prst="rect">
              <a:avLst/>
            </a:prstGeom>
          </p:spPr>
        </p:pic>
        <p:pic>
          <p:nvPicPr>
            <p:cNvPr id="5" name="Picture 4" descr="Screen Shot 2018-09-10 at 16.05.13.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34799" y="1712081"/>
              <a:ext cx="2012984" cy="4380367"/>
            </a:xfrm>
            <a:prstGeom prst="rect">
              <a:avLst/>
            </a:prstGeom>
          </p:spPr>
        </p:pic>
      </p:grpSp>
      <p:cxnSp>
        <p:nvCxnSpPr>
          <p:cNvPr id="7" name="Straight Arrow Connector 6">
            <a:extLst>
              <a:ext uri="{FF2B5EF4-FFF2-40B4-BE49-F238E27FC236}">
                <a16:creationId xmlns:a16="http://schemas.microsoft.com/office/drawing/2014/main" xmlns="" id="{21F0AA8A-0BE4-43A8-96D2-8173D70FC0C7}"/>
              </a:ext>
            </a:extLst>
          </p:cNvPr>
          <p:cNvCxnSpPr>
            <a:cxnSpLocks/>
            <a:endCxn id="8" idx="1"/>
          </p:cNvCxnSpPr>
          <p:nvPr/>
        </p:nvCxnSpPr>
        <p:spPr>
          <a:xfrm>
            <a:off x="2721513" y="3708253"/>
            <a:ext cx="4445139" cy="40109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xmlns="" id="{3E0E2C41-F6D0-4CE2-838E-1FBD9797A0C0}"/>
              </a:ext>
            </a:extLst>
          </p:cNvPr>
          <p:cNvSpPr txBox="1"/>
          <p:nvPr/>
        </p:nvSpPr>
        <p:spPr>
          <a:xfrm>
            <a:off x="7166652" y="3755401"/>
            <a:ext cx="1859700" cy="707886"/>
          </a:xfrm>
          <a:prstGeom prst="rect">
            <a:avLst/>
          </a:prstGeom>
          <a:noFill/>
        </p:spPr>
        <p:txBody>
          <a:bodyPr wrap="square" rtlCol="0">
            <a:spAutoFit/>
          </a:bodyPr>
          <a:lstStyle/>
          <a:p>
            <a:r>
              <a:rPr lang="en-GB" sz="2000" dirty="0" smtClean="0">
                <a:latin typeface="Calibri" panose="020F0502020204030204" pitchFamily="34" charset="0"/>
                <a:cs typeface="Calibri" panose="020F0502020204030204" pitchFamily="34" charset="0"/>
              </a:rPr>
              <a:t>Log in using the password</a:t>
            </a:r>
            <a:endParaRPr lang="en-GB" sz="2000" dirty="0">
              <a:latin typeface="Calibri" panose="020F0502020204030204" pitchFamily="34" charset="0"/>
              <a:cs typeface="Calibri" panose="020F0502020204030204" pitchFamily="34" charset="0"/>
            </a:endParaRPr>
          </a:p>
        </p:txBody>
      </p:sp>
      <p:pic>
        <p:nvPicPr>
          <p:cNvPr id="12" name="Shape 84">
            <a:extLst>
              <a:ext uri="{FF2B5EF4-FFF2-40B4-BE49-F238E27FC236}">
                <a16:creationId xmlns:a16="http://schemas.microsoft.com/office/drawing/2014/main" xmlns="" id="{17B676F2-A107-45D0-BE9D-8BD2BE42E50C}"/>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10318534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Looking at File Contents</a:t>
            </a:r>
            <a:endParaRPr lang="en-US" dirty="0"/>
          </a:p>
        </p:txBody>
      </p:sp>
      <p:pic>
        <p:nvPicPr>
          <p:cNvPr id="3" name="Shape 84">
            <a:extLst>
              <a:ext uri="{FF2B5EF4-FFF2-40B4-BE49-F238E27FC236}">
                <a16:creationId xmlns:a16="http://schemas.microsoft.com/office/drawing/2014/main" xmlns="" id="{17B676F2-A107-45D0-BE9D-8BD2BE42E50C}"/>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4" name="Shape 1150"/>
          <p:cNvSpPr txBox="1"/>
          <p:nvPr/>
        </p:nvSpPr>
        <p:spPr>
          <a:xfrm>
            <a:off x="786017" y="1405430"/>
            <a:ext cx="7571967" cy="79056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dirty="0" smtClean="0">
                <a:solidFill>
                  <a:srgbClr val="000000"/>
                </a:solidFill>
                <a:latin typeface="Calibri"/>
                <a:ea typeface="Calibri"/>
                <a:cs typeface="Calibri"/>
                <a:sym typeface="Calibri"/>
              </a:rPr>
              <a:t>Navigate back to the Sequence files that we </a:t>
            </a:r>
            <a:r>
              <a:rPr lang="en-US" sz="2000" dirty="0" err="1" smtClean="0">
                <a:solidFill>
                  <a:srgbClr val="000000"/>
                </a:solidFill>
                <a:latin typeface="Calibri"/>
                <a:ea typeface="Calibri"/>
                <a:cs typeface="Calibri"/>
                <a:sym typeface="Calibri"/>
              </a:rPr>
              <a:t>unarchived</a:t>
            </a:r>
            <a:r>
              <a:rPr lang="en-US" sz="2000" dirty="0" smtClean="0">
                <a:solidFill>
                  <a:srgbClr val="000000"/>
                </a:solidFill>
                <a:latin typeface="Calibri"/>
                <a:ea typeface="Calibri"/>
                <a:cs typeface="Calibri"/>
                <a:sym typeface="Calibri"/>
              </a:rPr>
              <a:t> and renamed this morning. They should be in this path:</a:t>
            </a:r>
          </a:p>
          <a:p>
            <a:pPr marL="0" marR="0" lvl="0" indent="0" algn="ctr" rtl="0">
              <a:spcBef>
                <a:spcPts val="0"/>
              </a:spcBef>
              <a:spcAft>
                <a:spcPts val="0"/>
              </a:spcAft>
              <a:buNone/>
            </a:pPr>
            <a:endParaRPr lang="en-US" sz="2000" dirty="0">
              <a:solidFill>
                <a:srgbClr val="000000"/>
              </a:solidFill>
              <a:latin typeface="Calibri"/>
              <a:ea typeface="Calibri"/>
              <a:cs typeface="Calibri"/>
              <a:sym typeface="Calibri"/>
            </a:endParaRPr>
          </a:p>
          <a:p>
            <a:pPr marL="0" marR="0" lvl="0" indent="0" algn="ctr" rtl="0">
              <a:spcBef>
                <a:spcPts val="0"/>
              </a:spcBef>
              <a:spcAft>
                <a:spcPts val="0"/>
              </a:spcAft>
              <a:buNone/>
            </a:pPr>
            <a:endParaRPr lang="en-US" sz="2000" dirty="0" smtClean="0">
              <a:solidFill>
                <a:srgbClr val="000000"/>
              </a:solidFill>
              <a:latin typeface="Calibri"/>
              <a:ea typeface="Calibri"/>
              <a:cs typeface="Calibri"/>
              <a:sym typeface="Calibri"/>
            </a:endParaRPr>
          </a:p>
          <a:p>
            <a:pPr marL="0" marR="0" lvl="0" indent="0" algn="ctr" rtl="0">
              <a:spcBef>
                <a:spcPts val="0"/>
              </a:spcBef>
              <a:spcAft>
                <a:spcPts val="0"/>
              </a:spcAft>
              <a:buNone/>
            </a:pPr>
            <a:r>
              <a:rPr lang="en-US" sz="2000" dirty="0" smtClean="0">
                <a:solidFill>
                  <a:srgbClr val="000000"/>
                </a:solidFill>
                <a:latin typeface="Calibri"/>
                <a:ea typeface="Calibri"/>
                <a:cs typeface="Calibri"/>
                <a:sym typeface="Calibri"/>
              </a:rPr>
              <a:t>Don’t forget about tab complete whilst changing directories!</a:t>
            </a:r>
            <a:endParaRPr dirty="0"/>
          </a:p>
        </p:txBody>
      </p:sp>
      <p:sp>
        <p:nvSpPr>
          <p:cNvPr id="6" name="Rectangle 5"/>
          <p:cNvSpPr/>
          <p:nvPr/>
        </p:nvSpPr>
        <p:spPr>
          <a:xfrm>
            <a:off x="1642643" y="2195996"/>
            <a:ext cx="5858714" cy="369332"/>
          </a:xfrm>
          <a:prstGeom prst="rect">
            <a:avLst/>
          </a:prstGeom>
          <a:solidFill>
            <a:srgbClr val="000000"/>
          </a:solidFill>
        </p:spPr>
        <p:txBody>
          <a:bodyPr wrap="square">
            <a:spAutoFit/>
          </a:bodyPr>
          <a:lstStyle/>
          <a:p>
            <a:pPr algn="ctr" defTabSz="457200">
              <a:buClrTx/>
              <a:buFontTx/>
              <a:buNone/>
            </a:pPr>
            <a:r>
              <a:rPr lang="en-US" dirty="0">
                <a:solidFill>
                  <a:srgbClr val="FFFFFF"/>
                </a:solidFill>
                <a:latin typeface="Courier New"/>
                <a:cs typeface="Courier New"/>
              </a:rPr>
              <a:t>c</a:t>
            </a:r>
            <a:r>
              <a:rPr lang="en-US" sz="1800" kern="1200" dirty="0" smtClean="0">
                <a:solidFill>
                  <a:srgbClr val="FFFFFF"/>
                </a:solidFill>
                <a:latin typeface="Courier New"/>
                <a:ea typeface="+mn-ea"/>
                <a:cs typeface="Courier New"/>
              </a:rPr>
              <a:t>d ~/</a:t>
            </a:r>
            <a:r>
              <a:rPr lang="en-US" sz="1800" kern="1200" dirty="0" err="1" smtClean="0">
                <a:solidFill>
                  <a:srgbClr val="FFFFFF"/>
                </a:solidFill>
                <a:latin typeface="Courier New"/>
                <a:ea typeface="+mn-ea"/>
                <a:cs typeface="Courier New"/>
              </a:rPr>
              <a:t>workshop_materials</a:t>
            </a:r>
            <a:r>
              <a:rPr lang="en-US" sz="1800" kern="1200" dirty="0" smtClean="0">
                <a:solidFill>
                  <a:srgbClr val="FFFFFF"/>
                </a:solidFill>
                <a:latin typeface="Courier New"/>
                <a:ea typeface="+mn-ea"/>
                <a:cs typeface="Courier New"/>
              </a:rPr>
              <a:t>/Unix/Sequences</a:t>
            </a:r>
            <a:endParaRPr lang="en-US" sz="1800" kern="1200" dirty="0">
              <a:solidFill>
                <a:srgbClr val="FFFFFF"/>
              </a:solidFill>
              <a:latin typeface="Courier New"/>
              <a:ea typeface="+mn-ea"/>
              <a:cs typeface="Courier New"/>
            </a:endParaRPr>
          </a:p>
        </p:txBody>
      </p:sp>
      <p:sp>
        <p:nvSpPr>
          <p:cNvPr id="7" name="Shape 1150"/>
          <p:cNvSpPr txBox="1"/>
          <p:nvPr/>
        </p:nvSpPr>
        <p:spPr>
          <a:xfrm>
            <a:off x="938417" y="3417654"/>
            <a:ext cx="7571967" cy="79056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dirty="0" smtClean="0">
                <a:solidFill>
                  <a:srgbClr val="000000"/>
                </a:solidFill>
                <a:latin typeface="Calibri"/>
                <a:ea typeface="Calibri"/>
                <a:cs typeface="Calibri"/>
                <a:sym typeface="Calibri"/>
              </a:rPr>
              <a:t>List the files to make sure that you have two sequencing files </a:t>
            </a:r>
          </a:p>
          <a:p>
            <a:pPr marL="0" marR="0" lvl="0" indent="0" algn="ctr" rtl="0">
              <a:spcBef>
                <a:spcPts val="0"/>
              </a:spcBef>
              <a:spcAft>
                <a:spcPts val="0"/>
              </a:spcAft>
              <a:buNone/>
            </a:pPr>
            <a:r>
              <a:rPr lang="en-US" sz="2000" dirty="0">
                <a:solidFill>
                  <a:srgbClr val="000000"/>
                </a:solidFill>
                <a:latin typeface="Calibri"/>
                <a:ea typeface="Calibri"/>
                <a:cs typeface="Calibri"/>
                <a:sym typeface="Calibri"/>
              </a:rPr>
              <a:t>c</a:t>
            </a:r>
            <a:r>
              <a:rPr lang="en-US" sz="2000" dirty="0" smtClean="0">
                <a:solidFill>
                  <a:srgbClr val="000000"/>
                </a:solidFill>
                <a:latin typeface="Calibri"/>
                <a:ea typeface="Calibri"/>
                <a:cs typeface="Calibri"/>
                <a:sym typeface="Calibri"/>
              </a:rPr>
              <a:t>alled sequence_1.fq and sequence_2.fq</a:t>
            </a:r>
          </a:p>
          <a:p>
            <a:pPr marL="0" marR="0" lvl="0" indent="0" algn="ctr" rtl="0">
              <a:spcBef>
                <a:spcPts val="0"/>
              </a:spcBef>
              <a:spcAft>
                <a:spcPts val="0"/>
              </a:spcAft>
              <a:buNone/>
            </a:pPr>
            <a:endParaRPr lang="en-US" sz="2000" dirty="0" smtClean="0">
              <a:solidFill>
                <a:srgbClr val="000000"/>
              </a:solidFill>
              <a:latin typeface="Calibri"/>
              <a:ea typeface="Calibri"/>
              <a:cs typeface="Calibri"/>
              <a:sym typeface="Calibri"/>
            </a:endParaRPr>
          </a:p>
          <a:p>
            <a:pPr marL="0" marR="0" lvl="0" indent="0" algn="ctr" rtl="0">
              <a:spcBef>
                <a:spcPts val="0"/>
              </a:spcBef>
              <a:spcAft>
                <a:spcPts val="0"/>
              </a:spcAft>
              <a:buNone/>
            </a:pPr>
            <a:endParaRPr lang="en-US" sz="2000" dirty="0">
              <a:solidFill>
                <a:srgbClr val="000000"/>
              </a:solidFill>
              <a:latin typeface="Calibri"/>
              <a:ea typeface="Calibri"/>
              <a:cs typeface="Calibri"/>
              <a:sym typeface="Calibri"/>
            </a:endParaRPr>
          </a:p>
          <a:p>
            <a:pPr marL="0" marR="0" lvl="0" indent="0" algn="ctr" rtl="0">
              <a:spcBef>
                <a:spcPts val="0"/>
              </a:spcBef>
              <a:spcAft>
                <a:spcPts val="0"/>
              </a:spcAft>
              <a:buNone/>
            </a:pPr>
            <a:r>
              <a:rPr lang="en-US" sz="2000" dirty="0" smtClean="0">
                <a:solidFill>
                  <a:srgbClr val="000000"/>
                </a:solidFill>
                <a:latin typeface="Calibri"/>
                <a:ea typeface="Calibri"/>
                <a:cs typeface="Calibri"/>
                <a:sym typeface="Calibri"/>
              </a:rPr>
              <a:t>If your file names are different, you will need to use these names in </a:t>
            </a:r>
          </a:p>
          <a:p>
            <a:pPr marL="0" marR="0" lvl="0" indent="0" algn="ctr" rtl="0">
              <a:spcBef>
                <a:spcPts val="0"/>
              </a:spcBef>
              <a:spcAft>
                <a:spcPts val="0"/>
              </a:spcAft>
              <a:buNone/>
            </a:pPr>
            <a:r>
              <a:rPr lang="en-US" sz="2000" dirty="0">
                <a:solidFill>
                  <a:srgbClr val="000000"/>
                </a:solidFill>
                <a:latin typeface="Calibri"/>
                <a:ea typeface="Calibri"/>
                <a:cs typeface="Calibri"/>
                <a:sym typeface="Calibri"/>
              </a:rPr>
              <a:t>a</a:t>
            </a:r>
            <a:r>
              <a:rPr lang="en-US" sz="2000" dirty="0" smtClean="0">
                <a:solidFill>
                  <a:srgbClr val="000000"/>
                </a:solidFill>
                <a:latin typeface="Calibri"/>
                <a:ea typeface="Calibri"/>
                <a:cs typeface="Calibri"/>
                <a:sym typeface="Calibri"/>
              </a:rPr>
              <a:t>ll of the following examples.</a:t>
            </a:r>
            <a:endParaRPr dirty="0"/>
          </a:p>
        </p:txBody>
      </p:sp>
    </p:spTree>
    <p:extLst>
      <p:ext uri="{BB962C8B-B14F-4D97-AF65-F5344CB8AC3E}">
        <p14:creationId xmlns:p14="http://schemas.microsoft.com/office/powerpoint/2010/main" val="13843563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97840" y="345758"/>
            <a:ext cx="8148320" cy="7921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Paired Reads</a:t>
            </a:r>
            <a:endParaRPr lang="en-US" dirty="0"/>
          </a:p>
        </p:txBody>
      </p:sp>
      <p:grpSp>
        <p:nvGrpSpPr>
          <p:cNvPr id="37" name="Group 36"/>
          <p:cNvGrpSpPr/>
          <p:nvPr/>
        </p:nvGrpSpPr>
        <p:grpSpPr>
          <a:xfrm>
            <a:off x="2677919" y="1473200"/>
            <a:ext cx="3799840" cy="2733040"/>
            <a:chOff x="985520" y="975360"/>
            <a:chExt cx="3799840" cy="2733040"/>
          </a:xfrm>
        </p:grpSpPr>
        <p:cxnSp>
          <p:nvCxnSpPr>
            <p:cNvPr id="3" name="Straight Connector 2"/>
            <p:cNvCxnSpPr/>
            <p:nvPr/>
          </p:nvCxnSpPr>
          <p:spPr>
            <a:xfrm flipV="1">
              <a:off x="985520" y="2611120"/>
              <a:ext cx="1137920" cy="10160"/>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flipV="1">
              <a:off x="2336800" y="2611120"/>
              <a:ext cx="1137920" cy="10160"/>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V="1">
              <a:off x="3647440" y="2600960"/>
              <a:ext cx="1137920" cy="101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1397759" y="1346200"/>
              <a:ext cx="0" cy="4368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Block Arc 25"/>
            <p:cNvSpPr/>
            <p:nvPr/>
          </p:nvSpPr>
          <p:spPr>
            <a:xfrm>
              <a:off x="2509520" y="975360"/>
              <a:ext cx="629920" cy="2733040"/>
            </a:xfrm>
            <a:prstGeom prst="blockArc">
              <a:avLst>
                <a:gd name="adj1" fmla="val 10889272"/>
                <a:gd name="adj2" fmla="val 0"/>
                <a:gd name="adj3" fmla="val 2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7" name="Rectangle 26"/>
            <p:cNvSpPr/>
            <p:nvPr/>
          </p:nvSpPr>
          <p:spPr>
            <a:xfrm>
              <a:off x="2509520" y="2306320"/>
              <a:ext cx="172720" cy="29464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8" name="Rectangle 27"/>
            <p:cNvSpPr/>
            <p:nvPr/>
          </p:nvSpPr>
          <p:spPr>
            <a:xfrm>
              <a:off x="1153160" y="2306320"/>
              <a:ext cx="172720" cy="29464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29" name="Rectangle 28"/>
            <p:cNvSpPr/>
            <p:nvPr/>
          </p:nvSpPr>
          <p:spPr>
            <a:xfrm>
              <a:off x="4363720" y="1056640"/>
              <a:ext cx="172720" cy="294640"/>
            </a:xfrm>
            <a:prstGeom prst="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0" name="Rectangle 29"/>
            <p:cNvSpPr/>
            <p:nvPr/>
          </p:nvSpPr>
          <p:spPr>
            <a:xfrm>
              <a:off x="2966720" y="2306320"/>
              <a:ext cx="172720" cy="29464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1" name="Rectangle 30"/>
            <p:cNvSpPr/>
            <p:nvPr/>
          </p:nvSpPr>
          <p:spPr>
            <a:xfrm>
              <a:off x="1153160" y="1066800"/>
              <a:ext cx="172720" cy="29464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2" name="Rectangle 31"/>
            <p:cNvSpPr/>
            <p:nvPr/>
          </p:nvSpPr>
          <p:spPr>
            <a:xfrm>
              <a:off x="4363720" y="2306320"/>
              <a:ext cx="172720" cy="29464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33" name="Rectangle 32"/>
            <p:cNvSpPr/>
            <p:nvPr/>
          </p:nvSpPr>
          <p:spPr>
            <a:xfrm>
              <a:off x="1153160" y="1361440"/>
              <a:ext cx="172720" cy="944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4363720" y="1361440"/>
              <a:ext cx="172720" cy="944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5" name="Straight Arrow Connector 34"/>
            <p:cNvCxnSpPr/>
            <p:nvPr/>
          </p:nvCxnSpPr>
          <p:spPr>
            <a:xfrm>
              <a:off x="4673600" y="1346200"/>
              <a:ext cx="0" cy="4368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38" name="TextBox 37"/>
          <p:cNvSpPr txBox="1"/>
          <p:nvPr/>
        </p:nvSpPr>
        <p:spPr>
          <a:xfrm>
            <a:off x="497840" y="2722880"/>
            <a:ext cx="1851789" cy="369332"/>
          </a:xfrm>
          <a:prstGeom prst="rect">
            <a:avLst/>
          </a:prstGeom>
          <a:noFill/>
        </p:spPr>
        <p:txBody>
          <a:bodyPr wrap="none" rtlCol="0">
            <a:spAutoFit/>
          </a:bodyPr>
          <a:lstStyle/>
          <a:p>
            <a:r>
              <a:rPr lang="en-US" dirty="0" err="1" smtClean="0"/>
              <a:t>Illumina</a:t>
            </a:r>
            <a:r>
              <a:rPr lang="en-US" dirty="0" smtClean="0"/>
              <a:t> Adaptors</a:t>
            </a:r>
          </a:p>
        </p:txBody>
      </p:sp>
      <p:cxnSp>
        <p:nvCxnSpPr>
          <p:cNvPr id="40" name="Straight Arrow Connector 39"/>
          <p:cNvCxnSpPr/>
          <p:nvPr/>
        </p:nvCxnSpPr>
        <p:spPr>
          <a:xfrm>
            <a:off x="2349629" y="2900680"/>
            <a:ext cx="32245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2340803" y="2280920"/>
            <a:ext cx="32245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283251" y="2082522"/>
            <a:ext cx="2066378" cy="369332"/>
          </a:xfrm>
          <a:prstGeom prst="rect">
            <a:avLst/>
          </a:prstGeom>
          <a:noFill/>
        </p:spPr>
        <p:txBody>
          <a:bodyPr wrap="none" rtlCol="0">
            <a:spAutoFit/>
          </a:bodyPr>
          <a:lstStyle/>
          <a:p>
            <a:r>
              <a:rPr lang="en-US" dirty="0" smtClean="0"/>
              <a:t>DNA for Sequencing</a:t>
            </a:r>
          </a:p>
        </p:txBody>
      </p:sp>
      <p:sp>
        <p:nvSpPr>
          <p:cNvPr id="48" name="TextBox 47"/>
          <p:cNvSpPr txBox="1"/>
          <p:nvPr/>
        </p:nvSpPr>
        <p:spPr>
          <a:xfrm>
            <a:off x="497840" y="1493520"/>
            <a:ext cx="1851789" cy="369332"/>
          </a:xfrm>
          <a:prstGeom prst="rect">
            <a:avLst/>
          </a:prstGeom>
          <a:noFill/>
        </p:spPr>
        <p:txBody>
          <a:bodyPr wrap="none" rtlCol="0">
            <a:spAutoFit/>
          </a:bodyPr>
          <a:lstStyle/>
          <a:p>
            <a:r>
              <a:rPr lang="en-US" dirty="0" err="1" smtClean="0"/>
              <a:t>Illumina</a:t>
            </a:r>
            <a:r>
              <a:rPr lang="en-US" dirty="0" smtClean="0"/>
              <a:t> Adaptors</a:t>
            </a:r>
          </a:p>
        </p:txBody>
      </p:sp>
      <p:cxnSp>
        <p:nvCxnSpPr>
          <p:cNvPr id="49" name="Straight Arrow Connector 48"/>
          <p:cNvCxnSpPr/>
          <p:nvPr/>
        </p:nvCxnSpPr>
        <p:spPr>
          <a:xfrm>
            <a:off x="2349629" y="1691640"/>
            <a:ext cx="32245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2270760" y="4373880"/>
            <a:ext cx="1280160" cy="2692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p:cNvSpPr/>
          <p:nvPr/>
        </p:nvSpPr>
        <p:spPr>
          <a:xfrm>
            <a:off x="5720080" y="4373880"/>
            <a:ext cx="1280160" cy="2692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3556000" y="4373880"/>
            <a:ext cx="2164080" cy="269240"/>
          </a:xfrm>
          <a:prstGeom prst="rect">
            <a:avLst/>
          </a:prstGeom>
          <a:pattFill prst="wdDnDiag">
            <a:fgClr>
              <a:schemeClr val="accent1"/>
            </a:fgClr>
            <a:bgClr>
              <a:prstClr val="white"/>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TextBox 52"/>
          <p:cNvSpPr txBox="1"/>
          <p:nvPr/>
        </p:nvSpPr>
        <p:spPr>
          <a:xfrm>
            <a:off x="2163599" y="4790440"/>
            <a:ext cx="1494482" cy="646331"/>
          </a:xfrm>
          <a:prstGeom prst="rect">
            <a:avLst/>
          </a:prstGeom>
          <a:noFill/>
        </p:spPr>
        <p:txBody>
          <a:bodyPr wrap="none" rtlCol="0">
            <a:spAutoFit/>
          </a:bodyPr>
          <a:lstStyle/>
          <a:p>
            <a:pPr algn="ctr"/>
            <a:r>
              <a:rPr lang="en-US" dirty="0" smtClean="0"/>
              <a:t>R1</a:t>
            </a:r>
          </a:p>
          <a:p>
            <a:pPr algn="ctr"/>
            <a:r>
              <a:rPr lang="en-US" dirty="0" smtClean="0"/>
              <a:t>Forward Read</a:t>
            </a:r>
          </a:p>
        </p:txBody>
      </p:sp>
      <p:sp>
        <p:nvSpPr>
          <p:cNvPr id="54" name="TextBox 53"/>
          <p:cNvSpPr txBox="1"/>
          <p:nvPr/>
        </p:nvSpPr>
        <p:spPr>
          <a:xfrm>
            <a:off x="5633262" y="4790440"/>
            <a:ext cx="1453793" cy="646331"/>
          </a:xfrm>
          <a:prstGeom prst="rect">
            <a:avLst/>
          </a:prstGeom>
          <a:noFill/>
        </p:spPr>
        <p:txBody>
          <a:bodyPr wrap="none" rtlCol="0">
            <a:spAutoFit/>
          </a:bodyPr>
          <a:lstStyle/>
          <a:p>
            <a:pPr algn="ctr"/>
            <a:r>
              <a:rPr lang="en-US" dirty="0" smtClean="0"/>
              <a:t>R2</a:t>
            </a:r>
          </a:p>
          <a:p>
            <a:pPr algn="ctr"/>
            <a:r>
              <a:rPr lang="en-US" dirty="0" smtClean="0"/>
              <a:t>Reverse Read</a:t>
            </a:r>
          </a:p>
        </p:txBody>
      </p:sp>
      <p:sp>
        <p:nvSpPr>
          <p:cNvPr id="55" name="TextBox 54"/>
          <p:cNvSpPr txBox="1"/>
          <p:nvPr/>
        </p:nvSpPr>
        <p:spPr>
          <a:xfrm>
            <a:off x="4289764" y="4785360"/>
            <a:ext cx="727032" cy="369332"/>
          </a:xfrm>
          <a:prstGeom prst="rect">
            <a:avLst/>
          </a:prstGeom>
          <a:noFill/>
        </p:spPr>
        <p:txBody>
          <a:bodyPr wrap="none" rtlCol="0">
            <a:spAutoFit/>
          </a:bodyPr>
          <a:lstStyle/>
          <a:p>
            <a:pPr algn="ctr"/>
            <a:r>
              <a:rPr lang="en-US" dirty="0" smtClean="0"/>
              <a:t>Insert</a:t>
            </a:r>
          </a:p>
        </p:txBody>
      </p:sp>
      <p:cxnSp>
        <p:nvCxnSpPr>
          <p:cNvPr id="57" name="Straight Arrow Connector 56"/>
          <p:cNvCxnSpPr/>
          <p:nvPr/>
        </p:nvCxnSpPr>
        <p:spPr>
          <a:xfrm>
            <a:off x="2270760" y="4196080"/>
            <a:ext cx="4729480" cy="1016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4109145" y="3648948"/>
            <a:ext cx="1088271" cy="369332"/>
          </a:xfrm>
          <a:prstGeom prst="rect">
            <a:avLst/>
          </a:prstGeom>
          <a:noFill/>
        </p:spPr>
        <p:txBody>
          <a:bodyPr wrap="none" rtlCol="0">
            <a:spAutoFit/>
          </a:bodyPr>
          <a:lstStyle/>
          <a:p>
            <a:pPr algn="ctr"/>
            <a:r>
              <a:rPr lang="en-US" dirty="0" smtClean="0"/>
              <a:t>Fragment</a:t>
            </a:r>
          </a:p>
        </p:txBody>
      </p:sp>
      <p:cxnSp>
        <p:nvCxnSpPr>
          <p:cNvPr id="59" name="Straight Arrow Connector 58"/>
          <p:cNvCxnSpPr/>
          <p:nvPr/>
        </p:nvCxnSpPr>
        <p:spPr>
          <a:xfrm flipV="1">
            <a:off x="2270760" y="4785360"/>
            <a:ext cx="1285240" cy="1016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61" name="Straight Arrow Connector 60"/>
          <p:cNvCxnSpPr/>
          <p:nvPr/>
        </p:nvCxnSpPr>
        <p:spPr>
          <a:xfrm flipV="1">
            <a:off x="5715000" y="4785360"/>
            <a:ext cx="1285240" cy="1016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a:off x="3597121" y="4785360"/>
            <a:ext cx="2077262" cy="977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1394747" y="5650914"/>
            <a:ext cx="6334186" cy="646331"/>
          </a:xfrm>
          <a:prstGeom prst="rect">
            <a:avLst/>
          </a:prstGeom>
          <a:noFill/>
        </p:spPr>
        <p:txBody>
          <a:bodyPr wrap="none" rtlCol="0">
            <a:spAutoFit/>
          </a:bodyPr>
          <a:lstStyle/>
          <a:p>
            <a:pPr algn="ctr"/>
            <a:r>
              <a:rPr lang="en-US" dirty="0" smtClean="0"/>
              <a:t>An example: 300 </a:t>
            </a:r>
            <a:r>
              <a:rPr lang="en-US" dirty="0" err="1" smtClean="0"/>
              <a:t>bp</a:t>
            </a:r>
            <a:r>
              <a:rPr lang="en-US" dirty="0" smtClean="0"/>
              <a:t> paired end reads with a 700 </a:t>
            </a:r>
            <a:r>
              <a:rPr lang="en-US" dirty="0" err="1" smtClean="0"/>
              <a:t>bp</a:t>
            </a:r>
            <a:r>
              <a:rPr lang="en-US" dirty="0" smtClean="0"/>
              <a:t> fragment size</a:t>
            </a:r>
          </a:p>
          <a:p>
            <a:pPr algn="ctr"/>
            <a:r>
              <a:rPr lang="en-US" dirty="0" smtClean="0"/>
              <a:t>R1 = 300 </a:t>
            </a:r>
            <a:r>
              <a:rPr lang="en-US" dirty="0" err="1" smtClean="0"/>
              <a:t>bp</a:t>
            </a:r>
            <a:r>
              <a:rPr lang="en-US" dirty="0" smtClean="0"/>
              <a:t>, R2 = 300 </a:t>
            </a:r>
            <a:r>
              <a:rPr lang="en-US" dirty="0" err="1" smtClean="0"/>
              <a:t>bp</a:t>
            </a:r>
            <a:r>
              <a:rPr lang="en-US" dirty="0" smtClean="0"/>
              <a:t>, Insert = 100bp</a:t>
            </a:r>
            <a:endParaRPr lang="en-US" dirty="0"/>
          </a:p>
        </p:txBody>
      </p:sp>
      <p:pic>
        <p:nvPicPr>
          <p:cNvPr id="36"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112773498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97840" y="274638"/>
            <a:ext cx="8148320" cy="7921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Looking at File Contents</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770218216"/>
              </p:ext>
            </p:extLst>
          </p:nvPr>
        </p:nvGraphicFramePr>
        <p:xfrm>
          <a:off x="163881" y="1259984"/>
          <a:ext cx="8849530" cy="4625159"/>
        </p:xfrm>
        <a:graphic>
          <a:graphicData uri="http://schemas.openxmlformats.org/drawingml/2006/table">
            <a:tbl>
              <a:tblPr firstRow="1" bandRow="1">
                <a:tableStyleId>{5C22544A-7EE6-4342-B048-85BDC9FD1C3A}</a:tableStyleId>
              </a:tblPr>
              <a:tblGrid>
                <a:gridCol w="1769906">
                  <a:extLst>
                    <a:ext uri="{9D8B030D-6E8A-4147-A177-3AD203B41FA5}">
                      <a16:colId xmlns:a16="http://schemas.microsoft.com/office/drawing/2014/main" xmlns="" val="20000"/>
                    </a:ext>
                  </a:extLst>
                </a:gridCol>
                <a:gridCol w="1769906">
                  <a:extLst>
                    <a:ext uri="{9D8B030D-6E8A-4147-A177-3AD203B41FA5}">
                      <a16:colId xmlns:a16="http://schemas.microsoft.com/office/drawing/2014/main" xmlns="" val="20001"/>
                    </a:ext>
                  </a:extLst>
                </a:gridCol>
                <a:gridCol w="1769906">
                  <a:extLst>
                    <a:ext uri="{9D8B030D-6E8A-4147-A177-3AD203B41FA5}">
                      <a16:colId xmlns:a16="http://schemas.microsoft.com/office/drawing/2014/main" xmlns="" val="20002"/>
                    </a:ext>
                  </a:extLst>
                </a:gridCol>
                <a:gridCol w="1769906">
                  <a:extLst>
                    <a:ext uri="{9D8B030D-6E8A-4147-A177-3AD203B41FA5}">
                      <a16:colId xmlns:a16="http://schemas.microsoft.com/office/drawing/2014/main" xmlns="" val="20003"/>
                    </a:ext>
                  </a:extLst>
                </a:gridCol>
                <a:gridCol w="1769906">
                  <a:extLst>
                    <a:ext uri="{9D8B030D-6E8A-4147-A177-3AD203B41FA5}">
                      <a16:colId xmlns:a16="http://schemas.microsoft.com/office/drawing/2014/main" xmlns="" val="20004"/>
                    </a:ext>
                  </a:extLst>
                </a:gridCol>
              </a:tblGrid>
              <a:tr h="1150440">
                <a:tc>
                  <a:txBody>
                    <a:bodyPr/>
                    <a:lstStyle/>
                    <a:p>
                      <a:pPr algn="ctr"/>
                      <a:r>
                        <a:rPr lang="en-US" sz="2400" dirty="0" smtClean="0"/>
                        <a:t>head</a:t>
                      </a:r>
                      <a:endParaRPr lang="en-US" sz="2400" dirty="0"/>
                    </a:p>
                  </a:txBody>
                  <a:tcPr anchor="ctr"/>
                </a:tc>
                <a:tc>
                  <a:txBody>
                    <a:bodyPr/>
                    <a:lstStyle/>
                    <a:p>
                      <a:pPr algn="ctr"/>
                      <a:r>
                        <a:rPr lang="en-US" sz="2400" dirty="0" smtClean="0"/>
                        <a:t>tail</a:t>
                      </a:r>
                      <a:endParaRPr lang="en-US" sz="2400" dirty="0"/>
                    </a:p>
                  </a:txBody>
                  <a:tcPr anchor="ctr"/>
                </a:tc>
                <a:tc>
                  <a:txBody>
                    <a:bodyPr/>
                    <a:lstStyle/>
                    <a:p>
                      <a:pPr algn="ctr"/>
                      <a:r>
                        <a:rPr lang="en-US" sz="2400" dirty="0" smtClean="0"/>
                        <a:t>more</a:t>
                      </a:r>
                      <a:endParaRPr lang="en-US" sz="2400" dirty="0"/>
                    </a:p>
                  </a:txBody>
                  <a:tcPr anchor="ctr"/>
                </a:tc>
                <a:tc>
                  <a:txBody>
                    <a:bodyPr/>
                    <a:lstStyle/>
                    <a:p>
                      <a:pPr algn="ctr"/>
                      <a:r>
                        <a:rPr lang="en-US" sz="2400" dirty="0" smtClean="0"/>
                        <a:t>less</a:t>
                      </a:r>
                      <a:endParaRPr lang="en-US" sz="2400" dirty="0"/>
                    </a:p>
                  </a:txBody>
                  <a:tcPr anchor="ctr"/>
                </a:tc>
                <a:tc>
                  <a:txBody>
                    <a:bodyPr/>
                    <a:lstStyle/>
                    <a:p>
                      <a:pPr algn="ctr"/>
                      <a:r>
                        <a:rPr lang="en-US" sz="2400" dirty="0" smtClean="0"/>
                        <a:t>cat</a:t>
                      </a:r>
                      <a:endParaRPr lang="en-US" sz="2400" dirty="0"/>
                    </a:p>
                  </a:txBody>
                  <a:tcPr anchor="ctr"/>
                </a:tc>
                <a:extLst>
                  <a:ext uri="{0D108BD9-81ED-4DB2-BD59-A6C34878D82A}">
                    <a16:rowId xmlns:a16="http://schemas.microsoft.com/office/drawing/2014/main" xmlns="" val="10000"/>
                  </a:ext>
                </a:extLst>
              </a:tr>
              <a:tr h="1269977">
                <a:tc>
                  <a:txBody>
                    <a:bodyPr/>
                    <a:lstStyle/>
                    <a:p>
                      <a:pPr algn="ctr"/>
                      <a:r>
                        <a:rPr lang="en-US" dirty="0" smtClean="0"/>
                        <a:t>Shows</a:t>
                      </a:r>
                      <a:r>
                        <a:rPr lang="en-US" baseline="0" dirty="0" smtClean="0"/>
                        <a:t> the top lines of a file</a:t>
                      </a:r>
                    </a:p>
                    <a:p>
                      <a:pPr algn="ctr"/>
                      <a:endParaRPr lang="en-US" dirty="0"/>
                    </a:p>
                  </a:txBody>
                  <a:tcPr/>
                </a:tc>
                <a:tc>
                  <a:txBody>
                    <a:bodyPr/>
                    <a:lstStyle/>
                    <a:p>
                      <a:pPr algn="ctr"/>
                      <a:r>
                        <a:rPr lang="en-US" dirty="0" smtClean="0"/>
                        <a:t>Shows the bottom lines of a file</a:t>
                      </a:r>
                      <a:endParaRPr lang="en-US" dirty="0"/>
                    </a:p>
                  </a:txBody>
                  <a:tcPr/>
                </a:tc>
                <a:tc>
                  <a:txBody>
                    <a:bodyPr/>
                    <a:lstStyle/>
                    <a:p>
                      <a:pPr algn="ctr"/>
                      <a:r>
                        <a:rPr lang="en-US" dirty="0" smtClean="0"/>
                        <a:t>Shows the</a:t>
                      </a:r>
                      <a:r>
                        <a:rPr lang="en-US" baseline="0" dirty="0" smtClean="0"/>
                        <a:t> file one full screen at a time</a:t>
                      </a:r>
                      <a:endParaRPr lang="en-US"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t>Shows the</a:t>
                      </a:r>
                      <a:r>
                        <a:rPr lang="en-US" baseline="0" dirty="0" smtClean="0"/>
                        <a:t> file one full screen at a time</a:t>
                      </a:r>
                      <a:endParaRPr lang="en-US" dirty="0" smtClean="0"/>
                    </a:p>
                    <a:p>
                      <a:pPr algn="ctr"/>
                      <a:endParaRPr lang="en-US" dirty="0"/>
                    </a:p>
                  </a:txBody>
                  <a:tcPr/>
                </a:tc>
                <a:tc>
                  <a:txBody>
                    <a:bodyPr/>
                    <a:lstStyle/>
                    <a:p>
                      <a:pPr algn="ctr"/>
                      <a:r>
                        <a:rPr lang="en-US" dirty="0" smtClean="0"/>
                        <a:t>Shows an entire</a:t>
                      </a:r>
                      <a:r>
                        <a:rPr lang="en-US" baseline="0" dirty="0" smtClean="0"/>
                        <a:t> file all at once AND</a:t>
                      </a:r>
                    </a:p>
                    <a:p>
                      <a:pPr algn="ctr"/>
                      <a:r>
                        <a:rPr lang="en-US" baseline="0" dirty="0" smtClean="0"/>
                        <a:t>Used to combine files</a:t>
                      </a:r>
                      <a:endParaRPr lang="en-US" dirty="0" smtClean="0"/>
                    </a:p>
                  </a:txBody>
                  <a:tcPr/>
                </a:tc>
                <a:extLst>
                  <a:ext uri="{0D108BD9-81ED-4DB2-BD59-A6C34878D82A}">
                    <a16:rowId xmlns:a16="http://schemas.microsoft.com/office/drawing/2014/main" xmlns="" val="10001"/>
                  </a:ext>
                </a:extLst>
              </a:tr>
              <a:tr h="1746218">
                <a:tc>
                  <a:txBody>
                    <a:bodyPr/>
                    <a:lstStyle/>
                    <a:p>
                      <a:pPr algn="ctr"/>
                      <a:r>
                        <a:rPr lang="en-US" dirty="0" smtClean="0"/>
                        <a:t>-n specifies the number</a:t>
                      </a:r>
                      <a:r>
                        <a:rPr lang="en-US" baseline="0" dirty="0" smtClean="0"/>
                        <a:t> of lines </a:t>
                      </a:r>
                    </a:p>
                    <a:p>
                      <a:pPr algn="ctr"/>
                      <a:r>
                        <a:rPr lang="en-US" baseline="0" dirty="0" smtClean="0"/>
                        <a:t>(default 10)</a:t>
                      </a:r>
                      <a:endParaRPr lang="en-US" dirty="0"/>
                    </a:p>
                  </a:txBody>
                  <a:tcPr/>
                </a:tc>
                <a:tc>
                  <a:txBody>
                    <a:bodyPr/>
                    <a:lstStyle/>
                    <a:p>
                      <a:pPr algn="ctr"/>
                      <a:r>
                        <a:rPr lang="en-US" dirty="0" smtClean="0"/>
                        <a:t>-n specifies the number</a:t>
                      </a:r>
                      <a:r>
                        <a:rPr lang="en-US" baseline="0" dirty="0" smtClean="0"/>
                        <a:t> of lines </a:t>
                      </a:r>
                    </a:p>
                    <a:p>
                      <a:pPr algn="ctr"/>
                      <a:r>
                        <a:rPr lang="en-US" baseline="0" dirty="0" smtClean="0"/>
                        <a:t>(default 10)</a:t>
                      </a:r>
                      <a:endParaRPr lang="en-US" dirty="0" smtClean="0"/>
                    </a:p>
                    <a:p>
                      <a:pPr algn="ctr"/>
                      <a:endParaRPr lang="en-US" dirty="0"/>
                    </a:p>
                  </a:txBody>
                  <a:tcPr/>
                </a:tc>
                <a:tc>
                  <a:txBody>
                    <a:bodyPr/>
                    <a:lstStyle/>
                    <a:p>
                      <a:pPr algn="ctr"/>
                      <a:r>
                        <a:rPr lang="en-US" dirty="0" smtClean="0"/>
                        <a:t>Enter to scroll one line</a:t>
                      </a:r>
                    </a:p>
                    <a:p>
                      <a:pPr algn="ctr"/>
                      <a:r>
                        <a:rPr lang="en-US" dirty="0" smtClean="0"/>
                        <a:t>Space to scroll</a:t>
                      </a:r>
                      <a:r>
                        <a:rPr lang="en-US" baseline="0" dirty="0" smtClean="0"/>
                        <a:t> a page</a:t>
                      </a:r>
                      <a:endParaRPr lang="en-US" dirty="0" smtClean="0"/>
                    </a:p>
                    <a:p>
                      <a:pPr algn="ctr"/>
                      <a:r>
                        <a:rPr lang="en-US" dirty="0" smtClean="0"/>
                        <a:t>q</a:t>
                      </a:r>
                      <a:r>
                        <a:rPr lang="en-US" baseline="0" dirty="0" smtClean="0"/>
                        <a:t> to quit</a:t>
                      </a:r>
                      <a:endParaRPr lang="en-US" dirty="0"/>
                    </a:p>
                  </a:txBody>
                  <a:tcPr/>
                </a:tc>
                <a:tc>
                  <a:txBody>
                    <a:bodyPr/>
                    <a:lstStyle/>
                    <a:p>
                      <a:pPr algn="ctr"/>
                      <a:r>
                        <a:rPr lang="en-US" dirty="0" smtClean="0"/>
                        <a:t>Enter to scroll one line</a:t>
                      </a:r>
                    </a:p>
                    <a:p>
                      <a:pPr algn="ctr"/>
                      <a:r>
                        <a:rPr lang="en-US" dirty="0" smtClean="0"/>
                        <a:t>Space to scroll</a:t>
                      </a:r>
                      <a:r>
                        <a:rPr lang="en-US" baseline="0" dirty="0" smtClean="0"/>
                        <a:t> a page</a:t>
                      </a:r>
                    </a:p>
                    <a:p>
                      <a:pPr algn="ctr"/>
                      <a:r>
                        <a:rPr lang="en-US" baseline="0" dirty="0" smtClean="0"/>
                        <a:t>q to quit</a:t>
                      </a:r>
                    </a:p>
                    <a:p>
                      <a:pPr algn="ctr"/>
                      <a:r>
                        <a:rPr lang="en-US" baseline="0" dirty="0" smtClean="0"/>
                        <a:t>/ to search</a:t>
                      </a:r>
                    </a:p>
                    <a:p>
                      <a:pPr algn="ctr"/>
                      <a:r>
                        <a:rPr lang="en-US" baseline="0" dirty="0" smtClean="0"/>
                        <a:t>n shows next</a:t>
                      </a:r>
                      <a:endParaRPr lang="en-US" dirty="0"/>
                    </a:p>
                  </a:txBody>
                  <a:tcPr/>
                </a:tc>
                <a:tc>
                  <a:txBody>
                    <a:bodyPr/>
                    <a:lstStyle/>
                    <a:p>
                      <a:pPr algn="ctr"/>
                      <a:r>
                        <a:rPr lang="en-US" dirty="0" smtClean="0"/>
                        <a:t>Ctrl</a:t>
                      </a:r>
                      <a:r>
                        <a:rPr lang="en-US" baseline="0" dirty="0" smtClean="0"/>
                        <a:t> + C to stop</a:t>
                      </a:r>
                      <a:endParaRPr lang="en-US" dirty="0"/>
                    </a:p>
                  </a:txBody>
                  <a:tcPr/>
                </a:tc>
                <a:extLst>
                  <a:ext uri="{0D108BD9-81ED-4DB2-BD59-A6C34878D82A}">
                    <a16:rowId xmlns:a16="http://schemas.microsoft.com/office/drawing/2014/main" xmlns="" val="10002"/>
                  </a:ext>
                </a:extLst>
              </a:tr>
            </a:tbl>
          </a:graphicData>
        </a:graphic>
      </p:graphicFrame>
      <p:sp>
        <p:nvSpPr>
          <p:cNvPr id="5" name="TextBox 4"/>
          <p:cNvSpPr txBox="1"/>
          <p:nvPr/>
        </p:nvSpPr>
        <p:spPr>
          <a:xfrm>
            <a:off x="1503079" y="5905662"/>
            <a:ext cx="6137843" cy="369332"/>
          </a:xfrm>
          <a:prstGeom prst="rect">
            <a:avLst/>
          </a:prstGeom>
          <a:noFill/>
        </p:spPr>
        <p:txBody>
          <a:bodyPr wrap="none" rtlCol="0">
            <a:spAutoFit/>
          </a:bodyPr>
          <a:lstStyle/>
          <a:p>
            <a:r>
              <a:rPr lang="en-US" dirty="0" smtClean="0"/>
              <a:t>Use these command line programs to look at the sequence files</a:t>
            </a:r>
            <a:endParaRPr lang="en-US" dirty="0"/>
          </a:p>
        </p:txBody>
      </p:sp>
      <p:pic>
        <p:nvPicPr>
          <p:cNvPr id="6" name="Shape 84">
            <a:extLst>
              <a:ext uri="{FF2B5EF4-FFF2-40B4-BE49-F238E27FC236}">
                <a16:creationId xmlns:a16="http://schemas.microsoft.com/office/drawing/2014/main" xmlns="" id="{17B676F2-A107-45D0-BE9D-8BD2BE42E50C}"/>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7" name="Rectangle 6"/>
          <p:cNvSpPr/>
          <p:nvPr/>
        </p:nvSpPr>
        <p:spPr>
          <a:xfrm>
            <a:off x="2475487" y="6333583"/>
            <a:ext cx="4193027" cy="369332"/>
          </a:xfrm>
          <a:prstGeom prst="rect">
            <a:avLst/>
          </a:prstGeom>
          <a:solidFill>
            <a:srgbClr val="000000"/>
          </a:solidFill>
        </p:spPr>
        <p:txBody>
          <a:bodyPr wrap="square">
            <a:spAutoFit/>
          </a:bodyPr>
          <a:lstStyle/>
          <a:p>
            <a:pPr algn="ctr" defTabSz="457200">
              <a:buClrTx/>
              <a:buFontTx/>
              <a:buNone/>
            </a:pPr>
            <a:r>
              <a:rPr lang="en-US" dirty="0">
                <a:solidFill>
                  <a:srgbClr val="FFFFFF"/>
                </a:solidFill>
                <a:latin typeface="Courier New"/>
                <a:cs typeface="Courier New"/>
              </a:rPr>
              <a:t>h</a:t>
            </a:r>
            <a:r>
              <a:rPr lang="en-US" dirty="0" smtClean="0">
                <a:solidFill>
                  <a:srgbClr val="FFFFFF"/>
                </a:solidFill>
                <a:latin typeface="Courier New"/>
                <a:cs typeface="Courier New"/>
              </a:rPr>
              <a:t>ead –n 10 sequence_1.fq</a:t>
            </a:r>
            <a:endParaRPr lang="en-US" sz="1800" kern="1200" dirty="0">
              <a:solidFill>
                <a:srgbClr val="FFFFFF"/>
              </a:solidFill>
              <a:latin typeface="Courier New"/>
              <a:ea typeface="+mn-ea"/>
              <a:cs typeface="Courier New"/>
            </a:endParaRPr>
          </a:p>
        </p:txBody>
      </p:sp>
    </p:spTree>
    <p:extLst>
      <p:ext uri="{BB962C8B-B14F-4D97-AF65-F5344CB8AC3E}">
        <p14:creationId xmlns:p14="http://schemas.microsoft.com/office/powerpoint/2010/main" val="62837974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10-14 at 16.14.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051" y="1394901"/>
            <a:ext cx="8309899" cy="1559214"/>
          </a:xfrm>
          <a:prstGeom prst="rect">
            <a:avLst/>
          </a:prstGeom>
        </p:spPr>
      </p:pic>
      <p:sp>
        <p:nvSpPr>
          <p:cNvPr id="4" name="Title 1"/>
          <p:cNvSpPr txBox="1">
            <a:spLocks/>
          </p:cNvSpPr>
          <p:nvPr/>
        </p:nvSpPr>
        <p:spPr>
          <a:xfrm>
            <a:off x="497840" y="274638"/>
            <a:ext cx="8148320" cy="7921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Let’s put this to use</a:t>
            </a:r>
            <a:endParaRPr lang="en-US" dirty="0"/>
          </a:p>
        </p:txBody>
      </p:sp>
      <p:sp>
        <p:nvSpPr>
          <p:cNvPr id="7" name="TextBox 6"/>
          <p:cNvSpPr txBox="1"/>
          <p:nvPr/>
        </p:nvSpPr>
        <p:spPr>
          <a:xfrm>
            <a:off x="391160" y="2997200"/>
            <a:ext cx="2464812" cy="1477328"/>
          </a:xfrm>
          <a:prstGeom prst="rect">
            <a:avLst/>
          </a:prstGeom>
          <a:noFill/>
        </p:spPr>
        <p:txBody>
          <a:bodyPr wrap="none" rtlCol="0">
            <a:spAutoFit/>
          </a:bodyPr>
          <a:lstStyle/>
          <a:p>
            <a:r>
              <a:rPr lang="en-US" b="1" dirty="0" err="1" smtClean="0"/>
              <a:t>Fastq</a:t>
            </a:r>
            <a:r>
              <a:rPr lang="en-US" b="1" dirty="0" smtClean="0"/>
              <a:t> File Format:</a:t>
            </a:r>
          </a:p>
          <a:p>
            <a:r>
              <a:rPr lang="en-US" dirty="0" smtClean="0"/>
              <a:t>Header</a:t>
            </a:r>
          </a:p>
          <a:p>
            <a:r>
              <a:rPr lang="en-US" dirty="0" smtClean="0"/>
              <a:t>Sequence</a:t>
            </a:r>
          </a:p>
          <a:p>
            <a:r>
              <a:rPr lang="en-US" dirty="0" smtClean="0"/>
              <a:t>Second Header (often +)</a:t>
            </a:r>
          </a:p>
          <a:p>
            <a:r>
              <a:rPr lang="en-US" dirty="0" err="1" smtClean="0"/>
              <a:t>Phred</a:t>
            </a:r>
            <a:r>
              <a:rPr lang="en-US" dirty="0" smtClean="0"/>
              <a:t> Quality Score</a:t>
            </a:r>
            <a:endParaRPr lang="en-US" dirty="0"/>
          </a:p>
        </p:txBody>
      </p:sp>
      <p:sp>
        <p:nvSpPr>
          <p:cNvPr id="8" name="Rectangle 7"/>
          <p:cNvSpPr/>
          <p:nvPr/>
        </p:nvSpPr>
        <p:spPr>
          <a:xfrm>
            <a:off x="391160" y="1513840"/>
            <a:ext cx="1082040" cy="203200"/>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noFill/>
              </a:rPr>
              <a:t>ç</a:t>
            </a:r>
            <a:endParaRPr lang="en-US" dirty="0">
              <a:noFill/>
            </a:endParaRPr>
          </a:p>
        </p:txBody>
      </p:sp>
      <p:sp>
        <p:nvSpPr>
          <p:cNvPr id="9" name="Rectangle 8"/>
          <p:cNvSpPr/>
          <p:nvPr/>
        </p:nvSpPr>
        <p:spPr>
          <a:xfrm>
            <a:off x="391160" y="3373120"/>
            <a:ext cx="1082040" cy="203200"/>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0" name="Rectangle 9"/>
          <p:cNvSpPr/>
          <p:nvPr/>
        </p:nvSpPr>
        <p:spPr>
          <a:xfrm>
            <a:off x="391160" y="1717040"/>
            <a:ext cx="8183880" cy="465728"/>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1" name="Rectangle 10"/>
          <p:cNvSpPr/>
          <p:nvPr/>
        </p:nvSpPr>
        <p:spPr>
          <a:xfrm>
            <a:off x="391160" y="3627120"/>
            <a:ext cx="1082040" cy="274320"/>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2" name="Rectangle 11"/>
          <p:cNvSpPr/>
          <p:nvPr/>
        </p:nvSpPr>
        <p:spPr>
          <a:xfrm>
            <a:off x="391160" y="2081168"/>
            <a:ext cx="1082040" cy="203200"/>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3" name="Rectangle 12"/>
          <p:cNvSpPr/>
          <p:nvPr/>
        </p:nvSpPr>
        <p:spPr>
          <a:xfrm>
            <a:off x="391160" y="3901440"/>
            <a:ext cx="2382520" cy="274320"/>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4" name="Rectangle 13"/>
          <p:cNvSpPr/>
          <p:nvPr/>
        </p:nvSpPr>
        <p:spPr>
          <a:xfrm>
            <a:off x="391160" y="2284368"/>
            <a:ext cx="8183880" cy="455158"/>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5" name="Rectangle 14"/>
          <p:cNvSpPr/>
          <p:nvPr/>
        </p:nvSpPr>
        <p:spPr>
          <a:xfrm>
            <a:off x="391160" y="4175760"/>
            <a:ext cx="2006600" cy="298768"/>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6" name="TextBox 15"/>
          <p:cNvSpPr txBox="1"/>
          <p:nvPr/>
        </p:nvSpPr>
        <p:spPr>
          <a:xfrm>
            <a:off x="332968" y="4968240"/>
            <a:ext cx="8478064" cy="1477328"/>
          </a:xfrm>
          <a:prstGeom prst="rect">
            <a:avLst/>
          </a:prstGeom>
          <a:noFill/>
        </p:spPr>
        <p:txBody>
          <a:bodyPr wrap="none" rtlCol="0">
            <a:spAutoFit/>
          </a:bodyPr>
          <a:lstStyle/>
          <a:p>
            <a:pPr algn="ctr"/>
            <a:r>
              <a:rPr lang="en-US" dirty="0" smtClean="0"/>
              <a:t>Lot’s of analysis software like paired reads to be in the same order</a:t>
            </a:r>
          </a:p>
          <a:p>
            <a:pPr algn="ctr"/>
            <a:r>
              <a:rPr lang="en-US" dirty="0" smtClean="0"/>
              <a:t>CHALLENGE!</a:t>
            </a:r>
          </a:p>
          <a:p>
            <a:pPr algn="ctr"/>
            <a:r>
              <a:rPr lang="en-US" dirty="0" smtClean="0"/>
              <a:t>Use head and tail to check that the five bottom and top headers are in the same order in </a:t>
            </a:r>
          </a:p>
          <a:p>
            <a:pPr algn="ctr"/>
            <a:r>
              <a:rPr lang="en-US" dirty="0" smtClean="0"/>
              <a:t>sequence_1.fq and sequence_2.fq</a:t>
            </a:r>
          </a:p>
          <a:p>
            <a:pPr algn="ctr"/>
            <a:r>
              <a:rPr lang="en-US" dirty="0" smtClean="0"/>
              <a:t>(You may need to use the –n option to show more lines) </a:t>
            </a:r>
            <a:endParaRPr lang="en-US" dirty="0"/>
          </a:p>
        </p:txBody>
      </p:sp>
      <p:pic>
        <p:nvPicPr>
          <p:cNvPr id="17" name="Shape 84">
            <a:extLst>
              <a:ext uri="{FF2B5EF4-FFF2-40B4-BE49-F238E27FC236}">
                <a16:creationId xmlns:a16="http://schemas.microsoft.com/office/drawing/2014/main" xmlns="" id="{17B676F2-A107-45D0-BE9D-8BD2BE42E50C}"/>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410947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9"/>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1"/>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2"/>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3"/>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5" grpId="0" animBg="1"/>
      <p:bldP spid="1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7-10-13 at 10.18.44.png"/>
          <p:cNvPicPr>
            <a:picLocks noChangeAspect="1"/>
          </p:cNvPicPr>
          <p:nvPr/>
        </p:nvPicPr>
        <p:blipFill rotWithShape="1">
          <a:blip r:embed="rId2">
            <a:extLst>
              <a:ext uri="{28A0092B-C50C-407E-A947-70E740481C1C}">
                <a14:useLocalDpi xmlns:a14="http://schemas.microsoft.com/office/drawing/2010/main" val="0"/>
              </a:ext>
            </a:extLst>
          </a:blip>
          <a:srcRect r="26982"/>
          <a:stretch/>
        </p:blipFill>
        <p:spPr>
          <a:xfrm>
            <a:off x="4373761" y="1182555"/>
            <a:ext cx="4370490" cy="5116375"/>
          </a:xfrm>
          <a:prstGeom prst="rect">
            <a:avLst/>
          </a:prstGeom>
        </p:spPr>
      </p:pic>
      <p:pic>
        <p:nvPicPr>
          <p:cNvPr id="2" name="Picture 1" descr="Screen Shot 2017-10-13 at 10.17.02.png"/>
          <p:cNvPicPr>
            <a:picLocks noChangeAspect="1"/>
          </p:cNvPicPr>
          <p:nvPr/>
        </p:nvPicPr>
        <p:blipFill rotWithShape="1">
          <a:blip r:embed="rId3">
            <a:extLst>
              <a:ext uri="{28A0092B-C50C-407E-A947-70E740481C1C}">
                <a14:useLocalDpi xmlns:a14="http://schemas.microsoft.com/office/drawing/2010/main" val="0"/>
              </a:ext>
            </a:extLst>
          </a:blip>
          <a:srcRect r="33968"/>
          <a:stretch/>
        </p:blipFill>
        <p:spPr>
          <a:xfrm>
            <a:off x="297146" y="1182555"/>
            <a:ext cx="3979038" cy="5116376"/>
          </a:xfrm>
          <a:prstGeom prst="rect">
            <a:avLst/>
          </a:prstGeom>
        </p:spPr>
      </p:pic>
      <p:sp>
        <p:nvSpPr>
          <p:cNvPr id="4" name="Title 1"/>
          <p:cNvSpPr txBox="1">
            <a:spLocks/>
          </p:cNvSpPr>
          <p:nvPr/>
        </p:nvSpPr>
        <p:spPr>
          <a:xfrm>
            <a:off x="497840" y="274638"/>
            <a:ext cx="8148320" cy="7921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Challenge</a:t>
            </a:r>
          </a:p>
        </p:txBody>
      </p:sp>
      <p:sp>
        <p:nvSpPr>
          <p:cNvPr id="7" name="Rectangle 6"/>
          <p:cNvSpPr/>
          <p:nvPr/>
        </p:nvSpPr>
        <p:spPr>
          <a:xfrm>
            <a:off x="297146" y="1285471"/>
            <a:ext cx="8183880" cy="190922"/>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8" name="Rectangle 7"/>
          <p:cNvSpPr/>
          <p:nvPr/>
        </p:nvSpPr>
        <p:spPr>
          <a:xfrm>
            <a:off x="297146" y="2230830"/>
            <a:ext cx="8183880" cy="190922"/>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9" name="Rectangle 8"/>
          <p:cNvSpPr/>
          <p:nvPr/>
        </p:nvSpPr>
        <p:spPr>
          <a:xfrm>
            <a:off x="297146" y="3203051"/>
            <a:ext cx="8183880" cy="190922"/>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0" name="Rectangle 9"/>
          <p:cNvSpPr/>
          <p:nvPr/>
        </p:nvSpPr>
        <p:spPr>
          <a:xfrm>
            <a:off x="297146" y="4181940"/>
            <a:ext cx="8183880" cy="190922"/>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1" name="Rectangle 10"/>
          <p:cNvSpPr/>
          <p:nvPr/>
        </p:nvSpPr>
        <p:spPr>
          <a:xfrm>
            <a:off x="297146" y="5141369"/>
            <a:ext cx="8183880" cy="190922"/>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pic>
        <p:nvPicPr>
          <p:cNvPr id="13"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7907513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97840" y="274638"/>
            <a:ext cx="8148320" cy="7921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Sequencing Stats</a:t>
            </a:r>
            <a:endParaRPr lang="en-US" dirty="0"/>
          </a:p>
        </p:txBody>
      </p:sp>
      <p:sp>
        <p:nvSpPr>
          <p:cNvPr id="5" name="TextBox 4"/>
          <p:cNvSpPr txBox="1"/>
          <p:nvPr/>
        </p:nvSpPr>
        <p:spPr>
          <a:xfrm>
            <a:off x="1851769" y="1117600"/>
            <a:ext cx="5440499" cy="5909311"/>
          </a:xfrm>
          <a:prstGeom prst="rect">
            <a:avLst/>
          </a:prstGeom>
          <a:noFill/>
        </p:spPr>
        <p:txBody>
          <a:bodyPr wrap="none" rtlCol="0">
            <a:spAutoFit/>
          </a:bodyPr>
          <a:lstStyle/>
          <a:p>
            <a:pPr algn="ctr"/>
            <a:r>
              <a:rPr lang="en-US" dirty="0" smtClean="0"/>
              <a:t>How many reads?</a:t>
            </a:r>
          </a:p>
          <a:p>
            <a:pPr algn="ctr"/>
            <a:r>
              <a:rPr lang="en-US" dirty="0" smtClean="0"/>
              <a:t>Count the number of lines</a:t>
            </a:r>
          </a:p>
          <a:p>
            <a:pPr algn="ctr"/>
            <a:endParaRPr lang="en-US" dirty="0" smtClean="0">
              <a:solidFill>
                <a:srgbClr val="FF0000"/>
              </a:solidFill>
            </a:endParaRPr>
          </a:p>
          <a:p>
            <a:pPr algn="ctr"/>
            <a:r>
              <a:rPr lang="en-US" dirty="0" smtClean="0">
                <a:solidFill>
                  <a:srgbClr val="FF0000"/>
                </a:solidFill>
              </a:rPr>
              <a:t>742640 lines THEREFORE 185660 reads</a:t>
            </a:r>
          </a:p>
          <a:p>
            <a:pPr algn="ctr"/>
            <a:endParaRPr lang="en-US" dirty="0" smtClean="0"/>
          </a:p>
          <a:p>
            <a:pPr algn="ctr"/>
            <a:r>
              <a:rPr lang="en-US" dirty="0" smtClean="0"/>
              <a:t>Are there the same number of reverse reads?</a:t>
            </a:r>
          </a:p>
          <a:p>
            <a:pPr algn="ctr"/>
            <a:endParaRPr lang="en-US" dirty="0"/>
          </a:p>
          <a:p>
            <a:pPr algn="ctr"/>
            <a:r>
              <a:rPr lang="en-US" dirty="0" smtClean="0"/>
              <a:t>How about just counting the header lines?</a:t>
            </a:r>
          </a:p>
          <a:p>
            <a:pPr algn="ctr"/>
            <a:r>
              <a:rPr lang="en-US" dirty="0" smtClean="0"/>
              <a:t>Each header line starts @E</a:t>
            </a:r>
          </a:p>
          <a:p>
            <a:pPr algn="ctr"/>
            <a:endParaRPr lang="en-US" dirty="0" smtClean="0">
              <a:solidFill>
                <a:srgbClr val="FF0000"/>
              </a:solidFill>
            </a:endParaRPr>
          </a:p>
          <a:p>
            <a:pPr algn="ctr"/>
            <a:r>
              <a:rPr lang="en-US" dirty="0" smtClean="0">
                <a:solidFill>
                  <a:srgbClr val="FF0000"/>
                </a:solidFill>
              </a:rPr>
              <a:t>219153</a:t>
            </a:r>
            <a:endParaRPr lang="en-US" dirty="0" smtClean="0"/>
          </a:p>
          <a:p>
            <a:pPr algn="ctr"/>
            <a:r>
              <a:rPr lang="en-US" dirty="0" smtClean="0"/>
              <a:t>BUT the numbers from the two programs don’t match?!</a:t>
            </a:r>
          </a:p>
          <a:p>
            <a:pPr algn="ctr"/>
            <a:endParaRPr lang="en-US" dirty="0"/>
          </a:p>
          <a:p>
            <a:pPr algn="ctr"/>
            <a:endParaRPr lang="en-US" dirty="0" smtClean="0"/>
          </a:p>
          <a:p>
            <a:pPr algn="ctr"/>
            <a:endParaRPr lang="en-US" dirty="0"/>
          </a:p>
          <a:p>
            <a:pPr algn="ctr"/>
            <a:r>
              <a:rPr lang="en-US" dirty="0" smtClean="0"/>
              <a:t>How about with this</a:t>
            </a:r>
          </a:p>
          <a:p>
            <a:pPr algn="ctr"/>
            <a:endParaRPr lang="en-US" dirty="0" smtClean="0">
              <a:solidFill>
                <a:srgbClr val="FF0000"/>
              </a:solidFill>
            </a:endParaRPr>
          </a:p>
          <a:p>
            <a:pPr algn="ctr"/>
            <a:r>
              <a:rPr lang="en-US" dirty="0" smtClean="0">
                <a:solidFill>
                  <a:srgbClr val="FF0000"/>
                </a:solidFill>
              </a:rPr>
              <a:t>185660</a:t>
            </a:r>
          </a:p>
          <a:p>
            <a:pPr algn="ctr"/>
            <a:endParaRPr lang="en-US" dirty="0"/>
          </a:p>
          <a:p>
            <a:pPr algn="ctr"/>
            <a:r>
              <a:rPr lang="en-US" dirty="0" smtClean="0"/>
              <a:t>^ matches this pattern at the start of the line</a:t>
            </a:r>
          </a:p>
          <a:p>
            <a:pPr algn="ctr"/>
            <a:endParaRPr lang="en-US" dirty="0"/>
          </a:p>
        </p:txBody>
      </p:sp>
      <p:sp>
        <p:nvSpPr>
          <p:cNvPr id="6" name="Rectangle 5"/>
          <p:cNvSpPr/>
          <p:nvPr/>
        </p:nvSpPr>
        <p:spPr>
          <a:xfrm>
            <a:off x="3024710" y="1679695"/>
            <a:ext cx="2932019" cy="324000"/>
          </a:xfrm>
          <a:prstGeom prst="rect">
            <a:avLst/>
          </a:prstGeom>
          <a:solidFill>
            <a:srgbClr val="000000"/>
          </a:solidFill>
        </p:spPr>
        <p:txBody>
          <a:bodyPr wrap="none">
            <a:spAutoFit/>
          </a:bodyPr>
          <a:lstStyle/>
          <a:p>
            <a:pPr algn="ctr"/>
            <a:r>
              <a:rPr lang="en-US" sz="1700" dirty="0">
                <a:solidFill>
                  <a:srgbClr val="FFFFFF"/>
                </a:solidFill>
                <a:latin typeface="Courier New"/>
                <a:cs typeface="Courier New"/>
              </a:rPr>
              <a:t>$ </a:t>
            </a:r>
            <a:r>
              <a:rPr lang="en-US" sz="1700" dirty="0" err="1">
                <a:solidFill>
                  <a:srgbClr val="FFFFFF"/>
                </a:solidFill>
                <a:latin typeface="Courier New"/>
                <a:cs typeface="Courier New"/>
              </a:rPr>
              <a:t>wc</a:t>
            </a:r>
            <a:r>
              <a:rPr lang="en-US" sz="1700" dirty="0">
                <a:solidFill>
                  <a:srgbClr val="FFFFFF"/>
                </a:solidFill>
                <a:latin typeface="Courier New"/>
                <a:cs typeface="Courier New"/>
              </a:rPr>
              <a:t> –l sequence_1.fq</a:t>
            </a:r>
          </a:p>
        </p:txBody>
      </p:sp>
      <p:sp>
        <p:nvSpPr>
          <p:cNvPr id="8" name="Rectangle 7"/>
          <p:cNvSpPr/>
          <p:nvPr/>
        </p:nvSpPr>
        <p:spPr>
          <a:xfrm>
            <a:off x="2540360" y="4517846"/>
            <a:ext cx="4063282" cy="353943"/>
          </a:xfrm>
          <a:prstGeom prst="rect">
            <a:avLst/>
          </a:prstGeom>
          <a:solidFill>
            <a:srgbClr val="000000"/>
          </a:solidFill>
        </p:spPr>
        <p:txBody>
          <a:bodyPr wrap="square">
            <a:spAutoFit/>
          </a:bodyPr>
          <a:lstStyle/>
          <a:p>
            <a:pPr algn="ctr"/>
            <a:r>
              <a:rPr lang="en-US" sz="1700" dirty="0">
                <a:solidFill>
                  <a:srgbClr val="FFFFFF"/>
                </a:solidFill>
                <a:latin typeface="Courier New"/>
                <a:cs typeface="Courier New"/>
              </a:rPr>
              <a:t>$ </a:t>
            </a:r>
            <a:r>
              <a:rPr lang="en-US" sz="1700" dirty="0" err="1">
                <a:solidFill>
                  <a:srgbClr val="FFFFFF"/>
                </a:solidFill>
                <a:latin typeface="Courier New"/>
                <a:cs typeface="Courier New"/>
              </a:rPr>
              <a:t>grep</a:t>
            </a:r>
            <a:r>
              <a:rPr lang="en-US" sz="1700" dirty="0">
                <a:solidFill>
                  <a:srgbClr val="FFFFFF"/>
                </a:solidFill>
                <a:latin typeface="Courier New"/>
                <a:cs typeface="Courier New"/>
              </a:rPr>
              <a:t> “@E” sequence_1.</a:t>
            </a:r>
            <a:r>
              <a:rPr lang="en-US" sz="1700" dirty="0" smtClean="0">
                <a:solidFill>
                  <a:srgbClr val="FFFFFF"/>
                </a:solidFill>
                <a:latin typeface="Courier New"/>
                <a:cs typeface="Courier New"/>
              </a:rPr>
              <a:t>fq</a:t>
            </a:r>
            <a:endParaRPr lang="en-US" sz="1700" dirty="0">
              <a:solidFill>
                <a:srgbClr val="FFFFFF"/>
              </a:solidFill>
              <a:latin typeface="Courier New"/>
              <a:cs typeface="Courier New"/>
            </a:endParaRPr>
          </a:p>
        </p:txBody>
      </p:sp>
      <p:sp>
        <p:nvSpPr>
          <p:cNvPr id="9" name="Rectangle 8"/>
          <p:cNvSpPr/>
          <p:nvPr/>
        </p:nvSpPr>
        <p:spPr>
          <a:xfrm>
            <a:off x="2574000" y="5520173"/>
            <a:ext cx="3996000" cy="324000"/>
          </a:xfrm>
          <a:prstGeom prst="rect">
            <a:avLst/>
          </a:prstGeom>
          <a:solidFill>
            <a:srgbClr val="000000"/>
          </a:solidFill>
        </p:spPr>
        <p:txBody>
          <a:bodyPr wrap="none">
            <a:spAutoFit/>
          </a:bodyPr>
          <a:lstStyle/>
          <a:p>
            <a:pPr algn="ctr"/>
            <a:r>
              <a:rPr lang="en-US" sz="1700" dirty="0">
                <a:solidFill>
                  <a:srgbClr val="FFFFFF"/>
                </a:solidFill>
                <a:latin typeface="Courier New"/>
                <a:cs typeface="Courier New"/>
              </a:rPr>
              <a:t>$ </a:t>
            </a:r>
            <a:r>
              <a:rPr lang="en-US" sz="1700" dirty="0" err="1">
                <a:solidFill>
                  <a:srgbClr val="FFFFFF"/>
                </a:solidFill>
                <a:latin typeface="Courier New"/>
                <a:cs typeface="Courier New"/>
              </a:rPr>
              <a:t>grep</a:t>
            </a:r>
            <a:r>
              <a:rPr lang="en-US" sz="1700" dirty="0">
                <a:solidFill>
                  <a:srgbClr val="FFFFFF"/>
                </a:solidFill>
                <a:latin typeface="Courier New"/>
                <a:cs typeface="Courier New"/>
              </a:rPr>
              <a:t> –c “^@E” sequence_1.fq</a:t>
            </a:r>
          </a:p>
        </p:txBody>
      </p:sp>
      <p:sp>
        <p:nvSpPr>
          <p:cNvPr id="2" name="TextBox 1"/>
          <p:cNvSpPr txBox="1"/>
          <p:nvPr/>
        </p:nvSpPr>
        <p:spPr>
          <a:xfrm>
            <a:off x="2540359" y="3586004"/>
            <a:ext cx="4063282" cy="369332"/>
          </a:xfrm>
          <a:prstGeom prst="rect">
            <a:avLst/>
          </a:prstGeom>
          <a:solidFill>
            <a:srgbClr val="000000"/>
          </a:solidFill>
        </p:spPr>
        <p:txBody>
          <a:bodyPr wrap="none" rtlCol="0">
            <a:spAutoFit/>
          </a:bodyPr>
          <a:lstStyle/>
          <a:p>
            <a:r>
              <a:rPr lang="en-US" dirty="0">
                <a:solidFill>
                  <a:srgbClr val="FFFFFF"/>
                </a:solidFill>
                <a:latin typeface="Courier New"/>
                <a:cs typeface="Courier New"/>
              </a:rPr>
              <a:t>$ </a:t>
            </a:r>
            <a:r>
              <a:rPr lang="en-US" dirty="0" err="1">
                <a:solidFill>
                  <a:srgbClr val="FFFFFF"/>
                </a:solidFill>
                <a:latin typeface="Courier New"/>
                <a:cs typeface="Courier New"/>
              </a:rPr>
              <a:t>grep</a:t>
            </a:r>
            <a:r>
              <a:rPr lang="en-US" dirty="0">
                <a:solidFill>
                  <a:srgbClr val="FFFFFF"/>
                </a:solidFill>
                <a:latin typeface="Courier New"/>
                <a:cs typeface="Courier New"/>
              </a:rPr>
              <a:t> –c “@E” sequence_1.</a:t>
            </a:r>
            <a:r>
              <a:rPr lang="en-US" dirty="0" smtClean="0">
                <a:solidFill>
                  <a:srgbClr val="FFFFFF"/>
                </a:solidFill>
                <a:latin typeface="Courier New"/>
                <a:cs typeface="Courier New"/>
              </a:rPr>
              <a:t>fq</a:t>
            </a:r>
            <a:endParaRPr lang="en-US" dirty="0"/>
          </a:p>
        </p:txBody>
      </p:sp>
      <p:cxnSp>
        <p:nvCxnSpPr>
          <p:cNvPr id="11" name="Straight Arrow Connector 10"/>
          <p:cNvCxnSpPr/>
          <p:nvPr/>
        </p:nvCxnSpPr>
        <p:spPr>
          <a:xfrm flipH="1">
            <a:off x="4037042" y="1528015"/>
            <a:ext cx="2532958" cy="268435"/>
          </a:xfrm>
          <a:prstGeom prst="straightConnector1">
            <a:avLst/>
          </a:prstGeom>
          <a:ln>
            <a:solidFill>
              <a:schemeClr val="accent6"/>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6731842" y="1204849"/>
            <a:ext cx="1393863" cy="646331"/>
          </a:xfrm>
          <a:prstGeom prst="rect">
            <a:avLst/>
          </a:prstGeom>
          <a:noFill/>
        </p:spPr>
        <p:txBody>
          <a:bodyPr wrap="square" rtlCol="0">
            <a:spAutoFit/>
          </a:bodyPr>
          <a:lstStyle/>
          <a:p>
            <a:r>
              <a:rPr lang="en-US" dirty="0" smtClean="0"/>
              <a:t>This is the letter l</a:t>
            </a:r>
            <a:endParaRPr lang="en-US" dirty="0"/>
          </a:p>
        </p:txBody>
      </p:sp>
      <p:pic>
        <p:nvPicPr>
          <p:cNvPr id="10" name="Shape 84">
            <a:extLst>
              <a:ext uri="{FF2B5EF4-FFF2-40B4-BE49-F238E27FC236}">
                <a16:creationId xmlns:a16="http://schemas.microsoft.com/office/drawing/2014/main" xmlns="" id="{17B676F2-A107-45D0-BE9D-8BD2BE42E50C}"/>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9661554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15" end="15"/>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7" end="17"/>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2" grpId="0" animBg="1"/>
      <p:bldP spid="1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53"/>
          <p:cNvSpPr txBox="1"/>
          <p:nvPr/>
        </p:nvSpPr>
        <p:spPr>
          <a:xfrm>
            <a:off x="444269" y="1378950"/>
            <a:ext cx="8255462"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000" dirty="0" smtClean="0">
                <a:solidFill>
                  <a:srgbClr val="000000"/>
                </a:solidFill>
                <a:latin typeface="Calibri"/>
                <a:ea typeface="Calibri"/>
                <a:cs typeface="Calibri"/>
                <a:sym typeface="Calibri"/>
              </a:rPr>
              <a:t>So You’ve Got Some Sequencing Data – Now What?</a:t>
            </a:r>
            <a:endParaRPr sz="3000" dirty="0"/>
          </a:p>
        </p:txBody>
      </p:sp>
      <p:pic>
        <p:nvPicPr>
          <p:cNvPr id="5" name="Shape 754"/>
          <p:cNvPicPr preferRelativeResize="0"/>
          <p:nvPr/>
        </p:nvPicPr>
        <p:blipFill>
          <a:blip r:embed="rId2">
            <a:alphaModFix/>
          </a:blip>
          <a:stretch>
            <a:fillRect/>
          </a:stretch>
        </p:blipFill>
        <p:spPr>
          <a:xfrm>
            <a:off x="2389228" y="2139180"/>
            <a:ext cx="4365545" cy="2579640"/>
          </a:xfrm>
          <a:prstGeom prst="rect">
            <a:avLst/>
          </a:prstGeom>
          <a:noFill/>
          <a:ln>
            <a:noFill/>
          </a:ln>
        </p:spPr>
      </p:pic>
      <p:sp>
        <p:nvSpPr>
          <p:cNvPr id="6" name="Shape 753"/>
          <p:cNvSpPr txBox="1"/>
          <p:nvPr/>
        </p:nvSpPr>
        <p:spPr>
          <a:xfrm>
            <a:off x="444269" y="4992995"/>
            <a:ext cx="8255462"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000" dirty="0" smtClean="0">
                <a:solidFill>
                  <a:srgbClr val="000000"/>
                </a:solidFill>
                <a:latin typeface="Calibri"/>
                <a:ea typeface="Calibri"/>
                <a:cs typeface="Calibri"/>
                <a:sym typeface="Calibri"/>
              </a:rPr>
              <a:t>The first thing you should do is check the quality of the data</a:t>
            </a:r>
            <a:r>
              <a:rPr lang="is-IS" sz="3000" dirty="0" smtClean="0">
                <a:solidFill>
                  <a:srgbClr val="000000"/>
                </a:solidFill>
                <a:latin typeface="Calibri"/>
                <a:ea typeface="Calibri"/>
                <a:cs typeface="Calibri"/>
                <a:sym typeface="Calibri"/>
              </a:rPr>
              <a:t>…</a:t>
            </a:r>
            <a:endParaRPr sz="3000" dirty="0"/>
          </a:p>
        </p:txBody>
      </p:sp>
    </p:spTree>
    <p:extLst>
      <p:ext uri="{BB962C8B-B14F-4D97-AF65-F5344CB8AC3E}">
        <p14:creationId xmlns:p14="http://schemas.microsoft.com/office/powerpoint/2010/main" val="226980528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10-14 at 16.14.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051" y="1394901"/>
            <a:ext cx="8309899" cy="1559214"/>
          </a:xfrm>
          <a:prstGeom prst="rect">
            <a:avLst/>
          </a:prstGeom>
        </p:spPr>
      </p:pic>
      <p:sp>
        <p:nvSpPr>
          <p:cNvPr id="4" name="Title 1"/>
          <p:cNvSpPr txBox="1">
            <a:spLocks/>
          </p:cNvSpPr>
          <p:nvPr/>
        </p:nvSpPr>
        <p:spPr>
          <a:xfrm>
            <a:off x="497840" y="274638"/>
            <a:ext cx="8148320" cy="7921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Fastq</a:t>
            </a:r>
            <a:r>
              <a:rPr lang="en-US" dirty="0" smtClean="0"/>
              <a:t> Format</a:t>
            </a:r>
            <a:endParaRPr lang="en-US" dirty="0"/>
          </a:p>
        </p:txBody>
      </p:sp>
      <p:sp>
        <p:nvSpPr>
          <p:cNvPr id="7" name="TextBox 6"/>
          <p:cNvSpPr txBox="1"/>
          <p:nvPr/>
        </p:nvSpPr>
        <p:spPr>
          <a:xfrm>
            <a:off x="391160" y="2997200"/>
            <a:ext cx="2464812" cy="1477328"/>
          </a:xfrm>
          <a:prstGeom prst="rect">
            <a:avLst/>
          </a:prstGeom>
          <a:noFill/>
        </p:spPr>
        <p:txBody>
          <a:bodyPr wrap="none" rtlCol="0">
            <a:spAutoFit/>
          </a:bodyPr>
          <a:lstStyle/>
          <a:p>
            <a:r>
              <a:rPr lang="en-US" b="1" dirty="0" err="1" smtClean="0"/>
              <a:t>Fastq</a:t>
            </a:r>
            <a:r>
              <a:rPr lang="en-US" b="1" dirty="0" smtClean="0"/>
              <a:t> File Format:</a:t>
            </a:r>
          </a:p>
          <a:p>
            <a:r>
              <a:rPr lang="en-US" dirty="0" smtClean="0"/>
              <a:t>Header</a:t>
            </a:r>
          </a:p>
          <a:p>
            <a:r>
              <a:rPr lang="en-US" dirty="0" smtClean="0"/>
              <a:t>Sequence</a:t>
            </a:r>
          </a:p>
          <a:p>
            <a:r>
              <a:rPr lang="en-US" dirty="0" smtClean="0"/>
              <a:t>Second Header (often +)</a:t>
            </a:r>
          </a:p>
          <a:p>
            <a:r>
              <a:rPr lang="en-US" dirty="0" err="1" smtClean="0"/>
              <a:t>Phred</a:t>
            </a:r>
            <a:r>
              <a:rPr lang="en-US" dirty="0" smtClean="0"/>
              <a:t> Quality Score</a:t>
            </a:r>
            <a:endParaRPr lang="en-US" dirty="0"/>
          </a:p>
        </p:txBody>
      </p:sp>
      <p:sp>
        <p:nvSpPr>
          <p:cNvPr id="14" name="Rectangle 13"/>
          <p:cNvSpPr/>
          <p:nvPr/>
        </p:nvSpPr>
        <p:spPr>
          <a:xfrm>
            <a:off x="391160" y="2284368"/>
            <a:ext cx="8183880" cy="455158"/>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5" name="Rectangle 14"/>
          <p:cNvSpPr/>
          <p:nvPr/>
        </p:nvSpPr>
        <p:spPr>
          <a:xfrm>
            <a:off x="391160" y="4175760"/>
            <a:ext cx="2006600" cy="298768"/>
          </a:xfrm>
          <a:prstGeom prst="rect">
            <a:avLst/>
          </a:prstGeom>
          <a:noFill/>
          <a:ln w="28575" cmpd="sng">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pic>
        <p:nvPicPr>
          <p:cNvPr id="18"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 name="TextBox 2"/>
          <p:cNvSpPr txBox="1"/>
          <p:nvPr/>
        </p:nvSpPr>
        <p:spPr>
          <a:xfrm>
            <a:off x="2103556" y="5223192"/>
            <a:ext cx="4936889" cy="646331"/>
          </a:xfrm>
          <a:prstGeom prst="rect">
            <a:avLst/>
          </a:prstGeom>
          <a:noFill/>
          <a:ln>
            <a:solidFill>
              <a:schemeClr val="accent1"/>
            </a:solidFill>
          </a:ln>
        </p:spPr>
        <p:txBody>
          <a:bodyPr wrap="square" rtlCol="0">
            <a:spAutoFit/>
          </a:bodyPr>
          <a:lstStyle/>
          <a:p>
            <a:pPr algn="ctr"/>
            <a:r>
              <a:rPr lang="en-US" dirty="0" smtClean="0"/>
              <a:t>This line contains the </a:t>
            </a:r>
            <a:r>
              <a:rPr lang="en-US" dirty="0" err="1" smtClean="0"/>
              <a:t>Phred</a:t>
            </a:r>
            <a:r>
              <a:rPr lang="en-US" dirty="0" smtClean="0"/>
              <a:t> Quality Score for every base in the sequence</a:t>
            </a:r>
            <a:endParaRPr lang="en-US" dirty="0"/>
          </a:p>
        </p:txBody>
      </p:sp>
    </p:spTree>
    <p:extLst>
      <p:ext uri="{BB962C8B-B14F-4D97-AF65-F5344CB8AC3E}">
        <p14:creationId xmlns:p14="http://schemas.microsoft.com/office/powerpoint/2010/main" val="12211595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P spid="15" grpId="0" animBg="1"/>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8" y="1220482"/>
            <a:ext cx="7210097" cy="584769"/>
          </a:xfrm>
          <a:prstGeom prst="rect">
            <a:avLst/>
          </a:prstGeom>
          <a:noFill/>
        </p:spPr>
        <p:txBody>
          <a:bodyPr wrap="square" lIns="121914" tIns="60957" rIns="121914" bIns="60957" rtlCol="0">
            <a:spAutoFit/>
          </a:bodyPr>
          <a:lstStyle/>
          <a:p>
            <a:r>
              <a:rPr lang="en-GB" sz="3000" dirty="0" smtClean="0">
                <a:latin typeface="Calibri"/>
                <a:cs typeface="Calibri"/>
              </a:rPr>
              <a:t>Sequencing</a:t>
            </a:r>
          </a:p>
        </p:txBody>
      </p:sp>
      <p:pic>
        <p:nvPicPr>
          <p:cNvPr id="10" name="Picture 9" descr="Black background covered in thousands of small coloured dots. Each dot represents a DNA base pair. The dots are placed randomly, with some overlapping and some large gaps. " title="Sequencer 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2669" y="2154966"/>
            <a:ext cx="5398663" cy="3599108"/>
          </a:xfrm>
          <a:prstGeom prst="rect">
            <a:avLst/>
          </a:prstGeom>
        </p:spPr>
      </p:pic>
      <p:sp>
        <p:nvSpPr>
          <p:cNvPr id="9" name="TextBox 8"/>
          <p:cNvSpPr txBox="1"/>
          <p:nvPr/>
        </p:nvSpPr>
        <p:spPr>
          <a:xfrm>
            <a:off x="2258921" y="5754073"/>
            <a:ext cx="4626158" cy="400103"/>
          </a:xfrm>
          <a:prstGeom prst="rect">
            <a:avLst/>
          </a:prstGeom>
          <a:noFill/>
        </p:spPr>
        <p:txBody>
          <a:bodyPr wrap="square" lIns="121914" tIns="60957" rIns="121914" bIns="60957" rtlCol="0">
            <a:spAutoFit/>
          </a:bodyPr>
          <a:lstStyle/>
          <a:p>
            <a:r>
              <a:rPr lang="en-US" dirty="0" smtClean="0"/>
              <a:t>Image taken at every nucleotide incorporation</a:t>
            </a:r>
            <a:endParaRPr lang="en-US" dirty="0"/>
          </a:p>
        </p:txBody>
      </p:sp>
      <p:sp>
        <p:nvSpPr>
          <p:cNvPr id="16" name="Title 1"/>
          <p:cNvSpPr>
            <a:spLocks noGrp="1"/>
          </p:cNvSpPr>
          <p:nvPr>
            <p:ph type="title"/>
          </p:nvPr>
        </p:nvSpPr>
        <p:spPr>
          <a:xfrm>
            <a:off x="457200" y="274638"/>
            <a:ext cx="8229600" cy="1143000"/>
          </a:xfrm>
        </p:spPr>
        <p:txBody>
          <a:bodyPr/>
          <a:lstStyle/>
          <a:p>
            <a:r>
              <a:rPr lang="en-US" dirty="0" smtClean="0"/>
              <a:t>Read Quality – Base Calling</a:t>
            </a:r>
            <a:endParaRPr lang="en-US" dirty="0"/>
          </a:p>
        </p:txBody>
      </p:sp>
      <p:pic>
        <p:nvPicPr>
          <p:cNvPr id="11"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281757603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83"/>
          <p:cNvSpPr txBox="1"/>
          <p:nvPr/>
        </p:nvSpPr>
        <p:spPr>
          <a:xfrm>
            <a:off x="576300" y="231475"/>
            <a:ext cx="7991400" cy="911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GB" sz="4400" dirty="0">
                <a:latin typeface="Calibri"/>
                <a:ea typeface="Calibri"/>
                <a:cs typeface="Calibri"/>
                <a:sym typeface="Calibri"/>
              </a:rPr>
              <a:t>Watching vs Doing</a:t>
            </a:r>
            <a:endParaRPr sz="4400" dirty="0">
              <a:solidFill>
                <a:srgbClr val="000000"/>
              </a:solidFill>
              <a:latin typeface="Calibri"/>
              <a:ea typeface="Calibri"/>
              <a:cs typeface="Calibri"/>
              <a:sym typeface="Calibri"/>
            </a:endParaRPr>
          </a:p>
        </p:txBody>
      </p:sp>
      <p:pic>
        <p:nvPicPr>
          <p:cNvPr id="4" name="Shape 84"/>
          <p:cNvPicPr preferRelativeResize="0"/>
          <p:nvPr/>
        </p:nvPicPr>
        <p:blipFill>
          <a:blip r:embed="rId2">
            <a:alphaModFix/>
            <a:extLst>
              <a:ext uri="{28A0092B-C50C-407E-A947-70E740481C1C}">
                <a14:useLocalDpi xmlns:a14="http://schemas.microsoft.com/office/drawing/2010/main"/>
              </a:ext>
            </a:extLst>
          </a:blip>
          <a:stretch>
            <a:fillRect/>
          </a:stretch>
        </p:blipFill>
        <p:spPr>
          <a:xfrm>
            <a:off x="5533837" y="2140693"/>
            <a:ext cx="2793225" cy="1935100"/>
          </a:xfrm>
          <a:prstGeom prst="rect">
            <a:avLst/>
          </a:prstGeom>
          <a:noFill/>
          <a:ln>
            <a:noFill/>
          </a:ln>
        </p:spPr>
      </p:pic>
      <p:pic>
        <p:nvPicPr>
          <p:cNvPr id="5" name="Shape 85"/>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816937" y="2140693"/>
            <a:ext cx="2979675" cy="1984124"/>
          </a:xfrm>
          <a:prstGeom prst="rect">
            <a:avLst/>
          </a:prstGeom>
          <a:noFill/>
          <a:ln>
            <a:noFill/>
          </a:ln>
        </p:spPr>
      </p:pic>
      <p:sp>
        <p:nvSpPr>
          <p:cNvPr id="6" name="Shape 86"/>
          <p:cNvSpPr txBox="1"/>
          <p:nvPr/>
        </p:nvSpPr>
        <p:spPr>
          <a:xfrm>
            <a:off x="985375" y="4245418"/>
            <a:ext cx="2877000" cy="4173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n-GB" sz="1600"/>
              <a:t>Listen when you see this cat</a:t>
            </a:r>
            <a:endParaRPr sz="1600"/>
          </a:p>
        </p:txBody>
      </p:sp>
      <p:sp>
        <p:nvSpPr>
          <p:cNvPr id="7" name="Shape 87"/>
          <p:cNvSpPr txBox="1"/>
          <p:nvPr/>
        </p:nvSpPr>
        <p:spPr>
          <a:xfrm>
            <a:off x="5579700" y="4245418"/>
            <a:ext cx="2701500" cy="417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600"/>
              <a:t>Do when you see this cat</a:t>
            </a:r>
            <a:endParaRPr sz="1600"/>
          </a:p>
        </p:txBody>
      </p:sp>
    </p:spTree>
    <p:extLst>
      <p:ext uri="{BB962C8B-B14F-4D97-AF65-F5344CB8AC3E}">
        <p14:creationId xmlns:p14="http://schemas.microsoft.com/office/powerpoint/2010/main" val="220969678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274638"/>
            <a:ext cx="8229600" cy="1143000"/>
          </a:xfrm>
        </p:spPr>
        <p:txBody>
          <a:bodyPr/>
          <a:lstStyle/>
          <a:p>
            <a:r>
              <a:rPr lang="en-US" dirty="0"/>
              <a:t>Read Quality – Base Calling</a:t>
            </a:r>
          </a:p>
        </p:txBody>
      </p:sp>
      <p:grpSp>
        <p:nvGrpSpPr>
          <p:cNvPr id="2" name="Group 1" descr="DNA fluorescence measures show that when dots overlap there is uncertainty about which colour is being measured. "/>
          <p:cNvGrpSpPr/>
          <p:nvPr/>
        </p:nvGrpSpPr>
        <p:grpSpPr>
          <a:xfrm>
            <a:off x="2094661" y="1913172"/>
            <a:ext cx="4942397" cy="2157090"/>
            <a:chOff x="2094661" y="1913172"/>
            <a:chExt cx="4942397" cy="2157090"/>
          </a:xfrm>
        </p:grpSpPr>
        <p:grpSp>
          <p:nvGrpSpPr>
            <p:cNvPr id="8" name="Group 7"/>
            <p:cNvGrpSpPr/>
            <p:nvPr/>
          </p:nvGrpSpPr>
          <p:grpSpPr>
            <a:xfrm>
              <a:off x="2107695" y="3700930"/>
              <a:ext cx="4929362" cy="369332"/>
              <a:chOff x="1905099" y="4308716"/>
              <a:chExt cx="4929362" cy="369332"/>
            </a:xfrm>
          </p:grpSpPr>
          <p:sp>
            <p:nvSpPr>
              <p:cNvPr id="9" name="TextBox 8"/>
              <p:cNvSpPr txBox="1"/>
              <p:nvPr/>
            </p:nvSpPr>
            <p:spPr>
              <a:xfrm>
                <a:off x="1905099" y="4308716"/>
                <a:ext cx="972689" cy="369332"/>
              </a:xfrm>
              <a:prstGeom prst="rect">
                <a:avLst/>
              </a:prstGeom>
              <a:noFill/>
              <a:ln>
                <a:solidFill>
                  <a:schemeClr val="tx1"/>
                </a:solidFill>
              </a:ln>
            </p:spPr>
            <p:txBody>
              <a:bodyPr wrap="square" rtlCol="0">
                <a:spAutoFit/>
              </a:bodyPr>
              <a:lstStyle/>
              <a:p>
                <a:pPr algn="ctr"/>
                <a:r>
                  <a:rPr lang="en-US" b="1" dirty="0">
                    <a:solidFill>
                      <a:schemeClr val="accent3"/>
                    </a:solidFill>
                  </a:rPr>
                  <a:t>T</a:t>
                </a:r>
              </a:p>
            </p:txBody>
          </p:sp>
          <p:sp>
            <p:nvSpPr>
              <p:cNvPr id="10" name="TextBox 9"/>
              <p:cNvSpPr txBox="1"/>
              <p:nvPr/>
            </p:nvSpPr>
            <p:spPr>
              <a:xfrm>
                <a:off x="2890820" y="4309479"/>
                <a:ext cx="995951" cy="368569"/>
              </a:xfrm>
              <a:prstGeom prst="rect">
                <a:avLst/>
              </a:prstGeom>
              <a:noFill/>
              <a:ln>
                <a:solidFill>
                  <a:srgbClr val="000000"/>
                </a:solidFill>
              </a:ln>
            </p:spPr>
            <p:txBody>
              <a:bodyPr wrap="square" rtlCol="0">
                <a:spAutoFit/>
              </a:bodyPr>
              <a:lstStyle/>
              <a:p>
                <a:pPr algn="ctr"/>
                <a:r>
                  <a:rPr lang="en-US" b="1" dirty="0">
                    <a:solidFill>
                      <a:srgbClr val="3366FF"/>
                    </a:solidFill>
                  </a:rPr>
                  <a:t>C</a:t>
                </a:r>
              </a:p>
            </p:txBody>
          </p:sp>
          <p:sp>
            <p:nvSpPr>
              <p:cNvPr id="11" name="TextBox 10"/>
              <p:cNvSpPr txBox="1"/>
              <p:nvPr/>
            </p:nvSpPr>
            <p:spPr>
              <a:xfrm>
                <a:off x="3876543" y="4309479"/>
                <a:ext cx="995952" cy="368569"/>
              </a:xfrm>
              <a:prstGeom prst="rect">
                <a:avLst/>
              </a:prstGeom>
              <a:noFill/>
              <a:ln>
                <a:solidFill>
                  <a:schemeClr val="tx1"/>
                </a:solidFill>
              </a:ln>
            </p:spPr>
            <p:txBody>
              <a:bodyPr wrap="square" rtlCol="0">
                <a:spAutoFit/>
              </a:bodyPr>
              <a:lstStyle/>
              <a:p>
                <a:pPr algn="ctr"/>
                <a:r>
                  <a:rPr lang="en-US" b="1" dirty="0">
                    <a:solidFill>
                      <a:srgbClr val="C0504D"/>
                    </a:solidFill>
                  </a:rPr>
                  <a:t>A?</a:t>
                </a:r>
              </a:p>
            </p:txBody>
          </p:sp>
          <p:sp>
            <p:nvSpPr>
              <p:cNvPr id="12" name="TextBox 11"/>
              <p:cNvSpPr txBox="1"/>
              <p:nvPr/>
            </p:nvSpPr>
            <p:spPr>
              <a:xfrm>
                <a:off x="4862265" y="4310242"/>
                <a:ext cx="986474" cy="367806"/>
              </a:xfrm>
              <a:prstGeom prst="rect">
                <a:avLst/>
              </a:prstGeom>
              <a:noFill/>
              <a:ln>
                <a:solidFill>
                  <a:srgbClr val="000000"/>
                </a:solidFill>
              </a:ln>
            </p:spPr>
            <p:txBody>
              <a:bodyPr wrap="square" rtlCol="0">
                <a:spAutoFit/>
              </a:bodyPr>
              <a:lstStyle/>
              <a:p>
                <a:pPr algn="ctr"/>
                <a:r>
                  <a:rPr lang="en-US" b="1" dirty="0">
                    <a:solidFill>
                      <a:srgbClr val="3366FF"/>
                    </a:solidFill>
                  </a:rPr>
                  <a:t>C</a:t>
                </a:r>
              </a:p>
            </p:txBody>
          </p:sp>
          <p:sp>
            <p:nvSpPr>
              <p:cNvPr id="13" name="TextBox 12"/>
              <p:cNvSpPr txBox="1"/>
              <p:nvPr/>
            </p:nvSpPr>
            <p:spPr>
              <a:xfrm>
                <a:off x="5847986" y="4309479"/>
                <a:ext cx="986475" cy="368569"/>
              </a:xfrm>
              <a:prstGeom prst="rect">
                <a:avLst/>
              </a:prstGeom>
              <a:noFill/>
              <a:ln>
                <a:solidFill>
                  <a:srgbClr val="000000"/>
                </a:solidFill>
              </a:ln>
            </p:spPr>
            <p:txBody>
              <a:bodyPr wrap="square" rtlCol="0">
                <a:spAutoFit/>
              </a:bodyPr>
              <a:lstStyle/>
              <a:p>
                <a:pPr algn="ctr"/>
                <a:r>
                  <a:rPr lang="en-US" b="1" dirty="0">
                    <a:solidFill>
                      <a:schemeClr val="accent3"/>
                    </a:solidFill>
                  </a:rPr>
                  <a:t>T</a:t>
                </a:r>
              </a:p>
            </p:txBody>
          </p:sp>
        </p:grpSp>
        <p:sp>
          <p:nvSpPr>
            <p:cNvPr id="14" name="Freeform 13"/>
            <p:cNvSpPr/>
            <p:nvPr/>
          </p:nvSpPr>
          <p:spPr>
            <a:xfrm>
              <a:off x="2094661" y="1913172"/>
              <a:ext cx="985723" cy="1781729"/>
            </a:xfrm>
            <a:custGeom>
              <a:avLst/>
              <a:gdLst>
                <a:gd name="connsiteX0" fmla="*/ 0 w 985723"/>
                <a:gd name="connsiteY0" fmla="*/ 1781729 h 1781729"/>
                <a:gd name="connsiteX1" fmla="*/ 473905 w 985723"/>
                <a:gd name="connsiteY1" fmla="*/ 0 h 1781729"/>
                <a:gd name="connsiteX2" fmla="*/ 985723 w 985723"/>
                <a:gd name="connsiteY2" fmla="*/ 1781729 h 1781729"/>
              </a:gdLst>
              <a:ahLst/>
              <a:cxnLst>
                <a:cxn ang="0">
                  <a:pos x="connsiteX0" y="connsiteY0"/>
                </a:cxn>
                <a:cxn ang="0">
                  <a:pos x="connsiteX1" y="connsiteY1"/>
                </a:cxn>
                <a:cxn ang="0">
                  <a:pos x="connsiteX2" y="connsiteY2"/>
                </a:cxn>
              </a:cxnLst>
              <a:rect l="l" t="t" r="r" b="b"/>
              <a:pathLst>
                <a:path w="985723" h="1781729">
                  <a:moveTo>
                    <a:pt x="0" y="1781729"/>
                  </a:moveTo>
                  <a:cubicBezTo>
                    <a:pt x="154809" y="890864"/>
                    <a:pt x="309618" y="0"/>
                    <a:pt x="473905" y="0"/>
                  </a:cubicBezTo>
                  <a:cubicBezTo>
                    <a:pt x="638192" y="0"/>
                    <a:pt x="985723" y="1781729"/>
                    <a:pt x="985723" y="1781729"/>
                  </a:cubicBezTo>
                </a:path>
              </a:pathLst>
            </a:custGeom>
            <a:ln>
              <a:solidFill>
                <a:schemeClr val="accent3"/>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15" name="Freeform 14"/>
            <p:cNvSpPr/>
            <p:nvPr/>
          </p:nvSpPr>
          <p:spPr>
            <a:xfrm>
              <a:off x="3080384" y="2320695"/>
              <a:ext cx="985723" cy="1374206"/>
            </a:xfrm>
            <a:custGeom>
              <a:avLst/>
              <a:gdLst>
                <a:gd name="connsiteX0" fmla="*/ 0 w 985723"/>
                <a:gd name="connsiteY0" fmla="*/ 1781729 h 1781729"/>
                <a:gd name="connsiteX1" fmla="*/ 473905 w 985723"/>
                <a:gd name="connsiteY1" fmla="*/ 0 h 1781729"/>
                <a:gd name="connsiteX2" fmla="*/ 985723 w 985723"/>
                <a:gd name="connsiteY2" fmla="*/ 1781729 h 1781729"/>
              </a:gdLst>
              <a:ahLst/>
              <a:cxnLst>
                <a:cxn ang="0">
                  <a:pos x="connsiteX0" y="connsiteY0"/>
                </a:cxn>
                <a:cxn ang="0">
                  <a:pos x="connsiteX1" y="connsiteY1"/>
                </a:cxn>
                <a:cxn ang="0">
                  <a:pos x="connsiteX2" y="connsiteY2"/>
                </a:cxn>
              </a:cxnLst>
              <a:rect l="l" t="t" r="r" b="b"/>
              <a:pathLst>
                <a:path w="985723" h="1781729">
                  <a:moveTo>
                    <a:pt x="0" y="1781729"/>
                  </a:moveTo>
                  <a:cubicBezTo>
                    <a:pt x="154809" y="890864"/>
                    <a:pt x="309618" y="0"/>
                    <a:pt x="473905" y="0"/>
                  </a:cubicBezTo>
                  <a:cubicBezTo>
                    <a:pt x="638192" y="0"/>
                    <a:pt x="985723" y="1781729"/>
                    <a:pt x="985723" y="1781729"/>
                  </a:cubicBezTo>
                </a:path>
              </a:pathLst>
            </a:custGeom>
            <a:noFill/>
            <a:ln>
              <a:solidFill>
                <a:srgbClr val="3366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Freeform 15"/>
            <p:cNvSpPr/>
            <p:nvPr/>
          </p:nvSpPr>
          <p:spPr>
            <a:xfrm>
              <a:off x="4089368" y="3429537"/>
              <a:ext cx="1246804" cy="294560"/>
            </a:xfrm>
            <a:custGeom>
              <a:avLst/>
              <a:gdLst>
                <a:gd name="connsiteX0" fmla="*/ 0 w 985723"/>
                <a:gd name="connsiteY0" fmla="*/ 1781729 h 1781729"/>
                <a:gd name="connsiteX1" fmla="*/ 473905 w 985723"/>
                <a:gd name="connsiteY1" fmla="*/ 0 h 1781729"/>
                <a:gd name="connsiteX2" fmla="*/ 985723 w 985723"/>
                <a:gd name="connsiteY2" fmla="*/ 1781729 h 1781729"/>
              </a:gdLst>
              <a:ahLst/>
              <a:cxnLst>
                <a:cxn ang="0">
                  <a:pos x="connsiteX0" y="connsiteY0"/>
                </a:cxn>
                <a:cxn ang="0">
                  <a:pos x="connsiteX1" y="connsiteY1"/>
                </a:cxn>
                <a:cxn ang="0">
                  <a:pos x="connsiteX2" y="connsiteY2"/>
                </a:cxn>
              </a:cxnLst>
              <a:rect l="l" t="t" r="r" b="b"/>
              <a:pathLst>
                <a:path w="985723" h="1781729">
                  <a:moveTo>
                    <a:pt x="0" y="1781729"/>
                  </a:moveTo>
                  <a:cubicBezTo>
                    <a:pt x="154809" y="890864"/>
                    <a:pt x="309618" y="0"/>
                    <a:pt x="473905" y="0"/>
                  </a:cubicBezTo>
                  <a:cubicBezTo>
                    <a:pt x="638192" y="0"/>
                    <a:pt x="985723" y="1781729"/>
                    <a:pt x="985723" y="1781729"/>
                  </a:cubicBezTo>
                </a:path>
              </a:pathLst>
            </a:custGeom>
            <a:ln>
              <a:solidFill>
                <a:srgbClr val="FFFF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Freeform 16"/>
            <p:cNvSpPr/>
            <p:nvPr/>
          </p:nvSpPr>
          <p:spPr>
            <a:xfrm>
              <a:off x="4089368" y="3003060"/>
              <a:ext cx="985723" cy="721037"/>
            </a:xfrm>
            <a:custGeom>
              <a:avLst/>
              <a:gdLst>
                <a:gd name="connsiteX0" fmla="*/ 0 w 985723"/>
                <a:gd name="connsiteY0" fmla="*/ 1781729 h 1781729"/>
                <a:gd name="connsiteX1" fmla="*/ 473905 w 985723"/>
                <a:gd name="connsiteY1" fmla="*/ 0 h 1781729"/>
                <a:gd name="connsiteX2" fmla="*/ 985723 w 985723"/>
                <a:gd name="connsiteY2" fmla="*/ 1781729 h 1781729"/>
              </a:gdLst>
              <a:ahLst/>
              <a:cxnLst>
                <a:cxn ang="0">
                  <a:pos x="connsiteX0" y="connsiteY0"/>
                </a:cxn>
                <a:cxn ang="0">
                  <a:pos x="connsiteX1" y="connsiteY1"/>
                </a:cxn>
                <a:cxn ang="0">
                  <a:pos x="connsiteX2" y="connsiteY2"/>
                </a:cxn>
              </a:cxnLst>
              <a:rect l="l" t="t" r="r" b="b"/>
              <a:pathLst>
                <a:path w="985723" h="1781729">
                  <a:moveTo>
                    <a:pt x="0" y="1781729"/>
                  </a:moveTo>
                  <a:cubicBezTo>
                    <a:pt x="154809" y="890864"/>
                    <a:pt x="309618" y="0"/>
                    <a:pt x="473905" y="0"/>
                  </a:cubicBezTo>
                  <a:cubicBezTo>
                    <a:pt x="638192" y="0"/>
                    <a:pt x="985723" y="1781729"/>
                    <a:pt x="985723" y="1781729"/>
                  </a:cubicBezTo>
                </a:path>
              </a:pathLst>
            </a:custGeom>
            <a:ln>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accent2"/>
                </a:solidFill>
              </a:endParaRPr>
            </a:p>
          </p:txBody>
        </p:sp>
        <p:sp>
          <p:nvSpPr>
            <p:cNvPr id="18" name="Freeform 17"/>
            <p:cNvSpPr/>
            <p:nvPr/>
          </p:nvSpPr>
          <p:spPr>
            <a:xfrm>
              <a:off x="4066107" y="3230514"/>
              <a:ext cx="1984476" cy="464387"/>
            </a:xfrm>
            <a:custGeom>
              <a:avLst/>
              <a:gdLst>
                <a:gd name="connsiteX0" fmla="*/ 0 w 985723"/>
                <a:gd name="connsiteY0" fmla="*/ 1781729 h 1781729"/>
                <a:gd name="connsiteX1" fmla="*/ 473905 w 985723"/>
                <a:gd name="connsiteY1" fmla="*/ 0 h 1781729"/>
                <a:gd name="connsiteX2" fmla="*/ 985723 w 985723"/>
                <a:gd name="connsiteY2" fmla="*/ 1781729 h 1781729"/>
              </a:gdLst>
              <a:ahLst/>
              <a:cxnLst>
                <a:cxn ang="0">
                  <a:pos x="connsiteX0" y="connsiteY0"/>
                </a:cxn>
                <a:cxn ang="0">
                  <a:pos x="connsiteX1" y="connsiteY1"/>
                </a:cxn>
                <a:cxn ang="0">
                  <a:pos x="connsiteX2" y="connsiteY2"/>
                </a:cxn>
              </a:cxnLst>
              <a:rect l="l" t="t" r="r" b="b"/>
              <a:pathLst>
                <a:path w="985723" h="1781729">
                  <a:moveTo>
                    <a:pt x="0" y="1781729"/>
                  </a:moveTo>
                  <a:cubicBezTo>
                    <a:pt x="154809" y="890864"/>
                    <a:pt x="309618" y="0"/>
                    <a:pt x="473905" y="0"/>
                  </a:cubicBezTo>
                  <a:cubicBezTo>
                    <a:pt x="638192" y="0"/>
                    <a:pt x="985723" y="1781729"/>
                    <a:pt x="985723" y="1781729"/>
                  </a:cubicBezTo>
                </a:path>
              </a:pathLst>
            </a:custGeom>
            <a:ln>
              <a:solidFill>
                <a:srgbClr val="3366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Freeform 18"/>
            <p:cNvSpPr/>
            <p:nvPr/>
          </p:nvSpPr>
          <p:spPr>
            <a:xfrm>
              <a:off x="6051335" y="1920727"/>
              <a:ext cx="985723" cy="1781729"/>
            </a:xfrm>
            <a:custGeom>
              <a:avLst/>
              <a:gdLst>
                <a:gd name="connsiteX0" fmla="*/ 0 w 985723"/>
                <a:gd name="connsiteY0" fmla="*/ 1781729 h 1781729"/>
                <a:gd name="connsiteX1" fmla="*/ 473905 w 985723"/>
                <a:gd name="connsiteY1" fmla="*/ 0 h 1781729"/>
                <a:gd name="connsiteX2" fmla="*/ 985723 w 985723"/>
                <a:gd name="connsiteY2" fmla="*/ 1781729 h 1781729"/>
              </a:gdLst>
              <a:ahLst/>
              <a:cxnLst>
                <a:cxn ang="0">
                  <a:pos x="connsiteX0" y="connsiteY0"/>
                </a:cxn>
                <a:cxn ang="0">
                  <a:pos x="connsiteX1" y="connsiteY1"/>
                </a:cxn>
                <a:cxn ang="0">
                  <a:pos x="connsiteX2" y="connsiteY2"/>
                </a:cxn>
              </a:cxnLst>
              <a:rect l="l" t="t" r="r" b="b"/>
              <a:pathLst>
                <a:path w="985723" h="1781729">
                  <a:moveTo>
                    <a:pt x="0" y="1781729"/>
                  </a:moveTo>
                  <a:cubicBezTo>
                    <a:pt x="154809" y="890864"/>
                    <a:pt x="309618" y="0"/>
                    <a:pt x="473905" y="0"/>
                  </a:cubicBezTo>
                  <a:cubicBezTo>
                    <a:pt x="638192" y="0"/>
                    <a:pt x="985723" y="1781729"/>
                    <a:pt x="985723" y="1781729"/>
                  </a:cubicBezTo>
                </a:path>
              </a:pathLst>
            </a:custGeom>
            <a:ln>
              <a:solidFill>
                <a:srgbClr val="9BBB59"/>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grpSp>
      <p:sp>
        <p:nvSpPr>
          <p:cNvPr id="20" name="TextBox 19"/>
          <p:cNvSpPr txBox="1"/>
          <p:nvPr/>
        </p:nvSpPr>
        <p:spPr>
          <a:xfrm>
            <a:off x="397333" y="4356060"/>
            <a:ext cx="8349336" cy="1323439"/>
          </a:xfrm>
          <a:prstGeom prst="rect">
            <a:avLst/>
          </a:prstGeom>
          <a:noFill/>
        </p:spPr>
        <p:txBody>
          <a:bodyPr wrap="none" rtlCol="0">
            <a:spAutoFit/>
          </a:bodyPr>
          <a:lstStyle/>
          <a:p>
            <a:pPr algn="ctr"/>
            <a:r>
              <a:rPr lang="en-US" sz="2000" dirty="0"/>
              <a:t>Base pair sequences are called based on the fluorescence signal.</a:t>
            </a:r>
          </a:p>
          <a:p>
            <a:pPr algn="ctr"/>
            <a:endParaRPr lang="en-US" sz="2000" dirty="0"/>
          </a:p>
          <a:p>
            <a:pPr algn="ctr"/>
            <a:r>
              <a:rPr lang="en-US" sz="2000" dirty="0"/>
              <a:t>Quality scores are associated with each base call depending on how well it can </a:t>
            </a:r>
          </a:p>
          <a:p>
            <a:pPr algn="ctr"/>
            <a:r>
              <a:rPr lang="en-US" sz="2000" dirty="0"/>
              <a:t>indiscriminately determine the base. </a:t>
            </a:r>
          </a:p>
        </p:txBody>
      </p:sp>
      <p:pic>
        <p:nvPicPr>
          <p:cNvPr id="21"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7196116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274638"/>
            <a:ext cx="8229600" cy="1143000"/>
          </a:xfrm>
        </p:spPr>
        <p:txBody>
          <a:bodyPr>
            <a:normAutofit fontScale="90000"/>
          </a:bodyPr>
          <a:lstStyle/>
          <a:p>
            <a:r>
              <a:rPr lang="en-US" dirty="0"/>
              <a:t>Why are some bases </a:t>
            </a:r>
            <a:r>
              <a:rPr lang="en-US" dirty="0" smtClean="0"/>
              <a:t>poorer</a:t>
            </a:r>
            <a:br>
              <a:rPr lang="en-US" dirty="0" smtClean="0"/>
            </a:br>
            <a:r>
              <a:rPr lang="en-US" dirty="0" smtClean="0"/>
              <a:t> </a:t>
            </a:r>
            <a:r>
              <a:rPr lang="en-US" dirty="0"/>
              <a:t>quality?</a:t>
            </a:r>
          </a:p>
        </p:txBody>
      </p:sp>
      <p:sp>
        <p:nvSpPr>
          <p:cNvPr id="8" name="Content Placeholder 2"/>
          <p:cNvSpPr>
            <a:spLocks noGrp="1"/>
          </p:cNvSpPr>
          <p:nvPr>
            <p:ph idx="1"/>
          </p:nvPr>
        </p:nvSpPr>
        <p:spPr>
          <a:xfrm>
            <a:off x="457200" y="1600200"/>
            <a:ext cx="8229600" cy="4677229"/>
          </a:xfrm>
        </p:spPr>
        <p:txBody>
          <a:bodyPr>
            <a:normAutofit/>
          </a:bodyPr>
          <a:lstStyle/>
          <a:p>
            <a:pPr marL="0" indent="0">
              <a:buNone/>
            </a:pPr>
            <a:r>
              <a:rPr lang="en-US" dirty="0"/>
              <a:t>The base caller is unable to determine the base when:</a:t>
            </a:r>
          </a:p>
          <a:p>
            <a:r>
              <a:rPr lang="en-US" dirty="0"/>
              <a:t>Cluster fluorescence is unclear.</a:t>
            </a:r>
          </a:p>
          <a:p>
            <a:pPr lvl="1"/>
            <a:r>
              <a:rPr lang="en-US" dirty="0" err="1"/>
              <a:t>Dephasing</a:t>
            </a:r>
            <a:r>
              <a:rPr lang="en-US" dirty="0"/>
              <a:t> of cluster.</a:t>
            </a:r>
          </a:p>
          <a:p>
            <a:pPr lvl="1"/>
            <a:r>
              <a:rPr lang="en-US" dirty="0"/>
              <a:t>Reagent degradation. </a:t>
            </a:r>
          </a:p>
          <a:p>
            <a:r>
              <a:rPr lang="en-US" dirty="0"/>
              <a:t>Clusters overlap or are too close together.</a:t>
            </a:r>
          </a:p>
          <a:p>
            <a:r>
              <a:rPr lang="en-US" dirty="0"/>
              <a:t>Lack of sequence diversity</a:t>
            </a:r>
            <a:r>
              <a:rPr lang="en-US" dirty="0" smtClean="0"/>
              <a:t>.</a:t>
            </a:r>
          </a:p>
          <a:p>
            <a:endParaRPr lang="en-US" dirty="0"/>
          </a:p>
        </p:txBody>
      </p:sp>
      <p:pic>
        <p:nvPicPr>
          <p:cNvPr id="9"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02447518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274638"/>
            <a:ext cx="8229600" cy="1143000"/>
          </a:xfrm>
        </p:spPr>
        <p:txBody>
          <a:bodyPr/>
          <a:lstStyle/>
          <a:p>
            <a:r>
              <a:rPr lang="en-US" dirty="0"/>
              <a:t>Read Quality – </a:t>
            </a:r>
            <a:r>
              <a:rPr lang="en-US" dirty="0" err="1"/>
              <a:t>Phred</a:t>
            </a:r>
            <a:r>
              <a:rPr lang="en-US" dirty="0"/>
              <a:t> Score</a:t>
            </a:r>
          </a:p>
        </p:txBody>
      </p:sp>
      <p:sp>
        <p:nvSpPr>
          <p:cNvPr id="9" name="Shape 94"/>
          <p:cNvSpPr txBox="1"/>
          <p:nvPr/>
        </p:nvSpPr>
        <p:spPr>
          <a:xfrm>
            <a:off x="4425388" y="5083835"/>
            <a:ext cx="3882572" cy="388190"/>
          </a:xfrm>
          <a:prstGeom prst="rect">
            <a:avLst/>
          </a:prstGeom>
          <a:noFill/>
          <a:ln>
            <a:noFill/>
          </a:ln>
        </p:spPr>
        <p:txBody>
          <a:bodyPr lIns="91425" tIns="91425" rIns="91425" bIns="91425" anchor="ctr" anchorCtr="0">
            <a:noAutofit/>
          </a:bodyPr>
          <a:lstStyle/>
          <a:p>
            <a:pPr lvl="0"/>
            <a:r>
              <a:rPr lang="en-GB" sz="1400" dirty="0">
                <a:hlinkClick r:id="rId2"/>
              </a:rPr>
              <a:t>https://en.wikipedia.org/wiki/Phred_quality_score</a:t>
            </a:r>
            <a:r>
              <a:rPr lang="en-GB" sz="1400" dirty="0"/>
              <a:t>  </a:t>
            </a:r>
          </a:p>
        </p:txBody>
      </p:sp>
      <p:graphicFrame>
        <p:nvGraphicFramePr>
          <p:cNvPr id="3" name="Table 2"/>
          <p:cNvGraphicFramePr>
            <a:graphicFrameLocks noGrp="1"/>
          </p:cNvGraphicFramePr>
          <p:nvPr>
            <p:extLst>
              <p:ext uri="{D42A27DB-BD31-4B8C-83A1-F6EECF244321}">
                <p14:modId xmlns:p14="http://schemas.microsoft.com/office/powerpoint/2010/main" val="3941282779"/>
              </p:ext>
            </p:extLst>
          </p:nvPr>
        </p:nvGraphicFramePr>
        <p:xfrm>
          <a:off x="1058177" y="1789504"/>
          <a:ext cx="7027647" cy="3126444"/>
        </p:xfrm>
        <a:graphic>
          <a:graphicData uri="http://schemas.openxmlformats.org/drawingml/2006/table">
            <a:tbl>
              <a:tblPr firstRow="1" bandRow="1">
                <a:tableStyleId>{5C22544A-7EE6-4342-B048-85BDC9FD1C3A}</a:tableStyleId>
              </a:tblPr>
              <a:tblGrid>
                <a:gridCol w="2342549"/>
                <a:gridCol w="2342549"/>
                <a:gridCol w="2342549"/>
              </a:tblGrid>
              <a:tr h="698460">
                <a:tc>
                  <a:txBody>
                    <a:bodyPr/>
                    <a:lstStyle/>
                    <a:p>
                      <a:r>
                        <a:rPr lang="en-US" dirty="0" err="1" smtClean="0"/>
                        <a:t>Phred</a:t>
                      </a:r>
                      <a:r>
                        <a:rPr lang="en-US" dirty="0" smtClean="0"/>
                        <a:t> Quality</a:t>
                      </a:r>
                      <a:r>
                        <a:rPr lang="en-US" baseline="0" dirty="0" smtClean="0"/>
                        <a:t> Score</a:t>
                      </a:r>
                      <a:endParaRPr lang="en-US" dirty="0"/>
                    </a:p>
                  </a:txBody>
                  <a:tcPr/>
                </a:tc>
                <a:tc>
                  <a:txBody>
                    <a:bodyPr/>
                    <a:lstStyle/>
                    <a:p>
                      <a:r>
                        <a:rPr lang="en-US" dirty="0" smtClean="0"/>
                        <a:t>Probability of incorrect</a:t>
                      </a:r>
                      <a:r>
                        <a:rPr lang="en-US" baseline="0" dirty="0" smtClean="0"/>
                        <a:t> base call</a:t>
                      </a:r>
                      <a:endParaRPr lang="en-US" dirty="0"/>
                    </a:p>
                  </a:txBody>
                  <a:tcPr/>
                </a:tc>
                <a:tc>
                  <a:txBody>
                    <a:bodyPr/>
                    <a:lstStyle/>
                    <a:p>
                      <a:r>
                        <a:rPr lang="en-US" dirty="0" smtClean="0"/>
                        <a:t>Base call accuracy</a:t>
                      </a:r>
                      <a:endParaRPr lang="en-US" dirty="0"/>
                    </a:p>
                  </a:txBody>
                  <a:tcPr/>
                </a:tc>
              </a:tr>
              <a:tr h="404664">
                <a:tc>
                  <a:txBody>
                    <a:bodyPr/>
                    <a:lstStyle/>
                    <a:p>
                      <a:r>
                        <a:rPr lang="en-US" dirty="0" smtClean="0"/>
                        <a:t>10</a:t>
                      </a:r>
                      <a:endParaRPr lang="en-US" dirty="0"/>
                    </a:p>
                  </a:txBody>
                  <a:tcPr/>
                </a:tc>
                <a:tc>
                  <a:txBody>
                    <a:bodyPr/>
                    <a:lstStyle/>
                    <a:p>
                      <a:r>
                        <a:rPr lang="en-US" dirty="0" smtClean="0"/>
                        <a:t>1 in 10</a:t>
                      </a:r>
                      <a:endParaRPr lang="en-US" dirty="0"/>
                    </a:p>
                  </a:txBody>
                  <a:tcPr/>
                </a:tc>
                <a:tc>
                  <a:txBody>
                    <a:bodyPr/>
                    <a:lstStyle/>
                    <a:p>
                      <a:r>
                        <a:rPr lang="en-US" dirty="0" smtClean="0"/>
                        <a:t>90%</a:t>
                      </a:r>
                      <a:endParaRPr lang="en-US" dirty="0"/>
                    </a:p>
                  </a:txBody>
                  <a:tcPr/>
                </a:tc>
              </a:tr>
              <a:tr h="404664">
                <a:tc>
                  <a:txBody>
                    <a:bodyPr/>
                    <a:lstStyle/>
                    <a:p>
                      <a:r>
                        <a:rPr lang="en-US" dirty="0" smtClean="0"/>
                        <a:t>20</a:t>
                      </a:r>
                      <a:endParaRPr lang="en-US" dirty="0"/>
                    </a:p>
                  </a:txBody>
                  <a:tcPr/>
                </a:tc>
                <a:tc>
                  <a:txBody>
                    <a:bodyPr/>
                    <a:lstStyle/>
                    <a:p>
                      <a:r>
                        <a:rPr lang="en-US" dirty="0" smtClean="0"/>
                        <a:t>1 in 100</a:t>
                      </a:r>
                      <a:endParaRPr lang="en-US" dirty="0"/>
                    </a:p>
                  </a:txBody>
                  <a:tcPr/>
                </a:tc>
                <a:tc>
                  <a:txBody>
                    <a:bodyPr/>
                    <a:lstStyle/>
                    <a:p>
                      <a:r>
                        <a:rPr lang="en-US" dirty="0" smtClean="0"/>
                        <a:t>99%</a:t>
                      </a:r>
                      <a:endParaRPr lang="en-US" dirty="0"/>
                    </a:p>
                  </a:txBody>
                  <a:tcPr/>
                </a:tc>
              </a:tr>
              <a:tr h="404664">
                <a:tc>
                  <a:txBody>
                    <a:bodyPr/>
                    <a:lstStyle/>
                    <a:p>
                      <a:r>
                        <a:rPr lang="en-US" dirty="0" smtClean="0"/>
                        <a:t>30</a:t>
                      </a:r>
                      <a:endParaRPr lang="en-US" dirty="0"/>
                    </a:p>
                  </a:txBody>
                  <a:tcPr/>
                </a:tc>
                <a:tc>
                  <a:txBody>
                    <a:bodyPr/>
                    <a:lstStyle/>
                    <a:p>
                      <a:r>
                        <a:rPr lang="en-US" dirty="0" smtClean="0"/>
                        <a:t>1 in 1000</a:t>
                      </a:r>
                      <a:endParaRPr lang="en-US" dirty="0"/>
                    </a:p>
                  </a:txBody>
                  <a:tcPr/>
                </a:tc>
                <a:tc>
                  <a:txBody>
                    <a:bodyPr/>
                    <a:lstStyle/>
                    <a:p>
                      <a:r>
                        <a:rPr lang="en-US" dirty="0" smtClean="0"/>
                        <a:t>99.9%</a:t>
                      </a:r>
                      <a:endParaRPr lang="en-US" dirty="0"/>
                    </a:p>
                  </a:txBody>
                  <a:tcPr/>
                </a:tc>
              </a:tr>
              <a:tr h="404664">
                <a:tc>
                  <a:txBody>
                    <a:bodyPr/>
                    <a:lstStyle/>
                    <a:p>
                      <a:r>
                        <a:rPr lang="en-US" dirty="0" smtClean="0"/>
                        <a:t>40</a:t>
                      </a:r>
                      <a:endParaRPr lang="en-US" dirty="0"/>
                    </a:p>
                  </a:txBody>
                  <a:tcPr/>
                </a:tc>
                <a:tc>
                  <a:txBody>
                    <a:bodyPr/>
                    <a:lstStyle/>
                    <a:p>
                      <a:r>
                        <a:rPr lang="en-US" dirty="0" smtClean="0"/>
                        <a:t>1 in 10,000</a:t>
                      </a:r>
                      <a:endParaRPr lang="en-US" dirty="0"/>
                    </a:p>
                  </a:txBody>
                  <a:tcPr/>
                </a:tc>
                <a:tc>
                  <a:txBody>
                    <a:bodyPr/>
                    <a:lstStyle/>
                    <a:p>
                      <a:r>
                        <a:rPr lang="en-US" dirty="0" smtClean="0"/>
                        <a:t>99.99%</a:t>
                      </a:r>
                      <a:endParaRPr lang="en-US" dirty="0"/>
                    </a:p>
                  </a:txBody>
                  <a:tcPr/>
                </a:tc>
              </a:tr>
              <a:tr h="404664">
                <a:tc>
                  <a:txBody>
                    <a:bodyPr/>
                    <a:lstStyle/>
                    <a:p>
                      <a:r>
                        <a:rPr lang="en-US" dirty="0" smtClean="0"/>
                        <a:t>50</a:t>
                      </a:r>
                      <a:endParaRPr lang="en-US" dirty="0"/>
                    </a:p>
                  </a:txBody>
                  <a:tcPr/>
                </a:tc>
                <a:tc>
                  <a:txBody>
                    <a:bodyPr/>
                    <a:lstStyle/>
                    <a:p>
                      <a:r>
                        <a:rPr lang="en-US" dirty="0" smtClean="0"/>
                        <a:t>1 in 100,000</a:t>
                      </a:r>
                      <a:endParaRPr lang="en-US" dirty="0"/>
                    </a:p>
                  </a:txBody>
                  <a:tcPr/>
                </a:tc>
                <a:tc>
                  <a:txBody>
                    <a:bodyPr/>
                    <a:lstStyle/>
                    <a:p>
                      <a:r>
                        <a:rPr lang="en-US" dirty="0" smtClean="0"/>
                        <a:t>99.999%</a:t>
                      </a:r>
                      <a:endParaRPr lang="en-US" dirty="0"/>
                    </a:p>
                  </a:txBody>
                  <a:tcPr/>
                </a:tc>
              </a:tr>
              <a:tr h="404664">
                <a:tc>
                  <a:txBody>
                    <a:bodyPr/>
                    <a:lstStyle/>
                    <a:p>
                      <a:r>
                        <a:rPr lang="en-US" dirty="0" smtClean="0"/>
                        <a:t>60</a:t>
                      </a:r>
                      <a:endParaRPr lang="en-US" dirty="0"/>
                    </a:p>
                  </a:txBody>
                  <a:tcPr/>
                </a:tc>
                <a:tc>
                  <a:txBody>
                    <a:bodyPr/>
                    <a:lstStyle/>
                    <a:p>
                      <a:r>
                        <a:rPr lang="en-US" dirty="0" smtClean="0"/>
                        <a:t>1 in 1,000,000</a:t>
                      </a:r>
                      <a:endParaRPr lang="en-US" dirty="0"/>
                    </a:p>
                  </a:txBody>
                  <a:tcPr/>
                </a:tc>
                <a:tc>
                  <a:txBody>
                    <a:bodyPr/>
                    <a:lstStyle/>
                    <a:p>
                      <a:r>
                        <a:rPr lang="en-US" dirty="0" smtClean="0"/>
                        <a:t>99.9999%</a:t>
                      </a:r>
                      <a:endParaRPr lang="en-US" dirty="0"/>
                    </a:p>
                  </a:txBody>
                  <a:tcPr/>
                </a:tc>
              </a:tr>
            </a:tbl>
          </a:graphicData>
        </a:graphic>
      </p:graphicFrame>
      <p:pic>
        <p:nvPicPr>
          <p:cNvPr id="10"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00079021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Each number is converted to one symbol:</a:t>
            </a:r>
            <a:endParaRPr lang="en-US" dirty="0"/>
          </a:p>
        </p:txBody>
      </p:sp>
      <p:sp>
        <p:nvSpPr>
          <p:cNvPr id="4" name="Title 1"/>
          <p:cNvSpPr>
            <a:spLocks noGrp="1"/>
          </p:cNvSpPr>
          <p:nvPr>
            <p:ph type="title"/>
          </p:nvPr>
        </p:nvSpPr>
        <p:spPr>
          <a:xfrm>
            <a:off x="457200" y="274638"/>
            <a:ext cx="8229600" cy="1143000"/>
          </a:xfrm>
        </p:spPr>
        <p:txBody>
          <a:bodyPr/>
          <a:lstStyle/>
          <a:p>
            <a:r>
              <a:rPr lang="en-US" dirty="0" smtClean="0"/>
              <a:t>ASCII Encoding</a:t>
            </a:r>
            <a:endParaRPr lang="en-US" dirty="0"/>
          </a:p>
        </p:txBody>
      </p:sp>
      <p:pic>
        <p:nvPicPr>
          <p:cNvPr id="5"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pic>
        <p:nvPicPr>
          <p:cNvPr id="6" name="Picture 5" descr="Screen Shot 2018-09-14 at 16.20.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240" y="2324833"/>
            <a:ext cx="7157520" cy="3695640"/>
          </a:xfrm>
          <a:prstGeom prst="rect">
            <a:avLst/>
          </a:prstGeom>
        </p:spPr>
      </p:pic>
    </p:spTree>
    <p:extLst>
      <p:ext uri="{BB962C8B-B14F-4D97-AF65-F5344CB8AC3E}">
        <p14:creationId xmlns:p14="http://schemas.microsoft.com/office/powerpoint/2010/main" val="390863135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a:t>
            </a:r>
            <a:r>
              <a:rPr lang="en-US" dirty="0" err="1" smtClean="0"/>
              <a:t>Phred</a:t>
            </a:r>
            <a:r>
              <a:rPr lang="en-US" dirty="0" smtClean="0"/>
              <a:t> Scores</a:t>
            </a:r>
            <a:endParaRPr lang="en-US" dirty="0"/>
          </a:p>
        </p:txBody>
      </p:sp>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pic>
        <p:nvPicPr>
          <p:cNvPr id="6" name="Picture 5" descr="Screen Shot 2018-09-14 at 16.22.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417638"/>
            <a:ext cx="8686800" cy="4126746"/>
          </a:xfrm>
          <a:prstGeom prst="rect">
            <a:avLst/>
          </a:prstGeom>
          <a:ln>
            <a:solidFill>
              <a:srgbClr val="4F81BD"/>
            </a:solidFill>
          </a:ln>
        </p:spPr>
      </p:pic>
      <p:sp>
        <p:nvSpPr>
          <p:cNvPr id="7" name="Rectangle 6"/>
          <p:cNvSpPr/>
          <p:nvPr/>
        </p:nvSpPr>
        <p:spPr>
          <a:xfrm>
            <a:off x="228600" y="5171984"/>
            <a:ext cx="5343325" cy="37240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98577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We Care?</a:t>
            </a:r>
            <a:endParaRPr lang="en-US" dirty="0"/>
          </a:p>
        </p:txBody>
      </p:sp>
      <p:sp>
        <p:nvSpPr>
          <p:cNvPr id="3" name="Content Placeholder 2"/>
          <p:cNvSpPr>
            <a:spLocks noGrp="1"/>
          </p:cNvSpPr>
          <p:nvPr>
            <p:ph idx="1"/>
          </p:nvPr>
        </p:nvSpPr>
        <p:spPr/>
        <p:txBody>
          <a:bodyPr/>
          <a:lstStyle/>
          <a:p>
            <a:pPr marL="285750" lvl="0" indent="-285750">
              <a:spcBef>
                <a:spcPts val="0"/>
              </a:spcBef>
            </a:pPr>
            <a:r>
              <a:rPr lang="en-GB" dirty="0"/>
              <a:t>Low quality reads, contamination and adaptors introduce errors into data. </a:t>
            </a:r>
          </a:p>
          <a:p>
            <a:pPr marL="285750" lvl="0" indent="-285750">
              <a:spcBef>
                <a:spcPts val="0"/>
              </a:spcBef>
            </a:pPr>
            <a:r>
              <a:rPr lang="en-GB" dirty="0"/>
              <a:t>Filtering and trimming these sequences may help to improve downstream analysis.</a:t>
            </a:r>
          </a:p>
          <a:p>
            <a:pPr marL="285750" lvl="0" indent="-285750">
              <a:spcBef>
                <a:spcPts val="0"/>
              </a:spcBef>
            </a:pPr>
            <a:r>
              <a:rPr lang="en-GB" dirty="0"/>
              <a:t>Filtering isn’t always needed. Some programs take quality into account. </a:t>
            </a:r>
            <a:endParaRPr lang="en-GB" dirty="0" smtClean="0"/>
          </a:p>
          <a:p>
            <a:pPr marL="285750" indent="-285750">
              <a:spcBef>
                <a:spcPts val="0"/>
              </a:spcBef>
            </a:pPr>
            <a:r>
              <a:rPr lang="en-GB" dirty="0"/>
              <a:t>HOWEVER a visualisation of data quality should be carried out at the beginning of ANY analysis. </a:t>
            </a:r>
          </a:p>
          <a:p>
            <a:pPr marL="0" lvl="0" indent="0">
              <a:spcBef>
                <a:spcPts val="0"/>
              </a:spcBef>
              <a:buNone/>
            </a:pPr>
            <a:endParaRPr lang="en-GB" dirty="0"/>
          </a:p>
          <a:p>
            <a:pPr marL="0" indent="0">
              <a:buNone/>
            </a:pPr>
            <a:endParaRPr lang="en-US" dirty="0"/>
          </a:p>
        </p:txBody>
      </p:sp>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42134454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FastQC</a:t>
            </a:r>
            <a:endParaRPr lang="en-US" dirty="0"/>
          </a:p>
        </p:txBody>
      </p:sp>
      <p:sp>
        <p:nvSpPr>
          <p:cNvPr id="3" name="Content Placeholder 2"/>
          <p:cNvSpPr>
            <a:spLocks noGrp="1"/>
          </p:cNvSpPr>
          <p:nvPr>
            <p:ph idx="1"/>
          </p:nvPr>
        </p:nvSpPr>
        <p:spPr/>
        <p:txBody>
          <a:bodyPr/>
          <a:lstStyle/>
          <a:p>
            <a:r>
              <a:rPr lang="en-US" dirty="0" smtClean="0"/>
              <a:t>How do we easily look at the quality of &gt;100000 sequences?</a:t>
            </a:r>
          </a:p>
          <a:p>
            <a:r>
              <a:rPr lang="en-US" dirty="0" err="1" smtClean="0"/>
              <a:t>FastQC</a:t>
            </a:r>
            <a:r>
              <a:rPr lang="en-US" dirty="0" smtClean="0"/>
              <a:t> is software that does this for us. </a:t>
            </a:r>
            <a:endParaRPr lang="en-US" dirty="0"/>
          </a:p>
        </p:txBody>
      </p:sp>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pic>
        <p:nvPicPr>
          <p:cNvPr id="5" name="Picture 4" descr="Screen Shot 2016-11-01 at 14.45.02.png"/>
          <p:cNvPicPr>
            <a:picLocks noChangeAspect="1"/>
          </p:cNvPicPr>
          <p:nvPr/>
        </p:nvPicPr>
        <p:blipFill rotWithShape="1">
          <a:blip r:embed="rId3">
            <a:extLst>
              <a:ext uri="{28A0092B-C50C-407E-A947-70E740481C1C}">
                <a14:useLocalDpi xmlns:a14="http://schemas.microsoft.com/office/drawing/2010/main" val="0"/>
              </a:ext>
            </a:extLst>
          </a:blip>
          <a:srcRect t="1" b="47080"/>
          <a:stretch/>
        </p:blipFill>
        <p:spPr>
          <a:xfrm>
            <a:off x="705390" y="3332309"/>
            <a:ext cx="7733221" cy="3304217"/>
          </a:xfrm>
          <a:prstGeom prst="rect">
            <a:avLst/>
          </a:prstGeom>
          <a:ln>
            <a:solidFill>
              <a:schemeClr val="accent3"/>
            </a:solidFill>
          </a:ln>
        </p:spPr>
      </p:pic>
    </p:spTree>
    <p:extLst>
      <p:ext uri="{BB962C8B-B14F-4D97-AF65-F5344CB8AC3E}">
        <p14:creationId xmlns:p14="http://schemas.microsoft.com/office/powerpoint/2010/main" val="18708544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pic>
        <p:nvPicPr>
          <p:cNvPr id="5" name="Shape 125"/>
          <p:cNvPicPr preferRelativeResize="0"/>
          <p:nvPr/>
        </p:nvPicPr>
        <p:blipFill>
          <a:blip r:embed="rId3">
            <a:alphaModFix/>
          </a:blip>
          <a:stretch>
            <a:fillRect/>
          </a:stretch>
        </p:blipFill>
        <p:spPr>
          <a:xfrm>
            <a:off x="1334883" y="469500"/>
            <a:ext cx="6474234" cy="5715800"/>
          </a:xfrm>
          <a:prstGeom prst="rect">
            <a:avLst/>
          </a:prstGeom>
          <a:noFill/>
          <a:ln>
            <a:noFill/>
          </a:ln>
        </p:spPr>
      </p:pic>
      <p:sp>
        <p:nvSpPr>
          <p:cNvPr id="6" name="Shape 126"/>
          <p:cNvSpPr txBox="1"/>
          <p:nvPr/>
        </p:nvSpPr>
        <p:spPr>
          <a:xfrm>
            <a:off x="147819" y="96739"/>
            <a:ext cx="5686499" cy="565999"/>
          </a:xfrm>
          <a:prstGeom prst="rect">
            <a:avLst/>
          </a:prstGeom>
          <a:noFill/>
          <a:ln>
            <a:noFill/>
          </a:ln>
        </p:spPr>
        <p:txBody>
          <a:bodyPr lIns="91425" tIns="91425" rIns="91425" bIns="91425" anchor="t" anchorCtr="0">
            <a:noAutofit/>
          </a:bodyPr>
          <a:lstStyle/>
          <a:p>
            <a:pPr lvl="0">
              <a:spcBef>
                <a:spcPts val="0"/>
              </a:spcBef>
              <a:buNone/>
            </a:pPr>
            <a:r>
              <a:rPr lang="en-GB" sz="1800" dirty="0" smtClean="0"/>
              <a:t>Per Base Sequence Quality </a:t>
            </a:r>
            <a:endParaRPr lang="en-GB" sz="1800" dirty="0"/>
          </a:p>
        </p:txBody>
      </p:sp>
    </p:spTree>
    <p:extLst>
      <p:ext uri="{BB962C8B-B14F-4D97-AF65-F5344CB8AC3E}">
        <p14:creationId xmlns:p14="http://schemas.microsoft.com/office/powerpoint/2010/main" val="30389133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pic>
        <p:nvPicPr>
          <p:cNvPr id="3" name="Shape 132"/>
          <p:cNvPicPr preferRelativeResize="0"/>
          <p:nvPr/>
        </p:nvPicPr>
        <p:blipFill>
          <a:blip r:embed="rId3">
            <a:alphaModFix/>
          </a:blip>
          <a:stretch>
            <a:fillRect/>
          </a:stretch>
        </p:blipFill>
        <p:spPr>
          <a:xfrm>
            <a:off x="1646647" y="760641"/>
            <a:ext cx="5850707" cy="5336725"/>
          </a:xfrm>
          <a:prstGeom prst="rect">
            <a:avLst/>
          </a:prstGeom>
          <a:noFill/>
          <a:ln>
            <a:noFill/>
          </a:ln>
        </p:spPr>
      </p:pic>
      <p:sp>
        <p:nvSpPr>
          <p:cNvPr id="5" name="Shape 126"/>
          <p:cNvSpPr txBox="1"/>
          <p:nvPr/>
        </p:nvSpPr>
        <p:spPr>
          <a:xfrm>
            <a:off x="147819" y="96739"/>
            <a:ext cx="5686499" cy="565999"/>
          </a:xfrm>
          <a:prstGeom prst="rect">
            <a:avLst/>
          </a:prstGeom>
          <a:noFill/>
          <a:ln>
            <a:noFill/>
          </a:ln>
        </p:spPr>
        <p:txBody>
          <a:bodyPr lIns="91425" tIns="91425" rIns="91425" bIns="91425" anchor="t" anchorCtr="0">
            <a:noAutofit/>
          </a:bodyPr>
          <a:lstStyle/>
          <a:p>
            <a:pPr lvl="0">
              <a:spcBef>
                <a:spcPts val="0"/>
              </a:spcBef>
              <a:buNone/>
            </a:pPr>
            <a:r>
              <a:rPr lang="en-GB" sz="1800" dirty="0" smtClean="0"/>
              <a:t>Per Base Sequence Quality </a:t>
            </a:r>
            <a:endParaRPr lang="en-GB" sz="1800" dirty="0"/>
          </a:p>
        </p:txBody>
      </p:sp>
    </p:spTree>
    <p:extLst>
      <p:ext uri="{BB962C8B-B14F-4D97-AF65-F5344CB8AC3E}">
        <p14:creationId xmlns:p14="http://schemas.microsoft.com/office/powerpoint/2010/main" val="29827043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 name="Shape 126"/>
          <p:cNvSpPr txBox="1"/>
          <p:nvPr/>
        </p:nvSpPr>
        <p:spPr>
          <a:xfrm>
            <a:off x="147819" y="96739"/>
            <a:ext cx="5686499" cy="565999"/>
          </a:xfrm>
          <a:prstGeom prst="rect">
            <a:avLst/>
          </a:prstGeom>
          <a:noFill/>
          <a:ln>
            <a:noFill/>
          </a:ln>
        </p:spPr>
        <p:txBody>
          <a:bodyPr lIns="91425" tIns="91425" rIns="91425" bIns="91425" anchor="t" anchorCtr="0">
            <a:noAutofit/>
          </a:bodyPr>
          <a:lstStyle/>
          <a:p>
            <a:pPr lvl="0">
              <a:spcBef>
                <a:spcPts val="0"/>
              </a:spcBef>
              <a:buNone/>
            </a:pPr>
            <a:r>
              <a:rPr lang="en-GB" sz="1800" dirty="0" smtClean="0"/>
              <a:t>Per Base Sequence Content</a:t>
            </a:r>
            <a:endParaRPr lang="en-GB" sz="1800" dirty="0"/>
          </a:p>
        </p:txBody>
      </p:sp>
      <p:pic>
        <p:nvPicPr>
          <p:cNvPr id="5" name="Picture 4" descr="Screen Shot 2016-11-02 at 10.44.15.png"/>
          <p:cNvPicPr>
            <a:picLocks noChangeAspect="1"/>
          </p:cNvPicPr>
          <p:nvPr/>
        </p:nvPicPr>
        <p:blipFill rotWithShape="1">
          <a:blip r:embed="rId3">
            <a:extLst>
              <a:ext uri="{28A0092B-C50C-407E-A947-70E740481C1C}">
                <a14:useLocalDpi xmlns:a14="http://schemas.microsoft.com/office/drawing/2010/main" val="0"/>
              </a:ext>
            </a:extLst>
          </a:blip>
          <a:srcRect t="7340"/>
          <a:stretch/>
        </p:blipFill>
        <p:spPr>
          <a:xfrm>
            <a:off x="1588194" y="758183"/>
            <a:ext cx="5967613" cy="5386575"/>
          </a:xfrm>
          <a:prstGeom prst="rect">
            <a:avLst/>
          </a:prstGeom>
        </p:spPr>
      </p:pic>
    </p:spTree>
    <p:extLst>
      <p:ext uri="{BB962C8B-B14F-4D97-AF65-F5344CB8AC3E}">
        <p14:creationId xmlns:p14="http://schemas.microsoft.com/office/powerpoint/2010/main" val="2982704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769"/>
            <a:ext cx="8229600" cy="1143000"/>
          </a:xfrm>
        </p:spPr>
        <p:txBody>
          <a:bodyPr>
            <a:normAutofit/>
          </a:bodyPr>
          <a:lstStyle/>
          <a:p>
            <a:r>
              <a:rPr lang="en-US" sz="4300" dirty="0" smtClean="0"/>
              <a:t>How do we study genomes?</a:t>
            </a:r>
            <a:endParaRPr lang="en-US" sz="4300" dirty="0"/>
          </a:p>
        </p:txBody>
      </p:sp>
      <p:grpSp>
        <p:nvGrpSpPr>
          <p:cNvPr id="31" name="Group 30" descr="DNA helix expanded to show two strands of DNA. Both strands contain A, T, G, C bases with A always bound to T on the opposite strand and C always bound to G on the opposite strand. " title="DNA structure"/>
          <p:cNvGrpSpPr/>
          <p:nvPr/>
        </p:nvGrpSpPr>
        <p:grpSpPr>
          <a:xfrm>
            <a:off x="1757849" y="2418006"/>
            <a:ext cx="6087930" cy="3791098"/>
            <a:chOff x="1757849" y="2248545"/>
            <a:chExt cx="6087930" cy="3791098"/>
          </a:xfrm>
        </p:grpSpPr>
        <p:pic>
          <p:nvPicPr>
            <p:cNvPr id="4" name="Picture 3"/>
            <p:cNvPicPr>
              <a:picLocks noChangeAspect="1"/>
            </p:cNvPicPr>
            <p:nvPr/>
          </p:nvPicPr>
          <p:blipFill>
            <a:blip r:embed="rId2"/>
            <a:stretch>
              <a:fillRect/>
            </a:stretch>
          </p:blipFill>
          <p:spPr>
            <a:xfrm flipH="1">
              <a:off x="1757849" y="2740987"/>
              <a:ext cx="1112747" cy="3298656"/>
            </a:xfrm>
            <a:prstGeom prst="rect">
              <a:avLst/>
            </a:prstGeom>
          </p:spPr>
        </p:pic>
        <p:cxnSp>
          <p:nvCxnSpPr>
            <p:cNvPr id="5" name="Straight Arrow Connector 4"/>
            <p:cNvCxnSpPr/>
            <p:nvPr/>
          </p:nvCxnSpPr>
          <p:spPr>
            <a:xfrm flipV="1">
              <a:off x="2667001" y="2248546"/>
              <a:ext cx="3738067" cy="17517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6405067" y="2248545"/>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7" name="TextBox 6"/>
            <p:cNvSpPr txBox="1"/>
            <p:nvPr/>
          </p:nvSpPr>
          <p:spPr>
            <a:xfrm>
              <a:off x="6405067" y="2740987"/>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T</a:t>
              </a:r>
            </a:p>
          </p:txBody>
        </p:sp>
        <p:sp>
          <p:nvSpPr>
            <p:cNvPr id="8" name="TextBox 7"/>
            <p:cNvSpPr txBox="1"/>
            <p:nvPr/>
          </p:nvSpPr>
          <p:spPr>
            <a:xfrm>
              <a:off x="6405067" y="3218938"/>
              <a:ext cx="576064" cy="415495"/>
            </a:xfrm>
            <a:prstGeom prst="rect">
              <a:avLst/>
            </a:prstGeom>
            <a:solidFill>
              <a:schemeClr val="accent1"/>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G</a:t>
              </a:r>
            </a:p>
          </p:txBody>
        </p:sp>
        <p:sp>
          <p:nvSpPr>
            <p:cNvPr id="9" name="TextBox 8"/>
            <p:cNvSpPr txBox="1"/>
            <p:nvPr/>
          </p:nvSpPr>
          <p:spPr>
            <a:xfrm>
              <a:off x="6405067" y="3696889"/>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0" name="TextBox 9"/>
            <p:cNvSpPr txBox="1"/>
            <p:nvPr/>
          </p:nvSpPr>
          <p:spPr>
            <a:xfrm>
              <a:off x="6405067" y="4174839"/>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1" name="TextBox 10"/>
            <p:cNvSpPr txBox="1"/>
            <p:nvPr/>
          </p:nvSpPr>
          <p:spPr>
            <a:xfrm>
              <a:off x="6405067" y="4652790"/>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2" name="TextBox 11"/>
            <p:cNvSpPr txBox="1"/>
            <p:nvPr/>
          </p:nvSpPr>
          <p:spPr>
            <a:xfrm>
              <a:off x="6405067" y="5130741"/>
              <a:ext cx="576064" cy="415495"/>
            </a:xfrm>
            <a:prstGeom prst="rect">
              <a:avLst/>
            </a:prstGeom>
            <a:solidFill>
              <a:schemeClr val="accent4"/>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C</a:t>
              </a:r>
            </a:p>
          </p:txBody>
        </p:sp>
        <p:sp>
          <p:nvSpPr>
            <p:cNvPr id="13" name="TextBox 12"/>
            <p:cNvSpPr txBox="1"/>
            <p:nvPr/>
          </p:nvSpPr>
          <p:spPr>
            <a:xfrm>
              <a:off x="6405067" y="5608694"/>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T</a:t>
              </a:r>
              <a:endParaRPr lang="en-GB" b="1" dirty="0">
                <a:solidFill>
                  <a:sysClr val="windowText" lastClr="000000"/>
                </a:solidFill>
              </a:endParaRPr>
            </a:p>
          </p:txBody>
        </p:sp>
        <p:cxnSp>
          <p:nvCxnSpPr>
            <p:cNvPr id="14" name="Straight Arrow Connector 13"/>
            <p:cNvCxnSpPr/>
            <p:nvPr/>
          </p:nvCxnSpPr>
          <p:spPr>
            <a:xfrm>
              <a:off x="2559755" y="4203667"/>
              <a:ext cx="3845312" cy="18359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7269715" y="2746854"/>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6" name="TextBox 15"/>
            <p:cNvSpPr txBox="1"/>
            <p:nvPr/>
          </p:nvSpPr>
          <p:spPr>
            <a:xfrm>
              <a:off x="7265419" y="5608694"/>
              <a:ext cx="576064" cy="415495"/>
            </a:xfrm>
            <a:prstGeom prst="rect">
              <a:avLst/>
            </a:prstGeom>
            <a:solidFill>
              <a:srgbClr val="FFFF00"/>
            </a:solidFill>
            <a:ln>
              <a:solidFill>
                <a:schemeClr val="bg1"/>
              </a:solidFill>
            </a:ln>
          </p:spPr>
          <p:txBody>
            <a:bodyPr wrap="square" lIns="121914" tIns="60957" rIns="121914" bIns="60957" rtlCol="0">
              <a:spAutoFit/>
            </a:bodyPr>
            <a:lstStyle/>
            <a:p>
              <a:pPr algn="ctr"/>
              <a:r>
                <a:rPr lang="en-GB" b="1" dirty="0" smtClean="0">
                  <a:solidFill>
                    <a:sysClr val="windowText" lastClr="000000"/>
                  </a:solidFill>
                </a:rPr>
                <a:t>A</a:t>
              </a:r>
              <a:endParaRPr lang="en-GB" b="1" dirty="0">
                <a:solidFill>
                  <a:sysClr val="windowText" lastClr="000000"/>
                </a:solidFill>
              </a:endParaRPr>
            </a:p>
          </p:txBody>
        </p:sp>
        <p:sp>
          <p:nvSpPr>
            <p:cNvPr id="17" name="TextBox 16"/>
            <p:cNvSpPr txBox="1"/>
            <p:nvPr/>
          </p:nvSpPr>
          <p:spPr>
            <a:xfrm>
              <a:off x="7265419" y="2248546"/>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T</a:t>
              </a:r>
            </a:p>
          </p:txBody>
        </p:sp>
        <p:sp>
          <p:nvSpPr>
            <p:cNvPr id="18" name="TextBox 17"/>
            <p:cNvSpPr txBox="1"/>
            <p:nvPr/>
          </p:nvSpPr>
          <p:spPr>
            <a:xfrm>
              <a:off x="7269715" y="3696889"/>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T</a:t>
              </a:r>
            </a:p>
          </p:txBody>
        </p:sp>
        <p:sp>
          <p:nvSpPr>
            <p:cNvPr id="19" name="TextBox 18"/>
            <p:cNvSpPr txBox="1"/>
            <p:nvPr/>
          </p:nvSpPr>
          <p:spPr>
            <a:xfrm>
              <a:off x="7269715" y="4174839"/>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T</a:t>
              </a:r>
            </a:p>
          </p:txBody>
        </p:sp>
        <p:sp>
          <p:nvSpPr>
            <p:cNvPr id="20" name="TextBox 19"/>
            <p:cNvSpPr txBox="1"/>
            <p:nvPr/>
          </p:nvSpPr>
          <p:spPr>
            <a:xfrm>
              <a:off x="7265419" y="4652790"/>
              <a:ext cx="576064" cy="415495"/>
            </a:xfrm>
            <a:prstGeom prst="rect">
              <a:avLst/>
            </a:prstGeom>
            <a:solidFill>
              <a:schemeClr val="accent2"/>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T</a:t>
              </a:r>
            </a:p>
          </p:txBody>
        </p:sp>
        <p:sp>
          <p:nvSpPr>
            <p:cNvPr id="21" name="TextBox 20"/>
            <p:cNvSpPr txBox="1"/>
            <p:nvPr/>
          </p:nvSpPr>
          <p:spPr>
            <a:xfrm>
              <a:off x="7269715" y="5130741"/>
              <a:ext cx="576064" cy="415495"/>
            </a:xfrm>
            <a:prstGeom prst="rect">
              <a:avLst/>
            </a:prstGeom>
            <a:solidFill>
              <a:schemeClr val="accent1"/>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G</a:t>
              </a:r>
            </a:p>
          </p:txBody>
        </p:sp>
        <p:sp>
          <p:nvSpPr>
            <p:cNvPr id="22" name="TextBox 21"/>
            <p:cNvSpPr txBox="1"/>
            <p:nvPr/>
          </p:nvSpPr>
          <p:spPr>
            <a:xfrm>
              <a:off x="7269715" y="3218938"/>
              <a:ext cx="576064" cy="415495"/>
            </a:xfrm>
            <a:prstGeom prst="rect">
              <a:avLst/>
            </a:prstGeom>
            <a:solidFill>
              <a:schemeClr val="accent4"/>
            </a:solidFill>
            <a:ln>
              <a:solidFill>
                <a:schemeClr val="bg1"/>
              </a:solidFill>
            </a:ln>
          </p:spPr>
          <p:txBody>
            <a:bodyPr wrap="square" lIns="121914" tIns="60957" rIns="121914" bIns="60957" rtlCol="0">
              <a:spAutoFit/>
            </a:bodyPr>
            <a:lstStyle/>
            <a:p>
              <a:pPr algn="ctr"/>
              <a:r>
                <a:rPr lang="en-GB" b="1" dirty="0">
                  <a:solidFill>
                    <a:sysClr val="windowText" lastClr="000000"/>
                  </a:solidFill>
                </a:rPr>
                <a:t>C</a:t>
              </a:r>
            </a:p>
          </p:txBody>
        </p:sp>
        <p:cxnSp>
          <p:nvCxnSpPr>
            <p:cNvPr id="23" name="Straight Connector 22"/>
            <p:cNvCxnSpPr/>
            <p:nvPr/>
          </p:nvCxnSpPr>
          <p:spPr>
            <a:xfrm>
              <a:off x="6981131" y="2456293"/>
              <a:ext cx="28428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6981131" y="2954029"/>
              <a:ext cx="28428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6981131" y="3433045"/>
              <a:ext cx="28428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6981131" y="3900921"/>
              <a:ext cx="28428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981131" y="4379936"/>
              <a:ext cx="28428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6981131" y="4858953"/>
              <a:ext cx="28428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6981131" y="5349108"/>
              <a:ext cx="284288"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6981131" y="5816984"/>
              <a:ext cx="284288" cy="1"/>
            </a:xfrm>
            <a:prstGeom prst="line">
              <a:avLst/>
            </a:prstGeom>
          </p:spPr>
          <p:style>
            <a:lnRef idx="2">
              <a:schemeClr val="accent1"/>
            </a:lnRef>
            <a:fillRef idx="0">
              <a:schemeClr val="accent1"/>
            </a:fillRef>
            <a:effectRef idx="1">
              <a:schemeClr val="accent1"/>
            </a:effectRef>
            <a:fontRef idx="minor">
              <a:schemeClr val="tx1"/>
            </a:fontRef>
          </p:style>
        </p:cxnSp>
      </p:grpSp>
      <p:sp>
        <p:nvSpPr>
          <p:cNvPr id="35" name="Content Placeholder 2"/>
          <p:cNvSpPr txBox="1">
            <a:spLocks/>
          </p:cNvSpPr>
          <p:nvPr/>
        </p:nvSpPr>
        <p:spPr>
          <a:xfrm>
            <a:off x="274717" y="1259769"/>
            <a:ext cx="8544399" cy="438211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smtClean="0">
                <a:solidFill>
                  <a:srgbClr val="7F7F7F"/>
                </a:solidFill>
              </a:rPr>
              <a:t>Sequencing – determining the order of nucleotide bases to produce a </a:t>
            </a:r>
            <a:r>
              <a:rPr lang="en-US" dirty="0" smtClean="0"/>
              <a:t>REFERENCE GENOME.</a:t>
            </a:r>
            <a:endParaRPr lang="en-US" dirty="0">
              <a:solidFill>
                <a:srgbClr val="7F7F7F"/>
              </a:solidFill>
            </a:endParaRPr>
          </a:p>
        </p:txBody>
      </p:sp>
      <p:pic>
        <p:nvPicPr>
          <p:cNvPr id="36"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164915304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 name="Shape 126"/>
          <p:cNvSpPr txBox="1"/>
          <p:nvPr/>
        </p:nvSpPr>
        <p:spPr>
          <a:xfrm>
            <a:off x="147819" y="96739"/>
            <a:ext cx="5686499" cy="565999"/>
          </a:xfrm>
          <a:prstGeom prst="rect">
            <a:avLst/>
          </a:prstGeom>
          <a:noFill/>
          <a:ln>
            <a:noFill/>
          </a:ln>
        </p:spPr>
        <p:txBody>
          <a:bodyPr lIns="91425" tIns="91425" rIns="91425" bIns="91425" anchor="t" anchorCtr="0">
            <a:noAutofit/>
          </a:bodyPr>
          <a:lstStyle/>
          <a:p>
            <a:pPr lvl="0">
              <a:spcBef>
                <a:spcPts val="0"/>
              </a:spcBef>
              <a:buNone/>
            </a:pPr>
            <a:r>
              <a:rPr lang="en-GB" sz="1800" dirty="0" smtClean="0"/>
              <a:t>Per Sequence GC Content</a:t>
            </a:r>
            <a:endParaRPr lang="en-GB" sz="1800" dirty="0"/>
          </a:p>
        </p:txBody>
      </p:sp>
      <p:pic>
        <p:nvPicPr>
          <p:cNvPr id="5" name="Picture 4" descr="Screen Shot 2016-11-02 at 10.48.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302" y="659603"/>
            <a:ext cx="5819396" cy="5400000"/>
          </a:xfrm>
          <a:prstGeom prst="rect">
            <a:avLst/>
          </a:prstGeom>
        </p:spPr>
      </p:pic>
    </p:spTree>
    <p:extLst>
      <p:ext uri="{BB962C8B-B14F-4D97-AF65-F5344CB8AC3E}">
        <p14:creationId xmlns:p14="http://schemas.microsoft.com/office/powerpoint/2010/main" val="29827043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 name="Shape 126"/>
          <p:cNvSpPr txBox="1"/>
          <p:nvPr/>
        </p:nvSpPr>
        <p:spPr>
          <a:xfrm>
            <a:off x="147819" y="96739"/>
            <a:ext cx="5686499" cy="565999"/>
          </a:xfrm>
          <a:prstGeom prst="rect">
            <a:avLst/>
          </a:prstGeom>
          <a:noFill/>
          <a:ln>
            <a:noFill/>
          </a:ln>
        </p:spPr>
        <p:txBody>
          <a:bodyPr lIns="91425" tIns="91425" rIns="91425" bIns="91425" anchor="t" anchorCtr="0">
            <a:noAutofit/>
          </a:bodyPr>
          <a:lstStyle/>
          <a:p>
            <a:pPr lvl="0">
              <a:spcBef>
                <a:spcPts val="0"/>
              </a:spcBef>
              <a:buNone/>
            </a:pPr>
            <a:r>
              <a:rPr lang="en-GB" sz="1800" dirty="0" smtClean="0"/>
              <a:t>Sequence Duplication Levels</a:t>
            </a:r>
            <a:endParaRPr lang="en-GB" sz="1800" dirty="0"/>
          </a:p>
        </p:txBody>
      </p:sp>
      <p:pic>
        <p:nvPicPr>
          <p:cNvPr id="5" name="Picture 4" descr="Screen Shot 2016-11-02 at 10.52.4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306" y="601468"/>
            <a:ext cx="5765389" cy="5408333"/>
          </a:xfrm>
          <a:prstGeom prst="rect">
            <a:avLst/>
          </a:prstGeom>
        </p:spPr>
      </p:pic>
    </p:spTree>
    <p:extLst>
      <p:ext uri="{BB962C8B-B14F-4D97-AF65-F5344CB8AC3E}">
        <p14:creationId xmlns:p14="http://schemas.microsoft.com/office/powerpoint/2010/main" val="29827043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6-11-02 at 10.57.20.png"/>
          <p:cNvPicPr>
            <a:picLocks noChangeAspect="1"/>
          </p:cNvPicPr>
          <p:nvPr/>
        </p:nvPicPr>
        <p:blipFill rotWithShape="1">
          <a:blip r:embed="rId2">
            <a:extLst>
              <a:ext uri="{28A0092B-C50C-407E-A947-70E740481C1C}">
                <a14:useLocalDpi xmlns:a14="http://schemas.microsoft.com/office/drawing/2010/main" val="0"/>
              </a:ext>
            </a:extLst>
          </a:blip>
          <a:srcRect l="573"/>
          <a:stretch/>
        </p:blipFill>
        <p:spPr>
          <a:xfrm>
            <a:off x="522514" y="636036"/>
            <a:ext cx="8145901" cy="5799039"/>
          </a:xfrm>
          <a:prstGeom prst="rect">
            <a:avLst/>
          </a:prstGeom>
        </p:spPr>
      </p:pic>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 name="Shape 126"/>
          <p:cNvSpPr txBox="1"/>
          <p:nvPr/>
        </p:nvSpPr>
        <p:spPr>
          <a:xfrm>
            <a:off x="147819" y="96739"/>
            <a:ext cx="5686499" cy="565999"/>
          </a:xfrm>
          <a:prstGeom prst="rect">
            <a:avLst/>
          </a:prstGeom>
          <a:noFill/>
          <a:ln>
            <a:noFill/>
          </a:ln>
        </p:spPr>
        <p:txBody>
          <a:bodyPr lIns="91425" tIns="91425" rIns="91425" bIns="91425" anchor="t" anchorCtr="0">
            <a:noAutofit/>
          </a:bodyPr>
          <a:lstStyle/>
          <a:p>
            <a:pPr lvl="0">
              <a:spcBef>
                <a:spcPts val="0"/>
              </a:spcBef>
              <a:buNone/>
            </a:pPr>
            <a:r>
              <a:rPr lang="en-GB" sz="1800" dirty="0" smtClean="0"/>
              <a:t>Over Represented Sequences and Adaptor Content</a:t>
            </a:r>
            <a:endParaRPr lang="en-GB" sz="1800" dirty="0"/>
          </a:p>
        </p:txBody>
      </p:sp>
    </p:spTree>
    <p:extLst>
      <p:ext uri="{BB962C8B-B14F-4D97-AF65-F5344CB8AC3E}">
        <p14:creationId xmlns:p14="http://schemas.microsoft.com/office/powerpoint/2010/main" val="29827043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 list goes on</a:t>
            </a:r>
            <a:r>
              <a:rPr lang="is-IS" dirty="0" smtClean="0"/>
              <a:t>…</a:t>
            </a:r>
            <a:endParaRPr lang="en-US" dirty="0"/>
          </a:p>
        </p:txBody>
      </p:sp>
      <p:sp>
        <p:nvSpPr>
          <p:cNvPr id="3" name="Content Placeholder 2"/>
          <p:cNvSpPr>
            <a:spLocks noGrp="1"/>
          </p:cNvSpPr>
          <p:nvPr>
            <p:ph idx="1"/>
          </p:nvPr>
        </p:nvSpPr>
        <p:spPr/>
        <p:txBody>
          <a:bodyPr/>
          <a:lstStyle/>
          <a:p>
            <a:r>
              <a:rPr lang="en-US" dirty="0" smtClean="0"/>
              <a:t>Per sequence quality scores</a:t>
            </a:r>
          </a:p>
          <a:p>
            <a:r>
              <a:rPr lang="en-US" dirty="0" smtClean="0"/>
              <a:t>Per base N content</a:t>
            </a:r>
          </a:p>
          <a:p>
            <a:r>
              <a:rPr lang="en-US" dirty="0" smtClean="0"/>
              <a:t>And more! (this changes slightly depending on your </a:t>
            </a:r>
            <a:r>
              <a:rPr lang="en-US" dirty="0" err="1" smtClean="0"/>
              <a:t>FastQC</a:t>
            </a:r>
            <a:r>
              <a:rPr lang="en-US" dirty="0" smtClean="0"/>
              <a:t> version)</a:t>
            </a:r>
          </a:p>
          <a:p>
            <a:endParaRPr lang="en-US" dirty="0"/>
          </a:p>
        </p:txBody>
      </p:sp>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0087371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26" y="274638"/>
            <a:ext cx="7722852" cy="1143000"/>
          </a:xfrm>
        </p:spPr>
        <p:txBody>
          <a:bodyPr>
            <a:normAutofit fontScale="90000"/>
          </a:bodyPr>
          <a:lstStyle/>
          <a:p>
            <a:r>
              <a:rPr lang="en-US" dirty="0" smtClean="0"/>
              <a:t>How Do We Improve the Quality?</a:t>
            </a:r>
            <a:endParaRPr lang="en-US" dirty="0"/>
          </a:p>
        </p:txBody>
      </p:sp>
      <p:sp>
        <p:nvSpPr>
          <p:cNvPr id="3" name="Content Placeholder 2"/>
          <p:cNvSpPr>
            <a:spLocks noGrp="1"/>
          </p:cNvSpPr>
          <p:nvPr>
            <p:ph idx="1"/>
          </p:nvPr>
        </p:nvSpPr>
        <p:spPr/>
        <p:txBody>
          <a:bodyPr/>
          <a:lstStyle/>
          <a:p>
            <a:r>
              <a:rPr lang="en-US" dirty="0" smtClean="0"/>
              <a:t>Software is available to filter reads based on quality and trim adaptor sequences.</a:t>
            </a:r>
          </a:p>
          <a:p>
            <a:r>
              <a:rPr lang="en-US" dirty="0" smtClean="0"/>
              <a:t>Many(!) different software available but all essentially do the same thing.</a:t>
            </a:r>
          </a:p>
          <a:p>
            <a:pPr lvl="1"/>
            <a:r>
              <a:rPr lang="en-US" dirty="0" smtClean="0"/>
              <a:t>Today we’re going to use </a:t>
            </a:r>
            <a:r>
              <a:rPr lang="en-US" dirty="0" err="1" smtClean="0"/>
              <a:t>TrimGalore</a:t>
            </a:r>
            <a:r>
              <a:rPr lang="en-US" dirty="0"/>
              <a:t>!</a:t>
            </a:r>
            <a:r>
              <a:rPr lang="en-US" dirty="0" smtClean="0"/>
              <a:t> </a:t>
            </a:r>
          </a:p>
        </p:txBody>
      </p:sp>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42127920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53"/>
          <p:cNvSpPr txBox="1"/>
          <p:nvPr/>
        </p:nvSpPr>
        <p:spPr>
          <a:xfrm>
            <a:off x="3482580" y="1724174"/>
            <a:ext cx="22761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solidFill>
                  <a:srgbClr val="000000"/>
                </a:solidFill>
                <a:latin typeface="Calibri"/>
                <a:ea typeface="Calibri"/>
                <a:cs typeface="Calibri"/>
                <a:sym typeface="Calibri"/>
              </a:rPr>
              <a:t>Any Questions So Far?</a:t>
            </a:r>
            <a:endParaRPr dirty="0"/>
          </a:p>
        </p:txBody>
      </p:sp>
      <p:pic>
        <p:nvPicPr>
          <p:cNvPr id="5" name="Shape 754"/>
          <p:cNvPicPr preferRelativeResize="0"/>
          <p:nvPr/>
        </p:nvPicPr>
        <p:blipFill>
          <a:blip r:embed="rId2">
            <a:alphaModFix/>
          </a:blip>
          <a:stretch>
            <a:fillRect/>
          </a:stretch>
        </p:blipFill>
        <p:spPr>
          <a:xfrm>
            <a:off x="2389228" y="2139180"/>
            <a:ext cx="4365545" cy="2579640"/>
          </a:xfrm>
          <a:prstGeom prst="rect">
            <a:avLst/>
          </a:prstGeom>
          <a:noFill/>
          <a:ln>
            <a:noFill/>
          </a:ln>
        </p:spPr>
      </p:pic>
    </p:spTree>
    <p:extLst>
      <p:ext uri="{BB962C8B-B14F-4D97-AF65-F5344CB8AC3E}">
        <p14:creationId xmlns:p14="http://schemas.microsoft.com/office/powerpoint/2010/main" val="47312597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5067051"/>
          </a:xfrm>
        </p:spPr>
        <p:txBody>
          <a:bodyPr>
            <a:normAutofit fontScale="92500"/>
          </a:bodyPr>
          <a:lstStyle/>
          <a:p>
            <a:r>
              <a:rPr lang="en-US" dirty="0" smtClean="0"/>
              <a:t>Exercise 1: </a:t>
            </a:r>
            <a:r>
              <a:rPr lang="en-US" dirty="0"/>
              <a:t>G</a:t>
            </a:r>
            <a:r>
              <a:rPr lang="en-US" dirty="0" smtClean="0"/>
              <a:t>enome sequencing of the bacteria </a:t>
            </a:r>
            <a:r>
              <a:rPr lang="en-US" i="1" dirty="0" err="1" smtClean="0"/>
              <a:t>Bartonella</a:t>
            </a:r>
            <a:endParaRPr lang="en-US" i="1" dirty="0" smtClean="0"/>
          </a:p>
          <a:p>
            <a:r>
              <a:rPr lang="en-US" dirty="0" smtClean="0"/>
              <a:t>Exercise 2: </a:t>
            </a:r>
            <a:r>
              <a:rPr lang="en-US" dirty="0" err="1" smtClean="0"/>
              <a:t>Amplicon</a:t>
            </a:r>
            <a:r>
              <a:rPr lang="en-US" dirty="0" smtClean="0"/>
              <a:t> sequencing of 16S </a:t>
            </a:r>
            <a:r>
              <a:rPr lang="en-US" dirty="0" err="1" smtClean="0"/>
              <a:t>rRNA</a:t>
            </a:r>
            <a:r>
              <a:rPr lang="en-US" dirty="0" smtClean="0"/>
              <a:t> from the Earth </a:t>
            </a:r>
            <a:r>
              <a:rPr lang="en-US" dirty="0" err="1" smtClean="0"/>
              <a:t>Microbiome</a:t>
            </a:r>
            <a:r>
              <a:rPr lang="en-US" dirty="0" smtClean="0"/>
              <a:t> Project</a:t>
            </a:r>
          </a:p>
          <a:p>
            <a:r>
              <a:rPr lang="en-US" dirty="0" smtClean="0"/>
              <a:t>Exercise 3: RAD sequencing data</a:t>
            </a:r>
          </a:p>
          <a:p>
            <a:r>
              <a:rPr lang="en-US" dirty="0" smtClean="0"/>
              <a:t>Exercise 4: </a:t>
            </a:r>
            <a:r>
              <a:rPr lang="en-US" dirty="0" err="1" smtClean="0"/>
              <a:t>Amplicon</a:t>
            </a:r>
            <a:r>
              <a:rPr lang="en-US" dirty="0" smtClean="0"/>
              <a:t> sequencing of 16S </a:t>
            </a:r>
            <a:r>
              <a:rPr lang="en-US" dirty="0" err="1" smtClean="0"/>
              <a:t>rRNA</a:t>
            </a:r>
            <a:r>
              <a:rPr lang="en-US" dirty="0" smtClean="0"/>
              <a:t> from environmental samples</a:t>
            </a:r>
          </a:p>
          <a:p>
            <a:r>
              <a:rPr lang="en-US" dirty="0" smtClean="0"/>
              <a:t>Exercise 5: Filtering of </a:t>
            </a:r>
            <a:r>
              <a:rPr lang="en-US" dirty="0" err="1" smtClean="0"/>
              <a:t>amplicon</a:t>
            </a:r>
            <a:r>
              <a:rPr lang="en-US" dirty="0" smtClean="0"/>
              <a:t> sequencing data</a:t>
            </a:r>
          </a:p>
          <a:p>
            <a:r>
              <a:rPr lang="en-US" dirty="0" smtClean="0"/>
              <a:t>Exercise 6: Filtering of microRNA sequencing data</a:t>
            </a:r>
          </a:p>
        </p:txBody>
      </p:sp>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274638"/>
            <a:ext cx="8229600" cy="1143000"/>
          </a:xfrm>
        </p:spPr>
        <p:txBody>
          <a:bodyPr/>
          <a:lstStyle/>
          <a:p>
            <a:r>
              <a:rPr lang="en-US" dirty="0" smtClean="0"/>
              <a:t>So let’s give this a go!</a:t>
            </a:r>
            <a:endParaRPr lang="en-US" dirty="0"/>
          </a:p>
        </p:txBody>
      </p:sp>
    </p:spTree>
    <p:extLst>
      <p:ext uri="{BB962C8B-B14F-4D97-AF65-F5344CB8AC3E}">
        <p14:creationId xmlns:p14="http://schemas.microsoft.com/office/powerpoint/2010/main" val="20389475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Amplicon</a:t>
            </a:r>
            <a:r>
              <a:rPr lang="en-US" dirty="0" smtClean="0"/>
              <a:t> Sequencing</a:t>
            </a:r>
            <a:endParaRPr lang="en-US" dirty="0"/>
          </a:p>
        </p:txBody>
      </p:sp>
      <p:cxnSp>
        <p:nvCxnSpPr>
          <p:cNvPr id="4" name="Straight Connector 3"/>
          <p:cNvCxnSpPr/>
          <p:nvPr/>
        </p:nvCxnSpPr>
        <p:spPr>
          <a:xfrm>
            <a:off x="2844789" y="1864784"/>
            <a:ext cx="536824" cy="0"/>
          </a:xfrm>
          <a:prstGeom prst="line">
            <a:avLst/>
          </a:prstGeom>
          <a:ln>
            <a:solidFill>
              <a:srgbClr val="4F81BD"/>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a:off x="3769390" y="2235344"/>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3882810" y="1864784"/>
            <a:ext cx="53682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4572034" y="1864784"/>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844789" y="2235344"/>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3081993" y="2420624"/>
            <a:ext cx="536824" cy="0"/>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3500978" y="2050064"/>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330380" y="1864784"/>
            <a:ext cx="536824" cy="0"/>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3081993" y="2605904"/>
            <a:ext cx="536824" cy="0"/>
          </a:xfrm>
          <a:prstGeom prst="line">
            <a:avLst/>
          </a:prstGeom>
          <a:ln>
            <a:solidFill>
              <a:srgbClr val="A2C816"/>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844789" y="2791186"/>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4197512" y="2050064"/>
            <a:ext cx="536824"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766875" y="2050064"/>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6035287" y="1864784"/>
            <a:ext cx="536824" cy="0"/>
          </a:xfrm>
          <a:prstGeom prst="line">
            <a:avLst/>
          </a:prstGeom>
          <a:ln>
            <a:solidFill>
              <a:srgbClr val="4F81BD"/>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570177" y="2235159"/>
            <a:ext cx="536824" cy="0"/>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732885" y="1864784"/>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7425162" y="1864784"/>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464473" y="2050064"/>
            <a:ext cx="536824" cy="0"/>
          </a:xfrm>
          <a:prstGeom prst="line">
            <a:avLst/>
          </a:prstGeom>
          <a:ln>
            <a:solidFill>
              <a:srgbClr val="7DC1E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7269709" y="2070247"/>
            <a:ext cx="53682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6572111" y="2235159"/>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464473" y="2420624"/>
            <a:ext cx="536824" cy="0"/>
          </a:xfrm>
          <a:prstGeom prst="line">
            <a:avLst/>
          </a:prstGeom>
          <a:ln>
            <a:solidFill>
              <a:srgbClr val="4F81BD"/>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7269709" y="2420624"/>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001297" y="2605904"/>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43554" y="1743579"/>
            <a:ext cx="2582758" cy="1323439"/>
          </a:xfrm>
          <a:prstGeom prst="rect">
            <a:avLst/>
          </a:prstGeom>
          <a:noFill/>
        </p:spPr>
        <p:txBody>
          <a:bodyPr wrap="none" rtlCol="0">
            <a:spAutoFit/>
          </a:bodyPr>
          <a:lstStyle/>
          <a:p>
            <a:pPr algn="ctr"/>
            <a:r>
              <a:rPr lang="en-US" sz="2000" dirty="0" smtClean="0"/>
              <a:t>Amplify Region via PCR </a:t>
            </a:r>
          </a:p>
          <a:p>
            <a:pPr algn="ctr"/>
            <a:r>
              <a:rPr lang="en-US" sz="2000" dirty="0" smtClean="0"/>
              <a:t>(16S </a:t>
            </a:r>
            <a:r>
              <a:rPr lang="en-US" sz="2000" dirty="0" err="1" smtClean="0"/>
              <a:t>rRNA</a:t>
            </a:r>
            <a:r>
              <a:rPr lang="en-US" sz="2000" dirty="0" smtClean="0"/>
              <a:t> gene)</a:t>
            </a:r>
          </a:p>
          <a:p>
            <a:pPr algn="ctr"/>
            <a:endParaRPr lang="en-US" sz="2000" dirty="0"/>
          </a:p>
          <a:p>
            <a:pPr algn="ctr"/>
            <a:r>
              <a:rPr lang="en-US" sz="2000" dirty="0" smtClean="0"/>
              <a:t>Sequence</a:t>
            </a:r>
          </a:p>
        </p:txBody>
      </p:sp>
      <p:cxnSp>
        <p:nvCxnSpPr>
          <p:cNvPr id="27" name="Straight Connector 26"/>
          <p:cNvCxnSpPr/>
          <p:nvPr/>
        </p:nvCxnSpPr>
        <p:spPr>
          <a:xfrm>
            <a:off x="3287070" y="3853411"/>
            <a:ext cx="536824" cy="0"/>
          </a:xfrm>
          <a:prstGeom prst="line">
            <a:avLst/>
          </a:prstGeom>
          <a:ln>
            <a:solidFill>
              <a:srgbClr val="4F81BD"/>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6888338" y="3824550"/>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007324" y="3853411"/>
            <a:ext cx="53682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4727578" y="4008575"/>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6888338" y="3979714"/>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4007324" y="4008575"/>
            <a:ext cx="536824" cy="0"/>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4727578" y="3853411"/>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6168086" y="3824550"/>
            <a:ext cx="536824" cy="0"/>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6888338" y="4163579"/>
            <a:ext cx="536824" cy="0"/>
          </a:xfrm>
          <a:prstGeom prst="line">
            <a:avLst/>
          </a:prstGeom>
          <a:ln>
            <a:solidFill>
              <a:srgbClr val="A2C816"/>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4727578" y="4558136"/>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447832" y="3824550"/>
            <a:ext cx="536824"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4727578" y="4747547"/>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287070" y="4008575"/>
            <a:ext cx="536824" cy="0"/>
          </a:xfrm>
          <a:prstGeom prst="line">
            <a:avLst/>
          </a:prstGeom>
          <a:ln>
            <a:solidFill>
              <a:srgbClr val="4F81BD"/>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68086" y="3979714"/>
            <a:ext cx="536824" cy="0"/>
          </a:xfrm>
          <a:prstGeom prst="line">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4727578" y="4198228"/>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4727578" y="4352673"/>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6168086" y="4159653"/>
            <a:ext cx="536824" cy="0"/>
          </a:xfrm>
          <a:prstGeom prst="line">
            <a:avLst/>
          </a:prstGeom>
          <a:ln>
            <a:solidFill>
              <a:srgbClr val="7DC1E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4007324" y="4191892"/>
            <a:ext cx="53682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4727578" y="4879652"/>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3287070" y="4191892"/>
            <a:ext cx="536824" cy="0"/>
          </a:xfrm>
          <a:prstGeom prst="line">
            <a:avLst/>
          </a:prstGeom>
          <a:ln>
            <a:solidFill>
              <a:srgbClr val="4F81BD"/>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4727578" y="5080264"/>
            <a:ext cx="53682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6888338" y="4323812"/>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9" name="Down Arrow 48"/>
          <p:cNvSpPr/>
          <p:nvPr/>
        </p:nvSpPr>
        <p:spPr>
          <a:xfrm>
            <a:off x="4921454" y="2682086"/>
            <a:ext cx="495416" cy="746360"/>
          </a:xfrm>
          <a:prstGeom prst="downArrow">
            <a:avLst/>
          </a:prstGeom>
          <a:solidFill>
            <a:srgbClr val="E07602"/>
          </a:solidFill>
          <a:ln>
            <a:solidFill>
              <a:srgbClr val="E07602"/>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50" name="TextBox 49"/>
          <p:cNvSpPr txBox="1"/>
          <p:nvPr/>
        </p:nvSpPr>
        <p:spPr>
          <a:xfrm>
            <a:off x="922503" y="3822144"/>
            <a:ext cx="2209083" cy="1015663"/>
          </a:xfrm>
          <a:prstGeom prst="rect">
            <a:avLst/>
          </a:prstGeom>
          <a:noFill/>
        </p:spPr>
        <p:txBody>
          <a:bodyPr wrap="none" rtlCol="0">
            <a:spAutoFit/>
          </a:bodyPr>
          <a:lstStyle/>
          <a:p>
            <a:pPr algn="ctr"/>
            <a:r>
              <a:rPr lang="en-US" sz="2000" dirty="0" smtClean="0"/>
              <a:t>Clustering:</a:t>
            </a:r>
          </a:p>
          <a:p>
            <a:pPr algn="ctr"/>
            <a:r>
              <a:rPr lang="en-US" sz="2000" dirty="0" smtClean="0"/>
              <a:t>Based on Sequence </a:t>
            </a:r>
          </a:p>
          <a:p>
            <a:pPr algn="ctr"/>
            <a:r>
              <a:rPr lang="en-US" sz="2000" dirty="0" smtClean="0"/>
              <a:t>Similarity</a:t>
            </a:r>
          </a:p>
        </p:txBody>
      </p:sp>
      <p:sp>
        <p:nvSpPr>
          <p:cNvPr id="51" name="TextBox 50"/>
          <p:cNvSpPr txBox="1"/>
          <p:nvPr/>
        </p:nvSpPr>
        <p:spPr>
          <a:xfrm>
            <a:off x="225335" y="5776238"/>
            <a:ext cx="8675405" cy="400110"/>
          </a:xfrm>
          <a:prstGeom prst="rect">
            <a:avLst/>
          </a:prstGeom>
          <a:noFill/>
        </p:spPr>
        <p:txBody>
          <a:bodyPr wrap="square" rtlCol="0">
            <a:spAutoFit/>
          </a:bodyPr>
          <a:lstStyle/>
          <a:p>
            <a:pPr algn="ctr"/>
            <a:r>
              <a:rPr lang="en-US" sz="2000" dirty="0" smtClean="0"/>
              <a:t>Scott will talk about this data type and analysis in more detail on Wednesday!</a:t>
            </a:r>
            <a:endParaRPr lang="en-US" sz="2000" dirty="0"/>
          </a:p>
        </p:txBody>
      </p:sp>
      <p:pic>
        <p:nvPicPr>
          <p:cNvPr id="52"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22601013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 Sequencing</a:t>
            </a:r>
            <a:endParaRPr lang="en-US" dirty="0"/>
          </a:p>
        </p:txBody>
      </p:sp>
      <p:cxnSp>
        <p:nvCxnSpPr>
          <p:cNvPr id="4" name="Straight Connector 3"/>
          <p:cNvCxnSpPr/>
          <p:nvPr/>
        </p:nvCxnSpPr>
        <p:spPr>
          <a:xfrm>
            <a:off x="2499947" y="360488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a:off x="3424548" y="397544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3537968" y="360488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4227192" y="360488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499947" y="397544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737151" y="416072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3156136" y="379016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4985538" y="360488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737151" y="434600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2499947" y="4531283"/>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852670" y="379016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422033" y="379016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690445" y="360488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225335" y="3975256"/>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388043" y="360488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7080320" y="360488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119631" y="379016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6924867" y="3810344"/>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6227269" y="3975256"/>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119631" y="416072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6924867" y="416072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6656455" y="4346001"/>
            <a:ext cx="536824"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490009" y="2276163"/>
            <a:ext cx="1646605" cy="400110"/>
          </a:xfrm>
          <a:prstGeom prst="rect">
            <a:avLst/>
          </a:prstGeom>
          <a:noFill/>
        </p:spPr>
        <p:txBody>
          <a:bodyPr wrap="none" rtlCol="0">
            <a:spAutoFit/>
          </a:bodyPr>
          <a:lstStyle/>
          <a:p>
            <a:pPr algn="ctr"/>
            <a:r>
              <a:rPr lang="en-US" sz="2000" dirty="0" smtClean="0"/>
              <a:t>Genomic DNA</a:t>
            </a:r>
          </a:p>
        </p:txBody>
      </p:sp>
      <p:cxnSp>
        <p:nvCxnSpPr>
          <p:cNvPr id="27" name="Straight Connector 26"/>
          <p:cNvCxnSpPr/>
          <p:nvPr/>
        </p:nvCxnSpPr>
        <p:spPr>
          <a:xfrm>
            <a:off x="2499947" y="2437518"/>
            <a:ext cx="5117197" cy="0"/>
          </a:xfrm>
          <a:prstGeom prst="line">
            <a:avLst/>
          </a:prstGeom>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216951" y="3604881"/>
            <a:ext cx="2175270" cy="707886"/>
          </a:xfrm>
          <a:prstGeom prst="rect">
            <a:avLst/>
          </a:prstGeom>
          <a:noFill/>
        </p:spPr>
        <p:txBody>
          <a:bodyPr wrap="none" rtlCol="0">
            <a:spAutoFit/>
          </a:bodyPr>
          <a:lstStyle/>
          <a:p>
            <a:pPr algn="ctr"/>
            <a:r>
              <a:rPr lang="en-US" sz="2000" dirty="0" smtClean="0"/>
              <a:t>Restriction Enzyme</a:t>
            </a:r>
          </a:p>
          <a:p>
            <a:pPr algn="ctr"/>
            <a:r>
              <a:rPr lang="en-US" sz="2000" dirty="0" smtClean="0"/>
              <a:t>Fragmented DNA</a:t>
            </a:r>
          </a:p>
        </p:txBody>
      </p:sp>
      <p:sp>
        <p:nvSpPr>
          <p:cNvPr id="29" name="Down Arrow 28"/>
          <p:cNvSpPr/>
          <p:nvPr/>
        </p:nvSpPr>
        <p:spPr>
          <a:xfrm>
            <a:off x="4614368" y="2615696"/>
            <a:ext cx="495416" cy="746360"/>
          </a:xfrm>
          <a:prstGeom prst="downArrow">
            <a:avLst/>
          </a:prstGeom>
          <a:solidFill>
            <a:srgbClr val="E07602"/>
          </a:solidFill>
          <a:ln>
            <a:solidFill>
              <a:srgbClr val="E07602"/>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30" name="Down Arrow 29"/>
          <p:cNvSpPr/>
          <p:nvPr/>
        </p:nvSpPr>
        <p:spPr>
          <a:xfrm>
            <a:off x="4614368" y="4531283"/>
            <a:ext cx="495416" cy="746360"/>
          </a:xfrm>
          <a:prstGeom prst="downArrow">
            <a:avLst/>
          </a:prstGeom>
          <a:solidFill>
            <a:srgbClr val="E07602"/>
          </a:solidFill>
          <a:ln>
            <a:solidFill>
              <a:srgbClr val="E07602"/>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31" name="TextBox 30"/>
          <p:cNvSpPr txBox="1"/>
          <p:nvPr/>
        </p:nvSpPr>
        <p:spPr>
          <a:xfrm>
            <a:off x="4159314" y="5499203"/>
            <a:ext cx="1384789" cy="400110"/>
          </a:xfrm>
          <a:prstGeom prst="rect">
            <a:avLst/>
          </a:prstGeom>
          <a:noFill/>
        </p:spPr>
        <p:txBody>
          <a:bodyPr wrap="none" rtlCol="0">
            <a:spAutoFit/>
          </a:bodyPr>
          <a:lstStyle/>
          <a:p>
            <a:pPr algn="ctr"/>
            <a:r>
              <a:rPr lang="en-US" sz="2000" dirty="0" smtClean="0"/>
              <a:t>Sequencing</a:t>
            </a:r>
          </a:p>
        </p:txBody>
      </p:sp>
      <p:pic>
        <p:nvPicPr>
          <p:cNvPr id="32"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3" name="TextBox 32"/>
          <p:cNvSpPr txBox="1"/>
          <p:nvPr/>
        </p:nvSpPr>
        <p:spPr>
          <a:xfrm>
            <a:off x="2471476" y="1505826"/>
            <a:ext cx="4209671" cy="400110"/>
          </a:xfrm>
          <a:prstGeom prst="rect">
            <a:avLst/>
          </a:prstGeom>
          <a:noFill/>
        </p:spPr>
        <p:txBody>
          <a:bodyPr wrap="square" rtlCol="0">
            <a:spAutoFit/>
          </a:bodyPr>
          <a:lstStyle/>
          <a:p>
            <a:pPr algn="ctr"/>
            <a:r>
              <a:rPr lang="en-US" sz="2000" dirty="0" smtClean="0"/>
              <a:t>RAD = Restriction-site Associated DNA</a:t>
            </a:r>
            <a:endParaRPr lang="en-US" sz="2000" dirty="0"/>
          </a:p>
        </p:txBody>
      </p:sp>
    </p:spTree>
    <p:extLst>
      <p:ext uri="{BB962C8B-B14F-4D97-AF65-F5344CB8AC3E}">
        <p14:creationId xmlns:p14="http://schemas.microsoft.com/office/powerpoint/2010/main" val="28242027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fontScale="90000"/>
          </a:bodyPr>
          <a:lstStyle/>
          <a:p>
            <a:r>
              <a:rPr lang="en-US" dirty="0" smtClean="0"/>
              <a:t>How to Run Software on the Command Line</a:t>
            </a:r>
            <a:endParaRPr lang="en-US" dirty="0"/>
          </a:p>
        </p:txBody>
      </p:sp>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extBox 4"/>
          <p:cNvSpPr txBox="1"/>
          <p:nvPr/>
        </p:nvSpPr>
        <p:spPr>
          <a:xfrm>
            <a:off x="2421074" y="2048311"/>
            <a:ext cx="4301853" cy="369332"/>
          </a:xfrm>
          <a:prstGeom prst="rect">
            <a:avLst/>
          </a:prstGeom>
          <a:solidFill>
            <a:schemeClr val="tx1"/>
          </a:solidFill>
        </p:spPr>
        <p:txBody>
          <a:bodyPr wrap="square" rtlCol="0">
            <a:spAutoFit/>
          </a:bodyPr>
          <a:lstStyle/>
          <a:p>
            <a:pPr algn="ctr"/>
            <a:r>
              <a:rPr lang="en-US" dirty="0" smtClean="0">
                <a:solidFill>
                  <a:schemeClr val="bg1"/>
                </a:solidFill>
                <a:latin typeface="Courier New"/>
                <a:cs typeface="Courier New"/>
              </a:rPr>
              <a:t>$ software [options] &lt;files&gt;</a:t>
            </a:r>
            <a:endParaRPr lang="en-US" dirty="0">
              <a:solidFill>
                <a:schemeClr val="bg1"/>
              </a:solidFill>
              <a:latin typeface="Courier New"/>
              <a:cs typeface="Courier New"/>
            </a:endParaRPr>
          </a:p>
        </p:txBody>
      </p:sp>
      <p:sp>
        <p:nvSpPr>
          <p:cNvPr id="6" name="TextBox 5"/>
          <p:cNvSpPr txBox="1"/>
          <p:nvPr/>
        </p:nvSpPr>
        <p:spPr>
          <a:xfrm>
            <a:off x="2794925" y="1678979"/>
            <a:ext cx="3554150" cy="400110"/>
          </a:xfrm>
          <a:prstGeom prst="rect">
            <a:avLst/>
          </a:prstGeom>
          <a:noFill/>
        </p:spPr>
        <p:txBody>
          <a:bodyPr wrap="square" rtlCol="0">
            <a:spAutoFit/>
          </a:bodyPr>
          <a:lstStyle/>
          <a:p>
            <a:pPr algn="ctr"/>
            <a:r>
              <a:rPr lang="en-US" sz="2000" dirty="0" smtClean="0"/>
              <a:t>Usage Statement:</a:t>
            </a:r>
            <a:endParaRPr lang="en-US" sz="2000" dirty="0"/>
          </a:p>
        </p:txBody>
      </p:sp>
      <p:sp>
        <p:nvSpPr>
          <p:cNvPr id="7" name="TextBox 6"/>
          <p:cNvSpPr txBox="1"/>
          <p:nvPr/>
        </p:nvSpPr>
        <p:spPr>
          <a:xfrm>
            <a:off x="346966" y="3296558"/>
            <a:ext cx="8450069" cy="369332"/>
          </a:xfrm>
          <a:prstGeom prst="rect">
            <a:avLst/>
          </a:prstGeom>
          <a:solidFill>
            <a:schemeClr val="tx1"/>
          </a:solidFill>
        </p:spPr>
        <p:txBody>
          <a:bodyPr wrap="square" rtlCol="0">
            <a:spAutoFit/>
          </a:bodyPr>
          <a:lstStyle/>
          <a:p>
            <a:pPr algn="ctr"/>
            <a:r>
              <a:rPr lang="en-US" dirty="0" smtClean="0">
                <a:solidFill>
                  <a:schemeClr val="bg1"/>
                </a:solidFill>
                <a:latin typeface="Courier New"/>
                <a:cs typeface="Courier New"/>
              </a:rPr>
              <a:t>$ </a:t>
            </a:r>
            <a:r>
              <a:rPr lang="en-US" dirty="0" err="1" smtClean="0">
                <a:solidFill>
                  <a:schemeClr val="bg1"/>
                </a:solidFill>
                <a:latin typeface="Courier New"/>
                <a:cs typeface="Courier New"/>
              </a:rPr>
              <a:t>fastqc</a:t>
            </a:r>
            <a:r>
              <a:rPr lang="en-US" dirty="0" smtClean="0">
                <a:solidFill>
                  <a:schemeClr val="bg1"/>
                </a:solidFill>
                <a:latin typeface="Courier New"/>
                <a:cs typeface="Courier New"/>
              </a:rPr>
              <a:t> [-o output] [-f </a:t>
            </a:r>
            <a:r>
              <a:rPr lang="en-US" dirty="0" err="1" smtClean="0">
                <a:solidFill>
                  <a:schemeClr val="bg1"/>
                </a:solidFill>
                <a:latin typeface="Courier New"/>
                <a:cs typeface="Courier New"/>
              </a:rPr>
              <a:t>fastq|bam|sam</a:t>
            </a:r>
            <a:r>
              <a:rPr lang="en-US" dirty="0" smtClean="0">
                <a:solidFill>
                  <a:schemeClr val="bg1"/>
                </a:solidFill>
                <a:latin typeface="Courier New"/>
                <a:cs typeface="Courier New"/>
              </a:rPr>
              <a:t>] &lt;seqfile1..seqfileN&gt;</a:t>
            </a:r>
            <a:endParaRPr lang="en-US" dirty="0">
              <a:solidFill>
                <a:schemeClr val="bg1"/>
              </a:solidFill>
              <a:latin typeface="Courier New"/>
              <a:cs typeface="Courier New"/>
            </a:endParaRPr>
          </a:p>
        </p:txBody>
      </p:sp>
      <p:sp>
        <p:nvSpPr>
          <p:cNvPr id="8" name="TextBox 7"/>
          <p:cNvSpPr txBox="1"/>
          <p:nvPr/>
        </p:nvSpPr>
        <p:spPr>
          <a:xfrm>
            <a:off x="2794925" y="2927226"/>
            <a:ext cx="3554150" cy="400110"/>
          </a:xfrm>
          <a:prstGeom prst="rect">
            <a:avLst/>
          </a:prstGeom>
          <a:noFill/>
        </p:spPr>
        <p:txBody>
          <a:bodyPr wrap="square" rtlCol="0">
            <a:spAutoFit/>
          </a:bodyPr>
          <a:lstStyle/>
          <a:p>
            <a:pPr algn="ctr"/>
            <a:r>
              <a:rPr lang="en-US" sz="2000" dirty="0" smtClean="0"/>
              <a:t>For example:</a:t>
            </a:r>
            <a:endParaRPr lang="en-US" sz="2000" dirty="0"/>
          </a:p>
        </p:txBody>
      </p:sp>
      <p:sp>
        <p:nvSpPr>
          <p:cNvPr id="9" name="TextBox 8"/>
          <p:cNvSpPr txBox="1"/>
          <p:nvPr/>
        </p:nvSpPr>
        <p:spPr>
          <a:xfrm>
            <a:off x="2794925" y="3950158"/>
            <a:ext cx="3554150" cy="1323439"/>
          </a:xfrm>
          <a:prstGeom prst="rect">
            <a:avLst/>
          </a:prstGeom>
          <a:noFill/>
        </p:spPr>
        <p:txBody>
          <a:bodyPr wrap="square" rtlCol="0">
            <a:spAutoFit/>
          </a:bodyPr>
          <a:lstStyle/>
          <a:p>
            <a:pPr algn="ctr"/>
            <a:r>
              <a:rPr lang="en-US" sz="2000" dirty="0" smtClean="0"/>
              <a:t>Generally:</a:t>
            </a:r>
          </a:p>
          <a:p>
            <a:pPr algn="ctr"/>
            <a:r>
              <a:rPr lang="en-US" sz="2000" dirty="0" smtClean="0"/>
              <a:t>[ ] means optional</a:t>
            </a:r>
          </a:p>
          <a:p>
            <a:pPr algn="ctr"/>
            <a:r>
              <a:rPr lang="en-US" sz="2000" dirty="0" smtClean="0"/>
              <a:t>&lt; &gt; means mandatory files</a:t>
            </a:r>
          </a:p>
          <a:p>
            <a:pPr algn="ctr"/>
            <a:r>
              <a:rPr lang="en-US" sz="2000" dirty="0" smtClean="0"/>
              <a:t>| means or</a:t>
            </a:r>
            <a:endParaRPr lang="en-US" sz="2000" dirty="0"/>
          </a:p>
        </p:txBody>
      </p:sp>
    </p:spTree>
    <p:extLst>
      <p:ext uri="{BB962C8B-B14F-4D97-AF65-F5344CB8AC3E}">
        <p14:creationId xmlns:p14="http://schemas.microsoft.com/office/powerpoint/2010/main" val="3721243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sequencing</a:t>
            </a:r>
            <a:r>
              <a:rPr lang="en-US" dirty="0"/>
              <a:t>	</a:t>
            </a:r>
          </a:p>
        </p:txBody>
      </p:sp>
      <p:pic>
        <p:nvPicPr>
          <p:cNvPr id="4" name="Content Placeholder 3" descr="Time line showing progression of sequencing from 1865 (the concept of genetics was discovered) to 2003 (the completion of the human genome project). " title="History of sequencing"/>
          <p:cNvPicPr>
            <a:picLocks noGrp="1" noChangeAspect="1"/>
          </p:cNvPicPr>
          <p:nvPr>
            <p:ph idx="1"/>
          </p:nvPr>
        </p:nvPicPr>
        <p:blipFill>
          <a:blip r:embed="rId3">
            <a:extLst>
              <a:ext uri="{28A0092B-C50C-407E-A947-70E740481C1C}">
                <a14:useLocalDpi xmlns:a14="http://schemas.microsoft.com/office/drawing/2010/main" val="0"/>
              </a:ext>
            </a:extLst>
          </a:blip>
          <a:srcRect t="-10785" b="-10785"/>
          <a:stretch>
            <a:fillRect/>
          </a:stretch>
        </p:blipFill>
        <p:spPr>
          <a:xfrm>
            <a:off x="184989" y="1300788"/>
            <a:ext cx="8774023" cy="4825375"/>
          </a:xfrm>
        </p:spPr>
      </p:pic>
      <p:pic>
        <p:nvPicPr>
          <p:cNvPr id="8"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401387240"/>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Now What?!</a:t>
            </a:r>
            <a:endParaRPr lang="en-US" dirty="0"/>
          </a:p>
        </p:txBody>
      </p:sp>
      <p:sp>
        <p:nvSpPr>
          <p:cNvPr id="3" name="Content Placeholder 2"/>
          <p:cNvSpPr>
            <a:spLocks noGrp="1"/>
          </p:cNvSpPr>
          <p:nvPr>
            <p:ph idx="1"/>
          </p:nvPr>
        </p:nvSpPr>
        <p:spPr/>
        <p:txBody>
          <a:bodyPr/>
          <a:lstStyle/>
          <a:p>
            <a:r>
              <a:rPr lang="en-US" dirty="0" smtClean="0"/>
              <a:t>Work through the Quality Control Exercises (link on the workshop web page).</a:t>
            </a:r>
          </a:p>
          <a:p>
            <a:r>
              <a:rPr lang="en-US" dirty="0" smtClean="0"/>
              <a:t>At the end of the session, we’ll go over the answers!</a:t>
            </a:r>
            <a:endParaRPr lang="en-US" dirty="0"/>
          </a:p>
        </p:txBody>
      </p:sp>
      <p:pic>
        <p:nvPicPr>
          <p:cNvPr id="4" name="Shape 84">
            <a:extLst>
              <a:ext uri="{FF2B5EF4-FFF2-40B4-BE49-F238E27FC236}">
                <a16:creationId xmlns:a16="http://schemas.microsoft.com/office/drawing/2014/main" xmlns="" id="{17B676F2-A107-45D0-BE9D-8BD2BE42E50C}"/>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15067580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464"/>
            <a:ext cx="8229600" cy="1143000"/>
          </a:xfrm>
        </p:spPr>
        <p:txBody>
          <a:bodyPr>
            <a:normAutofit fontScale="90000"/>
          </a:bodyPr>
          <a:lstStyle/>
          <a:p>
            <a:r>
              <a:rPr lang="en-US" dirty="0" smtClean="0"/>
              <a:t>Exercise One</a:t>
            </a:r>
            <a:br>
              <a:rPr lang="en-US" dirty="0" smtClean="0"/>
            </a:br>
            <a:r>
              <a:rPr lang="en-US" dirty="0" smtClean="0"/>
              <a:t>Genome Sequencing Data</a:t>
            </a:r>
            <a:endParaRPr lang="en-US" dirty="0"/>
          </a:p>
        </p:txBody>
      </p:sp>
      <p:pic>
        <p:nvPicPr>
          <p:cNvPr id="7"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3" name="Rectangle 2"/>
          <p:cNvSpPr/>
          <p:nvPr/>
        </p:nvSpPr>
        <p:spPr>
          <a:xfrm>
            <a:off x="407844" y="1589131"/>
            <a:ext cx="8328312" cy="3046988"/>
          </a:xfrm>
          <a:prstGeom prst="rect">
            <a:avLst/>
          </a:prstGeom>
        </p:spPr>
        <p:txBody>
          <a:bodyPr wrap="square">
            <a:spAutoFit/>
          </a:bodyPr>
          <a:lstStyle/>
          <a:p>
            <a:pPr marL="457200" lvl="0" indent="-457200">
              <a:buFont typeface="Arial"/>
              <a:buChar char="•"/>
            </a:pPr>
            <a:r>
              <a:rPr lang="en-GB" sz="3200" dirty="0"/>
              <a:t>There are 10,000 sequences of 38 </a:t>
            </a:r>
            <a:r>
              <a:rPr lang="en-GB" sz="3200" dirty="0" err="1"/>
              <a:t>bp</a:t>
            </a:r>
            <a:r>
              <a:rPr lang="en-GB" sz="3200" dirty="0"/>
              <a:t> in length</a:t>
            </a:r>
          </a:p>
          <a:p>
            <a:pPr marL="457200" lvl="0" indent="-457200">
              <a:buFont typeface="Arial"/>
              <a:buChar char="•"/>
            </a:pPr>
            <a:r>
              <a:rPr lang="en-GB" sz="3200" dirty="0"/>
              <a:t>The GC content is 37%</a:t>
            </a:r>
          </a:p>
          <a:p>
            <a:pPr marL="457200" lvl="0" indent="-457200">
              <a:buFont typeface="Arial"/>
              <a:buChar char="•"/>
            </a:pPr>
            <a:r>
              <a:rPr lang="en-GB" sz="3200" dirty="0"/>
              <a:t>Quality score is &gt; Q30, which = 1 error in 1000 so base call quality is 99.9%</a:t>
            </a:r>
          </a:p>
          <a:p>
            <a:pPr marL="457200" lvl="0" indent="-457200">
              <a:buFont typeface="Arial"/>
              <a:buChar char="•"/>
            </a:pPr>
            <a:r>
              <a:rPr lang="en-GB" sz="3200" dirty="0"/>
              <a:t>Would you think this is good quality sequencing data?</a:t>
            </a:r>
          </a:p>
        </p:txBody>
      </p:sp>
    </p:spTree>
    <p:extLst>
      <p:ext uri="{BB962C8B-B14F-4D97-AF65-F5344CB8AC3E}">
        <p14:creationId xmlns:p14="http://schemas.microsoft.com/office/powerpoint/2010/main" val="11001326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464"/>
            <a:ext cx="8229600" cy="1143000"/>
          </a:xfrm>
        </p:spPr>
        <p:txBody>
          <a:bodyPr>
            <a:normAutofit fontScale="90000"/>
          </a:bodyPr>
          <a:lstStyle/>
          <a:p>
            <a:r>
              <a:rPr lang="en-US" dirty="0" smtClean="0"/>
              <a:t>Exercise One</a:t>
            </a:r>
            <a:br>
              <a:rPr lang="en-US" dirty="0" smtClean="0"/>
            </a:br>
            <a:r>
              <a:rPr lang="en-US" dirty="0" smtClean="0"/>
              <a:t>Genome Sequencing Data</a:t>
            </a:r>
            <a:endParaRPr lang="en-US" dirty="0"/>
          </a:p>
        </p:txBody>
      </p:sp>
      <p:pic>
        <p:nvPicPr>
          <p:cNvPr id="4" name="Shape 171"/>
          <p:cNvPicPr preferRelativeResize="0"/>
          <p:nvPr/>
        </p:nvPicPr>
        <p:blipFill>
          <a:blip r:embed="rId2">
            <a:alphaModFix/>
          </a:blip>
          <a:stretch>
            <a:fillRect/>
          </a:stretch>
        </p:blipFill>
        <p:spPr>
          <a:xfrm>
            <a:off x="612076" y="1536568"/>
            <a:ext cx="3857825" cy="5002433"/>
          </a:xfrm>
          <a:prstGeom prst="rect">
            <a:avLst/>
          </a:prstGeom>
          <a:noFill/>
          <a:ln w="9525" cap="flat" cmpd="sng">
            <a:solidFill>
              <a:srgbClr val="000000"/>
            </a:solidFill>
            <a:prstDash val="solid"/>
            <a:round/>
            <a:headEnd type="none" w="med" len="med"/>
            <a:tailEnd type="none" w="med" len="med"/>
          </a:ln>
        </p:spPr>
      </p:pic>
      <p:pic>
        <p:nvPicPr>
          <p:cNvPr id="5" name="Shape 172"/>
          <p:cNvPicPr preferRelativeResize="0"/>
          <p:nvPr/>
        </p:nvPicPr>
        <p:blipFill>
          <a:blip r:embed="rId3">
            <a:alphaModFix/>
          </a:blip>
          <a:stretch>
            <a:fillRect/>
          </a:stretch>
        </p:blipFill>
        <p:spPr>
          <a:xfrm>
            <a:off x="4628075" y="3287139"/>
            <a:ext cx="4131750" cy="866167"/>
          </a:xfrm>
          <a:prstGeom prst="rect">
            <a:avLst/>
          </a:prstGeom>
          <a:noFill/>
          <a:ln>
            <a:noFill/>
          </a:ln>
        </p:spPr>
      </p:pic>
      <p:sp>
        <p:nvSpPr>
          <p:cNvPr id="6" name="Shape 174"/>
          <p:cNvSpPr txBox="1"/>
          <p:nvPr/>
        </p:nvSpPr>
        <p:spPr>
          <a:xfrm>
            <a:off x="4765101" y="4767667"/>
            <a:ext cx="3857699" cy="962000"/>
          </a:xfrm>
          <a:prstGeom prst="rect">
            <a:avLst/>
          </a:prstGeom>
          <a:noFill/>
          <a:ln>
            <a:noFill/>
          </a:ln>
        </p:spPr>
        <p:txBody>
          <a:bodyPr lIns="91425" tIns="91425" rIns="91425" bIns="91425" anchor="t" anchorCtr="0">
            <a:noAutofit/>
          </a:bodyPr>
          <a:lstStyle/>
          <a:p>
            <a:pPr lvl="0" algn="ctr" rtl="0">
              <a:spcBef>
                <a:spcPts val="0"/>
              </a:spcBef>
              <a:buNone/>
            </a:pPr>
            <a:r>
              <a:rPr lang="en-GB" dirty="0" smtClean="0"/>
              <a:t>Are we worried about this data?!</a:t>
            </a:r>
            <a:endParaRPr lang="en-GB" sz="1800" dirty="0" smtClean="0"/>
          </a:p>
          <a:p>
            <a:pPr lvl="0" algn="ctr" rtl="0">
              <a:spcBef>
                <a:spcPts val="0"/>
              </a:spcBef>
              <a:buNone/>
            </a:pPr>
            <a:r>
              <a:rPr lang="en-GB" sz="1800" dirty="0" smtClean="0"/>
              <a:t>No </a:t>
            </a:r>
            <a:r>
              <a:rPr lang="en-GB" sz="1800" dirty="0"/>
              <a:t>- This shows the GC content we </a:t>
            </a:r>
          </a:p>
          <a:p>
            <a:pPr lvl="0" algn="ctr">
              <a:spcBef>
                <a:spcPts val="0"/>
              </a:spcBef>
              <a:buNone/>
            </a:pPr>
            <a:r>
              <a:rPr lang="en-GB" sz="1800" dirty="0"/>
              <a:t>expect and very few </a:t>
            </a:r>
            <a:r>
              <a:rPr lang="en-GB" sz="1800" dirty="0" smtClean="0"/>
              <a:t>adaptors.</a:t>
            </a:r>
            <a:endParaRPr lang="en-GB" sz="1800" dirty="0"/>
          </a:p>
        </p:txBody>
      </p:sp>
      <p:pic>
        <p:nvPicPr>
          <p:cNvPr id="7"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15547371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498"/>
            <a:ext cx="8229600" cy="1143000"/>
          </a:xfrm>
        </p:spPr>
        <p:txBody>
          <a:bodyPr>
            <a:normAutofit fontScale="90000"/>
          </a:bodyPr>
          <a:lstStyle/>
          <a:p>
            <a:r>
              <a:rPr lang="en-US" dirty="0" smtClean="0"/>
              <a:t>Exercise Two</a:t>
            </a:r>
            <a:br>
              <a:rPr lang="en-US" dirty="0" smtClean="0"/>
            </a:br>
            <a:r>
              <a:rPr lang="en-US" dirty="0" err="1" smtClean="0"/>
              <a:t>Amplicon</a:t>
            </a:r>
            <a:r>
              <a:rPr lang="en-US" dirty="0" smtClean="0"/>
              <a:t> Sequencing Data</a:t>
            </a:r>
            <a:endParaRPr lang="en-US" dirty="0"/>
          </a:p>
        </p:txBody>
      </p:sp>
      <p:pic>
        <p:nvPicPr>
          <p:cNvPr id="7"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pic>
        <p:nvPicPr>
          <p:cNvPr id="8" name="Shape 180"/>
          <p:cNvPicPr preferRelativeResize="0"/>
          <p:nvPr/>
        </p:nvPicPr>
        <p:blipFill>
          <a:blip r:embed="rId3">
            <a:alphaModFix/>
          </a:blip>
          <a:stretch>
            <a:fillRect/>
          </a:stretch>
        </p:blipFill>
        <p:spPr>
          <a:xfrm>
            <a:off x="4124751" y="1434576"/>
            <a:ext cx="4033899" cy="5201232"/>
          </a:xfrm>
          <a:prstGeom prst="rect">
            <a:avLst/>
          </a:prstGeom>
          <a:noFill/>
          <a:ln w="9525" cap="flat" cmpd="sng">
            <a:solidFill>
              <a:srgbClr val="000000"/>
            </a:solidFill>
            <a:prstDash val="solid"/>
            <a:round/>
            <a:headEnd type="none" w="med" len="med"/>
            <a:tailEnd type="none" w="med" len="med"/>
          </a:ln>
        </p:spPr>
      </p:pic>
      <p:sp>
        <p:nvSpPr>
          <p:cNvPr id="9" name="Shape 182"/>
          <p:cNvSpPr txBox="1"/>
          <p:nvPr/>
        </p:nvSpPr>
        <p:spPr>
          <a:xfrm>
            <a:off x="493625" y="2083400"/>
            <a:ext cx="3000000" cy="2691200"/>
          </a:xfrm>
          <a:prstGeom prst="rect">
            <a:avLst/>
          </a:prstGeom>
          <a:noFill/>
          <a:ln>
            <a:noFill/>
          </a:ln>
        </p:spPr>
        <p:txBody>
          <a:bodyPr lIns="91425" tIns="91425" rIns="91425" bIns="91425" anchor="ctr" anchorCtr="0">
            <a:noAutofit/>
          </a:bodyPr>
          <a:lstStyle/>
          <a:p>
            <a:pPr lvl="0" rtl="0">
              <a:spcBef>
                <a:spcPts val="0"/>
              </a:spcBef>
              <a:buNone/>
            </a:pPr>
            <a:r>
              <a:rPr lang="en-GB" sz="2000" dirty="0"/>
              <a:t>Conserved sequence at the beginning of the reads:</a:t>
            </a:r>
          </a:p>
          <a:p>
            <a:pPr lvl="0" rtl="0">
              <a:spcBef>
                <a:spcPts val="0"/>
              </a:spcBef>
              <a:buNone/>
            </a:pPr>
            <a:endParaRPr sz="2000" dirty="0"/>
          </a:p>
          <a:p>
            <a:pPr lvl="0" rtl="0">
              <a:spcBef>
                <a:spcPts val="0"/>
              </a:spcBef>
              <a:buNone/>
            </a:pPr>
            <a:r>
              <a:rPr lang="en-GB" sz="2000" dirty="0"/>
              <a:t>TACAGAGG</a:t>
            </a:r>
          </a:p>
          <a:p>
            <a:pPr lvl="0" rtl="0">
              <a:spcBef>
                <a:spcPts val="0"/>
              </a:spcBef>
              <a:buNone/>
            </a:pPr>
            <a:endParaRPr sz="2000" dirty="0"/>
          </a:p>
          <a:p>
            <a:pPr lvl="0" rtl="0">
              <a:spcBef>
                <a:spcPts val="0"/>
              </a:spcBef>
              <a:buNone/>
            </a:pPr>
            <a:r>
              <a:rPr lang="en-GB" sz="2000" dirty="0"/>
              <a:t>Lots of sequences with very similar sequence.</a:t>
            </a:r>
          </a:p>
        </p:txBody>
      </p:sp>
    </p:spTree>
    <p:extLst>
      <p:ext uri="{BB962C8B-B14F-4D97-AF65-F5344CB8AC3E}">
        <p14:creationId xmlns:p14="http://schemas.microsoft.com/office/powerpoint/2010/main" val="25961886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188"/>
          <p:cNvPicPr preferRelativeResize="0"/>
          <p:nvPr/>
        </p:nvPicPr>
        <p:blipFill>
          <a:blip r:embed="rId2">
            <a:alphaModFix/>
          </a:blip>
          <a:stretch>
            <a:fillRect/>
          </a:stretch>
        </p:blipFill>
        <p:spPr>
          <a:xfrm>
            <a:off x="4230176" y="1379065"/>
            <a:ext cx="4033899" cy="5201232"/>
          </a:xfrm>
          <a:prstGeom prst="rect">
            <a:avLst/>
          </a:prstGeom>
          <a:noFill/>
          <a:ln w="9525" cap="flat" cmpd="sng">
            <a:solidFill>
              <a:srgbClr val="000000"/>
            </a:solidFill>
            <a:prstDash val="solid"/>
            <a:round/>
            <a:headEnd type="none" w="med" len="med"/>
            <a:tailEnd type="none" w="med" len="med"/>
          </a:ln>
        </p:spPr>
      </p:pic>
      <p:cxnSp>
        <p:nvCxnSpPr>
          <p:cNvPr id="5" name="Shape 189"/>
          <p:cNvCxnSpPr/>
          <p:nvPr/>
        </p:nvCxnSpPr>
        <p:spPr>
          <a:xfrm>
            <a:off x="3049601" y="3690467"/>
            <a:ext cx="1632299" cy="0"/>
          </a:xfrm>
          <a:prstGeom prst="straightConnector1">
            <a:avLst/>
          </a:prstGeom>
          <a:noFill/>
          <a:ln w="9525" cap="flat" cmpd="sng">
            <a:solidFill>
              <a:schemeClr val="dk2"/>
            </a:solidFill>
            <a:prstDash val="solid"/>
            <a:round/>
            <a:headEnd type="none" w="lg" len="lg"/>
            <a:tailEnd type="triangle" w="lg" len="lg"/>
          </a:ln>
        </p:spPr>
      </p:cxnSp>
      <p:sp>
        <p:nvSpPr>
          <p:cNvPr id="6" name="Shape 190"/>
          <p:cNvSpPr txBox="1"/>
          <p:nvPr/>
        </p:nvSpPr>
        <p:spPr>
          <a:xfrm>
            <a:off x="902001" y="3031767"/>
            <a:ext cx="2211899" cy="1503200"/>
          </a:xfrm>
          <a:prstGeom prst="rect">
            <a:avLst/>
          </a:prstGeom>
          <a:noFill/>
          <a:ln>
            <a:noFill/>
          </a:ln>
        </p:spPr>
        <p:txBody>
          <a:bodyPr lIns="91425" tIns="91425" rIns="91425" bIns="91425" anchor="t" anchorCtr="0">
            <a:noAutofit/>
          </a:bodyPr>
          <a:lstStyle/>
          <a:p>
            <a:pPr lvl="0" rtl="0">
              <a:spcBef>
                <a:spcPts val="0"/>
              </a:spcBef>
              <a:buNone/>
            </a:pPr>
            <a:r>
              <a:rPr lang="en-GB" sz="2000" dirty="0"/>
              <a:t>Filter Low Quality &amp;</a:t>
            </a:r>
          </a:p>
          <a:p>
            <a:pPr lvl="0">
              <a:spcBef>
                <a:spcPts val="0"/>
              </a:spcBef>
              <a:buNone/>
            </a:pPr>
            <a:r>
              <a:rPr lang="en-GB" sz="2000" dirty="0"/>
              <a:t>Remove the Primer Sequence</a:t>
            </a:r>
          </a:p>
        </p:txBody>
      </p:sp>
      <p:pic>
        <p:nvPicPr>
          <p:cNvPr id="7"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10" name="Title 1"/>
          <p:cNvSpPr>
            <a:spLocks noGrp="1"/>
          </p:cNvSpPr>
          <p:nvPr>
            <p:ph type="title"/>
          </p:nvPr>
        </p:nvSpPr>
        <p:spPr>
          <a:xfrm>
            <a:off x="457200" y="141498"/>
            <a:ext cx="8229600" cy="1143000"/>
          </a:xfrm>
        </p:spPr>
        <p:txBody>
          <a:bodyPr>
            <a:normAutofit fontScale="90000"/>
          </a:bodyPr>
          <a:lstStyle/>
          <a:p>
            <a:r>
              <a:rPr lang="en-US" dirty="0" smtClean="0"/>
              <a:t>Exercise Two</a:t>
            </a:r>
            <a:br>
              <a:rPr lang="en-US" dirty="0" smtClean="0"/>
            </a:br>
            <a:r>
              <a:rPr lang="en-US" dirty="0" err="1" smtClean="0"/>
              <a:t>Amplicon</a:t>
            </a:r>
            <a:r>
              <a:rPr lang="en-US" dirty="0" smtClean="0"/>
              <a:t> Sequencing Data</a:t>
            </a:r>
            <a:endParaRPr lang="en-US" dirty="0"/>
          </a:p>
        </p:txBody>
      </p:sp>
    </p:spTree>
    <p:extLst>
      <p:ext uri="{BB962C8B-B14F-4D97-AF65-F5344CB8AC3E}">
        <p14:creationId xmlns:p14="http://schemas.microsoft.com/office/powerpoint/2010/main" val="14976911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Three</a:t>
            </a:r>
            <a:br>
              <a:rPr lang="en-US" dirty="0" smtClean="0"/>
            </a:br>
            <a:r>
              <a:rPr lang="en-US" dirty="0" smtClean="0"/>
              <a:t>RAD Sequencing Data</a:t>
            </a:r>
            <a:endParaRPr lang="en-US" dirty="0"/>
          </a:p>
        </p:txBody>
      </p:sp>
      <p:pic>
        <p:nvPicPr>
          <p:cNvPr id="6" name="Shape 198"/>
          <p:cNvPicPr preferRelativeResize="0"/>
          <p:nvPr/>
        </p:nvPicPr>
        <p:blipFill>
          <a:blip r:embed="rId3">
            <a:alphaModFix/>
          </a:blip>
          <a:stretch>
            <a:fillRect/>
          </a:stretch>
        </p:blipFill>
        <p:spPr>
          <a:xfrm>
            <a:off x="4305925" y="1456271"/>
            <a:ext cx="3957900" cy="5084232"/>
          </a:xfrm>
          <a:prstGeom prst="rect">
            <a:avLst/>
          </a:prstGeom>
          <a:noFill/>
          <a:ln w="9525" cap="flat" cmpd="sng">
            <a:solidFill>
              <a:srgbClr val="000000"/>
            </a:solidFill>
            <a:prstDash val="solid"/>
            <a:round/>
            <a:headEnd type="none" w="med" len="med"/>
            <a:tailEnd type="none" w="med" len="med"/>
          </a:ln>
        </p:spPr>
      </p:pic>
      <p:sp>
        <p:nvSpPr>
          <p:cNvPr id="7" name="Shape 200"/>
          <p:cNvSpPr txBox="1"/>
          <p:nvPr/>
        </p:nvSpPr>
        <p:spPr>
          <a:xfrm>
            <a:off x="902001" y="3246787"/>
            <a:ext cx="2211899" cy="1503200"/>
          </a:xfrm>
          <a:prstGeom prst="rect">
            <a:avLst/>
          </a:prstGeom>
          <a:noFill/>
          <a:ln>
            <a:noFill/>
          </a:ln>
        </p:spPr>
        <p:txBody>
          <a:bodyPr lIns="91425" tIns="91425" rIns="91425" bIns="91425" anchor="t" anchorCtr="0">
            <a:noAutofit/>
          </a:bodyPr>
          <a:lstStyle/>
          <a:p>
            <a:pPr lvl="0" rtl="0">
              <a:spcBef>
                <a:spcPts val="0"/>
              </a:spcBef>
              <a:buNone/>
            </a:pPr>
            <a:r>
              <a:rPr lang="en-GB" sz="2000" dirty="0"/>
              <a:t>Restriction Enzyme Digestion Site</a:t>
            </a:r>
          </a:p>
        </p:txBody>
      </p:sp>
      <p:pic>
        <p:nvPicPr>
          <p:cNvPr id="8" name="Shape 202"/>
          <p:cNvPicPr preferRelativeResize="0"/>
          <p:nvPr/>
        </p:nvPicPr>
        <p:blipFill>
          <a:blip r:embed="rId4">
            <a:alphaModFix/>
          </a:blip>
          <a:stretch>
            <a:fillRect/>
          </a:stretch>
        </p:blipFill>
        <p:spPr>
          <a:xfrm>
            <a:off x="311699" y="4554441"/>
            <a:ext cx="3738526" cy="1392167"/>
          </a:xfrm>
          <a:prstGeom prst="rect">
            <a:avLst/>
          </a:prstGeom>
          <a:noFill/>
          <a:ln>
            <a:noFill/>
          </a:ln>
        </p:spPr>
      </p:pic>
      <p:cxnSp>
        <p:nvCxnSpPr>
          <p:cNvPr id="9" name="Shape 199"/>
          <p:cNvCxnSpPr/>
          <p:nvPr/>
        </p:nvCxnSpPr>
        <p:spPr>
          <a:xfrm>
            <a:off x="3049601" y="3813371"/>
            <a:ext cx="1632299" cy="0"/>
          </a:xfrm>
          <a:prstGeom prst="straightConnector1">
            <a:avLst/>
          </a:prstGeom>
          <a:noFill/>
          <a:ln w="9525" cap="flat" cmpd="sng">
            <a:solidFill>
              <a:schemeClr val="dk2"/>
            </a:solidFill>
            <a:prstDash val="solid"/>
            <a:round/>
            <a:headEnd type="none" w="lg" len="lg"/>
            <a:tailEnd type="triangle" w="lg" len="lg"/>
          </a:ln>
        </p:spPr>
      </p:cxnSp>
    </p:spTree>
    <p:extLst>
      <p:ext uri="{BB962C8B-B14F-4D97-AF65-F5344CB8AC3E}">
        <p14:creationId xmlns:p14="http://schemas.microsoft.com/office/powerpoint/2010/main" val="13510354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Three</a:t>
            </a:r>
            <a:br>
              <a:rPr lang="en-US" dirty="0" smtClean="0"/>
            </a:br>
            <a:r>
              <a:rPr lang="en-US" dirty="0" smtClean="0"/>
              <a:t>RAD Sequencing Data</a:t>
            </a:r>
            <a:endParaRPr lang="en-US" dirty="0"/>
          </a:p>
        </p:txBody>
      </p:sp>
      <p:pic>
        <p:nvPicPr>
          <p:cNvPr id="6" name="Picture 5" descr="Screen Shot 2016-11-02 at 16.16.3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659" y="1424482"/>
            <a:ext cx="5706683" cy="4403383"/>
          </a:xfrm>
          <a:prstGeom prst="rect">
            <a:avLst/>
          </a:prstGeom>
        </p:spPr>
      </p:pic>
      <p:sp>
        <p:nvSpPr>
          <p:cNvPr id="7" name="TextBox 6"/>
          <p:cNvSpPr txBox="1"/>
          <p:nvPr/>
        </p:nvSpPr>
        <p:spPr>
          <a:xfrm>
            <a:off x="1188317" y="5856296"/>
            <a:ext cx="6767366" cy="923330"/>
          </a:xfrm>
          <a:prstGeom prst="rect">
            <a:avLst/>
          </a:prstGeom>
          <a:noFill/>
        </p:spPr>
        <p:txBody>
          <a:bodyPr wrap="square" rtlCol="0">
            <a:spAutoFit/>
          </a:bodyPr>
          <a:lstStyle/>
          <a:p>
            <a:pPr algn="ctr"/>
            <a:r>
              <a:rPr lang="en-US" sz="1800" dirty="0" smtClean="0"/>
              <a:t>Lack of diversity between clusters confuses the sequencer.</a:t>
            </a:r>
          </a:p>
          <a:p>
            <a:pPr algn="ctr"/>
            <a:r>
              <a:rPr lang="en-US" sz="1800" dirty="0" smtClean="0"/>
              <a:t>All the dots are identical and therefore it can not decide where one cluster starts and one ends!</a:t>
            </a:r>
            <a:endParaRPr lang="en-US" sz="1800" dirty="0"/>
          </a:p>
        </p:txBody>
      </p:sp>
    </p:spTree>
    <p:extLst>
      <p:ext uri="{BB962C8B-B14F-4D97-AF65-F5344CB8AC3E}">
        <p14:creationId xmlns:p14="http://schemas.microsoft.com/office/powerpoint/2010/main" val="12520107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Three</a:t>
            </a:r>
            <a:br>
              <a:rPr lang="en-US" dirty="0" smtClean="0"/>
            </a:br>
            <a:r>
              <a:rPr lang="en-US" dirty="0" smtClean="0"/>
              <a:t>RAD Sequencing Data</a:t>
            </a:r>
            <a:endParaRPr lang="en-US" dirty="0"/>
          </a:p>
        </p:txBody>
      </p:sp>
      <p:pic>
        <p:nvPicPr>
          <p:cNvPr id="3" name="Picture 2" descr="Screen Shot 2018-09-17 at 15.57.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4774" y="1438699"/>
            <a:ext cx="4976887" cy="2520000"/>
          </a:xfrm>
          <a:prstGeom prst="rect">
            <a:avLst/>
          </a:prstGeom>
        </p:spPr>
      </p:pic>
      <p:pic>
        <p:nvPicPr>
          <p:cNvPr id="8" name="Picture 7" descr="Screen Shot 2018-09-17 at 15.58.2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663" y="4071356"/>
            <a:ext cx="5161109" cy="2520000"/>
          </a:xfrm>
          <a:prstGeom prst="rect">
            <a:avLst/>
          </a:prstGeom>
        </p:spPr>
      </p:pic>
      <p:sp>
        <p:nvSpPr>
          <p:cNvPr id="9" name="TextBox 8"/>
          <p:cNvSpPr txBox="1"/>
          <p:nvPr/>
        </p:nvSpPr>
        <p:spPr>
          <a:xfrm>
            <a:off x="973039" y="2735761"/>
            <a:ext cx="1956320" cy="1631216"/>
          </a:xfrm>
          <a:prstGeom prst="rect">
            <a:avLst/>
          </a:prstGeom>
          <a:noFill/>
        </p:spPr>
        <p:txBody>
          <a:bodyPr wrap="square" rtlCol="0">
            <a:spAutoFit/>
          </a:bodyPr>
          <a:lstStyle/>
          <a:p>
            <a:pPr algn="ctr"/>
            <a:r>
              <a:rPr lang="en-US" sz="2000" dirty="0" err="1" smtClean="0"/>
              <a:t>MultiQC</a:t>
            </a:r>
            <a:r>
              <a:rPr lang="en-US" sz="2000" dirty="0" smtClean="0"/>
              <a:t> makes it easier to compare multiple </a:t>
            </a:r>
            <a:r>
              <a:rPr lang="en-US" sz="2000" dirty="0" err="1" smtClean="0"/>
              <a:t>FastQC</a:t>
            </a:r>
            <a:r>
              <a:rPr lang="en-US" sz="2000" dirty="0" smtClean="0"/>
              <a:t> files at once.</a:t>
            </a:r>
            <a:endParaRPr lang="en-US" sz="2000" dirty="0"/>
          </a:p>
        </p:txBody>
      </p:sp>
    </p:spTree>
    <p:extLst>
      <p:ext uri="{BB962C8B-B14F-4D97-AF65-F5344CB8AC3E}">
        <p14:creationId xmlns:p14="http://schemas.microsoft.com/office/powerpoint/2010/main" val="286009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Four</a:t>
            </a:r>
            <a:br>
              <a:rPr lang="en-US" dirty="0" smtClean="0"/>
            </a:br>
            <a:r>
              <a:rPr lang="en-US" dirty="0" err="1" smtClean="0"/>
              <a:t>Amplicon</a:t>
            </a:r>
            <a:r>
              <a:rPr lang="en-US" dirty="0" smtClean="0"/>
              <a:t> Sequencing Data</a:t>
            </a:r>
            <a:endParaRPr lang="en-US" dirty="0"/>
          </a:p>
        </p:txBody>
      </p:sp>
      <p:pic>
        <p:nvPicPr>
          <p:cNvPr id="3" name="Picture 2"/>
          <p:cNvPicPr>
            <a:picLocks noChangeAspect="1"/>
          </p:cNvPicPr>
          <p:nvPr/>
        </p:nvPicPr>
        <p:blipFill>
          <a:blip r:embed="rId3"/>
          <a:stretch>
            <a:fillRect/>
          </a:stretch>
        </p:blipFill>
        <p:spPr>
          <a:xfrm>
            <a:off x="204851" y="1417639"/>
            <a:ext cx="5355160" cy="3150094"/>
          </a:xfrm>
          <a:prstGeom prst="rect">
            <a:avLst/>
          </a:prstGeom>
        </p:spPr>
      </p:pic>
      <p:pic>
        <p:nvPicPr>
          <p:cNvPr id="6" name="Picture 5"/>
          <p:cNvPicPr>
            <a:picLocks noChangeAspect="1"/>
          </p:cNvPicPr>
          <p:nvPr/>
        </p:nvPicPr>
        <p:blipFill>
          <a:blip r:embed="rId4"/>
          <a:stretch>
            <a:fillRect/>
          </a:stretch>
        </p:blipFill>
        <p:spPr>
          <a:xfrm>
            <a:off x="3984335" y="3028476"/>
            <a:ext cx="4801175" cy="3600882"/>
          </a:xfrm>
          <a:prstGeom prst="rect">
            <a:avLst/>
          </a:prstGeom>
        </p:spPr>
      </p:pic>
      <p:sp>
        <p:nvSpPr>
          <p:cNvPr id="7" name="TextBox 6"/>
          <p:cNvSpPr txBox="1"/>
          <p:nvPr/>
        </p:nvSpPr>
        <p:spPr>
          <a:xfrm>
            <a:off x="809158" y="5079810"/>
            <a:ext cx="2724507" cy="400110"/>
          </a:xfrm>
          <a:prstGeom prst="rect">
            <a:avLst/>
          </a:prstGeom>
          <a:noFill/>
        </p:spPr>
        <p:txBody>
          <a:bodyPr wrap="square" rtlCol="0">
            <a:spAutoFit/>
          </a:bodyPr>
          <a:lstStyle/>
          <a:p>
            <a:pPr algn="ctr"/>
            <a:r>
              <a:rPr lang="en-US" sz="2000" dirty="0" smtClean="0"/>
              <a:t>Very low average quality</a:t>
            </a:r>
            <a:endParaRPr lang="en-US" sz="2000" dirty="0"/>
          </a:p>
        </p:txBody>
      </p:sp>
    </p:spTree>
    <p:extLst>
      <p:ext uri="{BB962C8B-B14F-4D97-AF65-F5344CB8AC3E}">
        <p14:creationId xmlns:p14="http://schemas.microsoft.com/office/powerpoint/2010/main" val="36037753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Four</a:t>
            </a:r>
            <a:br>
              <a:rPr lang="en-US" dirty="0" smtClean="0"/>
            </a:br>
            <a:r>
              <a:rPr lang="en-US" dirty="0" err="1" smtClean="0"/>
              <a:t>Amplicon</a:t>
            </a:r>
            <a:r>
              <a:rPr lang="en-US" dirty="0" smtClean="0"/>
              <a:t> Sequencing Data</a:t>
            </a:r>
            <a:endParaRPr lang="en-US" dirty="0"/>
          </a:p>
        </p:txBody>
      </p:sp>
      <p:sp>
        <p:nvSpPr>
          <p:cNvPr id="7" name="TextBox 6"/>
          <p:cNvSpPr txBox="1"/>
          <p:nvPr/>
        </p:nvSpPr>
        <p:spPr>
          <a:xfrm>
            <a:off x="2072828" y="5591887"/>
            <a:ext cx="4998345" cy="1015663"/>
          </a:xfrm>
          <a:prstGeom prst="rect">
            <a:avLst/>
          </a:prstGeom>
          <a:noFill/>
        </p:spPr>
        <p:txBody>
          <a:bodyPr wrap="square" rtlCol="0">
            <a:spAutoFit/>
          </a:bodyPr>
          <a:lstStyle/>
          <a:p>
            <a:pPr algn="ctr"/>
            <a:r>
              <a:rPr lang="en-US" sz="2000" dirty="0" smtClean="0"/>
              <a:t>75% of bases are adapters after 15 </a:t>
            </a:r>
            <a:r>
              <a:rPr lang="en-US" sz="2000" dirty="0" err="1" smtClean="0"/>
              <a:t>bp</a:t>
            </a:r>
            <a:endParaRPr lang="en-US" sz="2000" dirty="0" smtClean="0"/>
          </a:p>
          <a:p>
            <a:pPr algn="ctr"/>
            <a:r>
              <a:rPr lang="en-US" sz="2000" dirty="0" smtClean="0"/>
              <a:t>Majority adaptor dimers</a:t>
            </a:r>
          </a:p>
          <a:p>
            <a:pPr algn="ctr"/>
            <a:r>
              <a:rPr lang="en-US" sz="2000" dirty="0" smtClean="0"/>
              <a:t>Unlikely to be able to save this data!</a:t>
            </a:r>
            <a:endParaRPr lang="en-US" sz="2000" dirty="0"/>
          </a:p>
        </p:txBody>
      </p:sp>
      <p:pic>
        <p:nvPicPr>
          <p:cNvPr id="2" name="Picture 1"/>
          <p:cNvPicPr>
            <a:picLocks noChangeAspect="1"/>
          </p:cNvPicPr>
          <p:nvPr/>
        </p:nvPicPr>
        <p:blipFill>
          <a:blip r:embed="rId3"/>
          <a:stretch>
            <a:fillRect/>
          </a:stretch>
        </p:blipFill>
        <p:spPr>
          <a:xfrm>
            <a:off x="1423709" y="1481083"/>
            <a:ext cx="6296582" cy="3874820"/>
          </a:xfrm>
          <a:prstGeom prst="rect">
            <a:avLst/>
          </a:prstGeom>
        </p:spPr>
      </p:pic>
    </p:spTree>
    <p:extLst>
      <p:ext uri="{BB962C8B-B14F-4D97-AF65-F5344CB8AC3E}">
        <p14:creationId xmlns:p14="http://schemas.microsoft.com/office/powerpoint/2010/main" val="3424695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sequencing</a:t>
            </a:r>
            <a:r>
              <a:rPr lang="en-US" dirty="0"/>
              <a:t>	</a:t>
            </a:r>
          </a:p>
        </p:txBody>
      </p:sp>
      <p:grpSp>
        <p:nvGrpSpPr>
          <p:cNvPr id="3" name="Group 2" descr="Arrows showing the timelines of different sequencing technologies from 2004 to the present day. Second generation sequencers began in 2004. Several are now defunct with Illumina and Ion Torrent still available. Third generation sequencer appeared in 2011 and are still present today. " title="Sequencer timeline"/>
          <p:cNvGrpSpPr/>
          <p:nvPr/>
        </p:nvGrpSpPr>
        <p:grpSpPr>
          <a:xfrm>
            <a:off x="313799" y="1602304"/>
            <a:ext cx="8638149" cy="4362575"/>
            <a:chOff x="313799" y="1602304"/>
            <a:chExt cx="8638149" cy="4362575"/>
          </a:xfrm>
        </p:grpSpPr>
        <p:grpSp>
          <p:nvGrpSpPr>
            <p:cNvPr id="29" name="Group 28"/>
            <p:cNvGrpSpPr/>
            <p:nvPr/>
          </p:nvGrpSpPr>
          <p:grpSpPr>
            <a:xfrm>
              <a:off x="313799" y="1602304"/>
              <a:ext cx="8638148" cy="722348"/>
              <a:chOff x="313799" y="1602304"/>
              <a:chExt cx="8638148" cy="722348"/>
            </a:xfrm>
          </p:grpSpPr>
          <p:sp>
            <p:nvSpPr>
              <p:cNvPr id="11" name="Right Arrow 10"/>
              <p:cNvSpPr/>
              <p:nvPr/>
            </p:nvSpPr>
            <p:spPr>
              <a:xfrm>
                <a:off x="313799" y="1602304"/>
                <a:ext cx="1473684" cy="7223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ight Arrow 11"/>
              <p:cNvSpPr/>
              <p:nvPr/>
            </p:nvSpPr>
            <p:spPr>
              <a:xfrm>
                <a:off x="1787482" y="1602304"/>
                <a:ext cx="7164465" cy="7223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1935827" y="1771471"/>
              <a:ext cx="4588644" cy="369332"/>
            </a:xfrm>
            <a:prstGeom prst="rect">
              <a:avLst/>
            </a:prstGeom>
            <a:noFill/>
          </p:spPr>
          <p:txBody>
            <a:bodyPr wrap="square" rtlCol="0">
              <a:spAutoFit/>
            </a:bodyPr>
            <a:lstStyle/>
            <a:p>
              <a:r>
                <a:rPr lang="en-US" dirty="0" smtClean="0"/>
                <a:t>2007 </a:t>
              </a:r>
              <a:r>
                <a:rPr lang="en-US" dirty="0" err="1" smtClean="0"/>
                <a:t>Illumina</a:t>
              </a:r>
              <a:r>
                <a:rPr lang="en-US" dirty="0" smtClean="0"/>
                <a:t> Sequencing Technologies</a:t>
              </a:r>
              <a:endParaRPr lang="en-US" dirty="0"/>
            </a:p>
          </p:txBody>
        </p:sp>
        <p:sp>
          <p:nvSpPr>
            <p:cNvPr id="14" name="Right Arrow 13"/>
            <p:cNvSpPr/>
            <p:nvPr/>
          </p:nvSpPr>
          <p:spPr>
            <a:xfrm>
              <a:off x="4766284" y="4514484"/>
              <a:ext cx="4185664" cy="722348"/>
            </a:xfrm>
            <a:prstGeom prst="rightArrow">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313799" y="1770654"/>
              <a:ext cx="2263595" cy="369332"/>
            </a:xfrm>
            <a:prstGeom prst="rect">
              <a:avLst/>
            </a:prstGeom>
            <a:noFill/>
          </p:spPr>
          <p:txBody>
            <a:bodyPr wrap="square" rtlCol="0">
              <a:spAutoFit/>
            </a:bodyPr>
            <a:lstStyle/>
            <a:p>
              <a:r>
                <a:rPr lang="en-US" dirty="0" smtClean="0"/>
                <a:t>2004 </a:t>
              </a:r>
              <a:r>
                <a:rPr lang="en-US" dirty="0" err="1" smtClean="0"/>
                <a:t>Solexa</a:t>
              </a:r>
              <a:endParaRPr lang="en-US" dirty="0"/>
            </a:p>
          </p:txBody>
        </p:sp>
        <p:sp>
          <p:nvSpPr>
            <p:cNvPr id="16" name="Right Arrow 15"/>
            <p:cNvSpPr/>
            <p:nvPr/>
          </p:nvSpPr>
          <p:spPr>
            <a:xfrm>
              <a:off x="564910" y="2330349"/>
              <a:ext cx="5734227" cy="7223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564910" y="2506857"/>
              <a:ext cx="5125814" cy="369332"/>
            </a:xfrm>
            <a:prstGeom prst="rect">
              <a:avLst/>
            </a:prstGeom>
            <a:noFill/>
          </p:spPr>
          <p:txBody>
            <a:bodyPr wrap="square" rtlCol="0">
              <a:spAutoFit/>
            </a:bodyPr>
            <a:lstStyle/>
            <a:p>
              <a:r>
                <a:rPr lang="en-US" dirty="0" smtClean="0"/>
                <a:t>2005-2013 Roche 454 Sequencer</a:t>
              </a:r>
              <a:endParaRPr lang="en-US" dirty="0"/>
            </a:p>
          </p:txBody>
        </p:sp>
        <p:sp>
          <p:nvSpPr>
            <p:cNvPr id="18" name="Right Arrow 17"/>
            <p:cNvSpPr/>
            <p:nvPr/>
          </p:nvSpPr>
          <p:spPr>
            <a:xfrm>
              <a:off x="1246659" y="3058394"/>
              <a:ext cx="6209953" cy="7223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1260009" y="3234902"/>
              <a:ext cx="5551064" cy="369332"/>
            </a:xfrm>
            <a:prstGeom prst="rect">
              <a:avLst/>
            </a:prstGeom>
            <a:noFill/>
          </p:spPr>
          <p:txBody>
            <a:bodyPr wrap="square" rtlCol="0">
              <a:spAutoFit/>
            </a:bodyPr>
            <a:lstStyle/>
            <a:p>
              <a:r>
                <a:rPr lang="en-US" dirty="0" smtClean="0"/>
                <a:t>2006-~2015 ABI </a:t>
              </a:r>
              <a:r>
                <a:rPr lang="en-US" dirty="0" err="1" smtClean="0"/>
                <a:t>SOLiD</a:t>
              </a:r>
              <a:r>
                <a:rPr lang="en-US" dirty="0" smtClean="0"/>
                <a:t> Sequencer</a:t>
              </a:r>
              <a:endParaRPr lang="en-US" dirty="0"/>
            </a:p>
          </p:txBody>
        </p:sp>
        <p:sp>
          <p:nvSpPr>
            <p:cNvPr id="20" name="Right Arrow 19"/>
            <p:cNvSpPr/>
            <p:nvPr/>
          </p:nvSpPr>
          <p:spPr>
            <a:xfrm>
              <a:off x="3947300" y="3786439"/>
              <a:ext cx="5004647" cy="7223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p:nvSpPr>
          <p:spPr>
            <a:xfrm>
              <a:off x="4035541" y="3962947"/>
              <a:ext cx="4050881" cy="369332"/>
            </a:xfrm>
            <a:prstGeom prst="rect">
              <a:avLst/>
            </a:prstGeom>
            <a:noFill/>
          </p:spPr>
          <p:txBody>
            <a:bodyPr wrap="square" rtlCol="0">
              <a:spAutoFit/>
            </a:bodyPr>
            <a:lstStyle/>
            <a:p>
              <a:r>
                <a:rPr lang="en-US" dirty="0" smtClean="0"/>
                <a:t>2010 Ion Torrent</a:t>
              </a:r>
              <a:endParaRPr lang="en-US" dirty="0"/>
            </a:p>
          </p:txBody>
        </p:sp>
        <p:sp>
          <p:nvSpPr>
            <p:cNvPr id="22" name="Right Arrow 21"/>
            <p:cNvSpPr/>
            <p:nvPr/>
          </p:nvSpPr>
          <p:spPr>
            <a:xfrm>
              <a:off x="6596170" y="5242531"/>
              <a:ext cx="2355778" cy="722348"/>
            </a:xfrm>
            <a:prstGeom prst="rightArrow">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4785632" y="4690992"/>
              <a:ext cx="4050881" cy="369332"/>
            </a:xfrm>
            <a:prstGeom prst="rect">
              <a:avLst/>
            </a:prstGeom>
            <a:noFill/>
          </p:spPr>
          <p:txBody>
            <a:bodyPr wrap="square" rtlCol="0">
              <a:spAutoFit/>
            </a:bodyPr>
            <a:lstStyle/>
            <a:p>
              <a:r>
                <a:rPr lang="en-US" dirty="0" smtClean="0"/>
                <a:t>2011 Pacific Biosciences</a:t>
              </a:r>
              <a:endParaRPr lang="en-US" dirty="0"/>
            </a:p>
          </p:txBody>
        </p:sp>
        <p:sp>
          <p:nvSpPr>
            <p:cNvPr id="24" name="TextBox 23"/>
            <p:cNvSpPr txBox="1"/>
            <p:nvPr/>
          </p:nvSpPr>
          <p:spPr>
            <a:xfrm>
              <a:off x="6596170" y="5419039"/>
              <a:ext cx="2355778" cy="369332"/>
            </a:xfrm>
            <a:prstGeom prst="rect">
              <a:avLst/>
            </a:prstGeom>
            <a:noFill/>
          </p:spPr>
          <p:txBody>
            <a:bodyPr wrap="square" rtlCol="0">
              <a:spAutoFit/>
            </a:bodyPr>
            <a:lstStyle/>
            <a:p>
              <a:r>
                <a:rPr lang="en-US" dirty="0" smtClean="0"/>
                <a:t>2014 Oxford </a:t>
              </a:r>
              <a:r>
                <a:rPr lang="en-US" dirty="0" err="1" smtClean="0"/>
                <a:t>Nanopore</a:t>
              </a:r>
              <a:endParaRPr lang="en-US" dirty="0"/>
            </a:p>
          </p:txBody>
        </p:sp>
        <p:sp>
          <p:nvSpPr>
            <p:cNvPr id="25" name="Rectangle 24"/>
            <p:cNvSpPr/>
            <p:nvPr/>
          </p:nvSpPr>
          <p:spPr>
            <a:xfrm>
              <a:off x="352677" y="5081067"/>
              <a:ext cx="356909" cy="33797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52677" y="5610693"/>
              <a:ext cx="356909" cy="337972"/>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p:nvSpPr>
          <p:spPr>
            <a:xfrm>
              <a:off x="839886" y="5099760"/>
              <a:ext cx="2249639" cy="369332"/>
            </a:xfrm>
            <a:prstGeom prst="rect">
              <a:avLst/>
            </a:prstGeom>
            <a:noFill/>
          </p:spPr>
          <p:txBody>
            <a:bodyPr wrap="square" rtlCol="0">
              <a:spAutoFit/>
            </a:bodyPr>
            <a:lstStyle/>
            <a:p>
              <a:r>
                <a:rPr lang="en-US" dirty="0" smtClean="0"/>
                <a:t>“Second” Generation</a:t>
              </a:r>
              <a:endParaRPr lang="en-US" dirty="0"/>
            </a:p>
          </p:txBody>
        </p:sp>
        <p:sp>
          <p:nvSpPr>
            <p:cNvPr id="28" name="TextBox 27"/>
            <p:cNvSpPr txBox="1"/>
            <p:nvPr/>
          </p:nvSpPr>
          <p:spPr>
            <a:xfrm>
              <a:off x="839886" y="5579333"/>
              <a:ext cx="2249639" cy="369332"/>
            </a:xfrm>
            <a:prstGeom prst="rect">
              <a:avLst/>
            </a:prstGeom>
            <a:noFill/>
          </p:spPr>
          <p:txBody>
            <a:bodyPr wrap="square" rtlCol="0">
              <a:spAutoFit/>
            </a:bodyPr>
            <a:lstStyle/>
            <a:p>
              <a:r>
                <a:rPr lang="en-US" dirty="0" smtClean="0"/>
                <a:t>“Third” Generation</a:t>
              </a:r>
              <a:endParaRPr lang="en-US" dirty="0"/>
            </a:p>
          </p:txBody>
        </p:sp>
      </p:grpSp>
      <p:pic>
        <p:nvPicPr>
          <p:cNvPr id="30"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738298307"/>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Five</a:t>
            </a:r>
            <a:br>
              <a:rPr lang="en-US" dirty="0" smtClean="0"/>
            </a:br>
            <a:r>
              <a:rPr lang="en-US" dirty="0" err="1" smtClean="0"/>
              <a:t>Amplicon</a:t>
            </a:r>
            <a:r>
              <a:rPr lang="en-US" dirty="0" smtClean="0"/>
              <a:t> Sequencing Data</a:t>
            </a:r>
            <a:endParaRPr lang="en-US" dirty="0"/>
          </a:p>
        </p:txBody>
      </p:sp>
      <p:pic>
        <p:nvPicPr>
          <p:cNvPr id="8" name="Shape 235"/>
          <p:cNvPicPr preferRelativeResize="0"/>
          <p:nvPr/>
        </p:nvPicPr>
        <p:blipFill>
          <a:blip r:embed="rId3">
            <a:alphaModFix/>
          </a:blip>
          <a:stretch>
            <a:fillRect/>
          </a:stretch>
        </p:blipFill>
        <p:spPr>
          <a:xfrm>
            <a:off x="311701" y="1690454"/>
            <a:ext cx="4123974" cy="4782612"/>
          </a:xfrm>
          <a:prstGeom prst="rect">
            <a:avLst/>
          </a:prstGeom>
          <a:noFill/>
          <a:ln w="9525" cap="flat" cmpd="sng">
            <a:solidFill>
              <a:srgbClr val="000000"/>
            </a:solidFill>
            <a:prstDash val="solid"/>
            <a:round/>
            <a:headEnd type="none" w="med" len="med"/>
            <a:tailEnd type="none" w="med" len="med"/>
          </a:ln>
        </p:spPr>
      </p:pic>
      <p:pic>
        <p:nvPicPr>
          <p:cNvPr id="9" name="Shape 236"/>
          <p:cNvPicPr preferRelativeResize="0"/>
          <p:nvPr/>
        </p:nvPicPr>
        <p:blipFill>
          <a:blip r:embed="rId4">
            <a:alphaModFix/>
          </a:blip>
          <a:stretch>
            <a:fillRect/>
          </a:stretch>
        </p:blipFill>
        <p:spPr>
          <a:xfrm>
            <a:off x="4708327" y="1689957"/>
            <a:ext cx="4123973" cy="4783109"/>
          </a:xfrm>
          <a:prstGeom prst="rect">
            <a:avLst/>
          </a:prstGeom>
          <a:noFill/>
          <a:ln w="9525" cap="flat" cmpd="sng">
            <a:solidFill>
              <a:srgbClr val="000000"/>
            </a:solidFill>
            <a:prstDash val="solid"/>
            <a:round/>
            <a:headEnd type="none" w="med" len="med"/>
            <a:tailEnd type="none" w="med" len="med"/>
          </a:ln>
        </p:spPr>
      </p:pic>
      <p:sp>
        <p:nvSpPr>
          <p:cNvPr id="10" name="TextBox 9"/>
          <p:cNvSpPr txBox="1"/>
          <p:nvPr/>
        </p:nvSpPr>
        <p:spPr>
          <a:xfrm>
            <a:off x="1942434" y="1382677"/>
            <a:ext cx="862508" cy="307777"/>
          </a:xfrm>
          <a:prstGeom prst="rect">
            <a:avLst/>
          </a:prstGeom>
          <a:noFill/>
        </p:spPr>
        <p:txBody>
          <a:bodyPr wrap="square" rtlCol="0">
            <a:spAutoFit/>
          </a:bodyPr>
          <a:lstStyle/>
          <a:p>
            <a:r>
              <a:rPr lang="en-US" dirty="0" smtClean="0"/>
              <a:t>Read 1</a:t>
            </a:r>
            <a:endParaRPr lang="en-US" dirty="0"/>
          </a:p>
        </p:txBody>
      </p:sp>
      <p:sp>
        <p:nvSpPr>
          <p:cNvPr id="11" name="TextBox 10"/>
          <p:cNvSpPr txBox="1"/>
          <p:nvPr/>
        </p:nvSpPr>
        <p:spPr>
          <a:xfrm>
            <a:off x="6339059" y="1382677"/>
            <a:ext cx="862508" cy="307777"/>
          </a:xfrm>
          <a:prstGeom prst="rect">
            <a:avLst/>
          </a:prstGeom>
          <a:noFill/>
        </p:spPr>
        <p:txBody>
          <a:bodyPr wrap="square" rtlCol="0">
            <a:spAutoFit/>
          </a:bodyPr>
          <a:lstStyle/>
          <a:p>
            <a:r>
              <a:rPr lang="en-US" dirty="0" smtClean="0"/>
              <a:t>Read 2</a:t>
            </a:r>
            <a:endParaRPr lang="en-US" dirty="0"/>
          </a:p>
        </p:txBody>
      </p:sp>
    </p:spTree>
    <p:extLst>
      <p:ext uri="{BB962C8B-B14F-4D97-AF65-F5344CB8AC3E}">
        <p14:creationId xmlns:p14="http://schemas.microsoft.com/office/powerpoint/2010/main" val="26446000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Five</a:t>
            </a:r>
            <a:br>
              <a:rPr lang="en-US" dirty="0" smtClean="0"/>
            </a:br>
            <a:r>
              <a:rPr lang="en-US" dirty="0" err="1" smtClean="0"/>
              <a:t>Amplicon</a:t>
            </a:r>
            <a:r>
              <a:rPr lang="en-US" dirty="0" smtClean="0"/>
              <a:t> Sequencing Data</a:t>
            </a:r>
            <a:endParaRPr lang="en-US" dirty="0"/>
          </a:p>
        </p:txBody>
      </p:sp>
      <p:sp>
        <p:nvSpPr>
          <p:cNvPr id="7" name="TextBox 6"/>
          <p:cNvSpPr txBox="1"/>
          <p:nvPr/>
        </p:nvSpPr>
        <p:spPr>
          <a:xfrm>
            <a:off x="2072828" y="1679613"/>
            <a:ext cx="4998345" cy="707886"/>
          </a:xfrm>
          <a:prstGeom prst="rect">
            <a:avLst/>
          </a:prstGeom>
          <a:noFill/>
        </p:spPr>
        <p:txBody>
          <a:bodyPr wrap="square" rtlCol="0">
            <a:spAutoFit/>
          </a:bodyPr>
          <a:lstStyle/>
          <a:p>
            <a:pPr algn="ctr"/>
            <a:r>
              <a:rPr lang="en-US" sz="2000" dirty="0" smtClean="0"/>
              <a:t>Your Trim Galore! Command </a:t>
            </a:r>
          </a:p>
          <a:p>
            <a:pPr algn="ctr"/>
            <a:r>
              <a:rPr lang="en-US" sz="2000" dirty="0" smtClean="0"/>
              <a:t>(all on one line):</a:t>
            </a:r>
            <a:endParaRPr lang="en-US" sz="2000" dirty="0"/>
          </a:p>
        </p:txBody>
      </p:sp>
      <p:sp>
        <p:nvSpPr>
          <p:cNvPr id="6" name="TextBox 5"/>
          <p:cNvSpPr txBox="1"/>
          <p:nvPr/>
        </p:nvSpPr>
        <p:spPr>
          <a:xfrm>
            <a:off x="1205415" y="2568179"/>
            <a:ext cx="6733170" cy="1015663"/>
          </a:xfrm>
          <a:prstGeom prst="rect">
            <a:avLst/>
          </a:prstGeom>
          <a:solidFill>
            <a:srgbClr val="000000"/>
          </a:solidFill>
        </p:spPr>
        <p:txBody>
          <a:bodyPr wrap="square" rtlCol="0">
            <a:spAutoFit/>
          </a:bodyPr>
          <a:lstStyle/>
          <a:p>
            <a:r>
              <a:rPr lang="en-US" sz="2000" dirty="0" smtClean="0">
                <a:solidFill>
                  <a:srgbClr val="FFFFFF"/>
                </a:solidFill>
                <a:latin typeface="Courier New"/>
                <a:cs typeface="Courier New"/>
              </a:rPr>
              <a:t>$ </a:t>
            </a:r>
            <a:r>
              <a:rPr lang="en-US" sz="2000" dirty="0" err="1" smtClean="0">
                <a:solidFill>
                  <a:srgbClr val="FFFFFF"/>
                </a:solidFill>
                <a:latin typeface="Courier New"/>
                <a:cs typeface="Courier New"/>
              </a:rPr>
              <a:t>trim_galore</a:t>
            </a:r>
            <a:r>
              <a:rPr lang="en-US" sz="2000" dirty="0" smtClean="0">
                <a:solidFill>
                  <a:srgbClr val="FFFFFF"/>
                </a:solidFill>
                <a:latin typeface="Courier New"/>
                <a:cs typeface="Courier New"/>
              </a:rPr>
              <a:t> –q 35 --paired </a:t>
            </a:r>
          </a:p>
          <a:p>
            <a:r>
              <a:rPr lang="en-US" sz="2000" dirty="0" smtClean="0">
                <a:solidFill>
                  <a:srgbClr val="FFFFFF"/>
                </a:solidFill>
                <a:latin typeface="Courier New"/>
                <a:cs typeface="Courier New"/>
              </a:rPr>
              <a:t>1_TAAGGCGA-TAGATCGC_L001_R1_001.fastq.gz  </a:t>
            </a:r>
          </a:p>
          <a:p>
            <a:r>
              <a:rPr lang="en-US" sz="2000" dirty="0" smtClean="0">
                <a:solidFill>
                  <a:srgbClr val="FFFFFF"/>
                </a:solidFill>
                <a:latin typeface="Courier New"/>
                <a:cs typeface="Courier New"/>
              </a:rPr>
              <a:t>1_TAAGGCGA</a:t>
            </a:r>
            <a:r>
              <a:rPr lang="en-US" sz="2000" dirty="0">
                <a:solidFill>
                  <a:srgbClr val="FFFFFF"/>
                </a:solidFill>
                <a:latin typeface="Courier New"/>
                <a:cs typeface="Courier New"/>
              </a:rPr>
              <a:t>-</a:t>
            </a:r>
            <a:r>
              <a:rPr lang="en-US" sz="2000" dirty="0" smtClean="0">
                <a:solidFill>
                  <a:srgbClr val="FFFFFF"/>
                </a:solidFill>
                <a:latin typeface="Courier New"/>
                <a:cs typeface="Courier New"/>
              </a:rPr>
              <a:t>TAGATCGC_L001_R2_001</a:t>
            </a:r>
            <a:r>
              <a:rPr lang="en-US" sz="2000" dirty="0">
                <a:solidFill>
                  <a:srgbClr val="FFFFFF"/>
                </a:solidFill>
                <a:latin typeface="Courier New"/>
                <a:cs typeface="Courier New"/>
              </a:rPr>
              <a:t>.fastq.gz </a:t>
            </a:r>
          </a:p>
        </p:txBody>
      </p:sp>
      <p:sp>
        <p:nvSpPr>
          <p:cNvPr id="3" name="TextBox 2"/>
          <p:cNvSpPr txBox="1"/>
          <p:nvPr/>
        </p:nvSpPr>
        <p:spPr>
          <a:xfrm>
            <a:off x="1937594" y="4014688"/>
            <a:ext cx="5268812" cy="1323439"/>
          </a:xfrm>
          <a:prstGeom prst="rect">
            <a:avLst/>
          </a:prstGeom>
          <a:noFill/>
        </p:spPr>
        <p:txBody>
          <a:bodyPr wrap="square" rtlCol="0">
            <a:spAutoFit/>
          </a:bodyPr>
          <a:lstStyle/>
          <a:p>
            <a:pPr algn="ctr"/>
            <a:r>
              <a:rPr lang="en-US" sz="2000" dirty="0" smtClean="0"/>
              <a:t>Read 1 </a:t>
            </a:r>
            <a:r>
              <a:rPr lang="en-US" sz="2000" dirty="0" smtClean="0"/>
              <a:t>– 58204 (9.4 %) </a:t>
            </a:r>
            <a:r>
              <a:rPr lang="en-US" sz="2000" dirty="0" smtClean="0"/>
              <a:t>of reads with adaptors</a:t>
            </a:r>
            <a:endParaRPr lang="en-US" sz="2000" dirty="0" smtClean="0"/>
          </a:p>
          <a:p>
            <a:pPr algn="ctr"/>
            <a:r>
              <a:rPr lang="en-US" sz="2000" dirty="0" smtClean="0"/>
              <a:t>Read 2 </a:t>
            </a:r>
            <a:r>
              <a:rPr lang="en-US" sz="2000" dirty="0" smtClean="0"/>
              <a:t>– 233549 (37.9 %) of reads with </a:t>
            </a:r>
            <a:r>
              <a:rPr lang="en-US" sz="2000" dirty="0" smtClean="0"/>
              <a:t>adaptors</a:t>
            </a:r>
          </a:p>
          <a:p>
            <a:pPr algn="ctr"/>
            <a:endParaRPr lang="en-US" sz="2000" dirty="0"/>
          </a:p>
          <a:p>
            <a:pPr algn="ctr"/>
            <a:r>
              <a:rPr lang="en-US" sz="2000" dirty="0" smtClean="0"/>
              <a:t>138277</a:t>
            </a:r>
            <a:r>
              <a:rPr lang="en-US" sz="2000" dirty="0" smtClean="0"/>
              <a:t> </a:t>
            </a:r>
            <a:r>
              <a:rPr lang="en-US" sz="2000" dirty="0" smtClean="0"/>
              <a:t>read pairs removed </a:t>
            </a:r>
            <a:r>
              <a:rPr lang="en-US" sz="2000" dirty="0" smtClean="0"/>
              <a:t>(22.45 %</a:t>
            </a:r>
            <a:r>
              <a:rPr lang="en-US" sz="2000" dirty="0" smtClean="0"/>
              <a:t>)</a:t>
            </a:r>
            <a:endParaRPr lang="en-US" sz="2000" dirty="0"/>
          </a:p>
        </p:txBody>
      </p:sp>
    </p:spTree>
    <p:extLst>
      <p:ext uri="{BB962C8B-B14F-4D97-AF65-F5344CB8AC3E}">
        <p14:creationId xmlns:p14="http://schemas.microsoft.com/office/powerpoint/2010/main" val="19613726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Five</a:t>
            </a:r>
            <a:br>
              <a:rPr lang="en-US" dirty="0" smtClean="0"/>
            </a:br>
            <a:r>
              <a:rPr lang="en-US" dirty="0" err="1" smtClean="0"/>
              <a:t>Amplicon</a:t>
            </a:r>
            <a:r>
              <a:rPr lang="en-US" dirty="0" smtClean="0"/>
              <a:t> Sequencing Data</a:t>
            </a:r>
            <a:endParaRPr lang="en-US" dirty="0"/>
          </a:p>
        </p:txBody>
      </p:sp>
      <p:pic>
        <p:nvPicPr>
          <p:cNvPr id="12" name="Shape 235"/>
          <p:cNvPicPr preferRelativeResize="0"/>
          <p:nvPr/>
        </p:nvPicPr>
        <p:blipFill>
          <a:blip r:embed="rId3">
            <a:alphaModFix/>
          </a:blip>
          <a:stretch>
            <a:fillRect/>
          </a:stretch>
        </p:blipFill>
        <p:spPr>
          <a:xfrm>
            <a:off x="311701" y="1690454"/>
            <a:ext cx="4123974" cy="4782612"/>
          </a:xfrm>
          <a:prstGeom prst="rect">
            <a:avLst/>
          </a:prstGeom>
          <a:noFill/>
          <a:ln w="9525" cap="flat" cmpd="sng">
            <a:solidFill>
              <a:srgbClr val="000000"/>
            </a:solidFill>
            <a:prstDash val="solid"/>
            <a:round/>
            <a:headEnd type="none" w="med" len="med"/>
            <a:tailEnd type="none" w="med" len="med"/>
          </a:ln>
        </p:spPr>
      </p:pic>
      <p:sp>
        <p:nvSpPr>
          <p:cNvPr id="13" name="TextBox 12"/>
          <p:cNvSpPr txBox="1"/>
          <p:nvPr/>
        </p:nvSpPr>
        <p:spPr>
          <a:xfrm>
            <a:off x="1515631" y="1382677"/>
            <a:ext cx="1716115" cy="307777"/>
          </a:xfrm>
          <a:prstGeom prst="rect">
            <a:avLst/>
          </a:prstGeom>
          <a:noFill/>
        </p:spPr>
        <p:txBody>
          <a:bodyPr wrap="square" rtlCol="0">
            <a:spAutoFit/>
          </a:bodyPr>
          <a:lstStyle/>
          <a:p>
            <a:r>
              <a:rPr lang="en-US" dirty="0" smtClean="0"/>
              <a:t>Read 1 Before</a:t>
            </a:r>
            <a:endParaRPr lang="en-US" dirty="0"/>
          </a:p>
        </p:txBody>
      </p:sp>
      <p:sp>
        <p:nvSpPr>
          <p:cNvPr id="14" name="TextBox 13"/>
          <p:cNvSpPr txBox="1"/>
          <p:nvPr/>
        </p:nvSpPr>
        <p:spPr>
          <a:xfrm>
            <a:off x="6058560" y="1382677"/>
            <a:ext cx="1271858" cy="307777"/>
          </a:xfrm>
          <a:prstGeom prst="rect">
            <a:avLst/>
          </a:prstGeom>
          <a:noFill/>
          <a:ln>
            <a:noFill/>
          </a:ln>
        </p:spPr>
        <p:txBody>
          <a:bodyPr wrap="square" rtlCol="0">
            <a:spAutoFit/>
          </a:bodyPr>
          <a:lstStyle/>
          <a:p>
            <a:r>
              <a:rPr lang="en-US" dirty="0" smtClean="0"/>
              <a:t>Read 1 After</a:t>
            </a:r>
            <a:endParaRPr lang="en-US" dirty="0"/>
          </a:p>
        </p:txBody>
      </p:sp>
      <p:pic>
        <p:nvPicPr>
          <p:cNvPr id="15" name="Picture 14" descr="Screen Shot 2016-11-03 at 10.40.54.png"/>
          <p:cNvPicPr>
            <a:picLocks noChangeAspect="1"/>
          </p:cNvPicPr>
          <p:nvPr/>
        </p:nvPicPr>
        <p:blipFill rotWithShape="1">
          <a:blip r:embed="rId4">
            <a:extLst>
              <a:ext uri="{28A0092B-C50C-407E-A947-70E740481C1C}">
                <a14:useLocalDpi xmlns:a14="http://schemas.microsoft.com/office/drawing/2010/main" val="0"/>
              </a:ext>
            </a:extLst>
          </a:blip>
          <a:srcRect t="11902"/>
          <a:stretch/>
        </p:blipFill>
        <p:spPr>
          <a:xfrm>
            <a:off x="4632502" y="1677561"/>
            <a:ext cx="4123974" cy="4795505"/>
          </a:xfrm>
          <a:prstGeom prst="rect">
            <a:avLst/>
          </a:prstGeom>
          <a:ln>
            <a:solidFill>
              <a:srgbClr val="000000"/>
            </a:solidFill>
          </a:ln>
        </p:spPr>
      </p:pic>
    </p:spTree>
    <p:extLst>
      <p:ext uri="{BB962C8B-B14F-4D97-AF65-F5344CB8AC3E}">
        <p14:creationId xmlns:p14="http://schemas.microsoft.com/office/powerpoint/2010/main" val="16058413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Five</a:t>
            </a:r>
            <a:br>
              <a:rPr lang="en-US" dirty="0" smtClean="0"/>
            </a:br>
            <a:r>
              <a:rPr lang="en-US" dirty="0" err="1" smtClean="0"/>
              <a:t>Amplicon</a:t>
            </a:r>
            <a:r>
              <a:rPr lang="en-US" dirty="0" smtClean="0"/>
              <a:t> Sequencing Data</a:t>
            </a:r>
            <a:endParaRPr lang="en-US" dirty="0"/>
          </a:p>
        </p:txBody>
      </p:sp>
      <p:pic>
        <p:nvPicPr>
          <p:cNvPr id="8" name="Shape 236"/>
          <p:cNvPicPr preferRelativeResize="0"/>
          <p:nvPr/>
        </p:nvPicPr>
        <p:blipFill>
          <a:blip r:embed="rId3">
            <a:alphaModFix/>
          </a:blip>
          <a:stretch>
            <a:fillRect/>
          </a:stretch>
        </p:blipFill>
        <p:spPr>
          <a:xfrm>
            <a:off x="319967" y="1689957"/>
            <a:ext cx="4123973" cy="4783109"/>
          </a:xfrm>
          <a:prstGeom prst="rect">
            <a:avLst/>
          </a:prstGeom>
          <a:noFill/>
          <a:ln w="9525" cap="flat" cmpd="sng">
            <a:solidFill>
              <a:srgbClr val="000000"/>
            </a:solidFill>
            <a:prstDash val="solid"/>
            <a:round/>
            <a:headEnd type="none" w="med" len="med"/>
            <a:tailEnd type="none" w="med" len="med"/>
          </a:ln>
        </p:spPr>
      </p:pic>
      <p:sp>
        <p:nvSpPr>
          <p:cNvPr id="9" name="TextBox 8"/>
          <p:cNvSpPr txBox="1"/>
          <p:nvPr/>
        </p:nvSpPr>
        <p:spPr>
          <a:xfrm>
            <a:off x="1686237" y="1382677"/>
            <a:ext cx="1374902" cy="307777"/>
          </a:xfrm>
          <a:prstGeom prst="rect">
            <a:avLst/>
          </a:prstGeom>
          <a:noFill/>
        </p:spPr>
        <p:txBody>
          <a:bodyPr wrap="square" rtlCol="0">
            <a:spAutoFit/>
          </a:bodyPr>
          <a:lstStyle/>
          <a:p>
            <a:r>
              <a:rPr lang="en-US" dirty="0" smtClean="0"/>
              <a:t>Read 2 Before</a:t>
            </a:r>
            <a:endParaRPr lang="en-US" dirty="0"/>
          </a:p>
        </p:txBody>
      </p:sp>
      <p:sp>
        <p:nvSpPr>
          <p:cNvPr id="10" name="TextBox 9"/>
          <p:cNvSpPr txBox="1"/>
          <p:nvPr/>
        </p:nvSpPr>
        <p:spPr>
          <a:xfrm>
            <a:off x="6149208" y="1382677"/>
            <a:ext cx="1233945" cy="307777"/>
          </a:xfrm>
          <a:prstGeom prst="rect">
            <a:avLst/>
          </a:prstGeom>
          <a:noFill/>
        </p:spPr>
        <p:txBody>
          <a:bodyPr wrap="square" rtlCol="0">
            <a:spAutoFit/>
          </a:bodyPr>
          <a:lstStyle/>
          <a:p>
            <a:r>
              <a:rPr lang="en-US" dirty="0" smtClean="0"/>
              <a:t>Read 2 After</a:t>
            </a:r>
            <a:endParaRPr lang="en-US" dirty="0"/>
          </a:p>
        </p:txBody>
      </p:sp>
      <p:pic>
        <p:nvPicPr>
          <p:cNvPr id="11" name="Picture 10" descr="Screen Shot 2016-11-03 at 10.44.09.png"/>
          <p:cNvPicPr>
            <a:picLocks noChangeAspect="1"/>
          </p:cNvPicPr>
          <p:nvPr/>
        </p:nvPicPr>
        <p:blipFill rotWithShape="1">
          <a:blip r:embed="rId4">
            <a:extLst>
              <a:ext uri="{28A0092B-C50C-407E-A947-70E740481C1C}">
                <a14:useLocalDpi xmlns:a14="http://schemas.microsoft.com/office/drawing/2010/main" val="0"/>
              </a:ext>
            </a:extLst>
          </a:blip>
          <a:srcRect t="10316"/>
          <a:stretch/>
        </p:blipFill>
        <p:spPr>
          <a:xfrm>
            <a:off x="4700061" y="1690454"/>
            <a:ext cx="4132239" cy="4782612"/>
          </a:xfrm>
          <a:prstGeom prst="rect">
            <a:avLst/>
          </a:prstGeom>
          <a:ln>
            <a:solidFill>
              <a:srgbClr val="000000"/>
            </a:solidFill>
          </a:ln>
        </p:spPr>
      </p:pic>
    </p:spTree>
    <p:extLst>
      <p:ext uri="{BB962C8B-B14F-4D97-AF65-F5344CB8AC3E}">
        <p14:creationId xmlns:p14="http://schemas.microsoft.com/office/powerpoint/2010/main" val="28211482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Five</a:t>
            </a:r>
            <a:br>
              <a:rPr lang="en-US" dirty="0" smtClean="0"/>
            </a:br>
            <a:r>
              <a:rPr lang="en-US" dirty="0" err="1" smtClean="0"/>
              <a:t>Amplicon</a:t>
            </a:r>
            <a:r>
              <a:rPr lang="en-US" dirty="0" smtClean="0"/>
              <a:t> Sequencing Data</a:t>
            </a:r>
            <a:endParaRPr lang="en-US" dirty="0"/>
          </a:p>
        </p:txBody>
      </p:sp>
      <p:sp>
        <p:nvSpPr>
          <p:cNvPr id="2" name="TextBox 1"/>
          <p:cNvSpPr txBox="1"/>
          <p:nvPr/>
        </p:nvSpPr>
        <p:spPr>
          <a:xfrm>
            <a:off x="203570" y="1577199"/>
            <a:ext cx="8736861" cy="4524315"/>
          </a:xfrm>
          <a:prstGeom prst="rect">
            <a:avLst/>
          </a:prstGeom>
          <a:noFill/>
        </p:spPr>
        <p:txBody>
          <a:bodyPr wrap="square" rtlCol="0">
            <a:spAutoFit/>
          </a:bodyPr>
          <a:lstStyle/>
          <a:p>
            <a:pPr lvl="0"/>
            <a:r>
              <a:rPr lang="en-GB" sz="3200" dirty="0" smtClean="0"/>
              <a:t>When would you be less strict?</a:t>
            </a:r>
          </a:p>
          <a:p>
            <a:pPr marL="457200" lvl="0" indent="-457200">
              <a:buFont typeface="Arial"/>
              <a:buChar char="•"/>
            </a:pPr>
            <a:r>
              <a:rPr lang="en-GB" sz="3200" dirty="0" smtClean="0"/>
              <a:t>Quality </a:t>
            </a:r>
            <a:r>
              <a:rPr lang="en-GB" sz="3200" dirty="0"/>
              <a:t>vs. Quantity - Do you have enough data after filtering?</a:t>
            </a:r>
          </a:p>
          <a:p>
            <a:pPr marL="457200" lvl="0" indent="-457200">
              <a:buFont typeface="Arial"/>
              <a:buChar char="•"/>
            </a:pPr>
            <a:r>
              <a:rPr lang="en-GB" sz="3200" dirty="0"/>
              <a:t>SOME alignments - RNA sequencing vs. SNP calling</a:t>
            </a:r>
          </a:p>
          <a:p>
            <a:pPr marL="457200" lvl="0" indent="-457200">
              <a:spcBef>
                <a:spcPts val="0"/>
              </a:spcBef>
              <a:buFont typeface="Arial"/>
              <a:buChar char="•"/>
            </a:pPr>
            <a:r>
              <a:rPr lang="en-GB" sz="3200" dirty="0"/>
              <a:t>Does your downstream software handle quality scores and filtering? E.G. </a:t>
            </a:r>
            <a:r>
              <a:rPr lang="en-GB" sz="3200" dirty="0" smtClean="0"/>
              <a:t>DADA2, QIIME2, </a:t>
            </a:r>
            <a:r>
              <a:rPr lang="en-GB" sz="3200" dirty="0"/>
              <a:t>A5 assembler and Stacks</a:t>
            </a:r>
          </a:p>
          <a:p>
            <a:endParaRPr lang="en-US" sz="3200" dirty="0"/>
          </a:p>
        </p:txBody>
      </p:sp>
    </p:spTree>
    <p:extLst>
      <p:ext uri="{BB962C8B-B14F-4D97-AF65-F5344CB8AC3E}">
        <p14:creationId xmlns:p14="http://schemas.microsoft.com/office/powerpoint/2010/main" val="14100451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Six</a:t>
            </a:r>
            <a:br>
              <a:rPr lang="en-US" dirty="0" smtClean="0"/>
            </a:br>
            <a:r>
              <a:rPr lang="en-US" dirty="0" smtClean="0"/>
              <a:t>microRNA Sequencing Data</a:t>
            </a:r>
            <a:endParaRPr lang="en-US" dirty="0"/>
          </a:p>
        </p:txBody>
      </p:sp>
      <p:grpSp>
        <p:nvGrpSpPr>
          <p:cNvPr id="12" name="Group 11"/>
          <p:cNvGrpSpPr/>
          <p:nvPr/>
        </p:nvGrpSpPr>
        <p:grpSpPr>
          <a:xfrm>
            <a:off x="353558" y="2245074"/>
            <a:ext cx="8436884" cy="3194523"/>
            <a:chOff x="311701" y="2644495"/>
            <a:chExt cx="8436884" cy="3194523"/>
          </a:xfrm>
        </p:grpSpPr>
        <p:pic>
          <p:nvPicPr>
            <p:cNvPr id="13" name="Picture 12" descr="Screen Shot 2016-11-03 at 11.30.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701" y="2644495"/>
              <a:ext cx="4181067" cy="3194523"/>
            </a:xfrm>
            <a:prstGeom prst="rect">
              <a:avLst/>
            </a:prstGeom>
          </p:spPr>
        </p:pic>
        <p:pic>
          <p:nvPicPr>
            <p:cNvPr id="14" name="Picture 13" descr="Screen Shot 2016-11-03 at 11.30.1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7402" y="2644495"/>
              <a:ext cx="4161183" cy="3194523"/>
            </a:xfrm>
            <a:prstGeom prst="rect">
              <a:avLst/>
            </a:prstGeom>
          </p:spPr>
        </p:pic>
      </p:grpSp>
      <p:sp>
        <p:nvSpPr>
          <p:cNvPr id="15" name="Shape 250"/>
          <p:cNvSpPr txBox="1">
            <a:spLocks/>
          </p:cNvSpPr>
          <p:nvPr/>
        </p:nvSpPr>
        <p:spPr>
          <a:xfrm>
            <a:off x="311701" y="1565535"/>
            <a:ext cx="8520599" cy="4403600"/>
          </a:xfrm>
          <a:prstGeom prst="rect">
            <a:avLst/>
          </a:prstGeom>
        </p:spPr>
        <p:txBody>
          <a:bodyPr vert="horz" lIns="91425" tIns="91425" rIns="91425" bIns="91425" rtlCol="0"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Bef>
                <a:spcPts val="0"/>
              </a:spcBef>
              <a:buFont typeface="Arial"/>
              <a:buNone/>
            </a:pPr>
            <a:r>
              <a:rPr lang="en-GB" sz="2000" dirty="0" smtClean="0"/>
              <a:t>Think about the data you have! microRNAs are likely to be similar.</a:t>
            </a:r>
            <a:endParaRPr lang="en-GB" sz="2000" dirty="0"/>
          </a:p>
        </p:txBody>
      </p:sp>
    </p:spTree>
    <p:extLst>
      <p:ext uri="{BB962C8B-B14F-4D97-AF65-F5344CB8AC3E}">
        <p14:creationId xmlns:p14="http://schemas.microsoft.com/office/powerpoint/2010/main" val="390014269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Six</a:t>
            </a:r>
            <a:br>
              <a:rPr lang="en-US" dirty="0" smtClean="0"/>
            </a:br>
            <a:r>
              <a:rPr lang="en-US" dirty="0" smtClean="0"/>
              <a:t>microRNA Sequencing Data</a:t>
            </a:r>
            <a:endParaRPr lang="en-US" dirty="0"/>
          </a:p>
        </p:txBody>
      </p:sp>
      <p:pic>
        <p:nvPicPr>
          <p:cNvPr id="8" name="Shape 252"/>
          <p:cNvPicPr preferRelativeResize="0"/>
          <p:nvPr/>
        </p:nvPicPr>
        <p:blipFill rotWithShape="1">
          <a:blip r:embed="rId3">
            <a:alphaModFix/>
          </a:blip>
          <a:srcRect b="32028"/>
          <a:stretch/>
        </p:blipFill>
        <p:spPr>
          <a:xfrm>
            <a:off x="2110750" y="2347167"/>
            <a:ext cx="4922501" cy="3995400"/>
          </a:xfrm>
          <a:prstGeom prst="rect">
            <a:avLst/>
          </a:prstGeom>
          <a:noFill/>
          <a:ln w="9525" cap="flat" cmpd="sng">
            <a:solidFill>
              <a:srgbClr val="000000"/>
            </a:solidFill>
            <a:prstDash val="solid"/>
            <a:round/>
            <a:headEnd type="none" w="med" len="med"/>
            <a:tailEnd type="none" w="med" len="med"/>
          </a:ln>
        </p:spPr>
      </p:pic>
      <p:sp>
        <p:nvSpPr>
          <p:cNvPr id="9" name="Shape 250"/>
          <p:cNvSpPr txBox="1">
            <a:spLocks/>
          </p:cNvSpPr>
          <p:nvPr/>
        </p:nvSpPr>
        <p:spPr>
          <a:xfrm>
            <a:off x="311701" y="1688433"/>
            <a:ext cx="8520599" cy="4403600"/>
          </a:xfrm>
          <a:prstGeom prst="rect">
            <a:avLst/>
          </a:prstGeom>
        </p:spPr>
        <p:txBody>
          <a:bodyPr vert="horz" lIns="91425" tIns="91425" rIns="91425" bIns="91425" rtlCol="0"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Bef>
                <a:spcPts val="0"/>
              </a:spcBef>
              <a:buFont typeface="Arial"/>
              <a:buNone/>
            </a:pPr>
            <a:r>
              <a:rPr lang="en-GB" sz="2000" smtClean="0"/>
              <a:t>What is the source of the overrepresented sequences?</a:t>
            </a:r>
            <a:endParaRPr lang="en-GB" sz="2000" dirty="0"/>
          </a:p>
        </p:txBody>
      </p:sp>
    </p:spTree>
    <p:extLst>
      <p:ext uri="{BB962C8B-B14F-4D97-AF65-F5344CB8AC3E}">
        <p14:creationId xmlns:p14="http://schemas.microsoft.com/office/powerpoint/2010/main" val="32934799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Six</a:t>
            </a:r>
            <a:br>
              <a:rPr lang="en-US" dirty="0" smtClean="0"/>
            </a:br>
            <a:r>
              <a:rPr lang="en-US" dirty="0" smtClean="0"/>
              <a:t>microRNA Sequencing Data</a:t>
            </a:r>
            <a:endParaRPr lang="en-US" dirty="0"/>
          </a:p>
        </p:txBody>
      </p:sp>
      <p:sp>
        <p:nvSpPr>
          <p:cNvPr id="7" name="TextBox 6"/>
          <p:cNvSpPr txBox="1"/>
          <p:nvPr/>
        </p:nvSpPr>
        <p:spPr>
          <a:xfrm>
            <a:off x="2072828" y="1679613"/>
            <a:ext cx="4998345" cy="707886"/>
          </a:xfrm>
          <a:prstGeom prst="rect">
            <a:avLst/>
          </a:prstGeom>
          <a:noFill/>
        </p:spPr>
        <p:txBody>
          <a:bodyPr wrap="square" rtlCol="0">
            <a:spAutoFit/>
          </a:bodyPr>
          <a:lstStyle/>
          <a:p>
            <a:pPr algn="ctr"/>
            <a:r>
              <a:rPr lang="en-US" sz="2000" dirty="0" smtClean="0"/>
              <a:t>Your Trim Galore! Command </a:t>
            </a:r>
          </a:p>
          <a:p>
            <a:pPr algn="ctr"/>
            <a:r>
              <a:rPr lang="en-US" sz="2000" dirty="0" smtClean="0"/>
              <a:t>(all on one line):</a:t>
            </a:r>
            <a:endParaRPr lang="en-US" sz="2000" dirty="0"/>
          </a:p>
        </p:txBody>
      </p:sp>
      <p:sp>
        <p:nvSpPr>
          <p:cNvPr id="6" name="TextBox 5"/>
          <p:cNvSpPr txBox="1"/>
          <p:nvPr/>
        </p:nvSpPr>
        <p:spPr>
          <a:xfrm>
            <a:off x="1205415" y="2568179"/>
            <a:ext cx="6733170" cy="707886"/>
          </a:xfrm>
          <a:prstGeom prst="rect">
            <a:avLst/>
          </a:prstGeom>
          <a:solidFill>
            <a:srgbClr val="000000"/>
          </a:solidFill>
        </p:spPr>
        <p:txBody>
          <a:bodyPr wrap="square" rtlCol="0">
            <a:spAutoFit/>
          </a:bodyPr>
          <a:lstStyle/>
          <a:p>
            <a:r>
              <a:rPr lang="en-US" sz="2000" dirty="0" smtClean="0">
                <a:solidFill>
                  <a:srgbClr val="FFFFFF"/>
                </a:solidFill>
                <a:latin typeface="Courier New"/>
                <a:cs typeface="Courier New"/>
              </a:rPr>
              <a:t>$ </a:t>
            </a:r>
            <a:r>
              <a:rPr lang="en-US" sz="2000" dirty="0" err="1" smtClean="0">
                <a:solidFill>
                  <a:srgbClr val="FFFFFF"/>
                </a:solidFill>
                <a:latin typeface="Courier New"/>
                <a:cs typeface="Courier New"/>
              </a:rPr>
              <a:t>trim_galore</a:t>
            </a:r>
            <a:r>
              <a:rPr lang="en-US" sz="2000" dirty="0" smtClean="0">
                <a:solidFill>
                  <a:srgbClr val="FFFFFF"/>
                </a:solidFill>
                <a:latin typeface="Courier New"/>
                <a:cs typeface="Courier New"/>
              </a:rPr>
              <a:t> –a ATCTCGTATGCCGTCTTCTGCTTG SRR026762-sample.fastq.gz</a:t>
            </a:r>
          </a:p>
        </p:txBody>
      </p:sp>
      <p:sp>
        <p:nvSpPr>
          <p:cNvPr id="8" name="TextBox 7"/>
          <p:cNvSpPr txBox="1"/>
          <p:nvPr/>
        </p:nvSpPr>
        <p:spPr>
          <a:xfrm>
            <a:off x="1937594" y="4014688"/>
            <a:ext cx="5268812" cy="1015663"/>
          </a:xfrm>
          <a:prstGeom prst="rect">
            <a:avLst/>
          </a:prstGeom>
          <a:noFill/>
        </p:spPr>
        <p:txBody>
          <a:bodyPr wrap="square" rtlCol="0">
            <a:spAutoFit/>
          </a:bodyPr>
          <a:lstStyle/>
          <a:p>
            <a:pPr algn="ctr"/>
            <a:r>
              <a:rPr lang="en-US" sz="2000" dirty="0" smtClean="0"/>
              <a:t>Read 1 </a:t>
            </a:r>
            <a:r>
              <a:rPr lang="en-US" sz="2000" dirty="0" smtClean="0"/>
              <a:t>– 37661 (37.7 %) </a:t>
            </a:r>
            <a:r>
              <a:rPr lang="en-US" sz="2000" dirty="0" smtClean="0"/>
              <a:t>of reads with adaptors</a:t>
            </a:r>
            <a:endParaRPr lang="en-US" sz="2000" dirty="0"/>
          </a:p>
          <a:p>
            <a:pPr algn="ctr"/>
            <a:endParaRPr lang="en-US" sz="2000" dirty="0"/>
          </a:p>
          <a:p>
            <a:pPr algn="ctr"/>
            <a:r>
              <a:rPr lang="en-US" sz="2000" dirty="0" smtClean="0"/>
              <a:t>33738</a:t>
            </a:r>
            <a:r>
              <a:rPr lang="en-US" sz="2000" dirty="0" smtClean="0"/>
              <a:t> reads removed (33.7 %</a:t>
            </a:r>
            <a:r>
              <a:rPr lang="en-US" sz="2000" dirty="0" smtClean="0"/>
              <a:t>)</a:t>
            </a:r>
            <a:endParaRPr lang="en-US" sz="2000" dirty="0"/>
          </a:p>
        </p:txBody>
      </p:sp>
    </p:spTree>
    <p:extLst>
      <p:ext uri="{BB962C8B-B14F-4D97-AF65-F5344CB8AC3E}">
        <p14:creationId xmlns:p14="http://schemas.microsoft.com/office/powerpoint/2010/main" val="40780906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fontScale="90000"/>
          </a:bodyPr>
          <a:lstStyle/>
          <a:p>
            <a:r>
              <a:rPr lang="en-US" dirty="0" smtClean="0"/>
              <a:t>Exercise Five</a:t>
            </a:r>
            <a:br>
              <a:rPr lang="en-US" dirty="0" smtClean="0"/>
            </a:br>
            <a:r>
              <a:rPr lang="en-US" dirty="0" err="1" smtClean="0"/>
              <a:t>Amplicon</a:t>
            </a:r>
            <a:r>
              <a:rPr lang="en-US" dirty="0" smtClean="0"/>
              <a:t> Sequencing Data</a:t>
            </a:r>
            <a:endParaRPr lang="en-US" dirty="0"/>
          </a:p>
        </p:txBody>
      </p:sp>
      <p:sp>
        <p:nvSpPr>
          <p:cNvPr id="6" name="Shape 258"/>
          <p:cNvSpPr txBox="1">
            <a:spLocks/>
          </p:cNvSpPr>
          <p:nvPr/>
        </p:nvSpPr>
        <p:spPr>
          <a:xfrm>
            <a:off x="311701" y="1688433"/>
            <a:ext cx="8520599" cy="4403600"/>
          </a:xfrm>
          <a:prstGeom prst="rect">
            <a:avLst/>
          </a:prstGeom>
        </p:spPr>
        <p:txBody>
          <a:bodyPr vert="horz" lIns="91425" tIns="91425" rIns="91425" bIns="91425" rtlCol="0"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buFont typeface="Arial"/>
              <a:buNone/>
            </a:pPr>
            <a:r>
              <a:rPr lang="en-GB" sz="2800" dirty="0" smtClean="0"/>
              <a:t>Are we happy with the final data?</a:t>
            </a:r>
          </a:p>
          <a:p>
            <a:pPr>
              <a:spcBef>
                <a:spcPts val="0"/>
              </a:spcBef>
              <a:buFont typeface="Arial"/>
              <a:buNone/>
            </a:pPr>
            <a:r>
              <a:rPr lang="en-GB" sz="2800" dirty="0" smtClean="0"/>
              <a:t>What about the primer sequences that remain?</a:t>
            </a:r>
          </a:p>
          <a:p>
            <a:pPr marL="457200" indent="-228600">
              <a:spcBef>
                <a:spcPts val="0"/>
              </a:spcBef>
              <a:buFont typeface="Arial"/>
              <a:buChar char="-"/>
            </a:pPr>
            <a:r>
              <a:rPr lang="en-GB" sz="2800" dirty="0" smtClean="0"/>
              <a:t>May need further rounds of removal or manual trimming.</a:t>
            </a:r>
          </a:p>
          <a:p>
            <a:pPr marL="457200" indent="-228600">
              <a:spcBef>
                <a:spcPts val="0"/>
              </a:spcBef>
              <a:buFont typeface="Arial"/>
              <a:buChar char="-"/>
            </a:pPr>
            <a:r>
              <a:rPr lang="en-GB" sz="2800" dirty="0" smtClean="0"/>
              <a:t>This is an alignment project and therefore complete removal less important.</a:t>
            </a:r>
          </a:p>
          <a:p>
            <a:pPr>
              <a:spcBef>
                <a:spcPts val="0"/>
              </a:spcBef>
              <a:buFont typeface="Arial"/>
              <a:buNone/>
            </a:pPr>
            <a:r>
              <a:rPr lang="en-GB" sz="2800" dirty="0" smtClean="0"/>
              <a:t>What about the quality trimming? </a:t>
            </a:r>
          </a:p>
          <a:p>
            <a:pPr marL="457200" indent="-228600">
              <a:spcBef>
                <a:spcPts val="0"/>
              </a:spcBef>
              <a:buFont typeface="Arial"/>
              <a:buChar char="-"/>
            </a:pPr>
            <a:r>
              <a:rPr lang="en-GB" sz="2800" dirty="0" smtClean="0"/>
              <a:t>Trimmers work with a sliding window and calculates the average Q score in that window, if it’s higher on average than the cut off, it stays.</a:t>
            </a:r>
            <a:endParaRPr lang="en-GB" sz="2800" dirty="0"/>
          </a:p>
        </p:txBody>
      </p:sp>
    </p:spTree>
    <p:extLst>
      <p:ext uri="{BB962C8B-B14F-4D97-AF65-F5344CB8AC3E}">
        <p14:creationId xmlns:p14="http://schemas.microsoft.com/office/powerpoint/2010/main" val="33384464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53"/>
          <p:cNvSpPr txBox="1"/>
          <p:nvPr/>
        </p:nvSpPr>
        <p:spPr>
          <a:xfrm>
            <a:off x="3482580" y="1724174"/>
            <a:ext cx="22761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solidFill>
                  <a:srgbClr val="000000"/>
                </a:solidFill>
                <a:latin typeface="Calibri"/>
                <a:ea typeface="Calibri"/>
                <a:cs typeface="Calibri"/>
                <a:sym typeface="Calibri"/>
              </a:rPr>
              <a:t>Any Questions So Far?</a:t>
            </a:r>
            <a:endParaRPr dirty="0"/>
          </a:p>
        </p:txBody>
      </p:sp>
      <p:pic>
        <p:nvPicPr>
          <p:cNvPr id="5" name="Shape 754"/>
          <p:cNvPicPr preferRelativeResize="0"/>
          <p:nvPr/>
        </p:nvPicPr>
        <p:blipFill>
          <a:blip r:embed="rId2">
            <a:alphaModFix/>
          </a:blip>
          <a:stretch>
            <a:fillRect/>
          </a:stretch>
        </p:blipFill>
        <p:spPr>
          <a:xfrm>
            <a:off x="2389228" y="2139180"/>
            <a:ext cx="4365545" cy="2579640"/>
          </a:xfrm>
          <a:prstGeom prst="rect">
            <a:avLst/>
          </a:prstGeom>
          <a:noFill/>
          <a:ln>
            <a:noFill/>
          </a:ln>
        </p:spPr>
      </p:pic>
    </p:spTree>
    <p:extLst>
      <p:ext uri="{BB962C8B-B14F-4D97-AF65-F5344CB8AC3E}">
        <p14:creationId xmlns:p14="http://schemas.microsoft.com/office/powerpoint/2010/main" val="37750119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768" y="1220481"/>
            <a:ext cx="7210097" cy="3354758"/>
          </a:xfrm>
          <a:prstGeom prst="rect">
            <a:avLst/>
          </a:prstGeom>
          <a:noFill/>
        </p:spPr>
        <p:txBody>
          <a:bodyPr wrap="square" lIns="121914" tIns="60957" rIns="121914" bIns="60957" rtlCol="0">
            <a:spAutoFit/>
          </a:bodyPr>
          <a:lstStyle/>
          <a:p>
            <a:r>
              <a:rPr lang="en-GB" sz="3000" dirty="0">
                <a:latin typeface="Calibri"/>
                <a:cs typeface="Calibri"/>
              </a:rPr>
              <a:t>Sanger Sequencing</a:t>
            </a:r>
          </a:p>
          <a:p>
            <a:pPr marL="457200" indent="-457200">
              <a:buFont typeface="Arial"/>
              <a:buChar char="•"/>
            </a:pPr>
            <a:r>
              <a:rPr lang="en-GB" sz="3000" dirty="0" smtClean="0">
                <a:solidFill>
                  <a:srgbClr val="7F7F7F"/>
                </a:solidFill>
                <a:latin typeface="Calibri"/>
                <a:cs typeface="Calibri"/>
              </a:rPr>
              <a:t>Known </a:t>
            </a:r>
            <a:r>
              <a:rPr lang="en-GB" sz="3000" dirty="0">
                <a:solidFill>
                  <a:srgbClr val="7F7F7F"/>
                </a:solidFill>
                <a:latin typeface="Calibri"/>
                <a:cs typeface="Calibri"/>
              </a:rPr>
              <a:t>as chain termination sequencing.</a:t>
            </a:r>
          </a:p>
          <a:p>
            <a:pPr marL="457200" indent="-457200">
              <a:buFont typeface="Arial"/>
              <a:buChar char="•"/>
            </a:pPr>
            <a:r>
              <a:rPr lang="en-GB" sz="3000" dirty="0" smtClean="0">
                <a:solidFill>
                  <a:srgbClr val="7F7F7F"/>
                </a:solidFill>
                <a:latin typeface="Calibri"/>
                <a:cs typeface="Calibri"/>
              </a:rPr>
              <a:t>Uses </a:t>
            </a:r>
            <a:r>
              <a:rPr lang="en-GB" sz="3000" dirty="0">
                <a:solidFill>
                  <a:srgbClr val="7F7F7F"/>
                </a:solidFill>
                <a:latin typeface="Calibri"/>
                <a:cs typeface="Calibri"/>
              </a:rPr>
              <a:t>a mixture of </a:t>
            </a:r>
            <a:r>
              <a:rPr lang="en-GB" sz="3000" dirty="0" err="1">
                <a:solidFill>
                  <a:srgbClr val="7F7F7F"/>
                </a:solidFill>
                <a:latin typeface="Calibri"/>
                <a:cs typeface="Calibri"/>
              </a:rPr>
              <a:t>dNTP</a:t>
            </a:r>
            <a:r>
              <a:rPr lang="en-GB" sz="3000" dirty="0">
                <a:solidFill>
                  <a:srgbClr val="7F7F7F"/>
                </a:solidFill>
                <a:latin typeface="Calibri"/>
                <a:cs typeface="Calibri"/>
              </a:rPr>
              <a:t> and fluorescently labelled </a:t>
            </a:r>
            <a:r>
              <a:rPr lang="en-GB" sz="3000" dirty="0" err="1">
                <a:solidFill>
                  <a:srgbClr val="7F7F7F"/>
                </a:solidFill>
                <a:latin typeface="Calibri"/>
                <a:cs typeface="Calibri"/>
              </a:rPr>
              <a:t>ddNTP</a:t>
            </a:r>
            <a:r>
              <a:rPr lang="en-GB" sz="3000" dirty="0">
                <a:solidFill>
                  <a:srgbClr val="7F7F7F"/>
                </a:solidFill>
                <a:latin typeface="Calibri"/>
                <a:cs typeface="Calibri"/>
              </a:rPr>
              <a:t>.</a:t>
            </a:r>
          </a:p>
          <a:p>
            <a:pPr marL="457200" indent="-457200">
              <a:buFont typeface="Arial"/>
              <a:buChar char="•"/>
            </a:pPr>
            <a:r>
              <a:rPr lang="en-GB" sz="3000" dirty="0" smtClean="0">
                <a:solidFill>
                  <a:srgbClr val="7F7F7F"/>
                </a:solidFill>
                <a:latin typeface="Calibri"/>
                <a:cs typeface="Calibri"/>
              </a:rPr>
              <a:t>Polymerase </a:t>
            </a:r>
            <a:r>
              <a:rPr lang="en-GB" sz="3000" dirty="0">
                <a:solidFill>
                  <a:srgbClr val="7F7F7F"/>
                </a:solidFill>
                <a:latin typeface="Calibri"/>
                <a:cs typeface="Calibri"/>
              </a:rPr>
              <a:t>is used to extend the DNA fragment, until a </a:t>
            </a:r>
            <a:r>
              <a:rPr lang="en-GB" sz="3000" dirty="0" err="1">
                <a:solidFill>
                  <a:srgbClr val="7F7F7F"/>
                </a:solidFill>
                <a:latin typeface="Calibri"/>
                <a:cs typeface="Calibri"/>
              </a:rPr>
              <a:t>ddNTP</a:t>
            </a:r>
            <a:r>
              <a:rPr lang="en-GB" sz="3000" dirty="0">
                <a:solidFill>
                  <a:srgbClr val="7F7F7F"/>
                </a:solidFill>
                <a:latin typeface="Calibri"/>
                <a:cs typeface="Calibri"/>
              </a:rPr>
              <a:t> is reached.</a:t>
            </a:r>
          </a:p>
          <a:p>
            <a:endParaRPr lang="en-GB" sz="3000" dirty="0" smtClean="0"/>
          </a:p>
        </p:txBody>
      </p:sp>
      <p:sp>
        <p:nvSpPr>
          <p:cNvPr id="8" name="Title 1"/>
          <p:cNvSpPr>
            <a:spLocks noGrp="1"/>
          </p:cNvSpPr>
          <p:nvPr>
            <p:ph type="title"/>
          </p:nvPr>
        </p:nvSpPr>
        <p:spPr>
          <a:xfrm>
            <a:off x="457200" y="274638"/>
            <a:ext cx="8229600" cy="1143000"/>
          </a:xfrm>
        </p:spPr>
        <p:txBody>
          <a:bodyPr/>
          <a:lstStyle/>
          <a:p>
            <a:r>
              <a:rPr lang="en-US" dirty="0" smtClean="0"/>
              <a:t>The First Sequencers</a:t>
            </a:r>
            <a:endParaRPr lang="en-US" dirty="0"/>
          </a:p>
        </p:txBody>
      </p:sp>
      <p:pic>
        <p:nvPicPr>
          <p:cNvPr id="7"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3"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242877527"/>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2"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
        <p:nvSpPr>
          <p:cNvPr id="5" name="Title 1"/>
          <p:cNvSpPr>
            <a:spLocks noGrp="1"/>
          </p:cNvSpPr>
          <p:nvPr>
            <p:ph type="title"/>
          </p:nvPr>
        </p:nvSpPr>
        <p:spPr>
          <a:xfrm>
            <a:off x="457200" y="141498"/>
            <a:ext cx="8229600" cy="1143000"/>
          </a:xfrm>
        </p:spPr>
        <p:txBody>
          <a:bodyPr>
            <a:normAutofit/>
          </a:bodyPr>
          <a:lstStyle/>
          <a:p>
            <a:r>
              <a:rPr lang="en-US" dirty="0" smtClean="0"/>
              <a:t>Take Home Message!</a:t>
            </a:r>
            <a:endParaRPr lang="en-US" dirty="0"/>
          </a:p>
        </p:txBody>
      </p:sp>
      <p:sp>
        <p:nvSpPr>
          <p:cNvPr id="6" name="Shape 258"/>
          <p:cNvSpPr txBox="1">
            <a:spLocks/>
          </p:cNvSpPr>
          <p:nvPr/>
        </p:nvSpPr>
        <p:spPr>
          <a:xfrm>
            <a:off x="311701" y="1688433"/>
            <a:ext cx="8520599" cy="4403600"/>
          </a:xfrm>
          <a:prstGeom prst="rect">
            <a:avLst/>
          </a:prstGeom>
        </p:spPr>
        <p:txBody>
          <a:bodyPr vert="horz" lIns="91425" tIns="91425" rIns="91425" bIns="91425" rtlCol="0"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r>
              <a:rPr lang="en-GB" dirty="0"/>
              <a:t>It is essential to QC your data before beginning analysis.</a:t>
            </a:r>
          </a:p>
          <a:p>
            <a:pPr>
              <a:spcBef>
                <a:spcPts val="0"/>
              </a:spcBef>
            </a:pPr>
            <a:r>
              <a:rPr lang="en-GB" dirty="0"/>
              <a:t>What are you expecting? Think about your experimental design, your species etc… </a:t>
            </a:r>
          </a:p>
          <a:p>
            <a:pPr>
              <a:spcBef>
                <a:spcPts val="0"/>
              </a:spcBef>
            </a:pPr>
            <a:r>
              <a:rPr lang="en-GB" dirty="0"/>
              <a:t>What are you doing with the data? Alignment, assembly </a:t>
            </a:r>
            <a:r>
              <a:rPr lang="en-GB" dirty="0" err="1"/>
              <a:t>etc</a:t>
            </a:r>
            <a:r>
              <a:rPr lang="is-IS" dirty="0"/>
              <a:t>…</a:t>
            </a:r>
            <a:endParaRPr lang="en-GB" dirty="0"/>
          </a:p>
          <a:p>
            <a:pPr>
              <a:spcBef>
                <a:spcPts val="0"/>
              </a:spcBef>
            </a:pPr>
            <a:r>
              <a:rPr lang="en-GB" dirty="0"/>
              <a:t>No two datasets are the same!</a:t>
            </a:r>
          </a:p>
        </p:txBody>
      </p:sp>
    </p:spTree>
    <p:extLst>
      <p:ext uri="{BB962C8B-B14F-4D97-AF65-F5344CB8AC3E}">
        <p14:creationId xmlns:p14="http://schemas.microsoft.com/office/powerpoint/2010/main" val="6061491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1"/>
          <p:cNvSpPr txBox="1"/>
          <p:nvPr/>
        </p:nvSpPr>
        <p:spPr>
          <a:xfrm>
            <a:off x="576300" y="300487"/>
            <a:ext cx="7991400" cy="911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GB" sz="4400" dirty="0">
                <a:solidFill>
                  <a:srgbClr val="000000"/>
                </a:solidFill>
                <a:latin typeface="Calibri"/>
                <a:ea typeface="Calibri"/>
                <a:cs typeface="Calibri"/>
                <a:sym typeface="Calibri"/>
              </a:rPr>
              <a:t>What We’re Going To Do</a:t>
            </a:r>
            <a:endParaRPr sz="4400" dirty="0">
              <a:solidFill>
                <a:srgbClr val="000000"/>
              </a:solidFill>
              <a:latin typeface="Calibri"/>
              <a:ea typeface="Calibri"/>
              <a:cs typeface="Calibri"/>
              <a:sym typeface="Calibri"/>
            </a:endParaRPr>
          </a:p>
        </p:txBody>
      </p:sp>
      <p:sp>
        <p:nvSpPr>
          <p:cNvPr id="4" name="Shape 72"/>
          <p:cNvSpPr txBox="1"/>
          <p:nvPr/>
        </p:nvSpPr>
        <p:spPr>
          <a:xfrm>
            <a:off x="722849" y="1262975"/>
            <a:ext cx="8075465" cy="4332051"/>
          </a:xfrm>
          <a:prstGeom prst="rect">
            <a:avLst/>
          </a:prstGeom>
          <a:noFill/>
          <a:ln>
            <a:noFill/>
          </a:ln>
        </p:spPr>
        <p:txBody>
          <a:bodyPr spcFirstLastPara="1" wrap="square" lIns="91425" tIns="45700" rIns="91425" bIns="45700" anchor="t" anchorCtr="0">
            <a:noAutofit/>
          </a:bodyPr>
          <a:lstStyle/>
          <a:p>
            <a:pPr lvl="0" rtl="0">
              <a:spcBef>
                <a:spcPts val="640"/>
              </a:spcBef>
              <a:spcAft>
                <a:spcPts val="0"/>
              </a:spcAft>
              <a:buClr>
                <a:srgbClr val="000000"/>
              </a:buClr>
              <a:buSzPts val="3200"/>
            </a:pPr>
            <a:r>
              <a:rPr lang="en-GB" sz="3200" b="1" dirty="0">
                <a:solidFill>
                  <a:srgbClr val="000000"/>
                </a:solidFill>
                <a:latin typeface="Calibri"/>
                <a:ea typeface="Calibri"/>
                <a:cs typeface="Calibri"/>
                <a:sym typeface="Calibri"/>
              </a:rPr>
              <a:t>THIS MORNING</a:t>
            </a:r>
          </a:p>
          <a:p>
            <a:pPr marL="342900" indent="-342900">
              <a:spcBef>
                <a:spcPts val="640"/>
              </a:spcBef>
              <a:buSzPts val="3200"/>
              <a:buFont typeface="Arial"/>
              <a:buChar char="•"/>
            </a:pPr>
            <a:r>
              <a:rPr lang="en-GB" sz="3200" dirty="0">
                <a:solidFill>
                  <a:srgbClr val="000000"/>
                </a:solidFill>
                <a:latin typeface="Calibri"/>
                <a:ea typeface="Calibri"/>
                <a:cs typeface="Calibri"/>
                <a:sym typeface="Calibri"/>
              </a:rPr>
              <a:t>Getting </a:t>
            </a:r>
            <a:r>
              <a:rPr lang="en-GB" sz="3200" dirty="0" smtClean="0">
                <a:solidFill>
                  <a:srgbClr val="000000"/>
                </a:solidFill>
                <a:latin typeface="Calibri"/>
                <a:ea typeface="Calibri"/>
                <a:cs typeface="Calibri"/>
                <a:sym typeface="Calibri"/>
              </a:rPr>
              <a:t>Connected </a:t>
            </a:r>
            <a:r>
              <a:rPr lang="en-GB" sz="3200" dirty="0" smtClean="0">
                <a:solidFill>
                  <a:srgbClr val="FF0000"/>
                </a:solidFill>
                <a:latin typeface="Zapf Dingbats"/>
              </a:rPr>
              <a:t>✓</a:t>
            </a:r>
            <a:endParaRPr lang="en-GB" sz="3200" dirty="0">
              <a:solidFill>
                <a:srgbClr val="FF0000"/>
              </a:solidFill>
              <a:latin typeface="Calibri"/>
              <a:ea typeface="Calibri"/>
              <a:cs typeface="Calibri"/>
              <a:sym typeface="Calibri"/>
            </a:endParaRPr>
          </a:p>
          <a:p>
            <a:pPr marL="342900" indent="-342900">
              <a:spcBef>
                <a:spcPts val="640"/>
              </a:spcBef>
              <a:buSzPts val="3200"/>
              <a:buFont typeface="Arial"/>
              <a:buChar char="•"/>
            </a:pPr>
            <a:r>
              <a:rPr lang="en-US" sz="3200" dirty="0">
                <a:solidFill>
                  <a:srgbClr val="000000"/>
                </a:solidFill>
                <a:latin typeface="Calibri"/>
                <a:ea typeface="Calibri"/>
                <a:cs typeface="Calibri"/>
                <a:sym typeface="Calibri"/>
              </a:rPr>
              <a:t>Introduction to </a:t>
            </a:r>
            <a:r>
              <a:rPr lang="en-US" sz="3200" dirty="0" smtClean="0">
                <a:solidFill>
                  <a:srgbClr val="000000"/>
                </a:solidFill>
                <a:latin typeface="Calibri"/>
                <a:ea typeface="Calibri"/>
                <a:cs typeface="Calibri"/>
                <a:sym typeface="Calibri"/>
              </a:rPr>
              <a:t>Unix </a:t>
            </a:r>
            <a:r>
              <a:rPr lang="en-GB" sz="3200" dirty="0" smtClean="0">
                <a:solidFill>
                  <a:srgbClr val="FF0000"/>
                </a:solidFill>
                <a:latin typeface="Zapf Dingbats"/>
              </a:rPr>
              <a:t>✓</a:t>
            </a:r>
            <a:endParaRPr sz="3200" dirty="0">
              <a:solidFill>
                <a:srgbClr val="FF0000"/>
              </a:solidFill>
              <a:latin typeface="Calibri"/>
              <a:ea typeface="Calibri"/>
              <a:cs typeface="Calibri"/>
              <a:sym typeface="Calibri"/>
            </a:endParaRPr>
          </a:p>
          <a:p>
            <a:pPr marL="342900" indent="-342900">
              <a:spcBef>
                <a:spcPts val="640"/>
              </a:spcBef>
              <a:buSzPts val="3200"/>
              <a:buFont typeface="Arial"/>
              <a:buChar char="•"/>
            </a:pPr>
            <a:r>
              <a:rPr lang="en-GB" sz="3200" dirty="0">
                <a:solidFill>
                  <a:srgbClr val="000000"/>
                </a:solidFill>
                <a:latin typeface="Calibri"/>
                <a:ea typeface="Calibri"/>
                <a:cs typeface="Calibri"/>
                <a:sym typeface="Calibri"/>
              </a:rPr>
              <a:t>Software </a:t>
            </a:r>
            <a:r>
              <a:rPr lang="en-GB" sz="3200" dirty="0" smtClean="0">
                <a:solidFill>
                  <a:srgbClr val="000000"/>
                </a:solidFill>
                <a:latin typeface="Calibri"/>
                <a:ea typeface="Calibri"/>
                <a:cs typeface="Calibri"/>
                <a:sym typeface="Calibri"/>
              </a:rPr>
              <a:t>Installation </a:t>
            </a:r>
            <a:r>
              <a:rPr lang="en-GB" sz="3200" dirty="0" smtClean="0">
                <a:solidFill>
                  <a:srgbClr val="FF0000"/>
                </a:solidFill>
                <a:latin typeface="Zapf Dingbats"/>
              </a:rPr>
              <a:t>✓</a:t>
            </a:r>
            <a:endParaRPr lang="en-GB" sz="3200" dirty="0">
              <a:solidFill>
                <a:srgbClr val="FF0000"/>
              </a:solidFill>
              <a:latin typeface="Calibri"/>
              <a:ea typeface="Calibri"/>
              <a:cs typeface="Calibri"/>
              <a:sym typeface="Calibri"/>
            </a:endParaRPr>
          </a:p>
          <a:p>
            <a:pPr lvl="0" rtl="0">
              <a:spcBef>
                <a:spcPts val="640"/>
              </a:spcBef>
              <a:spcAft>
                <a:spcPts val="0"/>
              </a:spcAft>
              <a:buClr>
                <a:srgbClr val="000000"/>
              </a:buClr>
              <a:buSzPts val="3200"/>
            </a:pPr>
            <a:endParaRPr lang="en-GB" sz="3200" dirty="0">
              <a:solidFill>
                <a:srgbClr val="000000"/>
              </a:solidFill>
              <a:latin typeface="Calibri"/>
              <a:ea typeface="Calibri"/>
              <a:cs typeface="Calibri"/>
              <a:sym typeface="Calibri"/>
            </a:endParaRPr>
          </a:p>
          <a:p>
            <a:pPr lvl="0" rtl="0">
              <a:spcBef>
                <a:spcPts val="640"/>
              </a:spcBef>
              <a:spcAft>
                <a:spcPts val="0"/>
              </a:spcAft>
              <a:buClr>
                <a:srgbClr val="000000"/>
              </a:buClr>
              <a:buSzPts val="3200"/>
            </a:pPr>
            <a:r>
              <a:rPr lang="en-GB" sz="3200" b="1" dirty="0">
                <a:latin typeface="Calibri"/>
                <a:ea typeface="Calibri"/>
                <a:cs typeface="Calibri"/>
                <a:sym typeface="Calibri"/>
              </a:rPr>
              <a:t>THIS AFTERNOON</a:t>
            </a:r>
          </a:p>
          <a:p>
            <a:pPr marL="457200" lvl="0" indent="-457200">
              <a:spcBef>
                <a:spcPts val="640"/>
              </a:spcBef>
              <a:buClr>
                <a:srgbClr val="000000"/>
              </a:buClr>
              <a:buSzPts val="3200"/>
              <a:buFont typeface="Arial"/>
              <a:buChar char="•"/>
            </a:pPr>
            <a:r>
              <a:rPr lang="en-GB" sz="3200" dirty="0">
                <a:latin typeface="Calibri"/>
                <a:ea typeface="Calibri"/>
                <a:cs typeface="Calibri"/>
                <a:sym typeface="Calibri"/>
              </a:rPr>
              <a:t>Introduction to </a:t>
            </a:r>
            <a:r>
              <a:rPr lang="en-GB" sz="3200" dirty="0" smtClean="0">
                <a:latin typeface="Calibri"/>
                <a:ea typeface="Calibri"/>
                <a:cs typeface="Calibri"/>
                <a:sym typeface="Calibri"/>
              </a:rPr>
              <a:t>Sequencing </a:t>
            </a:r>
            <a:r>
              <a:rPr lang="en-GB" sz="3200" dirty="0">
                <a:solidFill>
                  <a:srgbClr val="FF0000"/>
                </a:solidFill>
                <a:latin typeface="Zapf Dingbats"/>
              </a:rPr>
              <a:t>✓</a:t>
            </a:r>
            <a:endParaRPr lang="en-GB" sz="3200" dirty="0">
              <a:latin typeface="Calibri"/>
              <a:ea typeface="Calibri"/>
              <a:cs typeface="Calibri"/>
              <a:sym typeface="Calibri"/>
            </a:endParaRPr>
          </a:p>
          <a:p>
            <a:pPr marL="457200" lvl="0" indent="-457200">
              <a:spcBef>
                <a:spcPts val="640"/>
              </a:spcBef>
              <a:buClr>
                <a:srgbClr val="000000"/>
              </a:buClr>
              <a:buSzPts val="3200"/>
              <a:buFont typeface="Arial"/>
              <a:buChar char="•"/>
            </a:pPr>
            <a:r>
              <a:rPr lang="en-GB" sz="3200" dirty="0">
                <a:latin typeface="Calibri"/>
                <a:ea typeface="Calibri"/>
                <a:cs typeface="Calibri"/>
                <a:sym typeface="Calibri"/>
              </a:rPr>
              <a:t>Checking the Quality of Sequencing </a:t>
            </a:r>
            <a:r>
              <a:rPr lang="en-GB" sz="3200" dirty="0" smtClean="0">
                <a:latin typeface="Calibri"/>
                <a:ea typeface="Calibri"/>
                <a:cs typeface="Calibri"/>
                <a:sym typeface="Calibri"/>
              </a:rPr>
              <a:t>Data </a:t>
            </a:r>
            <a:r>
              <a:rPr lang="en-GB" sz="3200" dirty="0">
                <a:solidFill>
                  <a:srgbClr val="FF0000"/>
                </a:solidFill>
                <a:latin typeface="Zapf Dingbats"/>
              </a:rPr>
              <a:t>✓</a:t>
            </a:r>
            <a:endParaRPr lang="en-GB" sz="3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24103619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3333" y="1505269"/>
            <a:ext cx="7660243" cy="584769"/>
          </a:xfrm>
          <a:prstGeom prst="rect">
            <a:avLst/>
          </a:prstGeom>
          <a:noFill/>
        </p:spPr>
        <p:txBody>
          <a:bodyPr wrap="square" lIns="121914" tIns="60957" rIns="121914" bIns="60957" rtlCol="0">
            <a:spAutoFit/>
          </a:bodyPr>
          <a:lstStyle/>
          <a:p>
            <a:r>
              <a:rPr lang="en-GB" sz="3000" dirty="0" smtClean="0">
                <a:latin typeface="Calibri"/>
                <a:cs typeface="Calibri"/>
              </a:rPr>
              <a:t>1</a:t>
            </a:r>
            <a:r>
              <a:rPr lang="en-GB" sz="3000" dirty="0">
                <a:latin typeface="Calibri"/>
                <a:cs typeface="Calibri"/>
              </a:rPr>
              <a:t>. Unwind the DNA helix to get a single strand. </a:t>
            </a:r>
          </a:p>
        </p:txBody>
      </p:sp>
      <p:grpSp>
        <p:nvGrpSpPr>
          <p:cNvPr id="4" name="Group 3" title="An unwound DNA helix"/>
          <p:cNvGrpSpPr/>
          <p:nvPr/>
        </p:nvGrpSpPr>
        <p:grpSpPr>
          <a:xfrm>
            <a:off x="1481482" y="2817602"/>
            <a:ext cx="6118531" cy="2073578"/>
            <a:chOff x="677497" y="3519579"/>
            <a:chExt cx="6118531" cy="2073578"/>
          </a:xfrm>
        </p:grpSpPr>
        <p:pic>
          <p:nvPicPr>
            <p:cNvPr id="8" name="Picture 7"/>
            <p:cNvPicPr>
              <a:picLocks noChangeAspect="1"/>
            </p:cNvPicPr>
            <p:nvPr/>
          </p:nvPicPr>
          <p:blipFill>
            <a:blip r:embed="rId3"/>
            <a:stretch>
              <a:fillRect/>
            </a:stretch>
          </p:blipFill>
          <p:spPr>
            <a:xfrm rot="5400000" flipH="1">
              <a:off x="1439775" y="3352819"/>
              <a:ext cx="776083" cy="2300639"/>
            </a:xfrm>
            <a:prstGeom prst="rect">
              <a:avLst/>
            </a:prstGeom>
          </p:spPr>
        </p:pic>
        <p:cxnSp>
          <p:nvCxnSpPr>
            <p:cNvPr id="5" name="Curved Connector 4"/>
            <p:cNvCxnSpPr/>
            <p:nvPr/>
          </p:nvCxnSpPr>
          <p:spPr>
            <a:xfrm>
              <a:off x="2978135" y="4678757"/>
              <a:ext cx="914400" cy="914400"/>
            </a:xfrm>
            <a:prstGeom prst="curvedConnector3">
              <a:avLst/>
            </a:prstGeom>
          </p:spPr>
          <p:style>
            <a:lnRef idx="2">
              <a:schemeClr val="accent2"/>
            </a:lnRef>
            <a:fillRef idx="0">
              <a:schemeClr val="accent2"/>
            </a:fillRef>
            <a:effectRef idx="1">
              <a:schemeClr val="accent2"/>
            </a:effectRef>
            <a:fontRef idx="minor">
              <a:schemeClr val="tx1"/>
            </a:fontRef>
          </p:style>
        </p:cxnSp>
        <p:cxnSp>
          <p:nvCxnSpPr>
            <p:cNvPr id="12" name="Curved Connector 11"/>
            <p:cNvCxnSpPr/>
            <p:nvPr/>
          </p:nvCxnSpPr>
          <p:spPr>
            <a:xfrm flipV="1">
              <a:off x="2978135" y="3519579"/>
              <a:ext cx="914400" cy="914400"/>
            </a:xfrm>
            <a:prstGeom prst="curvedConnector3">
              <a:avLst/>
            </a:prstGeom>
          </p:spPr>
          <p:style>
            <a:lnRef idx="2">
              <a:schemeClr val="accent2"/>
            </a:lnRef>
            <a:fillRef idx="0">
              <a:schemeClr val="accent2"/>
            </a:fillRef>
            <a:effectRef idx="1">
              <a:schemeClr val="accent2"/>
            </a:effectRef>
            <a:fontRef idx="minor">
              <a:schemeClr val="tx1"/>
            </a:fontRef>
          </p:style>
        </p:cxnSp>
        <p:cxnSp>
          <p:nvCxnSpPr>
            <p:cNvPr id="13" name="Straight Connector 12"/>
            <p:cNvCxnSpPr/>
            <p:nvPr/>
          </p:nvCxnSpPr>
          <p:spPr>
            <a:xfrm>
              <a:off x="3892535" y="5593157"/>
              <a:ext cx="2903493"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6" name="Straight Connector 15"/>
            <p:cNvCxnSpPr/>
            <p:nvPr/>
          </p:nvCxnSpPr>
          <p:spPr>
            <a:xfrm>
              <a:off x="3892535" y="3519579"/>
              <a:ext cx="2903493" cy="0"/>
            </a:xfrm>
            <a:prstGeom prst="line">
              <a:avLst/>
            </a:prstGeom>
          </p:spPr>
          <p:style>
            <a:lnRef idx="2">
              <a:schemeClr val="accent2"/>
            </a:lnRef>
            <a:fillRef idx="0">
              <a:schemeClr val="accent2"/>
            </a:fillRef>
            <a:effectRef idx="1">
              <a:schemeClr val="accent2"/>
            </a:effectRef>
            <a:fontRef idx="minor">
              <a:schemeClr val="tx1"/>
            </a:fontRef>
          </p:style>
        </p:cxnSp>
      </p:grpSp>
      <p:sp>
        <p:nvSpPr>
          <p:cNvPr id="17" name="Title 1"/>
          <p:cNvSpPr>
            <a:spLocks noGrp="1"/>
          </p:cNvSpPr>
          <p:nvPr>
            <p:ph type="title"/>
          </p:nvPr>
        </p:nvSpPr>
        <p:spPr>
          <a:xfrm>
            <a:off x="457200" y="274638"/>
            <a:ext cx="8229600" cy="1143000"/>
          </a:xfrm>
        </p:spPr>
        <p:txBody>
          <a:bodyPr/>
          <a:lstStyle/>
          <a:p>
            <a:r>
              <a:rPr lang="en-US" dirty="0" smtClean="0"/>
              <a:t>Sanger Sequencing</a:t>
            </a:r>
            <a:endParaRPr lang="en-US" dirty="0"/>
          </a:p>
        </p:txBody>
      </p:sp>
      <p:pic>
        <p:nvPicPr>
          <p:cNvPr id="18" name="Shape 85">
            <a:extLst>
              <a:ext uri="{FF2B5EF4-FFF2-40B4-BE49-F238E27FC236}">
                <a16:creationId xmlns:a16="http://schemas.microsoft.com/office/drawing/2014/main" xmlns="" id="{F0D3FE75-DADF-468A-B24F-9E1CB53CAD83}"/>
              </a:ext>
            </a:extLst>
          </p:cNvPr>
          <p:cNvPicPr preferRelativeResize="0">
            <a:picLocks noChangeAspect="1"/>
          </p:cNvPicPr>
          <p:nvPr/>
        </p:nvPicPr>
        <p:blipFill>
          <a:blip r:embed="rId4" cstate="print">
            <a:alphaModFix/>
            <a:extLst>
              <a:ext uri="{28A0092B-C50C-407E-A947-70E740481C1C}">
                <a14:useLocalDpi xmlns:a14="http://schemas.microsoft.com/office/drawing/2010/main"/>
              </a:ext>
            </a:extLst>
          </a:blip>
          <a:stretch>
            <a:fillRect/>
          </a:stretch>
        </p:blipFill>
        <p:spPr>
          <a:xfrm>
            <a:off x="7704000" y="0"/>
            <a:ext cx="1440000" cy="1003636"/>
          </a:xfrm>
          <a:prstGeom prst="rect">
            <a:avLst/>
          </a:prstGeom>
          <a:noFill/>
          <a:ln>
            <a:noFill/>
          </a:ln>
        </p:spPr>
      </p:pic>
    </p:spTree>
    <p:extLst>
      <p:ext uri="{BB962C8B-B14F-4D97-AF65-F5344CB8AC3E}">
        <p14:creationId xmlns:p14="http://schemas.microsoft.com/office/powerpoint/2010/main" val="33103443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319</TotalTime>
  <Words>2387</Words>
  <Application>Microsoft Macintosh PowerPoint</Application>
  <PresentationFormat>On-screen Show (4:3)</PresentationFormat>
  <Paragraphs>541</Paragraphs>
  <Slides>81</Slides>
  <Notes>25</Notes>
  <HiddenSlides>0</HiddenSlides>
  <MMClips>1</MMClips>
  <ScaleCrop>false</ScaleCrop>
  <HeadingPairs>
    <vt:vector size="4" baseType="variant">
      <vt:variant>
        <vt:lpstr>Theme</vt:lpstr>
      </vt:variant>
      <vt:variant>
        <vt:i4>1</vt:i4>
      </vt:variant>
      <vt:variant>
        <vt:lpstr>Slide Titles</vt:lpstr>
      </vt:variant>
      <vt:variant>
        <vt:i4>81</vt:i4>
      </vt:variant>
    </vt:vector>
  </HeadingPairs>
  <TitlesOfParts>
    <vt:vector size="82" baseType="lpstr">
      <vt:lpstr>Office Theme</vt:lpstr>
      <vt:lpstr>PowerPoint Presentation</vt:lpstr>
      <vt:lpstr>These Slides!</vt:lpstr>
      <vt:lpstr>PowerPoint Presentation</vt:lpstr>
      <vt:lpstr>PowerPoint Presentation</vt:lpstr>
      <vt:lpstr>How do we study genomes?</vt:lpstr>
      <vt:lpstr>History of sequencing </vt:lpstr>
      <vt:lpstr>History of sequencing </vt:lpstr>
      <vt:lpstr>The First Sequencers</vt:lpstr>
      <vt:lpstr>Sanger Sequencing</vt:lpstr>
      <vt:lpstr>Sanger Sequencing</vt:lpstr>
      <vt:lpstr>Sanger Sequencing</vt:lpstr>
      <vt:lpstr>Sanger Sequencing</vt:lpstr>
      <vt:lpstr>Sanger Sequencing</vt:lpstr>
      <vt:lpstr>The First Sequencers</vt:lpstr>
      <vt:lpstr>Next Generation Sequencers</vt:lpstr>
      <vt:lpstr>How it Works</vt:lpstr>
      <vt:lpstr>How it Works</vt:lpstr>
      <vt:lpstr>How it Works</vt:lpstr>
      <vt:lpstr>How it Works</vt:lpstr>
      <vt:lpstr>How it Works</vt:lpstr>
      <vt:lpstr>Next Generation Sequencers</vt:lpstr>
      <vt:lpstr>PowerPoint Presentation</vt:lpstr>
      <vt:lpstr>“Third” Generation Sequencers</vt:lpstr>
      <vt:lpstr>“Third” Generation Sequencers</vt:lpstr>
      <vt:lpstr>“Third” Generation Sequencers</vt:lpstr>
      <vt:lpstr>Types of Sequencing Reads</vt:lpstr>
      <vt:lpstr>PowerPoint Presentation</vt:lpstr>
      <vt:lpstr>PowerPoint Presentation</vt:lpstr>
      <vt:lpstr>Now to look at some data!</vt:lpstr>
      <vt:lpstr>PowerPoint Presentation</vt:lpstr>
      <vt:lpstr>Looking at File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Read Quality – Base Calling</vt:lpstr>
      <vt:lpstr>Read Quality – Base Calling</vt:lpstr>
      <vt:lpstr>Why are some bases poorer  quality?</vt:lpstr>
      <vt:lpstr>Read Quality – Phred Score</vt:lpstr>
      <vt:lpstr>ASCII Encoding</vt:lpstr>
      <vt:lpstr>Different Phred Scores</vt:lpstr>
      <vt:lpstr>Why Do We Care?</vt:lpstr>
      <vt:lpstr>FastQC</vt:lpstr>
      <vt:lpstr>PowerPoint Presentation</vt:lpstr>
      <vt:lpstr>PowerPoint Presentation</vt:lpstr>
      <vt:lpstr>PowerPoint Presentation</vt:lpstr>
      <vt:lpstr>PowerPoint Presentation</vt:lpstr>
      <vt:lpstr>PowerPoint Presentation</vt:lpstr>
      <vt:lpstr>PowerPoint Presentation</vt:lpstr>
      <vt:lpstr>And the list goes on…</vt:lpstr>
      <vt:lpstr>How Do We Improve the Quality?</vt:lpstr>
      <vt:lpstr>PowerPoint Presentation</vt:lpstr>
      <vt:lpstr>So let’s give this a go!</vt:lpstr>
      <vt:lpstr>Amplicon Sequencing</vt:lpstr>
      <vt:lpstr>RAD Sequencing</vt:lpstr>
      <vt:lpstr>How to Run Software on the Command Line</vt:lpstr>
      <vt:lpstr>Now What?!</vt:lpstr>
      <vt:lpstr>Exercise One Genome Sequencing Data</vt:lpstr>
      <vt:lpstr>Exercise One Genome Sequencing Data</vt:lpstr>
      <vt:lpstr>Exercise Two Amplicon Sequencing Data</vt:lpstr>
      <vt:lpstr>Exercise Two Amplicon Sequencing Data</vt:lpstr>
      <vt:lpstr>Exercise Three RAD Sequencing Data</vt:lpstr>
      <vt:lpstr>Exercise Three RAD Sequencing Data</vt:lpstr>
      <vt:lpstr>Exercise Three RAD Sequencing Data</vt:lpstr>
      <vt:lpstr>Exercise Four Amplicon Sequencing Data</vt:lpstr>
      <vt:lpstr>Exercise Four Amplicon Sequencing Data</vt:lpstr>
      <vt:lpstr>Exercise Five Amplicon Sequencing Data</vt:lpstr>
      <vt:lpstr>Exercise Five Amplicon Sequencing Data</vt:lpstr>
      <vt:lpstr>Exercise Five Amplicon Sequencing Data</vt:lpstr>
      <vt:lpstr>Exercise Five Amplicon Sequencing Data</vt:lpstr>
      <vt:lpstr>Exercise Five Amplicon Sequencing Data</vt:lpstr>
      <vt:lpstr>Exercise Six microRNA Sequencing Data</vt:lpstr>
      <vt:lpstr>Exercise Six microRNA Sequencing Data</vt:lpstr>
      <vt:lpstr>Exercise Six microRNA Sequencing Data</vt:lpstr>
      <vt:lpstr>Exercise Five Amplicon Sequencing Data</vt:lpstr>
      <vt:lpstr>PowerPoint Presentation</vt:lpstr>
      <vt:lpstr>Take Home Message!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Shaw Sophie</dc:creator>
  <cp:lastModifiedBy>Shaw Sophie</cp:lastModifiedBy>
  <cp:revision>68</cp:revision>
  <dcterms:created xsi:type="dcterms:W3CDTF">2018-09-14T13:47:22Z</dcterms:created>
  <dcterms:modified xsi:type="dcterms:W3CDTF">2018-09-19T09:37:27Z</dcterms:modified>
</cp:coreProperties>
</file>