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312" r:id="rId4"/>
    <p:sldId id="311" r:id="rId5"/>
    <p:sldId id="313" r:id="rId6"/>
    <p:sldId id="326" r:id="rId7"/>
    <p:sldId id="316" r:id="rId8"/>
    <p:sldId id="314" r:id="rId9"/>
    <p:sldId id="317" r:id="rId10"/>
    <p:sldId id="327" r:id="rId11"/>
    <p:sldId id="315" r:id="rId12"/>
    <p:sldId id="275" r:id="rId13"/>
    <p:sldId id="286" r:id="rId14"/>
    <p:sldId id="289" r:id="rId15"/>
    <p:sldId id="290" r:id="rId16"/>
    <p:sldId id="288" r:id="rId17"/>
    <p:sldId id="297" r:id="rId18"/>
    <p:sldId id="276" r:id="rId19"/>
    <p:sldId id="301" r:id="rId20"/>
    <p:sldId id="280" r:id="rId21"/>
    <p:sldId id="277" r:id="rId22"/>
    <p:sldId id="295" r:id="rId23"/>
    <p:sldId id="333" r:id="rId24"/>
    <p:sldId id="328" r:id="rId25"/>
    <p:sldId id="329" r:id="rId26"/>
    <p:sldId id="318" r:id="rId27"/>
    <p:sldId id="321" r:id="rId28"/>
    <p:sldId id="323" r:id="rId29"/>
    <p:sldId id="331" r:id="rId30"/>
    <p:sldId id="322" r:id="rId31"/>
    <p:sldId id="325" r:id="rId32"/>
    <p:sldId id="324" r:id="rId33"/>
    <p:sldId id="332" r:id="rId34"/>
    <p:sldId id="334" r:id="rId35"/>
    <p:sldId id="335" r:id="rId36"/>
    <p:sldId id="336" r:id="rId37"/>
    <p:sldId id="337" r:id="rId38"/>
    <p:sldId id="338" r:id="rId39"/>
    <p:sldId id="319" r:id="rId40"/>
    <p:sldId id="320" r:id="rId41"/>
    <p:sldId id="309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125" d="100"/>
          <a:sy n="125" d="100"/>
        </p:scale>
        <p:origin x="-616" y="14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5E237-E09B-B349-A1B8-D4C27AFBFEC4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271FE-80D2-BC43-94B8-BFC7E7BC37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72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1FE-80D2-BC43-94B8-BFC7E7BC37B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32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1FE-80D2-BC43-94B8-BFC7E7BC37B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44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1FE-80D2-BC43-94B8-BFC7E7BC37B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06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1FE-80D2-BC43-94B8-BFC7E7BC37B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42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1FE-80D2-BC43-94B8-BFC7E7BC37B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42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1FE-80D2-BC43-94B8-BFC7E7BC37B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54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1FE-80D2-BC43-94B8-BFC7E7BC37B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42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1FE-80D2-BC43-94B8-BFC7E7BC37B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58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89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2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8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6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30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8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5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9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1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0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53508-4028-284D-B5A9-5BD848542327}" type="datetimeFigureOut">
              <a:rPr lang="en-US" smtClean="0"/>
              <a:t>12/12/16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A1C7E-D841-AE4F-BB99-7537BD01D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0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Bacterial Comparative Genomics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Christopher Desjardins, Ph.D.</a:t>
            </a:r>
          </a:p>
          <a:p>
            <a:r>
              <a:rPr lang="en-US" dirty="0" smtClean="0"/>
              <a:t>Earl Lab</a:t>
            </a:r>
          </a:p>
          <a:p>
            <a:r>
              <a:rPr lang="en-US" dirty="0" smtClean="0"/>
              <a:t>Broad Institute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6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Annotation of Protein-Coding Genes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Prodigal (http://prodigal.ornl.gov/</a:t>
            </a:r>
            <a:r>
              <a:rPr lang="en-US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Identify high confidence genes (long ORFs +)</a:t>
            </a:r>
          </a:p>
          <a:p>
            <a:pPr marL="1200150" lvl="2" indent="-342900"/>
            <a:r>
              <a:rPr lang="en-US" dirty="0" smtClean="0"/>
              <a:t>ORF = open reading frame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Identify features of those genes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Find other areas on genome with shared features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Refine predictions</a:t>
            </a:r>
            <a:endParaRPr lang="en-US" dirty="0"/>
          </a:p>
        </p:txBody>
      </p:sp>
      <p:pic>
        <p:nvPicPr>
          <p:cNvPr id="2" name="Picture 1" descr="Sampleor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20" y="3388360"/>
            <a:ext cx="763905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Assembly-Based Approach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13467"/>
            <a:ext cx="8229600" cy="2773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Cluster genes</a:t>
            </a:r>
          </a:p>
          <a:p>
            <a:endParaRPr lang="en-US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1274233" y="2433095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397250" y="2433095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5389033" y="2433095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7357533" y="2433095"/>
            <a:ext cx="3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405466" y="3793067"/>
            <a:ext cx="6100232" cy="330200"/>
            <a:chOff x="1388533" y="3539067"/>
            <a:chExt cx="6100232" cy="3302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1388533" y="3539067"/>
              <a:ext cx="0" cy="330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3494616" y="3539067"/>
              <a:ext cx="0" cy="330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5503333" y="3539067"/>
              <a:ext cx="0" cy="330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7488765" y="3539067"/>
              <a:ext cx="0" cy="330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1090083" y="2921530"/>
            <a:ext cx="6750050" cy="647700"/>
            <a:chOff x="1090083" y="4284664"/>
            <a:chExt cx="6750050" cy="647700"/>
          </a:xfrm>
        </p:grpSpPr>
        <p:sp>
          <p:nvSpPr>
            <p:cNvPr id="60" name="Oval 59"/>
            <p:cNvSpPr/>
            <p:nvPr/>
          </p:nvSpPr>
          <p:spPr>
            <a:xfrm>
              <a:off x="1090083" y="4284664"/>
              <a:ext cx="647700" cy="647700"/>
            </a:xfrm>
            <a:prstGeom prst="ellipse">
              <a:avLst/>
            </a:prstGeom>
            <a:noFill/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3196166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520488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719243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109008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3187699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520488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719243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090083" y="4362980"/>
            <a:ext cx="6750050" cy="647700"/>
            <a:chOff x="1090083" y="4284664"/>
            <a:chExt cx="6750050" cy="647700"/>
          </a:xfrm>
        </p:grpSpPr>
        <p:sp>
          <p:nvSpPr>
            <p:cNvPr id="28" name="Oval 27"/>
            <p:cNvSpPr/>
            <p:nvPr/>
          </p:nvSpPr>
          <p:spPr>
            <a:xfrm>
              <a:off x="1090083" y="4284664"/>
              <a:ext cx="647700" cy="647700"/>
            </a:xfrm>
            <a:prstGeom prst="ellipse">
              <a:avLst/>
            </a:prstGeom>
            <a:noFill/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196166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20488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719243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109008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3187699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520488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7192433" y="4284664"/>
              <a:ext cx="647700" cy="6477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48369" y="447040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952252" y="4895454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1316801" y="5013889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1629899" y="4795341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4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1703255" y="441001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5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1492069" y="411903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6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1090083" y="413173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7</a:t>
            </a:r>
            <a:endParaRPr lang="en-US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2933949" y="4451747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3410667" y="4978436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3058335" y="4872702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3715479" y="477668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4</a:t>
            </a:r>
            <a:endParaRPr lang="en-US" sz="1400" dirty="0"/>
          </a:p>
        </p:txBody>
      </p:sp>
      <p:sp>
        <p:nvSpPr>
          <p:cNvPr id="48" name="TextBox 47"/>
          <p:cNvSpPr txBox="1"/>
          <p:nvPr/>
        </p:nvSpPr>
        <p:spPr>
          <a:xfrm>
            <a:off x="3788835" y="4391357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5</a:t>
            </a:r>
            <a:endParaRPr lang="en-US" sz="1400" dirty="0"/>
          </a:p>
        </p:txBody>
      </p:sp>
      <p:sp>
        <p:nvSpPr>
          <p:cNvPr id="49" name="TextBox 48"/>
          <p:cNvSpPr txBox="1"/>
          <p:nvPr/>
        </p:nvSpPr>
        <p:spPr>
          <a:xfrm>
            <a:off x="3577649" y="410038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6</a:t>
            </a:r>
            <a:endParaRPr lang="en-US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3175663" y="411308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7</a:t>
            </a:r>
            <a:endParaRPr lang="en-US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4954702" y="4451747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56" name="TextBox 55"/>
          <p:cNvSpPr txBox="1"/>
          <p:nvPr/>
        </p:nvSpPr>
        <p:spPr>
          <a:xfrm>
            <a:off x="5058585" y="4876801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  <p:sp>
        <p:nvSpPr>
          <p:cNvPr id="57" name="TextBox 56"/>
          <p:cNvSpPr txBox="1"/>
          <p:nvPr/>
        </p:nvSpPr>
        <p:spPr>
          <a:xfrm>
            <a:off x="5423134" y="4995236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58" name="TextBox 57"/>
          <p:cNvSpPr txBox="1"/>
          <p:nvPr/>
        </p:nvSpPr>
        <p:spPr>
          <a:xfrm>
            <a:off x="5736232" y="477668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4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5809588" y="4391357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5</a:t>
            </a:r>
            <a:endParaRPr lang="en-US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5598402" y="410038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70" name="TextBox 69"/>
          <p:cNvSpPr txBox="1"/>
          <p:nvPr/>
        </p:nvSpPr>
        <p:spPr>
          <a:xfrm>
            <a:off x="5196416" y="411308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7</a:t>
            </a:r>
            <a:endParaRPr lang="en-US" sz="1400" dirty="0"/>
          </a:p>
        </p:txBody>
      </p:sp>
      <p:sp>
        <p:nvSpPr>
          <p:cNvPr id="74" name="TextBox 73"/>
          <p:cNvSpPr txBox="1"/>
          <p:nvPr/>
        </p:nvSpPr>
        <p:spPr>
          <a:xfrm>
            <a:off x="6920772" y="4434947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75" name="TextBox 74"/>
          <p:cNvSpPr txBox="1"/>
          <p:nvPr/>
        </p:nvSpPr>
        <p:spPr>
          <a:xfrm>
            <a:off x="7024655" y="4860001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5</a:t>
            </a:r>
            <a:endParaRPr lang="en-US" sz="1400" dirty="0"/>
          </a:p>
        </p:txBody>
      </p:sp>
      <p:sp>
        <p:nvSpPr>
          <p:cNvPr id="76" name="TextBox 75"/>
          <p:cNvSpPr txBox="1"/>
          <p:nvPr/>
        </p:nvSpPr>
        <p:spPr>
          <a:xfrm>
            <a:off x="7389204" y="4978436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4</a:t>
            </a:r>
            <a:endParaRPr lang="en-US" sz="1400" dirty="0"/>
          </a:p>
        </p:txBody>
      </p:sp>
      <p:sp>
        <p:nvSpPr>
          <p:cNvPr id="77" name="TextBox 76"/>
          <p:cNvSpPr txBox="1"/>
          <p:nvPr/>
        </p:nvSpPr>
        <p:spPr>
          <a:xfrm>
            <a:off x="7702302" y="4759888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7775658" y="4374557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79" name="TextBox 78"/>
          <p:cNvSpPr txBox="1"/>
          <p:nvPr/>
        </p:nvSpPr>
        <p:spPr>
          <a:xfrm>
            <a:off x="7564472" y="408358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8</a:t>
            </a:r>
            <a:endParaRPr lang="en-US" sz="1400" dirty="0"/>
          </a:p>
        </p:txBody>
      </p:sp>
      <p:sp>
        <p:nvSpPr>
          <p:cNvPr id="80" name="TextBox 79"/>
          <p:cNvSpPr txBox="1"/>
          <p:nvPr/>
        </p:nvSpPr>
        <p:spPr>
          <a:xfrm>
            <a:off x="7162486" y="4096280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7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59601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Orthology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21562" cy="485083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Orthologs</a:t>
            </a:r>
            <a:r>
              <a:rPr lang="en-US" dirty="0" smtClean="0"/>
              <a:t> are genes whose most recent divergence was a speciation event</a:t>
            </a:r>
          </a:p>
          <a:p>
            <a:endParaRPr lang="en-US" dirty="0" smtClean="0"/>
          </a:p>
          <a:p>
            <a:r>
              <a:rPr lang="en-US" dirty="0" err="1" smtClean="0"/>
              <a:t>Paralogs</a:t>
            </a:r>
            <a:r>
              <a:rPr lang="en-US" dirty="0" smtClean="0"/>
              <a:t> are genes whose most recent divergence was a gene duplication event </a:t>
            </a:r>
          </a:p>
          <a:p>
            <a:endParaRPr lang="en-US" dirty="0"/>
          </a:p>
          <a:p>
            <a:r>
              <a:rPr lang="en-US" dirty="0"/>
              <a:t>Groups of orthologous and </a:t>
            </a:r>
            <a:r>
              <a:rPr lang="en-US" dirty="0" err="1"/>
              <a:t>paralogous</a:t>
            </a:r>
            <a:r>
              <a:rPr lang="en-US" dirty="0"/>
              <a:t> genes are termed “</a:t>
            </a:r>
            <a:r>
              <a:rPr lang="en-US" dirty="0" err="1"/>
              <a:t>ortholog</a:t>
            </a:r>
            <a:r>
              <a:rPr lang="en-US" dirty="0"/>
              <a:t> clusters” or “gene clusters” or even just “genes” and form the basis of all gene-based comparative </a:t>
            </a:r>
            <a:r>
              <a:rPr lang="en-US" dirty="0" smtClean="0"/>
              <a:t>genomics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055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Trees </a:t>
            </a:r>
            <a:r>
              <a:rPr lang="en-US" dirty="0" err="1" smtClean="0"/>
              <a:t>vs</a:t>
            </a:r>
            <a:r>
              <a:rPr lang="en-US" dirty="0" smtClean="0"/>
              <a:t> Species Trees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57200" y="1527080"/>
            <a:ext cx="5645555" cy="4176615"/>
            <a:chOff x="1259852" y="1417638"/>
            <a:chExt cx="6612918" cy="4892276"/>
          </a:xfrm>
        </p:grpSpPr>
        <p:sp>
          <p:nvSpPr>
            <p:cNvPr id="4" name="Parallelogram 3"/>
            <p:cNvSpPr/>
            <p:nvPr/>
          </p:nvSpPr>
          <p:spPr>
            <a:xfrm>
              <a:off x="1259852" y="2197381"/>
              <a:ext cx="3981130" cy="4112533"/>
            </a:xfrm>
            <a:prstGeom prst="parallelogram">
              <a:avLst>
                <a:gd name="adj" fmla="val 6662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/>
            <p:cNvSpPr/>
            <p:nvPr/>
          </p:nvSpPr>
          <p:spPr>
            <a:xfrm flipH="1">
              <a:off x="3891640" y="2197381"/>
              <a:ext cx="3981130" cy="4112533"/>
            </a:xfrm>
            <a:prstGeom prst="parallelogram">
              <a:avLst>
                <a:gd name="adj" fmla="val 6662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/>
            <p:cNvSpPr/>
            <p:nvPr/>
          </p:nvSpPr>
          <p:spPr>
            <a:xfrm flipH="1">
              <a:off x="2701120" y="4062133"/>
              <a:ext cx="2793049" cy="2247781"/>
            </a:xfrm>
            <a:prstGeom prst="parallelogram">
              <a:avLst>
                <a:gd name="adj" fmla="val 6618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/>
            <p:cNvSpPr/>
            <p:nvPr/>
          </p:nvSpPr>
          <p:spPr>
            <a:xfrm>
              <a:off x="3891640" y="1417638"/>
              <a:ext cx="1349342" cy="850301"/>
            </a:xfrm>
            <a:prstGeom prst="parallelogram">
              <a:avLst>
                <a:gd name="adj" fmla="val 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5728417" y="1636522"/>
            <a:ext cx="433388" cy="3995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62594" y="1636522"/>
            <a:ext cx="135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Species Tree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3030" y="5713774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186491" y="5713774"/>
            <a:ext cx="352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5120613" y="5713774"/>
            <a:ext cx="348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91225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Trees </a:t>
            </a:r>
            <a:r>
              <a:rPr lang="en-US" dirty="0" err="1" smtClean="0"/>
              <a:t>vs</a:t>
            </a:r>
            <a:r>
              <a:rPr lang="en-US" dirty="0" smtClean="0"/>
              <a:t> Species Trees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57200" y="1527080"/>
            <a:ext cx="5645555" cy="4176615"/>
            <a:chOff x="1259852" y="1417638"/>
            <a:chExt cx="6612918" cy="4892276"/>
          </a:xfrm>
        </p:grpSpPr>
        <p:sp>
          <p:nvSpPr>
            <p:cNvPr id="4" name="Parallelogram 3"/>
            <p:cNvSpPr/>
            <p:nvPr/>
          </p:nvSpPr>
          <p:spPr>
            <a:xfrm>
              <a:off x="1259852" y="2197381"/>
              <a:ext cx="3981130" cy="4112533"/>
            </a:xfrm>
            <a:prstGeom prst="parallelogram">
              <a:avLst>
                <a:gd name="adj" fmla="val 6662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/>
            <p:cNvSpPr/>
            <p:nvPr/>
          </p:nvSpPr>
          <p:spPr>
            <a:xfrm flipH="1">
              <a:off x="3891640" y="2197381"/>
              <a:ext cx="3981130" cy="4112533"/>
            </a:xfrm>
            <a:prstGeom prst="parallelogram">
              <a:avLst>
                <a:gd name="adj" fmla="val 6662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/>
            <p:cNvSpPr/>
            <p:nvPr/>
          </p:nvSpPr>
          <p:spPr>
            <a:xfrm flipH="1">
              <a:off x="2701120" y="4062133"/>
              <a:ext cx="2793049" cy="2247781"/>
            </a:xfrm>
            <a:prstGeom prst="parallelogram">
              <a:avLst>
                <a:gd name="adj" fmla="val 6618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/>
            <p:cNvSpPr/>
            <p:nvPr/>
          </p:nvSpPr>
          <p:spPr>
            <a:xfrm>
              <a:off x="3891640" y="1417638"/>
              <a:ext cx="1349342" cy="850301"/>
            </a:xfrm>
            <a:prstGeom prst="parallelogram">
              <a:avLst>
                <a:gd name="adj" fmla="val 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" name="Straight Connector 12"/>
          <p:cNvCxnSpPr/>
          <p:nvPr/>
        </p:nvCxnSpPr>
        <p:spPr>
          <a:xfrm flipH="1">
            <a:off x="1122401" y="2519759"/>
            <a:ext cx="2108088" cy="3183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239615" y="2519759"/>
            <a:ext cx="2133381" cy="3183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70973" y="3948228"/>
            <a:ext cx="1169554" cy="1755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728417" y="1636522"/>
            <a:ext cx="433388" cy="3995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62594" y="1636522"/>
            <a:ext cx="135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Species Tree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950150" y="2306823"/>
            <a:ext cx="0" cy="3830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414994" y="2306823"/>
            <a:ext cx="1156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 Tree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3030" y="5713774"/>
            <a:ext cx="518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A1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186491" y="5713774"/>
            <a:ext cx="508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</a:t>
            </a:r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5120613" y="5713774"/>
            <a:ext cx="504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C1</a:t>
            </a:r>
            <a:endParaRPr lang="en-US" sz="24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3239615" y="1527080"/>
            <a:ext cx="0" cy="10228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2035920" y="3784728"/>
            <a:ext cx="483782" cy="4837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764985" y="3323063"/>
            <a:ext cx="3194054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A1 and B1 are </a:t>
            </a:r>
            <a:r>
              <a:rPr lang="en-US" sz="2400" dirty="0" err="1" smtClean="0"/>
              <a:t>orthologs</a:t>
            </a:r>
            <a:endParaRPr lang="en-US" sz="2400" dirty="0" smtClean="0"/>
          </a:p>
          <a:p>
            <a:r>
              <a:rPr lang="en-US" sz="2400" dirty="0"/>
              <a:t>A</a:t>
            </a:r>
            <a:r>
              <a:rPr lang="en-US" sz="2400" dirty="0" smtClean="0"/>
              <a:t>1 and C1 are </a:t>
            </a:r>
            <a:r>
              <a:rPr lang="en-US" sz="2400" dirty="0" err="1" smtClean="0"/>
              <a:t>orthologs</a:t>
            </a:r>
            <a:endParaRPr lang="en-US" sz="2400" dirty="0" smtClean="0"/>
          </a:p>
          <a:p>
            <a:r>
              <a:rPr lang="en-US" sz="2400" dirty="0" smtClean="0"/>
              <a:t>B1 and C1 are </a:t>
            </a:r>
            <a:r>
              <a:rPr lang="en-US" sz="2400" dirty="0" err="1" smtClean="0"/>
              <a:t>orthologs</a:t>
            </a:r>
            <a:endParaRPr lang="en-US" sz="2400" dirty="0"/>
          </a:p>
        </p:txBody>
      </p:sp>
      <p:sp>
        <p:nvSpPr>
          <p:cNvPr id="32" name="Oval 31"/>
          <p:cNvSpPr/>
          <p:nvPr/>
        </p:nvSpPr>
        <p:spPr>
          <a:xfrm>
            <a:off x="2997724" y="2306823"/>
            <a:ext cx="483782" cy="4837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25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Trees </a:t>
            </a:r>
            <a:r>
              <a:rPr lang="en-US" dirty="0" err="1" smtClean="0"/>
              <a:t>vs</a:t>
            </a:r>
            <a:r>
              <a:rPr lang="en-US" dirty="0" smtClean="0"/>
              <a:t> Species Trees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57200" y="1527080"/>
            <a:ext cx="5645555" cy="4176615"/>
            <a:chOff x="1259852" y="1417638"/>
            <a:chExt cx="6612918" cy="4892276"/>
          </a:xfrm>
        </p:grpSpPr>
        <p:sp>
          <p:nvSpPr>
            <p:cNvPr id="4" name="Parallelogram 3"/>
            <p:cNvSpPr/>
            <p:nvPr/>
          </p:nvSpPr>
          <p:spPr>
            <a:xfrm>
              <a:off x="1259852" y="2197381"/>
              <a:ext cx="3981130" cy="4112533"/>
            </a:xfrm>
            <a:prstGeom prst="parallelogram">
              <a:avLst>
                <a:gd name="adj" fmla="val 6662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/>
            <p:cNvSpPr/>
            <p:nvPr/>
          </p:nvSpPr>
          <p:spPr>
            <a:xfrm flipH="1">
              <a:off x="3891640" y="2197381"/>
              <a:ext cx="3981130" cy="4112533"/>
            </a:xfrm>
            <a:prstGeom prst="parallelogram">
              <a:avLst>
                <a:gd name="adj" fmla="val 66628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/>
            <p:cNvSpPr/>
            <p:nvPr/>
          </p:nvSpPr>
          <p:spPr>
            <a:xfrm flipH="1">
              <a:off x="2701120" y="4062133"/>
              <a:ext cx="2793049" cy="2247781"/>
            </a:xfrm>
            <a:prstGeom prst="parallelogram">
              <a:avLst>
                <a:gd name="adj" fmla="val 6618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/>
            <p:cNvSpPr/>
            <p:nvPr/>
          </p:nvSpPr>
          <p:spPr>
            <a:xfrm>
              <a:off x="3891640" y="1417638"/>
              <a:ext cx="1349342" cy="850301"/>
            </a:xfrm>
            <a:prstGeom prst="parallelogram">
              <a:avLst>
                <a:gd name="adj" fmla="val 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" name="Straight Connector 12"/>
          <p:cNvCxnSpPr/>
          <p:nvPr/>
        </p:nvCxnSpPr>
        <p:spPr>
          <a:xfrm flipH="1">
            <a:off x="1122401" y="2519759"/>
            <a:ext cx="2108088" cy="3183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239615" y="2519759"/>
            <a:ext cx="2133381" cy="3183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452392" y="3645657"/>
            <a:ext cx="1403563" cy="20580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728417" y="1636522"/>
            <a:ext cx="433388" cy="3995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62594" y="1636522"/>
            <a:ext cx="135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Species Tree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950150" y="2306823"/>
            <a:ext cx="0" cy="3830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414994" y="2306823"/>
            <a:ext cx="1156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 Tree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3030" y="5713774"/>
            <a:ext cx="518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A1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2830080" y="5713774"/>
            <a:ext cx="508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</a:t>
            </a:r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5120613" y="5713774"/>
            <a:ext cx="504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C1</a:t>
            </a:r>
            <a:endParaRPr lang="en-US" sz="24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3239615" y="1527080"/>
            <a:ext cx="0" cy="10228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764985" y="3149475"/>
            <a:ext cx="340039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B1 and B2 are </a:t>
            </a:r>
            <a:r>
              <a:rPr lang="en-US" sz="2400" dirty="0" err="1" smtClean="0"/>
              <a:t>paralogs</a:t>
            </a:r>
            <a:endParaRPr lang="en-US" sz="2400" dirty="0" smtClean="0"/>
          </a:p>
          <a:p>
            <a:r>
              <a:rPr lang="en-US" sz="2400" dirty="0" smtClean="0"/>
              <a:t>A1 and B1 are </a:t>
            </a:r>
            <a:r>
              <a:rPr lang="en-US" sz="2400" dirty="0" err="1" smtClean="0"/>
              <a:t>orthologs</a:t>
            </a:r>
            <a:endParaRPr lang="en-US" sz="2400" dirty="0" smtClean="0"/>
          </a:p>
          <a:p>
            <a:r>
              <a:rPr lang="en-US" sz="2400" dirty="0" smtClean="0"/>
              <a:t>A1 and B2 are </a:t>
            </a:r>
            <a:r>
              <a:rPr lang="en-US" sz="2400" dirty="0" err="1" smtClean="0"/>
              <a:t>orthologs</a:t>
            </a:r>
            <a:endParaRPr lang="en-US" sz="2400" dirty="0" smtClean="0"/>
          </a:p>
          <a:p>
            <a:r>
              <a:rPr lang="en-US" sz="2400" dirty="0" smtClean="0"/>
              <a:t>All of these genes would</a:t>
            </a:r>
          </a:p>
          <a:p>
            <a:r>
              <a:rPr lang="en-US" sz="2400" dirty="0" smtClean="0"/>
              <a:t>form a single gene cluster</a:t>
            </a:r>
            <a:endParaRPr lang="en-US" sz="2400" dirty="0"/>
          </a:p>
        </p:txBody>
      </p:sp>
      <p:cxnSp>
        <p:nvCxnSpPr>
          <p:cNvPr id="37" name="Straight Connector 36"/>
          <p:cNvCxnSpPr/>
          <p:nvPr/>
        </p:nvCxnSpPr>
        <p:spPr>
          <a:xfrm flipH="1">
            <a:off x="3084116" y="5088467"/>
            <a:ext cx="361817" cy="6152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676747" y="5703695"/>
            <a:ext cx="508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</a:t>
            </a:r>
            <a:r>
              <a:rPr lang="en-US" sz="2400" dirty="0"/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3204042" y="4846576"/>
            <a:ext cx="483782" cy="4837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2220218" y="3403766"/>
            <a:ext cx="483782" cy="4837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25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 Names, </a:t>
            </a:r>
            <a:r>
              <a:rPr lang="en-US" dirty="0" err="1" smtClean="0"/>
              <a:t>Orthology</a:t>
            </a:r>
            <a:r>
              <a:rPr lang="en-US" dirty="0" smtClean="0"/>
              <a:t>, and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35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When you ask, does strain A have gene X?...</a:t>
            </a:r>
          </a:p>
          <a:p>
            <a:endParaRPr lang="en-US" dirty="0" smtClean="0"/>
          </a:p>
          <a:p>
            <a:r>
              <a:rPr lang="en-US" dirty="0" smtClean="0"/>
              <a:t>What you are really asking is, does strain A have an </a:t>
            </a:r>
            <a:r>
              <a:rPr lang="en-US" dirty="0" err="1" smtClean="0"/>
              <a:t>ortholog</a:t>
            </a:r>
            <a:r>
              <a:rPr lang="en-US" dirty="0" smtClean="0"/>
              <a:t> of gene X? (where gene X is characterized in another strain)</a:t>
            </a:r>
          </a:p>
          <a:p>
            <a:endParaRPr lang="en-US" dirty="0"/>
          </a:p>
          <a:p>
            <a:r>
              <a:rPr lang="en-US" dirty="0"/>
              <a:t>If two genes are </a:t>
            </a:r>
            <a:r>
              <a:rPr lang="en-US" dirty="0" err="1"/>
              <a:t>orthologs</a:t>
            </a:r>
            <a:r>
              <a:rPr lang="en-US" dirty="0"/>
              <a:t>, that does not imply they have same function, but they often do</a:t>
            </a:r>
          </a:p>
          <a:p>
            <a:endParaRPr lang="en-US" dirty="0"/>
          </a:p>
          <a:p>
            <a:r>
              <a:rPr lang="en-US" dirty="0"/>
              <a:t>If two genes are </a:t>
            </a:r>
            <a:r>
              <a:rPr lang="en-US" dirty="0" err="1"/>
              <a:t>paralogs</a:t>
            </a:r>
            <a:r>
              <a:rPr lang="en-US" dirty="0"/>
              <a:t>, they have traditionally thought to often differ in function, and </a:t>
            </a:r>
            <a:r>
              <a:rPr lang="en-US" dirty="0" err="1"/>
              <a:t>paralogy</a:t>
            </a:r>
            <a:r>
              <a:rPr lang="en-US" dirty="0"/>
              <a:t> is thought to be one of the main sources of “new” </a:t>
            </a:r>
            <a:r>
              <a:rPr lang="en-US" dirty="0" smtClean="0"/>
              <a:t>genes</a:t>
            </a:r>
          </a:p>
          <a:p>
            <a:endParaRPr lang="en-US" dirty="0" smtClean="0"/>
          </a:p>
          <a:p>
            <a:r>
              <a:rPr lang="en-US" dirty="0"/>
              <a:t>…but there is some evidence to suggest that </a:t>
            </a:r>
            <a:r>
              <a:rPr lang="en-US" dirty="0" err="1"/>
              <a:t>paralogs</a:t>
            </a:r>
            <a:r>
              <a:rPr lang="en-US" dirty="0"/>
              <a:t> are often </a:t>
            </a:r>
            <a:r>
              <a:rPr lang="en-US" dirty="0" smtClean="0"/>
              <a:t>more similar </a:t>
            </a:r>
            <a:r>
              <a:rPr lang="en-US" dirty="0"/>
              <a:t>in </a:t>
            </a:r>
            <a:r>
              <a:rPr lang="en-US" dirty="0" smtClean="0"/>
              <a:t>function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69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Clustering - how it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Assess the similarity of every gene to every other gene</a:t>
            </a:r>
          </a:p>
          <a:p>
            <a:pPr lvl="1"/>
            <a:r>
              <a:rPr lang="en-US" dirty="0" smtClean="0"/>
              <a:t>e.g., using BLAST</a:t>
            </a:r>
          </a:p>
          <a:p>
            <a:r>
              <a:rPr lang="en-US" dirty="0" smtClean="0"/>
              <a:t>Use that similarity to join pairs of genes</a:t>
            </a:r>
          </a:p>
          <a:p>
            <a:pPr lvl="1"/>
            <a:r>
              <a:rPr lang="en-US" dirty="0" smtClean="0"/>
              <a:t>e.g., using Reciprocal Best Hits</a:t>
            </a:r>
          </a:p>
          <a:p>
            <a:r>
              <a:rPr lang="en-US" dirty="0" smtClean="0"/>
              <a:t>Connect the gene pairs into larger clusters</a:t>
            </a:r>
          </a:p>
          <a:p>
            <a:pPr lvl="1"/>
            <a:r>
              <a:rPr lang="en-US" dirty="0" smtClean="0"/>
              <a:t>e.g., using Reciprocal Best Hits or Markov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62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274638"/>
            <a:ext cx="85979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Pairwise Clustering - Reciprocal Best Hits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313690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Reciprocal Best Hits (RBH) is a simple and popular clustering algorithm</a:t>
            </a:r>
          </a:p>
          <a:p>
            <a:endParaRPr lang="en-US" dirty="0"/>
          </a:p>
          <a:p>
            <a:r>
              <a:rPr lang="en-US" dirty="0" smtClean="0"/>
              <a:t>Two </a:t>
            </a:r>
            <a:r>
              <a:rPr lang="en-US" dirty="0"/>
              <a:t>proteins X and Y from species A and B, respectively, are considered </a:t>
            </a:r>
            <a:r>
              <a:rPr lang="en-US" dirty="0" err="1"/>
              <a:t>orthologs</a:t>
            </a:r>
            <a:r>
              <a:rPr lang="en-US" dirty="0"/>
              <a:t> if protein X is the best BLAST hit for protein Y and protein Y is the best BLAST hit for protein </a:t>
            </a:r>
            <a:r>
              <a:rPr lang="en-US" dirty="0" smtClean="0"/>
              <a:t>X (i.e., they are reciprocal best hits)</a:t>
            </a:r>
            <a:endParaRPr lang="en-US" dirty="0"/>
          </a:p>
          <a:p>
            <a:endParaRPr lang="en-US" dirty="0" smtClean="0"/>
          </a:p>
          <a:p>
            <a:pPr marL="457200" lvl="1" indent="0">
              <a:buNone/>
            </a:pPr>
            <a:endParaRPr lang="en-US" sz="3300" dirty="0"/>
          </a:p>
        </p:txBody>
      </p:sp>
      <p:sp>
        <p:nvSpPr>
          <p:cNvPr id="5" name="Oval 4"/>
          <p:cNvSpPr/>
          <p:nvPr/>
        </p:nvSpPr>
        <p:spPr>
          <a:xfrm>
            <a:off x="3213100" y="5435600"/>
            <a:ext cx="1041400" cy="1041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711700" y="5435600"/>
            <a:ext cx="1041400" cy="1041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873500" y="6007100"/>
            <a:ext cx="11557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81357" y="5029200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99000" y="5030232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</a:t>
            </a:r>
          </a:p>
        </p:txBody>
      </p:sp>
    </p:spTree>
    <p:extLst>
      <p:ext uri="{BB962C8B-B14F-4D97-AF65-F5344CB8AC3E}">
        <p14:creationId xmlns:p14="http://schemas.microsoft.com/office/powerpoint/2010/main" val="1667290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Clustering </a:t>
            </a:r>
            <a:r>
              <a:rPr lang="en-US" dirty="0"/>
              <a:t>- Reciprocal Best Hits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27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 logic of RBH can then be extended from pairs of genomes to three or more </a:t>
            </a:r>
            <a:r>
              <a:rPr lang="en-US" dirty="0" smtClean="0"/>
              <a:t>genomes</a:t>
            </a:r>
          </a:p>
          <a:p>
            <a:pPr lvl="1"/>
            <a:r>
              <a:rPr lang="en-US" dirty="0" smtClean="0"/>
              <a:t>i.e., Three </a:t>
            </a:r>
            <a:r>
              <a:rPr lang="en-US" dirty="0"/>
              <a:t>proteins </a:t>
            </a:r>
            <a:r>
              <a:rPr lang="en-US" dirty="0" smtClean="0"/>
              <a:t>X, Y, and Z, respectively, </a:t>
            </a:r>
            <a:r>
              <a:rPr lang="en-US" dirty="0"/>
              <a:t>from species </a:t>
            </a:r>
            <a:r>
              <a:rPr lang="en-US" dirty="0" smtClean="0"/>
              <a:t>A, </a:t>
            </a:r>
            <a:r>
              <a:rPr lang="en-US" dirty="0"/>
              <a:t>B, </a:t>
            </a:r>
            <a:r>
              <a:rPr lang="en-US" dirty="0" smtClean="0"/>
              <a:t>and C, respectively</a:t>
            </a:r>
            <a:r>
              <a:rPr lang="en-US" dirty="0"/>
              <a:t>, are considered </a:t>
            </a:r>
            <a:r>
              <a:rPr lang="en-US" dirty="0" err="1"/>
              <a:t>orthologs</a:t>
            </a:r>
            <a:r>
              <a:rPr lang="en-US" dirty="0"/>
              <a:t> if </a:t>
            </a:r>
            <a:r>
              <a:rPr lang="en-US" dirty="0" smtClean="0"/>
              <a:t>each protein is the best BLAST hit for each protein all genomes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Addition </a:t>
            </a:r>
            <a:r>
              <a:rPr lang="en-US" dirty="0"/>
              <a:t>of </a:t>
            </a:r>
            <a:r>
              <a:rPr lang="en-US" dirty="0" err="1"/>
              <a:t>paralogs</a:t>
            </a:r>
            <a:r>
              <a:rPr lang="en-US" dirty="0"/>
              <a:t> is not part of the RBH algorithm, but can be done as post-processing step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975100" y="3683000"/>
            <a:ext cx="1041400" cy="1041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692400" y="4635500"/>
            <a:ext cx="1041400" cy="1041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sp>
        <p:nvSpPr>
          <p:cNvPr id="6" name="Oval 5"/>
          <p:cNvSpPr/>
          <p:nvPr/>
        </p:nvSpPr>
        <p:spPr>
          <a:xfrm>
            <a:off x="5232400" y="4635500"/>
            <a:ext cx="1041400" cy="1041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Z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352800" y="4356100"/>
            <a:ext cx="939800" cy="6985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673600" y="4356100"/>
            <a:ext cx="939800" cy="6985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352800" y="5207000"/>
            <a:ext cx="22606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031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49800"/>
          </a:xfrm>
        </p:spPr>
        <p:txBody>
          <a:bodyPr>
            <a:normAutofit/>
          </a:bodyPr>
          <a:lstStyle/>
          <a:p>
            <a:r>
              <a:rPr lang="en-US" dirty="0" smtClean="0"/>
              <a:t>Genomics Terminology</a:t>
            </a:r>
          </a:p>
          <a:p>
            <a:r>
              <a:rPr lang="en-US" dirty="0" smtClean="0"/>
              <a:t>Assemblies vs. Variants</a:t>
            </a:r>
          </a:p>
          <a:p>
            <a:r>
              <a:rPr lang="en-US" dirty="0" smtClean="0"/>
              <a:t>Assembly-based analyses</a:t>
            </a:r>
          </a:p>
          <a:p>
            <a:r>
              <a:rPr lang="en-US" dirty="0" err="1" smtClean="0"/>
              <a:t>Orthology</a:t>
            </a:r>
            <a:endParaRPr lang="en-US" dirty="0" smtClean="0"/>
          </a:p>
          <a:p>
            <a:r>
              <a:rPr lang="en-US" dirty="0" smtClean="0"/>
              <a:t>Variant-based analyses</a:t>
            </a:r>
          </a:p>
          <a:p>
            <a:r>
              <a:rPr lang="en-US" dirty="0" smtClean="0"/>
              <a:t>How to choose?</a:t>
            </a:r>
          </a:p>
        </p:txBody>
      </p:sp>
    </p:spTree>
    <p:extLst>
      <p:ext uri="{BB962C8B-B14F-4D97-AF65-F5344CB8AC3E}">
        <p14:creationId xmlns:p14="http://schemas.microsoft.com/office/powerpoint/2010/main" val="980977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Clustering - </a:t>
            </a:r>
            <a:r>
              <a:rPr lang="en-US" dirty="0" err="1" smtClean="0"/>
              <a:t>OrthoMCL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2067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OrthoMCL</a:t>
            </a:r>
            <a:r>
              <a:rPr lang="en-US" dirty="0" smtClean="0"/>
              <a:t> is an extremely popular gene clustering program</a:t>
            </a:r>
          </a:p>
          <a:p>
            <a:endParaRPr lang="en-US" dirty="0" smtClean="0"/>
          </a:p>
          <a:p>
            <a:r>
              <a:rPr lang="en-US" dirty="0" err="1" smtClean="0"/>
              <a:t>OrthoMCL</a:t>
            </a:r>
            <a:r>
              <a:rPr lang="en-US" dirty="0" smtClean="0"/>
              <a:t> uses reciprocal best hits to identify </a:t>
            </a:r>
            <a:r>
              <a:rPr lang="en-US" dirty="0" err="1" smtClean="0"/>
              <a:t>orthologs</a:t>
            </a:r>
            <a:r>
              <a:rPr lang="en-US" dirty="0" smtClean="0"/>
              <a:t> between pairs of genomes</a:t>
            </a:r>
          </a:p>
          <a:p>
            <a:endParaRPr lang="en-US" dirty="0"/>
          </a:p>
          <a:p>
            <a:r>
              <a:rPr lang="en-US" dirty="0" smtClean="0"/>
              <a:t>Beyond genome pairs, it uses a Markov cluster algorithm (MCL) to assemble groups of </a:t>
            </a:r>
            <a:r>
              <a:rPr lang="en-US" dirty="0" err="1" smtClean="0"/>
              <a:t>orthologs</a:t>
            </a:r>
            <a:r>
              <a:rPr lang="en-US" dirty="0" smtClean="0"/>
              <a:t> and </a:t>
            </a:r>
            <a:r>
              <a:rPr lang="en-US" dirty="0" err="1" smtClean="0"/>
              <a:t>paralogs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If that sounds “black box,” it’s because it is!</a:t>
            </a:r>
          </a:p>
          <a:p>
            <a:endParaRPr lang="en-US" dirty="0"/>
          </a:p>
          <a:p>
            <a:r>
              <a:rPr lang="en-US" dirty="0" smtClean="0"/>
              <a:t>It does not scale well to hundreds of genomes, so as sequencing throughput continues to increase, </a:t>
            </a:r>
            <a:r>
              <a:rPr lang="en-US" dirty="0" err="1" smtClean="0"/>
              <a:t>OrthoMCL</a:t>
            </a:r>
            <a:r>
              <a:rPr lang="en-US" dirty="0" smtClean="0"/>
              <a:t> is losing popularity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87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Content Profiles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87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Orthologous gene clusters can then be used to build gene content profiles - binary coding of gene presence/absence across genomes</a:t>
            </a:r>
          </a:p>
          <a:p>
            <a:r>
              <a:rPr lang="en-US" dirty="0" smtClean="0"/>
              <a:t>These profiles can then be easily queried to identify genes unique to a given set of genomes</a:t>
            </a:r>
          </a:p>
          <a:p>
            <a:pPr lvl="1"/>
            <a:r>
              <a:rPr lang="en-US" dirty="0" smtClean="0"/>
              <a:t>easily identifies clade-specific genes</a:t>
            </a:r>
          </a:p>
          <a:p>
            <a:pPr lvl="1"/>
            <a:r>
              <a:rPr lang="en-US" dirty="0" smtClean="0"/>
              <a:t>can also look for perfect correlations of genes with phenotypes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787829"/>
              </p:ext>
            </p:extLst>
          </p:nvPr>
        </p:nvGraphicFramePr>
        <p:xfrm>
          <a:off x="1524000" y="4432300"/>
          <a:ext cx="60960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Species</a:t>
                      </a:r>
                      <a:r>
                        <a:rPr lang="en-US" baseline="0" dirty="0" smtClean="0"/>
                        <a:t>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Species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Species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Species</a:t>
                      </a:r>
                      <a:r>
                        <a:rPr lang="en-US" baseline="0" dirty="0" smtClean="0"/>
                        <a:t> 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Cluster 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Cluster X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Cluster 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Cluster 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375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Content </a:t>
            </a:r>
            <a:r>
              <a:rPr lang="en-US" dirty="0"/>
              <a:t>Profiles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83000"/>
            <a:ext cx="8229600" cy="30861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Cluster terminology:</a:t>
            </a:r>
          </a:p>
          <a:p>
            <a:pPr lvl="1"/>
            <a:r>
              <a:rPr lang="en-US" dirty="0"/>
              <a:t>Core = </a:t>
            </a:r>
            <a:r>
              <a:rPr lang="en-US" dirty="0" err="1"/>
              <a:t>orthologs</a:t>
            </a:r>
            <a:r>
              <a:rPr lang="en-US" dirty="0"/>
              <a:t> are present in all genomes</a:t>
            </a:r>
          </a:p>
          <a:p>
            <a:pPr lvl="1"/>
            <a:r>
              <a:rPr lang="en-US" dirty="0" err="1"/>
              <a:t>Auxillary</a:t>
            </a:r>
            <a:r>
              <a:rPr lang="en-US" dirty="0"/>
              <a:t> = genes with </a:t>
            </a:r>
            <a:r>
              <a:rPr lang="en-US" dirty="0" err="1"/>
              <a:t>orthologs</a:t>
            </a:r>
            <a:r>
              <a:rPr lang="en-US" dirty="0"/>
              <a:t> in at least </a:t>
            </a:r>
            <a:r>
              <a:rPr lang="en-US" dirty="0" smtClean="0"/>
              <a:t>two genomes </a:t>
            </a:r>
            <a:r>
              <a:rPr lang="en-US" dirty="0"/>
              <a:t>but not all genomes</a:t>
            </a:r>
          </a:p>
          <a:p>
            <a:pPr lvl="1"/>
            <a:r>
              <a:rPr lang="en-US" dirty="0"/>
              <a:t>Unique = genes without </a:t>
            </a:r>
            <a:r>
              <a:rPr lang="en-US" dirty="0" err="1" smtClean="0"/>
              <a:t>orthologs</a:t>
            </a:r>
            <a:endParaRPr lang="en-US" dirty="0" smtClean="0"/>
          </a:p>
          <a:p>
            <a:pPr lvl="1"/>
            <a:r>
              <a:rPr lang="en-US" dirty="0" smtClean="0"/>
              <a:t>Sum of all of these genes is called the “pan genome”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Single-copy = genes without </a:t>
            </a:r>
            <a:r>
              <a:rPr lang="en-US" dirty="0" err="1"/>
              <a:t>paralogs</a:t>
            </a:r>
            <a:r>
              <a:rPr lang="en-US" dirty="0"/>
              <a:t> in any genome</a:t>
            </a:r>
          </a:p>
          <a:p>
            <a:pPr lvl="1"/>
            <a:r>
              <a:rPr lang="en-US" dirty="0"/>
              <a:t>Multi-copy = genes with </a:t>
            </a:r>
            <a:r>
              <a:rPr lang="en-US" dirty="0" err="1"/>
              <a:t>paralogs</a:t>
            </a:r>
            <a:r>
              <a:rPr lang="en-US" dirty="0"/>
              <a:t> in at least one </a:t>
            </a:r>
            <a:r>
              <a:rPr lang="en-US" dirty="0" smtClean="0"/>
              <a:t>genome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909754"/>
              </p:ext>
            </p:extLst>
          </p:nvPr>
        </p:nvGraphicFramePr>
        <p:xfrm>
          <a:off x="355600" y="1595438"/>
          <a:ext cx="84201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9040"/>
                <a:gridCol w="1209040"/>
                <a:gridCol w="1209040"/>
                <a:gridCol w="1209040"/>
                <a:gridCol w="1209040"/>
                <a:gridCol w="23749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Species</a:t>
                      </a:r>
                      <a:r>
                        <a:rPr lang="en-US" baseline="0" dirty="0" smtClean="0"/>
                        <a:t>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Species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Species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Species</a:t>
                      </a:r>
                      <a:r>
                        <a:rPr lang="en-US" baseline="0" dirty="0" smtClean="0"/>
                        <a:t>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Profile</a:t>
                      </a:r>
                      <a:r>
                        <a:rPr lang="en-US" baseline="0" dirty="0" smtClean="0"/>
                        <a:t> Type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Cluster 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Single copy core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Cluster 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Multi-copy</a:t>
                      </a:r>
                      <a:r>
                        <a:rPr lang="en-US" baseline="0" dirty="0" smtClean="0"/>
                        <a:t> core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Cluster 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Auxillary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Cluster 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Unique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484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Organismal Phylogenies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396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Single-copy core genes are often used to create organismal </a:t>
            </a:r>
            <a:r>
              <a:rPr lang="en-US" dirty="0" smtClean="0"/>
              <a:t>phylogenies</a:t>
            </a:r>
          </a:p>
          <a:p>
            <a:endParaRPr lang="en-US" dirty="0"/>
          </a:p>
          <a:p>
            <a:r>
              <a:rPr lang="en-US" dirty="0" smtClean="0"/>
              <a:t>Genes can be aligned with MUSCLE or </a:t>
            </a:r>
            <a:r>
              <a:rPr lang="en-US" dirty="0" smtClean="0"/>
              <a:t>CLUSTAL</a:t>
            </a:r>
          </a:p>
          <a:p>
            <a:endParaRPr lang="en-US" dirty="0" smtClean="0"/>
          </a:p>
          <a:p>
            <a:r>
              <a:rPr lang="en-US" dirty="0" smtClean="0"/>
              <a:t>Then sequences are concatenated, or attached together end-to-end, so that the end of gene A is followed by the beginning of gene </a:t>
            </a:r>
            <a:r>
              <a:rPr lang="en-US" dirty="0" smtClean="0"/>
              <a:t>B</a:t>
            </a:r>
          </a:p>
          <a:p>
            <a:endParaRPr lang="en-US" dirty="0" smtClean="0"/>
          </a:p>
          <a:p>
            <a:r>
              <a:rPr lang="en-US" dirty="0" smtClean="0"/>
              <a:t>Then a phylogeny is generated using available software like </a:t>
            </a:r>
            <a:r>
              <a:rPr lang="en-US" dirty="0" err="1" smtClean="0"/>
              <a:t>RAxML</a:t>
            </a:r>
            <a:r>
              <a:rPr lang="en-US" dirty="0" smtClean="0"/>
              <a:t> or </a:t>
            </a:r>
            <a:r>
              <a:rPr lang="en-US" dirty="0" err="1" smtClean="0"/>
              <a:t>FastTree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Beware horizontal transfer!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764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</a:t>
            </a:r>
            <a:r>
              <a:rPr lang="en-US" dirty="0" smtClean="0"/>
              <a:t>potential downstream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</a:t>
            </a:r>
            <a:r>
              <a:rPr lang="en-US" dirty="0" smtClean="0"/>
              <a:t>for rapidly evolving genes by calculating evolutionary </a:t>
            </a:r>
            <a:r>
              <a:rPr lang="en-US" dirty="0" smtClean="0"/>
              <a:t>rates</a:t>
            </a:r>
          </a:p>
          <a:p>
            <a:endParaRPr lang="en-US" dirty="0" smtClean="0"/>
          </a:p>
          <a:p>
            <a:r>
              <a:rPr lang="en-US" dirty="0" smtClean="0"/>
              <a:t>Functional enrichment of genes specific to a </a:t>
            </a:r>
            <a:r>
              <a:rPr lang="en-US" dirty="0" smtClean="0"/>
              <a:t>clade</a:t>
            </a:r>
          </a:p>
          <a:p>
            <a:endParaRPr lang="en-US" dirty="0" smtClean="0"/>
          </a:p>
          <a:p>
            <a:r>
              <a:rPr lang="en-US" dirty="0" smtClean="0"/>
              <a:t>Association tests of gene presence/absence with a specific phenotype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061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Two Approaches to Microbial Genomics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3762587"/>
            <a:ext cx="4038600" cy="2773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Assembly-based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ssemble </a:t>
            </a:r>
            <a:r>
              <a:rPr lang="en-US" dirty="0"/>
              <a:t>each </a:t>
            </a:r>
            <a:r>
              <a:rPr lang="en-US" dirty="0" smtClean="0"/>
              <a:t>set of reads into a genome sequence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Annotate each genome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Cluster genes and compare between each genome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3762587"/>
            <a:ext cx="4038600" cy="2773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Variant-based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Compare each read set to a reference genome assembly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Directly compare variants between each genome</a:t>
            </a:r>
            <a:endParaRPr lang="en-US" dirty="0"/>
          </a:p>
        </p:txBody>
      </p:sp>
      <p:grpSp>
        <p:nvGrpSpPr>
          <p:cNvPr id="64" name="Group 63"/>
          <p:cNvGrpSpPr/>
          <p:nvPr/>
        </p:nvGrpSpPr>
        <p:grpSpPr>
          <a:xfrm>
            <a:off x="740833" y="2495749"/>
            <a:ext cx="7493000" cy="907534"/>
            <a:chOff x="740833" y="1632466"/>
            <a:chExt cx="7493000" cy="907534"/>
          </a:xfrm>
        </p:grpSpPr>
        <p:grpSp>
          <p:nvGrpSpPr>
            <p:cNvPr id="18" name="Group 17"/>
            <p:cNvGrpSpPr/>
            <p:nvPr/>
          </p:nvGrpSpPr>
          <p:grpSpPr>
            <a:xfrm>
              <a:off x="740833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/>
            <p:cNvSpPr txBox="1"/>
            <p:nvPr/>
          </p:nvSpPr>
          <p:spPr>
            <a:xfrm>
              <a:off x="1274233" y="16324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863850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/>
            <p:cNvSpPr txBox="1"/>
            <p:nvPr/>
          </p:nvSpPr>
          <p:spPr>
            <a:xfrm>
              <a:off x="3397250" y="16324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5633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/>
            <p:cNvSpPr txBox="1"/>
            <p:nvPr/>
          </p:nvSpPr>
          <p:spPr>
            <a:xfrm>
              <a:off x="5389033" y="16324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6824133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TextBox 51"/>
            <p:cNvSpPr txBox="1"/>
            <p:nvPr/>
          </p:nvSpPr>
          <p:spPr>
            <a:xfrm>
              <a:off x="7357533" y="1632466"/>
              <a:ext cx="3266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</a:t>
              </a:r>
              <a:endParaRPr 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37446" y="1859280"/>
            <a:ext cx="77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Starting with sets of reads representing your study isolates…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9618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Variant-Based Approach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13468"/>
            <a:ext cx="8229600" cy="51962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Align reads to a reference genome</a:t>
            </a:r>
          </a:p>
          <a:p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893233" y="3295095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83733" y="34051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236133" y="35575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388533" y="37099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464733" y="3295095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617133" y="34051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769533" y="35575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0833" y="3523694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93233" y="3693028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74233" y="2802427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2863850" y="3295095"/>
            <a:ext cx="1409700" cy="414866"/>
            <a:chOff x="1447800" y="2125134"/>
            <a:chExt cx="1409700" cy="414866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1600200" y="2125134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790700" y="2235200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1943100" y="2387600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2095500" y="2540000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171700" y="2125134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324100" y="2235200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476500" y="2387600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447800" y="2353733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600200" y="2523067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397250" y="2802427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4855633" y="3295095"/>
            <a:ext cx="1409700" cy="414866"/>
            <a:chOff x="1447800" y="2125134"/>
            <a:chExt cx="1409700" cy="414866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1600200" y="2125134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790700" y="2235200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1943100" y="2387600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095500" y="2540000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171700" y="2125134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324100" y="2235200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2476500" y="2387600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447800" y="2353733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600200" y="2523067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5389033" y="2802427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grpSp>
        <p:nvGrpSpPr>
          <p:cNvPr id="42" name="Group 41"/>
          <p:cNvGrpSpPr/>
          <p:nvPr/>
        </p:nvGrpSpPr>
        <p:grpSpPr>
          <a:xfrm>
            <a:off x="6824133" y="3295095"/>
            <a:ext cx="1409700" cy="414866"/>
            <a:chOff x="1447800" y="2125134"/>
            <a:chExt cx="1409700" cy="414866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1600200" y="2125134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790700" y="2235200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943100" y="2387600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2095500" y="2540000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171700" y="2125134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324100" y="2235200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2476500" y="2387600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447800" y="2353733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1600200" y="2523067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/>
          <p:cNvSpPr txBox="1"/>
          <p:nvPr/>
        </p:nvSpPr>
        <p:spPr>
          <a:xfrm>
            <a:off x="7357533" y="2802427"/>
            <a:ext cx="3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388533" y="3908399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3494616" y="3908399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5503333" y="3908399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7488765" y="3908399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294216" y="4755065"/>
            <a:ext cx="23897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768349" y="46751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1769533" y="46751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302933" y="46751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036233" y="4565095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4216" y="46751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27049" y="4565095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1284816" y="467516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1540933" y="456139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769533" y="4463494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2257424" y="5347733"/>
            <a:ext cx="23897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2731557" y="5267829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3732741" y="5267829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4266141" y="5267829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999441" y="5157763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2257424" y="5267829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2490257" y="5157763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3248024" y="5267829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2731557" y="5043992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3016250" y="5157763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4288366" y="4755065"/>
            <a:ext cx="23897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4762499" y="4675161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763683" y="4675161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6297083" y="4675161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6030383" y="4565095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030383" y="4361894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6235698" y="4463494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5278966" y="4675161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535083" y="4561391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5763683" y="4463494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6265333" y="5347733"/>
            <a:ext cx="23897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6739466" y="5267829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7740650" y="5267829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8274050" y="5267829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8007350" y="5157763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6265333" y="5267829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6498166" y="5157763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7255933" y="5267829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7512050" y="5154059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7014633" y="5157763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85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Alignment Methods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Goal: to find the best match or matches of a read to reference genome</a:t>
            </a:r>
          </a:p>
          <a:p>
            <a:r>
              <a:rPr lang="en-US" dirty="0" smtClean="0"/>
              <a:t>While it seems simple, it’s actually a difficult problem since you cannot check all possibilities (need heuristics)</a:t>
            </a:r>
          </a:p>
          <a:p>
            <a:endParaRPr lang="en-US" dirty="0"/>
          </a:p>
          <a:p>
            <a:r>
              <a:rPr lang="en-US" dirty="0" smtClean="0"/>
              <a:t>Un-spliced aligners (DNA to DNA, </a:t>
            </a:r>
            <a:r>
              <a:rPr lang="en-US" dirty="0" err="1" smtClean="0"/>
              <a:t>cDNA</a:t>
            </a:r>
            <a:r>
              <a:rPr lang="en-US" dirty="0" smtClean="0"/>
              <a:t> to </a:t>
            </a:r>
            <a:r>
              <a:rPr lang="en-US" dirty="0" err="1" smtClean="0"/>
              <a:t>cDNA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BWA (http://bio-</a:t>
            </a:r>
            <a:r>
              <a:rPr lang="en-US" dirty="0" err="1"/>
              <a:t>bwa.sourceforge.net</a:t>
            </a:r>
            <a:r>
              <a:rPr lang="en-US" dirty="0"/>
              <a:t>/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Bowtie2 (http://bowtie-</a:t>
            </a:r>
            <a:r>
              <a:rPr lang="en-US" dirty="0" err="1"/>
              <a:t>bio.sourceforge.net</a:t>
            </a:r>
            <a:r>
              <a:rPr lang="en-US" dirty="0"/>
              <a:t>/bowtie2/</a:t>
            </a:r>
            <a:r>
              <a:rPr lang="en-US" dirty="0" err="1"/>
              <a:t>index.shtml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897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Variant-Based Approach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13468"/>
            <a:ext cx="8229600" cy="51962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Call variants</a:t>
            </a:r>
          </a:p>
          <a:p>
            <a:endParaRPr lang="en-US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1274233" y="2802427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397250" y="2802427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5389033" y="2802427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7357533" y="2802427"/>
            <a:ext cx="3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388533" y="4577266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3494616" y="4577266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5503333" y="4577266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7488765" y="4577266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294216" y="3343751"/>
            <a:ext cx="8360834" cy="985839"/>
            <a:chOff x="294216" y="4361894"/>
            <a:chExt cx="8360834" cy="985839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294216" y="4755065"/>
              <a:ext cx="23897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768349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1769533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2302933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2036233" y="4565095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294216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527049" y="4565095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284816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1540933" y="456139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769533" y="4463494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2257424" y="5347733"/>
              <a:ext cx="23897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2731557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3732741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4266141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3999441" y="5157763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257424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2490257" y="5157763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248024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2731557" y="5043992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3016250" y="5157763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4288366" y="4755065"/>
              <a:ext cx="23897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4762499" y="467516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5763683" y="467516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6297083" y="467516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6030383" y="4565095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6030383" y="4361894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6235698" y="4463494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5278966" y="467516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5535083" y="456139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5763683" y="4463494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6265333" y="5347733"/>
              <a:ext cx="23897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6739466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7740650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8274050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8007350" y="5157763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6265333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6498166" y="5157763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7255933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7512050" y="515405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7014633" y="5157763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102"/>
          <p:cNvGrpSpPr/>
          <p:nvPr/>
        </p:nvGrpSpPr>
        <p:grpSpPr>
          <a:xfrm>
            <a:off x="446616" y="5096351"/>
            <a:ext cx="8360834" cy="985839"/>
            <a:chOff x="294216" y="4361894"/>
            <a:chExt cx="8360834" cy="985839"/>
          </a:xfrm>
        </p:grpSpPr>
        <p:cxnSp>
          <p:nvCxnSpPr>
            <p:cNvPr id="104" name="Straight Connector 103"/>
            <p:cNvCxnSpPr/>
            <p:nvPr/>
          </p:nvCxnSpPr>
          <p:spPr>
            <a:xfrm>
              <a:off x="294216" y="4755065"/>
              <a:ext cx="23897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768349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1769533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2302933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2036233" y="4565095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294216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527049" y="4565095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1284816" y="467516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1540933" y="4561391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1769533" y="4463494"/>
              <a:ext cx="381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2257424" y="5347733"/>
              <a:ext cx="23897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>
              <a:off x="2731557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3732741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4266141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3999441" y="5157763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>
              <a:off x="2257424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2490257" y="5157763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3248024" y="5267829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2731557" y="5043992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3016250" y="5157763"/>
              <a:ext cx="381000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>
              <a:off x="4288366" y="4755065"/>
              <a:ext cx="23897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>
              <a:off x="4762499" y="467516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5763683" y="467516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6297083" y="467516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>
              <a:off x="6030383" y="4565095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>
              <a:off x="6030383" y="4361894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>
              <a:off x="6235698" y="4463494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5278966" y="467516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5535083" y="4561391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5763683" y="4463494"/>
              <a:ext cx="381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>
              <a:off x="6265333" y="5347733"/>
              <a:ext cx="23897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6739466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>
              <a:off x="7740650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>
              <a:off x="8274050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>
              <a:off x="8007350" y="5157763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6265333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>
              <a:off x="6498166" y="5157763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7255933" y="526782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>
              <a:off x="7512050" y="5154059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>
              <a:off x="7014633" y="5157763"/>
              <a:ext cx="381000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/>
          <p:cNvCxnSpPr/>
          <p:nvPr/>
        </p:nvCxnSpPr>
        <p:spPr>
          <a:xfrm>
            <a:off x="1592462" y="5299552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>
            <a:off x="580696" y="5299552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>
            <a:off x="2150533" y="5096351"/>
            <a:ext cx="0" cy="4794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>
            <a:off x="4647870" y="5895342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>
            <a:off x="2566128" y="5892220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>
            <a:off x="6563783" y="5895342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6773001" y="5778449"/>
            <a:ext cx="0" cy="3968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6971970" y="5778449"/>
            <a:ext cx="0" cy="3968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5143169" y="5299552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5994070" y="5096351"/>
            <a:ext cx="0" cy="4831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743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4358640" cy="4922520"/>
          </a:xfrm>
        </p:spPr>
        <p:txBody>
          <a:bodyPr>
            <a:normAutofit/>
          </a:bodyPr>
          <a:lstStyle/>
          <a:p>
            <a:r>
              <a:rPr lang="en-US" dirty="0" smtClean="0"/>
              <a:t>Single nucleotide polymorphisms (SNPs)</a:t>
            </a:r>
          </a:p>
          <a:p>
            <a:endParaRPr lang="en-US" dirty="0" smtClean="0"/>
          </a:p>
          <a:p>
            <a:r>
              <a:rPr lang="en-US" dirty="0" smtClean="0"/>
              <a:t>Insertion</a:t>
            </a:r>
          </a:p>
          <a:p>
            <a:endParaRPr lang="en-US" dirty="0"/>
          </a:p>
          <a:p>
            <a:r>
              <a:rPr lang="en-US" dirty="0" smtClean="0"/>
              <a:t>Deletion</a:t>
            </a:r>
          </a:p>
          <a:p>
            <a:endParaRPr lang="en-US" dirty="0"/>
          </a:p>
          <a:p>
            <a:r>
              <a:rPr lang="en-US" dirty="0" smtClean="0"/>
              <a:t>Substitution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08320" y="160020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/>
                <a:cs typeface="Consolas"/>
              </a:rPr>
              <a:t>Ref AGG</a:t>
            </a:r>
            <a:r>
              <a:rPr lang="en-US" sz="2800" dirty="0" smtClean="0">
                <a:solidFill>
                  <a:srgbClr val="FF0000"/>
                </a:solidFill>
                <a:latin typeface="Consolas"/>
                <a:cs typeface="Consolas"/>
              </a:rPr>
              <a:t>T</a:t>
            </a:r>
            <a:r>
              <a:rPr lang="en-US" sz="2800" dirty="0" smtClean="0">
                <a:latin typeface="Consolas"/>
                <a:cs typeface="Consolas"/>
              </a:rPr>
              <a:t>CGT</a:t>
            </a:r>
          </a:p>
          <a:p>
            <a:r>
              <a:rPr lang="en-US" sz="2800" dirty="0" smtClean="0">
                <a:latin typeface="Consolas"/>
                <a:cs typeface="Consolas"/>
              </a:rPr>
              <a:t>Alt AGG</a:t>
            </a:r>
            <a:r>
              <a:rPr lang="en-US" sz="2800" dirty="0" smtClean="0">
                <a:solidFill>
                  <a:srgbClr val="FF0000"/>
                </a:solidFill>
                <a:latin typeface="Consolas"/>
                <a:cs typeface="Consolas"/>
              </a:rPr>
              <a:t>C</a:t>
            </a:r>
            <a:r>
              <a:rPr lang="en-US" sz="2800" dirty="0" smtClean="0">
                <a:latin typeface="Consolas"/>
                <a:cs typeface="Consolas"/>
              </a:rPr>
              <a:t>CGT</a:t>
            </a:r>
            <a:endParaRPr lang="en-US" sz="2800" dirty="0">
              <a:latin typeface="Consolas"/>
              <a:cs typeface="Consola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0" y="3134360"/>
            <a:ext cx="2976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/>
                <a:cs typeface="Consolas"/>
              </a:rPr>
              <a:t>Ref AGGT</a:t>
            </a:r>
            <a:r>
              <a:rPr lang="en-US" sz="2800" dirty="0" smtClean="0">
                <a:solidFill>
                  <a:srgbClr val="FF0000"/>
                </a:solidFill>
                <a:latin typeface="Consolas"/>
                <a:cs typeface="Consolas"/>
              </a:rPr>
              <a:t>---</a:t>
            </a:r>
            <a:r>
              <a:rPr lang="en-US" sz="2800" dirty="0" smtClean="0">
                <a:latin typeface="Consolas"/>
                <a:cs typeface="Consolas"/>
              </a:rPr>
              <a:t>CGT</a:t>
            </a:r>
          </a:p>
          <a:p>
            <a:r>
              <a:rPr lang="en-US" sz="2800" dirty="0" smtClean="0">
                <a:latin typeface="Consolas"/>
                <a:cs typeface="Consolas"/>
              </a:rPr>
              <a:t>Alt AGGT</a:t>
            </a:r>
            <a:r>
              <a:rPr lang="en-US" sz="2800" dirty="0" smtClean="0">
                <a:solidFill>
                  <a:srgbClr val="FF0000"/>
                </a:solidFill>
                <a:latin typeface="Consolas"/>
                <a:cs typeface="Consolas"/>
              </a:rPr>
              <a:t>CCC</a:t>
            </a:r>
            <a:r>
              <a:rPr lang="en-US" sz="2800" dirty="0" smtClean="0">
                <a:latin typeface="Consolas"/>
                <a:cs typeface="Consolas"/>
              </a:rPr>
              <a:t>CGT</a:t>
            </a:r>
            <a:endParaRPr lang="en-US" sz="2800" dirty="0">
              <a:latin typeface="Consolas"/>
              <a:cs typeface="Consola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4960" y="435356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/>
                <a:cs typeface="Consolas"/>
              </a:rPr>
              <a:t>Ref AGG</a:t>
            </a:r>
            <a:r>
              <a:rPr lang="en-US" sz="2800" dirty="0" smtClean="0">
                <a:solidFill>
                  <a:srgbClr val="FF0000"/>
                </a:solidFill>
                <a:latin typeface="Consolas"/>
                <a:cs typeface="Consolas"/>
              </a:rPr>
              <a:t>T</a:t>
            </a:r>
            <a:r>
              <a:rPr lang="en-US" sz="2800" dirty="0" smtClean="0">
                <a:latin typeface="Consolas"/>
                <a:cs typeface="Consolas"/>
              </a:rPr>
              <a:t>CGT</a:t>
            </a:r>
          </a:p>
          <a:p>
            <a:r>
              <a:rPr lang="en-US" sz="2800" dirty="0" smtClean="0">
                <a:latin typeface="Consolas"/>
                <a:cs typeface="Consolas"/>
              </a:rPr>
              <a:t>Alt AGG</a:t>
            </a:r>
            <a:r>
              <a:rPr lang="en-US" sz="2800" dirty="0" smtClean="0">
                <a:solidFill>
                  <a:srgbClr val="FF0000"/>
                </a:solidFill>
                <a:latin typeface="Consolas"/>
                <a:cs typeface="Consolas"/>
              </a:rPr>
              <a:t>-</a:t>
            </a:r>
            <a:r>
              <a:rPr lang="en-US" sz="2800" dirty="0" smtClean="0">
                <a:latin typeface="Consolas"/>
                <a:cs typeface="Consolas"/>
              </a:rPr>
              <a:t>CGT</a:t>
            </a:r>
            <a:endParaRPr lang="en-US" sz="2800" dirty="0">
              <a:latin typeface="Consolas"/>
              <a:cs typeface="Consola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4960" y="5663416"/>
            <a:ext cx="3291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/>
                <a:cs typeface="Consolas"/>
              </a:rPr>
              <a:t>Ref AGG</a:t>
            </a:r>
            <a:r>
              <a:rPr lang="en-US" sz="2800" dirty="0" smtClean="0">
                <a:solidFill>
                  <a:srgbClr val="FF0000"/>
                </a:solidFill>
                <a:latin typeface="Consolas"/>
                <a:cs typeface="Consolas"/>
              </a:rPr>
              <a:t>TATG</a:t>
            </a:r>
            <a:r>
              <a:rPr lang="en-US" sz="2800" dirty="0" smtClean="0">
                <a:latin typeface="Consolas"/>
                <a:cs typeface="Consolas"/>
              </a:rPr>
              <a:t>CGT</a:t>
            </a:r>
          </a:p>
          <a:p>
            <a:r>
              <a:rPr lang="en-US" sz="2800" dirty="0" smtClean="0">
                <a:latin typeface="Consolas"/>
                <a:cs typeface="Consolas"/>
              </a:rPr>
              <a:t>Alt AGG</a:t>
            </a:r>
            <a:r>
              <a:rPr lang="en-US" sz="2800" dirty="0" smtClean="0">
                <a:solidFill>
                  <a:srgbClr val="FF0000"/>
                </a:solidFill>
                <a:latin typeface="Consolas"/>
                <a:cs typeface="Consolas"/>
              </a:rPr>
              <a:t>CCC-</a:t>
            </a:r>
            <a:r>
              <a:rPr lang="en-US" sz="2800" dirty="0" smtClean="0">
                <a:latin typeface="Consolas"/>
                <a:cs typeface="Consolas"/>
              </a:rPr>
              <a:t>CGT</a:t>
            </a:r>
            <a:endParaRPr lang="en-US" sz="2800" dirty="0">
              <a:latin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3067298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Genomics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391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Assembly: </a:t>
            </a:r>
            <a:r>
              <a:rPr lang="en-US" dirty="0" smtClean="0"/>
              <a:t>Reconstruction </a:t>
            </a:r>
            <a:r>
              <a:rPr lang="en-US" dirty="0"/>
              <a:t>of a longer sequence from smaller </a:t>
            </a:r>
            <a:r>
              <a:rPr lang="en-US" dirty="0" smtClean="0"/>
              <a:t>sequencing reads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Annotation: Assigning a </a:t>
            </a:r>
            <a:r>
              <a:rPr lang="en-US" dirty="0" smtClean="0"/>
              <a:t>function </a:t>
            </a:r>
            <a:r>
              <a:rPr lang="en-US" dirty="0"/>
              <a:t>to a string </a:t>
            </a:r>
            <a:r>
              <a:rPr lang="en-US" dirty="0" smtClean="0"/>
              <a:t>of nucleotides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Variant calling: Identifying differences between a set of sequencing reads and a reference assembly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039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Variant Calling Methods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Variant calling process: decide which differences in an alignment to a reference represent real differences and not errors in </a:t>
            </a:r>
            <a:r>
              <a:rPr lang="en-US" dirty="0" smtClean="0"/>
              <a:t>alignment or sequencing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Pilon</a:t>
            </a:r>
            <a:r>
              <a:rPr lang="en-US" dirty="0" smtClean="0"/>
              <a:t> </a:t>
            </a:r>
            <a:r>
              <a:rPr lang="en-US" dirty="0"/>
              <a:t>(https://</a:t>
            </a:r>
            <a:r>
              <a:rPr lang="en-US" dirty="0" err="1"/>
              <a:t>github.com</a:t>
            </a:r>
            <a:r>
              <a:rPr lang="en-US" dirty="0"/>
              <a:t>/</a:t>
            </a:r>
            <a:r>
              <a:rPr lang="en-US" dirty="0" err="1"/>
              <a:t>broadinstitute</a:t>
            </a:r>
            <a:r>
              <a:rPr lang="en-US" dirty="0"/>
              <a:t>/</a:t>
            </a:r>
            <a:r>
              <a:rPr lang="en-US" dirty="0" err="1"/>
              <a:t>pilon</a:t>
            </a:r>
            <a:r>
              <a:rPr lang="en-US" dirty="0"/>
              <a:t>/wiki): </a:t>
            </a:r>
            <a:endParaRPr lang="en-US" dirty="0" smtClean="0"/>
          </a:p>
          <a:p>
            <a:pPr lvl="1"/>
            <a:r>
              <a:rPr lang="en-US" dirty="0"/>
              <a:t>P</a:t>
            </a:r>
            <a:r>
              <a:rPr lang="en-US" dirty="0" smtClean="0"/>
              <a:t>rogram for assembly improvement and also SNP calling</a:t>
            </a:r>
          </a:p>
          <a:p>
            <a:pPr lvl="1"/>
            <a:r>
              <a:rPr lang="en-US" dirty="0" smtClean="0"/>
              <a:t>Initially developed for haploid genomes but now also works on diploid genomes</a:t>
            </a:r>
          </a:p>
          <a:p>
            <a:pPr lvl="1"/>
            <a:r>
              <a:rPr lang="en-US" dirty="0" smtClean="0"/>
              <a:t>Uses internal heuristics for quality control</a:t>
            </a:r>
          </a:p>
          <a:p>
            <a:pPr lvl="1"/>
            <a:endParaRPr lang="en-US" dirty="0" smtClean="0"/>
          </a:p>
          <a:p>
            <a:r>
              <a:rPr lang="en-US" dirty="0"/>
              <a:t>GATK (https://</a:t>
            </a:r>
            <a:r>
              <a:rPr lang="en-US" dirty="0" err="1"/>
              <a:t>software.broadinstitute.org</a:t>
            </a:r>
            <a:r>
              <a:rPr lang="en-US" dirty="0"/>
              <a:t>/</a:t>
            </a:r>
            <a:r>
              <a:rPr lang="en-US" dirty="0" err="1"/>
              <a:t>gatk</a:t>
            </a:r>
            <a:r>
              <a:rPr lang="en-US" dirty="0"/>
              <a:t>/)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Program for SNP calling only</a:t>
            </a:r>
          </a:p>
          <a:p>
            <a:pPr lvl="1"/>
            <a:r>
              <a:rPr lang="en-US" dirty="0" smtClean="0"/>
              <a:t>Initially developed for diploid genomes but has been adapted to other </a:t>
            </a:r>
            <a:r>
              <a:rPr lang="en-US" dirty="0" err="1" smtClean="0"/>
              <a:t>ploidies</a:t>
            </a:r>
            <a:endParaRPr lang="en-US" dirty="0" smtClean="0"/>
          </a:p>
          <a:p>
            <a:pPr lvl="1"/>
            <a:r>
              <a:rPr lang="en-US" dirty="0" smtClean="0"/>
              <a:t>Requires “truth set” or hard filters for quality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202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Pilon</a:t>
            </a:r>
            <a:endParaRPr lang="en-US" dirty="0"/>
          </a:p>
        </p:txBody>
      </p:sp>
      <p:pic>
        <p:nvPicPr>
          <p:cNvPr id="6" name="Picture 5" descr="journal.pone.0112963.g0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1519238"/>
            <a:ext cx="7340600" cy="42827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87440" y="6448028"/>
            <a:ext cx="2866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Walker, </a:t>
            </a:r>
            <a:r>
              <a:rPr lang="en-US" sz="1400" dirty="0" err="1" smtClean="0"/>
              <a:t>Abeel</a:t>
            </a:r>
            <a:r>
              <a:rPr lang="en-US" sz="1400" dirty="0" smtClean="0"/>
              <a:t>, </a:t>
            </a:r>
            <a:r>
              <a:rPr lang="en-US" sz="1400" i="1" dirty="0" smtClean="0"/>
              <a:t>et. al </a:t>
            </a:r>
            <a:r>
              <a:rPr lang="en-US" sz="1400" dirty="0" smtClean="0"/>
              <a:t>2014 </a:t>
            </a:r>
            <a:r>
              <a:rPr lang="en-US" sz="1400" i="1" dirty="0" smtClean="0"/>
              <a:t>PLOS ONE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220934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Variant-Based Approach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13468"/>
            <a:ext cx="8229600" cy="51962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Compare variants directly</a:t>
            </a:r>
          </a:p>
          <a:p>
            <a:endParaRPr lang="en-US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3036357" y="2802427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036357" y="3370396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040225" y="4168311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3027904" y="4924876"/>
            <a:ext cx="3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04" name="Straight Connector 103"/>
          <p:cNvCxnSpPr/>
          <p:nvPr/>
        </p:nvCxnSpPr>
        <p:spPr>
          <a:xfrm>
            <a:off x="3496731" y="3091762"/>
            <a:ext cx="23897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3970864" y="3011858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972048" y="3011858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5505448" y="3011858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5238748" y="2901792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3496731" y="3011858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3729564" y="2901792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4487331" y="3011858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4743448" y="2898088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4972048" y="280019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3496731" y="3926576"/>
            <a:ext cx="23897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3970864" y="3846672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4972048" y="3846672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5505448" y="3846672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5238748" y="3736606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3496731" y="3846672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3729564" y="3736606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487331" y="3846672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3970864" y="3622835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4255557" y="3736606"/>
            <a:ext cx="381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3496731" y="4746148"/>
            <a:ext cx="23897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3970864" y="4666244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4972048" y="4666244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5505448" y="4666244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5238748" y="4556178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5238748" y="4352977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444063" y="4454577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4487331" y="4666244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4743448" y="4552474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4972048" y="4454577"/>
            <a:ext cx="381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3496731" y="5481056"/>
            <a:ext cx="23897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3970864" y="5401152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4972048" y="5401152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5505448" y="5401152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5238748" y="5291086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3496731" y="5401152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3729564" y="5291086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>
            <a:off x="4487331" y="5401152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>
            <a:off x="4743448" y="5287382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>
            <a:off x="4246031" y="5291086"/>
            <a:ext cx="381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642577" y="2901792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>
            <a:off x="3630811" y="2901792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>
            <a:off x="5200648" y="2698591"/>
            <a:ext cx="0" cy="4794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>
            <a:off x="5734777" y="3739728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>
            <a:off x="3630811" y="3736606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>
            <a:off x="3630811" y="5294208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3851999" y="5177315"/>
            <a:ext cx="0" cy="3968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4199134" y="5177315"/>
            <a:ext cx="0" cy="3968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4199134" y="4556178"/>
            <a:ext cx="0" cy="2799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5196719" y="4352977"/>
            <a:ext cx="0" cy="4831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496731" y="2698591"/>
            <a:ext cx="246593" cy="3092609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>
            <a:off x="4075837" y="4244895"/>
            <a:ext cx="246593" cy="1546305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>
            <a:off x="5073422" y="2433096"/>
            <a:ext cx="246593" cy="2655729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38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8" grpId="0" animBg="1"/>
      <p:bldP spid="15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Downstream analyses of variants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Annotation of variant effects</a:t>
            </a:r>
          </a:p>
          <a:p>
            <a:pPr lvl="1"/>
            <a:r>
              <a:rPr lang="en-US" dirty="0" smtClean="0"/>
              <a:t>Captures very different information than gene presence/absence: </a:t>
            </a:r>
            <a:r>
              <a:rPr lang="en-US" dirty="0" err="1" smtClean="0"/>
              <a:t>nonsynonymous</a:t>
            </a:r>
            <a:r>
              <a:rPr lang="en-US" dirty="0" smtClean="0"/>
              <a:t> and synonymous changes, </a:t>
            </a:r>
            <a:r>
              <a:rPr lang="en-US" dirty="0" err="1" smtClean="0"/>
              <a:t>frameshifts</a:t>
            </a:r>
            <a:r>
              <a:rPr lang="en-US" dirty="0" smtClean="0"/>
              <a:t> and introduced stop codons, promoter mutations</a:t>
            </a:r>
          </a:p>
          <a:p>
            <a:r>
              <a:rPr lang="en-US" dirty="0" smtClean="0"/>
              <a:t>SNP-based phylogenetic analysis</a:t>
            </a:r>
          </a:p>
          <a:p>
            <a:r>
              <a:rPr lang="en-US" dirty="0" smtClean="0"/>
              <a:t>SNP-based analysis of evolutionary rates</a:t>
            </a:r>
          </a:p>
          <a:p>
            <a:r>
              <a:rPr lang="en-US" dirty="0" smtClean="0"/>
              <a:t>Enrichment </a:t>
            </a:r>
            <a:r>
              <a:rPr lang="en-US" dirty="0"/>
              <a:t>of </a:t>
            </a:r>
            <a:r>
              <a:rPr lang="en-US" dirty="0" smtClean="0"/>
              <a:t>variant types in specific sets of genes</a:t>
            </a:r>
            <a:endParaRPr lang="en-US" dirty="0"/>
          </a:p>
          <a:p>
            <a:r>
              <a:rPr lang="en-US" dirty="0"/>
              <a:t>Association tests of </a:t>
            </a:r>
            <a:r>
              <a:rPr lang="en-US" dirty="0" smtClean="0"/>
              <a:t>variants </a:t>
            </a:r>
            <a:r>
              <a:rPr lang="en-US" dirty="0"/>
              <a:t>with a specific </a:t>
            </a:r>
            <a:r>
              <a:rPr lang="en-US" dirty="0" smtClean="0"/>
              <a:t>phenotype (GWAS)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242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Genome-Wide Association Studies (GWAS)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83231"/>
            <a:ext cx="3302196" cy="406461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Basic anatomy of GWAS:</a:t>
            </a:r>
          </a:p>
          <a:p>
            <a:r>
              <a:rPr lang="en-US" dirty="0" smtClean="0"/>
              <a:t>Count alleles for each polymorphic site</a:t>
            </a:r>
          </a:p>
          <a:p>
            <a:r>
              <a:rPr lang="en-US" dirty="0" smtClean="0"/>
              <a:t>Evaluate allele with Chi-squared or Fisher’s exact test</a:t>
            </a:r>
          </a:p>
          <a:p>
            <a:r>
              <a:rPr lang="en-US" dirty="0" smtClean="0"/>
              <a:t>Correct for multiple comparisons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Countless more complex variations of GWAS exist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Fundamentally the same idea as an “enrichment test”</a:t>
            </a:r>
            <a:endParaRPr lang="en-US" dirty="0"/>
          </a:p>
        </p:txBody>
      </p:sp>
      <p:pic>
        <p:nvPicPr>
          <p:cNvPr id="4" name="Picture 3" descr="800px-Method_example_for_GWA_study_design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282" y="2086505"/>
            <a:ext cx="4805148" cy="36038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349293" y="6554917"/>
            <a:ext cx="1794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image from Wikipedia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60489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2x2 Contingency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79800"/>
            <a:ext cx="8229600" cy="26463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Fisher’s exact test</a:t>
            </a:r>
          </a:p>
          <a:p>
            <a:pPr lvl="1"/>
            <a:r>
              <a:rPr lang="en-US" dirty="0" smtClean="0"/>
              <a:t>follows the </a:t>
            </a:r>
            <a:r>
              <a:rPr lang="en-US" dirty="0" err="1" smtClean="0"/>
              <a:t>hypergeometric</a:t>
            </a:r>
            <a:r>
              <a:rPr lang="en-US" dirty="0" smtClean="0"/>
              <a:t> distribution</a:t>
            </a:r>
          </a:p>
          <a:p>
            <a:pPr lvl="1"/>
            <a:r>
              <a:rPr lang="en-US" dirty="0" smtClean="0"/>
              <a:t>an exact statistic, so, it becomes difficult to calculate for large numbers</a:t>
            </a:r>
          </a:p>
          <a:p>
            <a:pPr lvl="1"/>
            <a:r>
              <a:rPr lang="en-US" dirty="0" smtClean="0"/>
              <a:t>recommended use case: any cell &lt; 5</a:t>
            </a:r>
          </a:p>
          <a:p>
            <a:pPr lvl="1"/>
            <a:endParaRPr lang="en-US" dirty="0"/>
          </a:p>
          <a:p>
            <a:r>
              <a:rPr lang="en-US" dirty="0"/>
              <a:t>Chi-Squared </a:t>
            </a:r>
            <a:r>
              <a:rPr lang="en-US" dirty="0" smtClean="0"/>
              <a:t>test</a:t>
            </a:r>
            <a:endParaRPr lang="en-US" dirty="0"/>
          </a:p>
          <a:p>
            <a:pPr lvl="1"/>
            <a:r>
              <a:rPr lang="en-US" dirty="0"/>
              <a:t>follows the chi-squared </a:t>
            </a:r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an </a:t>
            </a:r>
            <a:r>
              <a:rPr lang="en-US" dirty="0"/>
              <a:t>approximate statistic, so, easy to calculate for large numbers</a:t>
            </a:r>
          </a:p>
          <a:p>
            <a:pPr lvl="1"/>
            <a:r>
              <a:rPr lang="en-US" dirty="0"/>
              <a:t>recommended use case: all cells are &gt; 5</a:t>
            </a:r>
          </a:p>
          <a:p>
            <a:pPr lvl="1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611609"/>
              </p:ext>
            </p:extLst>
          </p:nvPr>
        </p:nvGraphicFramePr>
        <p:xfrm>
          <a:off x="1524000" y="1714500"/>
          <a:ext cx="609600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Phenotype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Phenotype 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Genotype 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Genotype 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025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Comparison Correction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Basic concept: the more statistical tests you do, the more likely one is to be significant by chance</a:t>
            </a:r>
          </a:p>
          <a:p>
            <a:endParaRPr lang="en-US" dirty="0" smtClean="0"/>
          </a:p>
          <a:p>
            <a:r>
              <a:rPr lang="en-US" dirty="0" err="1" smtClean="0"/>
              <a:t>Bonferroni</a:t>
            </a:r>
            <a:endParaRPr lang="en-US" dirty="0" smtClean="0"/>
          </a:p>
          <a:p>
            <a:pPr lvl="1"/>
            <a:r>
              <a:rPr lang="en-US" dirty="0" smtClean="0"/>
              <a:t>multiply the p-value by the number of comparisons</a:t>
            </a:r>
          </a:p>
          <a:p>
            <a:pPr lvl="1"/>
            <a:r>
              <a:rPr lang="en-US" dirty="0" smtClean="0"/>
              <a:t>simple but very conservative </a:t>
            </a:r>
          </a:p>
          <a:p>
            <a:pPr lvl="1"/>
            <a:endParaRPr lang="en-US" dirty="0"/>
          </a:p>
          <a:p>
            <a:r>
              <a:rPr lang="en-US" dirty="0" smtClean="0"/>
              <a:t>False Discovery Rate (FDR)</a:t>
            </a:r>
          </a:p>
          <a:p>
            <a:pPr lvl="1"/>
            <a:r>
              <a:rPr lang="en-US" dirty="0" smtClean="0"/>
              <a:t>more complicated but less conservative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01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Manhattan Plots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4757635"/>
            <a:ext cx="8229600" cy="1368528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Statistical significance values are plotted on the Y axis, while genome position is plotted on the X axis</a:t>
            </a:r>
          </a:p>
          <a:p>
            <a:r>
              <a:rPr lang="en-US" dirty="0" smtClean="0"/>
              <a:t>-log normalizes values between 0-1 such that 10-fold decrease in p-value causes the normalized value to increase by 1</a:t>
            </a:r>
            <a:endParaRPr lang="en-US" dirty="0"/>
          </a:p>
        </p:txBody>
      </p:sp>
      <p:pic>
        <p:nvPicPr>
          <p:cNvPr id="5" name="Picture 4" descr="Manhattan_Plot (1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004" y="1959234"/>
            <a:ext cx="5951999" cy="23164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49293" y="6554917"/>
            <a:ext cx="1794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image from Wikipedia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8900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Bacteria and GWAS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0756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Most </a:t>
            </a:r>
            <a:r>
              <a:rPr lang="en-US" dirty="0" smtClean="0"/>
              <a:t>GWAS methods </a:t>
            </a:r>
            <a:r>
              <a:rPr lang="en-US" dirty="0"/>
              <a:t>depend on linkage disequilibrium being slowly broken up by meiotic recombination, such that alleles physically distant from each other are </a:t>
            </a:r>
            <a:r>
              <a:rPr lang="en-US" dirty="0" smtClean="0"/>
              <a:t>independent</a:t>
            </a:r>
          </a:p>
          <a:p>
            <a:endParaRPr lang="en-US" dirty="0" smtClean="0"/>
          </a:p>
          <a:p>
            <a:r>
              <a:rPr lang="en-US" dirty="0" smtClean="0"/>
              <a:t>Many bacteria have limited or no recombination, making GWAS difficult</a:t>
            </a:r>
          </a:p>
          <a:p>
            <a:endParaRPr lang="en-US" dirty="0" smtClean="0"/>
          </a:p>
          <a:p>
            <a:r>
              <a:rPr lang="en-US" dirty="0" smtClean="0"/>
              <a:t>Adapting </a:t>
            </a:r>
            <a:r>
              <a:rPr lang="en-US" dirty="0"/>
              <a:t>GWAS to </a:t>
            </a:r>
            <a:r>
              <a:rPr lang="en-US" dirty="0" smtClean="0"/>
              <a:t>bacteria is an active area of research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34305" y="6582229"/>
            <a:ext cx="3309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Figure from </a:t>
            </a:r>
            <a:r>
              <a:rPr lang="en-US" sz="1200" dirty="0" err="1" smtClean="0"/>
              <a:t>Weissglas-Volkov</a:t>
            </a:r>
            <a:r>
              <a:rPr lang="en-US" sz="1200" dirty="0" smtClean="0"/>
              <a:t> </a:t>
            </a:r>
            <a:r>
              <a:rPr lang="en-US" sz="1200" i="1" dirty="0" smtClean="0"/>
              <a:t>et al. </a:t>
            </a:r>
            <a:r>
              <a:rPr lang="en-US" sz="1200" dirty="0" smtClean="0"/>
              <a:t>Diabetes 2006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06775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 of 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Assembly-based</a:t>
            </a:r>
          </a:p>
          <a:p>
            <a:pPr>
              <a:buFont typeface="Lucida Grande"/>
              <a:buChar char="-"/>
            </a:pPr>
            <a:r>
              <a:rPr lang="en-US" dirty="0"/>
              <a:t>Results are not directly comparable and must be clustered</a:t>
            </a:r>
          </a:p>
          <a:p>
            <a:pPr>
              <a:buFont typeface="Lucida Grande"/>
              <a:buChar char="-"/>
            </a:pPr>
            <a:r>
              <a:rPr lang="en-US" dirty="0"/>
              <a:t>Large number of steps increases chance of error (n + n + (n-1)!)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Captures </a:t>
            </a:r>
            <a:r>
              <a:rPr lang="en-US" dirty="0" smtClean="0"/>
              <a:t>unique regions in each strain</a:t>
            </a:r>
          </a:p>
          <a:p>
            <a:pPr>
              <a:buFont typeface="Lucida Grande"/>
              <a:buChar char="+"/>
            </a:pPr>
            <a:r>
              <a:rPr lang="en-US" dirty="0" smtClean="0"/>
              <a:t>Works on both closely and distantly related strains</a:t>
            </a:r>
          </a:p>
          <a:p>
            <a:pPr>
              <a:buFont typeface="Lucida Grande"/>
              <a:buChar char="+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Variant-based</a:t>
            </a:r>
          </a:p>
          <a:p>
            <a:pPr>
              <a:buFont typeface="Lucida Grande"/>
              <a:buChar char="+"/>
            </a:pPr>
            <a:r>
              <a:rPr lang="en-US" dirty="0"/>
              <a:t>Can compare variants directly without clustering</a:t>
            </a:r>
          </a:p>
          <a:p>
            <a:pPr>
              <a:buFont typeface="Lucida Grande"/>
              <a:buChar char="+"/>
            </a:pPr>
            <a:r>
              <a:rPr lang="en-US" dirty="0"/>
              <a:t>Small number of steps decreases chance of error (1 + 1 + n)</a:t>
            </a:r>
          </a:p>
          <a:p>
            <a:pPr>
              <a:buFont typeface="Lucida Grande"/>
              <a:buChar char="-"/>
            </a:pPr>
            <a:r>
              <a:rPr lang="en-US" dirty="0" smtClean="0"/>
              <a:t>Only </a:t>
            </a:r>
            <a:r>
              <a:rPr lang="en-US" dirty="0" smtClean="0"/>
              <a:t>captures regions present in reference</a:t>
            </a:r>
          </a:p>
          <a:p>
            <a:pPr>
              <a:buFont typeface="Lucida Grande"/>
              <a:buChar char="-"/>
            </a:pPr>
            <a:r>
              <a:rPr lang="en-US" dirty="0" smtClean="0"/>
              <a:t>Works only on closely related strains                             </a:t>
            </a:r>
            <a:r>
              <a:rPr lang="en-US" dirty="0" smtClean="0">
                <a:solidFill>
                  <a:schemeClr val="bg1"/>
                </a:solidFill>
              </a:rPr>
              <a:t>x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49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Two Approaches to Microbial Genomics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3762587"/>
            <a:ext cx="4038600" cy="2773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Assembly-based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ssemble </a:t>
            </a:r>
            <a:r>
              <a:rPr lang="en-US" dirty="0"/>
              <a:t>each </a:t>
            </a:r>
            <a:r>
              <a:rPr lang="en-US" dirty="0" smtClean="0"/>
              <a:t>set of reads into a genome sequence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Annotate each genome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Cluster genes and compare between each genome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3762587"/>
            <a:ext cx="4038600" cy="2773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Variant-based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Compare each read set to a reference genome assembly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Directly compare variants between each genome</a:t>
            </a:r>
            <a:endParaRPr lang="en-US" dirty="0"/>
          </a:p>
        </p:txBody>
      </p:sp>
      <p:grpSp>
        <p:nvGrpSpPr>
          <p:cNvPr id="64" name="Group 63"/>
          <p:cNvGrpSpPr/>
          <p:nvPr/>
        </p:nvGrpSpPr>
        <p:grpSpPr>
          <a:xfrm>
            <a:off x="740833" y="2495749"/>
            <a:ext cx="7493000" cy="907534"/>
            <a:chOff x="740833" y="1632466"/>
            <a:chExt cx="7493000" cy="907534"/>
          </a:xfrm>
        </p:grpSpPr>
        <p:grpSp>
          <p:nvGrpSpPr>
            <p:cNvPr id="18" name="Group 17"/>
            <p:cNvGrpSpPr/>
            <p:nvPr/>
          </p:nvGrpSpPr>
          <p:grpSpPr>
            <a:xfrm>
              <a:off x="740833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/>
            <p:cNvSpPr txBox="1"/>
            <p:nvPr/>
          </p:nvSpPr>
          <p:spPr>
            <a:xfrm>
              <a:off x="1274233" y="16324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863850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/>
            <p:cNvSpPr txBox="1"/>
            <p:nvPr/>
          </p:nvSpPr>
          <p:spPr>
            <a:xfrm>
              <a:off x="3397250" y="16324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5633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/>
            <p:cNvSpPr txBox="1"/>
            <p:nvPr/>
          </p:nvSpPr>
          <p:spPr>
            <a:xfrm>
              <a:off x="5389033" y="16324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6824133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TextBox 51"/>
            <p:cNvSpPr txBox="1"/>
            <p:nvPr/>
          </p:nvSpPr>
          <p:spPr>
            <a:xfrm>
              <a:off x="7357533" y="1632466"/>
              <a:ext cx="3266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</a:t>
              </a:r>
              <a:endParaRPr 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37446" y="1859280"/>
            <a:ext cx="77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Starting with sets of reads representing your study isolates…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1561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Deciding on an Approach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Does my reference contain most of my genes of interest?</a:t>
            </a:r>
          </a:p>
          <a:p>
            <a:r>
              <a:rPr lang="en-US" dirty="0" smtClean="0"/>
              <a:t>Are my strains closely related to a reference (&gt;=95% identity)</a:t>
            </a:r>
          </a:p>
          <a:p>
            <a:endParaRPr lang="en-US" dirty="0" smtClean="0"/>
          </a:p>
          <a:p>
            <a:r>
              <a:rPr lang="en-US" dirty="0" smtClean="0"/>
              <a:t>If the answer to both questions is yes, the variant-based approach is favored</a:t>
            </a:r>
          </a:p>
          <a:p>
            <a:r>
              <a:rPr lang="en-US" dirty="0" smtClean="0"/>
              <a:t>If the answer to either question is no, the assembly-based approach is favored</a:t>
            </a:r>
          </a:p>
        </p:txBody>
      </p:sp>
    </p:spTree>
    <p:extLst>
      <p:ext uri="{BB962C8B-B14F-4D97-AF65-F5344CB8AC3E}">
        <p14:creationId xmlns:p14="http://schemas.microsoft.com/office/powerpoint/2010/main" val="518735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786467"/>
            <a:ext cx="8229600" cy="283633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afternoon laboratory will walk through the variant-based approach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173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Assembly-Based Approach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13467"/>
            <a:ext cx="8229600" cy="2773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ssemble each genome (</a:t>
            </a:r>
            <a:r>
              <a:rPr lang="en-US" i="1" dirty="0" smtClean="0"/>
              <a:t>de novo </a:t>
            </a:r>
            <a:r>
              <a:rPr lang="en-US" dirty="0" smtClean="0"/>
              <a:t>or reference-based)</a:t>
            </a:r>
          </a:p>
          <a:p>
            <a:endParaRPr lang="en-US" dirty="0" smtClean="0"/>
          </a:p>
        </p:txBody>
      </p:sp>
      <p:grpSp>
        <p:nvGrpSpPr>
          <p:cNvPr id="64" name="Group 63"/>
          <p:cNvGrpSpPr/>
          <p:nvPr/>
        </p:nvGrpSpPr>
        <p:grpSpPr>
          <a:xfrm>
            <a:off x="740833" y="3085300"/>
            <a:ext cx="7493000" cy="907534"/>
            <a:chOff x="740833" y="1632466"/>
            <a:chExt cx="7493000" cy="907534"/>
          </a:xfrm>
        </p:grpSpPr>
        <p:grpSp>
          <p:nvGrpSpPr>
            <p:cNvPr id="18" name="Group 17"/>
            <p:cNvGrpSpPr/>
            <p:nvPr/>
          </p:nvGrpSpPr>
          <p:grpSpPr>
            <a:xfrm>
              <a:off x="740833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/>
            <p:cNvSpPr txBox="1"/>
            <p:nvPr/>
          </p:nvSpPr>
          <p:spPr>
            <a:xfrm>
              <a:off x="1274233" y="16324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863850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/>
            <p:cNvSpPr txBox="1"/>
            <p:nvPr/>
          </p:nvSpPr>
          <p:spPr>
            <a:xfrm>
              <a:off x="3397250" y="16324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5633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/>
            <p:cNvSpPr txBox="1"/>
            <p:nvPr/>
          </p:nvSpPr>
          <p:spPr>
            <a:xfrm>
              <a:off x="5389033" y="1632466"/>
              <a:ext cx="318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6824133" y="2125134"/>
              <a:ext cx="1409700" cy="414866"/>
              <a:chOff x="1447800" y="2125134"/>
              <a:chExt cx="1409700" cy="414866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1600200" y="2125134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790700" y="22352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1943100" y="23876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095500" y="25400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171700" y="2125134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324100" y="22352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476500" y="2387600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447800" y="2353733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600200" y="2523067"/>
                <a:ext cx="381000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TextBox 51"/>
            <p:cNvSpPr txBox="1"/>
            <p:nvPr/>
          </p:nvSpPr>
          <p:spPr>
            <a:xfrm>
              <a:off x="7357533" y="1632466"/>
              <a:ext cx="3266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</a:t>
              </a:r>
              <a:endParaRPr lang="en-US" dirty="0"/>
            </a:p>
          </p:txBody>
        </p:sp>
      </p:grpSp>
      <p:cxnSp>
        <p:nvCxnSpPr>
          <p:cNvPr id="7" name="Straight Arrow Connector 6"/>
          <p:cNvCxnSpPr/>
          <p:nvPr/>
        </p:nvCxnSpPr>
        <p:spPr>
          <a:xfrm>
            <a:off x="1388533" y="4191272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3494616" y="4191272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5503333" y="4191272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7488765" y="4191272"/>
            <a:ext cx="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Oval 62"/>
          <p:cNvSpPr/>
          <p:nvPr/>
        </p:nvSpPr>
        <p:spPr>
          <a:xfrm>
            <a:off x="1064683" y="4691335"/>
            <a:ext cx="647700" cy="6477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3170766" y="4691335"/>
            <a:ext cx="647700" cy="647700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5179483" y="4691335"/>
            <a:ext cx="647700" cy="64770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7167033" y="4691335"/>
            <a:ext cx="647700" cy="64770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70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Assembly Basics</a:t>
            </a:r>
            <a:endParaRPr lang="en-US" dirty="0"/>
          </a:p>
        </p:txBody>
      </p:sp>
      <p:grpSp>
        <p:nvGrpSpPr>
          <p:cNvPr id="152" name="Group 151"/>
          <p:cNvGrpSpPr/>
          <p:nvPr/>
        </p:nvGrpSpPr>
        <p:grpSpPr>
          <a:xfrm>
            <a:off x="3026333" y="1869626"/>
            <a:ext cx="3089275" cy="4084638"/>
            <a:chOff x="5322888" y="2006600"/>
            <a:chExt cx="3089275" cy="4084638"/>
          </a:xfrm>
        </p:grpSpPr>
        <p:grpSp>
          <p:nvGrpSpPr>
            <p:cNvPr id="77" name="Group 99"/>
            <p:cNvGrpSpPr>
              <a:grpSpLocks/>
            </p:cNvGrpSpPr>
            <p:nvPr/>
          </p:nvGrpSpPr>
          <p:grpSpPr bwMode="auto">
            <a:xfrm>
              <a:off x="5573713" y="3209925"/>
              <a:ext cx="2617787" cy="366713"/>
              <a:chOff x="3019" y="1806"/>
              <a:chExt cx="2366" cy="330"/>
            </a:xfrm>
          </p:grpSpPr>
          <p:grpSp>
            <p:nvGrpSpPr>
              <p:cNvPr id="78" name="Group 22"/>
              <p:cNvGrpSpPr>
                <a:grpSpLocks/>
              </p:cNvGrpSpPr>
              <p:nvPr/>
            </p:nvGrpSpPr>
            <p:grpSpPr bwMode="auto">
              <a:xfrm>
                <a:off x="3019" y="2063"/>
                <a:ext cx="566" cy="73"/>
                <a:chOff x="2928" y="1728"/>
                <a:chExt cx="576" cy="96"/>
              </a:xfrm>
            </p:grpSpPr>
            <p:sp>
              <p:nvSpPr>
                <p:cNvPr id="86" name="AutoShape 20"/>
                <p:cNvSpPr>
                  <a:spLocks noChangeArrowheads="1"/>
                </p:cNvSpPr>
                <p:nvPr/>
              </p:nvSpPr>
              <p:spPr bwMode="auto">
                <a:xfrm>
                  <a:off x="2928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7" name="AutoShape 21"/>
                <p:cNvSpPr>
                  <a:spLocks noChangeArrowheads="1"/>
                </p:cNvSpPr>
                <p:nvPr/>
              </p:nvSpPr>
              <p:spPr bwMode="auto">
                <a:xfrm rot="10800000">
                  <a:off x="3264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" name="Group 34"/>
              <p:cNvGrpSpPr>
                <a:grpSpLocks/>
              </p:cNvGrpSpPr>
              <p:nvPr/>
            </p:nvGrpSpPr>
            <p:grpSpPr bwMode="auto">
              <a:xfrm>
                <a:off x="3921" y="2063"/>
                <a:ext cx="661" cy="73"/>
                <a:chOff x="3888" y="1632"/>
                <a:chExt cx="672" cy="96"/>
              </a:xfrm>
            </p:grpSpPr>
            <p:sp>
              <p:nvSpPr>
                <p:cNvPr id="84" name="AutoShape 24"/>
                <p:cNvSpPr>
                  <a:spLocks noChangeArrowheads="1"/>
                </p:cNvSpPr>
                <p:nvPr/>
              </p:nvSpPr>
              <p:spPr bwMode="auto">
                <a:xfrm>
                  <a:off x="3888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5" name="AutoShape 25"/>
                <p:cNvSpPr>
                  <a:spLocks noChangeArrowheads="1"/>
                </p:cNvSpPr>
                <p:nvPr/>
              </p:nvSpPr>
              <p:spPr bwMode="auto">
                <a:xfrm rot="10800000">
                  <a:off x="4320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" name="Group 35"/>
              <p:cNvGrpSpPr>
                <a:grpSpLocks/>
              </p:cNvGrpSpPr>
              <p:nvPr/>
            </p:nvGrpSpPr>
            <p:grpSpPr bwMode="auto">
              <a:xfrm>
                <a:off x="4771" y="2063"/>
                <a:ext cx="614" cy="73"/>
                <a:chOff x="4752" y="1632"/>
                <a:chExt cx="624" cy="96"/>
              </a:xfrm>
            </p:grpSpPr>
            <p:sp>
              <p:nvSpPr>
                <p:cNvPr id="82" name="AutoShape 27"/>
                <p:cNvSpPr>
                  <a:spLocks noChangeArrowheads="1"/>
                </p:cNvSpPr>
                <p:nvPr/>
              </p:nvSpPr>
              <p:spPr bwMode="auto">
                <a:xfrm>
                  <a:off x="4752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3" name="AutoShape 28"/>
                <p:cNvSpPr>
                  <a:spLocks noChangeArrowheads="1"/>
                </p:cNvSpPr>
                <p:nvPr/>
              </p:nvSpPr>
              <p:spPr bwMode="auto">
                <a:xfrm rot="10800000">
                  <a:off x="5136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81" name="AutoShape 89"/>
              <p:cNvSpPr>
                <a:spLocks noChangeArrowheads="1"/>
              </p:cNvSpPr>
              <p:nvPr/>
            </p:nvSpPr>
            <p:spPr bwMode="auto">
              <a:xfrm>
                <a:off x="4063" y="1806"/>
                <a:ext cx="236" cy="183"/>
              </a:xfrm>
              <a:prstGeom prst="downArrow">
                <a:avLst>
                  <a:gd name="adj1" fmla="val 43333"/>
                  <a:gd name="adj2" fmla="val 25000"/>
                </a:avLst>
              </a:prstGeom>
              <a:solidFill>
                <a:schemeClr val="bg2"/>
              </a:solidFill>
              <a:ln w="25400">
                <a:solidFill>
                  <a:schemeClr val="bg2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322888" y="3738563"/>
              <a:ext cx="3089275" cy="1660525"/>
              <a:chOff x="5322891" y="3738629"/>
              <a:chExt cx="3089276" cy="1660664"/>
            </a:xfrm>
          </p:grpSpPr>
          <p:grpSp>
            <p:nvGrpSpPr>
              <p:cNvPr id="89" name="Group 31"/>
              <p:cNvGrpSpPr>
                <a:grpSpLocks/>
              </p:cNvGrpSpPr>
              <p:nvPr/>
            </p:nvGrpSpPr>
            <p:grpSpPr bwMode="auto">
              <a:xfrm>
                <a:off x="5526555" y="4105082"/>
                <a:ext cx="626489" cy="81926"/>
                <a:chOff x="2928" y="1728"/>
                <a:chExt cx="576" cy="96"/>
              </a:xfrm>
            </p:grpSpPr>
            <p:sp>
              <p:nvSpPr>
                <p:cNvPr id="134" name="AutoShape 32"/>
                <p:cNvSpPr>
                  <a:spLocks noChangeArrowheads="1"/>
                </p:cNvSpPr>
                <p:nvPr/>
              </p:nvSpPr>
              <p:spPr bwMode="auto">
                <a:xfrm>
                  <a:off x="2928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5" name="AutoShape 33"/>
                <p:cNvSpPr>
                  <a:spLocks noChangeArrowheads="1"/>
                </p:cNvSpPr>
                <p:nvPr/>
              </p:nvSpPr>
              <p:spPr bwMode="auto">
                <a:xfrm rot="10800000">
                  <a:off x="3264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0" name="Group 36"/>
              <p:cNvGrpSpPr>
                <a:grpSpLocks/>
              </p:cNvGrpSpPr>
              <p:nvPr/>
            </p:nvGrpSpPr>
            <p:grpSpPr bwMode="auto">
              <a:xfrm>
                <a:off x="5944952" y="4227971"/>
                <a:ext cx="731642" cy="80819"/>
                <a:chOff x="3888" y="1632"/>
                <a:chExt cx="672" cy="96"/>
              </a:xfrm>
            </p:grpSpPr>
            <p:sp>
              <p:nvSpPr>
                <p:cNvPr id="132" name="AutoShape 37"/>
                <p:cNvSpPr>
                  <a:spLocks noChangeArrowheads="1"/>
                </p:cNvSpPr>
                <p:nvPr/>
              </p:nvSpPr>
              <p:spPr bwMode="auto">
                <a:xfrm>
                  <a:off x="3888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3" name="AutoShape 38"/>
                <p:cNvSpPr>
                  <a:spLocks noChangeArrowheads="1"/>
                </p:cNvSpPr>
                <p:nvPr/>
              </p:nvSpPr>
              <p:spPr bwMode="auto">
                <a:xfrm rot="10800000">
                  <a:off x="4320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39"/>
              <p:cNvGrpSpPr>
                <a:grpSpLocks/>
              </p:cNvGrpSpPr>
              <p:nvPr/>
            </p:nvGrpSpPr>
            <p:grpSpPr bwMode="auto">
              <a:xfrm>
                <a:off x="5953807" y="4349754"/>
                <a:ext cx="679619" cy="80819"/>
                <a:chOff x="4752" y="1632"/>
                <a:chExt cx="624" cy="96"/>
              </a:xfrm>
            </p:grpSpPr>
            <p:sp>
              <p:nvSpPr>
                <p:cNvPr id="130" name="AutoShape 40"/>
                <p:cNvSpPr>
                  <a:spLocks noChangeArrowheads="1"/>
                </p:cNvSpPr>
                <p:nvPr/>
              </p:nvSpPr>
              <p:spPr bwMode="auto">
                <a:xfrm>
                  <a:off x="4752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1" name="AutoShape 41"/>
                <p:cNvSpPr>
                  <a:spLocks noChangeArrowheads="1"/>
                </p:cNvSpPr>
                <p:nvPr/>
              </p:nvSpPr>
              <p:spPr bwMode="auto">
                <a:xfrm rot="10800000">
                  <a:off x="5136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2" name="Group 42"/>
              <p:cNvGrpSpPr>
                <a:grpSpLocks/>
              </p:cNvGrpSpPr>
              <p:nvPr/>
            </p:nvGrpSpPr>
            <p:grpSpPr bwMode="auto">
              <a:xfrm>
                <a:off x="6415372" y="4105082"/>
                <a:ext cx="626489" cy="81926"/>
                <a:chOff x="2928" y="1728"/>
                <a:chExt cx="576" cy="96"/>
              </a:xfrm>
            </p:grpSpPr>
            <p:sp>
              <p:nvSpPr>
                <p:cNvPr id="128" name="AutoShape 43"/>
                <p:cNvSpPr>
                  <a:spLocks noChangeArrowheads="1"/>
                </p:cNvSpPr>
                <p:nvPr/>
              </p:nvSpPr>
              <p:spPr bwMode="auto">
                <a:xfrm>
                  <a:off x="2928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9" name="AutoShape 44"/>
                <p:cNvSpPr>
                  <a:spLocks noChangeArrowheads="1"/>
                </p:cNvSpPr>
                <p:nvPr/>
              </p:nvSpPr>
              <p:spPr bwMode="auto">
                <a:xfrm rot="10800000">
                  <a:off x="3264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3" name="Group 45"/>
              <p:cNvGrpSpPr>
                <a:grpSpLocks/>
              </p:cNvGrpSpPr>
              <p:nvPr/>
            </p:nvGrpSpPr>
            <p:grpSpPr bwMode="auto">
              <a:xfrm>
                <a:off x="6775105" y="4227971"/>
                <a:ext cx="626489" cy="80819"/>
                <a:chOff x="2928" y="1728"/>
                <a:chExt cx="576" cy="96"/>
              </a:xfrm>
            </p:grpSpPr>
            <p:sp>
              <p:nvSpPr>
                <p:cNvPr id="126" name="AutoShape 46"/>
                <p:cNvSpPr>
                  <a:spLocks noChangeArrowheads="1"/>
                </p:cNvSpPr>
                <p:nvPr/>
              </p:nvSpPr>
              <p:spPr bwMode="auto">
                <a:xfrm>
                  <a:off x="2928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7" name="AutoShape 47"/>
                <p:cNvSpPr>
                  <a:spLocks noChangeArrowheads="1"/>
                </p:cNvSpPr>
                <p:nvPr/>
              </p:nvSpPr>
              <p:spPr bwMode="auto">
                <a:xfrm rot="10800000">
                  <a:off x="3264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4" name="Group 48"/>
              <p:cNvGrpSpPr>
                <a:grpSpLocks/>
              </p:cNvGrpSpPr>
              <p:nvPr/>
            </p:nvGrpSpPr>
            <p:grpSpPr bwMode="auto">
              <a:xfrm>
                <a:off x="6885792" y="4349754"/>
                <a:ext cx="626489" cy="80819"/>
                <a:chOff x="2928" y="1728"/>
                <a:chExt cx="576" cy="96"/>
              </a:xfrm>
            </p:grpSpPr>
            <p:sp>
              <p:nvSpPr>
                <p:cNvPr id="124" name="AutoShape 49"/>
                <p:cNvSpPr>
                  <a:spLocks noChangeArrowheads="1"/>
                </p:cNvSpPr>
                <p:nvPr/>
              </p:nvSpPr>
              <p:spPr bwMode="auto">
                <a:xfrm>
                  <a:off x="2928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5" name="AutoShape 50"/>
                <p:cNvSpPr>
                  <a:spLocks noChangeArrowheads="1"/>
                </p:cNvSpPr>
                <p:nvPr/>
              </p:nvSpPr>
              <p:spPr bwMode="auto">
                <a:xfrm rot="10800000">
                  <a:off x="3264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" name="Group 51"/>
              <p:cNvGrpSpPr>
                <a:grpSpLocks/>
              </p:cNvGrpSpPr>
              <p:nvPr/>
            </p:nvGrpSpPr>
            <p:grpSpPr bwMode="auto">
              <a:xfrm>
                <a:off x="6623464" y="4471536"/>
                <a:ext cx="679619" cy="81926"/>
                <a:chOff x="4752" y="1632"/>
                <a:chExt cx="624" cy="96"/>
              </a:xfrm>
            </p:grpSpPr>
            <p:sp>
              <p:nvSpPr>
                <p:cNvPr id="122" name="AutoShape 52"/>
                <p:cNvSpPr>
                  <a:spLocks noChangeArrowheads="1"/>
                </p:cNvSpPr>
                <p:nvPr/>
              </p:nvSpPr>
              <p:spPr bwMode="auto">
                <a:xfrm>
                  <a:off x="4752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3" name="AutoShape 53"/>
                <p:cNvSpPr>
                  <a:spLocks noChangeArrowheads="1"/>
                </p:cNvSpPr>
                <p:nvPr/>
              </p:nvSpPr>
              <p:spPr bwMode="auto">
                <a:xfrm rot="10800000">
                  <a:off x="5136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6" name="Group 54"/>
              <p:cNvGrpSpPr>
                <a:grpSpLocks/>
              </p:cNvGrpSpPr>
              <p:nvPr/>
            </p:nvGrpSpPr>
            <p:grpSpPr bwMode="auto">
              <a:xfrm>
                <a:off x="5363845" y="4471536"/>
                <a:ext cx="626489" cy="81926"/>
                <a:chOff x="2928" y="1728"/>
                <a:chExt cx="576" cy="96"/>
              </a:xfrm>
            </p:grpSpPr>
            <p:sp>
              <p:nvSpPr>
                <p:cNvPr id="120" name="AutoShape 55"/>
                <p:cNvSpPr>
                  <a:spLocks noChangeArrowheads="1"/>
                </p:cNvSpPr>
                <p:nvPr/>
              </p:nvSpPr>
              <p:spPr bwMode="auto">
                <a:xfrm>
                  <a:off x="2928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1" name="AutoShape 56"/>
                <p:cNvSpPr>
                  <a:spLocks noChangeArrowheads="1"/>
                </p:cNvSpPr>
                <p:nvPr/>
              </p:nvSpPr>
              <p:spPr bwMode="auto">
                <a:xfrm rot="10800000">
                  <a:off x="3264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7" name="Group 60"/>
              <p:cNvGrpSpPr>
                <a:grpSpLocks/>
              </p:cNvGrpSpPr>
              <p:nvPr/>
            </p:nvGrpSpPr>
            <p:grpSpPr bwMode="auto">
              <a:xfrm>
                <a:off x="7147014" y="4105082"/>
                <a:ext cx="731642" cy="81926"/>
                <a:chOff x="3888" y="1632"/>
                <a:chExt cx="672" cy="96"/>
              </a:xfrm>
            </p:grpSpPr>
            <p:sp>
              <p:nvSpPr>
                <p:cNvPr id="118" name="AutoShape 61"/>
                <p:cNvSpPr>
                  <a:spLocks noChangeArrowheads="1"/>
                </p:cNvSpPr>
                <p:nvPr/>
              </p:nvSpPr>
              <p:spPr bwMode="auto">
                <a:xfrm>
                  <a:off x="3888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9" name="AutoShape 62"/>
                <p:cNvSpPr>
                  <a:spLocks noChangeArrowheads="1"/>
                </p:cNvSpPr>
                <p:nvPr/>
              </p:nvSpPr>
              <p:spPr bwMode="auto">
                <a:xfrm rot="10800000">
                  <a:off x="4320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8" name="Group 63"/>
              <p:cNvGrpSpPr>
                <a:grpSpLocks/>
              </p:cNvGrpSpPr>
              <p:nvPr/>
            </p:nvGrpSpPr>
            <p:grpSpPr bwMode="auto">
              <a:xfrm>
                <a:off x="7506747" y="4227971"/>
                <a:ext cx="626489" cy="80819"/>
                <a:chOff x="2928" y="1728"/>
                <a:chExt cx="576" cy="96"/>
              </a:xfrm>
            </p:grpSpPr>
            <p:sp>
              <p:nvSpPr>
                <p:cNvPr id="116" name="AutoShape 64"/>
                <p:cNvSpPr>
                  <a:spLocks noChangeArrowheads="1"/>
                </p:cNvSpPr>
                <p:nvPr/>
              </p:nvSpPr>
              <p:spPr bwMode="auto">
                <a:xfrm>
                  <a:off x="2928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7" name="AutoShape 65"/>
                <p:cNvSpPr>
                  <a:spLocks noChangeArrowheads="1"/>
                </p:cNvSpPr>
                <p:nvPr/>
              </p:nvSpPr>
              <p:spPr bwMode="auto">
                <a:xfrm rot="10800000">
                  <a:off x="3264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9" name="Group 66"/>
              <p:cNvGrpSpPr>
                <a:grpSpLocks/>
              </p:cNvGrpSpPr>
              <p:nvPr/>
            </p:nvGrpSpPr>
            <p:grpSpPr bwMode="auto">
              <a:xfrm>
                <a:off x="7669457" y="4349754"/>
                <a:ext cx="679619" cy="80819"/>
                <a:chOff x="4752" y="1632"/>
                <a:chExt cx="624" cy="96"/>
              </a:xfrm>
            </p:grpSpPr>
            <p:sp>
              <p:nvSpPr>
                <p:cNvPr id="114" name="AutoShape 67"/>
                <p:cNvSpPr>
                  <a:spLocks noChangeArrowheads="1"/>
                </p:cNvSpPr>
                <p:nvPr/>
              </p:nvSpPr>
              <p:spPr bwMode="auto">
                <a:xfrm>
                  <a:off x="4752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5" name="AutoShape 68"/>
                <p:cNvSpPr>
                  <a:spLocks noChangeArrowheads="1"/>
                </p:cNvSpPr>
                <p:nvPr/>
              </p:nvSpPr>
              <p:spPr bwMode="auto">
                <a:xfrm rot="10800000">
                  <a:off x="5136" y="1632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0" name="Group 69"/>
              <p:cNvGrpSpPr>
                <a:grpSpLocks/>
              </p:cNvGrpSpPr>
              <p:nvPr/>
            </p:nvGrpSpPr>
            <p:grpSpPr bwMode="auto">
              <a:xfrm>
                <a:off x="7454724" y="4471536"/>
                <a:ext cx="626489" cy="81926"/>
                <a:chOff x="2928" y="1728"/>
                <a:chExt cx="576" cy="96"/>
              </a:xfrm>
            </p:grpSpPr>
            <p:sp>
              <p:nvSpPr>
                <p:cNvPr id="112" name="AutoShape 70"/>
                <p:cNvSpPr>
                  <a:spLocks noChangeArrowheads="1"/>
                </p:cNvSpPr>
                <p:nvPr/>
              </p:nvSpPr>
              <p:spPr bwMode="auto">
                <a:xfrm>
                  <a:off x="2928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" name="AutoShape 71"/>
                <p:cNvSpPr>
                  <a:spLocks noChangeArrowheads="1"/>
                </p:cNvSpPr>
                <p:nvPr/>
              </p:nvSpPr>
              <p:spPr bwMode="auto">
                <a:xfrm rot="10800000">
                  <a:off x="3264" y="1728"/>
                  <a:ext cx="240" cy="96"/>
                </a:xfrm>
                <a:prstGeom prst="rightArrow">
                  <a:avLst>
                    <a:gd name="adj1" fmla="val 50000"/>
                    <a:gd name="adj2" fmla="val 62500"/>
                  </a:avLst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 type="none" w="lg" len="lg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01" name="Line 72"/>
              <p:cNvSpPr>
                <a:spLocks noChangeShapeType="1"/>
              </p:cNvSpPr>
              <p:nvPr/>
            </p:nvSpPr>
            <p:spPr bwMode="auto">
              <a:xfrm>
                <a:off x="6206174" y="4064119"/>
                <a:ext cx="1107" cy="85468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Line 76"/>
              <p:cNvSpPr>
                <a:spLocks noChangeShapeType="1"/>
              </p:cNvSpPr>
              <p:nvPr/>
            </p:nvSpPr>
            <p:spPr bwMode="auto">
              <a:xfrm>
                <a:off x="6362243" y="4064119"/>
                <a:ext cx="1107" cy="85468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Rectangle 77"/>
              <p:cNvSpPr>
                <a:spLocks noChangeArrowheads="1"/>
              </p:cNvSpPr>
              <p:nvPr/>
            </p:nvSpPr>
            <p:spPr bwMode="auto">
              <a:xfrm>
                <a:off x="5369380" y="4878952"/>
                <a:ext cx="836794" cy="39856"/>
              </a:xfrm>
              <a:prstGeom prst="rect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Rectangle 78"/>
              <p:cNvSpPr>
                <a:spLocks noChangeArrowheads="1"/>
              </p:cNvSpPr>
              <p:nvPr/>
            </p:nvSpPr>
            <p:spPr bwMode="auto">
              <a:xfrm>
                <a:off x="6362243" y="4878952"/>
                <a:ext cx="1986833" cy="39856"/>
              </a:xfrm>
              <a:prstGeom prst="rect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AutoShape 81"/>
              <p:cNvSpPr>
                <a:spLocks/>
              </p:cNvSpPr>
              <p:nvPr/>
            </p:nvSpPr>
            <p:spPr bwMode="auto">
              <a:xfrm rot="-5400000">
                <a:off x="5702529" y="4626621"/>
                <a:ext cx="169388" cy="836794"/>
              </a:xfrm>
              <a:prstGeom prst="leftBrace">
                <a:avLst>
                  <a:gd name="adj1" fmla="val 41168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" name="AutoShape 82"/>
              <p:cNvSpPr>
                <a:spLocks/>
              </p:cNvSpPr>
              <p:nvPr/>
            </p:nvSpPr>
            <p:spPr bwMode="auto">
              <a:xfrm rot="-5400000">
                <a:off x="7270965" y="4051048"/>
                <a:ext cx="169388" cy="1986833"/>
              </a:xfrm>
              <a:prstGeom prst="leftBrace">
                <a:avLst>
                  <a:gd name="adj1" fmla="val 97746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" name="Text Box 85"/>
              <p:cNvSpPr txBox="1">
                <a:spLocks noChangeArrowheads="1"/>
              </p:cNvSpPr>
              <p:nvPr/>
            </p:nvSpPr>
            <p:spPr bwMode="auto">
              <a:xfrm>
                <a:off x="5455715" y="5122516"/>
                <a:ext cx="681832" cy="276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200">
                    <a:latin typeface="Verdana" charset="0"/>
                  </a:rPr>
                  <a:t>contig</a:t>
                </a:r>
              </a:p>
            </p:txBody>
          </p:sp>
          <p:sp>
            <p:nvSpPr>
              <p:cNvPr id="108" name="Text Box 87"/>
              <p:cNvSpPr txBox="1">
                <a:spLocks noChangeArrowheads="1"/>
              </p:cNvSpPr>
              <p:nvPr/>
            </p:nvSpPr>
            <p:spPr bwMode="auto">
              <a:xfrm>
                <a:off x="7037434" y="5122516"/>
                <a:ext cx="686260" cy="276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200">
                    <a:latin typeface="Verdana" charset="0"/>
                  </a:rPr>
                  <a:t>contig</a:t>
                </a:r>
              </a:p>
            </p:txBody>
          </p:sp>
          <p:sp>
            <p:nvSpPr>
              <p:cNvPr id="109" name="AutoShape 90"/>
              <p:cNvSpPr>
                <a:spLocks noChangeArrowheads="1"/>
              </p:cNvSpPr>
              <p:nvPr/>
            </p:nvSpPr>
            <p:spPr bwMode="auto">
              <a:xfrm>
                <a:off x="6728617" y="3738629"/>
                <a:ext cx="261221" cy="203708"/>
              </a:xfrm>
              <a:prstGeom prst="downArrow">
                <a:avLst>
                  <a:gd name="adj1" fmla="val 43333"/>
                  <a:gd name="adj2" fmla="val 25000"/>
                </a:avLst>
              </a:prstGeom>
              <a:solidFill>
                <a:schemeClr val="bg2"/>
              </a:solidFill>
              <a:ln w="25400">
                <a:solidFill>
                  <a:schemeClr val="bg2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" name="Text Box 91"/>
              <p:cNvSpPr txBox="1">
                <a:spLocks noChangeArrowheads="1"/>
              </p:cNvSpPr>
              <p:nvPr/>
            </p:nvSpPr>
            <p:spPr bwMode="auto">
              <a:xfrm>
                <a:off x="5322891" y="4665280"/>
                <a:ext cx="962977" cy="245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000">
                    <a:latin typeface="Courier New" charset="0"/>
                  </a:rPr>
                  <a:t>AGCTGTAAGC</a:t>
                </a:r>
              </a:p>
            </p:txBody>
          </p:sp>
          <p:sp>
            <p:nvSpPr>
              <p:cNvPr id="111" name="Text Box 92"/>
              <p:cNvSpPr txBox="1">
                <a:spLocks noChangeArrowheads="1"/>
              </p:cNvSpPr>
              <p:nvPr/>
            </p:nvSpPr>
            <p:spPr bwMode="auto">
              <a:xfrm>
                <a:off x="6293617" y="4665280"/>
                <a:ext cx="2118550" cy="245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000">
                    <a:latin typeface="Courier New" charset="0"/>
                  </a:rPr>
                  <a:t>AGCAACGCTTGTAAATGTAGCTTAG</a:t>
                </a:r>
              </a:p>
            </p:txBody>
          </p:sp>
        </p:grpSp>
        <p:sp>
          <p:nvSpPr>
            <p:cNvPr id="136" name="Rectangle 6"/>
            <p:cNvSpPr>
              <a:spLocks noChangeArrowheads="1"/>
            </p:cNvSpPr>
            <p:nvPr/>
          </p:nvSpPr>
          <p:spPr bwMode="auto">
            <a:xfrm>
              <a:off x="5475288" y="2355850"/>
              <a:ext cx="2820987" cy="3968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7" name="Group 98"/>
            <p:cNvGrpSpPr>
              <a:grpSpLocks/>
            </p:cNvGrpSpPr>
            <p:nvPr/>
          </p:nvGrpSpPr>
          <p:grpSpPr bwMode="auto">
            <a:xfrm>
              <a:off x="5735638" y="2478088"/>
              <a:ext cx="2090737" cy="650875"/>
              <a:chOff x="3166" y="1144"/>
              <a:chExt cx="1889" cy="588"/>
            </a:xfrm>
          </p:grpSpPr>
          <p:sp>
            <p:nvSpPr>
              <p:cNvPr id="138" name="Rectangle 7"/>
              <p:cNvSpPr>
                <a:spLocks noChangeArrowheads="1"/>
              </p:cNvSpPr>
              <p:nvPr/>
            </p:nvSpPr>
            <p:spPr bwMode="auto">
              <a:xfrm rot="-887805">
                <a:off x="3166" y="1475"/>
                <a:ext cx="519" cy="36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" name="Rectangle 8"/>
              <p:cNvSpPr>
                <a:spLocks noChangeArrowheads="1"/>
              </p:cNvSpPr>
              <p:nvPr/>
            </p:nvSpPr>
            <p:spPr bwMode="auto">
              <a:xfrm rot="624463">
                <a:off x="3213" y="1695"/>
                <a:ext cx="519" cy="37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" name="Rectangle 9"/>
              <p:cNvSpPr>
                <a:spLocks noChangeArrowheads="1"/>
              </p:cNvSpPr>
              <p:nvPr/>
            </p:nvSpPr>
            <p:spPr bwMode="auto">
              <a:xfrm rot="1215775">
                <a:off x="3638" y="1364"/>
                <a:ext cx="425" cy="37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1" name="Rectangle 10"/>
              <p:cNvSpPr>
                <a:spLocks noChangeArrowheads="1"/>
              </p:cNvSpPr>
              <p:nvPr/>
            </p:nvSpPr>
            <p:spPr bwMode="auto">
              <a:xfrm rot="-583000">
                <a:off x="3591" y="1585"/>
                <a:ext cx="472" cy="37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" name="Rectangle 11"/>
              <p:cNvSpPr>
                <a:spLocks noChangeArrowheads="1"/>
              </p:cNvSpPr>
              <p:nvPr/>
            </p:nvSpPr>
            <p:spPr bwMode="auto">
              <a:xfrm rot="-887805">
                <a:off x="4157" y="1475"/>
                <a:ext cx="520" cy="36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" name="Rectangle 12"/>
              <p:cNvSpPr>
                <a:spLocks noChangeArrowheads="1"/>
              </p:cNvSpPr>
              <p:nvPr/>
            </p:nvSpPr>
            <p:spPr bwMode="auto">
              <a:xfrm rot="624463">
                <a:off x="4205" y="1695"/>
                <a:ext cx="519" cy="37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" name="Rectangle 13"/>
              <p:cNvSpPr>
                <a:spLocks noChangeArrowheads="1"/>
              </p:cNvSpPr>
              <p:nvPr/>
            </p:nvSpPr>
            <p:spPr bwMode="auto">
              <a:xfrm rot="1215775">
                <a:off x="4630" y="1364"/>
                <a:ext cx="425" cy="37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" name="Rectangle 14"/>
              <p:cNvSpPr>
                <a:spLocks noChangeArrowheads="1"/>
              </p:cNvSpPr>
              <p:nvPr/>
            </p:nvSpPr>
            <p:spPr bwMode="auto">
              <a:xfrm rot="-583000">
                <a:off x="4582" y="1585"/>
                <a:ext cx="473" cy="37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" name="AutoShape 16"/>
              <p:cNvSpPr>
                <a:spLocks noChangeArrowheads="1"/>
              </p:cNvSpPr>
              <p:nvPr/>
            </p:nvSpPr>
            <p:spPr bwMode="auto">
              <a:xfrm>
                <a:off x="4063" y="1144"/>
                <a:ext cx="236" cy="184"/>
              </a:xfrm>
              <a:prstGeom prst="downArrow">
                <a:avLst>
                  <a:gd name="adj1" fmla="val 43333"/>
                  <a:gd name="adj2" fmla="val 25000"/>
                </a:avLst>
              </a:prstGeom>
              <a:solidFill>
                <a:schemeClr val="bg2"/>
              </a:solidFill>
              <a:ln w="25400">
                <a:solidFill>
                  <a:schemeClr val="bg2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7" name="Group 79"/>
            <p:cNvGrpSpPr>
              <a:grpSpLocks/>
            </p:cNvGrpSpPr>
            <p:nvPr/>
          </p:nvGrpSpPr>
          <p:grpSpPr bwMode="auto">
            <a:xfrm>
              <a:off x="5367338" y="5399088"/>
              <a:ext cx="2984500" cy="692150"/>
              <a:chOff x="5367166" y="5399291"/>
              <a:chExt cx="2985230" cy="691946"/>
            </a:xfrm>
          </p:grpSpPr>
          <p:sp>
            <p:nvSpPr>
              <p:cNvPr id="148" name="Text Box 88"/>
              <p:cNvSpPr txBox="1">
                <a:spLocks noChangeArrowheads="1"/>
              </p:cNvSpPr>
              <p:nvPr/>
            </p:nvSpPr>
            <p:spPr bwMode="auto">
              <a:xfrm>
                <a:off x="6304685" y="5629572"/>
                <a:ext cx="110465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 sz="1200">
                    <a:latin typeface="Verdana" charset="0"/>
                  </a:rPr>
                  <a:t>supercontig (scaffold)</a:t>
                </a:r>
              </a:p>
            </p:txBody>
          </p:sp>
          <p:sp>
            <p:nvSpPr>
              <p:cNvPr id="149" name="AutoShape 84"/>
              <p:cNvSpPr>
                <a:spLocks/>
              </p:cNvSpPr>
              <p:nvPr/>
            </p:nvSpPr>
            <p:spPr bwMode="auto">
              <a:xfrm rot="-5400000">
                <a:off x="6775087" y="4089905"/>
                <a:ext cx="169388" cy="2985230"/>
              </a:xfrm>
              <a:prstGeom prst="leftBrace">
                <a:avLst>
                  <a:gd name="adj1" fmla="val 149148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" name="Rectangle 6"/>
              <p:cNvSpPr>
                <a:spLocks noChangeArrowheads="1"/>
              </p:cNvSpPr>
              <p:nvPr/>
            </p:nvSpPr>
            <p:spPr bwMode="auto">
              <a:xfrm>
                <a:off x="5371266" y="5399291"/>
                <a:ext cx="2977616" cy="45730"/>
              </a:xfrm>
              <a:prstGeom prst="rect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miter lim="800000"/>
                <a:headEnd/>
                <a:tailEnd type="none" w="lg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1" name="Text Box 85"/>
            <p:cNvSpPr txBox="1">
              <a:spLocks noChangeArrowheads="1"/>
            </p:cNvSpPr>
            <p:nvPr/>
          </p:nvSpPr>
          <p:spPr bwMode="auto">
            <a:xfrm>
              <a:off x="6192838" y="2006600"/>
              <a:ext cx="1312862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200" dirty="0">
                  <a:latin typeface="Verdana" charset="0"/>
                </a:rPr>
                <a:t>Genomic DNA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0925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Assembly Methods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13467"/>
            <a:ext cx="8229600" cy="1429173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SPAdes</a:t>
            </a:r>
            <a:r>
              <a:rPr lang="en-US" dirty="0" smtClean="0"/>
              <a:t> </a:t>
            </a:r>
            <a:r>
              <a:rPr lang="en-US" dirty="0"/>
              <a:t>(http://cab.spbu.ru/software/spades/</a:t>
            </a:r>
            <a:r>
              <a:rPr lang="en-US" dirty="0" smtClean="0"/>
              <a:t>)</a:t>
            </a:r>
          </a:p>
          <a:p>
            <a:r>
              <a:rPr lang="en-US" dirty="0"/>
              <a:t>Velvet (https://</a:t>
            </a:r>
            <a:r>
              <a:rPr lang="en-US" dirty="0" err="1"/>
              <a:t>www.ebi.ac.uk</a:t>
            </a:r>
            <a:r>
              <a:rPr lang="en-US" dirty="0"/>
              <a:t>/~</a:t>
            </a:r>
            <a:r>
              <a:rPr lang="en-US" dirty="0" err="1"/>
              <a:t>zerbino</a:t>
            </a:r>
            <a:r>
              <a:rPr lang="en-US" dirty="0"/>
              <a:t>/velvet/)</a:t>
            </a:r>
            <a:endParaRPr lang="en-US" dirty="0" smtClean="0"/>
          </a:p>
          <a:p>
            <a:r>
              <a:rPr lang="en-US" dirty="0" smtClean="0"/>
              <a:t>Both are De </a:t>
            </a:r>
            <a:r>
              <a:rPr lang="en-US" dirty="0" err="1" smtClean="0"/>
              <a:t>Bruijn</a:t>
            </a:r>
            <a:r>
              <a:rPr lang="en-US" dirty="0" smtClean="0"/>
              <a:t> graph assemblers</a:t>
            </a:r>
          </a:p>
          <a:p>
            <a:endParaRPr lang="en-US" dirty="0" smtClean="0"/>
          </a:p>
        </p:txBody>
      </p:sp>
      <p:pic>
        <p:nvPicPr>
          <p:cNvPr id="3" name="Picture 2" descr="13309_2013_Article_25_Fig1_HTM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444240"/>
            <a:ext cx="4363720" cy="29055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49120" y="6498232"/>
            <a:ext cx="2236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Edwards and Holt 2013 </a:t>
            </a:r>
            <a:r>
              <a:rPr lang="en-US" sz="1400" i="1" dirty="0" smtClean="0"/>
              <a:t>MIE</a:t>
            </a:r>
            <a:endParaRPr lang="en-US" sz="1400" i="1" dirty="0"/>
          </a:p>
        </p:txBody>
      </p:sp>
      <p:pic>
        <p:nvPicPr>
          <p:cNvPr id="6" name="Picture 5" descr="kme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868" y="3931920"/>
            <a:ext cx="2499551" cy="22146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47513" y="3474720"/>
            <a:ext cx="845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K-</a:t>
            </a:r>
            <a:r>
              <a:rPr lang="en-US" dirty="0" err="1" smtClean="0"/>
              <a:t>mers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28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Assembly-Based Approach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13467"/>
            <a:ext cx="8229600" cy="2773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Annotate each genome</a:t>
            </a:r>
          </a:p>
          <a:p>
            <a:endParaRPr lang="en-US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1274233" y="2433095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397250" y="2433095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5389033" y="2433095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7357533" y="2433095"/>
            <a:ext cx="3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405466" y="3793067"/>
            <a:ext cx="6100232" cy="330200"/>
            <a:chOff x="1388533" y="3539067"/>
            <a:chExt cx="6100232" cy="3302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1388533" y="3539067"/>
              <a:ext cx="0" cy="330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3494616" y="3539067"/>
              <a:ext cx="0" cy="330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5503333" y="3539067"/>
              <a:ext cx="0" cy="330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7488765" y="3539067"/>
              <a:ext cx="0" cy="330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1090083" y="2887664"/>
            <a:ext cx="6750050" cy="647700"/>
            <a:chOff x="1064683" y="4039130"/>
            <a:chExt cx="6750050" cy="647700"/>
          </a:xfrm>
        </p:grpSpPr>
        <p:sp>
          <p:nvSpPr>
            <p:cNvPr id="63" name="Oval 62"/>
            <p:cNvSpPr/>
            <p:nvPr/>
          </p:nvSpPr>
          <p:spPr>
            <a:xfrm>
              <a:off x="1064683" y="4039130"/>
              <a:ext cx="647700" cy="647700"/>
            </a:xfrm>
            <a:prstGeom prst="ellipse">
              <a:avLst/>
            </a:prstGeom>
            <a:noFill/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3170766" y="4039130"/>
              <a:ext cx="647700" cy="647700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5179483" y="4039130"/>
              <a:ext cx="647700" cy="647700"/>
            </a:xfrm>
            <a:prstGeom prst="ellipse">
              <a:avLst/>
            </a:prstGeom>
            <a:noFill/>
            <a:ln w="254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7167033" y="4039130"/>
              <a:ext cx="647700" cy="647700"/>
            </a:xfrm>
            <a:prstGeom prst="ellipse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Oval 59"/>
          <p:cNvSpPr/>
          <p:nvPr/>
        </p:nvSpPr>
        <p:spPr>
          <a:xfrm>
            <a:off x="1090083" y="4284664"/>
            <a:ext cx="647700" cy="6477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196166" y="4284664"/>
            <a:ext cx="647700" cy="647700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5204883" y="4284664"/>
            <a:ext cx="647700" cy="64770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192433" y="4284664"/>
            <a:ext cx="647700" cy="64770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1090083" y="4284664"/>
            <a:ext cx="647700" cy="6477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187699" y="4284664"/>
            <a:ext cx="647700" cy="6477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5204883" y="4284664"/>
            <a:ext cx="647700" cy="6477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7192433" y="4284664"/>
            <a:ext cx="647700" cy="6477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88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Annotation Methods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13467"/>
            <a:ext cx="8229600" cy="27733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Annotation refers to assign function to DNA sequences</a:t>
            </a:r>
          </a:p>
          <a:p>
            <a:r>
              <a:rPr lang="en-US" dirty="0" smtClean="0"/>
              <a:t>There are different annotation algorithms for protein-coding genes, </a:t>
            </a:r>
            <a:r>
              <a:rPr lang="en-US" dirty="0" err="1" smtClean="0"/>
              <a:t>tRNAs</a:t>
            </a:r>
            <a:r>
              <a:rPr lang="en-US" dirty="0" smtClean="0"/>
              <a:t>, </a:t>
            </a:r>
            <a:r>
              <a:rPr lang="en-US" dirty="0" err="1" smtClean="0"/>
              <a:t>rRNAs</a:t>
            </a:r>
            <a:r>
              <a:rPr lang="en-US" dirty="0" smtClean="0"/>
              <a:t>, other non-coding RNAs</a:t>
            </a:r>
          </a:p>
          <a:p>
            <a:r>
              <a:rPr lang="en-US" dirty="0" err="1" smtClean="0"/>
              <a:t>Prokka</a:t>
            </a:r>
            <a:r>
              <a:rPr lang="en-US" dirty="0" smtClean="0"/>
              <a:t> </a:t>
            </a:r>
            <a:r>
              <a:rPr lang="en-US" dirty="0"/>
              <a:t>(http://www.vicbioinformatics.com/software.prokka.shtml</a:t>
            </a:r>
            <a:r>
              <a:rPr lang="en-US" dirty="0" smtClean="0"/>
              <a:t>) is an all-in-one wrapper for these tools</a:t>
            </a:r>
          </a:p>
        </p:txBody>
      </p:sp>
      <p:pic>
        <p:nvPicPr>
          <p:cNvPr id="3" name="Picture 2" descr="Screen Shot 2016-12-08 at 1.13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080" y="4332812"/>
            <a:ext cx="5117648" cy="233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293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2230</TotalTime>
  <Words>2026</Words>
  <Application>Microsoft Macintosh PowerPoint</Application>
  <PresentationFormat>On-screen Show (4:3)</PresentationFormat>
  <Paragraphs>416</Paragraphs>
  <Slides>41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Bacterial Comparative Genomics</vt:lpstr>
      <vt:lpstr>Outline</vt:lpstr>
      <vt:lpstr>Basic Genomics Terminology</vt:lpstr>
      <vt:lpstr>Two Approaches to Microbial Genomics</vt:lpstr>
      <vt:lpstr>Assembly-Based Approach</vt:lpstr>
      <vt:lpstr>Assembly Basics</vt:lpstr>
      <vt:lpstr>Assembly Methods</vt:lpstr>
      <vt:lpstr>Assembly-Based Approach</vt:lpstr>
      <vt:lpstr>Annotation Methods</vt:lpstr>
      <vt:lpstr>Annotation of Protein-Coding Genes</vt:lpstr>
      <vt:lpstr>Assembly-Based Approach</vt:lpstr>
      <vt:lpstr>Orthology</vt:lpstr>
      <vt:lpstr>Gene Trees vs Species Trees</vt:lpstr>
      <vt:lpstr>Gene Trees vs Species Trees</vt:lpstr>
      <vt:lpstr>Gene Trees vs Species Trees</vt:lpstr>
      <vt:lpstr>Gene Names, Orthology, and Function</vt:lpstr>
      <vt:lpstr>Gene Clustering - how it works</vt:lpstr>
      <vt:lpstr>Pairwise Clustering - Reciprocal Best Hits</vt:lpstr>
      <vt:lpstr>Clustering - Reciprocal Best Hits</vt:lpstr>
      <vt:lpstr>Clustering - OrthoMCL</vt:lpstr>
      <vt:lpstr>Gene Content Profiles</vt:lpstr>
      <vt:lpstr>Gene Content Profiles</vt:lpstr>
      <vt:lpstr>Organismal Phylogenies</vt:lpstr>
      <vt:lpstr>Other potential downstream analyses</vt:lpstr>
      <vt:lpstr>Two Approaches to Microbial Genomics</vt:lpstr>
      <vt:lpstr>Variant-Based Approach</vt:lpstr>
      <vt:lpstr>Read Alignment Methods</vt:lpstr>
      <vt:lpstr>Variant-Based Approach</vt:lpstr>
      <vt:lpstr>Variants</vt:lpstr>
      <vt:lpstr>Variant Calling Methods</vt:lpstr>
      <vt:lpstr>Pilon</vt:lpstr>
      <vt:lpstr>Variant-Based Approach</vt:lpstr>
      <vt:lpstr>Downstream analyses of variants</vt:lpstr>
      <vt:lpstr>Genome-Wide Association Studies (GWAS)</vt:lpstr>
      <vt:lpstr>2x2 Contingency Tests</vt:lpstr>
      <vt:lpstr>Multiple Comparison Correction</vt:lpstr>
      <vt:lpstr>Manhattan Plots</vt:lpstr>
      <vt:lpstr>Bacteria and GWAS</vt:lpstr>
      <vt:lpstr>Pros and Cons of Approaches</vt:lpstr>
      <vt:lpstr>Deciding on an Approach</vt:lpstr>
      <vt:lpstr>The afternoon laboratory will walk through the variant-based approach  Questions?</vt:lpstr>
    </vt:vector>
  </TitlesOfParts>
  <Company>Broad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Desjardins</dc:creator>
  <cp:lastModifiedBy>Chris Desjardins</cp:lastModifiedBy>
  <cp:revision>133</cp:revision>
  <dcterms:created xsi:type="dcterms:W3CDTF">2013-08-26T15:36:34Z</dcterms:created>
  <dcterms:modified xsi:type="dcterms:W3CDTF">2016-12-12T21:46:08Z</dcterms:modified>
</cp:coreProperties>
</file>