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gif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media/image27.gif" ContentType="image/gif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media/image28.gif" ContentType="image/gif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media/image38.gif" ContentType="image/gif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3"/>
  </p:notesMasterIdLst>
  <p:sldIdLst>
    <p:sldId id="257" r:id="rId2"/>
    <p:sldId id="434" r:id="rId3"/>
    <p:sldId id="421" r:id="rId4"/>
    <p:sldId id="423" r:id="rId5"/>
    <p:sldId id="379" r:id="rId6"/>
    <p:sldId id="380" r:id="rId7"/>
    <p:sldId id="388" r:id="rId8"/>
    <p:sldId id="381" r:id="rId9"/>
    <p:sldId id="382" r:id="rId10"/>
    <p:sldId id="383" r:id="rId11"/>
    <p:sldId id="424" r:id="rId12"/>
    <p:sldId id="425" r:id="rId13"/>
    <p:sldId id="426" r:id="rId14"/>
    <p:sldId id="427" r:id="rId15"/>
    <p:sldId id="384" r:id="rId16"/>
    <p:sldId id="436" r:id="rId17"/>
    <p:sldId id="385" r:id="rId18"/>
    <p:sldId id="428" r:id="rId19"/>
    <p:sldId id="429" r:id="rId20"/>
    <p:sldId id="430" r:id="rId21"/>
    <p:sldId id="431" r:id="rId22"/>
    <p:sldId id="432" r:id="rId23"/>
    <p:sldId id="433" r:id="rId24"/>
    <p:sldId id="439" r:id="rId25"/>
    <p:sldId id="258" r:id="rId26"/>
    <p:sldId id="259" r:id="rId27"/>
    <p:sldId id="260" r:id="rId28"/>
    <p:sldId id="435" r:id="rId29"/>
    <p:sldId id="437" r:id="rId30"/>
    <p:sldId id="438" r:id="rId31"/>
    <p:sldId id="283" r:id="rId32"/>
    <p:sldId id="284" r:id="rId33"/>
    <p:sldId id="274" r:id="rId34"/>
    <p:sldId id="291" r:id="rId35"/>
    <p:sldId id="302" r:id="rId36"/>
    <p:sldId id="292" r:id="rId37"/>
    <p:sldId id="270" r:id="rId38"/>
    <p:sldId id="303" r:id="rId39"/>
    <p:sldId id="288" r:id="rId40"/>
    <p:sldId id="305" r:id="rId41"/>
    <p:sldId id="316" r:id="rId42"/>
    <p:sldId id="317" r:id="rId43"/>
    <p:sldId id="318" r:id="rId44"/>
    <p:sldId id="319" r:id="rId45"/>
    <p:sldId id="320" r:id="rId46"/>
    <p:sldId id="321" r:id="rId47"/>
    <p:sldId id="322" r:id="rId48"/>
    <p:sldId id="323" r:id="rId49"/>
    <p:sldId id="324" r:id="rId50"/>
    <p:sldId id="325" r:id="rId51"/>
    <p:sldId id="326" r:id="rId52"/>
    <p:sldId id="327" r:id="rId53"/>
    <p:sldId id="328" r:id="rId54"/>
    <p:sldId id="329" r:id="rId55"/>
    <p:sldId id="330" r:id="rId56"/>
    <p:sldId id="331" r:id="rId57"/>
    <p:sldId id="332" r:id="rId58"/>
    <p:sldId id="333" r:id="rId59"/>
    <p:sldId id="334" r:id="rId60"/>
    <p:sldId id="335" r:id="rId61"/>
    <p:sldId id="336" r:id="rId62"/>
    <p:sldId id="337" r:id="rId63"/>
    <p:sldId id="338" r:id="rId64"/>
    <p:sldId id="409" r:id="rId65"/>
    <p:sldId id="387" r:id="rId66"/>
    <p:sldId id="343" r:id="rId67"/>
    <p:sldId id="410" r:id="rId68"/>
    <p:sldId id="344" r:id="rId69"/>
    <p:sldId id="345" r:id="rId70"/>
    <p:sldId id="346" r:id="rId71"/>
    <p:sldId id="349" r:id="rId72"/>
    <p:sldId id="350" r:id="rId73"/>
    <p:sldId id="351" r:id="rId74"/>
    <p:sldId id="352" r:id="rId75"/>
    <p:sldId id="289" r:id="rId76"/>
    <p:sldId id="271" r:id="rId77"/>
    <p:sldId id="308" r:id="rId78"/>
    <p:sldId id="353" r:id="rId79"/>
    <p:sldId id="354" r:id="rId80"/>
    <p:sldId id="355" r:id="rId81"/>
    <p:sldId id="356" r:id="rId82"/>
    <p:sldId id="362" r:id="rId83"/>
    <p:sldId id="363" r:id="rId84"/>
    <p:sldId id="364" r:id="rId85"/>
    <p:sldId id="365" r:id="rId86"/>
    <p:sldId id="366" r:id="rId87"/>
    <p:sldId id="416" r:id="rId88"/>
    <p:sldId id="417" r:id="rId89"/>
    <p:sldId id="418" r:id="rId90"/>
    <p:sldId id="411" r:id="rId91"/>
    <p:sldId id="412" r:id="rId92"/>
    <p:sldId id="413" r:id="rId93"/>
    <p:sldId id="414" r:id="rId94"/>
    <p:sldId id="415" r:id="rId95"/>
    <p:sldId id="367" r:id="rId96"/>
    <p:sldId id="368" r:id="rId97"/>
    <p:sldId id="369" r:id="rId98"/>
    <p:sldId id="370" r:id="rId99"/>
    <p:sldId id="299" r:id="rId100"/>
    <p:sldId id="403" r:id="rId101"/>
    <p:sldId id="419" r:id="rId102"/>
    <p:sldId id="404" r:id="rId103"/>
    <p:sldId id="405" r:id="rId104"/>
    <p:sldId id="375" r:id="rId105"/>
    <p:sldId id="374" r:id="rId106"/>
    <p:sldId id="441" r:id="rId107"/>
    <p:sldId id="442" r:id="rId108"/>
    <p:sldId id="440" r:id="rId109"/>
    <p:sldId id="443" r:id="rId110"/>
    <p:sldId id="444" r:id="rId111"/>
    <p:sldId id="378" r:id="rId1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1B1C"/>
    <a:srgbClr val="161616"/>
    <a:srgbClr val="F2F3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696" y="-880"/>
      </p:cViewPr>
      <p:guideLst>
        <p:guide orient="horz" pos="2496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10" Type="http://schemas.openxmlformats.org/officeDocument/2006/relationships/slide" Target="slides/slide109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notesMaster" Target="notesMasters/notesMaster1.xml"/><Relationship Id="rId114" Type="http://schemas.openxmlformats.org/officeDocument/2006/relationships/printerSettings" Target="printerSettings/printerSettings1.bin"/><Relationship Id="rId115" Type="http://schemas.openxmlformats.org/officeDocument/2006/relationships/presProps" Target="presProps.xml"/><Relationship Id="rId116" Type="http://schemas.openxmlformats.org/officeDocument/2006/relationships/viewProps" Target="viewProps.xml"/><Relationship Id="rId117" Type="http://schemas.openxmlformats.org/officeDocument/2006/relationships/theme" Target="theme/theme1.xml"/><Relationship Id="rId11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slide" Target="slides/slide99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597F2-13EA-DF41-87C9-5A0789E25D80}" type="datetimeFigureOut">
              <a:rPr lang="en-US" smtClean="0"/>
              <a:t>1/16/16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A8A21-C5A7-E044-AC45-455F0B930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89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Establish</a:t>
            </a:r>
            <a:r>
              <a:rPr lang="en-US" baseline="0" dirty="0" smtClean="0"/>
              <a:t> motivation for the American Gut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The problem statement on the prior slide will be discussed in detail within the AG section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42055-48BC-2C4A-84F9-A85E5F2E4C7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386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baseline="0" dirty="0" smtClean="0"/>
              <a:t>…in the same issue of Nature as the HMP, another study called the Global Gut was published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Samples from three different populations, USA, Malawians,</a:t>
            </a:r>
            <a:r>
              <a:rPr lang="en-US" baseline="0" dirty="0" smtClean="0"/>
              <a:t> and a hunter gather group in Venezuela 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Samples from a range of ages within each population were also collected 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Primary separation of clusters explained by geographic location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B307F-DEA0-3749-A65D-955FE11C6BD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3310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In other words, the HMP</a:t>
            </a:r>
            <a:r>
              <a:rPr lang="en-US" baseline="0" dirty="0" smtClean="0"/>
              <a:t> despite its goal only characterized a small portion of the recognized diversity at time of publication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To make matters worse, its exceedingly difficult to get phenotypic information about the participants in the HMP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Simply put, we do not know the bounds of diversity associated with healthy or unhealthy individuals or the extent these bounds are modulated by lifestyle choices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B307F-DEA0-3749-A65D-955FE11C6BD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3310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Yes, that is a poop</a:t>
            </a:r>
            <a:r>
              <a:rPr lang="en-US" baseline="0" dirty="0" smtClean="0"/>
              <a:t> conveyor belt.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8A21-C5A7-E044-AC45-455F0B93058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206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SWITCH TO VIDEO!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5B7FE-20B7-954F-B3B8-F9CBC87EF17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408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 Setup</a:t>
            </a:r>
            <a:r>
              <a:rPr lang="en-US" baseline="0" dirty="0" smtClean="0"/>
              <a:t> and orient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42055-48BC-2C4A-84F9-A85E5F2E4C7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0840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</a:t>
            </a:r>
            <a:r>
              <a:rPr lang="en-US" baseline="0" dirty="0" smtClean="0"/>
              <a:t> what points are turned on/off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42055-48BC-2C4A-84F9-A85E5F2E4C7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52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 the global gut samples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42055-48BC-2C4A-84F9-A85E5F2E4C7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6341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 Discuss connecting</a:t>
            </a:r>
            <a:r>
              <a:rPr lang="en-US" baseline="0" dirty="0" smtClean="0"/>
              <a:t> from successive time points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Trending</a:t>
            </a:r>
            <a:r>
              <a:rPr lang="en-US" baseline="0" dirty="0" smtClean="0"/>
              <a:t> toward the main fecal cloud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Baby obviously wasn’t born orally, but we have few urogenital samples in AG 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42055-48BC-2C4A-84F9-A85E5F2E4C7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2756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</a:t>
            </a:r>
            <a:r>
              <a:rPr lang="en-US" baseline="0" dirty="0" smtClean="0"/>
              <a:t> can watch the succession of these samples, and put life events such as ABX into more perspective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42055-48BC-2C4A-84F9-A85E5F2E4C7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89102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Relate</a:t>
            </a:r>
            <a:r>
              <a:rPr lang="en-US" baseline="0" dirty="0" smtClean="0"/>
              <a:t> physical samples to study variables</a:t>
            </a:r>
          </a:p>
          <a:p>
            <a:endParaRPr lang="en-US" baseline="0" dirty="0" smtClean="0"/>
          </a:p>
          <a:p>
            <a:r>
              <a:rPr lang="en-US" baseline="0" dirty="0" smtClean="0"/>
              <a:t>Is straight forward but…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221E2-11FD-B24D-BBC9-E5E21BCBD63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9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Go anywhere in the environment and you can find microbial life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drivers of the global ecosystem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Estimated at 10^30 cells (</a:t>
            </a:r>
            <a:r>
              <a:rPr lang="en-US" baseline="0" dirty="0" err="1" smtClean="0"/>
              <a:t>whitman</a:t>
            </a:r>
            <a:r>
              <a:rPr lang="en-US" baseline="0" dirty="0" smtClean="0"/>
              <a:t>)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B307F-DEA0-3749-A65D-955FE11C6B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81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how</a:t>
            </a:r>
            <a:r>
              <a:rPr lang="en-US" baseline="0" dirty="0" smtClean="0"/>
              <a:t> to view the full command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8A21-C5A7-E044-AC45-455F0B9305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1549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children’s cartoon based in a post-apocalyptic world. A</a:t>
            </a:r>
            <a:r>
              <a:rPr lang="en-US" baseline="0" dirty="0" smtClean="0"/>
              <a:t> true work of art.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DA8A21-C5A7-E044-AC45-455F0B93058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9571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F1B32-CD9F-B445-9C9A-E946BF5D8B00}" type="slidenum">
              <a:rPr lang="en-US" smtClean="0"/>
              <a:pPr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023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…but it isn’t just that they’re everywhere,</a:t>
            </a:r>
            <a:r>
              <a:rPr lang="en-US" baseline="0" dirty="0" smtClean="0"/>
              <a:t> they are the dominant form of life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Billions of years of evolution and incredible genetic diversity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Complex microbial relationships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But of course, the environment selects (</a:t>
            </a:r>
            <a:r>
              <a:rPr lang="en-US" baseline="0" dirty="0" err="1" smtClean="0"/>
              <a:t>becking</a:t>
            </a:r>
            <a:r>
              <a:rPr lang="en-US" baseline="0" dirty="0" smtClean="0"/>
              <a:t>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So if you shove a </a:t>
            </a:r>
            <a:r>
              <a:rPr lang="en-US" baseline="0" dirty="0" err="1" smtClean="0"/>
              <a:t>q-tip</a:t>
            </a:r>
            <a:r>
              <a:rPr lang="en-US" baseline="0" dirty="0" smtClean="0"/>
              <a:t> everywhere in the environment you can imagine, what distinguishes the collection of microbes found the most?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B307F-DEA0-3749-A65D-955FE11C6BD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81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Shape 7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Shape 7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we are more related to dinosaurs and sharks than some of our bacteria are to each other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59F8E1-A8C4-834D-A4AB-30CEBF5001E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16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And it turns out, whether samples are from saline or non-saline </a:t>
            </a:r>
            <a:r>
              <a:rPr lang="en-US" baseline="0" dirty="0" err="1" smtClean="0"/>
              <a:t>envs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is a principal coordinates plot, will be showing a few, and will go into detail later on how these plots are created. For now, I want you to interpret as “each point is a sample, points closer are more similar, and PC1 is more meaningful than PC1”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Hotsprings</a:t>
            </a:r>
            <a:r>
              <a:rPr lang="en-US" baseline="0" dirty="0" smtClean="0"/>
              <a:t>/hydrothermal vents are not outliers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Estuarys</a:t>
            </a:r>
            <a:r>
              <a:rPr lang="en-US" baseline="0" dirty="0" smtClean="0"/>
              <a:t> in the center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How do animals fit in?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B307F-DEA0-3749-A65D-955FE11C6BD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878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Rather, what about the organisms that have specialized to gastrointestinal tracts?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B307F-DEA0-3749-A65D-955FE11C6BD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878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baseline="0" dirty="0" smtClean="0"/>
              <a:t>Incredibly, notice signal is washed out, primary difference is now </a:t>
            </a:r>
            <a:r>
              <a:rPr lang="en-US" baseline="0" dirty="0" err="1" smtClean="0"/>
              <a:t>env</a:t>
            </a:r>
            <a:r>
              <a:rPr lang="en-US" baseline="0" dirty="0" smtClean="0"/>
              <a:t> or vertebrate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Notice </a:t>
            </a:r>
            <a:r>
              <a:rPr lang="en-US" baseline="0" dirty="0" err="1" smtClean="0"/>
              <a:t>salne</a:t>
            </a:r>
            <a:r>
              <a:rPr lang="en-US" baseline="0" dirty="0" smtClean="0"/>
              <a:t>/</a:t>
            </a:r>
            <a:r>
              <a:rPr lang="en-US" baseline="0" dirty="0" err="1" smtClean="0"/>
              <a:t>nonsaline</a:t>
            </a:r>
            <a:r>
              <a:rPr lang="en-US" baseline="0" dirty="0" smtClean="0"/>
              <a:t> split is still present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3lbs of organisms in and on you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B307F-DEA0-3749-A65D-955FE11C6BD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43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 …so the HMP was formed to build</a:t>
            </a:r>
            <a:r>
              <a:rPr lang="en-US" baseline="0" dirty="0" smtClean="0"/>
              <a:t> a reference for human microbial diversity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42055-48BC-2C4A-84F9-A85E5F2E4C7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902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…however,</a:t>
            </a:r>
            <a:r>
              <a:rPr lang="en-US" baseline="0" dirty="0" smtClean="0"/>
              <a:t> they only collected samples from 242 healthy medical students from two universities in the United States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Same basic plot as before, but a lot more samples (oddly, surprisingly few from GI despite it having the bulk of life in/on your body)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…but, is this diversity representative of the human population?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342055-48BC-2C4A-84F9-A85E5F2E4C7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092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141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9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879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marL="742950" indent="-285750" rtl="0">
              <a:defRPr/>
            </a:lvl2pPr>
            <a:lvl3pPr marL="1143000" indent="-228600" rtl="0">
              <a:defRPr/>
            </a:lvl3pPr>
            <a:lvl4pPr marL="1600200" indent="-2286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5034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371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01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26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1/16/16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558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98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1/16/16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957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89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908AC-F898-904F-A5FA-08CC34AE6302}" type="datetimeFigureOut">
              <a:rPr lang="en-US" smtClean="0"/>
              <a:t>1/16/16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30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908AC-F898-904F-A5FA-08CC34AE6302}" type="datetimeFigureOut">
              <a:rPr lang="en-US" smtClean="0"/>
              <a:t>1/16/16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8B074-B728-8848-AB5A-E0DF1E684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485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hyperlink" Target="http://forum.qiime.org" TargetMode="External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0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hyperlink" Target="http://bio.sacnas.org/uploads/Judges/we_need_you.jpg" TargetMode="External"/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://github.com/biocore/qiime" TargetMode="External"/><Relationship Id="rId3" Type="http://schemas.openxmlformats.org/officeDocument/2006/relationships/image" Target="../media/image64.png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5.png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7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Relationship Id="rId5" Type="http://schemas.openxmlformats.org/officeDocument/2006/relationships/hyperlink" Target="http://redefininghuman.com" TargetMode="External"/><Relationship Id="rId6" Type="http://schemas.openxmlformats.org/officeDocument/2006/relationships/hyperlink" Target="https://fundrazr.com/campaigns/aoaif/" TargetMode="External"/><Relationship Id="rId7" Type="http://schemas.openxmlformats.org/officeDocument/2006/relationships/image" Target="../media/image24.png"/><Relationship Id="rId1" Type="http://schemas.microsoft.com/office/2007/relationships/media" Target="../media/media1.gif"/><Relationship Id="rId2" Type="http://schemas.openxmlformats.org/officeDocument/2006/relationships/video" Target="../media/media1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8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8.gi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biom-format.org" TargetMode="Externa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emf"/><Relationship Id="rId3" Type="http://schemas.openxmlformats.org/officeDocument/2006/relationships/image" Target="../media/image41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4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4" Type="http://schemas.openxmlformats.org/officeDocument/2006/relationships/image" Target="../media/image47.emf"/><Relationship Id="rId5" Type="http://schemas.openxmlformats.org/officeDocument/2006/relationships/image" Target="../media/image48.emf"/><Relationship Id="rId6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emf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0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0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0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0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emf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emf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emf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emf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015-11-21.jpg"/>
          <p:cNvPicPr>
            <a:picLocks noChangeAspect="1"/>
          </p:cNvPicPr>
          <p:nvPr/>
        </p:nvPicPr>
        <p:blipFill>
          <a:blip r:embed="rId2">
            <a:alphaModFix amt="8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725400" cy="94167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2787" y="0"/>
            <a:ext cx="6201213" cy="1995173"/>
          </a:xfrm>
          <a:prstGeom prst="rect">
            <a:avLst/>
          </a:prstGeom>
          <a:solidFill>
            <a:schemeClr val="tx1">
              <a:alpha val="32000"/>
            </a:schemeClr>
          </a:solidFill>
          <a:effectLst>
            <a:softEdge rad="127000"/>
          </a:effectLst>
        </p:spPr>
      </p:pic>
      <p:sp>
        <p:nvSpPr>
          <p:cNvPr id="4" name="TextBox 3"/>
          <p:cNvSpPr txBox="1"/>
          <p:nvPr/>
        </p:nvSpPr>
        <p:spPr>
          <a:xfrm>
            <a:off x="6604362" y="5842000"/>
            <a:ext cx="24288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Daniel McDonald</a:t>
            </a:r>
          </a:p>
          <a:p>
            <a:r>
              <a:rPr lang="en-US" dirty="0" smtClean="0"/>
              <a:t>Workshop on Genomics</a:t>
            </a:r>
          </a:p>
          <a:p>
            <a:r>
              <a:rPr lang="en-US" dirty="0" smtClean="0"/>
              <a:t>January 18,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202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9-16 at 6.43.0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1" y="1079500"/>
            <a:ext cx="4943899" cy="5105817"/>
          </a:xfrm>
          <a:prstGeom prst="rect">
            <a:avLst/>
          </a:prstGeom>
        </p:spPr>
      </p:pic>
      <p:pic>
        <p:nvPicPr>
          <p:cNvPr id="3" name="Picture 2" descr="Screen Shot 2014-09-16 at 6.44.1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0" y="1616338"/>
            <a:ext cx="1884561" cy="763678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 microbe dominated world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6371341"/>
            <a:ext cx="86228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Ley et al </a:t>
            </a:r>
            <a:r>
              <a:rPr lang="da-DK" sz="1400" dirty="0"/>
              <a:t>Nat Rev </a:t>
            </a:r>
            <a:r>
              <a:rPr lang="da-DK" sz="1400" dirty="0" err="1"/>
              <a:t>Microbiol</a:t>
            </a:r>
            <a:r>
              <a:rPr lang="da-DK" sz="1400" dirty="0"/>
              <a:t>. </a:t>
            </a:r>
            <a:r>
              <a:rPr lang="da-DK" sz="1400" dirty="0" err="1"/>
              <a:t>Oct</a:t>
            </a:r>
            <a:r>
              <a:rPr lang="da-DK" sz="1400" dirty="0"/>
              <a:t> 2008; 6(10): 776–</a:t>
            </a:r>
            <a:r>
              <a:rPr lang="da-DK" sz="1400" dirty="0" smtClean="0"/>
              <a:t>788</a:t>
            </a:r>
          </a:p>
          <a:p>
            <a:r>
              <a:rPr lang="da-DK" sz="1400" dirty="0" err="1" smtClean="0"/>
              <a:t>Subway</a:t>
            </a:r>
            <a:r>
              <a:rPr lang="da-DK" sz="1400" dirty="0" smtClean="0"/>
              <a:t> image </a:t>
            </a:r>
            <a:r>
              <a:rPr lang="da-DK" sz="1400" dirty="0" err="1" smtClean="0"/>
              <a:t>adapted</a:t>
            </a:r>
            <a:r>
              <a:rPr lang="da-DK" sz="1400" dirty="0" smtClean="0"/>
              <a:t> from </a:t>
            </a:r>
            <a:r>
              <a:rPr lang="en-US" sz="1400" dirty="0" smtClean="0"/>
              <a:t>http://</a:t>
            </a:r>
            <a:r>
              <a:rPr lang="en-US" sz="1400" dirty="0" err="1" smtClean="0"/>
              <a:t>laughingsquid.com</a:t>
            </a:r>
            <a:r>
              <a:rPr lang="en-US" sz="1400" dirty="0" smtClean="0"/>
              <a:t>/the-gastrointestinal-system-represented-as-a-subway-map/</a:t>
            </a:r>
            <a:endParaRPr lang="en-US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5059" y="1417638"/>
            <a:ext cx="3501295" cy="47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58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look at the results!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6415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can also…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Change to the tutorial directory and explore the results using commands in bash</a:t>
            </a:r>
          </a:p>
          <a:p>
            <a:r>
              <a:rPr lang="en-US" dirty="0" smtClean="0"/>
              <a:t>The path is long, it is under:</a:t>
            </a:r>
          </a:p>
          <a:p>
            <a:pPr lvl="1"/>
            <a:r>
              <a:rPr lang="en-US" sz="1800" dirty="0" smtClean="0"/>
              <a:t>~/</a:t>
            </a:r>
            <a:r>
              <a:rPr lang="en-US" sz="1800" dirty="0" err="1" smtClean="0"/>
              <a:t>workshop_data</a:t>
            </a:r>
            <a:r>
              <a:rPr lang="en-US" sz="1800" dirty="0" smtClean="0"/>
              <a:t>/</a:t>
            </a:r>
            <a:r>
              <a:rPr lang="en-US" sz="1800" dirty="0" err="1" smtClean="0"/>
              <a:t>qiime</a:t>
            </a:r>
            <a:r>
              <a:rPr lang="en-US" sz="1800" dirty="0" smtClean="0"/>
              <a:t>/moving_pictures_tutorial-</a:t>
            </a:r>
            <a:r>
              <a:rPr lang="en-US" sz="1800" dirty="0" smtClean="0"/>
              <a:t>1-9.0</a:t>
            </a:r>
            <a:r>
              <a:rPr lang="en-US" sz="1800" dirty="0" smtClean="0"/>
              <a:t>/</a:t>
            </a:r>
            <a:r>
              <a:rPr lang="en-US" sz="1800" dirty="0" err="1" smtClean="0"/>
              <a:t>illumina</a:t>
            </a:r>
            <a:r>
              <a:rPr lang="en-US" sz="1800" dirty="0" smtClean="0"/>
              <a:t>/</a:t>
            </a:r>
            <a:r>
              <a:rPr lang="en-US" sz="1800" dirty="0" err="1" smtClean="0"/>
              <a:t>otus</a:t>
            </a:r>
            <a:r>
              <a:rPr lang="en-US" sz="1800" dirty="0" smtClean="0"/>
              <a:t>/</a:t>
            </a:r>
            <a:r>
              <a:rPr lang="en-US" sz="1800" dirty="0" err="1" smtClean="0"/>
              <a:t>cdout</a:t>
            </a:r>
            <a:endParaRPr lang="en-US" sz="1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986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r>
              <a:rPr lang="en" b="1" u="sng" dirty="0"/>
              <a:t>Search the forum</a:t>
            </a:r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http://forum.qiime.org</a:t>
            </a:r>
            <a:r>
              <a:rPr lang="en-US" dirty="0" smtClean="0"/>
              <a:t> </a:t>
            </a:r>
            <a:endParaRPr lang="en" dirty="0"/>
          </a:p>
          <a:p>
            <a:pPr>
              <a:buNone/>
            </a:pPr>
            <a:r>
              <a:rPr lang="en-US" dirty="0" smtClean="0"/>
              <a:t>We try to answer within 24 hours </a:t>
            </a:r>
            <a:endParaRPr lang="en" dirty="0"/>
          </a:p>
        </p:txBody>
      </p:sp>
      <p:sp>
        <p:nvSpPr>
          <p:cNvPr id="385" name="Shape 385"/>
          <p:cNvSpPr/>
          <p:nvPr/>
        </p:nvSpPr>
        <p:spPr>
          <a:xfrm>
            <a:off x="3051602" y="3527105"/>
            <a:ext cx="3040794" cy="3040794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386" name="Shape 386"/>
          <p:cNvSpPr txBox="1"/>
          <p:nvPr/>
        </p:nvSpPr>
        <p:spPr>
          <a:xfrm>
            <a:off x="4540900" y="5216775"/>
            <a:ext cx="1614600" cy="677399"/>
          </a:xfrm>
          <a:prstGeom prst="rect">
            <a:avLst/>
          </a:prstGeom>
          <a:noFill/>
        </p:spPr>
        <p:txBody>
          <a:bodyPr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n" sz="3600" b="1">
                <a:solidFill>
                  <a:srgbClr val="666666"/>
                </a:solidFill>
              </a:rPr>
              <a:t>forum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dirty="0" smtClean="0"/>
              <a:t>QIIME Forum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84042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dirty="0" smtClean="0"/>
              <a:t>QIIME Forum</a:t>
            </a:r>
            <a:endParaRPr lang="en-US" b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qiime_sta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854" y="1567924"/>
            <a:ext cx="7663766" cy="4113952"/>
          </a:xfrm>
          <a:prstGeom prst="rect">
            <a:avLst/>
          </a:prstGeom>
        </p:spPr>
      </p:pic>
      <p:pic>
        <p:nvPicPr>
          <p:cNvPr id="5" name="Picture 4" descr="qiime_visi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11812"/>
            <a:ext cx="9144000" cy="1000125"/>
          </a:xfrm>
          <a:prstGeom prst="rect">
            <a:avLst/>
          </a:prstGeom>
        </p:spPr>
      </p:pic>
      <p:pic>
        <p:nvPicPr>
          <p:cNvPr id="6" name="Picture 5" descr="qiime_visit.png"/>
          <p:cNvPicPr>
            <a:picLocks noChangeAspect="1"/>
          </p:cNvPicPr>
          <p:nvPr/>
        </p:nvPicPr>
        <p:blipFill>
          <a:blip r:embed="rId3"/>
          <a:srcRect l="84779"/>
          <a:stretch>
            <a:fillRect/>
          </a:stretch>
        </p:blipFill>
        <p:spPr>
          <a:xfrm>
            <a:off x="6144820" y="3278477"/>
            <a:ext cx="2797729" cy="2010432"/>
          </a:xfrm>
          <a:prstGeom prst="rect">
            <a:avLst/>
          </a:prstGeom>
        </p:spPr>
      </p:pic>
      <p:pic>
        <p:nvPicPr>
          <p:cNvPr id="7" name="Picture 6" descr="Screen Shot 2013-11-25 at 9.15.39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6021" y="2113756"/>
            <a:ext cx="4973511" cy="10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155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Shape 727"/>
          <p:cNvSpPr txBox="1"/>
          <p:nvPr/>
        </p:nvSpPr>
        <p:spPr>
          <a:xfrm>
            <a:off x="126022" y="6102975"/>
            <a:ext cx="6202800" cy="609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Modified from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http://bio.sacnas.org/uploads/Judges/we_need_you.jpg</a:t>
            </a:r>
            <a:r>
              <a:rPr lang="en" dirty="0"/>
              <a:t> </a:t>
            </a:r>
          </a:p>
        </p:txBody>
      </p:sp>
      <p:pic>
        <p:nvPicPr>
          <p:cNvPr id="728" name="Shape 72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81000" y="571500"/>
            <a:ext cx="8559800" cy="571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62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http://github.com/biocore/qiime</a:t>
            </a: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199" y="1417638"/>
            <a:ext cx="5070198" cy="507019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488668"/>
            <a:ext cx="4729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octodex.github.com</a:t>
            </a:r>
            <a:r>
              <a:rPr lang="en-US" dirty="0" smtClean="0"/>
              <a:t>/front-end-</a:t>
            </a:r>
            <a:r>
              <a:rPr lang="en-US" dirty="0" err="1" smtClean="0"/>
              <a:t>conftocat</a:t>
            </a:r>
            <a:r>
              <a:rPr lang="en-US" dirty="0" smtClean="0"/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885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coming up?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45641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1-18 at 11.38.5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0800"/>
            <a:ext cx="9144000" cy="419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98256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QIIME2: the sequel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92100" y="3336667"/>
            <a:ext cx="8851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https://</a:t>
            </a:r>
            <a:r>
              <a:rPr lang="en-US" sz="2400" dirty="0" err="1"/>
              <a:t>hackpad.com</a:t>
            </a:r>
            <a:r>
              <a:rPr lang="en-US" sz="2400" dirty="0"/>
              <a:t>/QIIME-2-planning-7-Dec-2015-cdA98OygNKF</a:t>
            </a:r>
          </a:p>
        </p:txBody>
      </p:sp>
    </p:spTree>
    <p:extLst>
      <p:ext uri="{BB962C8B-B14F-4D97-AF65-F5344CB8AC3E}">
        <p14:creationId xmlns:p14="http://schemas.microsoft.com/office/powerpoint/2010/main" val="118176111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6-01-18 at 11.35.0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2700"/>
            <a:ext cx="9144000" cy="428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5540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035" y="166381"/>
            <a:ext cx="5861930" cy="586193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4025-281C-9841-830E-76CE4D4E0A9B}" type="slidenum">
              <a:rPr lang="en-US" smtClean="0"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-52372" y="6507735"/>
            <a:ext cx="4968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Huttenhower</a:t>
            </a:r>
            <a:r>
              <a:rPr lang="en-US" dirty="0"/>
              <a:t> </a:t>
            </a:r>
            <a:r>
              <a:rPr lang="en-US" dirty="0" smtClean="0"/>
              <a:t>et al. </a:t>
            </a:r>
            <a:r>
              <a:rPr lang="en-US" i="1" dirty="0"/>
              <a:t>Nature</a:t>
            </a:r>
            <a:r>
              <a:rPr lang="en-US" dirty="0"/>
              <a:t>. 2012 486(7402):207-14  </a:t>
            </a:r>
          </a:p>
        </p:txBody>
      </p:sp>
    </p:spTree>
    <p:extLst>
      <p:ext uri="{BB962C8B-B14F-4D97-AF65-F5344CB8AC3E}">
        <p14:creationId xmlns:p14="http://schemas.microsoft.com/office/powerpoint/2010/main" val="1820073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6-01-18 at 11.36.2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6600"/>
            <a:ext cx="9144000" cy="538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3612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Acknowledgments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0200" y="1524000"/>
            <a:ext cx="8483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Rob Knight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Antonio </a:t>
            </a:r>
            <a:r>
              <a:rPr lang="en-US" dirty="0" smtClean="0"/>
              <a:t>Gonzalez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Adam </a:t>
            </a:r>
            <a:r>
              <a:rPr lang="en-US" dirty="0"/>
              <a:t>Robbins-</a:t>
            </a:r>
            <a:r>
              <a:rPr lang="en-US" dirty="0" err="1"/>
              <a:t>Pianka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Will Van </a:t>
            </a:r>
            <a:r>
              <a:rPr lang="en-US" dirty="0" err="1" smtClean="0"/>
              <a:t>Treuren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Luke </a:t>
            </a:r>
            <a:r>
              <a:rPr lang="en-US" dirty="0" err="1" smtClean="0"/>
              <a:t>Ursell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/>
              <a:t>Jose Clemente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Daniel </a:t>
            </a:r>
            <a:r>
              <a:rPr lang="en-US" dirty="0" smtClean="0"/>
              <a:t>McDonald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/>
              <a:t>Greg </a:t>
            </a:r>
            <a:r>
              <a:rPr lang="en-US" dirty="0" err="1" smtClean="0"/>
              <a:t>Caporaso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Yoshiki</a:t>
            </a:r>
            <a:r>
              <a:rPr lang="en-US" dirty="0" smtClean="0"/>
              <a:t> Vazquez </a:t>
            </a:r>
            <a:r>
              <a:rPr lang="en-US" dirty="0" err="1" smtClean="0"/>
              <a:t>Baeza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The </a:t>
            </a:r>
            <a:r>
              <a:rPr lang="en-US" dirty="0"/>
              <a:t>Knight </a:t>
            </a:r>
            <a:r>
              <a:rPr lang="en-US" dirty="0" smtClean="0"/>
              <a:t>Laboratory</a:t>
            </a: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Team of QIIME Developers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These slides have been adapted from multiple sets of slides.</a:t>
            </a:r>
            <a:endParaRPr lang="en-US" dirty="0"/>
          </a:p>
        </p:txBody>
      </p:sp>
      <p:pic>
        <p:nvPicPr>
          <p:cNvPr id="9" name="Picture 8" descr="f72497397dd9a0a79c654c8182460bb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562" y="2237897"/>
            <a:ext cx="1343746" cy="1343746"/>
          </a:xfrm>
          <a:prstGeom prst="rect">
            <a:avLst/>
          </a:prstGeom>
        </p:spPr>
      </p:pic>
      <p:pic>
        <p:nvPicPr>
          <p:cNvPr id="10" name="Picture 9" descr="qiime_logo_larg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537" y="1222595"/>
            <a:ext cx="1886384" cy="1015302"/>
          </a:xfrm>
          <a:prstGeom prst="rect">
            <a:avLst/>
          </a:prstGeom>
        </p:spPr>
      </p:pic>
      <p:pic>
        <p:nvPicPr>
          <p:cNvPr id="12" name="Picture 11" descr="Screen Shot 2014-08-09 at 1.34.1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309" y="1222595"/>
            <a:ext cx="2616200" cy="139021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219563" y="5068455"/>
            <a:ext cx="4843620" cy="1661946"/>
          </a:xfrm>
          <a:prstGeom prst="rect">
            <a:avLst/>
          </a:prstGeom>
          <a:solidFill>
            <a:schemeClr val="accent3">
              <a:lumMod val="60000"/>
              <a:lumOff val="40000"/>
              <a:alpha val="60000"/>
            </a:schemeClr>
          </a:solidFill>
          <a:ln>
            <a:solidFill>
              <a:schemeClr val="bg2">
                <a:lumMod val="50000"/>
                <a:alpha val="18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219562" y="5160741"/>
            <a:ext cx="56759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err="1"/>
              <a:t>daniel.mcdonald</a:t>
            </a:r>
            <a:r>
              <a:rPr lang="pt-BR" sz="2400" dirty="0" err="1" smtClean="0"/>
              <a:t>@systemsbiology.net</a:t>
            </a:r>
            <a:endParaRPr lang="pt-BR" sz="2400" dirty="0"/>
          </a:p>
          <a:p>
            <a:r>
              <a:rPr lang="en-US" sz="2400" dirty="0" smtClean="0"/>
              <a:t>Twitter: @</a:t>
            </a:r>
            <a:r>
              <a:rPr lang="en-US" sz="2400" dirty="0" err="1" smtClean="0"/>
              <a:t>mcdonadt</a:t>
            </a:r>
            <a:endParaRPr lang="en-US" sz="2400" dirty="0" smtClean="0"/>
          </a:p>
          <a:p>
            <a:r>
              <a:rPr lang="en-US" sz="2400" dirty="0" err="1" smtClean="0"/>
              <a:t>Github</a:t>
            </a:r>
            <a:r>
              <a:rPr lang="en-US" sz="2400" dirty="0" smtClean="0"/>
              <a:t>: @</a:t>
            </a:r>
            <a:r>
              <a:rPr lang="en-US" sz="2400" dirty="0" err="1" smtClean="0"/>
              <a:t>wasade</a:t>
            </a:r>
            <a:endParaRPr lang="en-US" sz="2400" dirty="0" smtClean="0"/>
          </a:p>
          <a:p>
            <a:r>
              <a:rPr lang="en-US" sz="2400" dirty="0" smtClean="0"/>
              <a:t>www: http://</a:t>
            </a:r>
            <a:r>
              <a:rPr lang="en-US" sz="2400" dirty="0" err="1" smtClean="0"/>
              <a:t>wasade.github.io</a:t>
            </a:r>
            <a:endParaRPr lang="en-US" sz="2400" dirty="0"/>
          </a:p>
        </p:txBody>
      </p:sp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58281" y="2820836"/>
            <a:ext cx="3104901" cy="80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037" y="5160741"/>
            <a:ext cx="3746500" cy="123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594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4-20 at 3.55.1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396" y="-282095"/>
            <a:ext cx="6747208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93942" y="0"/>
            <a:ext cx="824875" cy="2055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20128" y="4802237"/>
            <a:ext cx="824875" cy="20557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-52372" y="6507735"/>
            <a:ext cx="4968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Huttenhower</a:t>
            </a:r>
            <a:r>
              <a:rPr lang="en-US" dirty="0"/>
              <a:t> </a:t>
            </a:r>
            <a:r>
              <a:rPr lang="en-US" dirty="0" smtClean="0"/>
              <a:t>et al. </a:t>
            </a:r>
            <a:r>
              <a:rPr lang="en-US" i="1" dirty="0"/>
              <a:t>Nature</a:t>
            </a:r>
            <a:r>
              <a:rPr lang="en-US" dirty="0"/>
              <a:t>. 2012 486(7402):207-14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4025-281C-9841-830E-76CE4D4E0A9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284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11-11 at 9.05.4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3" y="281616"/>
            <a:ext cx="4536640" cy="38358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53472" y="6515404"/>
            <a:ext cx="4694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Yatsunenko</a:t>
            </a:r>
            <a:r>
              <a:rPr lang="en-US" dirty="0"/>
              <a:t> et al. </a:t>
            </a:r>
            <a:r>
              <a:rPr lang="en-US" i="1" dirty="0"/>
              <a:t>Nature</a:t>
            </a:r>
            <a:r>
              <a:rPr lang="en-US" dirty="0"/>
              <a:t>. 2012 </a:t>
            </a:r>
            <a:r>
              <a:rPr lang="en-US" dirty="0" smtClean="0"/>
              <a:t>486</a:t>
            </a:r>
            <a:r>
              <a:rPr lang="en-US" dirty="0"/>
              <a:t>(7402):222-7</a:t>
            </a:r>
          </a:p>
        </p:txBody>
      </p:sp>
      <p:pic>
        <p:nvPicPr>
          <p:cNvPr id="5" name="Picture 4" descr="Screen Shot 2014-11-11 at 9.05.34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097" y="2605012"/>
            <a:ext cx="4607785" cy="39878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4025-281C-9841-830E-76CE4D4E0A9B}" type="slidenum">
              <a:rPr lang="en-US" smtClean="0"/>
              <a:t>13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281616"/>
            <a:ext cx="548105" cy="480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302084" y="4618332"/>
            <a:ext cx="548105" cy="480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237791" y="2605012"/>
            <a:ext cx="548105" cy="480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641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11-11 at 9.05.4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83" y="281616"/>
            <a:ext cx="4536640" cy="3835858"/>
          </a:xfrm>
          <a:prstGeom prst="rect">
            <a:avLst/>
          </a:prstGeom>
        </p:spPr>
      </p:pic>
      <p:pic>
        <p:nvPicPr>
          <p:cNvPr id="5" name="Picture 4" descr="Screen Shot 2014-11-11 at 9.05.34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097" y="2605012"/>
            <a:ext cx="4607785" cy="3987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53472" y="6515404"/>
            <a:ext cx="4694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Yatsunenko</a:t>
            </a:r>
            <a:r>
              <a:rPr lang="en-US" dirty="0"/>
              <a:t> et al. </a:t>
            </a:r>
            <a:r>
              <a:rPr lang="en-US" i="1" dirty="0"/>
              <a:t>Nature</a:t>
            </a:r>
            <a:r>
              <a:rPr lang="en-US" dirty="0"/>
              <a:t>. 2012 </a:t>
            </a:r>
            <a:r>
              <a:rPr lang="en-US" dirty="0" smtClean="0"/>
              <a:t>486</a:t>
            </a:r>
            <a:r>
              <a:rPr lang="en-US" dirty="0"/>
              <a:t>(7402):222-7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4025-281C-9841-830E-76CE4D4E0A9B}" type="slidenum">
              <a:rPr lang="en-US" smtClean="0"/>
              <a:t>14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281616"/>
            <a:ext cx="548105" cy="480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302084" y="4618332"/>
            <a:ext cx="548105" cy="480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437891" y="795765"/>
            <a:ext cx="771408" cy="771408"/>
          </a:xfrm>
          <a:prstGeom prst="ellipse">
            <a:avLst/>
          </a:prstGeom>
          <a:noFill/>
          <a:ln w="508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10" name="Oval 9"/>
          <p:cNvSpPr/>
          <p:nvPr/>
        </p:nvSpPr>
        <p:spPr>
          <a:xfrm>
            <a:off x="7690281" y="3252490"/>
            <a:ext cx="771408" cy="771408"/>
          </a:xfrm>
          <a:prstGeom prst="ellipse">
            <a:avLst/>
          </a:prstGeom>
          <a:noFill/>
          <a:ln w="508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5382828" y="778820"/>
            <a:ext cx="3648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Human </a:t>
            </a:r>
            <a:r>
              <a:rPr lang="en-US" sz="2400" dirty="0" err="1" smtClean="0">
                <a:solidFill>
                  <a:srgbClr val="FF0000"/>
                </a:solidFill>
              </a:rPr>
              <a:t>Microbiome</a:t>
            </a:r>
            <a:r>
              <a:rPr lang="en-US" sz="2400" dirty="0" smtClean="0">
                <a:solidFill>
                  <a:srgbClr val="FF0000"/>
                </a:solidFill>
              </a:rPr>
              <a:t> Project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12" name="Straight Arrow Connector 11"/>
          <p:cNvCxnSpPr>
            <a:stCxn id="11" idx="1"/>
          </p:cNvCxnSpPr>
          <p:nvPr/>
        </p:nvCxnSpPr>
        <p:spPr>
          <a:xfrm flipH="1">
            <a:off x="4423097" y="1009653"/>
            <a:ext cx="959731" cy="96764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084717" y="1374553"/>
            <a:ext cx="802651" cy="1740289"/>
          </a:xfrm>
          <a:prstGeom prst="straightConnector1">
            <a:avLst/>
          </a:prstGeom>
          <a:ln w="4762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366488" y="2605012"/>
            <a:ext cx="548105" cy="4803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3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76" y="394432"/>
            <a:ext cx="8665049" cy="3838618"/>
          </a:xfrm>
          <a:prstGeom prst="rect">
            <a:avLst/>
          </a:prstGeom>
        </p:spPr>
      </p:pic>
      <p:pic>
        <p:nvPicPr>
          <p:cNvPr id="6" name="Picture 5" descr="EMP-green-larg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873" y="5111396"/>
            <a:ext cx="2081938" cy="1672986"/>
          </a:xfrm>
          <a:prstGeom prst="rect">
            <a:avLst/>
          </a:prstGeom>
        </p:spPr>
      </p:pic>
      <p:pic>
        <p:nvPicPr>
          <p:cNvPr id="7" name="Picture 6" descr="british gut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237" y="4932423"/>
            <a:ext cx="3403276" cy="215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475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2101"/>
            <a:ext cx="9972478" cy="1343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328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165426"/>
            <a:ext cx="49214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Adapted from </a:t>
            </a:r>
            <a:r>
              <a:rPr lang="en-US" dirty="0" smtClean="0">
                <a:hlinkClick r:id="rId5"/>
              </a:rPr>
              <a:t>http://redefininghuman.com</a:t>
            </a:r>
            <a:endParaRPr lang="en-US" dirty="0" smtClean="0"/>
          </a:p>
          <a:p>
            <a:r>
              <a:rPr lang="en-US" dirty="0" smtClean="0"/>
              <a:t>Please see </a:t>
            </a:r>
            <a:r>
              <a:rPr lang="pt-BR" dirty="0">
                <a:hlinkClick r:id="rId6"/>
              </a:rPr>
              <a:t>https://fundrazr.com/campaigns/aoaif</a:t>
            </a:r>
            <a:r>
              <a:rPr lang="pt-BR" dirty="0" smtClean="0">
                <a:hlinkClick r:id="rId6"/>
              </a:rPr>
              <a:t>/</a:t>
            </a:r>
            <a:endParaRPr lang="pt-BR" dirty="0" smtClean="0"/>
          </a:p>
          <a:p>
            <a:endParaRPr lang="pt-BR" dirty="0" smtClean="0"/>
          </a:p>
          <a:p>
            <a:endParaRPr lang="en-US" dirty="0"/>
          </a:p>
          <a:p>
            <a:endParaRPr lang="pt-BR" dirty="0"/>
          </a:p>
        </p:txBody>
      </p:sp>
      <p:pic>
        <p:nvPicPr>
          <p:cNvPr id="10" name="poop_conveyor.gi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54552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14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6 at 11.22.4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31"/>
            <a:ext cx="9144000" cy="64335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6582657"/>
            <a:ext cx="4290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 err="1" smtClean="0"/>
              <a:t>Koeing</a:t>
            </a:r>
            <a:r>
              <a:rPr lang="es-ES_tradnl" sz="1400" dirty="0" smtClean="0"/>
              <a:t> et al. </a:t>
            </a:r>
            <a:r>
              <a:rPr lang="es-ES_tradnl" sz="1400" dirty="0" err="1" smtClean="0"/>
              <a:t>Proc</a:t>
            </a:r>
            <a:r>
              <a:rPr lang="es-ES_tradnl" sz="1400" dirty="0" smtClean="0"/>
              <a:t> </a:t>
            </a:r>
            <a:r>
              <a:rPr lang="es-ES_tradnl" sz="1400" dirty="0" err="1"/>
              <a:t>Natl</a:t>
            </a:r>
            <a:r>
              <a:rPr lang="es-ES_tradnl" sz="1400" dirty="0"/>
              <a:t> </a:t>
            </a:r>
            <a:r>
              <a:rPr lang="es-ES_tradnl" sz="1400" dirty="0" err="1"/>
              <a:t>Acad</a:t>
            </a:r>
            <a:r>
              <a:rPr lang="es-ES_tradnl" sz="1400" dirty="0"/>
              <a:t> </a:t>
            </a:r>
            <a:r>
              <a:rPr lang="es-ES_tradnl" sz="1400" dirty="0" err="1"/>
              <a:t>Sci</a:t>
            </a:r>
            <a:r>
              <a:rPr lang="es-ES_tradnl" sz="1400" dirty="0"/>
              <a:t> U S A. 2011 Mar </a:t>
            </a:r>
            <a:r>
              <a:rPr lang="es-ES_tradnl" sz="1400" dirty="0" smtClean="0"/>
              <a:t>15;108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6343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4025-281C-9841-830E-76CE4D4E0A9B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 descr="Screen Shot 2015-06-16 at 12.37.3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69" y="-13368"/>
            <a:ext cx="917608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02062" y="912454"/>
            <a:ext cx="713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Oral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97061" y="543122"/>
            <a:ext cx="827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Fecal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01843" y="173790"/>
            <a:ext cx="698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6600"/>
                </a:solidFill>
              </a:rPr>
              <a:t>Skin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74842" y="6356350"/>
            <a:ext cx="10480842" cy="11433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505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1B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1-17 at 4.20.1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711200"/>
            <a:ext cx="6807200" cy="543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23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4025-281C-9841-830E-76CE4D4E0A9B}" type="slidenum">
              <a:rPr lang="en-US" smtClean="0"/>
              <a:t>20</a:t>
            </a:fld>
            <a:endParaRPr lang="en-US"/>
          </a:p>
        </p:txBody>
      </p:sp>
      <p:pic>
        <p:nvPicPr>
          <p:cNvPr id="9" name="Picture 8" descr="thesis_ag_gg_its_bodysites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68259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01843" y="173790"/>
            <a:ext cx="698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6600"/>
                </a:solidFill>
              </a:rPr>
              <a:t>Skin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2062" y="912454"/>
            <a:ext cx="713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Oral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97061" y="543122"/>
            <a:ext cx="827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Fecal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574842" y="6356350"/>
            <a:ext cx="10480842" cy="11433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-983915" y="-969544"/>
            <a:ext cx="10480842" cy="11433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4025-281C-9841-830E-76CE4D4E0A9B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 descr="Screen Shot 2015-06-16 at 12.37.3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69" y="-13368"/>
            <a:ext cx="917608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02062" y="912454"/>
            <a:ext cx="713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Oral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97061" y="543122"/>
            <a:ext cx="827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Fecal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01843" y="173790"/>
            <a:ext cx="698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6600"/>
                </a:solidFill>
              </a:rPr>
              <a:t>Skin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574842" y="6356350"/>
            <a:ext cx="10480842" cy="11433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20872378">
            <a:off x="2567201" y="4471199"/>
            <a:ext cx="3653777" cy="799926"/>
          </a:xfrm>
          <a:prstGeom prst="ellipse">
            <a:avLst/>
          </a:prstGeom>
          <a:noFill/>
          <a:ln w="41275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7824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4025-281C-9841-830E-76CE4D4E0A9B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 descr="thesis_ag_gg_its_anim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9144000" cy="68259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967578" y="-133684"/>
            <a:ext cx="1938421" cy="27405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98367" y="-794752"/>
            <a:ext cx="1938421" cy="175727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402062" y="912454"/>
            <a:ext cx="713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Oral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97061" y="543122"/>
            <a:ext cx="827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Fecal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01843" y="173790"/>
            <a:ext cx="698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6600"/>
                </a:solidFill>
              </a:rPr>
              <a:t>Skin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574842" y="6356350"/>
            <a:ext cx="10480842" cy="11433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-983915" y="-969544"/>
            <a:ext cx="10480842" cy="11433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16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D4025-281C-9841-830E-76CE4D4E0A9B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 descr="Screen Shot 2015-06-16 at 12.57.5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368"/>
            <a:ext cx="9144000" cy="68380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574842" y="6563894"/>
            <a:ext cx="10480842" cy="9357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37695" y="-116577"/>
            <a:ext cx="275389" cy="68380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6305" y="-13368"/>
            <a:ext cx="275389" cy="683805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-574842" y="-123156"/>
            <a:ext cx="10480842" cy="93578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8402062" y="912454"/>
            <a:ext cx="713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Oral</a:t>
            </a: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97061" y="543122"/>
            <a:ext cx="827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Fecal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01843" y="173790"/>
            <a:ext cx="698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6600"/>
                </a:solidFill>
              </a:rPr>
              <a:t>Skin</a:t>
            </a:r>
            <a:endParaRPr lang="en-US" sz="24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345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6-01-18 at 10.03.5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00"/>
            <a:ext cx="9144000" cy="664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511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orkflowfig_Final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700"/>
            <a:ext cx="9144000" cy="57947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430202"/>
            <a:ext cx="63415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Metcalf, Jessica (2014): Overview of data generation, processing and analysis using QIIME. </a:t>
            </a:r>
            <a:r>
              <a:rPr lang="en-US" sz="1200" dirty="0" err="1" smtClean="0"/>
              <a:t>figshare</a:t>
            </a:r>
            <a:r>
              <a:rPr lang="en-US" sz="1200" dirty="0" smtClean="0"/>
              <a:t>. </a:t>
            </a:r>
          </a:p>
          <a:p>
            <a:r>
              <a:rPr lang="en-US" sz="1200" dirty="0" smtClean="0"/>
              <a:t>http://</a:t>
            </a:r>
            <a:r>
              <a:rPr lang="en-US" sz="1200" dirty="0" err="1" smtClean="0"/>
              <a:t>dx.doi.org</a:t>
            </a:r>
            <a:r>
              <a:rPr lang="en-US" sz="1200" dirty="0" smtClean="0"/>
              <a:t>/10.6084/m9.figshare.902219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80597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6581001"/>
            <a:ext cx="32764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/>
              <a:t>http://www.ncbi.nlm.nih.gov/pubmed/21624126</a:t>
            </a:r>
            <a:endParaRPr lang="en-US" sz="1200" dirty="0"/>
          </a:p>
        </p:txBody>
      </p:sp>
      <p:pic>
        <p:nvPicPr>
          <p:cNvPr id="5" name="Picture 4" descr="Screen Shot 2014-01-21 at 2.58.5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8100"/>
            <a:ext cx="9144000" cy="421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995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1-21 at 3.01.4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8500"/>
            <a:ext cx="9144000" cy="545891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81001"/>
            <a:ext cx="38171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1200" dirty="0" smtClean="0"/>
              <a:t>Figure 1, http://www.ncbi.nlm.nih.gov/pubmed/21624126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10927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Start up the notebook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Directions are on the QIIME lab on the </a:t>
            </a:r>
            <a:r>
              <a:rPr lang="en-US" dirty="0" err="1" smtClean="0"/>
              <a:t>evomics.org</a:t>
            </a:r>
            <a:r>
              <a:rPr lang="en-US" dirty="0" smtClean="0"/>
              <a:t> website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926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Jupyter</a:t>
            </a:r>
            <a:r>
              <a:rPr lang="en-US" dirty="0" smtClean="0"/>
              <a:t> Notebook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Please click on the file named</a:t>
            </a:r>
          </a:p>
          <a:p>
            <a:pPr marL="0" indent="0">
              <a:buNone/>
            </a:pPr>
            <a:r>
              <a:rPr lang="en-US" dirty="0"/>
              <a:t>“</a:t>
            </a:r>
            <a:r>
              <a:rPr lang="en-US" dirty="0">
                <a:latin typeface="Andale Mono"/>
                <a:cs typeface="Andale Mono"/>
              </a:rPr>
              <a:t>Notebook </a:t>
            </a:r>
            <a:r>
              <a:rPr lang="en-US" dirty="0" err="1" smtClean="0">
                <a:latin typeface="Andale Mono"/>
                <a:cs typeface="Andale Mono"/>
              </a:rPr>
              <a:t>Introduction.ipynb</a:t>
            </a:r>
            <a:r>
              <a:rPr lang="en-US" dirty="0" smtClean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Please go through read through the material and execute the contained cells.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104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6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6-01-16 at 3.30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99" y="38242"/>
            <a:ext cx="8867337" cy="6819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415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QIIME tutorial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979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Please click on the file named</a:t>
            </a:r>
          </a:p>
          <a:p>
            <a:pPr marL="0" indent="0">
              <a:buNone/>
            </a:pPr>
            <a:r>
              <a:rPr lang="en-US" dirty="0" smtClean="0"/>
              <a:t>“</a:t>
            </a:r>
            <a:r>
              <a:rPr lang="en-US" dirty="0" err="1">
                <a:latin typeface="Andale Mono"/>
                <a:cs typeface="Andale Mono"/>
              </a:rPr>
              <a:t>illumina_overview_tutorial.ipynb</a:t>
            </a:r>
            <a:r>
              <a:rPr lang="en-US" dirty="0" smtClean="0"/>
              <a:t>”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3683000"/>
            <a:ext cx="8229600" cy="2443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Read through the introduction</a:t>
            </a:r>
          </a:p>
          <a:p>
            <a:r>
              <a:rPr lang="en-US" dirty="0" smtClean="0"/>
              <a:t>Read through and execute the cells in the “Getting started” section of the notebook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530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qiime_workflow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74" y="0"/>
            <a:ext cx="8874126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98533" y="6028267"/>
            <a:ext cx="3835400" cy="736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38800" y="5843601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www.qiime.org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711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qiime_workflow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74" y="0"/>
            <a:ext cx="8874126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98533" y="6028267"/>
            <a:ext cx="3835400" cy="736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38800" y="5843601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www.qiime.org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028039" y="1048292"/>
            <a:ext cx="3678765" cy="1864241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710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files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139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009" y="1646525"/>
            <a:ext cx="6134100" cy="762000"/>
          </a:xfrm>
          <a:prstGeom prst="rect">
            <a:avLst/>
          </a:prstGeom>
        </p:spPr>
      </p:pic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4544303" y="2667000"/>
            <a:ext cx="0" cy="2296024"/>
          </a:xfrm>
          <a:prstGeom prst="straightConnector1">
            <a:avLst/>
          </a:prstGeom>
          <a:ln w="123825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Relates samples to variables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8756" y="2844792"/>
            <a:ext cx="3182710" cy="21377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6581001"/>
            <a:ext cx="38148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Image: http://</a:t>
            </a:r>
            <a:r>
              <a:rPr lang="en-US" sz="1200" dirty="0" err="1" smtClean="0"/>
              <a:t>www.heatherbrookes.org</a:t>
            </a:r>
            <a:r>
              <a:rPr lang="en-US" sz="1200" dirty="0" smtClean="0"/>
              <a:t>/</a:t>
            </a:r>
            <a:r>
              <a:rPr lang="en-US" sz="1200" dirty="0" err="1" smtClean="0"/>
              <a:t>hb</a:t>
            </a:r>
            <a:r>
              <a:rPr lang="en-US" sz="1200" dirty="0" smtClean="0"/>
              <a:t>-blog/?p=2341</a:t>
            </a:r>
            <a:endParaRPr lang="en-US" sz="1200" dirty="0"/>
          </a:p>
        </p:txBody>
      </p:sp>
      <p:pic>
        <p:nvPicPr>
          <p:cNvPr id="3" name="Picture 2" descr="Screen Shot 2015-01-19 at 8.36.12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620" y="5321300"/>
            <a:ext cx="6693365" cy="83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451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for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 through the “Check our mapping file for errors” section, and execute the command</a:t>
            </a:r>
          </a:p>
          <a:p>
            <a:r>
              <a:rPr lang="en-US" dirty="0" smtClean="0"/>
              <a:t>Try validating the “bad” mapping file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6013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21819" y="6510421"/>
            <a:ext cx="3422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Adventure Time, Cartoon Network</a:t>
            </a:r>
            <a:endParaRPr lang="en-US" dirty="0"/>
          </a:p>
        </p:txBody>
      </p:sp>
      <p:pic>
        <p:nvPicPr>
          <p:cNvPr id="2" name="Picture 1" descr="jake_the_dog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44626"/>
            <a:ext cx="9152904" cy="496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880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 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3031067"/>
            <a:ext cx="5164667" cy="3095096"/>
          </a:xfrm>
        </p:spPr>
        <p:txBody>
          <a:bodyPr/>
          <a:lstStyle/>
          <a:p>
            <a:r>
              <a:rPr lang="en-US" dirty="0" smtClean="0"/>
              <a:t>Perform quality filtering</a:t>
            </a:r>
          </a:p>
          <a:p>
            <a:r>
              <a:rPr lang="en-US" dirty="0" err="1" smtClean="0"/>
              <a:t>Demultiplex</a:t>
            </a:r>
            <a:r>
              <a:rPr lang="en-US" dirty="0" smtClean="0"/>
              <a:t> sequences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workflowfig_Final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481" y="740834"/>
            <a:ext cx="9144000" cy="579474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488668"/>
            <a:ext cx="6250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http://</a:t>
            </a:r>
            <a:r>
              <a:rPr lang="pl-PL" dirty="0" err="1" smtClean="0"/>
              <a:t>www.earthmicrobiome.org</a:t>
            </a:r>
            <a:r>
              <a:rPr lang="pl-PL" dirty="0" smtClean="0"/>
              <a:t>/</a:t>
            </a:r>
            <a:r>
              <a:rPr lang="pl-PL" dirty="0" err="1" smtClean="0"/>
              <a:t>emp</a:t>
            </a:r>
            <a:r>
              <a:rPr lang="pl-PL" dirty="0" smtClean="0"/>
              <a:t>-standard-</a:t>
            </a:r>
            <a:r>
              <a:rPr lang="pl-PL" dirty="0" err="1" smtClean="0"/>
              <a:t>protocols</a:t>
            </a:r>
            <a:r>
              <a:rPr lang="pl-PL" dirty="0" smtClean="0"/>
              <a:t>/16s/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41275" y="1574800"/>
            <a:ext cx="914400" cy="6942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492077" y="4233333"/>
            <a:ext cx="914400" cy="694267"/>
          </a:xfrm>
          <a:prstGeom prst="rect">
            <a:avLst/>
          </a:prstGeom>
          <a:solidFill>
            <a:srgbClr val="F2F3F2"/>
          </a:solidFill>
          <a:ln>
            <a:solidFill>
              <a:srgbClr val="F2F3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393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Demultiplex</a:t>
            </a:r>
            <a:r>
              <a:rPr lang="en-US" dirty="0" smtClean="0"/>
              <a:t> your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through and execute the “</a:t>
            </a:r>
            <a:r>
              <a:rPr lang="en-US" dirty="0" err="1" smtClean="0"/>
              <a:t>Demultiplexing</a:t>
            </a:r>
            <a:r>
              <a:rPr lang="en-US" dirty="0" smtClean="0"/>
              <a:t> and quality filtering sequences” section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294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qiime_workflow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74" y="0"/>
            <a:ext cx="8874126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98533" y="6028267"/>
            <a:ext cx="3835400" cy="736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38800" y="5843601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www.qiime.org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028040" y="3825359"/>
            <a:ext cx="3611694" cy="2795574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90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Layout of talk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the </a:t>
            </a:r>
            <a:r>
              <a:rPr lang="en-US" dirty="0" err="1" smtClean="0"/>
              <a:t>microbiome</a:t>
            </a:r>
            <a:r>
              <a:rPr lang="en-US" dirty="0" smtClean="0"/>
              <a:t>?</a:t>
            </a: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QIIME!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If we have time, </a:t>
            </a:r>
            <a:r>
              <a:rPr lang="en-US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qiita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582975"/>
            <a:ext cx="2993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Image from: http://</a:t>
            </a:r>
            <a:r>
              <a:rPr lang="en-US" sz="1200" dirty="0" err="1"/>
              <a:t>solvingtheibspuzzle.com</a:t>
            </a:r>
            <a:r>
              <a:rPr lang="en-US" sz="1200" dirty="0"/>
              <a:t>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0845" y="3380237"/>
            <a:ext cx="3800834" cy="347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70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Pick OTUs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Execute the cell that begins with:</a:t>
            </a:r>
          </a:p>
          <a:p>
            <a:pPr lvl="1"/>
            <a:r>
              <a:rPr lang="en-US" sz="2400" dirty="0" smtClean="0">
                <a:latin typeface="Courier New"/>
                <a:cs typeface="Courier New"/>
              </a:rPr>
              <a:t>!</a:t>
            </a:r>
            <a:r>
              <a:rPr lang="en-US" sz="2400" dirty="0" err="1">
                <a:latin typeface="Courier New"/>
                <a:cs typeface="Courier New"/>
              </a:rPr>
              <a:t>pick_open_reference_otus.py</a:t>
            </a:r>
            <a:r>
              <a:rPr lang="en-US" sz="2400" dirty="0">
                <a:latin typeface="Courier New"/>
                <a:cs typeface="Courier New"/>
              </a:rPr>
              <a:t> </a:t>
            </a:r>
            <a:r>
              <a:rPr lang="en-US" sz="2400" dirty="0" smtClean="0">
                <a:latin typeface="Courier New"/>
                <a:cs typeface="Courier New"/>
              </a:rPr>
              <a:t>–o </a:t>
            </a:r>
            <a:r>
              <a:rPr lang="en-US" sz="2400" dirty="0" err="1" smtClean="0">
                <a:latin typeface="Courier New"/>
                <a:cs typeface="Courier New"/>
              </a:rPr>
              <a:t>mov</a:t>
            </a:r>
            <a:r>
              <a:rPr lang="en-US" sz="2400" dirty="0" smtClean="0">
                <a:latin typeface="Courier New"/>
                <a:cs typeface="Courier New"/>
              </a:rPr>
              <a:t>…</a:t>
            </a:r>
            <a:endParaRPr lang="en-US" sz="2400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7195729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30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536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491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549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43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809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468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59603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47913" y="1833873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3" idx="2"/>
            <a:endCxn id="7" idx="7"/>
          </p:cNvCxnSpPr>
          <p:nvPr/>
        </p:nvCxnSpPr>
        <p:spPr>
          <a:xfrm flipH="1">
            <a:off x="2680304" y="2480204"/>
            <a:ext cx="469346" cy="1419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552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480223" y="2356023"/>
            <a:ext cx="4381741" cy="2862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 microbe dominated world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r="4376" b="7817"/>
          <a:stretch/>
        </p:blipFill>
        <p:spPr>
          <a:xfrm>
            <a:off x="4480223" y="2359102"/>
            <a:ext cx="2190870" cy="14281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224" y="3787278"/>
            <a:ext cx="2190870" cy="14312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1095" y="2356024"/>
            <a:ext cx="2190869" cy="14312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1094" y="3787278"/>
            <a:ext cx="2190870" cy="143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1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47913" y="1833873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3" idx="2"/>
            <a:endCxn id="7" idx="7"/>
          </p:cNvCxnSpPr>
          <p:nvPr/>
        </p:nvCxnSpPr>
        <p:spPr>
          <a:xfrm flipH="1">
            <a:off x="2680304" y="2480204"/>
            <a:ext cx="469346" cy="1419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920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47913" y="1833873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3" idx="2"/>
            <a:endCxn id="7" idx="7"/>
          </p:cNvCxnSpPr>
          <p:nvPr/>
        </p:nvCxnSpPr>
        <p:spPr>
          <a:xfrm flipH="1">
            <a:off x="2680304" y="2480204"/>
            <a:ext cx="469346" cy="1419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1902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47913" y="1833873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3" idx="2"/>
            <a:endCxn id="7" idx="7"/>
          </p:cNvCxnSpPr>
          <p:nvPr/>
        </p:nvCxnSpPr>
        <p:spPr>
          <a:xfrm flipH="1">
            <a:off x="2680304" y="2480204"/>
            <a:ext cx="469346" cy="1419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6798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47913" y="1833873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3" idx="2"/>
            <a:endCxn id="7" idx="7"/>
          </p:cNvCxnSpPr>
          <p:nvPr/>
        </p:nvCxnSpPr>
        <p:spPr>
          <a:xfrm flipH="1">
            <a:off x="2680304" y="2480204"/>
            <a:ext cx="469346" cy="1419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2158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47913" y="1833873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3" idx="2"/>
            <a:endCxn id="7" idx="7"/>
          </p:cNvCxnSpPr>
          <p:nvPr/>
        </p:nvCxnSpPr>
        <p:spPr>
          <a:xfrm flipH="1">
            <a:off x="2680304" y="2480204"/>
            <a:ext cx="469346" cy="1419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856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75037" y="5459416"/>
            <a:ext cx="2506133" cy="376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97% OTU, a “species” 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2114291" y="5769802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2287233" y="5079999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460176" y="5439368"/>
            <a:ext cx="345885" cy="325545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1894930" y="4898498"/>
            <a:ext cx="1415521" cy="1415521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>
            <a:stCxn id="18" idx="6"/>
            <a:endCxn id="28" idx="6"/>
          </p:cNvCxnSpPr>
          <p:nvPr/>
        </p:nvCxnSpPr>
        <p:spPr>
          <a:xfrm>
            <a:off x="2863319" y="3932768"/>
            <a:ext cx="447132" cy="167349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8" idx="2"/>
          </p:cNvCxnSpPr>
          <p:nvPr/>
        </p:nvCxnSpPr>
        <p:spPr>
          <a:xfrm flipH="1">
            <a:off x="1894930" y="3932768"/>
            <a:ext cx="452983" cy="171503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endCxn id="28" idx="6"/>
          </p:cNvCxnSpPr>
          <p:nvPr/>
        </p:nvCxnSpPr>
        <p:spPr>
          <a:xfrm>
            <a:off x="2806061" y="5606259"/>
            <a:ext cx="504390" cy="0"/>
          </a:xfrm>
          <a:prstGeom prst="straightConnector1">
            <a:avLst/>
          </a:prstGeom>
          <a:ln w="9525">
            <a:solidFill>
              <a:schemeClr val="tx1"/>
            </a:solidFill>
            <a:headEnd type="triangl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855368" y="5351218"/>
            <a:ext cx="670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3</a:t>
            </a:r>
            <a:r>
              <a:rPr lang="en-US" sz="1400" dirty="0" smtClean="0"/>
              <a:t>%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47913" y="1833873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9" name="Straight Arrow Connector 28"/>
          <p:cNvCxnSpPr>
            <a:stCxn id="23" idx="2"/>
            <a:endCxn id="7" idx="7"/>
          </p:cNvCxnSpPr>
          <p:nvPr/>
        </p:nvCxnSpPr>
        <p:spPr>
          <a:xfrm flipH="1">
            <a:off x="2680304" y="2480204"/>
            <a:ext cx="469346" cy="141912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515352" y="5264350"/>
            <a:ext cx="230742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 smtClean="0"/>
              <a:t>De novo</a:t>
            </a:r>
            <a:r>
              <a:rPr lang="en-US" sz="2400" dirty="0" smtClean="0"/>
              <a:t>          OTU picking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83695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438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69333" y="2228102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24" idx="3"/>
            <a:endCxn id="22" idx="1"/>
          </p:cNvCxnSpPr>
          <p:nvPr/>
        </p:nvCxnSpPr>
        <p:spPr>
          <a:xfrm>
            <a:off x="2572807" y="2551268"/>
            <a:ext cx="920673" cy="3997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7716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69333" y="2228102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24" idx="3"/>
            <a:endCxn id="22" idx="1"/>
          </p:cNvCxnSpPr>
          <p:nvPr/>
        </p:nvCxnSpPr>
        <p:spPr>
          <a:xfrm>
            <a:off x="2572807" y="2551268"/>
            <a:ext cx="920673" cy="3997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917267" y="3125041"/>
            <a:ext cx="1187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Failed</a:t>
            </a:r>
          </a:p>
          <a:p>
            <a:r>
              <a:rPr lang="en-US" dirty="0" smtClean="0"/>
              <a:t>Sequences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6" idx="1"/>
            <a:endCxn id="10" idx="6"/>
          </p:cNvCxnSpPr>
          <p:nvPr/>
        </p:nvCxnSpPr>
        <p:spPr>
          <a:xfrm flipH="1" flipV="1">
            <a:off x="5689600" y="2933700"/>
            <a:ext cx="1227667" cy="5145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6" idx="1"/>
            <a:endCxn id="16" idx="6"/>
          </p:cNvCxnSpPr>
          <p:nvPr/>
        </p:nvCxnSpPr>
        <p:spPr>
          <a:xfrm flipH="1">
            <a:off x="5689600" y="3448207"/>
            <a:ext cx="1227667" cy="611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338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69333" y="2228102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24" idx="3"/>
            <a:endCxn id="22" idx="1"/>
          </p:cNvCxnSpPr>
          <p:nvPr/>
        </p:nvCxnSpPr>
        <p:spPr>
          <a:xfrm>
            <a:off x="2572807" y="2551268"/>
            <a:ext cx="920673" cy="3997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917267" y="3125041"/>
            <a:ext cx="1187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Failed</a:t>
            </a:r>
          </a:p>
          <a:p>
            <a:r>
              <a:rPr lang="en-US" dirty="0" smtClean="0"/>
              <a:t>Sequences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6" idx="1"/>
            <a:endCxn id="10" idx="6"/>
          </p:cNvCxnSpPr>
          <p:nvPr/>
        </p:nvCxnSpPr>
        <p:spPr>
          <a:xfrm flipH="1" flipV="1">
            <a:off x="5689600" y="2933700"/>
            <a:ext cx="1227667" cy="5145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6" idx="1"/>
            <a:endCxn id="16" idx="6"/>
          </p:cNvCxnSpPr>
          <p:nvPr/>
        </p:nvCxnSpPr>
        <p:spPr>
          <a:xfrm flipH="1">
            <a:off x="5689600" y="3448207"/>
            <a:ext cx="1227667" cy="611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515352" y="5264350"/>
            <a:ext cx="230742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Closed reference OTU picking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46931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480223" y="2356023"/>
            <a:ext cx="4381741" cy="2862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86" y="1290948"/>
            <a:ext cx="3925247" cy="51053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396335"/>
            <a:ext cx="32933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The universal nature of biochemistry. Pace NR.</a:t>
            </a:r>
          </a:p>
          <a:p>
            <a:r>
              <a:rPr lang="en-US" sz="1200" dirty="0" err="1"/>
              <a:t>Proc</a:t>
            </a:r>
            <a:r>
              <a:rPr lang="en-US" sz="1200" dirty="0"/>
              <a:t> </a:t>
            </a:r>
            <a:r>
              <a:rPr lang="en-US" sz="1200" dirty="0" err="1"/>
              <a:t>Natl</a:t>
            </a:r>
            <a:r>
              <a:rPr lang="en-US" sz="1200" dirty="0"/>
              <a:t> </a:t>
            </a:r>
            <a:r>
              <a:rPr lang="en-US" sz="1200" dirty="0" err="1"/>
              <a:t>Acad</a:t>
            </a:r>
            <a:r>
              <a:rPr lang="en-US" sz="1200" dirty="0"/>
              <a:t> </a:t>
            </a:r>
            <a:r>
              <a:rPr lang="en-US" sz="1200" dirty="0" err="1"/>
              <a:t>Sci</a:t>
            </a:r>
            <a:r>
              <a:rPr lang="en-US" sz="1200" dirty="0"/>
              <a:t> U S A. 2001 Jan 30;98(3):805-8.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 microbe dominated world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r="4376" b="7817"/>
          <a:stretch/>
        </p:blipFill>
        <p:spPr>
          <a:xfrm>
            <a:off x="4480223" y="2359102"/>
            <a:ext cx="2190870" cy="14281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0224" y="3787278"/>
            <a:ext cx="2190870" cy="14312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1095" y="2356024"/>
            <a:ext cx="2190869" cy="14312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1094" y="3787278"/>
            <a:ext cx="2190870" cy="143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96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69333" y="2228102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24" idx="3"/>
            <a:endCxn id="22" idx="1"/>
          </p:cNvCxnSpPr>
          <p:nvPr/>
        </p:nvCxnSpPr>
        <p:spPr>
          <a:xfrm>
            <a:off x="2572807" y="2551268"/>
            <a:ext cx="920673" cy="3997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917267" y="3125041"/>
            <a:ext cx="935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New</a:t>
            </a:r>
          </a:p>
          <a:p>
            <a:r>
              <a:rPr lang="en-US" dirty="0"/>
              <a:t>C</a:t>
            </a:r>
            <a:r>
              <a:rPr lang="en-US" dirty="0" smtClean="0"/>
              <a:t>lusters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6" idx="1"/>
            <a:endCxn id="10" idx="6"/>
          </p:cNvCxnSpPr>
          <p:nvPr/>
        </p:nvCxnSpPr>
        <p:spPr>
          <a:xfrm flipH="1" flipV="1">
            <a:off x="5689600" y="2933700"/>
            <a:ext cx="1227667" cy="5145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6" idx="1"/>
            <a:endCxn id="16" idx="6"/>
          </p:cNvCxnSpPr>
          <p:nvPr/>
        </p:nvCxnSpPr>
        <p:spPr>
          <a:xfrm flipH="1">
            <a:off x="5689600" y="3448207"/>
            <a:ext cx="1227667" cy="611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379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3440641" y="27558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446867" y="40005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09837" y="37549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72807" y="3881966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689600" y="20616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563660" y="2874433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66581" y="30606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815540" y="3373966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627967" y="2908299"/>
            <a:ext cx="125940" cy="11853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63660" y="4000500"/>
            <a:ext cx="125940" cy="118534"/>
          </a:xfrm>
          <a:prstGeom prst="ellipse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291946" y="2714099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2347913" y="36750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67339" y="196056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15540" y="3229505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475037" y="2933700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520267" y="2180167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998634" y="3433233"/>
            <a:ext cx="125940" cy="118534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69333" y="2228102"/>
            <a:ext cx="160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Representative</a:t>
            </a:r>
          </a:p>
          <a:p>
            <a:r>
              <a:rPr lang="en-US" dirty="0" smtClean="0"/>
              <a:t>Sequence</a:t>
            </a:r>
            <a:endParaRPr lang="en-US" dirty="0"/>
          </a:p>
        </p:txBody>
      </p:sp>
      <p:cxnSp>
        <p:nvCxnSpPr>
          <p:cNvPr id="21" name="Straight Arrow Connector 20"/>
          <p:cNvCxnSpPr>
            <a:stCxn id="24" idx="3"/>
            <a:endCxn id="22" idx="1"/>
          </p:cNvCxnSpPr>
          <p:nvPr/>
        </p:nvCxnSpPr>
        <p:spPr>
          <a:xfrm>
            <a:off x="2572807" y="2551268"/>
            <a:ext cx="920673" cy="3997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917267" y="3125041"/>
            <a:ext cx="9352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New</a:t>
            </a:r>
          </a:p>
          <a:p>
            <a:r>
              <a:rPr lang="en-US" dirty="0"/>
              <a:t>C</a:t>
            </a:r>
            <a:r>
              <a:rPr lang="en-US" dirty="0" smtClean="0"/>
              <a:t>lusters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6" idx="1"/>
            <a:endCxn id="10" idx="6"/>
          </p:cNvCxnSpPr>
          <p:nvPr/>
        </p:nvCxnSpPr>
        <p:spPr>
          <a:xfrm flipH="1" flipV="1">
            <a:off x="5689600" y="2933700"/>
            <a:ext cx="1227667" cy="51450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6" idx="1"/>
            <a:endCxn id="16" idx="6"/>
          </p:cNvCxnSpPr>
          <p:nvPr/>
        </p:nvCxnSpPr>
        <p:spPr>
          <a:xfrm flipH="1">
            <a:off x="5689600" y="3448207"/>
            <a:ext cx="1227667" cy="6115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5363106" y="2675997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367339" y="3797831"/>
            <a:ext cx="515406" cy="515406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515352" y="5264350"/>
            <a:ext cx="230742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Open reference OTU picking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6109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Understanding OTU picking</a:t>
            </a:r>
            <a:endParaRPr lang="en-US" dirty="0"/>
          </a:p>
        </p:txBody>
      </p:sp>
      <p:sp>
        <p:nvSpPr>
          <p:cNvPr id="46" name="Content Placeholder 2"/>
          <p:cNvSpPr>
            <a:spLocks noGrp="1"/>
          </p:cNvSpPr>
          <p:nvPr>
            <p:ph idx="1"/>
          </p:nvPr>
        </p:nvSpPr>
        <p:spPr>
          <a:xfrm>
            <a:off x="457200" y="2024302"/>
            <a:ext cx="8229600" cy="4427297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De novo</a:t>
            </a:r>
          </a:p>
          <a:p>
            <a:pPr lvl="1"/>
            <a:r>
              <a:rPr lang="en-US" dirty="0" smtClean="0"/>
              <a:t>Single study</a:t>
            </a:r>
          </a:p>
          <a:p>
            <a:pPr lvl="1"/>
            <a:r>
              <a:rPr lang="en-US" dirty="0" smtClean="0"/>
              <a:t>Poor characterization of existing taxa</a:t>
            </a:r>
          </a:p>
          <a:p>
            <a:pPr lvl="1"/>
            <a:r>
              <a:rPr lang="en-US" dirty="0" smtClean="0"/>
              <a:t>Good characterization of novel taxa</a:t>
            </a:r>
          </a:p>
          <a:p>
            <a:r>
              <a:rPr lang="en-US" dirty="0" smtClean="0"/>
              <a:t>Closed-reference</a:t>
            </a:r>
            <a:endParaRPr lang="en-US" dirty="0"/>
          </a:p>
          <a:p>
            <a:pPr lvl="1"/>
            <a:r>
              <a:rPr lang="en-US" dirty="0" smtClean="0"/>
              <a:t>Combine </a:t>
            </a:r>
            <a:r>
              <a:rPr lang="en-US" dirty="0"/>
              <a:t>studies</a:t>
            </a:r>
          </a:p>
          <a:p>
            <a:pPr lvl="1"/>
            <a:r>
              <a:rPr lang="en-US" dirty="0" smtClean="0"/>
              <a:t>Good characterization </a:t>
            </a:r>
            <a:r>
              <a:rPr lang="en-US" dirty="0"/>
              <a:t>of existing </a:t>
            </a:r>
            <a:r>
              <a:rPr lang="en-US" dirty="0" smtClean="0"/>
              <a:t>taxa</a:t>
            </a:r>
          </a:p>
          <a:p>
            <a:pPr lvl="1"/>
            <a:r>
              <a:rPr lang="en-US" dirty="0" smtClean="0"/>
              <a:t>Poor characterization of novel taxa</a:t>
            </a:r>
          </a:p>
          <a:p>
            <a:r>
              <a:rPr lang="en-US" dirty="0" smtClean="0"/>
              <a:t>Open-reference (QIIME default)</a:t>
            </a:r>
          </a:p>
          <a:p>
            <a:pPr lvl="1"/>
            <a:r>
              <a:rPr lang="en-US" dirty="0" smtClean="0"/>
              <a:t>Single study</a:t>
            </a:r>
          </a:p>
          <a:p>
            <a:pPr lvl="1"/>
            <a:r>
              <a:rPr lang="en-US" dirty="0" smtClean="0"/>
              <a:t>Good characterization of existing taxa</a:t>
            </a:r>
          </a:p>
          <a:p>
            <a:pPr lvl="1"/>
            <a:r>
              <a:rPr lang="en-US" dirty="0" smtClean="0"/>
              <a:t>Good characterization of novel taxa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6451599"/>
            <a:ext cx="76610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 depth </a:t>
            </a:r>
            <a:r>
              <a:rPr lang="en-US" dirty="0">
                <a:solidFill>
                  <a:srgbClr val="FF0000"/>
                </a:solidFill>
              </a:rPr>
              <a:t>discussion </a:t>
            </a:r>
            <a:r>
              <a:rPr lang="en-US" dirty="0" smtClean="0">
                <a:solidFill>
                  <a:srgbClr val="FF0000"/>
                </a:solidFill>
              </a:rPr>
              <a:t>here in </a:t>
            </a:r>
            <a:r>
              <a:rPr lang="en-US" dirty="0" err="1" smtClean="0">
                <a:solidFill>
                  <a:srgbClr val="FF0000"/>
                </a:solidFill>
              </a:rPr>
              <a:t>Rideout</a:t>
            </a:r>
            <a:r>
              <a:rPr lang="en-US" dirty="0" smtClean="0">
                <a:solidFill>
                  <a:srgbClr val="FF0000"/>
                </a:solidFill>
              </a:rPr>
              <a:t> et al 2014 (https</a:t>
            </a:r>
            <a:r>
              <a:rPr lang="en-US" dirty="0">
                <a:solidFill>
                  <a:srgbClr val="FF0000"/>
                </a:solidFill>
              </a:rPr>
              <a:t>://</a:t>
            </a:r>
            <a:r>
              <a:rPr lang="en-US" dirty="0" err="1">
                <a:solidFill>
                  <a:srgbClr val="FF0000"/>
                </a:solidFill>
              </a:rPr>
              <a:t>peerj.com</a:t>
            </a:r>
            <a:r>
              <a:rPr lang="en-US" dirty="0">
                <a:solidFill>
                  <a:srgbClr val="FF0000"/>
                </a:solidFill>
              </a:rPr>
              <a:t>/articles/545</a:t>
            </a:r>
            <a:r>
              <a:rPr lang="en-US" dirty="0" smtClean="0">
                <a:solidFill>
                  <a:srgbClr val="FF0000"/>
                </a:solidFill>
              </a:rPr>
              <a:t>/)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789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Pick open reference OTUs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Workflow script, performs all steps through building an OTU table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etermine the OTU clusters</a:t>
            </a:r>
          </a:p>
          <a:p>
            <a:pPr lvl="1"/>
            <a:r>
              <a:rPr lang="en-US" dirty="0" smtClean="0"/>
              <a:t>Pick the representative sequence for each OTU cluster</a:t>
            </a:r>
          </a:p>
          <a:p>
            <a:pPr lvl="1"/>
            <a:r>
              <a:rPr lang="en-US" dirty="0" smtClean="0"/>
              <a:t>Align the sequences to a template or other reference alignment</a:t>
            </a:r>
          </a:p>
          <a:p>
            <a:pPr lvl="1"/>
            <a:r>
              <a:rPr lang="en-US" dirty="0" smtClean="0"/>
              <a:t>Assign taxonomy if performing a de novo OTU picking</a:t>
            </a:r>
          </a:p>
          <a:p>
            <a:pPr lvl="1"/>
            <a:r>
              <a:rPr lang="en-US" dirty="0" smtClean="0"/>
              <a:t>Remove non-</a:t>
            </a:r>
            <a:r>
              <a:rPr lang="en-US" dirty="0" err="1" smtClean="0"/>
              <a:t>phylogenetically</a:t>
            </a:r>
            <a:r>
              <a:rPr lang="en-US" dirty="0" smtClean="0"/>
              <a:t> informative positions</a:t>
            </a:r>
            <a:endParaRPr lang="en-US" dirty="0"/>
          </a:p>
          <a:p>
            <a:pPr lvl="1"/>
            <a:r>
              <a:rPr lang="en-US" dirty="0" smtClean="0"/>
              <a:t>Construct a phylogeny from an alignment</a:t>
            </a:r>
          </a:p>
          <a:p>
            <a:pPr lvl="1"/>
            <a:r>
              <a:rPr lang="en-US" dirty="0" smtClean="0"/>
              <a:t>Constructs the actual OTU table object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8958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Pick OTUs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through the rest of the text in the “OTU Picking…” section</a:t>
            </a:r>
          </a:p>
          <a:p>
            <a:r>
              <a:rPr lang="en-US" dirty="0" smtClean="0"/>
              <a:t>Once the “</a:t>
            </a:r>
            <a:r>
              <a:rPr lang="en-US" dirty="0" err="1" smtClean="0">
                <a:latin typeface="Courier New"/>
                <a:cs typeface="Courier New"/>
              </a:rPr>
              <a:t>pick_open_reference_otus.py</a:t>
            </a:r>
            <a:r>
              <a:rPr lang="en-US" dirty="0" smtClean="0"/>
              <a:t>” cell has completed, execute the remaining cells in the section</a:t>
            </a:r>
          </a:p>
          <a:p>
            <a:r>
              <a:rPr lang="en-US" dirty="0" smtClean="0"/>
              <a:t>Read through and execute the “Create a single mapping file…” section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117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this BIOM thing?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035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60077"/>
            <a:ext cx="8229600" cy="3166086"/>
          </a:xfrm>
        </p:spPr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err="1">
                <a:hlinkClick r:id="rId2"/>
              </a:rPr>
              <a:t>biom-format.org</a:t>
            </a:r>
            <a:endParaRPr lang="en-US" dirty="0"/>
          </a:p>
          <a:p>
            <a:r>
              <a:rPr lang="en-US" dirty="0" smtClean="0"/>
              <a:t>Genomic </a:t>
            </a:r>
            <a:r>
              <a:rPr lang="en-US" dirty="0"/>
              <a:t>Standards </a:t>
            </a:r>
            <a:r>
              <a:rPr lang="en-US" dirty="0" smtClean="0"/>
              <a:t>Consortium standard format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 descr="biom-logo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988" y="135580"/>
            <a:ext cx="3830042" cy="24923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3199" y="6079067"/>
            <a:ext cx="8779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Biological Observation Matrix (BIOM) format or: how I learned to stop worrying and love the </a:t>
            </a:r>
            <a:r>
              <a:rPr lang="en-US" dirty="0" err="1"/>
              <a:t>ome-</a:t>
            </a:r>
            <a:r>
              <a:rPr lang="en-US" dirty="0" err="1" smtClean="0"/>
              <a:t>ome</a:t>
            </a:r>
            <a:r>
              <a:rPr lang="en-US" dirty="0" smtClean="0"/>
              <a:t>. McDonald, Clemente, et al. </a:t>
            </a:r>
            <a:r>
              <a:rPr lang="en-US" dirty="0" err="1" smtClean="0"/>
              <a:t>Gigascience</a:t>
            </a:r>
            <a:r>
              <a:rPr lang="en-US" dirty="0" smtClean="0"/>
              <a:t> 2012 1:7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920870" y="4679081"/>
            <a:ext cx="7446210" cy="676756"/>
            <a:chOff x="735254" y="5390164"/>
            <a:chExt cx="7446210" cy="676756"/>
          </a:xfrm>
        </p:grpSpPr>
        <p:pic>
          <p:nvPicPr>
            <p:cNvPr id="8" name="Picture 7" descr="mgrast_logo_blacktext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254" y="5482497"/>
              <a:ext cx="1871580" cy="541310"/>
            </a:xfrm>
            <a:prstGeom prst="rect">
              <a:avLst/>
            </a:prstGeom>
          </p:spPr>
        </p:pic>
        <p:pic>
          <p:nvPicPr>
            <p:cNvPr id="9" name="Picture 8" descr="website_rectangle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96641" y="5390164"/>
              <a:ext cx="2300971" cy="676756"/>
            </a:xfrm>
            <a:prstGeom prst="rect">
              <a:avLst/>
            </a:prstGeom>
          </p:spPr>
        </p:pic>
        <p:pic>
          <p:nvPicPr>
            <p:cNvPr id="10" name="Picture 9" descr="Screen Shot 2012-03-06 at 9.46.34 AM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9042" y="5482497"/>
              <a:ext cx="2192422" cy="5330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8157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these things look like?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19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7100"/>
          </a:xfrm>
        </p:spPr>
        <p:txBody>
          <a:bodyPr>
            <a:normAutofit/>
          </a:bodyPr>
          <a:lstStyle/>
          <a:p>
            <a:r>
              <a:rPr lang="en-US" sz="3600" i="1" dirty="0" smtClean="0"/>
              <a:t>sample x observation contingency matrix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079" y="1407321"/>
            <a:ext cx="3086100" cy="3213100"/>
          </a:xfrm>
          <a:prstGeom prst="rect">
            <a:avLst/>
          </a:prstGeom>
        </p:spPr>
      </p:pic>
      <p:pic>
        <p:nvPicPr>
          <p:cNvPr id="8" name="Picture 7" descr="website_rectangl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850" y="1407321"/>
            <a:ext cx="3670300" cy="1079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15684" y="2473444"/>
            <a:ext cx="21733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i="1" dirty="0" smtClean="0"/>
              <a:t>Observation</a:t>
            </a:r>
          </a:p>
          <a:p>
            <a:r>
              <a:rPr lang="en-US" sz="3000" i="1" dirty="0" smtClean="0"/>
              <a:t>counts</a:t>
            </a:r>
            <a:endParaRPr lang="en-US" sz="3000" i="1" dirty="0"/>
          </a:p>
        </p:txBody>
      </p:sp>
    </p:spTree>
    <p:extLst>
      <p:ext uri="{BB962C8B-B14F-4D97-AF65-F5344CB8AC3E}">
        <p14:creationId xmlns:p14="http://schemas.microsoft.com/office/powerpoint/2010/main" val="542221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7100"/>
          </a:xfrm>
        </p:spPr>
        <p:txBody>
          <a:bodyPr>
            <a:normAutofit/>
          </a:bodyPr>
          <a:lstStyle/>
          <a:p>
            <a:r>
              <a:rPr lang="en-US" sz="3600" i="1" dirty="0" smtClean="0"/>
              <a:t>sample x observation contingency matrix</a:t>
            </a:r>
            <a:endParaRPr lang="en-US" sz="3600" dirty="0"/>
          </a:p>
        </p:txBody>
      </p:sp>
      <p:pic>
        <p:nvPicPr>
          <p:cNvPr id="3" name="Picture 2" descr="mgrast_logo_blacktex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491" y="1551070"/>
            <a:ext cx="4215525" cy="12192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52" y="1378123"/>
            <a:ext cx="3454400" cy="3213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15684" y="2473444"/>
            <a:ext cx="21733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i="1" dirty="0" smtClean="0"/>
              <a:t>Observation</a:t>
            </a:r>
          </a:p>
          <a:p>
            <a:r>
              <a:rPr lang="en-US" sz="3000" i="1" dirty="0" smtClean="0"/>
              <a:t>counts</a:t>
            </a:r>
            <a:endParaRPr lang="en-US" sz="3000" i="1" dirty="0"/>
          </a:p>
        </p:txBody>
      </p:sp>
    </p:spTree>
    <p:extLst>
      <p:ext uri="{BB962C8B-B14F-4D97-AF65-F5344CB8AC3E}">
        <p14:creationId xmlns:p14="http://schemas.microsoft.com/office/powerpoint/2010/main" val="3726298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 are more related to…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548754"/>
            <a:ext cx="5635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http://www.g4tv.com/</a:t>
            </a:r>
            <a:r>
              <a:rPr lang="en-US" sz="1200" dirty="0" err="1" smtClean="0"/>
              <a:t>attackoftheshow</a:t>
            </a:r>
            <a:r>
              <a:rPr lang="en-US" sz="1200" dirty="0" smtClean="0"/>
              <a:t>/blog/post/717271/</a:t>
            </a:r>
            <a:r>
              <a:rPr lang="en-US" sz="1200" dirty="0" err="1" smtClean="0"/>
              <a:t>velociraptor</a:t>
            </a:r>
            <a:r>
              <a:rPr lang="en-US" sz="1200" dirty="0" smtClean="0"/>
              <a:t>-riding-a-shark/</a:t>
            </a:r>
            <a:endParaRPr lang="en-US" sz="1200" dirty="0"/>
          </a:p>
          <a:p>
            <a:endParaRPr lang="en-US" sz="120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440" y="1417638"/>
            <a:ext cx="5264706" cy="491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88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7100"/>
          </a:xfrm>
        </p:spPr>
        <p:txBody>
          <a:bodyPr>
            <a:normAutofit/>
          </a:bodyPr>
          <a:lstStyle/>
          <a:p>
            <a:r>
              <a:rPr lang="en-US" sz="3600" i="1" dirty="0" smtClean="0"/>
              <a:t>sample x observation contingency matrix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21" y="4262980"/>
            <a:ext cx="2922891" cy="24030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51117"/>
            <a:ext cx="2350167" cy="24468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1585" y="1451117"/>
            <a:ext cx="2582283" cy="24468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4514" y="4111121"/>
            <a:ext cx="3014224" cy="26571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4955" y="1451117"/>
            <a:ext cx="2399058" cy="25502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65675" y="2292081"/>
            <a:ext cx="16263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Marker</a:t>
            </a:r>
          </a:p>
          <a:p>
            <a:r>
              <a:rPr lang="en-US" dirty="0" smtClean="0"/>
              <a:t>gene (e.g., 16S)</a:t>
            </a:r>
          </a:p>
          <a:p>
            <a:r>
              <a:rPr lang="en-US" dirty="0" smtClean="0"/>
              <a:t>surveys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006347" y="2292081"/>
            <a:ext cx="138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Comparative</a:t>
            </a:r>
          </a:p>
          <a:p>
            <a:r>
              <a:rPr lang="en-US" dirty="0" smtClean="0"/>
              <a:t>genomics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619440" y="2356885"/>
            <a:ext cx="16263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Marker</a:t>
            </a:r>
          </a:p>
          <a:p>
            <a:r>
              <a:rPr lang="en-US" dirty="0" smtClean="0"/>
              <a:t>gene (e.g., 16S)</a:t>
            </a:r>
          </a:p>
          <a:p>
            <a:r>
              <a:rPr lang="en-US" dirty="0" smtClean="0"/>
              <a:t>surveys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42155" y="5057747"/>
            <a:ext cx="192392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Metagenomics</a:t>
            </a:r>
          </a:p>
          <a:p>
            <a:endParaRPr lang="en-US" dirty="0"/>
          </a:p>
          <a:p>
            <a:r>
              <a:rPr lang="en-US" sz="1600" dirty="0" smtClean="0"/>
              <a:t>Metatranscriptomics</a:t>
            </a:r>
            <a:endParaRPr lang="en-US" sz="1600" dirty="0"/>
          </a:p>
        </p:txBody>
      </p:sp>
      <p:sp>
        <p:nvSpPr>
          <p:cNvPr id="13" name="Rectangle 12"/>
          <p:cNvSpPr/>
          <p:nvPr/>
        </p:nvSpPr>
        <p:spPr>
          <a:xfrm>
            <a:off x="4339038" y="5288240"/>
            <a:ext cx="1531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Metabolomics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967019" y="5071116"/>
            <a:ext cx="10222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. . 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299513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7 at 5.55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1187450"/>
            <a:ext cx="6362700" cy="5016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800" dirty="0" err="1">
                <a:latin typeface="Courier"/>
                <a:cs typeface="Courier"/>
              </a:rPr>
              <a:t>b</a:t>
            </a:r>
            <a:r>
              <a:rPr lang="en-US" sz="3800" dirty="0" err="1" smtClean="0">
                <a:latin typeface="Courier"/>
                <a:cs typeface="Courier"/>
              </a:rPr>
              <a:t>iom</a:t>
            </a:r>
            <a:r>
              <a:rPr lang="en-US" sz="3800" dirty="0" smtClean="0">
                <a:latin typeface="Courier"/>
                <a:cs typeface="Courier"/>
              </a:rPr>
              <a:t> summarize-table</a:t>
            </a:r>
            <a:endParaRPr lang="en-US" sz="3800" dirty="0">
              <a:latin typeface="Courier"/>
              <a:cs typeface="Courier"/>
            </a:endParaRPr>
          </a:p>
        </p:txBody>
      </p:sp>
    </p:spTree>
    <p:extLst>
      <p:ext uri="{BB962C8B-B14F-4D97-AF65-F5344CB8AC3E}">
        <p14:creationId xmlns:p14="http://schemas.microsoft.com/office/powerpoint/2010/main" val="4091452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7 at 5.55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1187450"/>
            <a:ext cx="6362700" cy="5016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800" dirty="0" err="1">
                <a:latin typeface="Courier"/>
                <a:cs typeface="Courier"/>
              </a:rPr>
              <a:t>b</a:t>
            </a:r>
            <a:r>
              <a:rPr lang="en-US" sz="3800" dirty="0" err="1" smtClean="0">
                <a:latin typeface="Courier"/>
                <a:cs typeface="Courier"/>
              </a:rPr>
              <a:t>iom</a:t>
            </a:r>
            <a:r>
              <a:rPr lang="en-US" sz="3800" dirty="0" smtClean="0">
                <a:latin typeface="Courier"/>
                <a:cs typeface="Courier"/>
              </a:rPr>
              <a:t> summarize-table</a:t>
            </a:r>
            <a:endParaRPr lang="en-US" sz="3800" dirty="0">
              <a:latin typeface="Courier"/>
              <a:cs typeface="Courier"/>
            </a:endParaRPr>
          </a:p>
        </p:txBody>
      </p:sp>
      <p:sp>
        <p:nvSpPr>
          <p:cNvPr id="3" name="Oval 2"/>
          <p:cNvSpPr/>
          <p:nvPr/>
        </p:nvSpPr>
        <p:spPr>
          <a:xfrm>
            <a:off x="457200" y="1060450"/>
            <a:ext cx="8229600" cy="1327150"/>
          </a:xfrm>
          <a:prstGeom prst="ellipse">
            <a:avLst/>
          </a:prstGeom>
          <a:noFill/>
          <a:ln w="571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658100" y="92075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Fingerprint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996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7 at 5.55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1187450"/>
            <a:ext cx="6362700" cy="5016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800" dirty="0" err="1">
                <a:latin typeface="Courier"/>
                <a:cs typeface="Courier"/>
              </a:rPr>
              <a:t>b</a:t>
            </a:r>
            <a:r>
              <a:rPr lang="en-US" sz="3800" dirty="0" err="1" smtClean="0">
                <a:latin typeface="Courier"/>
                <a:cs typeface="Courier"/>
              </a:rPr>
              <a:t>iom</a:t>
            </a:r>
            <a:r>
              <a:rPr lang="en-US" sz="3800" dirty="0" smtClean="0">
                <a:latin typeface="Courier"/>
                <a:cs typeface="Courier"/>
              </a:rPr>
              <a:t> summarize-table</a:t>
            </a:r>
            <a:endParaRPr lang="en-US" sz="3800" dirty="0">
              <a:latin typeface="Courier"/>
              <a:cs typeface="Courier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466802" y="2438400"/>
            <a:ext cx="1299248" cy="1879600"/>
            <a:chOff x="5385266" y="4538133"/>
            <a:chExt cx="914399" cy="457200"/>
          </a:xfrm>
        </p:grpSpPr>
        <p:cxnSp>
          <p:nvCxnSpPr>
            <p:cNvPr id="10" name="Straight Arrow Connector 9"/>
            <p:cNvCxnSpPr/>
            <p:nvPr/>
          </p:nvCxnSpPr>
          <p:spPr>
            <a:xfrm rot="10800000" flipV="1">
              <a:off x="5537665" y="4758267"/>
              <a:ext cx="762000" cy="84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1" name="Right Brace 10"/>
            <p:cNvSpPr/>
            <p:nvPr/>
          </p:nvSpPr>
          <p:spPr>
            <a:xfrm>
              <a:off x="5385266" y="4538133"/>
              <a:ext cx="152399" cy="457200"/>
            </a:xfrm>
            <a:prstGeom prst="rightBrac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766050" y="3158729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676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7 at 5.55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350" y="1187450"/>
            <a:ext cx="6362700" cy="5016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800" dirty="0" err="1">
                <a:latin typeface="Courier"/>
                <a:cs typeface="Courier"/>
              </a:rPr>
              <a:t>b</a:t>
            </a:r>
            <a:r>
              <a:rPr lang="en-US" sz="3800" dirty="0" err="1" smtClean="0">
                <a:latin typeface="Courier"/>
                <a:cs typeface="Courier"/>
              </a:rPr>
              <a:t>iom</a:t>
            </a:r>
            <a:r>
              <a:rPr lang="en-US" sz="3800" dirty="0" smtClean="0">
                <a:latin typeface="Courier"/>
                <a:cs typeface="Courier"/>
              </a:rPr>
              <a:t> summarize-table</a:t>
            </a:r>
            <a:endParaRPr lang="en-US" sz="3800" dirty="0">
              <a:latin typeface="Courier"/>
              <a:cs typeface="Courier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911382" y="4406903"/>
            <a:ext cx="1308484" cy="1905001"/>
            <a:chOff x="5385266" y="4538133"/>
            <a:chExt cx="914399" cy="457200"/>
          </a:xfrm>
        </p:grpSpPr>
        <p:cxnSp>
          <p:nvCxnSpPr>
            <p:cNvPr id="13" name="Straight Arrow Connector 12"/>
            <p:cNvCxnSpPr/>
            <p:nvPr/>
          </p:nvCxnSpPr>
          <p:spPr>
            <a:xfrm rot="10800000" flipV="1">
              <a:off x="5537665" y="4758267"/>
              <a:ext cx="762000" cy="846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4" name="Right Brace 13"/>
            <p:cNvSpPr/>
            <p:nvPr/>
          </p:nvSpPr>
          <p:spPr>
            <a:xfrm>
              <a:off x="5385266" y="4538133"/>
              <a:ext cx="152399" cy="457200"/>
            </a:xfrm>
            <a:prstGeom prst="rightBrace">
              <a:avLst/>
            </a:prstGeom>
            <a:ln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420373" y="5139462"/>
            <a:ext cx="234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Breakdown per sample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215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qiime_workflow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74" y="0"/>
            <a:ext cx="8874126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98533" y="6028267"/>
            <a:ext cx="3835400" cy="736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38800" y="5843601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www.qiime.org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4440106" y="2013492"/>
            <a:ext cx="4018094" cy="3396708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506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Execute the cell that begins with:</a:t>
            </a:r>
            <a:endParaRPr lang="en-US" dirty="0" smtClean="0">
              <a:latin typeface="Courier New"/>
              <a:cs typeface="Courier New"/>
            </a:endParaRPr>
          </a:p>
          <a:p>
            <a:pPr lvl="1"/>
            <a:r>
              <a:rPr lang="en-US" dirty="0" smtClean="0">
                <a:latin typeface="Courier New"/>
                <a:cs typeface="Courier New"/>
              </a:rPr>
              <a:t>!</a:t>
            </a:r>
            <a:r>
              <a:rPr lang="en-US" dirty="0" err="1">
                <a:latin typeface="Courier New"/>
                <a:cs typeface="Courier New"/>
              </a:rPr>
              <a:t>core_diversity_analyses.py</a:t>
            </a:r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smtClean="0">
                <a:latin typeface="Courier New"/>
                <a:cs typeface="Courier New"/>
              </a:rPr>
              <a:t>–o </a:t>
            </a:r>
            <a:r>
              <a:rPr lang="en-US" dirty="0" err="1" smtClean="0">
                <a:latin typeface="Courier New"/>
                <a:cs typeface="Courier New"/>
              </a:rPr>
              <a:t>mo</a:t>
            </a:r>
            <a:r>
              <a:rPr lang="en-US" dirty="0" smtClean="0">
                <a:latin typeface="Courier New"/>
                <a:cs typeface="Courier New"/>
              </a:rPr>
              <a:t>…</a:t>
            </a:r>
            <a:endParaRPr lang="en-US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027208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and beta diversity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Alpha is within a sample</a:t>
            </a:r>
          </a:p>
          <a:p>
            <a:pPr lvl="1"/>
            <a:r>
              <a:rPr lang="en-US" dirty="0" smtClean="0"/>
              <a:t>E.g., how many species are in a sample</a:t>
            </a:r>
          </a:p>
          <a:p>
            <a:r>
              <a:rPr lang="en-US" dirty="0" smtClean="0"/>
              <a:t>Beta is between samples</a:t>
            </a:r>
          </a:p>
          <a:p>
            <a:pPr lvl="1"/>
            <a:r>
              <a:rPr lang="en-US" dirty="0" smtClean="0"/>
              <a:t>E.g., how similar are two samples</a:t>
            </a:r>
          </a:p>
          <a:p>
            <a:r>
              <a:rPr lang="en-US" dirty="0" smtClean="0"/>
              <a:t>Lots of ways to calculate these</a:t>
            </a:r>
          </a:p>
        </p:txBody>
      </p:sp>
    </p:spTree>
    <p:extLst>
      <p:ext uri="{BB962C8B-B14F-4D97-AF65-F5344CB8AC3E}">
        <p14:creationId xmlns:p14="http://schemas.microsoft.com/office/powerpoint/2010/main" val="1129459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diversity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761129" y="2695468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24462" y="2297854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724462" y="3284430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25" name="Diamond 24"/>
          <p:cNvSpPr/>
          <p:nvPr/>
        </p:nvSpPr>
        <p:spPr>
          <a:xfrm>
            <a:off x="7680422" y="3043450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7111124" y="4012882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513299" y="2297742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/>
          <p:cNvSpPr/>
          <p:nvPr/>
        </p:nvSpPr>
        <p:spPr>
          <a:xfrm>
            <a:off x="6631432" y="2979629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652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diversity</a:t>
            </a:r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24462" y="2297854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533" y="5240867"/>
            <a:ext cx="1911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86031" y="5242931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4</a:t>
            </a:r>
          </a:p>
        </p:txBody>
      </p:sp>
      <p:sp>
        <p:nvSpPr>
          <p:cNvPr id="25" name="Diamond 24"/>
          <p:cNvSpPr/>
          <p:nvPr/>
        </p:nvSpPr>
        <p:spPr>
          <a:xfrm>
            <a:off x="7680422" y="3043450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898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6 at 6.35.3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580"/>
            <a:ext cx="4813300" cy="530878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 microbe dominated world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480222" y="2359615"/>
            <a:ext cx="4381741" cy="28625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1094" y="3787278"/>
            <a:ext cx="2190870" cy="14345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r="4376" b="7817"/>
          <a:stretch/>
        </p:blipFill>
        <p:spPr>
          <a:xfrm>
            <a:off x="4480223" y="2359102"/>
            <a:ext cx="2190870" cy="14281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0224" y="3787278"/>
            <a:ext cx="2190870" cy="14312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6470134"/>
            <a:ext cx="558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Lozupone</a:t>
            </a:r>
            <a:r>
              <a:rPr lang="en-US" dirty="0" smtClean="0"/>
              <a:t> and Knight </a:t>
            </a:r>
            <a:r>
              <a:rPr lang="ro-RO" dirty="0" smtClean="0"/>
              <a:t>PNAS. </a:t>
            </a:r>
            <a:r>
              <a:rPr lang="ro-RO" dirty="0"/>
              <a:t>2007 Jul 3;104(27):11436-40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1095" y="2356024"/>
            <a:ext cx="2190869" cy="143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07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diversity</a:t>
            </a:r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24462" y="2297854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533" y="5240867"/>
            <a:ext cx="1911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86031" y="5242931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4</a:t>
            </a:r>
          </a:p>
        </p:txBody>
      </p:sp>
      <p:sp>
        <p:nvSpPr>
          <p:cNvPr id="25" name="Diamond 24"/>
          <p:cNvSpPr/>
          <p:nvPr/>
        </p:nvSpPr>
        <p:spPr>
          <a:xfrm>
            <a:off x="7680422" y="3043450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673274" y="6077354"/>
            <a:ext cx="600714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Sample B is more diverse than sample A</a:t>
            </a:r>
            <a:endParaRPr lang="en-US" sz="2800" dirty="0"/>
          </a:p>
        </p:txBody>
      </p:sp>
      <p:sp>
        <p:nvSpPr>
          <p:cNvPr id="19" name="Rectangle 18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883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Alpha diversity</a:t>
            </a:r>
          </a:p>
        </p:txBody>
      </p:sp>
      <p:sp>
        <p:nvSpPr>
          <p:cNvPr id="5" name="Oval 4"/>
          <p:cNvSpPr/>
          <p:nvPr/>
        </p:nvSpPr>
        <p:spPr>
          <a:xfrm>
            <a:off x="2761129" y="2695468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24462" y="2297854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533" y="5240867"/>
            <a:ext cx="2034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3</a:t>
            </a:r>
          </a:p>
          <a:p>
            <a:r>
              <a:rPr lang="en-US" dirty="0" smtClean="0"/>
              <a:t>Total sequences = 4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886031" y="5242931"/>
            <a:ext cx="2034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4</a:t>
            </a:r>
          </a:p>
          <a:p>
            <a:r>
              <a:rPr lang="en-US" dirty="0" smtClean="0"/>
              <a:t>Total sequences = 8</a:t>
            </a:r>
            <a:endParaRPr lang="en-US" dirty="0"/>
          </a:p>
        </p:txBody>
      </p:sp>
      <p:sp>
        <p:nvSpPr>
          <p:cNvPr id="25" name="Diamond 24"/>
          <p:cNvSpPr/>
          <p:nvPr/>
        </p:nvSpPr>
        <p:spPr>
          <a:xfrm>
            <a:off x="7680422" y="3043450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7111124" y="4012882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/>
          <p:cNvSpPr/>
          <p:nvPr/>
        </p:nvSpPr>
        <p:spPr>
          <a:xfrm>
            <a:off x="6631432" y="2979629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724462" y="3284430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7513299" y="2297742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802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Rarefaction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761129" y="2695468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24462" y="2297854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533" y="5240867"/>
            <a:ext cx="2034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3</a:t>
            </a:r>
          </a:p>
          <a:p>
            <a:r>
              <a:rPr lang="en-US" dirty="0" smtClean="0"/>
              <a:t>Total sequences = 4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886031" y="5242931"/>
            <a:ext cx="2034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4</a:t>
            </a:r>
          </a:p>
          <a:p>
            <a:r>
              <a:rPr lang="en-US" dirty="0" smtClean="0"/>
              <a:t>Total sequences = 8</a:t>
            </a:r>
            <a:endParaRPr lang="en-US" dirty="0"/>
          </a:p>
        </p:txBody>
      </p:sp>
      <p:sp>
        <p:nvSpPr>
          <p:cNvPr id="25" name="Diamond 24"/>
          <p:cNvSpPr/>
          <p:nvPr/>
        </p:nvSpPr>
        <p:spPr>
          <a:xfrm>
            <a:off x="7680422" y="3043450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7111124" y="4012882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513299" y="2297742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7201" y="6038908"/>
            <a:ext cx="8363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Randomly select 4 sequences from B</a:t>
            </a:r>
            <a:endParaRPr lang="en-US" sz="2400" dirty="0"/>
          </a:p>
        </p:txBody>
      </p:sp>
      <p:sp>
        <p:nvSpPr>
          <p:cNvPr id="28" name="Isosceles Triangle 27"/>
          <p:cNvSpPr/>
          <p:nvPr/>
        </p:nvSpPr>
        <p:spPr>
          <a:xfrm>
            <a:off x="6631432" y="2979629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724462" y="3284430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240061" y="6038908"/>
            <a:ext cx="4871063" cy="461665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324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Rarefaction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761129" y="2695468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724462" y="2297854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533" y="5240867"/>
            <a:ext cx="2034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3</a:t>
            </a:r>
          </a:p>
          <a:p>
            <a:r>
              <a:rPr lang="en-US" dirty="0" smtClean="0"/>
              <a:t>Total sequences = 4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886031" y="5242931"/>
            <a:ext cx="2034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4</a:t>
            </a:r>
          </a:p>
          <a:p>
            <a:r>
              <a:rPr lang="en-US" dirty="0" smtClean="0"/>
              <a:t>Total sequences = 8</a:t>
            </a:r>
            <a:endParaRPr lang="en-US" dirty="0"/>
          </a:p>
        </p:txBody>
      </p:sp>
      <p:sp>
        <p:nvSpPr>
          <p:cNvPr id="25" name="Diamond 24"/>
          <p:cNvSpPr/>
          <p:nvPr/>
        </p:nvSpPr>
        <p:spPr>
          <a:xfrm>
            <a:off x="7680422" y="3043450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/>
          <p:cNvSpPr/>
          <p:nvPr/>
        </p:nvSpPr>
        <p:spPr>
          <a:xfrm>
            <a:off x="7111124" y="4012882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513299" y="2297742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7201" y="6038908"/>
            <a:ext cx="8363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Rarefy</a:t>
            </a:r>
            <a:r>
              <a:rPr lang="en-US" sz="2400" dirty="0" smtClean="0"/>
              <a:t> to 4 sequences</a:t>
            </a:r>
            <a:endParaRPr lang="en-US" sz="2400" dirty="0"/>
          </a:p>
        </p:txBody>
      </p:sp>
      <p:sp>
        <p:nvSpPr>
          <p:cNvPr id="28" name="Isosceles Triangle 27"/>
          <p:cNvSpPr/>
          <p:nvPr/>
        </p:nvSpPr>
        <p:spPr>
          <a:xfrm>
            <a:off x="6631432" y="2979629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5724462" y="3284430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170087" y="6038908"/>
            <a:ext cx="2900079" cy="461665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385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Rarefaction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2761129" y="2695468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28" name="Isosceles Triangle 27"/>
          <p:cNvSpPr/>
          <p:nvPr/>
        </p:nvSpPr>
        <p:spPr>
          <a:xfrm>
            <a:off x="6631432" y="2979629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513299" y="2297742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81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Rarefaction</a:t>
            </a:r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61533" y="5240867"/>
            <a:ext cx="1911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86031" y="5242931"/>
            <a:ext cx="1911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8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Rarefaction</a:t>
            </a:r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>
            <a:off x="960438" y="2810616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33400" y="1532150"/>
            <a:ext cx="3530600" cy="35306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071534" y="1532150"/>
            <a:ext cx="3556000" cy="3556000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/>
          <p:cNvSpPr/>
          <p:nvPr/>
        </p:nvSpPr>
        <p:spPr>
          <a:xfrm>
            <a:off x="6216566" y="4165283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38261" y="1927173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33400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4953001" y="1417638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61533" y="5240867"/>
            <a:ext cx="1911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86031" y="5242931"/>
            <a:ext cx="1911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Alpha diversity = 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73274" y="6077354"/>
            <a:ext cx="600714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/>
              <a:t>Sample A is more diverse than sample B</a:t>
            </a:r>
            <a:endParaRPr lang="en-US" sz="2800" dirty="0"/>
          </a:p>
        </p:txBody>
      </p:sp>
      <p:sp>
        <p:nvSpPr>
          <p:cNvPr id="19" name="Rectangle 18"/>
          <p:cNvSpPr/>
          <p:nvPr/>
        </p:nvSpPr>
        <p:spPr>
          <a:xfrm>
            <a:off x="2642434" y="3674538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501203" y="1906214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88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Multiple Rarefaction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172224" y="4457700"/>
            <a:ext cx="6674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Repeatedly calculate alpha div at different number of sequences</a:t>
            </a:r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4133211" y="2132122"/>
            <a:ext cx="137018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817509" y="2818008"/>
            <a:ext cx="25177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509630" y="1078492"/>
            <a:ext cx="615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err="1" smtClean="0"/>
              <a:t>adiv</a:t>
            </a:r>
            <a:endParaRPr lang="en-US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7242848" y="2632548"/>
            <a:ext cx="82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# </a:t>
            </a:r>
            <a:r>
              <a:rPr lang="en-US" i="1" dirty="0" err="1" smtClean="0"/>
              <a:t>seqs</a:t>
            </a:r>
            <a:endParaRPr lang="en-US" i="1" dirty="0"/>
          </a:p>
        </p:txBody>
      </p:sp>
      <p:cxnSp>
        <p:nvCxnSpPr>
          <p:cNvPr id="29" name="Straight Connector 28"/>
          <p:cNvCxnSpPr/>
          <p:nvPr/>
        </p:nvCxnSpPr>
        <p:spPr>
          <a:xfrm rot="5400000">
            <a:off x="5903209" y="2818802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6982373" y="2818802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0800000">
            <a:off x="4695151" y="2133650"/>
            <a:ext cx="24789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43" idx="2"/>
          </p:cNvCxnSpPr>
          <p:nvPr/>
        </p:nvCxnSpPr>
        <p:spPr>
          <a:xfrm rot="10800000">
            <a:off x="4943044" y="2133651"/>
            <a:ext cx="991320" cy="3181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endCxn id="43" idx="4"/>
          </p:cNvCxnSpPr>
          <p:nvPr/>
        </p:nvCxnSpPr>
        <p:spPr>
          <a:xfrm rot="16200000" flipV="1">
            <a:off x="5727465" y="2459184"/>
            <a:ext cx="536952" cy="1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5934364" y="2082952"/>
            <a:ext cx="123151" cy="107757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9" name="Group 48"/>
          <p:cNvGrpSpPr/>
          <p:nvPr/>
        </p:nvGrpSpPr>
        <p:grpSpPr>
          <a:xfrm>
            <a:off x="6904182" y="1447824"/>
            <a:ext cx="338666" cy="1279836"/>
            <a:chOff x="6904182" y="1447824"/>
            <a:chExt cx="338666" cy="1279836"/>
          </a:xfrm>
        </p:grpSpPr>
        <p:cxnSp>
          <p:nvCxnSpPr>
            <p:cNvPr id="46" name="Straight Connector 45"/>
            <p:cNvCxnSpPr/>
            <p:nvPr/>
          </p:nvCxnSpPr>
          <p:spPr>
            <a:xfrm rot="5400000" flipH="1" flipV="1">
              <a:off x="6607972" y="2260526"/>
              <a:ext cx="934266" cy="2"/>
            </a:xfrm>
            <a:prstGeom prst="line">
              <a:avLst/>
            </a:prstGeom>
            <a:ln w="12700" cap="flat" cmpd="sng" algn="ctr">
              <a:solidFill>
                <a:schemeClr val="accent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6904182" y="1447824"/>
              <a:ext cx="33866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0000"/>
                  </a:solidFill>
                </a:rPr>
                <a:t>?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4229088" y="1982944"/>
            <a:ext cx="561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100</a:t>
            </a:r>
            <a:endParaRPr lang="en-US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5674164" y="2817214"/>
            <a:ext cx="643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1,000</a:t>
            </a:r>
            <a:endParaRPr lang="en-US" sz="1400" dirty="0"/>
          </a:p>
        </p:txBody>
      </p:sp>
      <p:sp>
        <p:nvSpPr>
          <p:cNvPr id="53" name="TextBox 52"/>
          <p:cNvSpPr txBox="1"/>
          <p:nvPr/>
        </p:nvSpPr>
        <p:spPr>
          <a:xfrm>
            <a:off x="6685547" y="2817214"/>
            <a:ext cx="779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2,000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26817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Multiple Rarefaction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2382968" y="3344351"/>
            <a:ext cx="137018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067266" y="4030237"/>
            <a:ext cx="25177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59387" y="2290721"/>
            <a:ext cx="615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err="1" smtClean="0"/>
              <a:t>adiv</a:t>
            </a:r>
            <a:endParaRPr lang="en-US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5492605" y="3844777"/>
            <a:ext cx="82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# </a:t>
            </a:r>
            <a:r>
              <a:rPr lang="en-US" i="1" dirty="0" err="1" smtClean="0"/>
              <a:t>seqs</a:t>
            </a:r>
            <a:endParaRPr lang="en-US" i="1" dirty="0"/>
          </a:p>
        </p:txBody>
      </p:sp>
      <p:cxnSp>
        <p:nvCxnSpPr>
          <p:cNvPr id="29" name="Straight Connector 28"/>
          <p:cNvCxnSpPr/>
          <p:nvPr/>
        </p:nvCxnSpPr>
        <p:spPr>
          <a:xfrm rot="5400000">
            <a:off x="4152966" y="4031031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5232130" y="4031031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0800000">
            <a:off x="2943320" y="3252359"/>
            <a:ext cx="24789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4" idx="2"/>
          </p:cNvCxnSpPr>
          <p:nvPr/>
        </p:nvCxnSpPr>
        <p:spPr>
          <a:xfrm rot="10800000" flipV="1">
            <a:off x="3068855" y="3005621"/>
            <a:ext cx="2194433" cy="1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endCxn id="24" idx="4"/>
          </p:cNvCxnSpPr>
          <p:nvPr/>
        </p:nvCxnSpPr>
        <p:spPr>
          <a:xfrm rot="5400000" flipH="1" flipV="1">
            <a:off x="4884668" y="3499694"/>
            <a:ext cx="880389" cy="2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935304" y="4029443"/>
            <a:ext cx="779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1,000</a:t>
            </a:r>
            <a:endParaRPr lang="en-US" sz="1400" dirty="0"/>
          </a:p>
        </p:txBody>
      </p:sp>
      <p:sp>
        <p:nvSpPr>
          <p:cNvPr id="24" name="Oval 23"/>
          <p:cNvSpPr/>
          <p:nvPr/>
        </p:nvSpPr>
        <p:spPr>
          <a:xfrm>
            <a:off x="5263287" y="2951743"/>
            <a:ext cx="123151" cy="107757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 rot="10800000">
            <a:off x="2944909" y="3005623"/>
            <a:ext cx="24789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10800000">
            <a:off x="2944909" y="3622196"/>
            <a:ext cx="24789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3518737" y="4031032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1" name="Group 60"/>
          <p:cNvGrpSpPr/>
          <p:nvPr/>
        </p:nvGrpSpPr>
        <p:grpSpPr>
          <a:xfrm>
            <a:off x="2507771" y="3101647"/>
            <a:ext cx="2059706" cy="1235573"/>
            <a:chOff x="2507771" y="3101647"/>
            <a:chExt cx="2059706" cy="1235573"/>
          </a:xfrm>
        </p:grpSpPr>
        <p:sp>
          <p:nvSpPr>
            <p:cNvPr id="51" name="TextBox 50"/>
            <p:cNvSpPr txBox="1"/>
            <p:nvPr/>
          </p:nvSpPr>
          <p:spPr>
            <a:xfrm>
              <a:off x="3923921" y="4029443"/>
              <a:ext cx="64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500</a:t>
              </a:r>
              <a:endParaRPr lang="en-US" sz="1400" dirty="0"/>
            </a:p>
          </p:txBody>
        </p:sp>
        <p:grpSp>
          <p:nvGrpSpPr>
            <p:cNvPr id="60" name="Group 59"/>
            <p:cNvGrpSpPr/>
            <p:nvPr/>
          </p:nvGrpSpPr>
          <p:grpSpPr>
            <a:xfrm>
              <a:off x="2507771" y="3101647"/>
              <a:ext cx="1797912" cy="838242"/>
              <a:chOff x="2507771" y="3101647"/>
              <a:chExt cx="1797912" cy="838242"/>
            </a:xfrm>
          </p:grpSpPr>
          <p:cxnSp>
            <p:nvCxnSpPr>
              <p:cNvPr id="41" name="Straight Connector 40"/>
              <p:cNvCxnSpPr>
                <a:endCxn id="43" idx="4"/>
              </p:cNvCxnSpPr>
              <p:nvPr/>
            </p:nvCxnSpPr>
            <p:spPr>
              <a:xfrm rot="16200000" flipV="1">
                <a:off x="3928870" y="3623063"/>
                <a:ext cx="632064" cy="1588"/>
              </a:xfrm>
              <a:prstGeom prst="line">
                <a:avLst/>
              </a:prstGeom>
              <a:ln w="12700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Oval 42"/>
              <p:cNvSpPr/>
              <p:nvPr/>
            </p:nvSpPr>
            <p:spPr>
              <a:xfrm>
                <a:off x="4182532" y="3200068"/>
                <a:ext cx="123151" cy="107757"/>
              </a:xfrm>
              <a:prstGeom prst="ellipse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507771" y="3101647"/>
                <a:ext cx="5610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80</a:t>
                </a:r>
                <a:endParaRPr lang="en-US" sz="1400" dirty="0"/>
              </a:p>
            </p:txBody>
          </p:sp>
          <p:cxnSp>
            <p:nvCxnSpPr>
              <p:cNvPr id="40" name="Straight Connector 39"/>
              <p:cNvCxnSpPr>
                <a:stCxn id="43" idx="2"/>
              </p:cNvCxnSpPr>
              <p:nvPr/>
            </p:nvCxnSpPr>
            <p:spPr>
              <a:xfrm rot="10800000">
                <a:off x="3068856" y="3253947"/>
                <a:ext cx="1113677" cy="1588"/>
              </a:xfrm>
              <a:prstGeom prst="line">
                <a:avLst/>
              </a:prstGeom>
              <a:ln w="12700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3" name="Group 62"/>
          <p:cNvGrpSpPr/>
          <p:nvPr/>
        </p:nvGrpSpPr>
        <p:grpSpPr>
          <a:xfrm>
            <a:off x="2507771" y="3468307"/>
            <a:ext cx="1416150" cy="868913"/>
            <a:chOff x="2507771" y="3468307"/>
            <a:chExt cx="1416150" cy="868913"/>
          </a:xfrm>
        </p:grpSpPr>
        <p:sp>
          <p:nvSpPr>
            <p:cNvPr id="36" name="TextBox 35"/>
            <p:cNvSpPr txBox="1"/>
            <p:nvPr/>
          </p:nvSpPr>
          <p:spPr>
            <a:xfrm>
              <a:off x="3280365" y="4029443"/>
              <a:ext cx="64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250</a:t>
              </a:r>
              <a:endParaRPr lang="en-US" sz="1400" dirty="0"/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2507771" y="3468307"/>
              <a:ext cx="1163683" cy="561932"/>
              <a:chOff x="2507771" y="3468307"/>
              <a:chExt cx="1163683" cy="561932"/>
            </a:xfrm>
          </p:grpSpPr>
          <p:cxnSp>
            <p:nvCxnSpPr>
              <p:cNvPr id="47" name="Straight Connector 46"/>
              <p:cNvCxnSpPr>
                <a:endCxn id="56" idx="4"/>
              </p:cNvCxnSpPr>
              <p:nvPr/>
            </p:nvCxnSpPr>
            <p:spPr>
              <a:xfrm rot="5400000" flipH="1" flipV="1">
                <a:off x="3433991" y="3854351"/>
                <a:ext cx="350983" cy="793"/>
              </a:xfrm>
              <a:prstGeom prst="line">
                <a:avLst/>
              </a:prstGeom>
              <a:ln w="12700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>
                <a:stCxn id="56" idx="2"/>
              </p:cNvCxnSpPr>
              <p:nvPr/>
            </p:nvCxnSpPr>
            <p:spPr>
              <a:xfrm rot="10800000">
                <a:off x="3068855" y="3622197"/>
                <a:ext cx="479448" cy="3181"/>
              </a:xfrm>
              <a:prstGeom prst="line">
                <a:avLst/>
              </a:prstGeom>
              <a:ln w="12700" cap="flat" cmpd="sng" algn="ctr">
                <a:solidFill>
                  <a:schemeClr val="accent1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Oval 55"/>
              <p:cNvSpPr/>
              <p:nvPr/>
            </p:nvSpPr>
            <p:spPr>
              <a:xfrm>
                <a:off x="3548303" y="3571498"/>
                <a:ext cx="123151" cy="107757"/>
              </a:xfrm>
              <a:prstGeom prst="ellipse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2507771" y="3468307"/>
                <a:ext cx="56108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 smtClean="0"/>
                  <a:t>40</a:t>
                </a:r>
                <a:endParaRPr lang="en-US" sz="1400" dirty="0"/>
              </a:p>
            </p:txBody>
          </p:sp>
        </p:grpSp>
      </p:grpSp>
      <p:grpSp>
        <p:nvGrpSpPr>
          <p:cNvPr id="69" name="Group 68"/>
          <p:cNvGrpSpPr/>
          <p:nvPr/>
        </p:nvGrpSpPr>
        <p:grpSpPr>
          <a:xfrm>
            <a:off x="3653418" y="3005623"/>
            <a:ext cx="1609869" cy="581657"/>
            <a:chOff x="3653418" y="3005623"/>
            <a:chExt cx="1609869" cy="581657"/>
          </a:xfrm>
        </p:grpSpPr>
        <p:cxnSp>
          <p:nvCxnSpPr>
            <p:cNvPr id="65" name="Straight Connector 64"/>
            <p:cNvCxnSpPr>
              <a:stCxn id="56" idx="7"/>
              <a:endCxn id="43" idx="2"/>
            </p:cNvCxnSpPr>
            <p:nvPr/>
          </p:nvCxnSpPr>
          <p:spPr>
            <a:xfrm rot="5400000" flipH="1" flipV="1">
              <a:off x="3751309" y="3156057"/>
              <a:ext cx="333332" cy="529113"/>
            </a:xfrm>
            <a:prstGeom prst="line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>
              <a:stCxn id="43" idx="7"/>
              <a:endCxn id="24" idx="2"/>
            </p:cNvCxnSpPr>
            <p:nvPr/>
          </p:nvCxnSpPr>
          <p:spPr>
            <a:xfrm rot="5400000" flipH="1" flipV="1">
              <a:off x="4670354" y="2622917"/>
              <a:ext cx="210227" cy="975639"/>
            </a:xfrm>
            <a:prstGeom prst="line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Box 70"/>
          <p:cNvSpPr txBox="1"/>
          <p:nvPr/>
        </p:nvSpPr>
        <p:spPr>
          <a:xfrm>
            <a:off x="1714139" y="4603064"/>
            <a:ext cx="49367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Higher sequencing effort will probably result in higher observed diversity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478845" y="2825357"/>
            <a:ext cx="561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100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12310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Multiple Rarefaction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2382968" y="3344351"/>
            <a:ext cx="137018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067266" y="4030237"/>
            <a:ext cx="251770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59387" y="2290721"/>
            <a:ext cx="615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err="1" smtClean="0"/>
              <a:t>adiv</a:t>
            </a:r>
            <a:endParaRPr lang="en-US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5492605" y="3844777"/>
            <a:ext cx="82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# </a:t>
            </a:r>
            <a:r>
              <a:rPr lang="en-US" i="1" dirty="0" err="1" smtClean="0"/>
              <a:t>seqs</a:t>
            </a:r>
            <a:endParaRPr lang="en-US" i="1" dirty="0"/>
          </a:p>
        </p:txBody>
      </p:sp>
      <p:cxnSp>
        <p:nvCxnSpPr>
          <p:cNvPr id="29" name="Straight Connector 28"/>
          <p:cNvCxnSpPr/>
          <p:nvPr/>
        </p:nvCxnSpPr>
        <p:spPr>
          <a:xfrm rot="5400000">
            <a:off x="4152966" y="4031031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>
            <a:off x="5232130" y="4031031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4" idx="2"/>
          </p:cNvCxnSpPr>
          <p:nvPr/>
        </p:nvCxnSpPr>
        <p:spPr>
          <a:xfrm rot="10800000" flipV="1">
            <a:off x="3068855" y="3005621"/>
            <a:ext cx="2194433" cy="1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endCxn id="24" idx="4"/>
          </p:cNvCxnSpPr>
          <p:nvPr/>
        </p:nvCxnSpPr>
        <p:spPr>
          <a:xfrm rot="5400000" flipH="1" flipV="1">
            <a:off x="4884668" y="3499694"/>
            <a:ext cx="880389" cy="2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2478845" y="2825357"/>
            <a:ext cx="561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100</a:t>
            </a:r>
            <a:endParaRPr lang="en-US" sz="1400" dirty="0"/>
          </a:p>
        </p:txBody>
      </p:sp>
      <p:sp>
        <p:nvSpPr>
          <p:cNvPr id="53" name="TextBox 52"/>
          <p:cNvSpPr txBox="1"/>
          <p:nvPr/>
        </p:nvSpPr>
        <p:spPr>
          <a:xfrm>
            <a:off x="4935304" y="4029443"/>
            <a:ext cx="7791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1,000</a:t>
            </a:r>
            <a:endParaRPr lang="en-US" sz="1400" dirty="0"/>
          </a:p>
        </p:txBody>
      </p:sp>
      <p:sp>
        <p:nvSpPr>
          <p:cNvPr id="24" name="Oval 23"/>
          <p:cNvSpPr/>
          <p:nvPr/>
        </p:nvSpPr>
        <p:spPr>
          <a:xfrm>
            <a:off x="5263287" y="2951743"/>
            <a:ext cx="123151" cy="107757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 rot="10800000">
            <a:off x="2944909" y="3005623"/>
            <a:ext cx="24789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10800000">
            <a:off x="2943320" y="3131546"/>
            <a:ext cx="24789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rot="5400000">
            <a:off x="3518737" y="4031032"/>
            <a:ext cx="18387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923921" y="4029443"/>
            <a:ext cx="643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500</a:t>
            </a:r>
            <a:endParaRPr lang="en-US" sz="1400" dirty="0"/>
          </a:p>
        </p:txBody>
      </p:sp>
      <p:cxnSp>
        <p:nvCxnSpPr>
          <p:cNvPr id="41" name="Straight Connector 40"/>
          <p:cNvCxnSpPr/>
          <p:nvPr/>
        </p:nvCxnSpPr>
        <p:spPr>
          <a:xfrm rot="5400000" flipH="1" flipV="1">
            <a:off x="3811009" y="3508381"/>
            <a:ext cx="863019" cy="1588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4180940" y="2955793"/>
            <a:ext cx="123151" cy="107757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280365" y="4029443"/>
            <a:ext cx="6435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250</a:t>
            </a:r>
            <a:endParaRPr lang="en-US" sz="1400" dirty="0"/>
          </a:p>
        </p:txBody>
      </p:sp>
      <p:cxnSp>
        <p:nvCxnSpPr>
          <p:cNvPr id="47" name="Straight Connector 46"/>
          <p:cNvCxnSpPr>
            <a:endCxn id="56" idx="4"/>
          </p:cNvCxnSpPr>
          <p:nvPr/>
        </p:nvCxnSpPr>
        <p:spPr>
          <a:xfrm rot="5400000" flipH="1" flipV="1">
            <a:off x="3233440" y="3561862"/>
            <a:ext cx="754467" cy="1588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56" idx="2"/>
          </p:cNvCxnSpPr>
          <p:nvPr/>
        </p:nvCxnSpPr>
        <p:spPr>
          <a:xfrm rot="10800000">
            <a:off x="3070443" y="3128364"/>
            <a:ext cx="479448" cy="3181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Oval 55"/>
          <p:cNvSpPr/>
          <p:nvPr/>
        </p:nvSpPr>
        <p:spPr>
          <a:xfrm>
            <a:off x="3549891" y="3077665"/>
            <a:ext cx="123151" cy="107757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2509358" y="2979246"/>
            <a:ext cx="5610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95</a:t>
            </a:r>
            <a:endParaRPr lang="en-US" sz="1400" dirty="0"/>
          </a:p>
        </p:txBody>
      </p:sp>
      <p:cxnSp>
        <p:nvCxnSpPr>
          <p:cNvPr id="65" name="Straight Connector 64"/>
          <p:cNvCxnSpPr>
            <a:stCxn id="56" idx="7"/>
            <a:endCxn id="43" idx="2"/>
          </p:cNvCxnSpPr>
          <p:nvPr/>
        </p:nvCxnSpPr>
        <p:spPr>
          <a:xfrm rot="5400000" flipH="1" flipV="1">
            <a:off x="3876086" y="2788593"/>
            <a:ext cx="83774" cy="525933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43" idx="6"/>
            <a:endCxn id="24" idx="2"/>
          </p:cNvCxnSpPr>
          <p:nvPr/>
        </p:nvCxnSpPr>
        <p:spPr>
          <a:xfrm flipV="1">
            <a:off x="4304091" y="3005622"/>
            <a:ext cx="959196" cy="4050"/>
          </a:xfrm>
          <a:prstGeom prst="line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714139" y="4603064"/>
            <a:ext cx="49367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Higher sequencing effort will probably not add to observed diversity</a:t>
            </a:r>
          </a:p>
        </p:txBody>
      </p:sp>
    </p:spTree>
    <p:extLst>
      <p:ext uri="{BB962C8B-B14F-4D97-AF65-F5344CB8AC3E}">
        <p14:creationId xmlns:p14="http://schemas.microsoft.com/office/powerpoint/2010/main" val="8624341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4-09-16 at 6.35.3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0580"/>
            <a:ext cx="4813300" cy="530878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 microbe dominated world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6339564"/>
            <a:ext cx="862287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Lozupone</a:t>
            </a:r>
            <a:r>
              <a:rPr lang="en-US" sz="1400" dirty="0" smtClean="0"/>
              <a:t> and Knight </a:t>
            </a:r>
            <a:r>
              <a:rPr lang="ro-RO" sz="1400" dirty="0" smtClean="0"/>
              <a:t>PNAS. </a:t>
            </a:r>
            <a:r>
              <a:rPr lang="ro-RO" sz="1400" dirty="0"/>
              <a:t>2007 Jul 3;104(27):11436-</a:t>
            </a:r>
            <a:r>
              <a:rPr lang="ro-RO" sz="1400" dirty="0" smtClean="0"/>
              <a:t>40</a:t>
            </a:r>
          </a:p>
          <a:p>
            <a:r>
              <a:rPr lang="da-DK" sz="1400" dirty="0" err="1" smtClean="0"/>
              <a:t>Subway</a:t>
            </a:r>
            <a:r>
              <a:rPr lang="da-DK" sz="1400" dirty="0" smtClean="0"/>
              <a:t> image </a:t>
            </a:r>
            <a:r>
              <a:rPr lang="da-DK" sz="1400" dirty="0" err="1" smtClean="0"/>
              <a:t>adapted</a:t>
            </a:r>
            <a:r>
              <a:rPr lang="da-DK" sz="1400" dirty="0" smtClean="0"/>
              <a:t> from </a:t>
            </a:r>
            <a:r>
              <a:rPr lang="en-US" sz="1400" dirty="0" smtClean="0"/>
              <a:t>http://</a:t>
            </a:r>
            <a:r>
              <a:rPr lang="en-US" sz="1400" dirty="0" err="1" smtClean="0"/>
              <a:t>laughingsquid.com</a:t>
            </a:r>
            <a:r>
              <a:rPr lang="en-US" sz="1400" dirty="0" smtClean="0"/>
              <a:t>/the-gastrointestinal-system-represented-as-a-subway-map/</a:t>
            </a:r>
          </a:p>
          <a:p>
            <a:r>
              <a:rPr lang="en-US" sz="1400" dirty="0" smtClean="0"/>
              <a:t> </a:t>
            </a:r>
            <a:endParaRPr lang="en-US" sz="14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5059" y="1417638"/>
            <a:ext cx="3501295" cy="478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998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266700"/>
            <a:ext cx="8585200" cy="631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957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diversity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06400"/>
            <a:ext cx="8382000" cy="604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98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Alpha diversity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304800"/>
            <a:ext cx="85471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81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Phylogenetic Diversity (PD)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907" y="6520741"/>
            <a:ext cx="8322093" cy="3372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50" y="2235200"/>
            <a:ext cx="8769350" cy="204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62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Phylogenetic Diversity (PD)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907" y="6520741"/>
            <a:ext cx="8322093" cy="3372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50" y="2235200"/>
            <a:ext cx="8769350" cy="20479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9400" y="4349750"/>
            <a:ext cx="7416800" cy="1841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7800" y="3698997"/>
            <a:ext cx="482600" cy="546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2000" y="3714750"/>
            <a:ext cx="4826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8629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diversity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624652" y="2434646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3664374" y="3938007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624652" y="3394127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958510" y="1430022"/>
            <a:ext cx="3530600" cy="3530600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58510" y="1315510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7317896" y="1323977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25" name="Diamond 24"/>
          <p:cNvSpPr/>
          <p:nvPr/>
        </p:nvSpPr>
        <p:spPr>
          <a:xfrm>
            <a:off x="6494572" y="2673824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371510" y="1532150"/>
            <a:ext cx="3530600" cy="3530600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186176" y="3195322"/>
            <a:ext cx="3530600" cy="3530600"/>
          </a:xfrm>
          <a:prstGeom prst="ellipse">
            <a:avLst/>
          </a:prstGeom>
          <a:noFill/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538976" y="6082342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endParaRPr lang="en-US" sz="3200" dirty="0"/>
          </a:p>
        </p:txBody>
      </p:sp>
      <p:sp>
        <p:nvSpPr>
          <p:cNvPr id="4" name="Regular Pentagon 3"/>
          <p:cNvSpPr/>
          <p:nvPr/>
        </p:nvSpPr>
        <p:spPr>
          <a:xfrm>
            <a:off x="4904409" y="5316750"/>
            <a:ext cx="618410" cy="588962"/>
          </a:xfrm>
          <a:prstGeom prst="pentagon">
            <a:avLst/>
          </a:prstGeom>
          <a:solidFill>
            <a:srgbClr val="8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xagon 6"/>
          <p:cNvSpPr/>
          <p:nvPr/>
        </p:nvSpPr>
        <p:spPr>
          <a:xfrm>
            <a:off x="2590800" y="2556933"/>
            <a:ext cx="685800" cy="591207"/>
          </a:xfrm>
          <a:prstGeom prst="hexagon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883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diversity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624652" y="2434646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3664374" y="3938007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958510" y="1430022"/>
            <a:ext cx="3530600" cy="3530600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58510" y="1315510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7317896" y="1323977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25" name="Diamond 24"/>
          <p:cNvSpPr/>
          <p:nvPr/>
        </p:nvSpPr>
        <p:spPr>
          <a:xfrm>
            <a:off x="6494572" y="2673824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371510" y="1532150"/>
            <a:ext cx="3530600" cy="3530600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186176" y="3195322"/>
            <a:ext cx="3530600" cy="3530600"/>
          </a:xfrm>
          <a:prstGeom prst="ellipse">
            <a:avLst/>
          </a:prstGeom>
          <a:noFill/>
          <a:ln w="50800">
            <a:solidFill>
              <a:schemeClr val="tx1">
                <a:alpha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538976" y="6082342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endParaRPr lang="en-US" sz="3200" dirty="0"/>
          </a:p>
        </p:txBody>
      </p:sp>
      <p:sp>
        <p:nvSpPr>
          <p:cNvPr id="4" name="Regular Pentagon 3"/>
          <p:cNvSpPr/>
          <p:nvPr/>
        </p:nvSpPr>
        <p:spPr>
          <a:xfrm>
            <a:off x="4904409" y="5316750"/>
            <a:ext cx="618410" cy="588962"/>
          </a:xfrm>
          <a:prstGeom prst="pentagon">
            <a:avLst/>
          </a:prstGeom>
          <a:solidFill>
            <a:srgbClr val="800000">
              <a:alpha val="5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xagon 6"/>
          <p:cNvSpPr/>
          <p:nvPr/>
        </p:nvSpPr>
        <p:spPr>
          <a:xfrm>
            <a:off x="2590800" y="2556933"/>
            <a:ext cx="685800" cy="591207"/>
          </a:xfrm>
          <a:prstGeom prst="hexagon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8600" y="4868333"/>
            <a:ext cx="1452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 – B = 2</a:t>
            </a:r>
            <a:endParaRPr lang="en-US" sz="2800" dirty="0"/>
          </a:p>
        </p:txBody>
      </p:sp>
      <p:sp>
        <p:nvSpPr>
          <p:cNvPr id="16" name="Rectangle 15"/>
          <p:cNvSpPr/>
          <p:nvPr/>
        </p:nvSpPr>
        <p:spPr>
          <a:xfrm>
            <a:off x="4624652" y="3394127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173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diversity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624652" y="2434646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3664374" y="3938007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58510" y="1315510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7317896" y="1323977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25" name="Diamond 24"/>
          <p:cNvSpPr/>
          <p:nvPr/>
        </p:nvSpPr>
        <p:spPr>
          <a:xfrm>
            <a:off x="6494572" y="2673824"/>
            <a:ext cx="753533" cy="753533"/>
          </a:xfrm>
          <a:prstGeom prst="diamond">
            <a:avLst/>
          </a:prstGeom>
          <a:solidFill>
            <a:srgbClr val="008000">
              <a:alpha val="5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538976" y="6082342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endParaRPr lang="en-US" sz="3200" dirty="0"/>
          </a:p>
        </p:txBody>
      </p:sp>
      <p:sp>
        <p:nvSpPr>
          <p:cNvPr id="4" name="Regular Pentagon 3"/>
          <p:cNvSpPr/>
          <p:nvPr/>
        </p:nvSpPr>
        <p:spPr>
          <a:xfrm>
            <a:off x="4904409" y="5316750"/>
            <a:ext cx="618410" cy="588962"/>
          </a:xfrm>
          <a:prstGeom prst="pentagon">
            <a:avLst/>
          </a:prstGeom>
          <a:solidFill>
            <a:srgbClr val="8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xagon 6"/>
          <p:cNvSpPr/>
          <p:nvPr/>
        </p:nvSpPr>
        <p:spPr>
          <a:xfrm>
            <a:off x="2590800" y="2556933"/>
            <a:ext cx="685800" cy="591207"/>
          </a:xfrm>
          <a:prstGeom prst="hexagon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8600" y="4868333"/>
            <a:ext cx="142879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 x B = 2</a:t>
            </a:r>
          </a:p>
          <a:p>
            <a:r>
              <a:rPr lang="en-US" sz="2800" dirty="0" smtClean="0"/>
              <a:t>A x C = 2</a:t>
            </a:r>
          </a:p>
        </p:txBody>
      </p:sp>
      <p:sp>
        <p:nvSpPr>
          <p:cNvPr id="16" name="Oval 15"/>
          <p:cNvSpPr/>
          <p:nvPr/>
        </p:nvSpPr>
        <p:spPr>
          <a:xfrm>
            <a:off x="1958510" y="1430022"/>
            <a:ext cx="3530600" cy="3530600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371510" y="1532150"/>
            <a:ext cx="3530600" cy="3530600"/>
          </a:xfrm>
          <a:prstGeom prst="ellipse">
            <a:avLst/>
          </a:prstGeom>
          <a:noFill/>
          <a:ln w="50800">
            <a:solidFill>
              <a:schemeClr val="tx1">
                <a:alpha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186176" y="3195322"/>
            <a:ext cx="3530600" cy="3530600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624652" y="3394127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433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Beta diversity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624652" y="2434646"/>
            <a:ext cx="588962" cy="58896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sosceles Triangle 5"/>
          <p:cNvSpPr/>
          <p:nvPr/>
        </p:nvSpPr>
        <p:spPr>
          <a:xfrm>
            <a:off x="3664374" y="3938007"/>
            <a:ext cx="707136" cy="609601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958510" y="1315510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7317896" y="1323977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25" name="Diamond 24"/>
          <p:cNvSpPr/>
          <p:nvPr/>
        </p:nvSpPr>
        <p:spPr>
          <a:xfrm>
            <a:off x="6494572" y="2673824"/>
            <a:ext cx="753533" cy="753533"/>
          </a:xfrm>
          <a:prstGeom prst="diamond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538976" y="6082342"/>
            <a:ext cx="49106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</a:t>
            </a:r>
            <a:endParaRPr lang="en-US" sz="3200" dirty="0"/>
          </a:p>
        </p:txBody>
      </p:sp>
      <p:sp>
        <p:nvSpPr>
          <p:cNvPr id="4" name="Regular Pentagon 3"/>
          <p:cNvSpPr/>
          <p:nvPr/>
        </p:nvSpPr>
        <p:spPr>
          <a:xfrm>
            <a:off x="4904409" y="5316750"/>
            <a:ext cx="618410" cy="588962"/>
          </a:xfrm>
          <a:prstGeom prst="pentagon">
            <a:avLst/>
          </a:prstGeom>
          <a:solidFill>
            <a:srgbClr val="800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xagon 6"/>
          <p:cNvSpPr/>
          <p:nvPr/>
        </p:nvSpPr>
        <p:spPr>
          <a:xfrm>
            <a:off x="2590800" y="2556933"/>
            <a:ext cx="685800" cy="591207"/>
          </a:xfrm>
          <a:prstGeom prst="hexagon">
            <a:avLst/>
          </a:prstGeom>
          <a:solidFill>
            <a:srgbClr val="FF6600">
              <a:alpha val="5000"/>
            </a:srgb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8600" y="4868333"/>
            <a:ext cx="142879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 x B = 2</a:t>
            </a:r>
          </a:p>
          <a:p>
            <a:r>
              <a:rPr lang="en-US" sz="2800" dirty="0" smtClean="0"/>
              <a:t>A x C = 2</a:t>
            </a:r>
          </a:p>
          <a:p>
            <a:r>
              <a:rPr lang="en-US" sz="2800" dirty="0" smtClean="0"/>
              <a:t>B x C = 1</a:t>
            </a:r>
          </a:p>
        </p:txBody>
      </p:sp>
      <p:sp>
        <p:nvSpPr>
          <p:cNvPr id="16" name="Oval 15"/>
          <p:cNvSpPr/>
          <p:nvPr/>
        </p:nvSpPr>
        <p:spPr>
          <a:xfrm>
            <a:off x="1958510" y="1430022"/>
            <a:ext cx="3530600" cy="3530600"/>
          </a:xfrm>
          <a:prstGeom prst="ellipse">
            <a:avLst/>
          </a:prstGeom>
          <a:noFill/>
          <a:ln w="50800">
            <a:solidFill>
              <a:schemeClr val="tx1">
                <a:alpha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186176" y="3195322"/>
            <a:ext cx="3530600" cy="3530600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371510" y="1532150"/>
            <a:ext cx="3530600" cy="3530600"/>
          </a:xfrm>
          <a:prstGeom prst="ellipse">
            <a:avLst/>
          </a:prstGeom>
          <a:noFill/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624652" y="3394127"/>
            <a:ext cx="609921" cy="609921"/>
          </a:xfrm>
          <a:prstGeom prst="rect">
            <a:avLst/>
          </a:prstGeom>
          <a:solidFill>
            <a:srgbClr val="0000FF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894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Beta diversity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400" y="927100"/>
            <a:ext cx="7569200" cy="593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145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7830</TotalTime>
  <Words>2173</Words>
  <Application>Microsoft Macintosh PowerPoint</Application>
  <PresentationFormat>On-screen Show (4:3)</PresentationFormat>
  <Paragraphs>447</Paragraphs>
  <Slides>111</Slides>
  <Notes>31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111</vt:i4>
      </vt:variant>
    </vt:vector>
  </HeadingPairs>
  <TitlesOfParts>
    <vt:vector size="112" baseType="lpstr">
      <vt:lpstr>Office Theme</vt:lpstr>
      <vt:lpstr>PowerPoint Presentation</vt:lpstr>
      <vt:lpstr>PowerPoint Presentation</vt:lpstr>
      <vt:lpstr>PowerPoint Presentation</vt:lpstr>
      <vt:lpstr>Layout of talk</vt:lpstr>
      <vt:lpstr>PowerPoint Presentation</vt:lpstr>
      <vt:lpstr>PowerPoint Presentation</vt:lpstr>
      <vt:lpstr>You are more related to…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 up the notebook</vt:lpstr>
      <vt:lpstr>Jupyter Notebook Introduction</vt:lpstr>
      <vt:lpstr>QIIME tutorial</vt:lpstr>
      <vt:lpstr>PowerPoint Presentation</vt:lpstr>
      <vt:lpstr>PowerPoint Presentation</vt:lpstr>
      <vt:lpstr>Mapping files</vt:lpstr>
      <vt:lpstr>Relates samples to variables</vt:lpstr>
      <vt:lpstr>Check for errors</vt:lpstr>
      <vt:lpstr>PowerPoint Presentation</vt:lpstr>
      <vt:lpstr>Split libraries</vt:lpstr>
      <vt:lpstr>Demultiplex your data</vt:lpstr>
      <vt:lpstr>PowerPoint Presentation</vt:lpstr>
      <vt:lpstr>Pick OTUs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Understanding OTU picking</vt:lpstr>
      <vt:lpstr>Pick open reference OTUs</vt:lpstr>
      <vt:lpstr>Pick OTUs</vt:lpstr>
      <vt:lpstr>What is this BIOM thing?</vt:lpstr>
      <vt:lpstr>PowerPoint Presentation</vt:lpstr>
      <vt:lpstr>What do these things look like?</vt:lpstr>
      <vt:lpstr>sample x observation contingency matrix</vt:lpstr>
      <vt:lpstr>sample x observation contingency matrix</vt:lpstr>
      <vt:lpstr>sample x observation contingency matrix</vt:lpstr>
      <vt:lpstr>biom summarize-table</vt:lpstr>
      <vt:lpstr>biom summarize-table</vt:lpstr>
      <vt:lpstr>biom summarize-table</vt:lpstr>
      <vt:lpstr>biom summarize-table</vt:lpstr>
      <vt:lpstr>PowerPoint Presentation</vt:lpstr>
      <vt:lpstr>Diversity</vt:lpstr>
      <vt:lpstr>Alpha and beta diversity</vt:lpstr>
      <vt:lpstr>Alpha diversity</vt:lpstr>
      <vt:lpstr>Alpha diversity</vt:lpstr>
      <vt:lpstr>Alpha diversity</vt:lpstr>
      <vt:lpstr>Alpha diversity</vt:lpstr>
      <vt:lpstr>Rarefaction</vt:lpstr>
      <vt:lpstr>Rarefaction</vt:lpstr>
      <vt:lpstr>Rarefaction</vt:lpstr>
      <vt:lpstr>Rarefaction</vt:lpstr>
      <vt:lpstr>Rarefaction</vt:lpstr>
      <vt:lpstr>Multiple Rarefaction</vt:lpstr>
      <vt:lpstr>Multiple Rarefaction</vt:lpstr>
      <vt:lpstr>Multiple Rarefaction</vt:lpstr>
      <vt:lpstr>PowerPoint Presentation</vt:lpstr>
      <vt:lpstr>Alpha diversity</vt:lpstr>
      <vt:lpstr>Alpha diversity</vt:lpstr>
      <vt:lpstr>Phylogenetic Diversity (PD)</vt:lpstr>
      <vt:lpstr>Phylogenetic Diversity (PD)</vt:lpstr>
      <vt:lpstr>Beta diversity</vt:lpstr>
      <vt:lpstr>Beta diversity</vt:lpstr>
      <vt:lpstr>Beta diversity</vt:lpstr>
      <vt:lpstr>Beta diversity</vt:lpstr>
      <vt:lpstr>Beta diversity</vt:lpstr>
      <vt:lpstr>Let’s look at the results!</vt:lpstr>
      <vt:lpstr>You can also…</vt:lpstr>
      <vt:lpstr>QIIME Forum</vt:lpstr>
      <vt:lpstr>QIIME Forum</vt:lpstr>
      <vt:lpstr>PowerPoint Presentation</vt:lpstr>
      <vt:lpstr>http://github.com/biocore/qiime  </vt:lpstr>
      <vt:lpstr>What’s coming up?</vt:lpstr>
      <vt:lpstr>PowerPoint Presentation</vt:lpstr>
      <vt:lpstr>QIIME2: the sequel</vt:lpstr>
      <vt:lpstr>PowerPoint Presentation</vt:lpstr>
      <vt:lpstr>PowerPoint Presentation</vt:lpstr>
      <vt:lpstr>Acknowledgments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McDonald</dc:creator>
  <cp:lastModifiedBy>Daniel McDonald</cp:lastModifiedBy>
  <cp:revision>77</cp:revision>
  <dcterms:created xsi:type="dcterms:W3CDTF">2014-01-21T09:50:57Z</dcterms:created>
  <dcterms:modified xsi:type="dcterms:W3CDTF">2016-01-18T10:59:50Z</dcterms:modified>
</cp:coreProperties>
</file>