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1.xml" ContentType="application/vnd.openxmlformats-officedocument.presentationml.tags+xml"/>
  <Override PartName="/ppt/notesSlides/notesSlide46.xml" ContentType="application/vnd.openxmlformats-officedocument.presentationml.notesSlide+xml"/>
  <Override PartName="/ppt/tags/tag2.xml" ContentType="application/vnd.openxmlformats-officedocument.presentationml.tags+xml"/>
  <Override PartName="/ppt/notesSlides/notesSlide47.xml" ContentType="application/vnd.openxmlformats-officedocument.presentationml.notesSlide+xml"/>
  <Override PartName="/ppt/tags/tag3.xml" ContentType="application/vnd.openxmlformats-officedocument.presentationml.tags+xml"/>
  <Override PartName="/ppt/notesSlides/notesSlide48.xml" ContentType="application/vnd.openxmlformats-officedocument.presentationml.notesSlide+xml"/>
  <Override PartName="/ppt/tags/tag4.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1"/>
  </p:notesMasterIdLst>
  <p:sldIdLst>
    <p:sldId id="460" r:id="rId2"/>
    <p:sldId id="276" r:id="rId3"/>
    <p:sldId id="501" r:id="rId4"/>
    <p:sldId id="514" r:id="rId5"/>
    <p:sldId id="505" r:id="rId6"/>
    <p:sldId id="518" r:id="rId7"/>
    <p:sldId id="256" r:id="rId8"/>
    <p:sldId id="267" r:id="rId9"/>
    <p:sldId id="519" r:id="rId10"/>
    <p:sldId id="507" r:id="rId11"/>
    <p:sldId id="263" r:id="rId12"/>
    <p:sldId id="264" r:id="rId13"/>
    <p:sldId id="268" r:id="rId14"/>
    <p:sldId id="262" r:id="rId15"/>
    <p:sldId id="266" r:id="rId16"/>
    <p:sldId id="258" r:id="rId17"/>
    <p:sldId id="270" r:id="rId18"/>
    <p:sldId id="261" r:id="rId19"/>
    <p:sldId id="269" r:id="rId20"/>
    <p:sldId id="259" r:id="rId21"/>
    <p:sldId id="279" r:id="rId22"/>
    <p:sldId id="272" r:id="rId23"/>
    <p:sldId id="273" r:id="rId24"/>
    <p:sldId id="521" r:id="rId25"/>
    <p:sldId id="282" r:id="rId26"/>
    <p:sldId id="284" r:id="rId27"/>
    <p:sldId id="520" r:id="rId28"/>
    <p:sldId id="277" r:id="rId29"/>
    <p:sldId id="502" r:id="rId30"/>
    <p:sldId id="281" r:id="rId31"/>
    <p:sldId id="283" r:id="rId32"/>
    <p:sldId id="280" r:id="rId33"/>
    <p:sldId id="286" r:id="rId34"/>
    <p:sldId id="290" r:id="rId35"/>
    <p:sldId id="289" r:id="rId36"/>
    <p:sldId id="291" r:id="rId37"/>
    <p:sldId id="292" r:id="rId38"/>
    <p:sldId id="503" r:id="rId39"/>
    <p:sldId id="504" r:id="rId40"/>
    <p:sldId id="293" r:id="rId41"/>
    <p:sldId id="294" r:id="rId42"/>
    <p:sldId id="423" r:id="rId43"/>
    <p:sldId id="299" r:id="rId44"/>
    <p:sldId id="300" r:id="rId45"/>
    <p:sldId id="301" r:id="rId46"/>
    <p:sldId id="302" r:id="rId47"/>
    <p:sldId id="303" r:id="rId48"/>
    <p:sldId id="304" r:id="rId49"/>
    <p:sldId id="305" r:id="rId50"/>
    <p:sldId id="512" r:id="rId51"/>
    <p:sldId id="513" r:id="rId52"/>
    <p:sldId id="306" r:id="rId53"/>
    <p:sldId id="307" r:id="rId54"/>
    <p:sldId id="308" r:id="rId55"/>
    <p:sldId id="310" r:id="rId56"/>
    <p:sldId id="312" r:id="rId57"/>
    <p:sldId id="313" r:id="rId58"/>
    <p:sldId id="314" r:id="rId59"/>
    <p:sldId id="316" r:id="rId60"/>
    <p:sldId id="317" r:id="rId61"/>
    <p:sldId id="318" r:id="rId62"/>
    <p:sldId id="422" r:id="rId63"/>
    <p:sldId id="434" r:id="rId64"/>
    <p:sldId id="436" r:id="rId65"/>
    <p:sldId id="437" r:id="rId66"/>
    <p:sldId id="438" r:id="rId67"/>
    <p:sldId id="453" r:id="rId68"/>
    <p:sldId id="456" r:id="rId69"/>
    <p:sldId id="319" r:id="rId70"/>
    <p:sldId id="323" r:id="rId71"/>
    <p:sldId id="425" r:id="rId72"/>
    <p:sldId id="426" r:id="rId73"/>
    <p:sldId id="427" r:id="rId74"/>
    <p:sldId id="430" r:id="rId75"/>
    <p:sldId id="431" r:id="rId76"/>
    <p:sldId id="432" r:id="rId77"/>
    <p:sldId id="441" r:id="rId78"/>
    <p:sldId id="443" r:id="rId79"/>
    <p:sldId id="444" r:id="rId80"/>
    <p:sldId id="442" r:id="rId81"/>
    <p:sldId id="449" r:id="rId82"/>
    <p:sldId id="342" r:id="rId83"/>
    <p:sldId id="343" r:id="rId84"/>
    <p:sldId id="447" r:id="rId85"/>
    <p:sldId id="446" r:id="rId86"/>
    <p:sldId id="350" r:id="rId87"/>
    <p:sldId id="522" r:id="rId88"/>
    <p:sldId id="448" r:id="rId89"/>
    <p:sldId id="450" r:id="rId90"/>
    <p:sldId id="458" r:id="rId91"/>
    <p:sldId id="353" r:id="rId92"/>
    <p:sldId id="354" r:id="rId93"/>
    <p:sldId id="355" r:id="rId94"/>
    <p:sldId id="356" r:id="rId95"/>
    <p:sldId id="455" r:id="rId96"/>
    <p:sldId id="359" r:id="rId97"/>
    <p:sldId id="360" r:id="rId98"/>
    <p:sldId id="361" r:id="rId99"/>
    <p:sldId id="362" r:id="rId100"/>
    <p:sldId id="363" r:id="rId101"/>
    <p:sldId id="364" r:id="rId102"/>
    <p:sldId id="365" r:id="rId103"/>
    <p:sldId id="366" r:id="rId104"/>
    <p:sldId id="367" r:id="rId105"/>
    <p:sldId id="368" r:id="rId106"/>
    <p:sldId id="369" r:id="rId107"/>
    <p:sldId id="370" r:id="rId108"/>
    <p:sldId id="371" r:id="rId109"/>
    <p:sldId id="372" r:id="rId110"/>
    <p:sldId id="374" r:id="rId111"/>
    <p:sldId id="375" r:id="rId112"/>
    <p:sldId id="376" r:id="rId113"/>
    <p:sldId id="377" r:id="rId114"/>
    <p:sldId id="378" r:id="rId115"/>
    <p:sldId id="379" r:id="rId116"/>
    <p:sldId id="380" r:id="rId117"/>
    <p:sldId id="381" r:id="rId118"/>
    <p:sldId id="382" r:id="rId119"/>
    <p:sldId id="454" r:id="rId120"/>
    <p:sldId id="383" r:id="rId121"/>
    <p:sldId id="384" r:id="rId122"/>
    <p:sldId id="385" r:id="rId123"/>
    <p:sldId id="386" r:id="rId124"/>
    <p:sldId id="387" r:id="rId125"/>
    <p:sldId id="388" r:id="rId126"/>
    <p:sldId id="510" r:id="rId127"/>
    <p:sldId id="511" r:id="rId128"/>
    <p:sldId id="389" r:id="rId129"/>
    <p:sldId id="462" r:id="rId130"/>
    <p:sldId id="463" r:id="rId131"/>
    <p:sldId id="464" r:id="rId132"/>
    <p:sldId id="465" r:id="rId133"/>
    <p:sldId id="466" r:id="rId134"/>
    <p:sldId id="467" r:id="rId135"/>
    <p:sldId id="468" r:id="rId136"/>
    <p:sldId id="469" r:id="rId137"/>
    <p:sldId id="470" r:id="rId138"/>
    <p:sldId id="471" r:id="rId139"/>
    <p:sldId id="472" r:id="rId140"/>
    <p:sldId id="473" r:id="rId141"/>
    <p:sldId id="474" r:id="rId142"/>
    <p:sldId id="475" r:id="rId143"/>
    <p:sldId id="476" r:id="rId144"/>
    <p:sldId id="477" r:id="rId145"/>
    <p:sldId id="478" r:id="rId146"/>
    <p:sldId id="479" r:id="rId147"/>
    <p:sldId id="480" r:id="rId148"/>
    <p:sldId id="481" r:id="rId149"/>
    <p:sldId id="482" r:id="rId150"/>
    <p:sldId id="483" r:id="rId151"/>
    <p:sldId id="484" r:id="rId152"/>
    <p:sldId id="485" r:id="rId153"/>
    <p:sldId id="486" r:id="rId154"/>
    <p:sldId id="487" r:id="rId155"/>
    <p:sldId id="488" r:id="rId156"/>
    <p:sldId id="489" r:id="rId157"/>
    <p:sldId id="490" r:id="rId158"/>
    <p:sldId id="523" r:id="rId159"/>
    <p:sldId id="491" r:id="rId160"/>
    <p:sldId id="492" r:id="rId161"/>
    <p:sldId id="493" r:id="rId162"/>
    <p:sldId id="494" r:id="rId163"/>
    <p:sldId id="495" r:id="rId164"/>
    <p:sldId id="496" r:id="rId165"/>
    <p:sldId id="497" r:id="rId166"/>
    <p:sldId id="498" r:id="rId167"/>
    <p:sldId id="499" r:id="rId168"/>
    <p:sldId id="517" r:id="rId169"/>
    <p:sldId id="500" r:id="rId1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CF5E4F6-0EEE-4A2F-BDB6-12B23A689AEF}">
          <p14:sldIdLst>
            <p14:sldId id="460"/>
            <p14:sldId id="276"/>
            <p14:sldId id="501"/>
            <p14:sldId id="514"/>
            <p14:sldId id="505"/>
            <p14:sldId id="518"/>
            <p14:sldId id="256"/>
            <p14:sldId id="267"/>
            <p14:sldId id="519"/>
            <p14:sldId id="507"/>
            <p14:sldId id="263"/>
            <p14:sldId id="264"/>
            <p14:sldId id="268"/>
            <p14:sldId id="262"/>
            <p14:sldId id="266"/>
            <p14:sldId id="258"/>
            <p14:sldId id="270"/>
            <p14:sldId id="261"/>
            <p14:sldId id="269"/>
            <p14:sldId id="259"/>
            <p14:sldId id="279"/>
            <p14:sldId id="272"/>
            <p14:sldId id="273"/>
            <p14:sldId id="521"/>
            <p14:sldId id="282"/>
            <p14:sldId id="284"/>
            <p14:sldId id="520"/>
            <p14:sldId id="277"/>
          </p14:sldIdLst>
        </p14:section>
        <p14:section name="Sequencing" id="{FCD94283-B84F-491A-A19B-8858D03178CF}">
          <p14:sldIdLst>
            <p14:sldId id="502"/>
            <p14:sldId id="281"/>
            <p14:sldId id="283"/>
            <p14:sldId id="280"/>
            <p14:sldId id="286"/>
            <p14:sldId id="290"/>
            <p14:sldId id="289"/>
            <p14:sldId id="291"/>
            <p14:sldId id="292"/>
            <p14:sldId id="503"/>
            <p14:sldId id="504"/>
            <p14:sldId id="293"/>
            <p14:sldId id="294"/>
            <p14:sldId id="423"/>
            <p14:sldId id="299"/>
            <p14:sldId id="300"/>
            <p14:sldId id="301"/>
            <p14:sldId id="302"/>
            <p14:sldId id="303"/>
            <p14:sldId id="304"/>
            <p14:sldId id="305"/>
            <p14:sldId id="512"/>
            <p14:sldId id="513"/>
            <p14:sldId id="306"/>
            <p14:sldId id="307"/>
            <p14:sldId id="308"/>
            <p14:sldId id="310"/>
            <p14:sldId id="312"/>
            <p14:sldId id="313"/>
            <p14:sldId id="314"/>
            <p14:sldId id="316"/>
            <p14:sldId id="317"/>
            <p14:sldId id="318"/>
            <p14:sldId id="422"/>
            <p14:sldId id="434"/>
            <p14:sldId id="436"/>
            <p14:sldId id="437"/>
            <p14:sldId id="438"/>
            <p14:sldId id="453"/>
            <p14:sldId id="456"/>
            <p14:sldId id="319"/>
            <p14:sldId id="323"/>
            <p14:sldId id="425"/>
            <p14:sldId id="426"/>
            <p14:sldId id="427"/>
            <p14:sldId id="430"/>
            <p14:sldId id="431"/>
            <p14:sldId id="432"/>
            <p14:sldId id="441"/>
            <p14:sldId id="443"/>
            <p14:sldId id="444"/>
            <p14:sldId id="442"/>
            <p14:sldId id="449"/>
            <p14:sldId id="342"/>
            <p14:sldId id="343"/>
            <p14:sldId id="447"/>
            <p14:sldId id="446"/>
            <p14:sldId id="350"/>
            <p14:sldId id="522"/>
            <p14:sldId id="448"/>
            <p14:sldId id="450"/>
            <p14:sldId id="458"/>
            <p14:sldId id="353"/>
            <p14:sldId id="354"/>
            <p14:sldId id="355"/>
            <p14:sldId id="356"/>
            <p14:sldId id="455"/>
            <p14:sldId id="359"/>
            <p14:sldId id="360"/>
            <p14:sldId id="361"/>
            <p14:sldId id="362"/>
            <p14:sldId id="363"/>
            <p14:sldId id="364"/>
            <p14:sldId id="365"/>
            <p14:sldId id="366"/>
            <p14:sldId id="367"/>
            <p14:sldId id="368"/>
            <p14:sldId id="369"/>
            <p14:sldId id="370"/>
            <p14:sldId id="371"/>
            <p14:sldId id="372"/>
            <p14:sldId id="374"/>
            <p14:sldId id="375"/>
            <p14:sldId id="376"/>
            <p14:sldId id="377"/>
            <p14:sldId id="378"/>
            <p14:sldId id="379"/>
            <p14:sldId id="380"/>
            <p14:sldId id="381"/>
            <p14:sldId id="382"/>
            <p14:sldId id="454"/>
            <p14:sldId id="383"/>
            <p14:sldId id="384"/>
            <p14:sldId id="385"/>
            <p14:sldId id="386"/>
            <p14:sldId id="387"/>
            <p14:sldId id="388"/>
            <p14:sldId id="510"/>
            <p14:sldId id="511"/>
            <p14:sldId id="389"/>
            <p14:sldId id="462"/>
            <p14:sldId id="463"/>
            <p14:sldId id="464"/>
            <p14:sldId id="465"/>
            <p14:sldId id="466"/>
            <p14:sldId id="467"/>
            <p14:sldId id="468"/>
            <p14:sldId id="469"/>
            <p14:sldId id="470"/>
            <p14:sldId id="471"/>
            <p14:sldId id="472"/>
            <p14:sldId id="473"/>
            <p14:sldId id="474"/>
            <p14:sldId id="475"/>
            <p14:sldId id="476"/>
            <p14:sldId id="477"/>
            <p14:sldId id="478"/>
            <p14:sldId id="479"/>
            <p14:sldId id="480"/>
            <p14:sldId id="481"/>
            <p14:sldId id="482"/>
            <p14:sldId id="483"/>
            <p14:sldId id="484"/>
            <p14:sldId id="485"/>
            <p14:sldId id="486"/>
            <p14:sldId id="487"/>
            <p14:sldId id="488"/>
            <p14:sldId id="489"/>
            <p14:sldId id="490"/>
            <p14:sldId id="523"/>
            <p14:sldId id="491"/>
            <p14:sldId id="492"/>
            <p14:sldId id="493"/>
            <p14:sldId id="494"/>
            <p14:sldId id="495"/>
            <p14:sldId id="496"/>
            <p14:sldId id="497"/>
            <p14:sldId id="498"/>
            <p14:sldId id="499"/>
            <p14:sldId id="517"/>
            <p14:sldId id="50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099" autoAdjust="0"/>
    <p:restoredTop sz="84000" autoAdjust="0"/>
  </p:normalViewPr>
  <p:slideViewPr>
    <p:cSldViewPr>
      <p:cViewPr varScale="1">
        <p:scale>
          <a:sx n="98" d="100"/>
          <a:sy n="98" d="100"/>
        </p:scale>
        <p:origin x="-19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tableStyles" Target="tableStyles.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image" Target="../media/image72.png"/><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8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CF3BEF-69E3-4266-AACE-127690D62D69}" type="datetimeFigureOut">
              <a:rPr lang="en-GB" smtClean="0"/>
              <a:t>13/01/2015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256364-7002-4277-ACD5-8160681000FC}" type="slidenum">
              <a:rPr lang="en-GB" smtClean="0"/>
              <a:t>‹#›</a:t>
            </a:fld>
            <a:endParaRPr lang="en-GB"/>
          </a:p>
        </p:txBody>
      </p:sp>
    </p:spTree>
    <p:extLst>
      <p:ext uri="{BB962C8B-B14F-4D97-AF65-F5344CB8AC3E}">
        <p14:creationId xmlns:p14="http://schemas.microsoft.com/office/powerpoint/2010/main" val="1741664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en.wikipedia.org/wiki/Escherichia_coli"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en.wikipedia.org/wiki/Meselson%E2%80%93Stahl_experiment#cite_note-Meselson.26Stahl-6"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en.wikipedia.org/wiki/Walther_Flemming" TargetMode="External"/><Relationship Id="rId3" Type="http://schemas.openxmlformats.org/officeDocument/2006/relationships/hyperlink" Target="http://en.wikipedia.org/wiki/Germ_cell" TargetMode="External"/><Relationship Id="rId7" Type="http://schemas.openxmlformats.org/officeDocument/2006/relationships/hyperlink" Target="http://en.wikipedia.org/wiki/Nucleoplasm"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en.wikipedia.org/wiki/Cytoplasm" TargetMode="External"/><Relationship Id="rId5" Type="http://schemas.openxmlformats.org/officeDocument/2006/relationships/hyperlink" Target="http://en.wikipedia.org/wiki/Cell_biology" TargetMode="External"/><Relationship Id="rId10" Type="http://schemas.openxmlformats.org/officeDocument/2006/relationships/hyperlink" Target="http://en.wikipedia.org/wiki/Sap_(plant)" TargetMode="External"/><Relationship Id="rId4" Type="http://schemas.openxmlformats.org/officeDocument/2006/relationships/hyperlink" Target="http://en.wikipedia.org/wiki/Somatic_cells" TargetMode="External"/><Relationship Id="rId9" Type="http://schemas.openxmlformats.org/officeDocument/2006/relationships/hyperlink" Target="http://en.wikipedia.org/wiki/Edouard_van_Benede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fld id="{C6398316-3696-4FF7-95C7-A080A7B52A08}" type="slidenum">
              <a:rPr lang="en-GB" sz="1200" smtClean="0"/>
              <a:pPr/>
              <a:t>1</a:t>
            </a:fld>
            <a:endParaRPr lang="en-GB" sz="1200"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Times"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14</a:t>
            </a:fld>
            <a:endParaRPr lang="en-GB"/>
          </a:p>
        </p:txBody>
      </p:sp>
    </p:spTree>
    <p:extLst>
      <p:ext uri="{BB962C8B-B14F-4D97-AF65-F5344CB8AC3E}">
        <p14:creationId xmlns:p14="http://schemas.microsoft.com/office/powerpoint/2010/main" val="654710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Remember that at this stage we still had no idea what genes were composed of</a:t>
            </a:r>
          </a:p>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15</a:t>
            </a:fld>
            <a:endParaRPr lang="en-GB"/>
          </a:p>
        </p:txBody>
      </p:sp>
    </p:spTree>
    <p:extLst>
      <p:ext uri="{BB962C8B-B14F-4D97-AF65-F5344CB8AC3E}">
        <p14:creationId xmlns:p14="http://schemas.microsoft.com/office/powerpoint/2010/main" val="3033316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Postulated that an (aka a polymer) aperiodic solid crystal’ could code for an organism</a:t>
            </a:r>
          </a:p>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17</a:t>
            </a:fld>
            <a:endParaRPr lang="en-GB"/>
          </a:p>
        </p:txBody>
      </p:sp>
    </p:spTree>
    <p:extLst>
      <p:ext uri="{BB962C8B-B14F-4D97-AF65-F5344CB8AC3E}">
        <p14:creationId xmlns:p14="http://schemas.microsoft.com/office/powerpoint/2010/main" val="42417790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Idea still encountered a lot of resistance.</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18</a:t>
            </a:fld>
            <a:endParaRPr lang="en-GB"/>
          </a:p>
        </p:txBody>
      </p:sp>
    </p:spTree>
    <p:extLst>
      <p:ext uri="{BB962C8B-B14F-4D97-AF65-F5344CB8AC3E}">
        <p14:creationId xmlns:p14="http://schemas.microsoft.com/office/powerpoint/2010/main" val="1042451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Later in life he decried the field of molecular biology saying that it was </a:t>
            </a:r>
            <a:r>
              <a:rPr lang="en-GB" i="1" dirty="0" smtClean="0"/>
              <a:t>“running riot and doing things that can never be justified"</a:t>
            </a:r>
          </a:p>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19</a:t>
            </a:fld>
            <a:endParaRPr lang="en-GB"/>
          </a:p>
        </p:txBody>
      </p:sp>
    </p:spTree>
    <p:extLst>
      <p:ext uri="{BB962C8B-B14F-4D97-AF65-F5344CB8AC3E}">
        <p14:creationId xmlns:p14="http://schemas.microsoft.com/office/powerpoint/2010/main" val="2218160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Label phage protein</a:t>
            </a:r>
            <a:r>
              <a:rPr lang="en-GB" baseline="0" dirty="0" smtClean="0"/>
              <a:t> coat </a:t>
            </a:r>
            <a:r>
              <a:rPr lang="en-GB" dirty="0" smtClean="0"/>
              <a:t>red</a:t>
            </a:r>
            <a:r>
              <a:rPr lang="en-GB" baseline="0" dirty="0" smtClean="0"/>
              <a:t> and DNA green. Demonstrated that it was only the DNA which entered the cell and not the protein.</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20</a:t>
            </a:fld>
            <a:endParaRPr lang="en-GB"/>
          </a:p>
        </p:txBody>
      </p:sp>
    </p:spTree>
    <p:extLst>
      <p:ext uri="{BB962C8B-B14F-4D97-AF65-F5344CB8AC3E}">
        <p14:creationId xmlns:p14="http://schemas.microsoft.com/office/powerpoint/2010/main" val="2052141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Previous</a:t>
            </a:r>
            <a:r>
              <a:rPr lang="en-GB" baseline="0" dirty="0" smtClean="0"/>
              <a:t> experiments had always been hindered by a mixture of B-form and Z-form DNA </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21</a:t>
            </a:fld>
            <a:endParaRPr lang="en-GB"/>
          </a:p>
        </p:txBody>
      </p:sp>
    </p:spTree>
    <p:extLst>
      <p:ext uri="{BB962C8B-B14F-4D97-AF65-F5344CB8AC3E}">
        <p14:creationId xmlns:p14="http://schemas.microsoft.com/office/powerpoint/2010/main" val="558432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u="none" strike="noStrike" kern="1200" dirty="0" smtClean="0">
                <a:solidFill>
                  <a:schemeClr val="tx1"/>
                </a:solidFill>
                <a:effectLst/>
                <a:latin typeface="+mn-lt"/>
                <a:ea typeface="+mn-ea"/>
                <a:cs typeface="+mn-cs"/>
                <a:hlinkClick r:id="rId3" tooltip="Escherichia coli"/>
              </a:rPr>
              <a:t>E. coli</a:t>
            </a:r>
            <a:r>
              <a:rPr lang="en-GB" sz="1200" b="0" i="0" kern="1200" dirty="0" smtClean="0">
                <a:solidFill>
                  <a:schemeClr val="tx1"/>
                </a:solidFill>
                <a:effectLst/>
                <a:latin typeface="+mn-lt"/>
                <a:ea typeface="+mn-ea"/>
                <a:cs typeface="+mn-cs"/>
              </a:rPr>
              <a:t> were grown for several generations in a medium with </a:t>
            </a:r>
            <a:r>
              <a:rPr lang="en-GB" sz="1200" b="0" i="0" kern="1200" baseline="30000" dirty="0" smtClean="0">
                <a:solidFill>
                  <a:schemeClr val="tx1"/>
                </a:solidFill>
                <a:effectLst/>
                <a:latin typeface="+mn-lt"/>
                <a:ea typeface="+mn-ea"/>
                <a:cs typeface="+mn-cs"/>
              </a:rPr>
              <a:t>15</a:t>
            </a:r>
            <a:r>
              <a:rPr lang="en-GB" sz="1200" b="0" i="0" kern="1200" dirty="0" smtClean="0">
                <a:solidFill>
                  <a:schemeClr val="tx1"/>
                </a:solidFill>
                <a:effectLst/>
                <a:latin typeface="+mn-lt"/>
                <a:ea typeface="+mn-ea"/>
                <a:cs typeface="+mn-cs"/>
              </a:rPr>
              <a:t>N. When DNA is extracted from these cells and centrifuged on a salt density gradient, the DNA separates out at the point at which its density equals that of the salt solution. The DNA of the cells grown in </a:t>
            </a:r>
            <a:r>
              <a:rPr lang="en-GB" sz="1200" b="0" i="0" kern="1200" baseline="30000" dirty="0" smtClean="0">
                <a:solidFill>
                  <a:schemeClr val="tx1"/>
                </a:solidFill>
                <a:effectLst/>
                <a:latin typeface="+mn-lt"/>
                <a:ea typeface="+mn-ea"/>
                <a:cs typeface="+mn-cs"/>
              </a:rPr>
              <a:t>15</a:t>
            </a:r>
            <a:r>
              <a:rPr lang="en-GB" sz="1200" b="0" i="0" kern="1200" dirty="0" smtClean="0">
                <a:solidFill>
                  <a:schemeClr val="tx1"/>
                </a:solidFill>
                <a:effectLst/>
                <a:latin typeface="+mn-lt"/>
                <a:ea typeface="+mn-ea"/>
                <a:cs typeface="+mn-cs"/>
              </a:rPr>
              <a:t>N medium had a higher density than cells grown in normal </a:t>
            </a:r>
            <a:r>
              <a:rPr lang="en-GB" sz="1200" b="0" i="0" kern="1200" baseline="30000" dirty="0" smtClean="0">
                <a:solidFill>
                  <a:schemeClr val="tx1"/>
                </a:solidFill>
                <a:effectLst/>
                <a:latin typeface="+mn-lt"/>
                <a:ea typeface="+mn-ea"/>
                <a:cs typeface="+mn-cs"/>
              </a:rPr>
              <a:t>14</a:t>
            </a:r>
            <a:r>
              <a:rPr lang="en-GB" sz="1200" b="0" i="0" kern="1200" dirty="0" smtClean="0">
                <a:solidFill>
                  <a:schemeClr val="tx1"/>
                </a:solidFill>
                <a:effectLst/>
                <a:latin typeface="+mn-lt"/>
                <a:ea typeface="+mn-ea"/>
                <a:cs typeface="+mn-cs"/>
              </a:rPr>
              <a:t>N medium. After that, </a:t>
            </a:r>
            <a:r>
              <a:rPr lang="en-GB" sz="1200" b="0" i="1" kern="1200" dirty="0" smtClean="0">
                <a:solidFill>
                  <a:schemeClr val="tx1"/>
                </a:solidFill>
                <a:effectLst/>
                <a:latin typeface="+mn-lt"/>
                <a:ea typeface="+mn-ea"/>
                <a:cs typeface="+mn-cs"/>
              </a:rPr>
              <a:t>E. coli</a:t>
            </a:r>
            <a:r>
              <a:rPr lang="en-GB" sz="1200" b="0" i="0" kern="1200" dirty="0" smtClean="0">
                <a:solidFill>
                  <a:schemeClr val="tx1"/>
                </a:solidFill>
                <a:effectLst/>
                <a:latin typeface="+mn-lt"/>
                <a:ea typeface="+mn-ea"/>
                <a:cs typeface="+mn-cs"/>
              </a:rPr>
              <a:t> cells with only </a:t>
            </a:r>
            <a:r>
              <a:rPr lang="en-GB" sz="1200" b="0" i="0" kern="1200" baseline="30000" dirty="0" smtClean="0">
                <a:solidFill>
                  <a:schemeClr val="tx1"/>
                </a:solidFill>
                <a:effectLst/>
                <a:latin typeface="+mn-lt"/>
                <a:ea typeface="+mn-ea"/>
                <a:cs typeface="+mn-cs"/>
              </a:rPr>
              <a:t>15</a:t>
            </a:r>
            <a:r>
              <a:rPr lang="en-GB" sz="1200" b="0" i="0" kern="1200" dirty="0" smtClean="0">
                <a:solidFill>
                  <a:schemeClr val="tx1"/>
                </a:solidFill>
                <a:effectLst/>
                <a:latin typeface="+mn-lt"/>
                <a:ea typeface="+mn-ea"/>
                <a:cs typeface="+mn-cs"/>
              </a:rPr>
              <a:t>N in their DNA were transferred to a </a:t>
            </a:r>
            <a:r>
              <a:rPr lang="en-GB" sz="1200" b="0" i="0" kern="1200" baseline="30000" dirty="0" smtClean="0">
                <a:solidFill>
                  <a:schemeClr val="tx1"/>
                </a:solidFill>
                <a:effectLst/>
                <a:latin typeface="+mn-lt"/>
                <a:ea typeface="+mn-ea"/>
                <a:cs typeface="+mn-cs"/>
              </a:rPr>
              <a:t>14</a:t>
            </a:r>
            <a:r>
              <a:rPr lang="en-GB" sz="1200" b="0" i="0" kern="1200" dirty="0" smtClean="0">
                <a:solidFill>
                  <a:schemeClr val="tx1"/>
                </a:solidFill>
                <a:effectLst/>
                <a:latin typeface="+mn-lt"/>
                <a:ea typeface="+mn-ea"/>
                <a:cs typeface="+mn-cs"/>
              </a:rPr>
              <a:t>N medium and were allowed to divide; the progress of cell division was monitored by microscopic cell counts and by colony assay.</a:t>
            </a:r>
          </a:p>
          <a:p>
            <a:r>
              <a:rPr lang="en-GB" sz="1200" b="0" i="0" kern="1200" dirty="0" smtClean="0">
                <a:solidFill>
                  <a:schemeClr val="tx1"/>
                </a:solidFill>
                <a:effectLst/>
                <a:latin typeface="+mn-lt"/>
                <a:ea typeface="+mn-ea"/>
                <a:cs typeface="+mn-cs"/>
              </a:rPr>
              <a:t>DNA was extracted periodically and was compared to pure </a:t>
            </a:r>
            <a:r>
              <a:rPr lang="en-GB" sz="1200" b="0" i="0" kern="1200" baseline="30000" dirty="0" smtClean="0">
                <a:solidFill>
                  <a:schemeClr val="tx1"/>
                </a:solidFill>
                <a:effectLst/>
                <a:latin typeface="+mn-lt"/>
                <a:ea typeface="+mn-ea"/>
                <a:cs typeface="+mn-cs"/>
              </a:rPr>
              <a:t>14</a:t>
            </a:r>
            <a:r>
              <a:rPr lang="en-GB" sz="1200" b="0" i="0" kern="1200" dirty="0" smtClean="0">
                <a:solidFill>
                  <a:schemeClr val="tx1"/>
                </a:solidFill>
                <a:effectLst/>
                <a:latin typeface="+mn-lt"/>
                <a:ea typeface="+mn-ea"/>
                <a:cs typeface="+mn-cs"/>
              </a:rPr>
              <a:t>N DNA and </a:t>
            </a:r>
            <a:r>
              <a:rPr lang="en-GB" sz="1200" b="0" i="0" kern="1200" baseline="30000" dirty="0" smtClean="0">
                <a:solidFill>
                  <a:schemeClr val="tx1"/>
                </a:solidFill>
                <a:effectLst/>
                <a:latin typeface="+mn-lt"/>
                <a:ea typeface="+mn-ea"/>
                <a:cs typeface="+mn-cs"/>
              </a:rPr>
              <a:t>15</a:t>
            </a:r>
            <a:r>
              <a:rPr lang="en-GB" sz="1200" b="0" i="0" kern="1200" dirty="0" smtClean="0">
                <a:solidFill>
                  <a:schemeClr val="tx1"/>
                </a:solidFill>
                <a:effectLst/>
                <a:latin typeface="+mn-lt"/>
                <a:ea typeface="+mn-ea"/>
                <a:cs typeface="+mn-cs"/>
              </a:rPr>
              <a:t>N DNA. After one replication, the DNA was found to have intermediate density. Since conservative replication would result in equal amounts of DNA of the higher and lower densities (but no DNA of an intermediate density), conservative replication was excluded. However, this result was consistent with both semiconservative and dispersive replication. Semiconservative replication would result in double-stranded DNA with one strand of </a:t>
            </a:r>
            <a:r>
              <a:rPr lang="en-GB" sz="1200" b="0" i="0" kern="1200" baseline="30000" dirty="0" smtClean="0">
                <a:solidFill>
                  <a:schemeClr val="tx1"/>
                </a:solidFill>
                <a:effectLst/>
                <a:latin typeface="+mn-lt"/>
                <a:ea typeface="+mn-ea"/>
                <a:cs typeface="+mn-cs"/>
              </a:rPr>
              <a:t>15</a:t>
            </a:r>
            <a:r>
              <a:rPr lang="en-GB" sz="1200" b="0" i="0" kern="1200" dirty="0" smtClean="0">
                <a:solidFill>
                  <a:schemeClr val="tx1"/>
                </a:solidFill>
                <a:effectLst/>
                <a:latin typeface="+mn-lt"/>
                <a:ea typeface="+mn-ea"/>
                <a:cs typeface="+mn-cs"/>
              </a:rPr>
              <a:t>N DNA, and one of </a:t>
            </a:r>
            <a:r>
              <a:rPr lang="en-GB" sz="1200" b="0" i="0" kern="1200" baseline="30000" dirty="0" smtClean="0">
                <a:solidFill>
                  <a:schemeClr val="tx1"/>
                </a:solidFill>
                <a:effectLst/>
                <a:latin typeface="+mn-lt"/>
                <a:ea typeface="+mn-ea"/>
                <a:cs typeface="+mn-cs"/>
              </a:rPr>
              <a:t>14</a:t>
            </a:r>
            <a:r>
              <a:rPr lang="en-GB" sz="1200" b="0" i="0" kern="1200" dirty="0" smtClean="0">
                <a:solidFill>
                  <a:schemeClr val="tx1"/>
                </a:solidFill>
                <a:effectLst/>
                <a:latin typeface="+mn-lt"/>
                <a:ea typeface="+mn-ea"/>
                <a:cs typeface="+mn-cs"/>
              </a:rPr>
              <a:t>N DNA, while dispersive replication would result in double-stranded DNA with both strands having mixtures of </a:t>
            </a:r>
            <a:r>
              <a:rPr lang="en-GB" sz="1200" b="0" i="0" kern="1200" baseline="30000" dirty="0" smtClean="0">
                <a:solidFill>
                  <a:schemeClr val="tx1"/>
                </a:solidFill>
                <a:effectLst/>
                <a:latin typeface="+mn-lt"/>
                <a:ea typeface="+mn-ea"/>
                <a:cs typeface="+mn-cs"/>
              </a:rPr>
              <a:t>15</a:t>
            </a:r>
            <a:r>
              <a:rPr lang="en-GB" sz="1200" b="0" i="0" kern="1200" dirty="0" smtClean="0">
                <a:solidFill>
                  <a:schemeClr val="tx1"/>
                </a:solidFill>
                <a:effectLst/>
                <a:latin typeface="+mn-lt"/>
                <a:ea typeface="+mn-ea"/>
                <a:cs typeface="+mn-cs"/>
              </a:rPr>
              <a:t>N and </a:t>
            </a:r>
            <a:r>
              <a:rPr lang="en-GB" sz="1200" b="0" i="0" kern="1200" baseline="30000" dirty="0" smtClean="0">
                <a:solidFill>
                  <a:schemeClr val="tx1"/>
                </a:solidFill>
                <a:effectLst/>
                <a:latin typeface="+mn-lt"/>
                <a:ea typeface="+mn-ea"/>
                <a:cs typeface="+mn-cs"/>
              </a:rPr>
              <a:t>14</a:t>
            </a:r>
            <a:r>
              <a:rPr lang="en-GB" sz="1200" b="0" i="0" kern="1200" dirty="0" smtClean="0">
                <a:solidFill>
                  <a:schemeClr val="tx1"/>
                </a:solidFill>
                <a:effectLst/>
                <a:latin typeface="+mn-lt"/>
                <a:ea typeface="+mn-ea"/>
                <a:cs typeface="+mn-cs"/>
              </a:rPr>
              <a:t>N DNA, either of which would have appeared as DNA of an intermediate density.</a:t>
            </a:r>
          </a:p>
          <a:p>
            <a:r>
              <a:rPr lang="en-GB" sz="1200" b="0" i="0" kern="1200" dirty="0" smtClean="0">
                <a:solidFill>
                  <a:schemeClr val="tx1"/>
                </a:solidFill>
                <a:effectLst/>
                <a:latin typeface="+mn-lt"/>
                <a:ea typeface="+mn-ea"/>
                <a:cs typeface="+mn-cs"/>
              </a:rPr>
              <a:t>The authors continued to sample cells as replication continued. DNA from cells after two replications had been completed was found to consist of equal amounts of DNA with two different densities, one corresponding to the intermediate density of DNA of cells grown for only one division in </a:t>
            </a:r>
            <a:r>
              <a:rPr lang="en-GB" sz="1200" b="0" i="0" kern="1200" baseline="30000" dirty="0" smtClean="0">
                <a:solidFill>
                  <a:schemeClr val="tx1"/>
                </a:solidFill>
                <a:effectLst/>
                <a:latin typeface="+mn-lt"/>
                <a:ea typeface="+mn-ea"/>
                <a:cs typeface="+mn-cs"/>
              </a:rPr>
              <a:t>14</a:t>
            </a:r>
            <a:r>
              <a:rPr lang="en-GB" sz="1200" b="0" i="0" kern="1200" dirty="0" smtClean="0">
                <a:solidFill>
                  <a:schemeClr val="tx1"/>
                </a:solidFill>
                <a:effectLst/>
                <a:latin typeface="+mn-lt"/>
                <a:ea typeface="+mn-ea"/>
                <a:cs typeface="+mn-cs"/>
              </a:rPr>
              <a:t>N medium, the other corresponding to DNA from cells grown exclusively in </a:t>
            </a:r>
            <a:r>
              <a:rPr lang="en-GB" sz="1200" b="0" i="0" kern="1200" baseline="30000" dirty="0" smtClean="0">
                <a:solidFill>
                  <a:schemeClr val="tx1"/>
                </a:solidFill>
                <a:effectLst/>
                <a:latin typeface="+mn-lt"/>
                <a:ea typeface="+mn-ea"/>
                <a:cs typeface="+mn-cs"/>
              </a:rPr>
              <a:t>14</a:t>
            </a:r>
            <a:r>
              <a:rPr lang="en-GB" sz="1200" b="0" i="0" kern="1200" dirty="0" smtClean="0">
                <a:solidFill>
                  <a:schemeClr val="tx1"/>
                </a:solidFill>
                <a:effectLst/>
                <a:latin typeface="+mn-lt"/>
                <a:ea typeface="+mn-ea"/>
                <a:cs typeface="+mn-cs"/>
              </a:rPr>
              <a:t>N medium. This was inconsistent with dispersive replication, which would have resulted in a single density, lower than the intermediate density of the one-generation cells, but still higher than cells grown only in </a:t>
            </a:r>
            <a:r>
              <a:rPr lang="en-GB" sz="1200" b="0" i="0" kern="1200" baseline="30000" dirty="0" smtClean="0">
                <a:solidFill>
                  <a:schemeClr val="tx1"/>
                </a:solidFill>
                <a:effectLst/>
                <a:latin typeface="+mn-lt"/>
                <a:ea typeface="+mn-ea"/>
                <a:cs typeface="+mn-cs"/>
              </a:rPr>
              <a:t>14</a:t>
            </a:r>
            <a:r>
              <a:rPr lang="en-GB" sz="1200" b="0" i="0" kern="1200" dirty="0" smtClean="0">
                <a:solidFill>
                  <a:schemeClr val="tx1"/>
                </a:solidFill>
                <a:effectLst/>
                <a:latin typeface="+mn-lt"/>
                <a:ea typeface="+mn-ea"/>
                <a:cs typeface="+mn-cs"/>
              </a:rPr>
              <a:t>N DNA medium, as the original </a:t>
            </a:r>
            <a:r>
              <a:rPr lang="en-GB" sz="1200" b="0" i="0" kern="1200" baseline="30000" dirty="0" smtClean="0">
                <a:solidFill>
                  <a:schemeClr val="tx1"/>
                </a:solidFill>
                <a:effectLst/>
                <a:latin typeface="+mn-lt"/>
                <a:ea typeface="+mn-ea"/>
                <a:cs typeface="+mn-cs"/>
              </a:rPr>
              <a:t>15</a:t>
            </a:r>
            <a:r>
              <a:rPr lang="en-GB" sz="1200" b="0" i="0" kern="1200" dirty="0" smtClean="0">
                <a:solidFill>
                  <a:schemeClr val="tx1"/>
                </a:solidFill>
                <a:effectLst/>
                <a:latin typeface="+mn-lt"/>
                <a:ea typeface="+mn-ea"/>
                <a:cs typeface="+mn-cs"/>
              </a:rPr>
              <a:t>N DNA would have been split evenly among all DNA strands. The result was consistent with the semiconservative replication hypothesis.</a:t>
            </a:r>
            <a:r>
              <a:rPr lang="en-GB" sz="1200" b="0" i="0" u="none" strike="noStrike" kern="1200" baseline="30000" dirty="0" smtClean="0">
                <a:solidFill>
                  <a:schemeClr val="tx1"/>
                </a:solidFill>
                <a:effectLst/>
                <a:latin typeface="+mn-lt"/>
                <a:ea typeface="+mn-ea"/>
                <a:cs typeface="+mn-cs"/>
                <a:hlinkClick r:id="rId4"/>
              </a:rPr>
              <a:t>[6]</a:t>
            </a:r>
            <a:endParaRPr lang="en-GB" sz="1200" b="0" i="0" kern="1200" dirty="0" smtClean="0">
              <a:solidFill>
                <a:schemeClr val="tx1"/>
              </a:solidFill>
              <a:effectLst/>
              <a:latin typeface="+mn-lt"/>
              <a:ea typeface="+mn-ea"/>
              <a:cs typeface="+mn-cs"/>
            </a:endParaRPr>
          </a:p>
          <a:p>
            <a:endParaRPr lang="en-GB" dirty="0" smtClean="0"/>
          </a:p>
          <a:p>
            <a:r>
              <a:rPr lang="en-GB" dirty="0" smtClean="0"/>
              <a:t>Locked in a room by Max Delbruck to</a:t>
            </a:r>
            <a:r>
              <a:rPr lang="en-GB" baseline="0" dirty="0" smtClean="0"/>
              <a:t> write the paper. </a:t>
            </a:r>
            <a:r>
              <a:rPr lang="en-GB" baseline="0" dirty="0" err="1" smtClean="0"/>
              <a:t>Feynmann</a:t>
            </a:r>
            <a:r>
              <a:rPr lang="en-GB" baseline="0" dirty="0" smtClean="0"/>
              <a:t> took an interest too!</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23</a:t>
            </a:fld>
            <a:endParaRPr lang="en-GB"/>
          </a:p>
        </p:txBody>
      </p:sp>
    </p:spTree>
    <p:extLst>
      <p:ext uri="{BB962C8B-B14F-4D97-AF65-F5344CB8AC3E}">
        <p14:creationId xmlns:p14="http://schemas.microsoft.com/office/powerpoint/2010/main" val="3649553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Heritability of acquired</a:t>
            </a:r>
            <a:r>
              <a:rPr lang="en-GB" baseline="0" dirty="0" smtClean="0"/>
              <a:t> characteristics</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27</a:t>
            </a:fld>
            <a:endParaRPr lang="en-GB"/>
          </a:p>
        </p:txBody>
      </p:sp>
    </p:spTree>
    <p:extLst>
      <p:ext uri="{BB962C8B-B14F-4D97-AF65-F5344CB8AC3E}">
        <p14:creationId xmlns:p14="http://schemas.microsoft.com/office/powerpoint/2010/main" val="3590977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30</a:t>
            </a:fld>
            <a:endParaRPr lang="en-GB"/>
          </a:p>
        </p:txBody>
      </p:sp>
    </p:spTree>
    <p:extLst>
      <p:ext uri="{BB962C8B-B14F-4D97-AF65-F5344CB8AC3E}">
        <p14:creationId xmlns:p14="http://schemas.microsoft.com/office/powerpoint/2010/main" val="1568644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3</a:t>
            </a:fld>
            <a:endParaRPr lang="en-GB"/>
          </a:p>
        </p:txBody>
      </p:sp>
    </p:spTree>
    <p:extLst>
      <p:ext uri="{BB962C8B-B14F-4D97-AF65-F5344CB8AC3E}">
        <p14:creationId xmlns:p14="http://schemas.microsoft.com/office/powerpoint/2010/main" val="3626321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31</a:t>
            </a:fld>
            <a:endParaRPr lang="en-GB"/>
          </a:p>
        </p:txBody>
      </p:sp>
    </p:spTree>
    <p:extLst>
      <p:ext uri="{BB962C8B-B14F-4D97-AF65-F5344CB8AC3E}">
        <p14:creationId xmlns:p14="http://schemas.microsoft.com/office/powerpoint/2010/main" val="403641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32</a:t>
            </a:fld>
            <a:endParaRPr lang="en-GB"/>
          </a:p>
        </p:txBody>
      </p:sp>
    </p:spTree>
    <p:extLst>
      <p:ext uri="{BB962C8B-B14F-4D97-AF65-F5344CB8AC3E}">
        <p14:creationId xmlns:p14="http://schemas.microsoft.com/office/powerpoint/2010/main" val="10146803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Sanger</a:t>
            </a:r>
            <a:r>
              <a:rPr lang="en-GB" baseline="0" dirty="0" smtClean="0"/>
              <a:t> tried to use the methods he developed for proteins, but found the similarity of nucleotides prevented easy separation</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33</a:t>
            </a:fld>
            <a:endParaRPr lang="en-GB"/>
          </a:p>
        </p:txBody>
      </p:sp>
    </p:spTree>
    <p:extLst>
      <p:ext uri="{BB962C8B-B14F-4D97-AF65-F5344CB8AC3E}">
        <p14:creationId xmlns:p14="http://schemas.microsoft.com/office/powerpoint/2010/main" val="5031905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D66014-C4F5-42A6-A77B-8C5781EB2E0F}" type="slidenum">
              <a:rPr lang="en-US"/>
              <a:pPr/>
              <a:t>34</a:t>
            </a:fld>
            <a:endParaRPr 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r>
              <a:rPr lang="en-US" dirty="0" smtClean="0"/>
              <a:t>How to maim yourself</a:t>
            </a:r>
            <a:r>
              <a:rPr lang="en-US" baseline="0" dirty="0" smtClean="0"/>
              <a:t> in a lab in 4 easy steps:</a:t>
            </a:r>
          </a:p>
          <a:p>
            <a:endParaRPr lang="en-US" dirty="0" smtClean="0"/>
          </a:p>
          <a:p>
            <a:r>
              <a:rPr lang="en-US" dirty="0" smtClean="0"/>
              <a:t>Di</a:t>
            </a:r>
            <a:r>
              <a:rPr lang="en-US" baseline="0" dirty="0" smtClean="0"/>
              <a:t>methyl sulfate – extremely toxic</a:t>
            </a:r>
          </a:p>
          <a:p>
            <a:r>
              <a:rPr lang="en-US" baseline="0" dirty="0" smtClean="0"/>
              <a:t>Formic acid – ant defensive spray</a:t>
            </a:r>
          </a:p>
          <a:p>
            <a:r>
              <a:rPr lang="en-US" baseline="0" dirty="0" smtClean="0"/>
              <a:t>Rocket fuel</a:t>
            </a:r>
          </a:p>
          <a:p>
            <a:r>
              <a:rPr lang="en-US" baseline="0" dirty="0" smtClean="0"/>
              <a:t>Oh and salt…</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8D5625-5E1C-4ABB-B5C9-B7BC15372136}" type="slidenum">
              <a:rPr lang="en-US"/>
              <a:pPr/>
              <a:t>36</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7922A5-47DA-4AE4-ACD7-65C96EDB6B95}" type="slidenum">
              <a:rPr lang="en-US"/>
              <a:pPr/>
              <a:t>38</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1BE0A8-B338-4B61-B578-9EFE05259CD2}" type="slidenum">
              <a:rPr lang="en-US"/>
              <a:pPr/>
              <a:t>39</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5F5716-9DCB-4B86-BD90-670F7042133E}" type="slidenum">
              <a:rPr lang="en-US"/>
              <a:pPr/>
              <a:t>40</a:t>
            </a:fld>
            <a:endParaRPr 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AC06C3-97B7-4C5B-A537-015327351A41}" type="slidenum">
              <a:rPr lang="en-US"/>
              <a:pPr/>
              <a:t>43</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A731A7-E8CC-43AB-9B28-30759625CEFC}" type="slidenum">
              <a:rPr lang="en-US"/>
              <a:pPr/>
              <a:t>44</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We’re all brought here by the study of DNA.</a:t>
            </a:r>
          </a:p>
          <a:p>
            <a:endParaRPr lang="en-GB" dirty="0" smtClean="0"/>
          </a:p>
          <a:p>
            <a:r>
              <a:rPr lang="en-GB" dirty="0" smtClean="0"/>
              <a:t>I'm amazed by DNA. It is a molecule which over the course of 3-4 billion years has evolved an organism capable of discovering, studying and modifying the molecule which encodes it.</a:t>
            </a:r>
          </a:p>
          <a:p>
            <a:endParaRPr lang="en-GB" dirty="0" smtClean="0"/>
          </a:p>
          <a:p>
            <a:r>
              <a:rPr lang="en-GB" dirty="0" smtClean="0"/>
              <a:t>We're the first creatures to be able to do this. And it all happened over the course of the last 150 years. </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4</a:t>
            </a:fld>
            <a:endParaRPr lang="en-GB"/>
          </a:p>
        </p:txBody>
      </p:sp>
    </p:spTree>
    <p:extLst>
      <p:ext uri="{BB962C8B-B14F-4D97-AF65-F5344CB8AC3E}">
        <p14:creationId xmlns:p14="http://schemas.microsoft.com/office/powerpoint/2010/main" val="36263213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9EAA29-2372-49AF-A599-AB750683A9AD}" type="slidenum">
              <a:rPr lang="en-US"/>
              <a:pPr/>
              <a:t>45</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9DBF52-D024-456A-8199-B1904E379C08}" type="slidenum">
              <a:rPr lang="en-US"/>
              <a:pPr/>
              <a:t>47</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50</a:t>
            </a:fld>
            <a:endParaRPr lang="en-GB"/>
          </a:p>
        </p:txBody>
      </p:sp>
    </p:spTree>
    <p:extLst>
      <p:ext uri="{BB962C8B-B14F-4D97-AF65-F5344CB8AC3E}">
        <p14:creationId xmlns:p14="http://schemas.microsoft.com/office/powerpoint/2010/main" val="108880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Great example</a:t>
            </a:r>
            <a:r>
              <a:rPr lang="en-GB" baseline="0" dirty="0" smtClean="0"/>
              <a:t> of how development of technology enabled paradigm shifts in thinking</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51</a:t>
            </a:fld>
            <a:endParaRPr lang="en-GB"/>
          </a:p>
        </p:txBody>
      </p:sp>
    </p:spTree>
    <p:extLst>
      <p:ext uri="{BB962C8B-B14F-4D97-AF65-F5344CB8AC3E}">
        <p14:creationId xmlns:p14="http://schemas.microsoft.com/office/powerpoint/2010/main" val="984822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27E5A27E-DF2B-4D92-9077-7A711C01EE46}" type="slidenum">
              <a:rPr lang="en-US" smtClean="0">
                <a:solidFill>
                  <a:srgbClr val="000000"/>
                </a:solidFill>
                <a:latin typeface="Times New Roman" pitchFamily="18" charset="0"/>
              </a:rPr>
              <a:pPr eaLnBrk="1">
                <a:buFont typeface="Times New Roman" pitchFamily="18" charset="0"/>
                <a:buNone/>
              </a:pPr>
              <a:t>53</a:t>
            </a:fld>
            <a:endParaRPr lang="en-US" smtClean="0">
              <a:solidFill>
                <a:srgbClr val="000000"/>
              </a:solidFill>
              <a:latin typeface="Times New Roman" pitchFamily="18" charset="0"/>
            </a:endParaRPr>
          </a:p>
        </p:txBody>
      </p:sp>
      <p:sp>
        <p:nvSpPr>
          <p:cNvPr id="104451" name="Rectangle 1"/>
          <p:cNvSpPr>
            <a:spLocks noGrp="1" noRot="1" noChangeAspect="1" noChangeArrowheads="1" noTextEdit="1"/>
          </p:cNvSpPr>
          <p:nvPr>
            <p:ph type="sldImg"/>
          </p:nvPr>
        </p:nvSpPr>
        <p:spPr>
          <a:xfrm>
            <a:off x="1143000" y="693738"/>
            <a:ext cx="4572000" cy="3429000"/>
          </a:xfrm>
          <a:solidFill>
            <a:srgbClr val="FFFFFF"/>
          </a:solidFill>
          <a:ln>
            <a:solidFill>
              <a:srgbClr val="000000"/>
            </a:solidFill>
            <a:miter lim="800000"/>
            <a:headEnd/>
            <a:tailEnd/>
          </a:ln>
        </p:spPr>
      </p:sp>
      <p:sp>
        <p:nvSpPr>
          <p:cNvPr id="104452" name="Rectangle 2"/>
          <p:cNvSpPr>
            <a:spLocks noGrp="1" noChangeArrowheads="1"/>
          </p:cNvSpPr>
          <p:nvPr>
            <p:ph type="body" idx="1"/>
          </p:nvPr>
        </p:nvSpPr>
        <p:spPr>
          <a:xfrm>
            <a:off x="686360" y="4342535"/>
            <a:ext cx="5486681" cy="403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4E814860-712B-41A4-94D4-F7BDA34936B8}" type="slidenum">
              <a:rPr lang="en-US" smtClean="0">
                <a:solidFill>
                  <a:srgbClr val="000000"/>
                </a:solidFill>
                <a:latin typeface="Times New Roman" pitchFamily="18" charset="0"/>
              </a:rPr>
              <a:pPr eaLnBrk="1">
                <a:buFont typeface="Times New Roman" pitchFamily="18" charset="0"/>
                <a:buNone/>
              </a:pPr>
              <a:t>54</a:t>
            </a:fld>
            <a:endParaRPr lang="en-US" smtClean="0">
              <a:solidFill>
                <a:srgbClr val="000000"/>
              </a:solidFill>
              <a:latin typeface="Times New Roman" pitchFamily="18" charset="0"/>
            </a:endParaRPr>
          </a:p>
        </p:txBody>
      </p:sp>
      <p:sp>
        <p:nvSpPr>
          <p:cNvPr id="105475" name="Rectangle 1"/>
          <p:cNvSpPr>
            <a:spLocks noGrp="1" noRot="1" noChangeAspect="1" noChangeArrowheads="1" noTextEdit="1"/>
          </p:cNvSpPr>
          <p:nvPr>
            <p:ph type="sldImg"/>
          </p:nvPr>
        </p:nvSpPr>
        <p:spPr>
          <a:xfrm>
            <a:off x="1143000" y="693738"/>
            <a:ext cx="4572000" cy="3429000"/>
          </a:xfrm>
          <a:solidFill>
            <a:srgbClr val="FFFFFF"/>
          </a:solidFill>
          <a:ln>
            <a:solidFill>
              <a:srgbClr val="000000"/>
            </a:solidFill>
            <a:miter lim="800000"/>
            <a:headEnd/>
            <a:tailEnd/>
          </a:ln>
        </p:spPr>
      </p:sp>
      <p:sp>
        <p:nvSpPr>
          <p:cNvPr id="105476" name="Rectangle 2"/>
          <p:cNvSpPr>
            <a:spLocks noGrp="1" noChangeArrowheads="1"/>
          </p:cNvSpPr>
          <p:nvPr>
            <p:ph type="body" idx="1"/>
          </p:nvPr>
        </p:nvSpPr>
        <p:spPr>
          <a:xfrm>
            <a:off x="686360" y="4342535"/>
            <a:ext cx="5486681" cy="403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DD8996E4-EDE9-4238-9D39-DFF29149FD4F}" type="slidenum">
              <a:rPr lang="en-US" smtClean="0">
                <a:solidFill>
                  <a:srgbClr val="000000"/>
                </a:solidFill>
                <a:latin typeface="Times New Roman" pitchFamily="18" charset="0"/>
              </a:rPr>
              <a:pPr eaLnBrk="1">
                <a:buFont typeface="Times New Roman" pitchFamily="18" charset="0"/>
                <a:buNone/>
              </a:pPr>
              <a:t>55</a:t>
            </a:fld>
            <a:endParaRPr lang="en-US" smtClean="0">
              <a:solidFill>
                <a:srgbClr val="000000"/>
              </a:solidFill>
              <a:latin typeface="Times New Roman" pitchFamily="18" charset="0"/>
            </a:endParaRPr>
          </a:p>
        </p:txBody>
      </p:sp>
      <p:sp>
        <p:nvSpPr>
          <p:cNvPr id="107523" name="Rectangle 1"/>
          <p:cNvSpPr>
            <a:spLocks noGrp="1" noRot="1" noChangeAspect="1" noChangeArrowheads="1" noTextEdit="1"/>
          </p:cNvSpPr>
          <p:nvPr>
            <p:ph type="sldImg"/>
          </p:nvPr>
        </p:nvSpPr>
        <p:spPr>
          <a:xfrm>
            <a:off x="1143000" y="693738"/>
            <a:ext cx="4572000" cy="3429000"/>
          </a:xfrm>
          <a:solidFill>
            <a:srgbClr val="FFFFFF"/>
          </a:solidFill>
          <a:ln>
            <a:solidFill>
              <a:srgbClr val="000000"/>
            </a:solidFill>
            <a:miter lim="800000"/>
            <a:headEnd/>
            <a:tailEnd/>
          </a:ln>
        </p:spPr>
      </p:sp>
      <p:sp>
        <p:nvSpPr>
          <p:cNvPr id="107524" name="Rectangle 2"/>
          <p:cNvSpPr>
            <a:spLocks noGrp="1" noChangeArrowheads="1"/>
          </p:cNvSpPr>
          <p:nvPr>
            <p:ph type="body" idx="1"/>
          </p:nvPr>
        </p:nvSpPr>
        <p:spPr>
          <a:xfrm>
            <a:off x="686360" y="4342535"/>
            <a:ext cx="5486681" cy="403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44F3E5EF-19CB-433E-82FF-177F93A8C1E3}" type="slidenum">
              <a:rPr lang="en-US" smtClean="0">
                <a:solidFill>
                  <a:srgbClr val="000000"/>
                </a:solidFill>
                <a:latin typeface="Times New Roman" pitchFamily="18" charset="0"/>
              </a:rPr>
              <a:pPr eaLnBrk="1">
                <a:buFont typeface="Times New Roman" pitchFamily="18" charset="0"/>
                <a:buNone/>
              </a:pPr>
              <a:t>56</a:t>
            </a:fld>
            <a:endParaRPr lang="en-US" smtClean="0">
              <a:solidFill>
                <a:srgbClr val="000000"/>
              </a:solidFill>
              <a:latin typeface="Times New Roman" pitchFamily="18" charset="0"/>
            </a:endParaRPr>
          </a:p>
        </p:txBody>
      </p:sp>
      <p:sp>
        <p:nvSpPr>
          <p:cNvPr id="108547" name="Rectangle 1"/>
          <p:cNvSpPr>
            <a:spLocks noGrp="1" noRot="1" noChangeAspect="1" noChangeArrowheads="1" noTextEdit="1"/>
          </p:cNvSpPr>
          <p:nvPr>
            <p:ph type="sldImg"/>
          </p:nvPr>
        </p:nvSpPr>
        <p:spPr>
          <a:xfrm>
            <a:off x="1143000" y="693738"/>
            <a:ext cx="4572000" cy="3429000"/>
          </a:xfrm>
          <a:solidFill>
            <a:srgbClr val="FFFFFF"/>
          </a:solidFill>
          <a:ln>
            <a:solidFill>
              <a:srgbClr val="000000"/>
            </a:solidFill>
            <a:miter lim="800000"/>
            <a:headEnd/>
            <a:tailEnd/>
          </a:ln>
        </p:spPr>
      </p:sp>
      <p:sp>
        <p:nvSpPr>
          <p:cNvPr id="108548" name="Rectangle 2"/>
          <p:cNvSpPr>
            <a:spLocks noGrp="1" noChangeArrowheads="1"/>
          </p:cNvSpPr>
          <p:nvPr>
            <p:ph type="body" idx="1"/>
          </p:nvPr>
        </p:nvSpPr>
        <p:spPr>
          <a:xfrm>
            <a:off x="686360" y="4342535"/>
            <a:ext cx="5486681" cy="403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46F66D42-D207-46C6-89AA-4716628E3B2A}" type="slidenum">
              <a:rPr lang="en-US" smtClean="0">
                <a:solidFill>
                  <a:srgbClr val="000000"/>
                </a:solidFill>
                <a:latin typeface="Times New Roman" pitchFamily="18" charset="0"/>
              </a:rPr>
              <a:pPr eaLnBrk="1">
                <a:buFont typeface="Times New Roman" pitchFamily="18" charset="0"/>
                <a:buNone/>
              </a:pPr>
              <a:t>57</a:t>
            </a:fld>
            <a:endParaRPr lang="en-US" smtClean="0">
              <a:solidFill>
                <a:srgbClr val="000000"/>
              </a:solidFill>
              <a:latin typeface="Times New Roman" pitchFamily="18" charset="0"/>
            </a:endParaRPr>
          </a:p>
        </p:txBody>
      </p:sp>
      <p:sp>
        <p:nvSpPr>
          <p:cNvPr id="110595" name="Rectangle 1"/>
          <p:cNvSpPr>
            <a:spLocks noGrp="1" noRot="1" noChangeAspect="1" noChangeArrowheads="1" noTextEdit="1"/>
          </p:cNvSpPr>
          <p:nvPr>
            <p:ph type="sldImg"/>
          </p:nvPr>
        </p:nvSpPr>
        <p:spPr>
          <a:xfrm>
            <a:off x="1143000" y="693738"/>
            <a:ext cx="4572000" cy="3429000"/>
          </a:xfrm>
          <a:solidFill>
            <a:srgbClr val="FFFFFF"/>
          </a:solidFill>
          <a:ln>
            <a:solidFill>
              <a:srgbClr val="000000"/>
            </a:solidFill>
            <a:miter lim="800000"/>
            <a:headEnd/>
            <a:tailEnd/>
          </a:ln>
        </p:spPr>
      </p:sp>
      <p:sp>
        <p:nvSpPr>
          <p:cNvPr id="110596" name="Rectangle 2"/>
          <p:cNvSpPr>
            <a:spLocks noGrp="1" noChangeArrowheads="1"/>
          </p:cNvSpPr>
          <p:nvPr>
            <p:ph type="body" idx="1"/>
          </p:nvPr>
        </p:nvSpPr>
        <p:spPr>
          <a:xfrm>
            <a:off x="686360" y="4342535"/>
            <a:ext cx="5486681" cy="403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19A4F932-1B50-4645-B044-EAF321B7BB77}" type="slidenum">
              <a:rPr lang="en-US" smtClean="0">
                <a:solidFill>
                  <a:srgbClr val="000000"/>
                </a:solidFill>
                <a:latin typeface="Times New Roman" pitchFamily="18" charset="0"/>
              </a:rPr>
              <a:pPr eaLnBrk="1">
                <a:buFont typeface="Times New Roman" pitchFamily="18" charset="0"/>
                <a:buNone/>
              </a:pPr>
              <a:t>58</a:t>
            </a:fld>
            <a:endParaRPr lang="en-US" smtClean="0">
              <a:solidFill>
                <a:srgbClr val="000000"/>
              </a:solidFill>
              <a:latin typeface="Times New Roman" pitchFamily="18" charset="0"/>
            </a:endParaRPr>
          </a:p>
        </p:txBody>
      </p:sp>
      <p:sp>
        <p:nvSpPr>
          <p:cNvPr id="111619" name="Rectangle 1"/>
          <p:cNvSpPr>
            <a:spLocks noGrp="1" noRot="1" noChangeAspect="1" noChangeArrowheads="1" noTextEdit="1"/>
          </p:cNvSpPr>
          <p:nvPr>
            <p:ph type="sldImg"/>
          </p:nvPr>
        </p:nvSpPr>
        <p:spPr>
          <a:xfrm>
            <a:off x="1143000" y="693738"/>
            <a:ext cx="4572000" cy="3429000"/>
          </a:xfrm>
          <a:solidFill>
            <a:srgbClr val="FFFFFF"/>
          </a:solidFill>
          <a:ln>
            <a:solidFill>
              <a:srgbClr val="000000"/>
            </a:solidFill>
            <a:miter lim="800000"/>
            <a:headEnd/>
            <a:tailEnd/>
          </a:ln>
        </p:spPr>
      </p:sp>
      <p:sp>
        <p:nvSpPr>
          <p:cNvPr id="111620" name="Rectangle 2"/>
          <p:cNvSpPr>
            <a:spLocks noGrp="1" noChangeArrowheads="1"/>
          </p:cNvSpPr>
          <p:nvPr>
            <p:ph type="body" idx="1"/>
          </p:nvPr>
        </p:nvSpPr>
        <p:spPr>
          <a:xfrm>
            <a:off x="686360" y="4342535"/>
            <a:ext cx="5486681" cy="403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5</a:t>
            </a:fld>
            <a:endParaRPr lang="en-GB"/>
          </a:p>
        </p:txBody>
      </p:sp>
    </p:spTree>
    <p:extLst>
      <p:ext uri="{BB962C8B-B14F-4D97-AF65-F5344CB8AC3E}">
        <p14:creationId xmlns:p14="http://schemas.microsoft.com/office/powerpoint/2010/main" val="1111674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45C66101-D855-4F22-B31B-2A60DB9E42D8}" type="slidenum">
              <a:rPr lang="en-US" smtClean="0">
                <a:solidFill>
                  <a:srgbClr val="000000"/>
                </a:solidFill>
                <a:latin typeface="Times New Roman" pitchFamily="18" charset="0"/>
              </a:rPr>
              <a:pPr eaLnBrk="1">
                <a:buFont typeface="Times New Roman" pitchFamily="18" charset="0"/>
                <a:buNone/>
              </a:pPr>
              <a:t>59</a:t>
            </a:fld>
            <a:endParaRPr lang="en-US" smtClean="0">
              <a:solidFill>
                <a:srgbClr val="000000"/>
              </a:solidFill>
              <a:latin typeface="Times New Roman" pitchFamily="18" charset="0"/>
            </a:endParaRPr>
          </a:p>
        </p:txBody>
      </p:sp>
      <p:sp>
        <p:nvSpPr>
          <p:cNvPr id="113667" name="Rectangle 1"/>
          <p:cNvSpPr>
            <a:spLocks noGrp="1" noRot="1" noChangeAspect="1" noChangeArrowheads="1" noTextEdit="1"/>
          </p:cNvSpPr>
          <p:nvPr>
            <p:ph type="sldImg"/>
          </p:nvPr>
        </p:nvSpPr>
        <p:spPr>
          <a:xfrm>
            <a:off x="1143000" y="693738"/>
            <a:ext cx="4572000" cy="3429000"/>
          </a:xfrm>
          <a:solidFill>
            <a:srgbClr val="FFFFFF"/>
          </a:solidFill>
          <a:ln>
            <a:solidFill>
              <a:srgbClr val="000000"/>
            </a:solidFill>
            <a:miter lim="800000"/>
            <a:headEnd/>
            <a:tailEnd/>
          </a:ln>
        </p:spPr>
      </p:sp>
      <p:sp>
        <p:nvSpPr>
          <p:cNvPr id="113668" name="Rectangle 2"/>
          <p:cNvSpPr>
            <a:spLocks noGrp="1" noChangeArrowheads="1"/>
          </p:cNvSpPr>
          <p:nvPr>
            <p:ph type="body" idx="1"/>
          </p:nvPr>
        </p:nvSpPr>
        <p:spPr>
          <a:xfrm>
            <a:off x="686360" y="4342535"/>
            <a:ext cx="5486681" cy="403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0A880150-F8D1-4087-9D2A-C5B6C30A0DFF}" type="slidenum">
              <a:rPr lang="en-US" smtClean="0">
                <a:solidFill>
                  <a:srgbClr val="000000"/>
                </a:solidFill>
                <a:latin typeface="Times New Roman" pitchFamily="18" charset="0"/>
              </a:rPr>
              <a:pPr eaLnBrk="1">
                <a:buFont typeface="Times New Roman" pitchFamily="18" charset="0"/>
                <a:buNone/>
              </a:pPr>
              <a:t>60</a:t>
            </a:fld>
            <a:endParaRPr lang="en-US" smtClean="0">
              <a:solidFill>
                <a:srgbClr val="000000"/>
              </a:solidFill>
              <a:latin typeface="Times New Roman" pitchFamily="18" charset="0"/>
            </a:endParaRPr>
          </a:p>
        </p:txBody>
      </p:sp>
      <p:sp>
        <p:nvSpPr>
          <p:cNvPr id="114691" name="Rectangle 1"/>
          <p:cNvSpPr>
            <a:spLocks noGrp="1" noRot="1" noChangeAspect="1" noChangeArrowheads="1" noTextEdit="1"/>
          </p:cNvSpPr>
          <p:nvPr>
            <p:ph type="sldImg"/>
          </p:nvPr>
        </p:nvSpPr>
        <p:spPr>
          <a:xfrm>
            <a:off x="1143000" y="693738"/>
            <a:ext cx="4572000" cy="3429000"/>
          </a:xfrm>
          <a:solidFill>
            <a:srgbClr val="FFFFFF"/>
          </a:solidFill>
          <a:ln>
            <a:solidFill>
              <a:srgbClr val="000000"/>
            </a:solidFill>
            <a:miter lim="800000"/>
            <a:headEnd/>
            <a:tailEnd/>
          </a:ln>
        </p:spPr>
      </p:sp>
      <p:sp>
        <p:nvSpPr>
          <p:cNvPr id="114692" name="Rectangle 2"/>
          <p:cNvSpPr>
            <a:spLocks noGrp="1" noChangeArrowheads="1"/>
          </p:cNvSpPr>
          <p:nvPr>
            <p:ph type="body" idx="1"/>
          </p:nvPr>
        </p:nvSpPr>
        <p:spPr>
          <a:xfrm>
            <a:off x="686360" y="4342535"/>
            <a:ext cx="5486681" cy="403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2E5BED48-2DC8-4895-A99B-0CF1C1D08B96}" type="slidenum">
              <a:rPr lang="en-US" smtClean="0">
                <a:solidFill>
                  <a:srgbClr val="000000"/>
                </a:solidFill>
                <a:latin typeface="Times New Roman" pitchFamily="18" charset="0"/>
              </a:rPr>
              <a:pPr eaLnBrk="1">
                <a:buFont typeface="Times New Roman" pitchFamily="18" charset="0"/>
                <a:buNone/>
              </a:pPr>
              <a:t>61</a:t>
            </a:fld>
            <a:endParaRPr lang="en-US" smtClean="0">
              <a:solidFill>
                <a:srgbClr val="000000"/>
              </a:solidFill>
              <a:latin typeface="Times New Roman" pitchFamily="18" charset="0"/>
            </a:endParaRPr>
          </a:p>
        </p:txBody>
      </p:sp>
      <p:sp>
        <p:nvSpPr>
          <p:cNvPr id="115715" name="Rectangle 1"/>
          <p:cNvSpPr>
            <a:spLocks noGrp="1" noRot="1" noChangeAspect="1" noChangeArrowheads="1" noTextEdit="1"/>
          </p:cNvSpPr>
          <p:nvPr>
            <p:ph type="sldImg"/>
          </p:nvPr>
        </p:nvSpPr>
        <p:spPr>
          <a:xfrm>
            <a:off x="1143000" y="693738"/>
            <a:ext cx="4572000" cy="3429000"/>
          </a:xfrm>
          <a:solidFill>
            <a:srgbClr val="FFFFFF"/>
          </a:solidFill>
          <a:ln>
            <a:solidFill>
              <a:srgbClr val="000000"/>
            </a:solidFill>
            <a:miter lim="800000"/>
            <a:headEnd/>
            <a:tailEnd/>
          </a:ln>
        </p:spPr>
      </p:sp>
      <p:sp>
        <p:nvSpPr>
          <p:cNvPr id="115716" name="Rectangle 2"/>
          <p:cNvSpPr>
            <a:spLocks noGrp="1" noChangeArrowheads="1"/>
          </p:cNvSpPr>
          <p:nvPr>
            <p:ph type="body" idx="1"/>
          </p:nvPr>
        </p:nvSpPr>
        <p:spPr>
          <a:xfrm>
            <a:off x="686360" y="4342535"/>
            <a:ext cx="5486681" cy="403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fld id="{006C82E4-ADFD-47FD-9D42-47F39A916B06}" type="slidenum">
              <a:rPr lang="en-US" altLang="en-US" sz="1200" smtClean="0"/>
              <a:pPr/>
              <a:t>64</a:t>
            </a:fld>
            <a:endParaRPr lang="en-US" altLang="en-US" sz="1200" smtClean="0"/>
          </a:p>
        </p:txBody>
      </p:sp>
      <p:sp>
        <p:nvSpPr>
          <p:cNvPr id="90115" name="Rectangle 2"/>
          <p:cNvSpPr>
            <a:spLocks noGrp="1" noRot="1" noChangeAspect="1" noChangeArrowheads="1" noTextEdit="1"/>
          </p:cNvSpPr>
          <p:nvPr>
            <p:ph type="sldImg"/>
          </p:nvPr>
        </p:nvSpPr>
        <p:spPr>
          <a:xfrm>
            <a:off x="1146175" y="687388"/>
            <a:ext cx="4567238" cy="3427412"/>
          </a:xfrm>
          <a:ln/>
        </p:spPr>
      </p:sp>
      <p:sp>
        <p:nvSpPr>
          <p:cNvPr id="90116" name="Rectangle 3"/>
          <p:cNvSpPr>
            <a:spLocks noGrp="1" noChangeArrowheads="1"/>
          </p:cNvSpPr>
          <p:nvPr>
            <p:ph type="body" idx="1"/>
          </p:nvPr>
        </p:nvSpPr>
        <p:spPr>
          <a:xfrm>
            <a:off x="915988" y="4344988"/>
            <a:ext cx="50260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smtClean="0">
              <a:latin typeface="Times"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fld id="{20E52BC6-8CE5-4749-88FF-AD46561A44FD}" type="slidenum">
              <a:rPr lang="en-US" altLang="en-US" sz="1200" smtClean="0"/>
              <a:pPr/>
              <a:t>65</a:t>
            </a:fld>
            <a:endParaRPr lang="en-US" altLang="en-US" sz="1200" smtClean="0"/>
          </a:p>
        </p:txBody>
      </p:sp>
      <p:sp>
        <p:nvSpPr>
          <p:cNvPr id="91139" name="Rectangle 2"/>
          <p:cNvSpPr>
            <a:spLocks noGrp="1" noRot="1" noChangeAspect="1" noChangeArrowheads="1" noTextEdit="1"/>
          </p:cNvSpPr>
          <p:nvPr>
            <p:ph type="sldImg"/>
          </p:nvPr>
        </p:nvSpPr>
        <p:spPr>
          <a:xfrm>
            <a:off x="1144588" y="685800"/>
            <a:ext cx="4570412" cy="3429000"/>
          </a:xfrm>
          <a:ln/>
        </p:spPr>
      </p:sp>
      <p:sp>
        <p:nvSpPr>
          <p:cNvPr id="91140" name="Rectangle 3"/>
          <p:cNvSpPr>
            <a:spLocks noGrp="1" noChangeArrowheads="1"/>
          </p:cNvSpPr>
          <p:nvPr>
            <p:ph type="body" idx="1"/>
          </p:nvPr>
        </p:nvSpPr>
        <p:spPr>
          <a:xfrm>
            <a:off x="685800" y="4344988"/>
            <a:ext cx="5486400" cy="41132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smtClean="0">
              <a:latin typeface="Times"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DD36EE-595A-41CB-9D81-48C0B62ADBB3}" type="slidenum">
              <a:rPr lang="en-US" altLang="en-US"/>
              <a:pPr/>
              <a:t>71</a:t>
            </a:fld>
            <a:endParaRPr lang="en-US" altLang="en-US"/>
          </a:p>
        </p:txBody>
      </p:sp>
      <p:sp>
        <p:nvSpPr>
          <p:cNvPr id="456706" name="Rectangle 2"/>
          <p:cNvSpPr>
            <a:spLocks noGrp="1" noRot="1" noChangeAspect="1" noChangeArrowheads="1" noTextEdit="1"/>
          </p:cNvSpPr>
          <p:nvPr>
            <p:ph type="sldImg"/>
          </p:nvPr>
        </p:nvSpPr>
        <p:spPr>
          <a:xfrm>
            <a:off x="1146175" y="687388"/>
            <a:ext cx="4567238" cy="3427412"/>
          </a:xfrm>
          <a:ln/>
        </p:spPr>
      </p:sp>
      <p:sp>
        <p:nvSpPr>
          <p:cNvPr id="456707" name="Rectangle 3"/>
          <p:cNvSpPr>
            <a:spLocks noGrp="1" noChangeArrowheads="1"/>
          </p:cNvSpPr>
          <p:nvPr>
            <p:ph type="body" idx="1"/>
          </p:nvPr>
        </p:nvSpPr>
        <p:spPr>
          <a:xfrm>
            <a:off x="915323" y="4344561"/>
            <a:ext cx="5027354" cy="4112479"/>
          </a:xfrm>
        </p:spPr>
        <p:txBody>
          <a:bodyPr/>
          <a:lstStyle/>
          <a:p>
            <a:r>
              <a:rPr lang="en-GB" altLang="en-US" b="1"/>
              <a:t>Take purified genomic DNA (HOW MUCH?)</a:t>
            </a:r>
          </a:p>
          <a:p>
            <a:r>
              <a:rPr lang="en-GB" altLang="en-US" b="1"/>
              <a:t>Fragment by nebulization</a:t>
            </a:r>
          </a:p>
          <a:p>
            <a:r>
              <a:rPr lang="en-GB" altLang="en-US" b="1"/>
              <a:t>End up with fragments &lt;800 bp</a:t>
            </a:r>
          </a:p>
          <a:p>
            <a:r>
              <a:rPr lang="en-GB" altLang="en-US" b="1"/>
              <a:t>Repair ends (end polished) to form blunt end fragments with 5’ phosphorylated</a:t>
            </a:r>
          </a:p>
          <a:p>
            <a:r>
              <a:rPr lang="en-GB" altLang="en-US" b="1"/>
              <a:t>DO WE DO A BLUNT END LIGATION or ADD AN ‘A’ OVERHANG? (ASK MARK)</a:t>
            </a:r>
          </a:p>
          <a:p>
            <a:r>
              <a:rPr lang="en-GB" altLang="en-US" b="1"/>
              <a:t>Ligate adapters</a:t>
            </a:r>
          </a:p>
          <a:p>
            <a:r>
              <a:rPr lang="en-GB" altLang="en-US" b="1"/>
              <a:t>Purify ligation product</a:t>
            </a:r>
          </a:p>
          <a:p>
            <a:r>
              <a:rPr lang="en-GB" altLang="en-US" b="1"/>
              <a:t>Remove unligated adapters by gel purification (120-170 bp)</a:t>
            </a:r>
          </a:p>
          <a:p>
            <a:r>
              <a:rPr lang="en-GB" altLang="en-US" b="1"/>
              <a:t>Now you have your gDNA library which is random fragments of DNA with an adapter ligated onto each end.</a:t>
            </a:r>
            <a:endParaRPr lang="en-US" altLang="en-US" b="1"/>
          </a:p>
          <a:p>
            <a:endParaRPr lang="en-US" altLang="en-US" b="1"/>
          </a:p>
          <a:p>
            <a:r>
              <a:rPr lang="en-US" altLang="en-US" b="1"/>
              <a:t>Purpose</a:t>
            </a:r>
            <a:r>
              <a:rPr lang="en-US" altLang="en-US"/>
              <a:t>: To segue from explaining Solexa sequencing technology to demonstrate the flexibility of the system and discuss all current application data</a:t>
            </a:r>
          </a:p>
          <a:p>
            <a:endParaRPr lang="en-US" altLang="en-US"/>
          </a:p>
          <a:p>
            <a:r>
              <a:rPr lang="en-US" altLang="en-US" b="1"/>
              <a:t>Details</a:t>
            </a:r>
            <a:r>
              <a:rPr lang="en-US" altLang="en-US"/>
              <a:t>:  This slide represents many of the applications enabled by ILMN’s Genome Analyzer.  Each application is animated to enter the slide individually.</a:t>
            </a:r>
          </a:p>
          <a:p>
            <a:endParaRPr lang="en-US" altLang="en-US"/>
          </a:p>
          <a:p>
            <a:r>
              <a:rPr lang="en-US" altLang="en-US" b="1"/>
              <a:t>Conclusion</a:t>
            </a:r>
            <a:r>
              <a:rPr lang="en-US" altLang="en-US"/>
              <a:t>: ILMN’s Genome Analyzer enables much more than whole genome sequencing.  One capital investment, one technology and training enables all these applications.</a:t>
            </a:r>
          </a:p>
          <a:p>
            <a:endParaRPr lang="en-US" altLang="en-US"/>
          </a:p>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4C2E18-5F26-45D7-BE2A-0FB0462D3B45}" type="slidenum">
              <a:rPr lang="en-US" altLang="en-US"/>
              <a:pPr/>
              <a:t>72</a:t>
            </a:fld>
            <a:endParaRPr lang="en-US" altLang="en-US"/>
          </a:p>
        </p:txBody>
      </p:sp>
      <p:sp>
        <p:nvSpPr>
          <p:cNvPr id="458754" name="Rectangle 2"/>
          <p:cNvSpPr>
            <a:spLocks noGrp="1" noRot="1" noChangeAspect="1" noChangeArrowheads="1" noTextEdit="1"/>
          </p:cNvSpPr>
          <p:nvPr>
            <p:ph type="sldImg"/>
          </p:nvPr>
        </p:nvSpPr>
        <p:spPr>
          <a:xfrm>
            <a:off x="1146175" y="687388"/>
            <a:ext cx="4567238" cy="3427412"/>
          </a:xfrm>
          <a:ln/>
        </p:spPr>
      </p:sp>
      <p:sp>
        <p:nvSpPr>
          <p:cNvPr id="458755" name="Rectangle 3"/>
          <p:cNvSpPr>
            <a:spLocks noGrp="1" noChangeArrowheads="1"/>
          </p:cNvSpPr>
          <p:nvPr>
            <p:ph type="body" idx="1"/>
          </p:nvPr>
        </p:nvSpPr>
        <p:spPr>
          <a:xfrm>
            <a:off x="915323" y="4346109"/>
            <a:ext cx="5027354" cy="4110931"/>
          </a:xfrm>
        </p:spPr>
        <p:txBody>
          <a:bodyPr/>
          <a:lstStyle/>
          <a:p>
            <a:r>
              <a:rPr lang="en-US" altLang="en-US" sz="1000" b="1"/>
              <a:t>Purpose</a:t>
            </a:r>
            <a:r>
              <a:rPr lang="en-US" altLang="en-US" sz="1000"/>
              <a:t>: Graphic support to explain Solexa technology.</a:t>
            </a:r>
          </a:p>
          <a:p>
            <a:endParaRPr lang="en-US" altLang="en-US" sz="1000"/>
          </a:p>
          <a:p>
            <a:r>
              <a:rPr lang="en-US" altLang="en-US" sz="1000" b="1"/>
              <a:t>Details</a:t>
            </a:r>
            <a:r>
              <a:rPr lang="en-US" altLang="en-US" sz="1000"/>
              <a:t>: There are 2 market unique features to the Solexa technology for genome analysis = template clusters (in the flow cell) and reversibly terminated, individually fluorescently labeled nucleotides for sequencing by synthesis.  The steps for cluster generation supported by this slide are:</a:t>
            </a:r>
          </a:p>
          <a:p>
            <a:r>
              <a:rPr lang="en-US" altLang="en-US" sz="1000"/>
              <a:t>Initial DNA fragments (gDNA, ChIP or cDNA).</a:t>
            </a:r>
          </a:p>
          <a:p>
            <a:r>
              <a:rPr lang="en-US" altLang="en-US" sz="1000"/>
              <a:t>Ligate on adaptors to generate a template library.</a:t>
            </a:r>
          </a:p>
          <a:p>
            <a:r>
              <a:rPr lang="en-US" altLang="en-US" sz="1000"/>
              <a:t>Denature and deliver into the flow cell.</a:t>
            </a:r>
          </a:p>
          <a:p>
            <a:r>
              <a:rPr lang="en-US" altLang="en-US" sz="1000"/>
              <a:t>The flow cell is pre-coated with oligonucleotides complimentary to the adaptors.</a:t>
            </a:r>
          </a:p>
          <a:p>
            <a:r>
              <a:rPr lang="en-US" altLang="en-US" sz="1000"/>
              <a:t>On a random basis, the single strand template will hybridize with the complimentary oligo lawn.</a:t>
            </a:r>
          </a:p>
          <a:p>
            <a:r>
              <a:rPr lang="en-US" altLang="en-US" sz="1000"/>
              <a:t>This is a priming event that can be enzymatically extended to covalently attach the initial single strand template to the flow cell surface.</a:t>
            </a:r>
          </a:p>
          <a:p>
            <a:r>
              <a:rPr lang="en-US" altLang="en-US" sz="1000"/>
              <a:t>The other end of the template remains complimentary to the oligo lawn and will bridge over to it oligo compliment</a:t>
            </a:r>
          </a:p>
          <a:p>
            <a:r>
              <a:rPr lang="en-US" altLang="en-US" sz="1000"/>
              <a:t>This is a priming event that can be enzymatically extended to generate a clonal copy of the original template strand.</a:t>
            </a:r>
          </a:p>
          <a:p>
            <a:r>
              <a:rPr lang="en-US" altLang="en-US" sz="1000"/>
              <a:t>Repeating this process allows the generation of clusters of ~1000 clonal copies of the original single stranded template.</a:t>
            </a:r>
          </a:p>
          <a:p>
            <a:r>
              <a:rPr lang="en-US" altLang="en-US" sz="1000"/>
              <a:t>Graphics close with an image of actual clusters in a flow cell.</a:t>
            </a:r>
          </a:p>
          <a:p>
            <a:endParaRPr lang="en-US" altLang="en-US" sz="1000"/>
          </a:p>
          <a:p>
            <a:r>
              <a:rPr lang="en-US" altLang="en-US" sz="1000" b="1"/>
              <a:t>Conclusion</a:t>
            </a:r>
            <a:r>
              <a:rPr lang="en-US" altLang="en-US" sz="1000"/>
              <a:t>: Explanation of technology behind cluster generation</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5C02B5-8ACF-4493-9E5F-E403CA1E6C39}" type="slidenum">
              <a:rPr lang="en-US" altLang="en-US"/>
              <a:pPr/>
              <a:t>73</a:t>
            </a:fld>
            <a:endParaRPr lang="en-US" altLang="en-US"/>
          </a:p>
        </p:txBody>
      </p:sp>
      <p:sp>
        <p:nvSpPr>
          <p:cNvPr id="460802" name="Rectangle 2"/>
          <p:cNvSpPr>
            <a:spLocks noGrp="1" noRot="1" noChangeAspect="1" noChangeArrowheads="1" noTextEdit="1"/>
          </p:cNvSpPr>
          <p:nvPr>
            <p:ph type="sldImg"/>
          </p:nvPr>
        </p:nvSpPr>
        <p:spPr>
          <a:xfrm>
            <a:off x="1146175" y="687388"/>
            <a:ext cx="4567238" cy="3427412"/>
          </a:xfrm>
          <a:ln/>
        </p:spPr>
      </p:sp>
      <p:sp>
        <p:nvSpPr>
          <p:cNvPr id="460803" name="Rectangle 3"/>
          <p:cNvSpPr>
            <a:spLocks noGrp="1" noChangeArrowheads="1"/>
          </p:cNvSpPr>
          <p:nvPr>
            <p:ph type="body" idx="1"/>
          </p:nvPr>
        </p:nvSpPr>
        <p:spPr>
          <a:xfrm>
            <a:off x="915323" y="4346109"/>
            <a:ext cx="5027354" cy="4110931"/>
          </a:xfrm>
        </p:spPr>
        <p:txBody>
          <a:bodyPr/>
          <a:lstStyle/>
          <a:p>
            <a:r>
              <a:rPr lang="en-US" altLang="en-US" b="1"/>
              <a:t>Purpose</a:t>
            </a:r>
            <a:r>
              <a:rPr lang="en-US" altLang="en-US"/>
              <a:t>: Graphic support to explain Solexa technology.</a:t>
            </a:r>
          </a:p>
          <a:p>
            <a:endParaRPr lang="en-US" altLang="en-US"/>
          </a:p>
          <a:p>
            <a:r>
              <a:rPr lang="en-US" altLang="en-US" b="1"/>
              <a:t>Details</a:t>
            </a:r>
            <a:r>
              <a:rPr lang="en-US" altLang="en-US"/>
              <a:t>: There are 2 market unique features to the Solexa technology for genome analysis = template clusters (in the flow cell) and reversibly terminated, individually fluorescently labeled nucleotides for Sequencing by Synthesis.  The steps for sequencing by synthesis supported by this slide are:</a:t>
            </a:r>
          </a:p>
          <a:p>
            <a:r>
              <a:rPr lang="en-US" altLang="en-US"/>
              <a:t>Hybridize sequencing primer (complimentary to terminal adaptor)</a:t>
            </a:r>
          </a:p>
          <a:p>
            <a:r>
              <a:rPr lang="en-US" altLang="en-US"/>
              <a:t>Add polymerase and all 4 dNTPs </a:t>
            </a:r>
          </a:p>
          <a:p>
            <a:r>
              <a:rPr lang="en-US" altLang="en-US"/>
              <a:t>Each dNTP is individually fluoerscently labeled and is reversibly blocked at the 3’ hydroxyl</a:t>
            </a:r>
          </a:p>
          <a:p>
            <a:r>
              <a:rPr lang="en-US" altLang="en-US"/>
              <a:t>The 3’ block ensures only a single base addition.</a:t>
            </a:r>
          </a:p>
          <a:p>
            <a:r>
              <a:rPr lang="en-US" altLang="en-US"/>
              <a:t>Once the single base addition occurs the clusters can be excited by a laser and the color of the added base can be imaged and determined.</a:t>
            </a:r>
          </a:p>
          <a:p>
            <a:r>
              <a:rPr lang="en-US" altLang="en-US"/>
              <a:t>For every cluster, in cycle 1, the first base is added turning the entire cluster the color of the base.  In the example shown in this cartoon at “T” is added, turning this cluster “green”.</a:t>
            </a:r>
          </a:p>
          <a:p>
            <a:r>
              <a:rPr lang="en-US" altLang="en-US"/>
              <a:t>Once the first base has been imaged and determined, the fluorescent label is cleaved and 3’ blocking group is removed, regenerating a 3’-OH and enabling extension.</a:t>
            </a:r>
          </a:p>
          <a:p>
            <a:r>
              <a:rPr lang="en-US" altLang="en-US"/>
              <a:t>Add polymerase and all 4 dNTPs and single base extension will occur for the second base in the template (in this cartoon the 2</a:t>
            </a:r>
            <a:r>
              <a:rPr lang="en-US" altLang="en-US" baseline="30000"/>
              <a:t>nd</a:t>
            </a:r>
            <a:r>
              <a:rPr lang="en-US" altLang="en-US"/>
              <a:t> base is a “G”)</a:t>
            </a:r>
          </a:p>
          <a:p>
            <a:r>
              <a:rPr lang="en-US" altLang="en-US"/>
              <a:t>The clusters can be excited by a laser and the color of the 2nd base is imaged and determined (in this cartoon the cluster color would be “blue”)</a:t>
            </a:r>
          </a:p>
          <a:p>
            <a:r>
              <a:rPr lang="en-US" altLang="en-US"/>
              <a:t>Repeating this process allow us to step-wise determine the sequence of the original template.</a:t>
            </a:r>
          </a:p>
          <a:p>
            <a:endParaRPr lang="en-US" altLang="en-US"/>
          </a:p>
          <a:p>
            <a:r>
              <a:rPr lang="en-US" altLang="en-US" b="1"/>
              <a:t>Conclusion</a:t>
            </a:r>
            <a:r>
              <a:rPr lang="en-US" altLang="en-US"/>
              <a:t>: Explanation of technology behind sequencing by synthesis</a:t>
            </a:r>
          </a:p>
          <a:p>
            <a:endParaRPr lang="en-US" altLang="en-US"/>
          </a:p>
          <a:p>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64EAE76F-5B2F-4DD6-8BC9-F0A82FF80C94}" type="slidenum">
              <a:rPr lang="en-US" smtClean="0">
                <a:solidFill>
                  <a:srgbClr val="000000"/>
                </a:solidFill>
                <a:latin typeface="Times" pitchFamily="18" charset="0"/>
              </a:rPr>
              <a:pPr eaLnBrk="1">
                <a:buFont typeface="Times New Roman" pitchFamily="18" charset="0"/>
                <a:buNone/>
              </a:pPr>
              <a:t>75</a:t>
            </a:fld>
            <a:endParaRPr lang="en-US" smtClean="0">
              <a:solidFill>
                <a:srgbClr val="000000"/>
              </a:solidFill>
              <a:latin typeface="Times" pitchFamily="18" charset="0"/>
            </a:endParaRPr>
          </a:p>
        </p:txBody>
      </p:sp>
      <p:sp>
        <p:nvSpPr>
          <p:cNvPr id="133123" name="Rectangle 2"/>
          <p:cNvSpPr>
            <a:spLocks noGrp="1" noRot="1" noChangeAspect="1" noChangeArrowheads="1" noTextEdit="1"/>
          </p:cNvSpPr>
          <p:nvPr>
            <p:ph type="sldImg"/>
          </p:nvPr>
        </p:nvSpPr>
        <p:spPr>
          <a:xfrm>
            <a:off x="1146175" y="687388"/>
            <a:ext cx="4567238" cy="3427412"/>
          </a:xfrm>
        </p:spPr>
      </p:sp>
      <p:sp>
        <p:nvSpPr>
          <p:cNvPr id="133124" name="Rectangle 3"/>
          <p:cNvSpPr>
            <a:spLocks noGrp="1" noChangeArrowheads="1"/>
          </p:cNvSpPr>
          <p:nvPr>
            <p:ph type="body" idx="1"/>
          </p:nvPr>
        </p:nvSpPr>
        <p:spPr>
          <a:xfrm>
            <a:off x="917482" y="4346864"/>
            <a:ext cx="5023037" cy="411018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eaLnBrk="1" hangingPunct="1">
              <a:spcBef>
                <a:spcPct val="0"/>
              </a:spcBef>
            </a:pPr>
            <a:r>
              <a:rPr lang="en-US" b="1" smtClean="0">
                <a:latin typeface="Times" pitchFamily="18" charset="0"/>
              </a:rPr>
              <a:t>Purpose</a:t>
            </a:r>
            <a:r>
              <a:rPr lang="en-US" smtClean="0">
                <a:latin typeface="Times" pitchFamily="18" charset="0"/>
              </a:rPr>
              <a:t>: To visually demonstrate sequencing by synthesis</a:t>
            </a:r>
          </a:p>
          <a:p>
            <a:pPr eaLnBrk="1" hangingPunct="1">
              <a:spcBef>
                <a:spcPct val="0"/>
              </a:spcBef>
            </a:pPr>
            <a:endParaRPr lang="en-US" smtClean="0">
              <a:latin typeface="Times" pitchFamily="18" charset="0"/>
            </a:endParaRPr>
          </a:p>
          <a:p>
            <a:pPr eaLnBrk="1" hangingPunct="1">
              <a:spcBef>
                <a:spcPct val="0"/>
              </a:spcBef>
            </a:pPr>
            <a:r>
              <a:rPr lang="en-US" b="1" smtClean="0">
                <a:latin typeface="Times" pitchFamily="18" charset="0"/>
              </a:rPr>
              <a:t>Details</a:t>
            </a:r>
            <a:r>
              <a:rPr lang="en-US" smtClean="0">
                <a:latin typeface="Times" pitchFamily="18" charset="0"/>
              </a:rPr>
              <a:t>:  This is an actual cluster pattern from a flow cell (4-color overlay)</a:t>
            </a:r>
          </a:p>
          <a:p>
            <a:pPr eaLnBrk="1" hangingPunct="1">
              <a:spcBef>
                <a:spcPct val="0"/>
              </a:spcBef>
            </a:pPr>
            <a:r>
              <a:rPr lang="en-US" smtClean="0">
                <a:latin typeface="Times" pitchFamily="18" charset="0"/>
              </a:rPr>
              <a:t>If you zoom in on one small section (the 20 micron box) you can follow each cluster through sequencing by synthesis</a:t>
            </a:r>
          </a:p>
          <a:p>
            <a:pPr eaLnBrk="1" hangingPunct="1">
              <a:spcBef>
                <a:spcPct val="0"/>
              </a:spcBef>
            </a:pPr>
            <a:endParaRPr lang="en-US" smtClean="0">
              <a:latin typeface="Times" pitchFamily="18" charset="0"/>
            </a:endParaRPr>
          </a:p>
          <a:p>
            <a:pPr eaLnBrk="1" hangingPunct="1">
              <a:spcBef>
                <a:spcPct val="0"/>
              </a:spcBef>
            </a:pPr>
            <a:r>
              <a:rPr lang="en-US" b="1" smtClean="0">
                <a:latin typeface="Times" pitchFamily="18" charset="0"/>
              </a:rPr>
              <a:t>Conclusion</a:t>
            </a:r>
            <a:r>
              <a:rPr lang="en-US" smtClean="0">
                <a:latin typeface="Times" pitchFamily="18" charset="0"/>
              </a:rPr>
              <a:t>:  This is the visual set up to the following slide</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EF032EAE-F78C-4757-A3CF-184469F0EF6B}" type="slidenum">
              <a:rPr lang="en-US" smtClean="0">
                <a:solidFill>
                  <a:srgbClr val="000000"/>
                </a:solidFill>
                <a:latin typeface="Times" pitchFamily="18" charset="0"/>
              </a:rPr>
              <a:pPr eaLnBrk="1">
                <a:buFont typeface="Times New Roman" pitchFamily="18" charset="0"/>
                <a:buNone/>
              </a:pPr>
              <a:t>76</a:t>
            </a:fld>
            <a:endParaRPr lang="en-US" smtClean="0">
              <a:solidFill>
                <a:srgbClr val="000000"/>
              </a:solidFill>
              <a:latin typeface="Times" pitchFamily="18" charset="0"/>
            </a:endParaRPr>
          </a:p>
        </p:txBody>
      </p:sp>
      <p:sp>
        <p:nvSpPr>
          <p:cNvPr id="134147" name="Rectangle 2"/>
          <p:cNvSpPr>
            <a:spLocks noGrp="1" noRot="1" noChangeAspect="1" noChangeArrowheads="1" noTextEdit="1"/>
          </p:cNvSpPr>
          <p:nvPr>
            <p:ph type="sldImg"/>
          </p:nvPr>
        </p:nvSpPr>
        <p:spPr>
          <a:xfrm>
            <a:off x="1146175" y="687388"/>
            <a:ext cx="4567238" cy="3427412"/>
          </a:xfrm>
        </p:spPr>
      </p:sp>
      <p:sp>
        <p:nvSpPr>
          <p:cNvPr id="134148" name="Rectangle 3"/>
          <p:cNvSpPr>
            <a:spLocks noGrp="1" noChangeArrowheads="1"/>
          </p:cNvSpPr>
          <p:nvPr>
            <p:ph type="body" idx="1"/>
          </p:nvPr>
        </p:nvSpPr>
        <p:spPr>
          <a:xfrm>
            <a:off x="916081" y="4345421"/>
            <a:ext cx="5025838"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eaLnBrk="1" hangingPunct="1">
              <a:spcBef>
                <a:spcPct val="0"/>
              </a:spcBef>
            </a:pPr>
            <a:r>
              <a:rPr lang="en-US" b="1" smtClean="0">
                <a:latin typeface="Times" pitchFamily="18" charset="0"/>
              </a:rPr>
              <a:t>Purpose</a:t>
            </a:r>
            <a:r>
              <a:rPr lang="en-US" smtClean="0">
                <a:latin typeface="Times" pitchFamily="18" charset="0"/>
              </a:rPr>
              <a:t>: To visually demonstrate sequencing by synthesis</a:t>
            </a:r>
          </a:p>
          <a:p>
            <a:pPr eaLnBrk="1" hangingPunct="1">
              <a:spcBef>
                <a:spcPct val="0"/>
              </a:spcBef>
            </a:pPr>
            <a:endParaRPr lang="en-US" smtClean="0">
              <a:latin typeface="Times" pitchFamily="18" charset="0"/>
            </a:endParaRPr>
          </a:p>
          <a:p>
            <a:pPr eaLnBrk="1" hangingPunct="1">
              <a:spcBef>
                <a:spcPct val="0"/>
              </a:spcBef>
            </a:pPr>
            <a:r>
              <a:rPr lang="en-US" b="1" smtClean="0">
                <a:latin typeface="Times" pitchFamily="18" charset="0"/>
              </a:rPr>
              <a:t>Details</a:t>
            </a:r>
            <a:r>
              <a:rPr lang="en-US" smtClean="0">
                <a:latin typeface="Times" pitchFamily="18" charset="0"/>
              </a:rPr>
              <a:t>:  A visual illustration of 9 cycles of sequencing by synthesis.</a:t>
            </a:r>
          </a:p>
          <a:p>
            <a:pPr eaLnBrk="1" hangingPunct="1">
              <a:spcBef>
                <a:spcPct val="0"/>
              </a:spcBef>
            </a:pPr>
            <a:r>
              <a:rPr lang="en-US" smtClean="0">
                <a:latin typeface="Times" pitchFamily="18" charset="0"/>
              </a:rPr>
              <a:t>Following the 20 micron square from the previous slide you can see how the clusters change color each cycle.</a:t>
            </a:r>
          </a:p>
          <a:p>
            <a:pPr eaLnBrk="1" hangingPunct="1">
              <a:spcBef>
                <a:spcPct val="0"/>
              </a:spcBef>
            </a:pPr>
            <a:r>
              <a:rPr lang="en-US" smtClean="0">
                <a:latin typeface="Times" pitchFamily="18" charset="0"/>
              </a:rPr>
              <a:t>Looking at the top circled cluster the color changes from green to blue, to red, to green…corresponding to T, G, C, T…</a:t>
            </a:r>
          </a:p>
          <a:p>
            <a:pPr eaLnBrk="1" hangingPunct="1">
              <a:spcBef>
                <a:spcPct val="0"/>
              </a:spcBef>
            </a:pPr>
            <a:r>
              <a:rPr lang="en-US" smtClean="0">
                <a:latin typeface="Times" pitchFamily="18" charset="0"/>
              </a:rPr>
              <a:t>Looking at the bottom circled cluster the color is green, green, green, green, green…corresponding to a homopolymer T interrupted by a G (cycle 8)</a:t>
            </a:r>
          </a:p>
          <a:p>
            <a:pPr eaLnBrk="1" hangingPunct="1">
              <a:spcBef>
                <a:spcPct val="0"/>
              </a:spcBef>
            </a:pPr>
            <a:r>
              <a:rPr lang="en-US" smtClean="0">
                <a:latin typeface="Times" pitchFamily="18" charset="0"/>
              </a:rPr>
              <a:t>This is a great moment to indicate our ability to accurately sequence homopolymers (unlike 454).  Details are shown in the data description of our BAC sequencing standard later in this presentation.</a:t>
            </a:r>
          </a:p>
          <a:p>
            <a:pPr eaLnBrk="1" hangingPunct="1">
              <a:spcBef>
                <a:spcPct val="0"/>
              </a:spcBef>
            </a:pPr>
            <a:endParaRPr lang="en-US" smtClean="0">
              <a:latin typeface="Times" pitchFamily="18" charset="0"/>
            </a:endParaRPr>
          </a:p>
          <a:p>
            <a:pPr eaLnBrk="1" hangingPunct="1">
              <a:spcBef>
                <a:spcPct val="0"/>
              </a:spcBef>
            </a:pPr>
            <a:r>
              <a:rPr lang="en-US" b="1" smtClean="0">
                <a:latin typeface="Times" pitchFamily="18" charset="0"/>
              </a:rPr>
              <a:t>Conclusion</a:t>
            </a:r>
            <a:r>
              <a:rPr lang="en-US" smtClean="0">
                <a:latin typeface="Times" pitchFamily="18" charset="0"/>
              </a:rPr>
              <a:t>: Visual explanation of sequencing by synthesis</a:t>
            </a:r>
          </a:p>
          <a:p>
            <a:pPr eaLnBrk="1" hangingPunct="1">
              <a:spcBef>
                <a:spcPct val="0"/>
              </a:spcBef>
            </a:pPr>
            <a:endParaRPr lang="en-GB" smtClean="0">
              <a:latin typeface="Times" pitchFamily="18" charset="0"/>
            </a:endParaRPr>
          </a:p>
          <a:p>
            <a:pPr eaLnBrk="1" hangingPunct="1">
              <a:spcBef>
                <a:spcPct val="0"/>
              </a:spcBef>
            </a:pPr>
            <a:r>
              <a:rPr lang="en-GB" smtClean="0">
                <a:latin typeface="Times" pitchFamily="18" charset="0"/>
              </a:rPr>
              <a:t>The current read lengths are 25-50 nt… this differs from what we are used to with capillary sequencing where sequence lengths of 650 bp can be achieved. So the next slides will give an introduction to how we use these highly parallel shorter reads.</a:t>
            </a:r>
            <a:endParaRPr lang="en-US" smtClean="0">
              <a:latin typeface="Times"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His uncle</a:t>
            </a:r>
            <a:r>
              <a:rPr lang="en-GB" baseline="0" dirty="0" smtClean="0"/>
              <a:t> basically said ‘ eh, don’t worry about it. So, long as you work hard and do your best, you’ll be fine’</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6</a:t>
            </a:fld>
            <a:endParaRPr lang="en-GB"/>
          </a:p>
        </p:txBody>
      </p:sp>
    </p:spTree>
    <p:extLst>
      <p:ext uri="{BB962C8B-B14F-4D97-AF65-F5344CB8AC3E}">
        <p14:creationId xmlns:p14="http://schemas.microsoft.com/office/powerpoint/2010/main" val="1111674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5F77F2-9474-444A-9424-4BB5A3DBE991}" type="slidenum">
              <a:rPr lang="en-US" altLang="en-US"/>
              <a:pPr/>
              <a:t>77</a:t>
            </a:fld>
            <a:endParaRPr lang="en-US" altLang="en-US"/>
          </a:p>
        </p:txBody>
      </p:sp>
      <p:sp>
        <p:nvSpPr>
          <p:cNvPr id="483330" name="Rectangle 2"/>
          <p:cNvSpPr>
            <a:spLocks noGrp="1" noRot="1" noChangeAspect="1" noChangeArrowheads="1" noTextEdit="1"/>
          </p:cNvSpPr>
          <p:nvPr>
            <p:ph type="sldImg"/>
          </p:nvPr>
        </p:nvSpPr>
        <p:spPr>
          <a:xfrm>
            <a:off x="1146175" y="687388"/>
            <a:ext cx="4567238" cy="3427412"/>
          </a:xfrm>
          <a:ln/>
        </p:spPr>
      </p:sp>
      <p:sp>
        <p:nvSpPr>
          <p:cNvPr id="483331" name="Rectangle 3"/>
          <p:cNvSpPr>
            <a:spLocks noGrp="1" noChangeArrowheads="1"/>
          </p:cNvSpPr>
          <p:nvPr>
            <p:ph type="body" idx="1"/>
          </p:nvPr>
        </p:nvSpPr>
        <p:spPr>
          <a:xfrm>
            <a:off x="913785" y="4344561"/>
            <a:ext cx="5030431" cy="4112479"/>
          </a:xfrm>
        </p:spPr>
        <p:txBody>
          <a:bodyPr/>
          <a:lstStyle/>
          <a:p>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5371D4-A295-4C65-9E47-5B0F9357A7AD}" type="slidenum">
              <a:rPr lang="en-US" altLang="en-US"/>
              <a:pPr/>
              <a:t>78</a:t>
            </a:fld>
            <a:endParaRPr lang="en-US" altLang="en-US"/>
          </a:p>
        </p:txBody>
      </p:sp>
      <p:sp>
        <p:nvSpPr>
          <p:cNvPr id="489474" name="Rectangle 2"/>
          <p:cNvSpPr>
            <a:spLocks noGrp="1" noRot="1" noChangeAspect="1" noChangeArrowheads="1" noTextEdit="1"/>
          </p:cNvSpPr>
          <p:nvPr>
            <p:ph type="sldImg"/>
          </p:nvPr>
        </p:nvSpPr>
        <p:spPr>
          <a:xfrm>
            <a:off x="1144588" y="685800"/>
            <a:ext cx="4570412" cy="3429000"/>
          </a:xfrm>
          <a:ln/>
        </p:spPr>
      </p:sp>
      <p:sp>
        <p:nvSpPr>
          <p:cNvPr id="489475" name="Rectangle 3"/>
          <p:cNvSpPr>
            <a:spLocks noGrp="1" noChangeArrowheads="1"/>
          </p:cNvSpPr>
          <p:nvPr>
            <p:ph type="body" idx="1"/>
          </p:nvPr>
        </p:nvSpPr>
        <p:spPr>
          <a:xfrm>
            <a:off x="686108" y="4344561"/>
            <a:ext cx="5485785" cy="4114027"/>
          </a:xfrm>
        </p:spPr>
        <p:txBody>
          <a:bodyPr/>
          <a:lstStyle/>
          <a:p>
            <a:endParaRPr lang="en-US"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4294967295"/>
          </p:nvPr>
        </p:nvSpPr>
        <p:spPr bwMode="auto">
          <a:xfrm>
            <a:off x="3884240" y="8685068"/>
            <a:ext cx="2972360" cy="457489"/>
          </a:xfrm>
          <a:prstGeom prst="rect">
            <a:avLst/>
          </a:prstGeom>
          <a:noFill/>
          <a:ln>
            <a:miter lim="800000"/>
            <a:headEnd/>
            <a:tailEnd/>
          </a:ln>
        </p:spPr>
        <p:txBody>
          <a:bodyPr lIns="91429" tIns="45714" rIns="91429" bIns="45714"/>
          <a:lstStyle/>
          <a:p>
            <a:fld id="{8E9F210E-5376-4656-9FFB-0D9B06278FE1}" type="slidenum">
              <a:rPr lang="en-US">
                <a:latin typeface="Arial" charset="0"/>
                <a:ea typeface="msgothic" charset="0"/>
                <a:cs typeface="msgothic" charset="0"/>
              </a:rPr>
              <a:pPr/>
              <a:t>79</a:t>
            </a:fld>
            <a:endParaRPr lang="en-US">
              <a:latin typeface="Arial" charset="0"/>
              <a:ea typeface="msgothic" charset="0"/>
              <a:cs typeface="msgothic" charset="0"/>
            </a:endParaRPr>
          </a:p>
        </p:txBody>
      </p:sp>
      <p:sp>
        <p:nvSpPr>
          <p:cNvPr id="146435" name="Rectangle 2"/>
          <p:cNvSpPr>
            <a:spLocks noGrp="1" noRot="1" noChangeAspect="1" noChangeArrowheads="1" noTextEdit="1"/>
          </p:cNvSpPr>
          <p:nvPr>
            <p:ph type="sldImg"/>
          </p:nvPr>
        </p:nvSpPr>
        <p:spPr/>
      </p:sp>
      <p:sp>
        <p:nvSpPr>
          <p:cNvPr id="14643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7ECE0E-ABE8-430F-9F01-C12ACA1D26B3}" type="slidenum">
              <a:rPr lang="en-US" altLang="en-US"/>
              <a:pPr/>
              <a:t>80</a:t>
            </a:fld>
            <a:endParaRPr lang="en-US" altLang="en-US"/>
          </a:p>
        </p:txBody>
      </p:sp>
      <p:sp>
        <p:nvSpPr>
          <p:cNvPr id="485378" name="Rectangle 2"/>
          <p:cNvSpPr>
            <a:spLocks noGrp="1" noRot="1" noChangeAspect="1" noChangeArrowheads="1" noTextEdit="1"/>
          </p:cNvSpPr>
          <p:nvPr>
            <p:ph type="sldImg"/>
          </p:nvPr>
        </p:nvSpPr>
        <p:spPr>
          <a:xfrm>
            <a:off x="1146175" y="687388"/>
            <a:ext cx="4567238" cy="3427412"/>
          </a:xfrm>
          <a:ln/>
        </p:spPr>
      </p:sp>
      <p:sp>
        <p:nvSpPr>
          <p:cNvPr id="485379" name="Rectangle 3"/>
          <p:cNvSpPr>
            <a:spLocks noGrp="1" noChangeArrowheads="1"/>
          </p:cNvSpPr>
          <p:nvPr>
            <p:ph type="body" idx="1"/>
          </p:nvPr>
        </p:nvSpPr>
        <p:spPr>
          <a:xfrm>
            <a:off x="915323" y="4344561"/>
            <a:ext cx="5027354" cy="4112479"/>
          </a:xfrm>
        </p:spPr>
        <p:txBody>
          <a:bodyPr/>
          <a:lstStyle/>
          <a:p>
            <a:endParaRPr lang="en-US"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xfrm>
            <a:off x="3884613" y="8685213"/>
            <a:ext cx="29718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fld id="{5BFAFE94-30C1-44FE-BD2E-AE6431E204CA}" type="slidenum">
              <a:rPr lang="en-GB" sz="1200">
                <a:solidFill>
                  <a:prstClr val="black"/>
                </a:solidFill>
              </a:rPr>
              <a:pPr/>
              <a:t>82</a:t>
            </a:fld>
            <a:endParaRPr lang="en-GB" sz="1200">
              <a:solidFill>
                <a:prstClr val="black"/>
              </a:solidFill>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Times" pitchFamily="18"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9A54A12-E1F2-45F5-99DB-30D160B11C91}" type="slidenum">
              <a:rPr lang="en-US" altLang="en-US"/>
              <a:pPr/>
              <a:t>85</a:t>
            </a:fld>
            <a:endParaRPr lang="en-US" altLang="en-US"/>
          </a:p>
        </p:txBody>
      </p:sp>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p:txBody>
          <a:bodyPr/>
          <a:lstStyle/>
          <a:p>
            <a:endParaRPr lang="en-US" altLang="en-US"/>
          </a:p>
        </p:txBody>
      </p:sp>
      <p:sp>
        <p:nvSpPr>
          <p:cNvPr id="4" name="Slide Number Placeholder 3"/>
          <p:cNvSpPr txBox="1">
            <a:spLocks noGrp="1"/>
          </p:cNvSpPr>
          <p:nvPr/>
        </p:nvSpPr>
        <p:spPr>
          <a:xfrm>
            <a:off x="3884613" y="8685213"/>
            <a:ext cx="2971800" cy="457200"/>
          </a:xfrm>
          <a:prstGeom prst="rect">
            <a:avLst/>
          </a:prstGeom>
          <a:noFill/>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2C5FD6DF-D3B9-4C66-983C-B5C96D5D66FF}" type="slidenum">
              <a:rPr lang="en-US" altLang="en-US" sz="1200">
                <a:latin typeface="Calibri" pitchFamily="34" charset="0"/>
                <a:cs typeface="Arial" pitchFamily="34" charset="0"/>
              </a:rPr>
              <a:pPr algn="r"/>
              <a:t>85</a:t>
            </a:fld>
            <a:endParaRPr lang="en-US" altLang="en-US" sz="1200">
              <a:latin typeface="Calibri" pitchFamily="34" charset="0"/>
              <a:cs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386"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649628" algn="l"/>
                <a:tab pos="1299256" algn="l"/>
                <a:tab pos="1948884" algn="l"/>
                <a:tab pos="2598511" algn="l"/>
              </a:tabLst>
              <a:defRPr>
                <a:solidFill>
                  <a:schemeClr val="tx1"/>
                </a:solidFill>
                <a:latin typeface="Arial" charset="0"/>
                <a:cs typeface="DejaVu Sans" pitchFamily="34" charset="0"/>
              </a:defRPr>
            </a:lvl1pPr>
            <a:lvl2pPr eaLnBrk="0">
              <a:tabLst>
                <a:tab pos="649628" algn="l"/>
                <a:tab pos="1299256" algn="l"/>
                <a:tab pos="1948884" algn="l"/>
                <a:tab pos="2598511" algn="l"/>
              </a:tabLst>
              <a:defRPr>
                <a:solidFill>
                  <a:schemeClr val="tx1"/>
                </a:solidFill>
                <a:latin typeface="Arial" charset="0"/>
                <a:cs typeface="DejaVu Sans" pitchFamily="34" charset="0"/>
              </a:defRPr>
            </a:lvl2pPr>
            <a:lvl3pPr eaLnBrk="0">
              <a:tabLst>
                <a:tab pos="649628" algn="l"/>
                <a:tab pos="1299256" algn="l"/>
                <a:tab pos="1948884" algn="l"/>
                <a:tab pos="2598511" algn="l"/>
              </a:tabLst>
              <a:defRPr>
                <a:solidFill>
                  <a:schemeClr val="tx1"/>
                </a:solidFill>
                <a:latin typeface="Arial" charset="0"/>
                <a:cs typeface="DejaVu Sans" pitchFamily="34" charset="0"/>
              </a:defRPr>
            </a:lvl3pPr>
            <a:lvl4pPr eaLnBrk="0">
              <a:tabLst>
                <a:tab pos="649628" algn="l"/>
                <a:tab pos="1299256" algn="l"/>
                <a:tab pos="1948884" algn="l"/>
                <a:tab pos="2598511" algn="l"/>
              </a:tabLst>
              <a:defRPr>
                <a:solidFill>
                  <a:schemeClr val="tx1"/>
                </a:solidFill>
                <a:latin typeface="Arial" charset="0"/>
                <a:cs typeface="DejaVu Sans" pitchFamily="34" charset="0"/>
              </a:defRPr>
            </a:lvl4pPr>
            <a:lvl5pPr eaLnBrk="0">
              <a:tabLst>
                <a:tab pos="649628" algn="l"/>
                <a:tab pos="1299256" algn="l"/>
                <a:tab pos="1948884" algn="l"/>
                <a:tab pos="2598511" algn="l"/>
              </a:tabLst>
              <a:defRPr>
                <a:solidFill>
                  <a:schemeClr val="tx1"/>
                </a:solidFill>
                <a:latin typeface="Arial" charset="0"/>
                <a:cs typeface="DejaVu Sans" pitchFamily="34" charset="0"/>
              </a:defRPr>
            </a:lvl5pPr>
            <a:lvl6pPr marL="2256602"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6pPr>
            <a:lvl7pPr marL="2666893"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7pPr>
            <a:lvl8pPr marL="3077185"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8pPr>
            <a:lvl9pPr marL="3487476" indent="-205146" defTabSz="410291" eaLnBrk="0" fontAlgn="base" hangingPunct="0">
              <a:lnSpc>
                <a:spcPct val="93000"/>
              </a:lnSpc>
              <a:spcBef>
                <a:spcPct val="0"/>
              </a:spcBef>
              <a:spcAft>
                <a:spcPct val="0"/>
              </a:spcAft>
              <a:buClr>
                <a:srgbClr val="000000"/>
              </a:buClr>
              <a:buSzPct val="100000"/>
              <a:buFont typeface="Times New Roman" pitchFamily="18" charset="0"/>
              <a:tabLst>
                <a:tab pos="649628" algn="l"/>
                <a:tab pos="1299256" algn="l"/>
                <a:tab pos="1948884" algn="l"/>
                <a:tab pos="2598511" algn="l"/>
              </a:tabLst>
              <a:defRPr>
                <a:solidFill>
                  <a:schemeClr val="tx1"/>
                </a:solidFill>
                <a:latin typeface="Arial" charset="0"/>
                <a:cs typeface="DejaVu Sans" pitchFamily="34" charset="0"/>
              </a:defRPr>
            </a:lvl9pPr>
          </a:lstStyle>
          <a:p>
            <a:pPr eaLnBrk="1">
              <a:buFont typeface="Times New Roman" pitchFamily="18" charset="0"/>
              <a:buNone/>
            </a:pPr>
            <a:fld id="{1EDE5546-BA37-4915-8603-0D2265167B42}" type="slidenum">
              <a:rPr lang="en-US" smtClean="0">
                <a:solidFill>
                  <a:srgbClr val="000000"/>
                </a:solidFill>
                <a:latin typeface="Times New Roman" pitchFamily="18" charset="0"/>
              </a:rPr>
              <a:pPr eaLnBrk="1">
                <a:buFont typeface="Times New Roman" pitchFamily="18" charset="0"/>
                <a:buNone/>
              </a:pPr>
              <a:t>102</a:t>
            </a:fld>
            <a:endParaRPr lang="en-US" smtClean="0">
              <a:solidFill>
                <a:srgbClr val="000000"/>
              </a:solidFill>
              <a:latin typeface="Times New Roman" pitchFamily="18" charset="0"/>
            </a:endParaRPr>
          </a:p>
        </p:txBody>
      </p:sp>
      <p:sp>
        <p:nvSpPr>
          <p:cNvPr id="144387" name="Rectangle 1"/>
          <p:cNvSpPr>
            <a:spLocks noGrp="1" noRot="1" noChangeAspect="1" noChangeArrowheads="1" noTextEdit="1"/>
          </p:cNvSpPr>
          <p:nvPr>
            <p:ph type="sldImg"/>
          </p:nvPr>
        </p:nvSpPr>
        <p:spPr>
          <a:xfrm>
            <a:off x="1143000" y="693738"/>
            <a:ext cx="4572000" cy="3429000"/>
          </a:xfrm>
          <a:solidFill>
            <a:srgbClr val="FFFFFF"/>
          </a:solidFill>
          <a:ln>
            <a:solidFill>
              <a:srgbClr val="000000"/>
            </a:solidFill>
            <a:miter lim="800000"/>
            <a:headEnd/>
            <a:tailEnd/>
          </a:ln>
        </p:spPr>
      </p:sp>
      <p:sp>
        <p:nvSpPr>
          <p:cNvPr id="144388" name="Rectangle 2"/>
          <p:cNvSpPr>
            <a:spLocks noGrp="1" noChangeArrowheads="1"/>
          </p:cNvSpPr>
          <p:nvPr>
            <p:ph type="body" idx="1"/>
          </p:nvPr>
        </p:nvSpPr>
        <p:spPr>
          <a:xfrm>
            <a:off x="686360" y="4342535"/>
            <a:ext cx="5486681" cy="403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01627C89-C535-4D76-B050-7DC80743142D}" type="slidenum">
              <a:rPr lang="en-GB" smtClean="0"/>
              <a:pPr>
                <a:defRPr/>
              </a:pPr>
              <a:t>110</a:t>
            </a:fld>
            <a:endParaRPr lang="en-GB"/>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HLA genes are around 6kb</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119</a:t>
            </a:fld>
            <a:endParaRPr lang="en-GB"/>
          </a:p>
        </p:txBody>
      </p:sp>
    </p:spTree>
    <p:extLst>
      <p:ext uri="{BB962C8B-B14F-4D97-AF65-F5344CB8AC3E}">
        <p14:creationId xmlns:p14="http://schemas.microsoft.com/office/powerpoint/2010/main" val="39489123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Overview of long read assembly methods. </a:t>
            </a:r>
            <a:r>
              <a:rPr lang="en-GB" sz="1200" b="1" i="0" kern="1200" dirty="0" smtClean="0">
                <a:solidFill>
                  <a:schemeClr val="tx1"/>
                </a:solidFill>
                <a:effectLst/>
                <a:latin typeface="+mn-lt"/>
                <a:ea typeface="+mn-ea"/>
                <a:cs typeface="+mn-cs"/>
              </a:rPr>
              <a:t>(a)</a:t>
            </a:r>
            <a:r>
              <a:rPr lang="en-GB" sz="1200" b="0" i="0" kern="1200" dirty="0" smtClean="0">
                <a:solidFill>
                  <a:schemeClr val="tx1"/>
                </a:solidFill>
                <a:effectLst/>
                <a:latin typeface="+mn-lt"/>
                <a:ea typeface="+mn-ea"/>
                <a:cs typeface="+mn-cs"/>
              </a:rPr>
              <a:t> The hierarchical method uses a two-step process. Due to the difficulty of detecting noisy overlaps (</a:t>
            </a:r>
            <a:r>
              <a:rPr lang="en-GB" sz="1200" b="0" i="0" kern="1200" dirty="0" err="1" smtClean="0">
                <a:solidFill>
                  <a:schemeClr val="tx1"/>
                </a:solidFill>
                <a:effectLst/>
                <a:latin typeface="+mn-lt"/>
                <a:ea typeface="+mn-ea"/>
                <a:cs typeface="+mn-cs"/>
              </a:rPr>
              <a:t>i</a:t>
            </a:r>
            <a:r>
              <a:rPr lang="en-GB" sz="1200" b="0" i="0" kern="1200" dirty="0" smtClean="0">
                <a:solidFill>
                  <a:schemeClr val="tx1"/>
                </a:solidFill>
                <a:effectLst/>
                <a:latin typeface="+mn-lt"/>
                <a:ea typeface="+mn-ea"/>
                <a:cs typeface="+mn-cs"/>
              </a:rPr>
              <a:t>), other sequences (ii) are used to correct the noisy data. The sequences used for correction can be high-identity reads, assemblies of other reads, or even other long reads. Once the noisy reads are corrected, an assembly graph (iii) is constructed from the now high-accuracy data and the graph is simplified to a single </a:t>
            </a:r>
            <a:r>
              <a:rPr lang="en-GB" sz="1200" b="0" i="0" kern="1200" dirty="0" err="1" smtClean="0">
                <a:solidFill>
                  <a:schemeClr val="tx1"/>
                </a:solidFill>
                <a:effectLst/>
                <a:latin typeface="+mn-lt"/>
                <a:ea typeface="+mn-ea"/>
                <a:cs typeface="+mn-cs"/>
              </a:rPr>
              <a:t>contig</a:t>
            </a:r>
            <a:r>
              <a:rPr lang="en-GB" sz="1200" b="0" i="0" kern="1200" dirty="0" smtClean="0">
                <a:solidFill>
                  <a:schemeClr val="tx1"/>
                </a:solidFill>
                <a:effectLst/>
                <a:latin typeface="+mn-lt"/>
                <a:ea typeface="+mn-ea"/>
                <a:cs typeface="+mn-cs"/>
              </a:rPr>
              <a:t> (iv). </a:t>
            </a:r>
            <a:r>
              <a:rPr lang="en-GB" sz="1200" b="1" i="0" kern="1200" dirty="0" smtClean="0">
                <a:solidFill>
                  <a:schemeClr val="tx1"/>
                </a:solidFill>
                <a:effectLst/>
                <a:latin typeface="+mn-lt"/>
                <a:ea typeface="+mn-ea"/>
                <a:cs typeface="+mn-cs"/>
              </a:rPr>
              <a:t>(b)</a:t>
            </a:r>
            <a:r>
              <a:rPr lang="en-GB" sz="1200" b="0" i="0" kern="1200" dirty="0" smtClean="0">
                <a:solidFill>
                  <a:schemeClr val="tx1"/>
                </a:solidFill>
                <a:effectLst/>
                <a:latin typeface="+mn-lt"/>
                <a:ea typeface="+mn-ea"/>
                <a:cs typeface="+mn-cs"/>
              </a:rPr>
              <a:t> The scaffolding and gap patching methods start with complementary high-identity sequence data, which is first assembled. Once assembled, long reads are aligned and used to connect </a:t>
            </a:r>
            <a:r>
              <a:rPr lang="en-GB" sz="1200" b="0" i="0" kern="1200" dirty="0" err="1" smtClean="0">
                <a:solidFill>
                  <a:schemeClr val="tx1"/>
                </a:solidFill>
                <a:effectLst/>
                <a:latin typeface="+mn-lt"/>
                <a:ea typeface="+mn-ea"/>
                <a:cs typeface="+mn-cs"/>
              </a:rPr>
              <a:t>contigs</a:t>
            </a:r>
            <a:r>
              <a:rPr lang="en-GB" sz="1200" b="0" i="0" kern="1200" dirty="0" smtClean="0">
                <a:solidFill>
                  <a:schemeClr val="tx1"/>
                </a:solidFill>
                <a:effectLst/>
                <a:latin typeface="+mn-lt"/>
                <a:ea typeface="+mn-ea"/>
                <a:cs typeface="+mn-cs"/>
              </a:rPr>
              <a:t> (iii) or fill in missing sequence (iv). The filled and </a:t>
            </a:r>
            <a:r>
              <a:rPr lang="en-GB" sz="1200" b="0" i="0" kern="1200" dirty="0" err="1" smtClean="0">
                <a:solidFill>
                  <a:schemeClr val="tx1"/>
                </a:solidFill>
                <a:effectLst/>
                <a:latin typeface="+mn-lt"/>
                <a:ea typeface="+mn-ea"/>
                <a:cs typeface="+mn-cs"/>
              </a:rPr>
              <a:t>scaffolded</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contigs</a:t>
            </a:r>
            <a:r>
              <a:rPr lang="en-GB" sz="1200" b="0" i="0" kern="1200" dirty="0" smtClean="0">
                <a:solidFill>
                  <a:schemeClr val="tx1"/>
                </a:solidFill>
                <a:effectLst/>
                <a:latin typeface="+mn-lt"/>
                <a:ea typeface="+mn-ea"/>
                <a:cs typeface="+mn-cs"/>
              </a:rPr>
              <a:t> are output (v). </a:t>
            </a:r>
            <a:r>
              <a:rPr lang="en-GB" sz="1200" b="1" i="0" kern="1200" dirty="0" smtClean="0">
                <a:solidFill>
                  <a:schemeClr val="tx1"/>
                </a:solidFill>
                <a:effectLst/>
                <a:latin typeface="+mn-lt"/>
                <a:ea typeface="+mn-ea"/>
                <a:cs typeface="+mn-cs"/>
              </a:rPr>
              <a:t>(c)</a:t>
            </a:r>
            <a:r>
              <a:rPr lang="en-GB" sz="1200" b="0" i="0" kern="1200" dirty="0" smtClean="0">
                <a:solidFill>
                  <a:schemeClr val="tx1"/>
                </a:solidFill>
                <a:effectLst/>
                <a:latin typeface="+mn-lt"/>
                <a:ea typeface="+mn-ea"/>
                <a:cs typeface="+mn-cs"/>
              </a:rPr>
              <a:t> Read threading relies on resolving a short-read assembly graph using long reads. It differs from the scaffolding approach because it operates on the assembly graph rather than the </a:t>
            </a:r>
            <a:r>
              <a:rPr lang="en-GB" sz="1200" b="0" i="0" kern="1200" dirty="0" err="1" smtClean="0">
                <a:solidFill>
                  <a:schemeClr val="tx1"/>
                </a:solidFill>
                <a:effectLst/>
                <a:latin typeface="+mn-lt"/>
                <a:ea typeface="+mn-ea"/>
                <a:cs typeface="+mn-cs"/>
              </a:rPr>
              <a:t>contigs</a:t>
            </a:r>
            <a:r>
              <a:rPr lang="en-GB" sz="1200" b="0" i="0" kern="1200" dirty="0" smtClean="0">
                <a:solidFill>
                  <a:schemeClr val="tx1"/>
                </a:solidFill>
                <a:effectLst/>
                <a:latin typeface="+mn-lt"/>
                <a:ea typeface="+mn-ea"/>
                <a:cs typeface="+mn-cs"/>
              </a:rPr>
              <a:t>. First, an assembly graph is constructed from the complementary data (ii). The long reads are then layered onto the graph (iii) and used to resolve repeat-induced graph structures. The graph structure may then be resolved (iv).</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124</a:t>
            </a:fld>
            <a:endParaRPr lang="en-GB"/>
          </a:p>
        </p:txBody>
      </p:sp>
    </p:spTree>
    <p:extLst>
      <p:ext uri="{BB962C8B-B14F-4D97-AF65-F5344CB8AC3E}">
        <p14:creationId xmlns:p14="http://schemas.microsoft.com/office/powerpoint/2010/main" val="2807654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7</a:t>
            </a:fld>
            <a:endParaRPr lang="en-GB"/>
          </a:p>
        </p:txBody>
      </p:sp>
    </p:spTree>
    <p:extLst>
      <p:ext uri="{BB962C8B-B14F-4D97-AF65-F5344CB8AC3E}">
        <p14:creationId xmlns:p14="http://schemas.microsoft.com/office/powerpoint/2010/main" val="1111674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p:txBody>
          <a:bodyPr/>
          <a:lstStyle/>
          <a:p>
            <a:pPr>
              <a:defRPr/>
            </a:pPr>
            <a:fld id="{8F2C33A4-6502-4468-9D58-3B5996174632}" type="slidenum">
              <a:rPr lang="en-US" smtClean="0">
                <a:ea typeface="ＭＳ Ｐゴシック" pitchFamily="34" charset="-128"/>
              </a:rPr>
              <a:pPr>
                <a:defRPr/>
              </a:pPr>
              <a:t>129</a:t>
            </a:fld>
            <a:endParaRPr lang="en-US" smtClean="0">
              <a:ea typeface="ＭＳ Ｐゴシック" pitchFamily="34" charset="-128"/>
            </a:endParaRPr>
          </a:p>
        </p:txBody>
      </p:sp>
      <p:sp>
        <p:nvSpPr>
          <p:cNvPr id="95235" name="Rectangle 2"/>
          <p:cNvSpPr>
            <a:spLocks noGrp="1" noRot="1" noChangeAspect="1" noChangeArrowheads="1" noTextEdit="1"/>
          </p:cNvSpPr>
          <p:nvPr>
            <p:ph type="sldImg"/>
          </p:nvPr>
        </p:nvSpPr>
        <p:spPr bwMode="auto">
          <a:xfrm>
            <a:off x="1141413" y="685800"/>
            <a:ext cx="4575175"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txBox="1">
            <a:spLocks noGrp="1" noChangeArrowheads="1"/>
          </p:cNvSpPr>
          <p:nvPr/>
        </p:nvSpPr>
        <p:spPr bwMode="auto">
          <a:xfrm>
            <a:off x="3884613" y="8684778"/>
            <a:ext cx="2971800" cy="457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37" tIns="46218" rIns="92437" bIns="46218" anchor="b"/>
          <a:lstStyle>
            <a:lvl1pPr defTabSz="922338" eaLnBrk="0" hangingPunct="0">
              <a:defRPr>
                <a:solidFill>
                  <a:schemeClr val="tx1"/>
                </a:solidFill>
                <a:latin typeface="Arial" charset="0"/>
                <a:cs typeface="Arial" charset="0"/>
              </a:defRPr>
            </a:lvl1pPr>
            <a:lvl2pPr marL="742950" indent="-285750" defTabSz="922338" eaLnBrk="0" hangingPunct="0">
              <a:defRPr>
                <a:solidFill>
                  <a:schemeClr val="tx1"/>
                </a:solidFill>
                <a:latin typeface="Arial" charset="0"/>
                <a:cs typeface="Arial" charset="0"/>
              </a:defRPr>
            </a:lvl2pPr>
            <a:lvl3pPr marL="1143000" indent="-228600" defTabSz="922338" eaLnBrk="0" hangingPunct="0">
              <a:defRPr>
                <a:solidFill>
                  <a:schemeClr val="tx1"/>
                </a:solidFill>
                <a:latin typeface="Arial" charset="0"/>
                <a:cs typeface="Arial" charset="0"/>
              </a:defRPr>
            </a:lvl3pPr>
            <a:lvl4pPr marL="1600200" indent="-228600" defTabSz="922338" eaLnBrk="0" hangingPunct="0">
              <a:defRPr>
                <a:solidFill>
                  <a:schemeClr val="tx1"/>
                </a:solidFill>
                <a:latin typeface="Arial" charset="0"/>
                <a:cs typeface="Arial" charset="0"/>
              </a:defRPr>
            </a:lvl4pPr>
            <a:lvl5pPr marL="2057400" indent="-228600" defTabSz="922338" eaLnBrk="0" hangingPunct="0">
              <a:defRPr>
                <a:solidFill>
                  <a:schemeClr val="tx1"/>
                </a:solidFill>
                <a:latin typeface="Arial" charset="0"/>
                <a:cs typeface="Arial" charset="0"/>
              </a:defRPr>
            </a:lvl5pPr>
            <a:lvl6pPr marL="2514600" indent="-228600" defTabSz="922338" eaLnBrk="0" fontAlgn="base" hangingPunct="0">
              <a:spcBef>
                <a:spcPct val="0"/>
              </a:spcBef>
              <a:spcAft>
                <a:spcPct val="0"/>
              </a:spcAft>
              <a:defRPr>
                <a:solidFill>
                  <a:schemeClr val="tx1"/>
                </a:solidFill>
                <a:latin typeface="Arial" charset="0"/>
                <a:cs typeface="Arial" charset="0"/>
              </a:defRPr>
            </a:lvl6pPr>
            <a:lvl7pPr marL="2971800" indent="-228600" defTabSz="922338" eaLnBrk="0" fontAlgn="base" hangingPunct="0">
              <a:spcBef>
                <a:spcPct val="0"/>
              </a:spcBef>
              <a:spcAft>
                <a:spcPct val="0"/>
              </a:spcAft>
              <a:defRPr>
                <a:solidFill>
                  <a:schemeClr val="tx1"/>
                </a:solidFill>
                <a:latin typeface="Arial" charset="0"/>
                <a:cs typeface="Arial" charset="0"/>
              </a:defRPr>
            </a:lvl7pPr>
            <a:lvl8pPr marL="3429000" indent="-228600" defTabSz="922338" eaLnBrk="0" fontAlgn="base" hangingPunct="0">
              <a:spcBef>
                <a:spcPct val="0"/>
              </a:spcBef>
              <a:spcAft>
                <a:spcPct val="0"/>
              </a:spcAft>
              <a:defRPr>
                <a:solidFill>
                  <a:schemeClr val="tx1"/>
                </a:solidFill>
                <a:latin typeface="Arial" charset="0"/>
                <a:cs typeface="Arial" charset="0"/>
              </a:defRPr>
            </a:lvl8pPr>
            <a:lvl9pPr marL="3886200" indent="-228600" defTabSz="922338" eaLnBrk="0" fontAlgn="base" hangingPunct="0">
              <a:spcBef>
                <a:spcPct val="0"/>
              </a:spcBef>
              <a:spcAft>
                <a:spcPct val="0"/>
              </a:spcAft>
              <a:defRPr>
                <a:solidFill>
                  <a:schemeClr val="tx1"/>
                </a:solidFill>
                <a:latin typeface="Arial" charset="0"/>
                <a:cs typeface="Arial" charset="0"/>
              </a:defRPr>
            </a:lvl9pPr>
          </a:lstStyle>
          <a:p>
            <a:pPr algn="r" eaLnBrk="1" hangingPunct="1"/>
            <a:fld id="{94C6F3F8-AA50-45C3-937F-6820BAF33AD6}" type="slidenum">
              <a:rPr lang="en-US" sz="1300"/>
              <a:pPr algn="r" eaLnBrk="1" hangingPunct="1"/>
              <a:t>135</a:t>
            </a:fld>
            <a:endParaRPr lang="en-US" sz="1300"/>
          </a:p>
        </p:txBody>
      </p:sp>
      <p:sp>
        <p:nvSpPr>
          <p:cNvPr id="96259" name="Rectangle 7"/>
          <p:cNvSpPr txBox="1">
            <a:spLocks noGrp="1" noChangeArrowheads="1"/>
          </p:cNvSpPr>
          <p:nvPr/>
        </p:nvSpPr>
        <p:spPr bwMode="auto">
          <a:xfrm>
            <a:off x="3884613" y="8684778"/>
            <a:ext cx="2971800" cy="457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37" tIns="46218" rIns="92437" bIns="46218" anchor="b"/>
          <a:lstStyle>
            <a:lvl1pPr defTabSz="922338" eaLnBrk="0" hangingPunct="0">
              <a:defRPr>
                <a:solidFill>
                  <a:schemeClr val="tx1"/>
                </a:solidFill>
                <a:latin typeface="Arial" charset="0"/>
                <a:cs typeface="Arial" charset="0"/>
              </a:defRPr>
            </a:lvl1pPr>
            <a:lvl2pPr marL="742950" indent="-285750" defTabSz="922338" eaLnBrk="0" hangingPunct="0">
              <a:defRPr>
                <a:solidFill>
                  <a:schemeClr val="tx1"/>
                </a:solidFill>
                <a:latin typeface="Arial" charset="0"/>
                <a:cs typeface="Arial" charset="0"/>
              </a:defRPr>
            </a:lvl2pPr>
            <a:lvl3pPr marL="1143000" indent="-228600" defTabSz="922338" eaLnBrk="0" hangingPunct="0">
              <a:defRPr>
                <a:solidFill>
                  <a:schemeClr val="tx1"/>
                </a:solidFill>
                <a:latin typeface="Arial" charset="0"/>
                <a:cs typeface="Arial" charset="0"/>
              </a:defRPr>
            </a:lvl3pPr>
            <a:lvl4pPr marL="1600200" indent="-228600" defTabSz="922338" eaLnBrk="0" hangingPunct="0">
              <a:defRPr>
                <a:solidFill>
                  <a:schemeClr val="tx1"/>
                </a:solidFill>
                <a:latin typeface="Arial" charset="0"/>
                <a:cs typeface="Arial" charset="0"/>
              </a:defRPr>
            </a:lvl4pPr>
            <a:lvl5pPr marL="2057400" indent="-228600" defTabSz="922338" eaLnBrk="0" hangingPunct="0">
              <a:defRPr>
                <a:solidFill>
                  <a:schemeClr val="tx1"/>
                </a:solidFill>
                <a:latin typeface="Arial" charset="0"/>
                <a:cs typeface="Arial" charset="0"/>
              </a:defRPr>
            </a:lvl5pPr>
            <a:lvl6pPr marL="2514600" indent="-228600" defTabSz="922338" eaLnBrk="0" fontAlgn="base" hangingPunct="0">
              <a:spcBef>
                <a:spcPct val="0"/>
              </a:spcBef>
              <a:spcAft>
                <a:spcPct val="0"/>
              </a:spcAft>
              <a:defRPr>
                <a:solidFill>
                  <a:schemeClr val="tx1"/>
                </a:solidFill>
                <a:latin typeface="Arial" charset="0"/>
                <a:cs typeface="Arial" charset="0"/>
              </a:defRPr>
            </a:lvl6pPr>
            <a:lvl7pPr marL="2971800" indent="-228600" defTabSz="922338" eaLnBrk="0" fontAlgn="base" hangingPunct="0">
              <a:spcBef>
                <a:spcPct val="0"/>
              </a:spcBef>
              <a:spcAft>
                <a:spcPct val="0"/>
              </a:spcAft>
              <a:defRPr>
                <a:solidFill>
                  <a:schemeClr val="tx1"/>
                </a:solidFill>
                <a:latin typeface="Arial" charset="0"/>
                <a:cs typeface="Arial" charset="0"/>
              </a:defRPr>
            </a:lvl7pPr>
            <a:lvl8pPr marL="3429000" indent="-228600" defTabSz="922338" eaLnBrk="0" fontAlgn="base" hangingPunct="0">
              <a:spcBef>
                <a:spcPct val="0"/>
              </a:spcBef>
              <a:spcAft>
                <a:spcPct val="0"/>
              </a:spcAft>
              <a:defRPr>
                <a:solidFill>
                  <a:schemeClr val="tx1"/>
                </a:solidFill>
                <a:latin typeface="Arial" charset="0"/>
                <a:cs typeface="Arial" charset="0"/>
              </a:defRPr>
            </a:lvl8pPr>
            <a:lvl9pPr marL="3886200" indent="-228600" defTabSz="922338" eaLnBrk="0" fontAlgn="base" hangingPunct="0">
              <a:spcBef>
                <a:spcPct val="0"/>
              </a:spcBef>
              <a:spcAft>
                <a:spcPct val="0"/>
              </a:spcAft>
              <a:defRPr>
                <a:solidFill>
                  <a:schemeClr val="tx1"/>
                </a:solidFill>
                <a:latin typeface="Arial" charset="0"/>
                <a:cs typeface="Arial" charset="0"/>
              </a:defRPr>
            </a:lvl9pPr>
          </a:lstStyle>
          <a:p>
            <a:pPr algn="r" eaLnBrk="1" hangingPunct="1"/>
            <a:fld id="{4A2EB8A7-61FC-476D-B2CB-92412F49E46F}" type="slidenum">
              <a:rPr lang="en-US" sz="1300"/>
              <a:pPr algn="r" eaLnBrk="1" hangingPunct="1"/>
              <a:t>135</a:t>
            </a:fld>
            <a:endParaRPr lang="en-US" sz="1300"/>
          </a:p>
        </p:txBody>
      </p:sp>
      <p:sp>
        <p:nvSpPr>
          <p:cNvPr id="96260" name="Rectangle 2"/>
          <p:cNvSpPr>
            <a:spLocks noGrp="1" noRot="1" noChangeAspect="1" noChangeArrowheads="1" noTextEdit="1"/>
          </p:cNvSpPr>
          <p:nvPr>
            <p:ph type="sldImg"/>
          </p:nvPr>
        </p:nvSpPr>
        <p:spPr bwMode="auto">
          <a:xfrm>
            <a:off x="1141413" y="685800"/>
            <a:ext cx="4575175"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Man had only just landed on the moon…</a:t>
            </a:r>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168</a:t>
            </a:fld>
            <a:endParaRPr lang="en-GB"/>
          </a:p>
        </p:txBody>
      </p:sp>
    </p:spTree>
    <p:extLst>
      <p:ext uri="{BB962C8B-B14F-4D97-AF65-F5344CB8AC3E}">
        <p14:creationId xmlns:p14="http://schemas.microsoft.com/office/powerpoint/2010/main" val="1328268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9</a:t>
            </a:fld>
            <a:endParaRPr lang="en-GB"/>
          </a:p>
        </p:txBody>
      </p:sp>
    </p:spTree>
    <p:extLst>
      <p:ext uri="{BB962C8B-B14F-4D97-AF65-F5344CB8AC3E}">
        <p14:creationId xmlns:p14="http://schemas.microsoft.com/office/powerpoint/2010/main" val="111167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10</a:t>
            </a:fld>
            <a:endParaRPr lang="en-GB"/>
          </a:p>
        </p:txBody>
      </p:sp>
    </p:spTree>
    <p:extLst>
      <p:ext uri="{BB962C8B-B14F-4D97-AF65-F5344CB8AC3E}">
        <p14:creationId xmlns:p14="http://schemas.microsoft.com/office/powerpoint/2010/main" val="111167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August Weismann - </a:t>
            </a:r>
            <a:r>
              <a:rPr lang="en-GB" sz="1200" b="0" i="0" kern="1200" dirty="0" smtClean="0">
                <a:solidFill>
                  <a:schemeClr val="tx1"/>
                </a:solidFill>
                <a:effectLst/>
                <a:latin typeface="+mn-lt"/>
                <a:ea typeface="+mn-ea"/>
                <a:cs typeface="+mn-cs"/>
              </a:rPr>
              <a:t>His germ plasm theory states that multicellular organisms consist of </a:t>
            </a:r>
            <a:r>
              <a:rPr lang="en-GB" sz="1200" b="0" i="0" u="none" strike="noStrike" kern="1200" dirty="0" smtClean="0">
                <a:solidFill>
                  <a:schemeClr val="tx1"/>
                </a:solidFill>
                <a:effectLst/>
                <a:latin typeface="+mn-lt"/>
                <a:ea typeface="+mn-ea"/>
                <a:cs typeface="+mn-cs"/>
                <a:hlinkClick r:id="rId3" tooltip="Germ cell"/>
              </a:rPr>
              <a:t>germ cells</a:t>
            </a:r>
            <a:r>
              <a:rPr lang="en-GB" sz="1200" b="0" i="0" kern="1200" dirty="0" smtClean="0">
                <a:solidFill>
                  <a:schemeClr val="tx1"/>
                </a:solidFill>
                <a:effectLst/>
                <a:latin typeface="+mn-lt"/>
                <a:ea typeface="+mn-ea"/>
                <a:cs typeface="+mn-cs"/>
              </a:rPr>
              <a:t> that contain and transmit heritable information, and </a:t>
            </a:r>
            <a:r>
              <a:rPr lang="en-GB" sz="1200" b="0" i="0" u="none" strike="noStrike" kern="1200" dirty="0" smtClean="0">
                <a:solidFill>
                  <a:schemeClr val="tx1"/>
                </a:solidFill>
                <a:effectLst/>
                <a:latin typeface="+mn-lt"/>
                <a:ea typeface="+mn-ea"/>
                <a:cs typeface="+mn-cs"/>
                <a:hlinkClick r:id="rId4" tooltip="Somatic cells"/>
              </a:rPr>
              <a:t>somatic cells</a:t>
            </a:r>
            <a:r>
              <a:rPr lang="en-GB" sz="1200" b="0" i="0" kern="1200" dirty="0" smtClean="0">
                <a:solidFill>
                  <a:schemeClr val="tx1"/>
                </a:solidFill>
                <a:effectLst/>
                <a:latin typeface="+mn-lt"/>
                <a:ea typeface="+mn-ea"/>
                <a:cs typeface="+mn-cs"/>
              </a:rPr>
              <a:t> which carry out ordinary bodily functions.</a:t>
            </a:r>
            <a:r>
              <a:rPr lang="en-GB" sz="1200" b="0" i="0" kern="1200" baseline="0" dirty="0" smtClean="0">
                <a:solidFill>
                  <a:schemeClr val="tx1"/>
                </a:solidFill>
                <a:effectLst/>
                <a:latin typeface="+mn-lt"/>
                <a:ea typeface="+mn-ea"/>
                <a:cs typeface="+mn-cs"/>
              </a:rPr>
              <a:t> Inheritance takes place only via the gonads</a:t>
            </a:r>
          </a:p>
          <a:p>
            <a:endParaRPr lang="en-GB" sz="1200" b="0" i="0" kern="1200" baseline="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He came up with one of the modern laws of plant </a:t>
            </a:r>
            <a:r>
              <a:rPr lang="en-GB" sz="1200" b="0" i="0" u="none" strike="noStrike" kern="1200" dirty="0" smtClean="0">
                <a:solidFill>
                  <a:schemeClr val="tx1"/>
                </a:solidFill>
                <a:effectLst/>
                <a:latin typeface="+mn-lt"/>
                <a:ea typeface="+mn-ea"/>
                <a:cs typeface="+mn-cs"/>
                <a:hlinkClick r:id="rId5" tooltip="Cell biology"/>
              </a:rPr>
              <a:t>cytology</a:t>
            </a:r>
            <a:r>
              <a:rPr lang="en-GB" sz="1200" b="0" i="0" kern="1200" dirty="0" smtClean="0">
                <a:solidFill>
                  <a:schemeClr val="tx1"/>
                </a:solidFill>
                <a:effectLst/>
                <a:latin typeface="+mn-lt"/>
                <a:ea typeface="+mn-ea"/>
                <a:cs typeface="+mn-cs"/>
              </a:rPr>
              <a:t>: "New cell nuclei can only arise from the division of other nuclei." and originated the terms </a:t>
            </a:r>
            <a:r>
              <a:rPr lang="en-GB" sz="1200" b="0" i="0" u="none" strike="noStrike" kern="1200" dirty="0" smtClean="0">
                <a:solidFill>
                  <a:schemeClr val="tx1"/>
                </a:solidFill>
                <a:effectLst/>
                <a:latin typeface="+mn-lt"/>
                <a:ea typeface="+mn-ea"/>
                <a:cs typeface="+mn-cs"/>
                <a:hlinkClick r:id="rId6" tooltip="Cytoplasm"/>
              </a:rPr>
              <a:t>cytoplasm</a:t>
            </a:r>
            <a:r>
              <a:rPr lang="en-GB" sz="1200" b="0" i="0" kern="1200" dirty="0" smtClean="0">
                <a:solidFill>
                  <a:schemeClr val="tx1"/>
                </a:solidFill>
                <a:effectLst/>
                <a:latin typeface="+mn-lt"/>
                <a:ea typeface="+mn-ea"/>
                <a:cs typeface="+mn-cs"/>
              </a:rPr>
              <a:t> and </a:t>
            </a:r>
            <a:r>
              <a:rPr lang="en-GB" sz="1200" b="0" i="0" u="none" strike="noStrike" kern="1200" dirty="0" smtClean="0">
                <a:solidFill>
                  <a:schemeClr val="tx1"/>
                </a:solidFill>
                <a:effectLst/>
                <a:latin typeface="+mn-lt"/>
                <a:ea typeface="+mn-ea"/>
                <a:cs typeface="+mn-cs"/>
                <a:hlinkClick r:id="rId7" tooltip="Nucleoplasm"/>
              </a:rPr>
              <a:t>nucleoplasm</a:t>
            </a:r>
            <a:r>
              <a:rPr lang="en-GB" sz="1200" b="0" i="0" kern="1200" dirty="0" smtClean="0">
                <a:solidFill>
                  <a:schemeClr val="tx1"/>
                </a:solidFill>
                <a:effectLst/>
                <a:latin typeface="+mn-lt"/>
                <a:ea typeface="+mn-ea"/>
                <a:cs typeface="+mn-cs"/>
              </a:rPr>
              <a:t>.</a:t>
            </a:r>
          </a:p>
          <a:p>
            <a:r>
              <a:rPr lang="en-GB" sz="1200" b="0" i="0" kern="1200" dirty="0" smtClean="0">
                <a:solidFill>
                  <a:schemeClr val="tx1"/>
                </a:solidFill>
                <a:effectLst/>
                <a:latin typeface="+mn-lt"/>
                <a:ea typeface="+mn-ea"/>
                <a:cs typeface="+mn-cs"/>
              </a:rPr>
              <a:t>Together with </a:t>
            </a:r>
            <a:r>
              <a:rPr lang="en-GB" sz="1200" b="0" i="0" u="none" strike="noStrike" kern="1200" dirty="0" smtClean="0">
                <a:solidFill>
                  <a:schemeClr val="tx1"/>
                </a:solidFill>
                <a:effectLst/>
                <a:latin typeface="+mn-lt"/>
                <a:ea typeface="+mn-ea"/>
                <a:cs typeface="+mn-cs"/>
                <a:hlinkClick r:id="rId8" tooltip="Walther Flemming"/>
              </a:rPr>
              <a:t>Walther </a:t>
            </a:r>
            <a:r>
              <a:rPr lang="en-GB" sz="1200" b="0" i="0" u="none" strike="noStrike" kern="1200" dirty="0" err="1" smtClean="0">
                <a:solidFill>
                  <a:schemeClr val="tx1"/>
                </a:solidFill>
                <a:effectLst/>
                <a:latin typeface="+mn-lt"/>
                <a:ea typeface="+mn-ea"/>
                <a:cs typeface="+mn-cs"/>
                <a:hlinkClick r:id="rId8" tooltip="Walther Flemming"/>
              </a:rPr>
              <a:t>Flemming</a:t>
            </a:r>
            <a:r>
              <a:rPr lang="en-GB" sz="1200" b="0" i="0" kern="1200" dirty="0" smtClean="0">
                <a:solidFill>
                  <a:schemeClr val="tx1"/>
                </a:solidFill>
                <a:effectLst/>
                <a:latin typeface="+mn-lt"/>
                <a:ea typeface="+mn-ea"/>
                <a:cs typeface="+mn-cs"/>
              </a:rPr>
              <a:t>, and </a:t>
            </a:r>
            <a:r>
              <a:rPr lang="en-GB" sz="1200" b="0" i="0" u="none" strike="noStrike" kern="1200" dirty="0" smtClean="0">
                <a:solidFill>
                  <a:schemeClr val="tx1"/>
                </a:solidFill>
                <a:effectLst/>
                <a:latin typeface="+mn-lt"/>
                <a:ea typeface="+mn-ea"/>
                <a:cs typeface="+mn-cs"/>
                <a:hlinkClick r:id="rId9" tooltip="Edouard van Beneden"/>
              </a:rPr>
              <a:t>Edouard van </a:t>
            </a:r>
            <a:r>
              <a:rPr lang="en-GB" sz="1200" b="0" i="0" u="none" strike="noStrike" kern="1200" dirty="0" err="1" smtClean="0">
                <a:solidFill>
                  <a:schemeClr val="tx1"/>
                </a:solidFill>
                <a:effectLst/>
                <a:latin typeface="+mn-lt"/>
                <a:ea typeface="+mn-ea"/>
                <a:cs typeface="+mn-cs"/>
                <a:hlinkClick r:id="rId9" tooltip="Edouard van Beneden"/>
              </a:rPr>
              <a:t>Beneden</a:t>
            </a:r>
            <a:r>
              <a:rPr lang="en-GB" sz="1200" b="0" i="0" kern="1200" dirty="0" smtClean="0">
                <a:solidFill>
                  <a:schemeClr val="tx1"/>
                </a:solidFill>
                <a:effectLst/>
                <a:latin typeface="+mn-lt"/>
                <a:ea typeface="+mn-ea"/>
                <a:cs typeface="+mn-cs"/>
              </a:rPr>
              <a:t> he elucidated chromosome distribution during cell division. His work on the upward movement of </a:t>
            </a:r>
            <a:r>
              <a:rPr lang="en-GB" sz="1200" b="0" i="0" u="none" strike="noStrike" kern="1200" dirty="0" smtClean="0">
                <a:solidFill>
                  <a:schemeClr val="tx1"/>
                </a:solidFill>
                <a:effectLst/>
                <a:latin typeface="+mn-lt"/>
                <a:ea typeface="+mn-ea"/>
                <a:cs typeface="+mn-cs"/>
                <a:hlinkClick r:id="rId10" tooltip="Sap (plant)"/>
              </a:rPr>
              <a:t>tree sap</a:t>
            </a:r>
            <a:r>
              <a:rPr lang="en-GB" sz="1200" b="0" i="0" kern="1200" dirty="0" smtClean="0">
                <a:solidFill>
                  <a:schemeClr val="tx1"/>
                </a:solidFill>
                <a:effectLst/>
                <a:latin typeface="+mn-lt"/>
                <a:ea typeface="+mn-ea"/>
                <a:cs typeface="+mn-cs"/>
              </a:rPr>
              <a:t> proved that the process was physical and not physiological</a:t>
            </a:r>
          </a:p>
          <a:p>
            <a:endParaRPr lang="en-GB" dirty="0"/>
          </a:p>
        </p:txBody>
      </p:sp>
      <p:sp>
        <p:nvSpPr>
          <p:cNvPr id="4" name="Slide Number Placeholder 3"/>
          <p:cNvSpPr>
            <a:spLocks noGrp="1"/>
          </p:cNvSpPr>
          <p:nvPr>
            <p:ph type="sldNum" sz="quarter" idx="10"/>
          </p:nvPr>
        </p:nvSpPr>
        <p:spPr/>
        <p:txBody>
          <a:bodyPr/>
          <a:lstStyle/>
          <a:p>
            <a:fld id="{E7256364-7002-4277-ACD5-8160681000FC}" type="slidenum">
              <a:rPr lang="en-GB" smtClean="0"/>
              <a:t>12</a:t>
            </a:fld>
            <a:endParaRPr lang="en-GB"/>
          </a:p>
        </p:txBody>
      </p:sp>
    </p:spTree>
    <p:extLst>
      <p:ext uri="{BB962C8B-B14F-4D97-AF65-F5344CB8AC3E}">
        <p14:creationId xmlns:p14="http://schemas.microsoft.com/office/powerpoint/2010/main" val="1129421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E5B632B-403B-4850-BD8F-D85030FE26D2}" type="datetimeFigureOut">
              <a:rPr lang="en-GB" smtClean="0"/>
              <a:t>13/01/2015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2607043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E5B632B-403B-4850-BD8F-D85030FE26D2}" type="datetimeFigureOut">
              <a:rPr lang="en-GB" smtClean="0"/>
              <a:t>13/01/2015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967494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E5B632B-403B-4850-BD8F-D85030FE26D2}" type="datetimeFigureOut">
              <a:rPr lang="en-GB" smtClean="0"/>
              <a:t>13/01/2015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401400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E5B632B-403B-4850-BD8F-D85030FE26D2}" type="datetimeFigureOut">
              <a:rPr lang="en-GB" smtClean="0"/>
              <a:t>13/01/2015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2392532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5B632B-403B-4850-BD8F-D85030FE26D2}" type="datetimeFigureOut">
              <a:rPr lang="en-GB" smtClean="0"/>
              <a:t>13/01/2015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271568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E5B632B-403B-4850-BD8F-D85030FE26D2}" type="datetimeFigureOut">
              <a:rPr lang="en-GB" smtClean="0"/>
              <a:t>13/01/2015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1885110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E5B632B-403B-4850-BD8F-D85030FE26D2}" type="datetimeFigureOut">
              <a:rPr lang="en-GB" smtClean="0"/>
              <a:t>13/01/2015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2422288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E5B632B-403B-4850-BD8F-D85030FE26D2}" type="datetimeFigureOut">
              <a:rPr lang="en-GB" smtClean="0"/>
              <a:t>13/01/2015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456955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5B632B-403B-4850-BD8F-D85030FE26D2}" type="datetimeFigureOut">
              <a:rPr lang="en-GB" smtClean="0"/>
              <a:t>13/01/2015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586799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5B632B-403B-4850-BD8F-D85030FE26D2}" type="datetimeFigureOut">
              <a:rPr lang="en-GB" smtClean="0"/>
              <a:t>13/01/2015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347961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5B632B-403B-4850-BD8F-D85030FE26D2}" type="datetimeFigureOut">
              <a:rPr lang="en-GB" smtClean="0"/>
              <a:t>13/01/2015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FC287A-F889-416F-ABD9-EF55CD319C86}" type="slidenum">
              <a:rPr lang="en-GB" smtClean="0"/>
              <a:t>‹#›</a:t>
            </a:fld>
            <a:endParaRPr lang="en-GB"/>
          </a:p>
        </p:txBody>
      </p:sp>
    </p:spTree>
    <p:extLst>
      <p:ext uri="{BB962C8B-B14F-4D97-AF65-F5344CB8AC3E}">
        <p14:creationId xmlns:p14="http://schemas.microsoft.com/office/powerpoint/2010/main" val="2700729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5B632B-403B-4850-BD8F-D85030FE26D2}" type="datetimeFigureOut">
              <a:rPr lang="en-GB" smtClean="0"/>
              <a:t>13/01/2015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FC287A-F889-416F-ABD9-EF55CD319C86}" type="slidenum">
              <a:rPr lang="en-GB" smtClean="0"/>
              <a:t>‹#›</a:t>
            </a:fld>
            <a:endParaRPr lang="en-GB"/>
          </a:p>
        </p:txBody>
      </p:sp>
    </p:spTree>
    <p:extLst>
      <p:ext uri="{BB962C8B-B14F-4D97-AF65-F5344CB8AC3E}">
        <p14:creationId xmlns:p14="http://schemas.microsoft.com/office/powerpoint/2010/main" val="2162500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05.emf"/></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hyperlink" Target="http://www.sciencedirect.com/science/article/pii/S0167701213002728" TargetMode="External"/><Relationship Id="rId2" Type="http://schemas.openxmlformats.org/officeDocument/2006/relationships/image" Target="../media/image117.png"/><Relationship Id="rId1" Type="http://schemas.openxmlformats.org/officeDocument/2006/relationships/slideLayout" Target="../slideLayouts/slideLayout2.xml"/><Relationship Id="rId5" Type="http://schemas.openxmlformats.org/officeDocument/2006/relationships/hyperlink" Target="http://www.microbiomejournal.com/content/1/1/10" TargetMode="External"/><Relationship Id="rId4" Type="http://schemas.openxmlformats.org/officeDocument/2006/relationships/hyperlink" Target="http://www.biotechniques.com/multimedia/archive/00230/BTN_A_000114104_O_230651a.pdf" TargetMode="External"/></Relationships>
</file>

<file path=ppt/slides/_rels/slide119.xml.rels><?xml version="1.0" encoding="UTF-8" standalone="yes"?>
<Relationships xmlns="http://schemas.openxmlformats.org/package/2006/relationships"><Relationship Id="rId3" Type="http://schemas.openxmlformats.org/officeDocument/2006/relationships/hyperlink" Target="http://www.pacificbiosciences.com/pdf/Poster_AlleleLevelSequencing_PhasingFulllengthHLAClassIandIIGenes.pdf"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hyperlink" Target="http://dx.doi.org/10.1038/nbt.2280" TargetMode="External"/><Relationship Id="rId2" Type="http://schemas.openxmlformats.org/officeDocument/2006/relationships/hyperlink" Target="http://www.sciencedirect.com/science/article/pii/S1369527414001817" TargetMode="Externa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hyperlink" Target="http://www.sciencedirect.com/science/article/pii/S1369527414001817" TargetMode="External"/></Relationships>
</file>

<file path=ppt/slides/_rels/slide125.xml.rels><?xml version="1.0" encoding="UTF-8" standalone="yes"?>
<Relationships xmlns="http://schemas.openxmlformats.org/package/2006/relationships"><Relationship Id="rId2" Type="http://schemas.openxmlformats.org/officeDocument/2006/relationships/hyperlink" Target="https://github.com/PacificBiosciences/Bioinformatics-Training/wiki" TargetMode="Externa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22.gif"/><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image" Target="../media/image124.gif"/><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22.gif"/><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27.gif"/><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131.wmf"/><Relationship Id="rId5" Type="http://schemas.openxmlformats.org/officeDocument/2006/relationships/image" Target="../media/image130.wmf"/><Relationship Id="rId4" Type="http://schemas.openxmlformats.org/officeDocument/2006/relationships/image" Target="../media/image129.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 Id="rId4" Type="http://schemas.openxmlformats.org/officeDocument/2006/relationships/image" Target="../media/image134.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139.jpeg"/><Relationship Id="rId5" Type="http://schemas.openxmlformats.org/officeDocument/2006/relationships/image" Target="../media/image138.jpeg"/><Relationship Id="rId4" Type="http://schemas.openxmlformats.org/officeDocument/2006/relationships/image" Target="../media/image137.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40.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 Id="rId4" Type="http://schemas.openxmlformats.org/officeDocument/2006/relationships/image" Target="../media/image137.jpeg"/></Relationships>
</file>

<file path=ppt/slides/_rels/slide145.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0.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hyperlink" Target="http://sourceforge.net/projects/rpore/" TargetMode="External"/><Relationship Id="rId2" Type="http://schemas.openxmlformats.org/officeDocument/2006/relationships/hyperlink" Target="https://github.com/arq5x/poretools" TargetMode="Externa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hyperlink" Target="http://www.allseq.com/knowledgebank/sequencing-platforms" TargetMode="Externa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162.jpeg"/><Relationship Id="rId2" Type="http://schemas.openxmlformats.org/officeDocument/2006/relationships/hyperlink" Target="mailto:k.h.paszkiewicz@exeter.ac.uk" TargetMode="External"/><Relationship Id="rId1" Type="http://schemas.openxmlformats.org/officeDocument/2006/relationships/slideLayout" Target="../slideLayouts/slideLayout7.xml"/><Relationship Id="rId6" Type="http://schemas.openxmlformats.org/officeDocument/2006/relationships/image" Target="../media/image161.jpeg"/><Relationship Id="rId5" Type="http://schemas.openxmlformats.org/officeDocument/2006/relationships/image" Target="../media/image160.jpeg"/><Relationship Id="rId4" Type="http://schemas.openxmlformats.org/officeDocument/2006/relationships/image" Target="../media/image159.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ncbi.nlm.nih.gov/pmc/articles/PMC2135445/" TargetMode="Externa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paulingblog.wordpress.com/2009/07/09/the-x-ray-crystallography-that-propelled-the-race-for-dna-astburys-pictures-vs-franklins-photo-51/"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en.wikipedia.org/wiki/Meselson%E2%80%93Stahl_experiment"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sciencemag.org/content/147/3664/1462"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youtube.com/watch?v=bEFLBf5WEtc&amp;feature=fvwrel" TargetMode="External"/><Relationship Id="rId2" Type="http://schemas.openxmlformats.org/officeDocument/2006/relationships/hyperlink" Target="http://www.youtube.com/watch?v=91294ZAG2hg&amp;feature=related"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6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0.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jpeg"/></Relationships>
</file>

<file path=ppt/slides/_rels/slide7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67.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7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image" Target="../media/image71.png"/><Relationship Id="rId4" Type="http://schemas.openxmlformats.org/officeDocument/2006/relationships/image" Target="../media/image70.png"/></Relationships>
</file>

<file path=ppt/slides/_rels/slide76.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oleObject" Target="../embeddings/oleObject5.bin"/><Relationship Id="rId18" Type="http://schemas.openxmlformats.org/officeDocument/2006/relationships/image" Target="../media/image78.png"/><Relationship Id="rId3" Type="http://schemas.openxmlformats.org/officeDocument/2006/relationships/slideLayout" Target="../slideLayouts/slideLayout6.xml"/><Relationship Id="rId21" Type="http://schemas.openxmlformats.org/officeDocument/2006/relationships/oleObject" Target="../embeddings/oleObject9.bin"/><Relationship Id="rId7" Type="http://schemas.openxmlformats.org/officeDocument/2006/relationships/oleObject" Target="../embeddings/oleObject2.bin"/><Relationship Id="rId12" Type="http://schemas.openxmlformats.org/officeDocument/2006/relationships/image" Target="../media/image75.png"/><Relationship Id="rId17" Type="http://schemas.openxmlformats.org/officeDocument/2006/relationships/oleObject" Target="../embeddings/oleObject7.bin"/><Relationship Id="rId2" Type="http://schemas.openxmlformats.org/officeDocument/2006/relationships/tags" Target="../tags/tag4.xml"/><Relationship Id="rId16" Type="http://schemas.openxmlformats.org/officeDocument/2006/relationships/image" Target="../media/image77.png"/><Relationship Id="rId20" Type="http://schemas.openxmlformats.org/officeDocument/2006/relationships/image" Target="../media/image79.png"/><Relationship Id="rId1" Type="http://schemas.openxmlformats.org/officeDocument/2006/relationships/vmlDrawing" Target="../drawings/vmlDrawing1.vml"/><Relationship Id="rId6" Type="http://schemas.openxmlformats.org/officeDocument/2006/relationships/image" Target="../media/image72.png"/><Relationship Id="rId11" Type="http://schemas.openxmlformats.org/officeDocument/2006/relationships/oleObject" Target="../embeddings/oleObject4.bin"/><Relationship Id="rId5" Type="http://schemas.openxmlformats.org/officeDocument/2006/relationships/oleObject" Target="../embeddings/oleObject1.bin"/><Relationship Id="rId15" Type="http://schemas.openxmlformats.org/officeDocument/2006/relationships/oleObject" Target="../embeddings/oleObject6.bin"/><Relationship Id="rId10" Type="http://schemas.openxmlformats.org/officeDocument/2006/relationships/image" Target="../media/image74.png"/><Relationship Id="rId19" Type="http://schemas.openxmlformats.org/officeDocument/2006/relationships/oleObject" Target="../embeddings/oleObject8.bin"/><Relationship Id="rId4" Type="http://schemas.openxmlformats.org/officeDocument/2006/relationships/notesSlide" Target="../notesSlides/notesSlide49.xml"/><Relationship Id="rId9" Type="http://schemas.openxmlformats.org/officeDocument/2006/relationships/oleObject" Target="../embeddings/oleObject3.bin"/><Relationship Id="rId14" Type="http://schemas.openxmlformats.org/officeDocument/2006/relationships/image" Target="../media/image76.png"/><Relationship Id="rId22" Type="http://schemas.openxmlformats.org/officeDocument/2006/relationships/image" Target="../media/image80.png"/></Relationships>
</file>

<file path=ppt/slides/_rels/slide7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howdoweknowit.com/2013/07/03/how-do-we-know-the-genetic-code-part-2/"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82.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85.jpe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83.xml.rels><?xml version="1.0" encoding="UTF-8" standalone="yes"?>
<Relationships xmlns="http://schemas.openxmlformats.org/package/2006/relationships"><Relationship Id="rId2" Type="http://schemas.openxmlformats.org/officeDocument/2006/relationships/hyperlink" Target="http://nar.oxfordjournals.org/cgi/content/abstract/gkr344v1"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hyperlink" Target="http://arep.med.harvard.edu/pdf/Fuller_09.pdf"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1" descr="&#10;Page 2.tif                                                     0008CFE9Macintosh HD                   BE75319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0"/>
            <a:ext cx="6477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p:cNvSpPr>
            <a:spLocks noChangeArrowheads="1"/>
          </p:cNvSpPr>
          <p:nvPr/>
        </p:nvSpPr>
        <p:spPr bwMode="auto">
          <a:xfrm>
            <a:off x="685800" y="2057400"/>
            <a:ext cx="5638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4800" dirty="0" smtClean="0"/>
              <a:t>Modern approaches to sequencing </a:t>
            </a:r>
          </a:p>
          <a:p>
            <a:r>
              <a:rPr lang="en-GB" sz="2800" dirty="0" smtClean="0"/>
              <a:t>(and some history) </a:t>
            </a:r>
            <a:endParaRPr lang="en-US" sz="2000" b="1" dirty="0">
              <a:latin typeface="Arial" charset="0"/>
            </a:endParaRPr>
          </a:p>
        </p:txBody>
      </p:sp>
      <p:pic>
        <p:nvPicPr>
          <p:cNvPr id="3076" name="Picture 8" descr="title page logo.tif                                            0008B6B8Macintosh HD                   BE75319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685800"/>
            <a:ext cx="2312988"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9"/>
          <p:cNvSpPr txBox="1">
            <a:spLocks noChangeArrowheads="1"/>
          </p:cNvSpPr>
          <p:nvPr/>
        </p:nvSpPr>
        <p:spPr bwMode="auto">
          <a:xfrm>
            <a:off x="746125" y="4953000"/>
            <a:ext cx="6950075" cy="125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pPr algn="l">
              <a:lnSpc>
                <a:spcPct val="130000"/>
              </a:lnSpc>
            </a:pPr>
            <a:r>
              <a:rPr lang="en-GB" sz="2000" dirty="0" smtClean="0">
                <a:latin typeface="Arial" charset="0"/>
              </a:rPr>
              <a:t>Konrad Paszkiewicz</a:t>
            </a:r>
            <a:endParaRPr lang="en-US" sz="2000" dirty="0">
              <a:solidFill>
                <a:schemeClr val="tx2"/>
              </a:solidFill>
              <a:latin typeface="Arial" charset="0"/>
            </a:endParaRPr>
          </a:p>
          <a:p>
            <a:pPr algn="l">
              <a:lnSpc>
                <a:spcPct val="130000"/>
              </a:lnSpc>
            </a:pPr>
            <a:endParaRPr lang="en-US" sz="2000" dirty="0" smtClean="0">
              <a:latin typeface="Arial" charset="0"/>
            </a:endParaRPr>
          </a:p>
          <a:p>
            <a:pPr algn="l">
              <a:lnSpc>
                <a:spcPct val="130000"/>
              </a:lnSpc>
            </a:pPr>
            <a:r>
              <a:rPr lang="en-US" sz="2000" dirty="0" smtClean="0">
                <a:latin typeface="Arial" charset="0"/>
              </a:rPr>
              <a:t>January 2015</a:t>
            </a:r>
            <a:endParaRPr lang="en-US" sz="2000" dirty="0">
              <a:latin typeface="Arial" charset="0"/>
            </a:endParaRPr>
          </a:p>
        </p:txBody>
      </p:sp>
    </p:spTree>
    <p:extLst>
      <p:ext uri="{BB962C8B-B14F-4D97-AF65-F5344CB8AC3E}">
        <p14:creationId xmlns:p14="http://schemas.microsoft.com/office/powerpoint/2010/main" val="27985614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1874 - First hints to composition</a:t>
            </a:r>
            <a:endParaRPr lang="en-GB" dirty="0"/>
          </a:p>
        </p:txBody>
      </p:sp>
      <p:sp>
        <p:nvSpPr>
          <p:cNvPr id="5" name="Content Placeholder 4"/>
          <p:cNvSpPr>
            <a:spLocks noGrp="1"/>
          </p:cNvSpPr>
          <p:nvPr>
            <p:ph idx="1"/>
          </p:nvPr>
        </p:nvSpPr>
        <p:spPr>
          <a:xfrm>
            <a:off x="457200" y="1600200"/>
            <a:ext cx="5266928" cy="4525963"/>
          </a:xfrm>
        </p:spPr>
        <p:txBody>
          <a:bodyPr>
            <a:normAutofit fontScale="77500" lnSpcReduction="20000"/>
          </a:bodyPr>
          <a:lstStyle/>
          <a:p>
            <a:r>
              <a:rPr lang="en-GB" dirty="0" smtClean="0"/>
              <a:t>By 1874 </a:t>
            </a:r>
            <a:r>
              <a:rPr lang="en-GB" dirty="0" err="1" smtClean="0"/>
              <a:t>Meischer</a:t>
            </a:r>
            <a:r>
              <a:rPr lang="en-GB" dirty="0" smtClean="0"/>
              <a:t> had determined that </a:t>
            </a:r>
            <a:r>
              <a:rPr lang="en-GB" dirty="0" err="1" smtClean="0"/>
              <a:t>nuclein</a:t>
            </a:r>
            <a:r>
              <a:rPr lang="en-GB" dirty="0" smtClean="0"/>
              <a:t> was</a:t>
            </a:r>
          </a:p>
          <a:p>
            <a:pPr lvl="1"/>
            <a:r>
              <a:rPr lang="en-GB" dirty="0" smtClean="0"/>
              <a:t>A four basic acid</a:t>
            </a:r>
          </a:p>
          <a:p>
            <a:pPr lvl="1"/>
            <a:r>
              <a:rPr lang="en-GB" dirty="0" smtClean="0"/>
              <a:t>High molecular weight </a:t>
            </a:r>
          </a:p>
          <a:p>
            <a:pPr lvl="1"/>
            <a:r>
              <a:rPr lang="en-GB" dirty="0" err="1" smtClean="0"/>
              <a:t>Nuclein</a:t>
            </a:r>
            <a:r>
              <a:rPr lang="en-GB" dirty="0" smtClean="0"/>
              <a:t> was bound to ‘</a:t>
            </a:r>
            <a:r>
              <a:rPr lang="en-GB" dirty="0" err="1" smtClean="0"/>
              <a:t>protamin</a:t>
            </a:r>
            <a:r>
              <a:rPr lang="en-GB" dirty="0" smtClean="0"/>
              <a:t>’ </a:t>
            </a:r>
          </a:p>
          <a:p>
            <a:r>
              <a:rPr lang="en-GB" dirty="0" smtClean="0"/>
              <a:t>Came close to guessing its function</a:t>
            </a:r>
          </a:p>
          <a:p>
            <a:pPr lvl="1"/>
            <a:r>
              <a:rPr lang="en-GB" dirty="0" smtClean="0"/>
              <a:t>“If one wants to assume that a single substance is the specific cause of fertilisation, the one should undoubtedly first and foremost consider </a:t>
            </a:r>
            <a:r>
              <a:rPr lang="en-GB" dirty="0" err="1" smtClean="0"/>
              <a:t>nuclein</a:t>
            </a:r>
            <a:r>
              <a:rPr lang="en-GB" dirty="0" smtClean="0"/>
              <a:t>”</a:t>
            </a:r>
          </a:p>
          <a:p>
            <a:pPr lvl="1"/>
            <a:r>
              <a:rPr lang="en-GB" dirty="0" smtClean="0"/>
              <a:t>Discarded the idea because he thought it unlikely that </a:t>
            </a:r>
            <a:r>
              <a:rPr lang="en-GB" dirty="0" err="1" smtClean="0"/>
              <a:t>nuclein</a:t>
            </a:r>
            <a:r>
              <a:rPr lang="en-GB" dirty="0" smtClean="0"/>
              <a:t> could encode sufficient information</a:t>
            </a:r>
          </a:p>
          <a:p>
            <a:endParaRPr lang="en-GB" dirty="0"/>
          </a:p>
        </p:txBody>
      </p:sp>
      <p:pic>
        <p:nvPicPr>
          <p:cNvPr id="1026" name="Picture 2" descr="http://upload.wikimedia.org/wikipedia/commons/b/bc/Friedrich_Miesch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9100" y="1916832"/>
            <a:ext cx="2410616" cy="329777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16033" y="5301208"/>
            <a:ext cx="1936749" cy="369332"/>
          </a:xfrm>
          <a:prstGeom prst="rect">
            <a:avLst/>
          </a:prstGeom>
        </p:spPr>
        <p:txBody>
          <a:bodyPr wrap="none">
            <a:spAutoFit/>
          </a:bodyPr>
          <a:lstStyle/>
          <a:p>
            <a:r>
              <a:rPr lang="en-GB" dirty="0"/>
              <a:t>Friedrich </a:t>
            </a:r>
            <a:r>
              <a:rPr lang="en-GB" dirty="0" err="1"/>
              <a:t>Miescher</a:t>
            </a:r>
            <a:endParaRPr lang="en-GB" dirty="0"/>
          </a:p>
        </p:txBody>
      </p:sp>
    </p:spTree>
    <p:extLst>
      <p:ext uri="{BB962C8B-B14F-4D97-AF65-F5344CB8AC3E}">
        <p14:creationId xmlns:p14="http://schemas.microsoft.com/office/powerpoint/2010/main" val="104054672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smtClean="0"/>
              <a:t>Library prep</a:t>
            </a:r>
          </a:p>
        </p:txBody>
      </p:sp>
      <p:sp>
        <p:nvSpPr>
          <p:cNvPr id="29699" name="Content Placeholder 2"/>
          <p:cNvSpPr>
            <a:spLocks noGrp="1"/>
          </p:cNvSpPr>
          <p:nvPr>
            <p:ph idx="1"/>
          </p:nvPr>
        </p:nvSpPr>
        <p:spPr/>
        <p:txBody>
          <a:bodyPr/>
          <a:lstStyle/>
          <a:p>
            <a:r>
              <a:rPr lang="en-GB" smtClean="0"/>
              <a:t>454 style library using emulsion PCR</a:t>
            </a:r>
          </a:p>
        </p:txBody>
      </p:sp>
      <p:pic>
        <p:nvPicPr>
          <p:cNvPr id="2970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2420938"/>
            <a:ext cx="5534025" cy="362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723073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3"/>
          <p:cNvSpPr>
            <a:spLocks noGrp="1"/>
          </p:cNvSpPr>
          <p:nvPr>
            <p:ph type="title"/>
          </p:nvPr>
        </p:nvSpPr>
        <p:spPr/>
        <p:txBody>
          <a:bodyPr/>
          <a:lstStyle/>
          <a:p>
            <a:r>
              <a:rPr lang="en-GB" smtClean="0"/>
              <a:t>Ion Torrent</a:t>
            </a:r>
          </a:p>
        </p:txBody>
      </p:sp>
      <p:pic>
        <p:nvPicPr>
          <p:cNvPr id="30723" name="Picture 2" descr="http://www.iontorrent.com/lib/images/step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3933825"/>
            <a:ext cx="4321175"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1196975"/>
            <a:ext cx="4633913"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189832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Grp="1" noChangeArrowheads="1"/>
          </p:cNvSpPr>
          <p:nvPr>
            <p:ph type="title"/>
          </p:nvPr>
        </p:nvSpPr>
        <p:spPr>
          <a:xfrm>
            <a:off x="456481" y="273629"/>
            <a:ext cx="8228160" cy="1144921"/>
          </a:xfrm>
        </p:spPr>
        <p:txBody>
          <a:bodyPr tIns="35203"/>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a:t>Ion System</a:t>
            </a:r>
            <a:endParaRPr lang="en-US" dirty="0" smtClean="0"/>
          </a:p>
        </p:txBody>
      </p:sp>
      <p:pic>
        <p:nvPicPr>
          <p:cNvPr id="6553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9920" y="1636012"/>
            <a:ext cx="5950080" cy="3606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9615955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685440" y="0"/>
            <a:ext cx="7773120" cy="685512"/>
          </a:xfrm>
        </p:spPr>
        <p:txBody>
          <a:bodyPr lIns="91430" tIns="45715" rIns="91430" bIns="45715" anchor="t">
            <a:normAutofit fontScale="90000"/>
          </a:bodyPr>
          <a:lstStyle/>
          <a:p>
            <a:r>
              <a:rPr lang="en-GB" dirty="0" err="1" smtClean="0">
                <a:solidFill>
                  <a:schemeClr val="tx1"/>
                </a:solidFill>
              </a:rPr>
              <a:t>Homopolymer</a:t>
            </a:r>
            <a:r>
              <a:rPr lang="en-GB" dirty="0" smtClean="0">
                <a:solidFill>
                  <a:schemeClr val="tx1"/>
                </a:solidFill>
              </a:rPr>
              <a:t> errors</a:t>
            </a:r>
          </a:p>
        </p:txBody>
      </p:sp>
      <p:sp>
        <p:nvSpPr>
          <p:cNvPr id="2052" name="Rectangle 3"/>
          <p:cNvSpPr>
            <a:spLocks noGrp="1" noChangeArrowheads="1"/>
          </p:cNvSpPr>
          <p:nvPr>
            <p:ph type="body" idx="1"/>
          </p:nvPr>
        </p:nvSpPr>
        <p:spPr>
          <a:xfrm>
            <a:off x="1" y="5334320"/>
            <a:ext cx="8915040" cy="1523680"/>
          </a:xfrm>
        </p:spPr>
        <p:txBody>
          <a:bodyPr lIns="91430" tIns="45715" rIns="91430" bIns="45715">
            <a:normAutofit fontScale="85000" lnSpcReduction="20000"/>
          </a:bodyPr>
          <a:lstStyle/>
          <a:p>
            <a:r>
              <a:rPr lang="en-GB" sz="2800" dirty="0"/>
              <a:t>Different between signal of 1 and signal of 2 = </a:t>
            </a:r>
            <a:r>
              <a:rPr lang="en-GB" sz="2800" b="1" dirty="0"/>
              <a:t>100%.</a:t>
            </a:r>
          </a:p>
          <a:p>
            <a:r>
              <a:rPr lang="en-GB" sz="2800" dirty="0"/>
              <a:t>Different between signal of 5 and 6 is </a:t>
            </a:r>
            <a:r>
              <a:rPr lang="en-GB" sz="2800" b="1" dirty="0"/>
              <a:t>20%</a:t>
            </a:r>
            <a:r>
              <a:rPr lang="en-GB" sz="2800" dirty="0"/>
              <a:t> </a:t>
            </a:r>
          </a:p>
          <a:p>
            <a:r>
              <a:rPr lang="en-GB" sz="2800" dirty="0" smtClean="0"/>
              <a:t>More difficult to decide if we have AAAAA or AAAAAA</a:t>
            </a:r>
          </a:p>
          <a:p>
            <a:r>
              <a:rPr lang="en-GB" sz="2800" dirty="0" smtClean="0"/>
              <a:t>Is the final sequence: </a:t>
            </a:r>
            <a:r>
              <a:rPr lang="en-GB" sz="2400" dirty="0" smtClean="0"/>
              <a:t>ACTTNAAAAA  or ANTTAAAAAAA or ATTAAAA…. </a:t>
            </a:r>
            <a:r>
              <a:rPr lang="en-GB" sz="2400" dirty="0" err="1" smtClean="0"/>
              <a:t>Etc</a:t>
            </a:r>
            <a:r>
              <a:rPr lang="en-GB" sz="2400" dirty="0" smtClean="0"/>
              <a:t> </a:t>
            </a:r>
          </a:p>
          <a:p>
            <a:endParaRPr lang="en-GB" sz="2800" dirty="0"/>
          </a:p>
        </p:txBody>
      </p:sp>
      <p:graphicFrame>
        <p:nvGraphicFramePr>
          <p:cNvPr id="2050" name="Object 2"/>
          <p:cNvGraphicFramePr>
            <a:graphicFrameLocks noChangeAspect="1"/>
          </p:cNvGraphicFramePr>
          <p:nvPr>
            <p:extLst>
              <p:ext uri="{D42A27DB-BD31-4B8C-83A1-F6EECF244321}">
                <p14:modId xmlns:p14="http://schemas.microsoft.com/office/powerpoint/2010/main" val="1615795022"/>
              </p:ext>
            </p:extLst>
          </p:nvPr>
        </p:nvGraphicFramePr>
        <p:xfrm>
          <a:off x="685440" y="685512"/>
          <a:ext cx="8458560" cy="4115952"/>
        </p:xfrm>
        <a:graphic>
          <a:graphicData uri="http://schemas.openxmlformats.org/presentationml/2006/ole">
            <mc:AlternateContent xmlns:mc="http://schemas.openxmlformats.org/markup-compatibility/2006">
              <mc:Choice xmlns:v="urn:schemas-microsoft-com:vml" Requires="v">
                <p:oleObj spid="_x0000_s21572" name="Chart" r:id="rId3" imgW="9191543" imgH="4248285" progId="MSGraph.Chart.8">
                  <p:embed followColorScheme="full"/>
                </p:oleObj>
              </mc:Choice>
              <mc:Fallback>
                <p:oleObj name="Chart" r:id="rId3" imgW="9191543" imgH="4248285" progId="MSGraph.Chart.8">
                  <p:embed followColorScheme="full"/>
                  <p:pic>
                    <p:nvPicPr>
                      <p:cNvPr id="0" name=""/>
                      <p:cNvPicPr>
                        <a:picLocks noChangeAspect="1" noChangeArrowheads="1"/>
                      </p:cNvPicPr>
                      <p:nvPr/>
                    </p:nvPicPr>
                    <p:blipFill>
                      <a:blip r:embed="rId4"/>
                      <a:srcRect/>
                      <a:stretch>
                        <a:fillRect/>
                      </a:stretch>
                    </p:blipFill>
                    <p:spPr bwMode="auto">
                      <a:xfrm>
                        <a:off x="685440" y="685512"/>
                        <a:ext cx="8458560" cy="4115952"/>
                      </a:xfrm>
                      <a:prstGeom prst="rect">
                        <a:avLst/>
                      </a:prstGeom>
                      <a:noFill/>
                      <a:ln>
                        <a:noFill/>
                      </a:ln>
                      <a:effectLst/>
                      <a:extLst/>
                    </p:spPr>
                  </p:pic>
                </p:oleObj>
              </mc:Fallback>
            </mc:AlternateContent>
          </a:graphicData>
        </a:graphic>
      </p:graphicFrame>
      <p:sp>
        <p:nvSpPr>
          <p:cNvPr id="2053" name="Text Box 5"/>
          <p:cNvSpPr txBox="1">
            <a:spLocks noChangeArrowheads="1"/>
          </p:cNvSpPr>
          <p:nvPr/>
        </p:nvSpPr>
        <p:spPr bwMode="auto">
          <a:xfrm>
            <a:off x="1277007" y="4604164"/>
            <a:ext cx="7632274" cy="52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0" tIns="45715" rIns="91430" bIns="45715">
            <a:spAutoFit/>
          </a:bodyPr>
          <a:lstStyle/>
          <a:p>
            <a:pPr>
              <a:spcBef>
                <a:spcPct val="50000"/>
              </a:spcBef>
            </a:pPr>
            <a:r>
              <a:rPr lang="en-GB" sz="2800" b="1" dirty="0">
                <a:solidFill>
                  <a:srgbClr val="A50021"/>
                </a:solidFill>
              </a:rPr>
              <a:t> </a:t>
            </a:r>
            <a:r>
              <a:rPr lang="en-GB" sz="2800" b="1" dirty="0">
                <a:solidFill>
                  <a:srgbClr val="0070C0"/>
                </a:solidFill>
              </a:rPr>
              <a:t> A            </a:t>
            </a:r>
            <a:r>
              <a:rPr lang="en-GB" sz="2800" b="1" dirty="0" smtClean="0">
                <a:solidFill>
                  <a:srgbClr val="0070C0"/>
                </a:solidFill>
              </a:rPr>
              <a:t>     </a:t>
            </a:r>
            <a:r>
              <a:rPr lang="en-GB" sz="2800" b="1" dirty="0" smtClean="0">
                <a:solidFill>
                  <a:srgbClr val="C00000"/>
                </a:solidFill>
              </a:rPr>
              <a:t>?</a:t>
            </a:r>
            <a:r>
              <a:rPr lang="en-GB" sz="2800" b="1" dirty="0">
                <a:solidFill>
                  <a:srgbClr val="C00000"/>
                </a:solidFill>
              </a:rPr>
              <a:t>c                 </a:t>
            </a:r>
            <a:r>
              <a:rPr lang="en-GB" sz="2800" b="1" dirty="0" smtClean="0">
                <a:solidFill>
                  <a:schemeClr val="accent4">
                    <a:lumMod val="75000"/>
                  </a:schemeClr>
                </a:solidFill>
              </a:rPr>
              <a:t>TT</a:t>
            </a:r>
            <a:r>
              <a:rPr lang="en-GB" sz="2800" b="1" dirty="0" smtClean="0">
                <a:solidFill>
                  <a:srgbClr val="A50021"/>
                </a:solidFill>
              </a:rPr>
              <a:t>            -         </a:t>
            </a:r>
            <a:r>
              <a:rPr lang="en-GB" sz="2800" b="1" dirty="0" err="1">
                <a:solidFill>
                  <a:srgbClr val="0070C0"/>
                </a:solidFill>
              </a:rPr>
              <a:t>AAAAA?a</a:t>
            </a:r>
            <a:r>
              <a:rPr lang="en-GB" sz="2800" b="1" dirty="0">
                <a:solidFill>
                  <a:srgbClr val="A50021"/>
                </a:solidFill>
              </a:rPr>
              <a:t>  </a:t>
            </a:r>
            <a:r>
              <a:rPr lang="en-GB" sz="2800" dirty="0"/>
              <a:t>           </a:t>
            </a:r>
          </a:p>
        </p:txBody>
      </p:sp>
      <p:sp>
        <p:nvSpPr>
          <p:cNvPr id="2" name="TextBox 1"/>
          <p:cNvSpPr txBox="1"/>
          <p:nvPr/>
        </p:nvSpPr>
        <p:spPr>
          <a:xfrm>
            <a:off x="235299" y="685512"/>
            <a:ext cx="461665" cy="3200400"/>
          </a:xfrm>
          <a:prstGeom prst="rect">
            <a:avLst/>
          </a:prstGeom>
          <a:noFill/>
        </p:spPr>
        <p:txBody>
          <a:bodyPr vert="vert270" wrap="square" rtlCol="0">
            <a:spAutoFit/>
          </a:bodyPr>
          <a:lstStyle/>
          <a:p>
            <a:r>
              <a:rPr lang="en-GB" dirty="0" smtClean="0"/>
              <a:t>Length of </a:t>
            </a:r>
            <a:r>
              <a:rPr lang="en-GB" dirty="0" err="1" smtClean="0"/>
              <a:t>homopolymer</a:t>
            </a:r>
            <a:endParaRPr lang="en-GB" dirty="0"/>
          </a:p>
        </p:txBody>
      </p:sp>
    </p:spTree>
    <p:extLst>
      <p:ext uri="{BB962C8B-B14F-4D97-AF65-F5344CB8AC3E}">
        <p14:creationId xmlns:p14="http://schemas.microsoft.com/office/powerpoint/2010/main" val="248734862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Third generation sequencers</a:t>
            </a:r>
            <a:endParaRPr lang="en-GB" dirty="0"/>
          </a:p>
        </p:txBody>
      </p:sp>
      <p:sp>
        <p:nvSpPr>
          <p:cNvPr id="3" name="Content Placeholder 2"/>
          <p:cNvSpPr>
            <a:spLocks noGrp="1"/>
          </p:cNvSpPr>
          <p:nvPr>
            <p:ph idx="1"/>
          </p:nvPr>
        </p:nvSpPr>
        <p:spPr/>
        <p:txBody>
          <a:bodyPr/>
          <a:lstStyle/>
          <a:p>
            <a:r>
              <a:rPr lang="en-GB" dirty="0" smtClean="0"/>
              <a:t>My definition: single-molecule sequencing</a:t>
            </a:r>
          </a:p>
          <a:p>
            <a:r>
              <a:rPr lang="en-GB" dirty="0" smtClean="0"/>
              <a:t>Currently only </a:t>
            </a:r>
            <a:r>
              <a:rPr lang="en-GB" dirty="0" err="1" smtClean="0"/>
              <a:t>PacBio</a:t>
            </a:r>
            <a:r>
              <a:rPr lang="en-GB" dirty="0"/>
              <a:t> </a:t>
            </a:r>
            <a:r>
              <a:rPr lang="en-GB" dirty="0" smtClean="0"/>
              <a:t>RS is commercially available</a:t>
            </a:r>
          </a:p>
          <a:p>
            <a:pPr marL="0" indent="0">
              <a:buNone/>
            </a:pPr>
            <a:endParaRPr lang="en-GB" dirty="0" smtClean="0"/>
          </a:p>
        </p:txBody>
      </p:sp>
    </p:spTree>
    <p:extLst>
      <p:ext uri="{BB962C8B-B14F-4D97-AF65-F5344CB8AC3E}">
        <p14:creationId xmlns:p14="http://schemas.microsoft.com/office/powerpoint/2010/main" val="299500776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ctrTitle"/>
          </p:nvPr>
        </p:nvSpPr>
        <p:spPr>
          <a:xfrm>
            <a:off x="611188" y="981075"/>
            <a:ext cx="7772400" cy="1470025"/>
          </a:xfrm>
        </p:spPr>
        <p:txBody>
          <a:bodyPr/>
          <a:lstStyle/>
          <a:p>
            <a:r>
              <a:rPr lang="en-GB" dirty="0" smtClean="0"/>
              <a:t>Pacific Biosciences RS II </a:t>
            </a:r>
            <a:br>
              <a:rPr lang="en-GB" dirty="0" smtClean="0"/>
            </a:br>
            <a:endParaRPr lang="en-GB" dirty="0" smtClean="0"/>
          </a:p>
        </p:txBody>
      </p:sp>
      <p:pic>
        <p:nvPicPr>
          <p:cNvPr id="33795" name="Picture 4" descr="pacbio RS 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2708275"/>
            <a:ext cx="3779838" cy="482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768260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GB" smtClean="0"/>
              <a:t>Introduction</a:t>
            </a:r>
          </a:p>
        </p:txBody>
      </p:sp>
      <p:sp>
        <p:nvSpPr>
          <p:cNvPr id="34819" name="Content Placeholder 2"/>
          <p:cNvSpPr>
            <a:spLocks noGrp="1"/>
          </p:cNvSpPr>
          <p:nvPr>
            <p:ph idx="1"/>
          </p:nvPr>
        </p:nvSpPr>
        <p:spPr>
          <a:xfrm>
            <a:off x="468313" y="1268413"/>
            <a:ext cx="8229600" cy="4525962"/>
          </a:xfrm>
        </p:spPr>
        <p:txBody>
          <a:bodyPr>
            <a:normAutofit fontScale="92500" lnSpcReduction="20000"/>
          </a:bodyPr>
          <a:lstStyle/>
          <a:p>
            <a:r>
              <a:rPr lang="en-GB" dirty="0" smtClean="0"/>
              <a:t>Based on monitoring a single molecule of DNA polymerase within a zero mode waveguide (ZMW)</a:t>
            </a:r>
          </a:p>
          <a:p>
            <a:pPr lvl="1"/>
            <a:r>
              <a:rPr lang="en-GB" dirty="0" smtClean="0"/>
              <a:t>150,000 ZMWs on a SMRT </a:t>
            </a:r>
            <a:r>
              <a:rPr lang="en-GB" dirty="0" err="1" smtClean="0"/>
              <a:t>flowcell</a:t>
            </a:r>
            <a:r>
              <a:rPr lang="en-GB" dirty="0" smtClean="0"/>
              <a:t> on </a:t>
            </a:r>
            <a:r>
              <a:rPr lang="en-GB" dirty="0" err="1" smtClean="0"/>
              <a:t>PacBio</a:t>
            </a:r>
            <a:r>
              <a:rPr lang="en-GB" dirty="0" smtClean="0"/>
              <a:t> RSII</a:t>
            </a:r>
          </a:p>
          <a:p>
            <a:r>
              <a:rPr lang="en-GB" dirty="0" smtClean="0"/>
              <a:t>Nucleotides with </a:t>
            </a:r>
            <a:r>
              <a:rPr lang="en-GB" dirty="0" err="1" smtClean="0"/>
              <a:t>fluorophore</a:t>
            </a:r>
            <a:r>
              <a:rPr lang="en-GB" dirty="0" smtClean="0"/>
              <a:t> attached to phosphate (rather than base) diffuse in and out of ZMW (microseconds)</a:t>
            </a:r>
          </a:p>
          <a:p>
            <a:r>
              <a:rPr lang="en-GB" dirty="0" smtClean="0"/>
              <a:t>As polymerase attaches complementary nucleotide, fluorescent label is cleaved off</a:t>
            </a:r>
          </a:p>
          <a:p>
            <a:r>
              <a:rPr lang="en-GB" dirty="0" smtClean="0"/>
              <a:t>Incorporation excites </a:t>
            </a:r>
            <a:r>
              <a:rPr lang="en-GB" dirty="0" err="1" smtClean="0"/>
              <a:t>flurorescent</a:t>
            </a:r>
            <a:r>
              <a:rPr lang="en-GB" dirty="0" smtClean="0"/>
              <a:t> label for milliseconds  -&gt; nucleotide recorded</a:t>
            </a:r>
          </a:p>
        </p:txBody>
      </p:sp>
    </p:spTree>
    <p:extLst>
      <p:ext uri="{BB962C8B-B14F-4D97-AF65-F5344CB8AC3E}">
        <p14:creationId xmlns:p14="http://schemas.microsoft.com/office/powerpoint/2010/main" val="243157706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smtClean="0"/>
              <a:t>Library prep</a:t>
            </a:r>
          </a:p>
        </p:txBody>
      </p:sp>
      <p:pic>
        <p:nvPicPr>
          <p:cNvPr id="35843" name="Picture 2" descr="http://www.pacificbiosciences.com/sites/default/files/assets/Sample-Prep-Workflow_binding-disabled_v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268413"/>
            <a:ext cx="82867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865662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SMRT Cell</a:t>
            </a:r>
            <a:endParaRPr lang="en-GB" dirty="0"/>
          </a:p>
        </p:txBody>
      </p:sp>
      <p:pic>
        <p:nvPicPr>
          <p:cNvPr id="4" name="Picture 3" descr="Optics Syste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268760"/>
            <a:ext cx="7696200" cy="543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p:cNvGrpSpPr/>
          <p:nvPr/>
        </p:nvGrpSpPr>
        <p:grpSpPr>
          <a:xfrm>
            <a:off x="2843808" y="1628800"/>
            <a:ext cx="3799511" cy="1584176"/>
            <a:chOff x="2843808" y="1628800"/>
            <a:chExt cx="3799511" cy="1584176"/>
          </a:xfrm>
        </p:grpSpPr>
        <p:pic>
          <p:nvPicPr>
            <p:cNvPr id="839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1628800"/>
              <a:ext cx="775175" cy="725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flipH="1">
              <a:off x="2843808" y="1991382"/>
              <a:ext cx="2880320" cy="12215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7051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www.pacificbiosciences.com/sites/default/files/assets/smrt_Technolog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692150"/>
            <a:ext cx="4824413" cy="480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a:xfrm flipV="1">
            <a:off x="2051050" y="5373688"/>
            <a:ext cx="1584325" cy="86360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flipV="1">
            <a:off x="5435600" y="836613"/>
            <a:ext cx="1873250" cy="2159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6200000" flipH="1">
            <a:off x="1367632" y="1593056"/>
            <a:ext cx="1873250" cy="165576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0800000">
            <a:off x="4716463" y="4797425"/>
            <a:ext cx="2303462" cy="1368425"/>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36871" name="TextBox 17"/>
          <p:cNvSpPr txBox="1">
            <a:spLocks noChangeArrowheads="1"/>
          </p:cNvSpPr>
          <p:nvPr/>
        </p:nvSpPr>
        <p:spPr bwMode="auto">
          <a:xfrm>
            <a:off x="7253288" y="549275"/>
            <a:ext cx="1890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t>Free nucleotides</a:t>
            </a:r>
          </a:p>
        </p:txBody>
      </p:sp>
      <p:sp>
        <p:nvSpPr>
          <p:cNvPr id="36872" name="TextBox 18"/>
          <p:cNvSpPr txBox="1">
            <a:spLocks noChangeArrowheads="1"/>
          </p:cNvSpPr>
          <p:nvPr/>
        </p:nvSpPr>
        <p:spPr bwMode="auto">
          <a:xfrm>
            <a:off x="6948488" y="5876925"/>
            <a:ext cx="19669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t>Immobilised DNA</a:t>
            </a:r>
          </a:p>
          <a:p>
            <a:pPr eaLnBrk="1" hangingPunct="1"/>
            <a:r>
              <a:rPr lang="en-GB"/>
              <a:t>polymerase</a:t>
            </a:r>
          </a:p>
        </p:txBody>
      </p:sp>
      <p:sp>
        <p:nvSpPr>
          <p:cNvPr id="36873" name="TextBox 19"/>
          <p:cNvSpPr txBox="1">
            <a:spLocks noChangeArrowheads="1"/>
          </p:cNvSpPr>
          <p:nvPr/>
        </p:nvSpPr>
        <p:spPr bwMode="auto">
          <a:xfrm>
            <a:off x="539750" y="765175"/>
            <a:ext cx="13509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t>Zero mode</a:t>
            </a:r>
          </a:p>
          <a:p>
            <a:pPr eaLnBrk="1" hangingPunct="1"/>
            <a:r>
              <a:rPr lang="en-GB"/>
              <a:t>waveguide</a:t>
            </a:r>
          </a:p>
        </p:txBody>
      </p:sp>
      <p:sp>
        <p:nvSpPr>
          <p:cNvPr id="36874" name="TextBox 20"/>
          <p:cNvSpPr txBox="1">
            <a:spLocks noChangeArrowheads="1"/>
          </p:cNvSpPr>
          <p:nvPr/>
        </p:nvSpPr>
        <p:spPr bwMode="auto">
          <a:xfrm>
            <a:off x="684213" y="6237288"/>
            <a:ext cx="2171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t>Laser and detector </a:t>
            </a:r>
          </a:p>
        </p:txBody>
      </p:sp>
    </p:spTree>
    <p:extLst>
      <p:ext uri="{BB962C8B-B14F-4D97-AF65-F5344CB8AC3E}">
        <p14:creationId xmlns:p14="http://schemas.microsoft.com/office/powerpoint/2010/main" val="21603854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1881 - Discovering the composition of </a:t>
            </a:r>
            <a:r>
              <a:rPr lang="en-GB" dirty="0" err="1" smtClean="0"/>
              <a:t>nuclein</a:t>
            </a:r>
            <a:endParaRPr lang="en-GB" dirty="0"/>
          </a:p>
        </p:txBody>
      </p:sp>
      <p:sp>
        <p:nvSpPr>
          <p:cNvPr id="3" name="Content Placeholder 2"/>
          <p:cNvSpPr>
            <a:spLocks noGrp="1"/>
          </p:cNvSpPr>
          <p:nvPr>
            <p:ph idx="1"/>
          </p:nvPr>
        </p:nvSpPr>
        <p:spPr>
          <a:xfrm>
            <a:off x="457200" y="1600200"/>
            <a:ext cx="5698976" cy="4525963"/>
          </a:xfrm>
        </p:spPr>
        <p:txBody>
          <a:bodyPr>
            <a:normAutofit/>
          </a:bodyPr>
          <a:lstStyle/>
          <a:p>
            <a:r>
              <a:rPr lang="en-GB" sz="2400" dirty="0" smtClean="0"/>
              <a:t>Kossel worked in the same lab as </a:t>
            </a:r>
            <a:r>
              <a:rPr lang="en-GB" sz="2400" dirty="0" err="1" smtClean="0"/>
              <a:t>Freidrich</a:t>
            </a:r>
            <a:r>
              <a:rPr lang="en-GB" sz="2400" dirty="0" smtClean="0"/>
              <a:t> </a:t>
            </a:r>
            <a:r>
              <a:rPr lang="en-GB" sz="2400" dirty="0" err="1" smtClean="0"/>
              <a:t>Miescher</a:t>
            </a:r>
            <a:endParaRPr lang="en-GB" sz="2400" dirty="0" smtClean="0"/>
          </a:p>
          <a:p>
            <a:pPr marL="0" indent="0">
              <a:buNone/>
            </a:pPr>
            <a:endParaRPr lang="en-GB" sz="2400" dirty="0"/>
          </a:p>
          <a:p>
            <a:r>
              <a:rPr lang="en-GB" sz="2400" dirty="0" smtClean="0"/>
              <a:t>Discovered fundamental building blocks of </a:t>
            </a:r>
            <a:r>
              <a:rPr lang="en-GB" sz="2400" dirty="0" err="1" smtClean="0"/>
              <a:t>nuclein</a:t>
            </a:r>
            <a:endParaRPr lang="en-GB" sz="2400" dirty="0" smtClean="0"/>
          </a:p>
          <a:p>
            <a:pPr lvl="1"/>
            <a:r>
              <a:rPr lang="en-GB" sz="2000" dirty="0" smtClean="0"/>
              <a:t>Purine and pyrimidine bases, sugar and phosphoric acid</a:t>
            </a:r>
          </a:p>
          <a:p>
            <a:pPr lvl="1"/>
            <a:r>
              <a:rPr lang="en-GB" sz="2000" dirty="0" smtClean="0"/>
              <a:t>Identified histone proteins and that </a:t>
            </a:r>
            <a:r>
              <a:rPr lang="en-GB" sz="2000" dirty="0" err="1" smtClean="0"/>
              <a:t>nuclein</a:t>
            </a:r>
            <a:r>
              <a:rPr lang="en-GB" sz="2000" dirty="0" smtClean="0"/>
              <a:t> was bound to histone in the nucleus</a:t>
            </a:r>
          </a:p>
          <a:p>
            <a:pPr lvl="1"/>
            <a:r>
              <a:rPr lang="en-GB" sz="2000" dirty="0" smtClean="0"/>
              <a:t>Inferred that </a:t>
            </a:r>
            <a:r>
              <a:rPr lang="en-GB" sz="2000" dirty="0" err="1" smtClean="0"/>
              <a:t>nuclein</a:t>
            </a:r>
            <a:r>
              <a:rPr lang="en-GB" sz="2000" dirty="0" smtClean="0"/>
              <a:t> was not used for energy storage but was linked to cell growth</a:t>
            </a:r>
          </a:p>
          <a:p>
            <a:pPr lvl="1"/>
            <a:endParaRPr lang="en-GB" sz="2000" dirty="0" smtClean="0"/>
          </a:p>
          <a:p>
            <a:endParaRPr lang="en-GB" sz="2400" dirty="0"/>
          </a:p>
        </p:txBody>
      </p:sp>
      <p:sp>
        <p:nvSpPr>
          <p:cNvPr id="4" name="TextBox 3"/>
          <p:cNvSpPr txBox="1"/>
          <p:nvPr/>
        </p:nvSpPr>
        <p:spPr>
          <a:xfrm>
            <a:off x="6560930" y="4365104"/>
            <a:ext cx="1656184" cy="369332"/>
          </a:xfrm>
          <a:prstGeom prst="rect">
            <a:avLst/>
          </a:prstGeom>
          <a:noFill/>
        </p:spPr>
        <p:txBody>
          <a:bodyPr wrap="square" rtlCol="0">
            <a:spAutoFit/>
          </a:bodyPr>
          <a:lstStyle/>
          <a:p>
            <a:r>
              <a:rPr lang="en-GB" dirty="0" smtClean="0"/>
              <a:t>Albrecht Kossel</a:t>
            </a:r>
            <a:endParaRPr lang="en-GB" dirty="0"/>
          </a:p>
        </p:txBody>
      </p:sp>
      <p:pic>
        <p:nvPicPr>
          <p:cNvPr id="1030" name="Picture 6" descr="http://www.kumc.edu/dc/pc/kirkli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0103" y="1760240"/>
            <a:ext cx="1957838"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28518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smtClean="0"/>
              <a:t>Observing a single polymerase</a:t>
            </a:r>
          </a:p>
        </p:txBody>
      </p:sp>
      <p:pic>
        <p:nvPicPr>
          <p:cNvPr id="378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89138"/>
            <a:ext cx="8967788" cy="3529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268445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it looks like</a:t>
            </a:r>
            <a:endParaRPr lang="en-GB" dirty="0"/>
          </a:p>
        </p:txBody>
      </p:sp>
      <p:pic>
        <p:nvPicPr>
          <p:cNvPr id="86018" name="Picture 2" descr="http://blog.gatc-biotech.com/typo3temp/pics/Lambda_Check_1_d56cec027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609193"/>
            <a:ext cx="4149809" cy="2609193"/>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2" descr="1"/>
          <p:cNvSpPr>
            <a:spLocks noChangeArrowheads="1"/>
          </p:cNvSpPr>
          <p:nvPr/>
        </p:nvSpPr>
        <p:spPr bwMode="auto">
          <a:xfrm>
            <a:off x="5446327" y="2609193"/>
            <a:ext cx="3240473" cy="2791474"/>
          </a:xfrm>
          <a:prstGeom prst="flowChartAlternateProcess">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nchor="ctr"/>
          <a:lstStyle/>
          <a:p>
            <a:endParaRPr lang="en-US">
              <a:latin typeface="Calibri" pitchFamily="34" charset="0"/>
            </a:endParaRPr>
          </a:p>
        </p:txBody>
      </p:sp>
      <p:sp>
        <p:nvSpPr>
          <p:cNvPr id="4" name="TextBox 3"/>
          <p:cNvSpPr txBox="1"/>
          <p:nvPr/>
        </p:nvSpPr>
        <p:spPr>
          <a:xfrm>
            <a:off x="1144738" y="5405187"/>
            <a:ext cx="2774731" cy="1200329"/>
          </a:xfrm>
          <a:prstGeom prst="rect">
            <a:avLst/>
          </a:prstGeom>
          <a:noFill/>
        </p:spPr>
        <p:txBody>
          <a:bodyPr wrap="square" rtlCol="0">
            <a:spAutoFit/>
          </a:bodyPr>
          <a:lstStyle/>
          <a:p>
            <a:pPr algn="ctr"/>
            <a:r>
              <a:rPr lang="en-GB" dirty="0" err="1" smtClean="0"/>
              <a:t>PacBio</a:t>
            </a:r>
            <a:r>
              <a:rPr lang="en-GB" dirty="0" smtClean="0"/>
              <a:t> ZMWs with single DNA strand</a:t>
            </a:r>
          </a:p>
          <a:p>
            <a:pPr algn="ctr"/>
            <a:endParaRPr lang="en-GB" dirty="0"/>
          </a:p>
          <a:p>
            <a:pPr algn="ctr"/>
            <a:r>
              <a:rPr lang="en-GB" dirty="0" smtClean="0"/>
              <a:t>Ordered</a:t>
            </a:r>
            <a:endParaRPr lang="en-GB" dirty="0"/>
          </a:p>
        </p:txBody>
      </p:sp>
      <p:sp>
        <p:nvSpPr>
          <p:cNvPr id="7" name="TextBox 6"/>
          <p:cNvSpPr txBox="1"/>
          <p:nvPr/>
        </p:nvSpPr>
        <p:spPr>
          <a:xfrm>
            <a:off x="5217726" y="5601278"/>
            <a:ext cx="3697673" cy="923330"/>
          </a:xfrm>
          <a:prstGeom prst="rect">
            <a:avLst/>
          </a:prstGeom>
          <a:noFill/>
        </p:spPr>
        <p:txBody>
          <a:bodyPr wrap="square" rtlCol="0">
            <a:spAutoFit/>
          </a:bodyPr>
          <a:lstStyle/>
          <a:p>
            <a:r>
              <a:rPr lang="en-GB" dirty="0" err="1" smtClean="0"/>
              <a:t>Illumina</a:t>
            </a:r>
            <a:r>
              <a:rPr lang="en-GB" dirty="0" smtClean="0"/>
              <a:t> DNA mono-</a:t>
            </a:r>
            <a:r>
              <a:rPr lang="en-GB" dirty="0" err="1" smtClean="0"/>
              <a:t>colonal</a:t>
            </a:r>
            <a:r>
              <a:rPr lang="en-GB" dirty="0" smtClean="0"/>
              <a:t> clusters</a:t>
            </a:r>
          </a:p>
          <a:p>
            <a:endParaRPr lang="en-GB" dirty="0"/>
          </a:p>
          <a:p>
            <a:pPr algn="ctr"/>
            <a:r>
              <a:rPr lang="en-GB" dirty="0" smtClean="0"/>
              <a:t>Unordered</a:t>
            </a:r>
            <a:endParaRPr lang="en-GB" dirty="0"/>
          </a:p>
        </p:txBody>
      </p:sp>
    </p:spTree>
    <p:extLst>
      <p:ext uri="{BB962C8B-B14F-4D97-AF65-F5344CB8AC3E}">
        <p14:creationId xmlns:p14="http://schemas.microsoft.com/office/powerpoint/2010/main" val="289468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Output statistics</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Approximately 50,000 sequences per SMRT </a:t>
            </a:r>
            <a:r>
              <a:rPr lang="en-GB" dirty="0" err="1" smtClean="0"/>
              <a:t>flowcell</a:t>
            </a:r>
            <a:r>
              <a:rPr lang="en-GB" dirty="0" smtClean="0"/>
              <a:t> </a:t>
            </a:r>
          </a:p>
          <a:p>
            <a:r>
              <a:rPr lang="en-GB" dirty="0" smtClean="0"/>
              <a:t>500Mb output per SMRT </a:t>
            </a:r>
            <a:r>
              <a:rPr lang="en-GB" dirty="0" err="1" smtClean="0"/>
              <a:t>flowcell</a:t>
            </a:r>
            <a:endParaRPr lang="en-GB" dirty="0" smtClean="0"/>
          </a:p>
          <a:p>
            <a:pPr lvl="1"/>
            <a:r>
              <a:rPr lang="en-GB" dirty="0" smtClean="0"/>
              <a:t>$500 per run</a:t>
            </a:r>
          </a:p>
          <a:p>
            <a:r>
              <a:rPr lang="en-GB" dirty="0" smtClean="0"/>
              <a:t>Library prep required</a:t>
            </a:r>
          </a:p>
          <a:p>
            <a:pPr lvl="1"/>
            <a:r>
              <a:rPr lang="en-GB" dirty="0" smtClean="0"/>
              <a:t>~$500 per sample</a:t>
            </a:r>
          </a:p>
          <a:p>
            <a:pPr lvl="1"/>
            <a:r>
              <a:rPr lang="en-GB" dirty="0" smtClean="0"/>
              <a:t>~0.5ug per sample</a:t>
            </a:r>
          </a:p>
          <a:p>
            <a:r>
              <a:rPr lang="en-GB" dirty="0" smtClean="0"/>
              <a:t>Size selection required to get the longest reads</a:t>
            </a:r>
            <a:endParaRPr lang="en-GB" dirty="0"/>
          </a:p>
          <a:p>
            <a:r>
              <a:rPr lang="en-GB" dirty="0" smtClean="0"/>
              <a:t>Read lengths </a:t>
            </a:r>
          </a:p>
          <a:p>
            <a:pPr lvl="1"/>
            <a:r>
              <a:rPr lang="en-GB" dirty="0" smtClean="0"/>
              <a:t>Distribution</a:t>
            </a:r>
          </a:p>
          <a:p>
            <a:pPr lvl="1"/>
            <a:r>
              <a:rPr lang="en-GB" dirty="0" smtClean="0"/>
              <a:t>Mean 12kb up to 20-40kb</a:t>
            </a:r>
          </a:p>
          <a:p>
            <a:pPr lvl="1"/>
            <a:endParaRPr lang="en-GB" dirty="0" smtClean="0"/>
          </a:p>
        </p:txBody>
      </p:sp>
    </p:spTree>
    <p:extLst>
      <p:ext uri="{BB962C8B-B14F-4D97-AF65-F5344CB8AC3E}">
        <p14:creationId xmlns:p14="http://schemas.microsoft.com/office/powerpoint/2010/main" val="244777775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 lengths</a:t>
            </a:r>
            <a:endParaRPr lang="en-GB" dirty="0"/>
          </a:p>
        </p:txBody>
      </p:sp>
      <p:pic>
        <p:nvPicPr>
          <p:cNvPr id="829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4149080"/>
            <a:ext cx="5799855" cy="2611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descr="http://files.pacb.com/png/P6C4-distribution_l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5033" y="1340768"/>
            <a:ext cx="3024967" cy="2775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92727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GB" smtClean="0"/>
              <a:t>Novel applications</a:t>
            </a:r>
          </a:p>
        </p:txBody>
      </p:sp>
      <p:sp>
        <p:nvSpPr>
          <p:cNvPr id="38915" name="Content Placeholder 2"/>
          <p:cNvSpPr>
            <a:spLocks noGrp="1"/>
          </p:cNvSpPr>
          <p:nvPr>
            <p:ph idx="1"/>
          </p:nvPr>
        </p:nvSpPr>
        <p:spPr/>
        <p:txBody>
          <a:bodyPr/>
          <a:lstStyle/>
          <a:p>
            <a:r>
              <a:rPr lang="en-GB" smtClean="0"/>
              <a:t>Epigenetic changes (e.g. Methylation) affect the amount of time a fluorophore is held by the polymerase </a:t>
            </a:r>
          </a:p>
          <a:p>
            <a:endParaRPr lang="en-GB" smtClean="0"/>
          </a:p>
          <a:p>
            <a:r>
              <a:rPr lang="en-GB" smtClean="0"/>
              <a:t>Circularise each DNA fragment and sequence continuously </a:t>
            </a:r>
          </a:p>
          <a:p>
            <a:endParaRPr lang="en-GB" smtClean="0"/>
          </a:p>
        </p:txBody>
      </p:sp>
    </p:spTree>
    <p:extLst>
      <p:ext uri="{BB962C8B-B14F-4D97-AF65-F5344CB8AC3E}">
        <p14:creationId xmlns:p14="http://schemas.microsoft.com/office/powerpoint/2010/main" val="322788858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Epigenetic changes</a:t>
            </a:r>
            <a:endParaRPr lang="en-GB" dirty="0"/>
          </a:p>
        </p:txBody>
      </p:sp>
      <p:pic>
        <p:nvPicPr>
          <p:cNvPr id="84996" name="Picture 4" descr="http://www.pacb.com/img/assets/basemod_benefits_l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17638"/>
            <a:ext cx="8909695" cy="4951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47565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www.pacificbiosciences.com/sites/default/files/assets/smrt_Technology.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55875" y="1700213"/>
            <a:ext cx="4035425" cy="4021137"/>
          </a:xfrm>
          <a:noFill/>
        </p:spPr>
      </p:pic>
      <p:sp>
        <p:nvSpPr>
          <p:cNvPr id="6" name="Freeform 5"/>
          <p:cNvSpPr/>
          <p:nvPr/>
        </p:nvSpPr>
        <p:spPr>
          <a:xfrm>
            <a:off x="3924300" y="2636838"/>
            <a:ext cx="1511300" cy="2232025"/>
          </a:xfrm>
          <a:custGeom>
            <a:avLst/>
            <a:gdLst>
              <a:gd name="connsiteX0" fmla="*/ 1868214 w 1868214"/>
              <a:gd name="connsiteY0" fmla="*/ 0 h 2961289"/>
              <a:gd name="connsiteX1" fmla="*/ 291662 w 1868214"/>
              <a:gd name="connsiteY1" fmla="*/ 882869 h 2961289"/>
              <a:gd name="connsiteX2" fmla="*/ 118241 w 1868214"/>
              <a:gd name="connsiteY2" fmla="*/ 2664372 h 2961289"/>
              <a:gd name="connsiteX3" fmla="*/ 134007 w 1868214"/>
              <a:gd name="connsiteY3" fmla="*/ 2664372 h 2961289"/>
            </a:gdLst>
            <a:ahLst/>
            <a:cxnLst>
              <a:cxn ang="0">
                <a:pos x="connsiteX0" y="connsiteY0"/>
              </a:cxn>
              <a:cxn ang="0">
                <a:pos x="connsiteX1" y="connsiteY1"/>
              </a:cxn>
              <a:cxn ang="0">
                <a:pos x="connsiteX2" y="connsiteY2"/>
              </a:cxn>
              <a:cxn ang="0">
                <a:pos x="connsiteX3" y="connsiteY3"/>
              </a:cxn>
            </a:cxnLst>
            <a:rect l="l" t="t" r="r" b="b"/>
            <a:pathLst>
              <a:path w="1868214" h="2961289">
                <a:moveTo>
                  <a:pt x="1868214" y="0"/>
                </a:moveTo>
                <a:cubicBezTo>
                  <a:pt x="1225769" y="219403"/>
                  <a:pt x="583324" y="438807"/>
                  <a:pt x="291662" y="882869"/>
                </a:cubicBezTo>
                <a:cubicBezTo>
                  <a:pt x="0" y="1326931"/>
                  <a:pt x="144517" y="2367455"/>
                  <a:pt x="118241" y="2664372"/>
                </a:cubicBezTo>
                <a:cubicBezTo>
                  <a:pt x="91965" y="2961289"/>
                  <a:pt x="112986" y="2812830"/>
                  <a:pt x="134007" y="2664372"/>
                </a:cubicBezTo>
              </a:path>
            </a:pathLst>
          </a:custGeom>
          <a:ln w="317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39940" name="Title 1"/>
          <p:cNvSpPr>
            <a:spLocks noGrp="1"/>
          </p:cNvSpPr>
          <p:nvPr>
            <p:ph type="title"/>
          </p:nvPr>
        </p:nvSpPr>
        <p:spPr>
          <a:xfrm>
            <a:off x="468313" y="260350"/>
            <a:ext cx="8229600" cy="1143000"/>
          </a:xfrm>
        </p:spPr>
        <p:txBody>
          <a:bodyPr/>
          <a:lstStyle/>
          <a:p>
            <a:r>
              <a:rPr lang="en-GB" dirty="0" smtClean="0"/>
              <a:t>Circular consensus sequencing </a:t>
            </a:r>
          </a:p>
        </p:txBody>
      </p:sp>
    </p:spTree>
    <p:extLst>
      <p:ext uri="{BB962C8B-B14F-4D97-AF65-F5344CB8AC3E}">
        <p14:creationId xmlns:p14="http://schemas.microsoft.com/office/powerpoint/2010/main" val="3884613953"/>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Circular consensus sequencing</a:t>
            </a:r>
            <a:endParaRPr lang="en-GB" dirty="0"/>
          </a:p>
        </p:txBody>
      </p:sp>
      <p:pic>
        <p:nvPicPr>
          <p:cNvPr id="82946" name="Picture 2" descr="http://www.microbiomejournal.com/content/figures/2049-2618-1-10-1-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7985" y="1612211"/>
            <a:ext cx="5311939" cy="45461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284470"/>
            <a:ext cx="7329924" cy="600164"/>
          </a:xfrm>
          <a:prstGeom prst="rect">
            <a:avLst/>
          </a:prstGeom>
          <a:noFill/>
        </p:spPr>
        <p:txBody>
          <a:bodyPr wrap="square" rtlCol="0">
            <a:spAutoFit/>
          </a:bodyPr>
          <a:lstStyle/>
          <a:p>
            <a:r>
              <a:rPr lang="en-GB" sz="1100" dirty="0" err="1"/>
              <a:t>Fichot</a:t>
            </a:r>
            <a:r>
              <a:rPr lang="en-GB" sz="1100" dirty="0"/>
              <a:t>, E. B., &amp; Norman, R. S. (2013). Microbial phylogenetic profiling with the Pacific Biosciences sequencing platform. </a:t>
            </a:r>
            <a:r>
              <a:rPr lang="en-GB" sz="1100" i="1" dirty="0" err="1"/>
              <a:t>Microbiome</a:t>
            </a:r>
            <a:r>
              <a:rPr lang="en-GB" sz="1100" dirty="0"/>
              <a:t>, </a:t>
            </a:r>
            <a:r>
              <a:rPr lang="en-GB" sz="1100" i="1" dirty="0"/>
              <a:t>1</a:t>
            </a:r>
            <a:r>
              <a:rPr lang="en-GB" sz="1100" dirty="0"/>
              <a:t>(1), 10. doi:10.1186/2049-2618-1-10</a:t>
            </a:r>
          </a:p>
          <a:p>
            <a:endParaRPr lang="en-GB" sz="1100" dirty="0"/>
          </a:p>
        </p:txBody>
      </p:sp>
    </p:spTree>
    <p:extLst>
      <p:ext uri="{BB962C8B-B14F-4D97-AF65-F5344CB8AC3E}">
        <p14:creationId xmlns:p14="http://schemas.microsoft.com/office/powerpoint/2010/main" val="66589108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Circular consensus sequencing for </a:t>
            </a:r>
            <a:r>
              <a:rPr lang="en-GB" dirty="0" err="1" smtClean="0"/>
              <a:t>rRNA</a:t>
            </a:r>
            <a:r>
              <a:rPr lang="en-GB" dirty="0" smtClean="0"/>
              <a:t> or microsatellites</a:t>
            </a:r>
            <a:endParaRPr lang="en-GB" dirty="0"/>
          </a:p>
        </p:txBody>
      </p:sp>
      <p:pic>
        <p:nvPicPr>
          <p:cNvPr id="839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100" y="1748330"/>
            <a:ext cx="6781800" cy="459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804041" y="6139325"/>
            <a:ext cx="5628289" cy="400110"/>
          </a:xfrm>
          <a:prstGeom prst="rect">
            <a:avLst/>
          </a:prstGeom>
        </p:spPr>
        <p:txBody>
          <a:bodyPr wrap="square">
            <a:spAutoFit/>
          </a:bodyPr>
          <a:lstStyle/>
          <a:p>
            <a:r>
              <a:rPr lang="en-GB" sz="1000" dirty="0">
                <a:hlinkClick r:id="rId3"/>
              </a:rPr>
              <a:t>http://www.sciencedirect.com/science/article/pii/S0167701213002728</a:t>
            </a:r>
            <a:endParaRPr lang="en-GB" sz="1000" dirty="0" smtClean="0">
              <a:hlinkClick r:id=""/>
            </a:endParaRPr>
          </a:p>
          <a:p>
            <a:r>
              <a:rPr lang="en-GB" sz="1000" dirty="0" smtClean="0">
                <a:hlinkClick r:id=""/>
              </a:rPr>
              <a:t>http</a:t>
            </a:r>
            <a:r>
              <a:rPr lang="en-GB" sz="1000" dirty="0">
                <a:hlinkClick r:id="rId4"/>
              </a:rPr>
              <a:t>://www.biotechniques.com/multimedia/archive/00230/BTN_A_000114104_O_230651a.pdf</a:t>
            </a:r>
            <a:endParaRPr lang="en-GB" sz="1000" dirty="0"/>
          </a:p>
        </p:txBody>
      </p:sp>
      <p:sp>
        <p:nvSpPr>
          <p:cNvPr id="6" name="Rectangle 5"/>
          <p:cNvSpPr/>
          <p:nvPr/>
        </p:nvSpPr>
        <p:spPr>
          <a:xfrm>
            <a:off x="804041" y="6385546"/>
            <a:ext cx="4572000" cy="261610"/>
          </a:xfrm>
          <a:prstGeom prst="rect">
            <a:avLst/>
          </a:prstGeom>
        </p:spPr>
        <p:txBody>
          <a:bodyPr>
            <a:spAutoFit/>
          </a:bodyPr>
          <a:lstStyle/>
          <a:p>
            <a:r>
              <a:rPr lang="en-GB" sz="1100" dirty="0">
                <a:hlinkClick r:id="rId5"/>
              </a:rPr>
              <a:t>http://www.microbiomejournal.com/content/1/1/10</a:t>
            </a:r>
            <a:endParaRPr lang="en-GB" sz="1100" dirty="0"/>
          </a:p>
        </p:txBody>
      </p:sp>
    </p:spTree>
    <p:extLst>
      <p:ext uri="{BB962C8B-B14F-4D97-AF65-F5344CB8AC3E}">
        <p14:creationId xmlns:p14="http://schemas.microsoft.com/office/powerpoint/2010/main" val="2146330315"/>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Long reads to sequence highly repetitive loci</a:t>
            </a:r>
            <a:endParaRPr lang="en-GB" dirty="0"/>
          </a:p>
        </p:txBody>
      </p:sp>
      <p:sp>
        <p:nvSpPr>
          <p:cNvPr id="4" name="Rectangle 3"/>
          <p:cNvSpPr/>
          <p:nvPr/>
        </p:nvSpPr>
        <p:spPr>
          <a:xfrm>
            <a:off x="323528" y="6309320"/>
            <a:ext cx="4572000" cy="276999"/>
          </a:xfrm>
          <a:prstGeom prst="rect">
            <a:avLst/>
          </a:prstGeom>
        </p:spPr>
        <p:txBody>
          <a:bodyPr>
            <a:spAutoFit/>
          </a:bodyPr>
          <a:lstStyle/>
          <a:p>
            <a:r>
              <a:rPr lang="en-GB" sz="600" dirty="0">
                <a:hlinkClick r:id="rId3"/>
              </a:rPr>
              <a:t>http://</a:t>
            </a:r>
            <a:r>
              <a:rPr lang="en-GB" sz="600" dirty="0" smtClean="0">
                <a:hlinkClick r:id="rId3"/>
              </a:rPr>
              <a:t>www.pacificbiosciences.com/pdf/Poster_AlleleLevelSequencing_PhasingFulllengthHLAClassIandIIGenes.pdf</a:t>
            </a:r>
            <a:endParaRPr lang="en-GB" sz="600" dirty="0" smtClean="0"/>
          </a:p>
          <a:p>
            <a:endParaRPr lang="en-GB" sz="600" dirty="0"/>
          </a:p>
        </p:txBody>
      </p:sp>
      <p:pic>
        <p:nvPicPr>
          <p:cNvPr id="40962"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470991" y="1600200"/>
            <a:ext cx="4202018"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98556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1890s - Molecular basis of heredity</a:t>
            </a:r>
            <a:endParaRPr lang="en-GB" dirty="0"/>
          </a:p>
        </p:txBody>
      </p:sp>
      <p:sp>
        <p:nvSpPr>
          <p:cNvPr id="3" name="Content Placeholder 2"/>
          <p:cNvSpPr>
            <a:spLocks noGrp="1"/>
          </p:cNvSpPr>
          <p:nvPr>
            <p:ph idx="1"/>
          </p:nvPr>
        </p:nvSpPr>
        <p:spPr>
          <a:xfrm>
            <a:off x="457200" y="1600200"/>
            <a:ext cx="4546848" cy="4525963"/>
          </a:xfrm>
        </p:spPr>
        <p:txBody>
          <a:bodyPr>
            <a:normAutofit fontScale="85000" lnSpcReduction="10000"/>
          </a:bodyPr>
          <a:lstStyle/>
          <a:p>
            <a:r>
              <a:rPr lang="en-GB" dirty="0" smtClean="0"/>
              <a:t>Lots of theories</a:t>
            </a:r>
          </a:p>
          <a:p>
            <a:pPr lvl="1"/>
            <a:r>
              <a:rPr lang="en-GB" dirty="0" smtClean="0"/>
              <a:t>Stereo-isomers</a:t>
            </a:r>
          </a:p>
          <a:p>
            <a:pPr lvl="1"/>
            <a:r>
              <a:rPr lang="en-GB" dirty="0" smtClean="0"/>
              <a:t>Asymmetric atoms </a:t>
            </a:r>
          </a:p>
          <a:p>
            <a:pPr lvl="1"/>
            <a:r>
              <a:rPr lang="en-GB" dirty="0" smtClean="0"/>
              <a:t>Complex molecules</a:t>
            </a:r>
          </a:p>
          <a:p>
            <a:r>
              <a:rPr lang="en-GB" dirty="0" smtClean="0"/>
              <a:t>Realisation that hereditary information is transmitted by one or more molecules</a:t>
            </a:r>
          </a:p>
          <a:p>
            <a:r>
              <a:rPr lang="en-GB" dirty="0" smtClean="0"/>
              <a:t>1893 August Weismann – germ plasm theory </a:t>
            </a:r>
          </a:p>
          <a:p>
            <a:r>
              <a:rPr lang="en-GB" dirty="0" smtClean="0"/>
              <a:t>1894 Eduard </a:t>
            </a:r>
            <a:r>
              <a:rPr lang="en-GB" dirty="0" err="1" smtClean="0"/>
              <a:t>Strasburger</a:t>
            </a:r>
            <a:r>
              <a:rPr lang="en-GB" dirty="0" smtClean="0"/>
              <a:t>- “nuclei from nuclei”</a:t>
            </a:r>
          </a:p>
          <a:p>
            <a:endParaRPr lang="en-GB" dirty="0" smtClean="0"/>
          </a:p>
          <a:p>
            <a:endParaRPr lang="en-GB" dirty="0" smtClean="0"/>
          </a:p>
          <a:p>
            <a:endParaRPr lang="en-GB" dirty="0" smtClean="0"/>
          </a:p>
          <a:p>
            <a:endParaRPr lang="en-GB" dirty="0"/>
          </a:p>
        </p:txBody>
      </p:sp>
      <p:pic>
        <p:nvPicPr>
          <p:cNvPr id="2052" name="Picture 4" descr="August Weisman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0636" y="1412776"/>
            <a:ext cx="1356218" cy="18493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444208" y="3356992"/>
            <a:ext cx="2016224" cy="369332"/>
          </a:xfrm>
          <a:prstGeom prst="rect">
            <a:avLst/>
          </a:prstGeom>
          <a:noFill/>
        </p:spPr>
        <p:txBody>
          <a:bodyPr wrap="square" rtlCol="0">
            <a:spAutoFit/>
          </a:bodyPr>
          <a:lstStyle/>
          <a:p>
            <a:r>
              <a:rPr lang="en-GB" dirty="0" smtClean="0"/>
              <a:t>August Weismann</a:t>
            </a:r>
            <a:endParaRPr lang="en-GB" dirty="0"/>
          </a:p>
        </p:txBody>
      </p:sp>
      <p:pic>
        <p:nvPicPr>
          <p:cNvPr id="2054" name="Picture 6" descr="http://upload.wikimedia.org/wikipedia/commons/thumb/2/20/Eduard_Adolf_Strasburger.jpg/220px-Eduard_Adolf_Strasburg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0636" y="3762466"/>
            <a:ext cx="1379733" cy="192535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566176" y="5733256"/>
            <a:ext cx="2016224" cy="369332"/>
          </a:xfrm>
          <a:prstGeom prst="rect">
            <a:avLst/>
          </a:prstGeom>
          <a:noFill/>
        </p:spPr>
        <p:txBody>
          <a:bodyPr wrap="square" rtlCol="0">
            <a:spAutoFit/>
          </a:bodyPr>
          <a:lstStyle/>
          <a:p>
            <a:r>
              <a:rPr lang="en-GB" dirty="0" smtClean="0"/>
              <a:t>Eduard </a:t>
            </a:r>
            <a:r>
              <a:rPr lang="en-GB" dirty="0" err="1" smtClean="0"/>
              <a:t>Strasburger</a:t>
            </a:r>
            <a:endParaRPr lang="en-GB" dirty="0"/>
          </a:p>
        </p:txBody>
      </p:sp>
    </p:spTree>
    <p:extLst>
      <p:ext uri="{BB962C8B-B14F-4D97-AF65-F5344CB8AC3E}">
        <p14:creationId xmlns:p14="http://schemas.microsoft.com/office/powerpoint/2010/main" val="365448926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Issues to be aware of</a:t>
            </a:r>
            <a:endParaRPr lang="en-GB" dirty="0"/>
          </a:p>
        </p:txBody>
      </p:sp>
      <p:sp>
        <p:nvSpPr>
          <p:cNvPr id="3" name="Content Placeholder 2"/>
          <p:cNvSpPr>
            <a:spLocks noGrp="1"/>
          </p:cNvSpPr>
          <p:nvPr>
            <p:ph idx="1"/>
          </p:nvPr>
        </p:nvSpPr>
        <p:spPr/>
        <p:txBody>
          <a:bodyPr/>
          <a:lstStyle/>
          <a:p>
            <a:r>
              <a:rPr lang="en-GB" dirty="0" smtClean="0"/>
              <a:t>PCR chimeras (affects all PCR </a:t>
            </a:r>
            <a:r>
              <a:rPr lang="en-GB" dirty="0" err="1" smtClean="0"/>
              <a:t>amplicon</a:t>
            </a:r>
            <a:r>
              <a:rPr lang="en-GB" dirty="0" smtClean="0"/>
              <a:t> methods)</a:t>
            </a:r>
          </a:p>
          <a:p>
            <a:r>
              <a:rPr lang="en-GB" dirty="0" smtClean="0"/>
              <a:t>Chimeric sequences can be generated during library preparation </a:t>
            </a:r>
          </a:p>
          <a:p>
            <a:r>
              <a:rPr lang="en-GB" dirty="0" smtClean="0"/>
              <a:t>Shorter sequences can be loaded preferentially </a:t>
            </a:r>
          </a:p>
          <a:p>
            <a:pPr lvl="1"/>
            <a:r>
              <a:rPr lang="en-GB" dirty="0" smtClean="0"/>
              <a:t>Uniform </a:t>
            </a:r>
            <a:r>
              <a:rPr lang="en-GB" dirty="0" err="1" smtClean="0"/>
              <a:t>amplicon</a:t>
            </a:r>
            <a:r>
              <a:rPr lang="en-GB" dirty="0" smtClean="0"/>
              <a:t> size reduces this</a:t>
            </a:r>
          </a:p>
          <a:p>
            <a:pPr lvl="1"/>
            <a:r>
              <a:rPr lang="en-GB" dirty="0" err="1" smtClean="0"/>
              <a:t>PacBio</a:t>
            </a:r>
            <a:r>
              <a:rPr lang="en-GB" dirty="0" smtClean="0"/>
              <a:t> </a:t>
            </a:r>
            <a:r>
              <a:rPr lang="en-GB" dirty="0" err="1" smtClean="0"/>
              <a:t>Magbead</a:t>
            </a:r>
            <a:r>
              <a:rPr lang="en-GB" dirty="0" smtClean="0"/>
              <a:t> loading system </a:t>
            </a:r>
          </a:p>
          <a:p>
            <a:endParaRPr lang="en-GB" dirty="0"/>
          </a:p>
        </p:txBody>
      </p:sp>
    </p:spTree>
    <p:extLst>
      <p:ext uri="{BB962C8B-B14F-4D97-AF65-F5344CB8AC3E}">
        <p14:creationId xmlns:p14="http://schemas.microsoft.com/office/powerpoint/2010/main" val="101628984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Circular consensus sequencing (CCS)</a:t>
            </a:r>
            <a:endParaRPr lang="en-GB" dirty="0"/>
          </a:p>
        </p:txBody>
      </p:sp>
      <p:sp>
        <p:nvSpPr>
          <p:cNvPr id="3" name="Content Placeholder 2"/>
          <p:cNvSpPr>
            <a:spLocks noGrp="1"/>
          </p:cNvSpPr>
          <p:nvPr>
            <p:ph idx="1"/>
          </p:nvPr>
        </p:nvSpPr>
        <p:spPr>
          <a:xfrm>
            <a:off x="457200" y="1498984"/>
            <a:ext cx="8229600" cy="4525963"/>
          </a:xfrm>
        </p:spPr>
        <p:txBody>
          <a:bodyPr>
            <a:normAutofit fontScale="92500" lnSpcReduction="10000"/>
          </a:bodyPr>
          <a:lstStyle/>
          <a:p>
            <a:r>
              <a:rPr lang="en-GB" dirty="0" smtClean="0"/>
              <a:t>Raw error rates of a single pass read is high (10-15%)</a:t>
            </a:r>
          </a:p>
          <a:p>
            <a:r>
              <a:rPr lang="en-GB" dirty="0" smtClean="0"/>
              <a:t>It is possible to read the same molecule repeatedly using CCS mode sequencing</a:t>
            </a:r>
          </a:p>
          <a:p>
            <a:r>
              <a:rPr lang="en-GB" dirty="0" smtClean="0"/>
              <a:t>Can do this 7-8 times to reduce error rates &lt; 1%</a:t>
            </a:r>
          </a:p>
          <a:p>
            <a:r>
              <a:rPr lang="en-GB" dirty="0" smtClean="0"/>
              <a:t>Disadvantages</a:t>
            </a:r>
          </a:p>
          <a:p>
            <a:pPr lvl="1"/>
            <a:r>
              <a:rPr lang="en-GB" dirty="0" smtClean="0"/>
              <a:t>Reduction in read length proportional to number of passes (</a:t>
            </a:r>
            <a:r>
              <a:rPr lang="en-GB" dirty="0" err="1" smtClean="0"/>
              <a:t>e.g</a:t>
            </a:r>
            <a:r>
              <a:rPr lang="en-GB" dirty="0" smtClean="0"/>
              <a:t> 7 passes – max read length 3kb).</a:t>
            </a:r>
          </a:p>
          <a:p>
            <a:pPr lvl="1"/>
            <a:r>
              <a:rPr lang="en-GB" dirty="0" smtClean="0"/>
              <a:t>Reduction of total number of reads as some ZMW polymerases will fail </a:t>
            </a:r>
            <a:endParaRPr lang="en-GB" dirty="0"/>
          </a:p>
        </p:txBody>
      </p:sp>
    </p:spTree>
    <p:extLst>
      <p:ext uri="{BB962C8B-B14F-4D97-AF65-F5344CB8AC3E}">
        <p14:creationId xmlns:p14="http://schemas.microsoft.com/office/powerpoint/2010/main" val="824381681"/>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67544" y="-20362"/>
            <a:ext cx="8229600" cy="1143000"/>
          </a:xfrm>
        </p:spPr>
        <p:txBody>
          <a:bodyPr/>
          <a:lstStyle/>
          <a:p>
            <a:r>
              <a:rPr lang="en-GB" smtClean="0"/>
              <a:t>Pacific Biosciences</a:t>
            </a:r>
          </a:p>
        </p:txBody>
      </p:sp>
      <p:sp>
        <p:nvSpPr>
          <p:cNvPr id="40963" name="Content Placeholder 2"/>
          <p:cNvSpPr>
            <a:spLocks noGrp="1"/>
          </p:cNvSpPr>
          <p:nvPr>
            <p:ph idx="1"/>
          </p:nvPr>
        </p:nvSpPr>
        <p:spPr>
          <a:xfrm>
            <a:off x="467544" y="1052736"/>
            <a:ext cx="8229600" cy="4525963"/>
          </a:xfrm>
        </p:spPr>
        <p:txBody>
          <a:bodyPr>
            <a:noAutofit/>
          </a:bodyPr>
          <a:lstStyle/>
          <a:p>
            <a:r>
              <a:rPr lang="en-GB" sz="2400" dirty="0" smtClean="0"/>
              <a:t>Advantages</a:t>
            </a:r>
          </a:p>
          <a:p>
            <a:pPr lvl="1"/>
            <a:r>
              <a:rPr lang="en-GB" sz="2000" dirty="0" smtClean="0"/>
              <a:t>Longer reads lengths (median 14kb up to 40kb with P6-C4 chemistry) </a:t>
            </a:r>
          </a:p>
          <a:p>
            <a:pPr lvl="1"/>
            <a:r>
              <a:rPr lang="en-GB" sz="2000" dirty="0" smtClean="0"/>
              <a:t>40 minute run time </a:t>
            </a:r>
          </a:p>
          <a:p>
            <a:pPr lvl="1"/>
            <a:r>
              <a:rPr lang="en-GB" sz="2000" dirty="0" smtClean="0"/>
              <a:t>Cost per run is low ($400 per run plus $400 per library prep)</a:t>
            </a:r>
          </a:p>
          <a:p>
            <a:pPr lvl="1"/>
            <a:r>
              <a:rPr lang="en-GB" sz="2000" dirty="0" smtClean="0"/>
              <a:t>Same molecule can be sequenced repeatedly</a:t>
            </a:r>
          </a:p>
          <a:p>
            <a:pPr lvl="1"/>
            <a:r>
              <a:rPr lang="en-GB" sz="2000" dirty="0" smtClean="0"/>
              <a:t>Epigenetic modifications can be detected</a:t>
            </a:r>
          </a:p>
          <a:p>
            <a:pPr lvl="1"/>
            <a:r>
              <a:rPr lang="en-GB" sz="2000" dirty="0" smtClean="0"/>
              <a:t>Long reads enable haplotype resolution</a:t>
            </a:r>
          </a:p>
          <a:p>
            <a:r>
              <a:rPr lang="en-GB" sz="2400" dirty="0" smtClean="0"/>
              <a:t>Disadvantages</a:t>
            </a:r>
          </a:p>
          <a:p>
            <a:pPr lvl="1"/>
            <a:r>
              <a:rPr lang="en-GB" sz="2000" dirty="0" smtClean="0"/>
              <a:t>Library prep still required (micrograms needed)</a:t>
            </a:r>
          </a:p>
          <a:p>
            <a:pPr lvl="1"/>
            <a:r>
              <a:rPr lang="en-GB" sz="2000" dirty="0" smtClean="0"/>
              <a:t>If you use PCR based methods – you are no longer </a:t>
            </a:r>
            <a:r>
              <a:rPr lang="en-GB" sz="2000" dirty="0" err="1" smtClean="0"/>
              <a:t>seqeuncing</a:t>
            </a:r>
            <a:r>
              <a:rPr lang="en-GB" sz="2000" dirty="0" smtClean="0"/>
              <a:t> true single molecules</a:t>
            </a:r>
          </a:p>
          <a:p>
            <a:pPr lvl="1"/>
            <a:r>
              <a:rPr lang="en-GB" sz="2000" dirty="0" smtClean="0"/>
              <a:t>Still enzyme based </a:t>
            </a:r>
          </a:p>
          <a:p>
            <a:pPr lvl="1"/>
            <a:r>
              <a:rPr lang="en-GB" sz="2000" dirty="0" smtClean="0"/>
              <a:t>Only 50,000 reads/run. 400-500Mb yield</a:t>
            </a:r>
          </a:p>
          <a:p>
            <a:pPr lvl="1"/>
            <a:r>
              <a:rPr lang="en-GB" sz="2000" dirty="0"/>
              <a:t>H</a:t>
            </a:r>
            <a:r>
              <a:rPr lang="en-GB" sz="2000" dirty="0" smtClean="0"/>
              <a:t>igh (10-15%) error rate per run (but consensus can reduce &lt;1%)</a:t>
            </a:r>
          </a:p>
          <a:p>
            <a:pPr lvl="1"/>
            <a:r>
              <a:rPr lang="en-GB" sz="2000" dirty="0" smtClean="0"/>
              <a:t>$900k machine</a:t>
            </a:r>
          </a:p>
        </p:txBody>
      </p:sp>
    </p:spTree>
    <p:extLst>
      <p:ext uri="{BB962C8B-B14F-4D97-AF65-F5344CB8AC3E}">
        <p14:creationId xmlns:p14="http://schemas.microsoft.com/office/powerpoint/2010/main" val="149317803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Bioinformatics Implications</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Relatively low data and high per base cost  limits practical widespread use</a:t>
            </a:r>
          </a:p>
          <a:p>
            <a:r>
              <a:rPr lang="en-GB" dirty="0" smtClean="0"/>
              <a:t>Can obtain useful 20-40kb fragments (C6 chemistry)</a:t>
            </a:r>
          </a:p>
          <a:p>
            <a:r>
              <a:rPr lang="en-GB" dirty="0" smtClean="0"/>
              <a:t>Best used in conjunction with error correction algorithms utilising shorter </a:t>
            </a:r>
            <a:r>
              <a:rPr lang="en-GB" dirty="0" err="1" smtClean="0"/>
              <a:t>PacBio</a:t>
            </a:r>
            <a:r>
              <a:rPr lang="en-GB" dirty="0" smtClean="0"/>
              <a:t> reads (or Illumina data) </a:t>
            </a:r>
          </a:p>
          <a:p>
            <a:r>
              <a:rPr lang="en-GB" dirty="0" smtClean="0"/>
              <a:t>Excellent to assist scaffolding of genomes</a:t>
            </a:r>
          </a:p>
          <a:p>
            <a:r>
              <a:rPr lang="en-GB" dirty="0" smtClean="0"/>
              <a:t>Able to generate complete bacterial genomes</a:t>
            </a:r>
          </a:p>
          <a:p>
            <a:r>
              <a:rPr lang="en-GB" dirty="0" smtClean="0"/>
              <a:t>Has been used to generate higher eukaryote genomes (e.g. Drosophila) but cost is prohibitive </a:t>
            </a:r>
          </a:p>
          <a:p>
            <a:pPr marL="0" indent="0">
              <a:buNone/>
            </a:pPr>
            <a:endParaRPr lang="en-GB" sz="1200" dirty="0" smtClean="0"/>
          </a:p>
          <a:p>
            <a:pPr marL="0" indent="0">
              <a:buNone/>
            </a:pPr>
            <a:endParaRPr lang="en-GB" sz="1200" dirty="0"/>
          </a:p>
          <a:p>
            <a:pPr marL="0" indent="0">
              <a:buNone/>
            </a:pPr>
            <a:endParaRPr lang="en-GB" sz="1200" dirty="0" smtClean="0"/>
          </a:p>
          <a:p>
            <a:pPr marL="0" indent="0">
              <a:buNone/>
            </a:pPr>
            <a:r>
              <a:rPr lang="en-GB" sz="1200" dirty="0" smtClean="0"/>
              <a:t>Sergey </a:t>
            </a:r>
            <a:r>
              <a:rPr lang="en-GB" sz="1200" dirty="0" err="1"/>
              <a:t>Koren</a:t>
            </a:r>
            <a:r>
              <a:rPr lang="en-GB" sz="1200" dirty="0"/>
              <a:t>, Adam M </a:t>
            </a:r>
            <a:r>
              <a:rPr lang="en-GB" sz="1200" dirty="0" err="1"/>
              <a:t>Phillippy</a:t>
            </a:r>
            <a:r>
              <a:rPr lang="en-GB" sz="1200" dirty="0"/>
              <a:t>, One chromosome, one </a:t>
            </a:r>
            <a:r>
              <a:rPr lang="en-GB" sz="1200" dirty="0" err="1"/>
              <a:t>contig</a:t>
            </a:r>
            <a:r>
              <a:rPr lang="en-GB" sz="1200" dirty="0"/>
              <a:t>: complete microbial genomes from long-read sequencing and assembly, Current Opinion in Microbiology, Volume 23, February 2015, Pages 110-120, ISSN 1369-5274, http://dx.doi.org/10.1016/j.mib.2014.11.014. (</a:t>
            </a:r>
            <a:r>
              <a:rPr lang="en-GB" sz="1200" dirty="0">
                <a:hlinkClick r:id="rId2"/>
              </a:rPr>
              <a:t>http://</a:t>
            </a:r>
            <a:r>
              <a:rPr lang="en-GB" sz="1200" dirty="0" smtClean="0">
                <a:hlinkClick r:id="rId2"/>
              </a:rPr>
              <a:t>www.sciencedirect.com/science/article/pii/S1369527414001817</a:t>
            </a:r>
            <a:r>
              <a:rPr lang="en-GB" sz="1200" dirty="0" smtClean="0"/>
              <a:t>)</a:t>
            </a:r>
            <a:endParaRPr lang="en-GB" sz="1400" b="1" dirty="0" smtClean="0"/>
          </a:p>
          <a:p>
            <a:pPr marL="0" indent="0">
              <a:buNone/>
            </a:pPr>
            <a:r>
              <a:rPr lang="en-GB" sz="1400" dirty="0"/>
              <a:t/>
            </a:r>
            <a:br>
              <a:rPr lang="en-GB" sz="1400" dirty="0"/>
            </a:br>
            <a:r>
              <a:rPr lang="en-GB" sz="1400" dirty="0" err="1"/>
              <a:t>Koren</a:t>
            </a:r>
            <a:r>
              <a:rPr lang="en-GB" sz="1400" dirty="0"/>
              <a:t>, Sergey;  Schatz, Michael C;  </a:t>
            </a:r>
            <a:r>
              <a:rPr lang="en-GB" sz="1400" dirty="0" err="1"/>
              <a:t>Walenz</a:t>
            </a:r>
            <a:r>
              <a:rPr lang="en-GB" sz="1400" dirty="0"/>
              <a:t>, Brian P;  Martin, Jeffrey;  Howard, Jason T et al. (2012</a:t>
            </a:r>
            <a:r>
              <a:rPr lang="en-GB" sz="1400" dirty="0" smtClean="0"/>
              <a:t>)</a:t>
            </a:r>
          </a:p>
          <a:p>
            <a:pPr marL="0" indent="0">
              <a:buNone/>
            </a:pPr>
            <a:r>
              <a:rPr lang="en-GB" sz="1400" b="1" dirty="0">
                <a:hlinkClick r:id="rId3" tooltip="Go to original article"/>
              </a:rPr>
              <a:t>Hybrid error correction and de novo assembly of single-molecule sequencing reads</a:t>
            </a:r>
            <a:r>
              <a:rPr lang="en-GB" sz="1400" dirty="0"/>
              <a:t/>
            </a:r>
            <a:br>
              <a:rPr lang="en-GB" sz="1400" dirty="0"/>
            </a:br>
            <a:r>
              <a:rPr lang="en-GB" sz="1400" i="1" dirty="0"/>
              <a:t>Nature biotechnology</a:t>
            </a:r>
            <a:r>
              <a:rPr lang="en-GB" sz="1400" dirty="0"/>
              <a:t> vol. 30 (7) p. 693-700</a:t>
            </a:r>
          </a:p>
          <a:p>
            <a:pPr marL="0" indent="0">
              <a:buNone/>
            </a:pPr>
            <a:endParaRPr lang="en-GB" sz="1400" dirty="0" smtClean="0"/>
          </a:p>
          <a:p>
            <a:pPr marL="0" indent="0">
              <a:buNone/>
            </a:pPr>
            <a:r>
              <a:rPr lang="en-GB" sz="1400" dirty="0" smtClean="0"/>
              <a:t>Chin</a:t>
            </a:r>
            <a:r>
              <a:rPr lang="en-GB" sz="1400" dirty="0"/>
              <a:t>, C.-S., Alexander, D. H., Marks, P., </a:t>
            </a:r>
            <a:r>
              <a:rPr lang="en-GB" sz="1400" dirty="0" err="1"/>
              <a:t>Klammer</a:t>
            </a:r>
            <a:r>
              <a:rPr lang="en-GB" sz="1400" dirty="0"/>
              <a:t>, A. A., Drake, J., </a:t>
            </a:r>
            <a:r>
              <a:rPr lang="en-GB" sz="1400" dirty="0" err="1"/>
              <a:t>Heiner</a:t>
            </a:r>
            <a:r>
              <a:rPr lang="en-GB" sz="1400" dirty="0"/>
              <a:t>, C., … </a:t>
            </a:r>
            <a:r>
              <a:rPr lang="en-GB" sz="1400" dirty="0" err="1"/>
              <a:t>Korlach</a:t>
            </a:r>
            <a:r>
              <a:rPr lang="en-GB" sz="1400" dirty="0"/>
              <a:t>, J. (2013). </a:t>
            </a:r>
            <a:r>
              <a:rPr lang="en-GB" sz="1400" dirty="0" err="1"/>
              <a:t>Nonhybrid</a:t>
            </a:r>
            <a:r>
              <a:rPr lang="en-GB" sz="1400" dirty="0"/>
              <a:t>, finished microbial genome assemblies from long-read SMRT sequencing data. </a:t>
            </a:r>
            <a:r>
              <a:rPr lang="en-GB" sz="1400" i="1" dirty="0"/>
              <a:t>Nature methods</a:t>
            </a:r>
            <a:r>
              <a:rPr lang="en-GB" sz="1400" dirty="0"/>
              <a:t>, </a:t>
            </a:r>
            <a:r>
              <a:rPr lang="en-GB" sz="1400" i="1" dirty="0"/>
              <a:t>10</a:t>
            </a:r>
            <a:r>
              <a:rPr lang="en-GB" sz="1400" dirty="0"/>
              <a:t>(6), 563–9. doi:10.1038/nmeth.2474</a:t>
            </a:r>
          </a:p>
          <a:p>
            <a:endParaRPr lang="en-GB" dirty="0" smtClean="0"/>
          </a:p>
          <a:p>
            <a:endParaRPr lang="en-GB" dirty="0"/>
          </a:p>
        </p:txBody>
      </p:sp>
    </p:spTree>
    <p:extLst>
      <p:ext uri="{BB962C8B-B14F-4D97-AF65-F5344CB8AC3E}">
        <p14:creationId xmlns:p14="http://schemas.microsoft.com/office/powerpoint/2010/main" val="218676955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Genome assembly methods</a:t>
            </a:r>
            <a:endParaRPr lang="en-GB" dirty="0"/>
          </a:p>
        </p:txBody>
      </p:sp>
      <p:pic>
        <p:nvPicPr>
          <p:cNvPr id="27650" name="Picture 2" descr="http://ars.els-cdn.com/content/image/1-s2.0-S1369527414001817-gr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412776"/>
            <a:ext cx="7900306" cy="44644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95536" y="6165304"/>
            <a:ext cx="4572000" cy="415498"/>
          </a:xfrm>
          <a:prstGeom prst="rect">
            <a:avLst/>
          </a:prstGeom>
        </p:spPr>
        <p:txBody>
          <a:bodyPr>
            <a:spAutoFit/>
          </a:bodyPr>
          <a:lstStyle/>
          <a:p>
            <a:r>
              <a:rPr lang="en-GB" sz="1050" dirty="0">
                <a:hlinkClick r:id="rId4"/>
              </a:rPr>
              <a:t>http://</a:t>
            </a:r>
            <a:r>
              <a:rPr lang="en-GB" sz="1050" dirty="0" smtClean="0">
                <a:hlinkClick r:id="rId4"/>
              </a:rPr>
              <a:t>www.sciencedirect.com/science/article/pii/S1369527414001817</a:t>
            </a:r>
            <a:endParaRPr lang="en-GB" sz="1050" dirty="0" smtClean="0"/>
          </a:p>
          <a:p>
            <a:endParaRPr lang="en-GB" sz="1050" dirty="0"/>
          </a:p>
        </p:txBody>
      </p:sp>
    </p:spTree>
    <p:extLst>
      <p:ext uri="{BB962C8B-B14F-4D97-AF65-F5344CB8AC3E}">
        <p14:creationId xmlns:p14="http://schemas.microsoft.com/office/powerpoint/2010/main" val="315051092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PacBio</a:t>
            </a:r>
            <a:r>
              <a:rPr lang="en-GB" dirty="0" smtClean="0"/>
              <a:t> training resources</a:t>
            </a:r>
            <a:endParaRPr lang="en-GB" dirty="0"/>
          </a:p>
        </p:txBody>
      </p:sp>
      <p:sp>
        <p:nvSpPr>
          <p:cNvPr id="3" name="Content Placeholder 2"/>
          <p:cNvSpPr>
            <a:spLocks noGrp="1"/>
          </p:cNvSpPr>
          <p:nvPr>
            <p:ph idx="1"/>
          </p:nvPr>
        </p:nvSpPr>
        <p:spPr/>
        <p:txBody>
          <a:bodyPr/>
          <a:lstStyle/>
          <a:p>
            <a:r>
              <a:rPr lang="en-GB" dirty="0">
                <a:hlinkClick r:id="rId2"/>
              </a:rPr>
              <a:t>https://github.com/PacificBiosciences/Bioinformatics-Training/wiki</a:t>
            </a:r>
            <a:endParaRPr lang="en-GB" dirty="0"/>
          </a:p>
        </p:txBody>
      </p:sp>
    </p:spTree>
    <p:extLst>
      <p:ext uri="{BB962C8B-B14F-4D97-AF65-F5344CB8AC3E}">
        <p14:creationId xmlns:p14="http://schemas.microsoft.com/office/powerpoint/2010/main" val="3923942134"/>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mtClean="0">
                <a:latin typeface="Arial" pitchFamily="34" charset="0"/>
              </a:rPr>
              <a:t>Data processing</a:t>
            </a:r>
            <a:endParaRPr lang="en-US" altLang="en-US" b="1" smtClean="0">
              <a:latin typeface="Arial" pitchFamily="34" charset="0"/>
            </a:endParaRPr>
          </a:p>
        </p:txBody>
      </p:sp>
      <p:pic>
        <p:nvPicPr>
          <p:cNvPr id="378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628775"/>
            <a:ext cx="6318250"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89181"/>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mtClean="0">
                <a:latin typeface="Arial" pitchFamily="34" charset="0"/>
              </a:rPr>
              <a:t>Data processing</a:t>
            </a:r>
            <a:endParaRPr lang="en-US" altLang="en-US" b="1" smtClean="0">
              <a:latin typeface="Arial" pitchFamily="34" charset="0"/>
            </a:endParaRPr>
          </a:p>
        </p:txBody>
      </p:sp>
      <p:pic>
        <p:nvPicPr>
          <p:cNvPr id="389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412875"/>
            <a:ext cx="8377238"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778550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ctrTitle"/>
          </p:nvPr>
        </p:nvSpPr>
        <p:spPr>
          <a:xfrm>
            <a:off x="611188" y="981075"/>
            <a:ext cx="7772400" cy="1470025"/>
          </a:xfrm>
        </p:spPr>
        <p:txBody>
          <a:bodyPr/>
          <a:lstStyle/>
          <a:p>
            <a:r>
              <a:rPr lang="en-GB" dirty="0" err="1" smtClean="0"/>
              <a:t>Nanopore</a:t>
            </a:r>
            <a:r>
              <a:rPr lang="en-GB" dirty="0" smtClean="0"/>
              <a:t> sequencing</a:t>
            </a:r>
          </a:p>
        </p:txBody>
      </p:sp>
      <p:pic>
        <p:nvPicPr>
          <p:cNvPr id="4" name="Picture 2" descr="http://www.sciencemag.org/content/336/6081/534/F1.mediu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4564" y="2621773"/>
            <a:ext cx="2866118" cy="2755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025110"/>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idx="4294967295"/>
          </p:nvPr>
        </p:nvSpPr>
        <p:spPr/>
        <p:txBody>
          <a:bodyPr/>
          <a:lstStyle/>
          <a:p>
            <a:pPr eaLnBrk="1" hangingPunct="1"/>
            <a:r>
              <a:rPr lang="en-US" smtClean="0"/>
              <a:t>What is a nanopore?</a:t>
            </a:r>
          </a:p>
        </p:txBody>
      </p:sp>
      <p:sp>
        <p:nvSpPr>
          <p:cNvPr id="44035" name="Rectangle 3"/>
          <p:cNvSpPr txBox="1">
            <a:spLocks noChangeArrowheads="1"/>
          </p:cNvSpPr>
          <p:nvPr/>
        </p:nvSpPr>
        <p:spPr bwMode="auto">
          <a:xfrm>
            <a:off x="1073150" y="1382713"/>
            <a:ext cx="7091363"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95000"/>
              </a:lnSpc>
              <a:spcBef>
                <a:spcPct val="20000"/>
              </a:spcBef>
              <a:buClr>
                <a:srgbClr val="2389A9"/>
              </a:buClr>
              <a:buFontTx/>
              <a:buBlip>
                <a:blip r:embed="rId3"/>
              </a:buBlip>
            </a:pPr>
            <a:r>
              <a:rPr lang="en-US">
                <a:solidFill>
                  <a:srgbClr val="4D4D4D"/>
                </a:solidFill>
              </a:rPr>
              <a:t>Nanopore </a:t>
            </a:r>
            <a:r>
              <a:rPr lang="en-GB">
                <a:solidFill>
                  <a:srgbClr val="4D4D4D"/>
                </a:solidFill>
              </a:rPr>
              <a:t>= ‘very small hole’</a:t>
            </a:r>
          </a:p>
          <a:p>
            <a:pPr eaLnBrk="1" hangingPunct="1">
              <a:lnSpc>
                <a:spcPct val="95000"/>
              </a:lnSpc>
              <a:spcBef>
                <a:spcPct val="20000"/>
              </a:spcBef>
              <a:buClr>
                <a:srgbClr val="2389A9"/>
              </a:buClr>
              <a:buFontTx/>
              <a:buBlip>
                <a:blip r:embed="rId3"/>
              </a:buBlip>
            </a:pPr>
            <a:r>
              <a:rPr lang="en-GB">
                <a:solidFill>
                  <a:srgbClr val="4D4D4D"/>
                </a:solidFill>
              </a:rPr>
              <a:t>Electrical current flows through the hole</a:t>
            </a:r>
          </a:p>
          <a:p>
            <a:pPr eaLnBrk="1" hangingPunct="1">
              <a:lnSpc>
                <a:spcPct val="95000"/>
              </a:lnSpc>
              <a:spcBef>
                <a:spcPct val="20000"/>
              </a:spcBef>
              <a:buClr>
                <a:srgbClr val="2389A9"/>
              </a:buClr>
              <a:buFontTx/>
              <a:buBlip>
                <a:blip r:embed="rId3"/>
              </a:buBlip>
            </a:pPr>
            <a:r>
              <a:rPr lang="en-US">
                <a:solidFill>
                  <a:srgbClr val="4D4D4D"/>
                </a:solidFill>
              </a:rPr>
              <a:t>Introduce </a:t>
            </a:r>
            <a:r>
              <a:rPr lang="en-GB">
                <a:solidFill>
                  <a:srgbClr val="4D4D4D"/>
                </a:solidFill>
              </a:rPr>
              <a:t>analyte of interest into the hole </a:t>
            </a:r>
            <a:r>
              <a:rPr lang="en-US" sz="1600">
                <a:solidFill>
                  <a:srgbClr val="4D4D4D"/>
                </a:solidFill>
                <a:sym typeface="Wingdings" pitchFamily="2" charset="2"/>
              </a:rPr>
              <a:t></a:t>
            </a:r>
            <a:r>
              <a:rPr lang="en-US">
                <a:solidFill>
                  <a:srgbClr val="4D4D4D"/>
                </a:solidFill>
                <a:sym typeface="Wingdings" pitchFamily="2" charset="2"/>
              </a:rPr>
              <a:t> identify  “analyte” by the disruption or block to the electrical current</a:t>
            </a:r>
            <a:endParaRPr lang="en-GB">
              <a:solidFill>
                <a:srgbClr val="4D4D4D"/>
              </a:solidFill>
            </a:endParaRPr>
          </a:p>
        </p:txBody>
      </p:sp>
      <p:grpSp>
        <p:nvGrpSpPr>
          <p:cNvPr id="2" name="Group 64"/>
          <p:cNvGrpSpPr>
            <a:grpSpLocks/>
          </p:cNvGrpSpPr>
          <p:nvPr/>
        </p:nvGrpSpPr>
        <p:grpSpPr bwMode="auto">
          <a:xfrm>
            <a:off x="3232150" y="3314700"/>
            <a:ext cx="2165350" cy="1701800"/>
            <a:chOff x="3232150" y="3314700"/>
            <a:chExt cx="2165350" cy="1701800"/>
          </a:xfrm>
        </p:grpSpPr>
        <p:sp>
          <p:nvSpPr>
            <p:cNvPr id="22" name="Rectangle 21"/>
            <p:cNvSpPr>
              <a:spLocks noChangeArrowheads="1"/>
            </p:cNvSpPr>
            <p:nvPr/>
          </p:nvSpPr>
          <p:spPr bwMode="auto">
            <a:xfrm>
              <a:off x="3232150" y="3878263"/>
              <a:ext cx="896938" cy="258762"/>
            </a:xfrm>
            <a:prstGeom prst="rect">
              <a:avLst/>
            </a:prstGeom>
            <a:gradFill rotWithShape="1">
              <a:gsLst>
                <a:gs pos="0">
                  <a:srgbClr val="CBFFFF"/>
                </a:gs>
                <a:gs pos="100000">
                  <a:srgbClr val="B5E5E9"/>
                </a:gs>
              </a:gsLst>
              <a:lin ang="5400000"/>
            </a:gradFill>
            <a:ln w="9525">
              <a:solidFill>
                <a:srgbClr val="B6DCDF"/>
              </a:solidFill>
              <a:miter lim="800000"/>
              <a:headEnd/>
              <a:tailEnd/>
            </a:ln>
            <a:effectLst>
              <a:outerShdw dist="23000" dir="5400000" rotWithShape="0">
                <a:srgbClr val="808080">
                  <a:alpha val="34999"/>
                </a:srgbClr>
              </a:outerShdw>
            </a:effectLst>
          </p:spPr>
          <p:txBody>
            <a:bodyPr/>
            <a:lstStyle/>
            <a:p>
              <a:pPr algn="ctr">
                <a:defRPr/>
              </a:pPr>
              <a:endParaRPr lang="en-GB">
                <a:solidFill>
                  <a:srgbClr val="FFFFFF"/>
                </a:solidFill>
                <a:latin typeface="+mn-lt"/>
                <a:cs typeface="ＭＳ Ｐゴシック" charset="-128"/>
              </a:endParaRPr>
            </a:p>
          </p:txBody>
        </p:sp>
        <p:sp>
          <p:nvSpPr>
            <p:cNvPr id="23" name="Rectangle 22"/>
            <p:cNvSpPr>
              <a:spLocks noChangeArrowheads="1"/>
            </p:cNvSpPr>
            <p:nvPr/>
          </p:nvSpPr>
          <p:spPr bwMode="auto">
            <a:xfrm>
              <a:off x="4500563" y="3878263"/>
              <a:ext cx="896937" cy="258762"/>
            </a:xfrm>
            <a:prstGeom prst="rect">
              <a:avLst/>
            </a:prstGeom>
            <a:gradFill rotWithShape="1">
              <a:gsLst>
                <a:gs pos="0">
                  <a:srgbClr val="CBFFFF"/>
                </a:gs>
                <a:gs pos="100000">
                  <a:srgbClr val="B5E5E9"/>
                </a:gs>
              </a:gsLst>
              <a:lin ang="5400000"/>
            </a:gradFill>
            <a:ln w="9525">
              <a:solidFill>
                <a:srgbClr val="B6DCDF"/>
              </a:solidFill>
              <a:miter lim="800000"/>
              <a:headEnd/>
              <a:tailEnd/>
            </a:ln>
            <a:effectLst>
              <a:outerShdw dist="23000" dir="5400000" rotWithShape="0">
                <a:srgbClr val="808080">
                  <a:alpha val="34999"/>
                </a:srgbClr>
              </a:outerShdw>
            </a:effectLst>
          </p:spPr>
          <p:txBody>
            <a:bodyPr/>
            <a:lstStyle/>
            <a:p>
              <a:pPr algn="ctr">
                <a:defRPr/>
              </a:pPr>
              <a:endParaRPr lang="en-GB">
                <a:solidFill>
                  <a:srgbClr val="FFFFFF"/>
                </a:solidFill>
                <a:latin typeface="+mn-lt"/>
                <a:cs typeface="ＭＳ Ｐゴシック" charset="-128"/>
              </a:endParaRPr>
            </a:p>
          </p:txBody>
        </p:sp>
        <p:sp>
          <p:nvSpPr>
            <p:cNvPr id="25" name="Freeform 24"/>
            <p:cNvSpPr>
              <a:spLocks noChangeArrowheads="1"/>
            </p:cNvSpPr>
            <p:nvPr/>
          </p:nvSpPr>
          <p:spPr bwMode="auto">
            <a:xfrm flipH="1">
              <a:off x="4043363" y="3502025"/>
              <a:ext cx="165100" cy="1084263"/>
            </a:xfrm>
            <a:custGeom>
              <a:avLst/>
              <a:gdLst>
                <a:gd name="T0" fmla="*/ 100775 w 194043"/>
                <a:gd name="T1" fmla="*/ 0 h 1330403"/>
                <a:gd name="T2" fmla="*/ 10721 w 194043"/>
                <a:gd name="T3" fmla="*/ 579095 h 1330403"/>
                <a:gd name="T4" fmla="*/ 165100 w 194043"/>
                <a:gd name="T5" fmla="*/ 1084263 h 1330403"/>
                <a:gd name="T6" fmla="*/ 0 60000 65536"/>
                <a:gd name="T7" fmla="*/ 0 60000 65536"/>
                <a:gd name="T8" fmla="*/ 0 60000 65536"/>
                <a:gd name="T9" fmla="*/ 0 w 194043"/>
                <a:gd name="T10" fmla="*/ 0 h 1330403"/>
                <a:gd name="T11" fmla="*/ 194043 w 194043"/>
                <a:gd name="T12" fmla="*/ 1330403 h 1330403"/>
              </a:gdLst>
              <a:ahLst/>
              <a:cxnLst>
                <a:cxn ang="T6">
                  <a:pos x="T0" y="T1"/>
                </a:cxn>
                <a:cxn ang="T7">
                  <a:pos x="T2" y="T3"/>
                </a:cxn>
                <a:cxn ang="T8">
                  <a:pos x="T4" y="T5"/>
                </a:cxn>
              </a:cxnLst>
              <a:rect l="T9" t="T10" r="T11" b="T12"/>
              <a:pathLst>
                <a:path w="194043" h="1330403">
                  <a:moveTo>
                    <a:pt x="118442" y="0"/>
                  </a:moveTo>
                  <a:cubicBezTo>
                    <a:pt x="59221" y="244411"/>
                    <a:pt x="0" y="488822"/>
                    <a:pt x="12600" y="710556"/>
                  </a:cubicBezTo>
                  <a:cubicBezTo>
                    <a:pt x="25200" y="932290"/>
                    <a:pt x="194043" y="1330403"/>
                    <a:pt x="194043" y="1330403"/>
                  </a:cubicBezTo>
                </a:path>
              </a:pathLst>
            </a:custGeom>
            <a:noFill/>
            <a:ln w="25400">
              <a:solidFill>
                <a:srgbClr val="262626"/>
              </a:solidFill>
              <a:miter lim="800000"/>
              <a:headEnd/>
              <a:tailEnd type="triangle" w="med" len="me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sp>
          <p:nvSpPr>
            <p:cNvPr id="26" name="Freeform 25"/>
            <p:cNvSpPr>
              <a:spLocks noChangeArrowheads="1"/>
            </p:cNvSpPr>
            <p:nvPr/>
          </p:nvSpPr>
          <p:spPr bwMode="auto">
            <a:xfrm flipH="1">
              <a:off x="4059238" y="3370263"/>
              <a:ext cx="206375" cy="1452562"/>
            </a:xfrm>
            <a:custGeom>
              <a:avLst/>
              <a:gdLst>
                <a:gd name="T0" fmla="*/ 125969 w 194043"/>
                <a:gd name="T1" fmla="*/ 0 h 1330403"/>
                <a:gd name="T2" fmla="*/ 13401 w 194043"/>
                <a:gd name="T3" fmla="*/ 775800 h 1330403"/>
                <a:gd name="T4" fmla="*/ 206375 w 194043"/>
                <a:gd name="T5" fmla="*/ 1452562 h 1330403"/>
                <a:gd name="T6" fmla="*/ 0 60000 65536"/>
                <a:gd name="T7" fmla="*/ 0 60000 65536"/>
                <a:gd name="T8" fmla="*/ 0 60000 65536"/>
                <a:gd name="T9" fmla="*/ 0 w 194043"/>
                <a:gd name="T10" fmla="*/ 0 h 1330403"/>
                <a:gd name="T11" fmla="*/ 194043 w 194043"/>
                <a:gd name="T12" fmla="*/ 1330403 h 1330403"/>
              </a:gdLst>
              <a:ahLst/>
              <a:cxnLst>
                <a:cxn ang="T6">
                  <a:pos x="T0" y="T1"/>
                </a:cxn>
                <a:cxn ang="T7">
                  <a:pos x="T2" y="T3"/>
                </a:cxn>
                <a:cxn ang="T8">
                  <a:pos x="T4" y="T5"/>
                </a:cxn>
              </a:cxnLst>
              <a:rect l="T9" t="T10" r="T11" b="T12"/>
              <a:pathLst>
                <a:path w="194043" h="1330403">
                  <a:moveTo>
                    <a:pt x="118442" y="0"/>
                  </a:moveTo>
                  <a:cubicBezTo>
                    <a:pt x="59221" y="244411"/>
                    <a:pt x="0" y="488822"/>
                    <a:pt x="12600" y="710556"/>
                  </a:cubicBezTo>
                  <a:cubicBezTo>
                    <a:pt x="25200" y="932290"/>
                    <a:pt x="194043" y="1330403"/>
                    <a:pt x="194043" y="1330403"/>
                  </a:cubicBezTo>
                </a:path>
              </a:pathLst>
            </a:custGeom>
            <a:noFill/>
            <a:ln w="25400">
              <a:solidFill>
                <a:srgbClr val="262626"/>
              </a:solidFill>
              <a:miter lim="800000"/>
              <a:headEnd/>
              <a:tailEnd type="triangle" w="med" len="me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cxnSp>
          <p:nvCxnSpPr>
            <p:cNvPr id="28" name="Straight Arrow Connector 27"/>
            <p:cNvCxnSpPr>
              <a:cxnSpLocks noChangeShapeType="1"/>
            </p:cNvCxnSpPr>
            <p:nvPr/>
          </p:nvCxnSpPr>
          <p:spPr bwMode="auto">
            <a:xfrm rot="5400000">
              <a:off x="3437732" y="4163218"/>
              <a:ext cx="1701800" cy="4763"/>
            </a:xfrm>
            <a:prstGeom prst="straightConnector1">
              <a:avLst/>
            </a:prstGeom>
            <a:noFill/>
            <a:ln w="25400">
              <a:solidFill>
                <a:srgbClr val="262626"/>
              </a:solidFill>
              <a:round/>
              <a:headEnd/>
              <a:tailEnd type="triangle" w="med" len="med"/>
            </a:ln>
            <a:effectLst>
              <a:outerShdw dist="20000" dir="5400000" rotWithShape="0">
                <a:srgbClr val="808080">
                  <a:alpha val="37999"/>
                </a:srgbClr>
              </a:outerShdw>
            </a:effectLst>
          </p:spPr>
        </p:cxnSp>
        <p:sp>
          <p:nvSpPr>
            <p:cNvPr id="29" name="Oval 28"/>
            <p:cNvSpPr>
              <a:spLocks noChangeArrowheads="1"/>
            </p:cNvSpPr>
            <p:nvPr/>
          </p:nvSpPr>
          <p:spPr bwMode="auto">
            <a:xfrm>
              <a:off x="4316413" y="3902075"/>
              <a:ext cx="136525" cy="144463"/>
            </a:xfrm>
            <a:prstGeom prst="ellipse">
              <a:avLst/>
            </a:prstGeom>
            <a:solidFill>
              <a:srgbClr val="FF0000"/>
            </a:solidFill>
            <a:ln w="9525">
              <a:noFill/>
              <a:round/>
              <a:headEnd/>
              <a:tailEnd/>
            </a:ln>
            <a:effectLst>
              <a:outerShdw dist="23000" dir="5400000" rotWithShape="0">
                <a:srgbClr val="808080">
                  <a:alpha val="34999"/>
                </a:srgbClr>
              </a:outerShdw>
            </a:effectLst>
          </p:spPr>
          <p:txBody>
            <a:bodyPr anchor="ctr"/>
            <a:lstStyle/>
            <a:p>
              <a:pPr algn="ctr">
                <a:defRPr/>
              </a:pPr>
              <a:endParaRPr lang="en-GB">
                <a:solidFill>
                  <a:srgbClr val="FFFFFF"/>
                </a:solidFill>
                <a:latin typeface="+mn-lt"/>
                <a:cs typeface="ＭＳ Ｐゴシック" charset="-128"/>
              </a:endParaRPr>
            </a:p>
          </p:txBody>
        </p:sp>
        <p:sp>
          <p:nvSpPr>
            <p:cNvPr id="41" name="Freeform 40"/>
            <p:cNvSpPr>
              <a:spLocks noChangeArrowheads="1"/>
            </p:cNvSpPr>
            <p:nvPr/>
          </p:nvSpPr>
          <p:spPr bwMode="auto">
            <a:xfrm>
              <a:off x="4400550" y="3530600"/>
              <a:ext cx="120650" cy="406400"/>
            </a:xfrm>
            <a:custGeom>
              <a:avLst/>
              <a:gdLst>
                <a:gd name="T0" fmla="*/ 120650 w 120650"/>
                <a:gd name="T1" fmla="*/ 0 h 406400"/>
                <a:gd name="T2" fmla="*/ 19050 w 120650"/>
                <a:gd name="T3" fmla="*/ 177800 h 406400"/>
                <a:gd name="T4" fmla="*/ 6350 w 120650"/>
                <a:gd name="T5" fmla="*/ 406400 h 406400"/>
                <a:gd name="T6" fmla="*/ 0 60000 65536"/>
                <a:gd name="T7" fmla="*/ 0 60000 65536"/>
                <a:gd name="T8" fmla="*/ 0 60000 65536"/>
                <a:gd name="T9" fmla="*/ 0 w 120650"/>
                <a:gd name="T10" fmla="*/ 0 h 406400"/>
                <a:gd name="T11" fmla="*/ 120650 w 120650"/>
                <a:gd name="T12" fmla="*/ 406400 h 406400"/>
              </a:gdLst>
              <a:ahLst/>
              <a:cxnLst>
                <a:cxn ang="T6">
                  <a:pos x="T0" y="T1"/>
                </a:cxn>
                <a:cxn ang="T7">
                  <a:pos x="T2" y="T3"/>
                </a:cxn>
                <a:cxn ang="T8">
                  <a:pos x="T4" y="T5"/>
                </a:cxn>
              </a:cxnLst>
              <a:rect l="T9" t="T10" r="T11" b="T12"/>
              <a:pathLst>
                <a:path w="120650" h="406400">
                  <a:moveTo>
                    <a:pt x="120650" y="0"/>
                  </a:moveTo>
                  <a:cubicBezTo>
                    <a:pt x="79375" y="55033"/>
                    <a:pt x="38100" y="110067"/>
                    <a:pt x="19050" y="177800"/>
                  </a:cubicBezTo>
                  <a:cubicBezTo>
                    <a:pt x="0" y="245533"/>
                    <a:pt x="6350" y="406400"/>
                    <a:pt x="6350" y="406400"/>
                  </a:cubicBezTo>
                </a:path>
              </a:pathLst>
            </a:custGeom>
            <a:noFill/>
            <a:ln w="12700">
              <a:solidFill>
                <a:srgbClr val="FF0000"/>
              </a:solidFill>
              <a:round/>
              <a:headEnd/>
              <a:tailEnd type="triangle" w="med" len="me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sp>
          <p:nvSpPr>
            <p:cNvPr id="42" name="Freeform 41"/>
            <p:cNvSpPr>
              <a:spLocks noChangeArrowheads="1"/>
            </p:cNvSpPr>
            <p:nvPr/>
          </p:nvSpPr>
          <p:spPr bwMode="auto">
            <a:xfrm rot="10800000" flipH="1">
              <a:off x="4387850" y="4038600"/>
              <a:ext cx="120650" cy="406400"/>
            </a:xfrm>
            <a:custGeom>
              <a:avLst/>
              <a:gdLst>
                <a:gd name="T0" fmla="*/ 120650 w 120650"/>
                <a:gd name="T1" fmla="*/ 0 h 406400"/>
                <a:gd name="T2" fmla="*/ 19050 w 120650"/>
                <a:gd name="T3" fmla="*/ 177800 h 406400"/>
                <a:gd name="T4" fmla="*/ 6350 w 120650"/>
                <a:gd name="T5" fmla="*/ 406400 h 406400"/>
                <a:gd name="T6" fmla="*/ 0 60000 65536"/>
                <a:gd name="T7" fmla="*/ 0 60000 65536"/>
                <a:gd name="T8" fmla="*/ 0 60000 65536"/>
                <a:gd name="T9" fmla="*/ 0 w 120650"/>
                <a:gd name="T10" fmla="*/ 0 h 406400"/>
                <a:gd name="T11" fmla="*/ 120650 w 120650"/>
                <a:gd name="T12" fmla="*/ 406400 h 406400"/>
              </a:gdLst>
              <a:ahLst/>
              <a:cxnLst>
                <a:cxn ang="T6">
                  <a:pos x="T0" y="T1"/>
                </a:cxn>
                <a:cxn ang="T7">
                  <a:pos x="T2" y="T3"/>
                </a:cxn>
                <a:cxn ang="T8">
                  <a:pos x="T4" y="T5"/>
                </a:cxn>
              </a:cxnLst>
              <a:rect l="T9" t="T10" r="T11" b="T12"/>
              <a:pathLst>
                <a:path w="120650" h="406400">
                  <a:moveTo>
                    <a:pt x="120650" y="0"/>
                  </a:moveTo>
                  <a:cubicBezTo>
                    <a:pt x="79375" y="55033"/>
                    <a:pt x="38100" y="110067"/>
                    <a:pt x="19050" y="177800"/>
                  </a:cubicBezTo>
                  <a:cubicBezTo>
                    <a:pt x="0" y="245533"/>
                    <a:pt x="6350" y="406400"/>
                    <a:pt x="6350" y="406400"/>
                  </a:cubicBezTo>
                </a:path>
              </a:pathLst>
            </a:custGeom>
            <a:noFill/>
            <a:ln w="12700">
              <a:solidFill>
                <a:srgbClr val="FF0000"/>
              </a:solidFill>
              <a:round/>
              <a:headEnd type="triangle" w="med" len="med"/>
              <a:tailEn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grpSp>
      <p:grpSp>
        <p:nvGrpSpPr>
          <p:cNvPr id="3" name="Group 66"/>
          <p:cNvGrpSpPr>
            <a:grpSpLocks/>
          </p:cNvGrpSpPr>
          <p:nvPr/>
        </p:nvGrpSpPr>
        <p:grpSpPr bwMode="auto">
          <a:xfrm>
            <a:off x="6426200" y="3429000"/>
            <a:ext cx="2143125" cy="1103313"/>
            <a:chOff x="6426200" y="3429000"/>
            <a:chExt cx="2143125" cy="1103313"/>
          </a:xfrm>
        </p:grpSpPr>
        <p:sp>
          <p:nvSpPr>
            <p:cNvPr id="30" name="Rectangle 29"/>
            <p:cNvSpPr>
              <a:spLocks noChangeArrowheads="1"/>
            </p:cNvSpPr>
            <p:nvPr/>
          </p:nvSpPr>
          <p:spPr bwMode="auto">
            <a:xfrm>
              <a:off x="6426200" y="3860800"/>
              <a:ext cx="887413" cy="244475"/>
            </a:xfrm>
            <a:prstGeom prst="rect">
              <a:avLst/>
            </a:prstGeom>
            <a:gradFill rotWithShape="1">
              <a:gsLst>
                <a:gs pos="0">
                  <a:srgbClr val="CBFFFF"/>
                </a:gs>
                <a:gs pos="100000">
                  <a:srgbClr val="B5E5E9"/>
                </a:gs>
              </a:gsLst>
              <a:lin ang="5400000"/>
            </a:gradFill>
            <a:ln w="9525">
              <a:solidFill>
                <a:srgbClr val="B6DCDF"/>
              </a:solidFill>
              <a:miter lim="800000"/>
              <a:headEnd/>
              <a:tailEnd/>
            </a:ln>
            <a:effectLst>
              <a:outerShdw dist="23000" dir="5400000" rotWithShape="0">
                <a:srgbClr val="808080">
                  <a:alpha val="34999"/>
                </a:srgbClr>
              </a:outerShdw>
            </a:effectLst>
          </p:spPr>
          <p:txBody>
            <a:bodyPr/>
            <a:lstStyle/>
            <a:p>
              <a:pPr algn="ctr">
                <a:defRPr/>
              </a:pPr>
              <a:endParaRPr lang="en-GB">
                <a:solidFill>
                  <a:srgbClr val="FFFFFF"/>
                </a:solidFill>
                <a:latin typeface="+mn-lt"/>
                <a:cs typeface="ＭＳ Ｐゴシック" charset="-128"/>
              </a:endParaRPr>
            </a:p>
          </p:txBody>
        </p:sp>
        <p:sp>
          <p:nvSpPr>
            <p:cNvPr id="31" name="Rectangle 30"/>
            <p:cNvSpPr>
              <a:spLocks noChangeArrowheads="1"/>
            </p:cNvSpPr>
            <p:nvPr/>
          </p:nvSpPr>
          <p:spPr bwMode="auto">
            <a:xfrm>
              <a:off x="7681913" y="3862388"/>
              <a:ext cx="887412" cy="244475"/>
            </a:xfrm>
            <a:prstGeom prst="rect">
              <a:avLst/>
            </a:prstGeom>
            <a:gradFill rotWithShape="1">
              <a:gsLst>
                <a:gs pos="0">
                  <a:srgbClr val="CBFFFF"/>
                </a:gs>
                <a:gs pos="100000">
                  <a:srgbClr val="B5E5E9"/>
                </a:gs>
              </a:gsLst>
              <a:lin ang="5400000"/>
            </a:gradFill>
            <a:ln w="9525">
              <a:solidFill>
                <a:srgbClr val="B6DCDF"/>
              </a:solidFill>
              <a:miter lim="800000"/>
              <a:headEnd/>
              <a:tailEnd/>
            </a:ln>
            <a:effectLst>
              <a:outerShdw dist="23000" dir="5400000" rotWithShape="0">
                <a:srgbClr val="808080">
                  <a:alpha val="34999"/>
                </a:srgbClr>
              </a:outerShdw>
            </a:effectLst>
          </p:spPr>
          <p:txBody>
            <a:bodyPr/>
            <a:lstStyle/>
            <a:p>
              <a:pPr algn="ctr">
                <a:defRPr/>
              </a:pPr>
              <a:endParaRPr lang="en-GB">
                <a:solidFill>
                  <a:srgbClr val="FFFFFF"/>
                </a:solidFill>
                <a:latin typeface="+mn-lt"/>
                <a:cs typeface="ＭＳ Ｐゴシック" charset="-128"/>
              </a:endParaRPr>
            </a:p>
          </p:txBody>
        </p:sp>
        <p:sp>
          <p:nvSpPr>
            <p:cNvPr id="32" name="Freeform 31"/>
            <p:cNvSpPr>
              <a:spLocks noChangeArrowheads="1"/>
            </p:cNvSpPr>
            <p:nvPr/>
          </p:nvSpPr>
          <p:spPr bwMode="auto">
            <a:xfrm flipH="1">
              <a:off x="7229475" y="3505200"/>
              <a:ext cx="163513" cy="1027113"/>
            </a:xfrm>
            <a:custGeom>
              <a:avLst/>
              <a:gdLst>
                <a:gd name="T0" fmla="*/ 99807 w 194043"/>
                <a:gd name="T1" fmla="*/ 0 h 1330403"/>
                <a:gd name="T2" fmla="*/ 10618 w 194043"/>
                <a:gd name="T3" fmla="*/ 548572 h 1330403"/>
                <a:gd name="T4" fmla="*/ 163513 w 194043"/>
                <a:gd name="T5" fmla="*/ 1027113 h 1330403"/>
                <a:gd name="T6" fmla="*/ 0 60000 65536"/>
                <a:gd name="T7" fmla="*/ 0 60000 65536"/>
                <a:gd name="T8" fmla="*/ 0 60000 65536"/>
                <a:gd name="T9" fmla="*/ 0 w 194043"/>
                <a:gd name="T10" fmla="*/ 0 h 1330403"/>
                <a:gd name="T11" fmla="*/ 194043 w 194043"/>
                <a:gd name="T12" fmla="*/ 1330403 h 1330403"/>
              </a:gdLst>
              <a:ahLst/>
              <a:cxnLst>
                <a:cxn ang="T6">
                  <a:pos x="T0" y="T1"/>
                </a:cxn>
                <a:cxn ang="T7">
                  <a:pos x="T2" y="T3"/>
                </a:cxn>
                <a:cxn ang="T8">
                  <a:pos x="T4" y="T5"/>
                </a:cxn>
              </a:cxnLst>
              <a:rect l="T9" t="T10" r="T11" b="T12"/>
              <a:pathLst>
                <a:path w="194043" h="1330403">
                  <a:moveTo>
                    <a:pt x="118442" y="0"/>
                  </a:moveTo>
                  <a:cubicBezTo>
                    <a:pt x="59221" y="244411"/>
                    <a:pt x="0" y="488822"/>
                    <a:pt x="12600" y="710556"/>
                  </a:cubicBezTo>
                  <a:cubicBezTo>
                    <a:pt x="25200" y="932290"/>
                    <a:pt x="194043" y="1330403"/>
                    <a:pt x="194043" y="1330403"/>
                  </a:cubicBezTo>
                </a:path>
              </a:pathLst>
            </a:custGeom>
            <a:noFill/>
            <a:ln w="25400">
              <a:solidFill>
                <a:srgbClr val="262626"/>
              </a:solidFill>
              <a:miter lim="800000"/>
              <a:headEnd/>
              <a:tailEnd type="triangle" w="med" len="me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sp>
          <p:nvSpPr>
            <p:cNvPr id="35" name="Oval 34"/>
            <p:cNvSpPr>
              <a:spLocks noChangeArrowheads="1"/>
            </p:cNvSpPr>
            <p:nvPr/>
          </p:nvSpPr>
          <p:spPr bwMode="auto">
            <a:xfrm>
              <a:off x="7421563" y="3808413"/>
              <a:ext cx="212725" cy="212725"/>
            </a:xfrm>
            <a:prstGeom prst="ellipse">
              <a:avLst/>
            </a:prstGeom>
            <a:solidFill>
              <a:srgbClr val="000090"/>
            </a:solidFill>
            <a:ln w="9525">
              <a:noFill/>
              <a:round/>
              <a:headEnd/>
              <a:tailEnd/>
            </a:ln>
            <a:effectLst>
              <a:outerShdw dist="23000" dir="5400000" rotWithShape="0">
                <a:srgbClr val="808080">
                  <a:alpha val="34999"/>
                </a:srgbClr>
              </a:outerShdw>
            </a:effectLst>
          </p:spPr>
          <p:txBody>
            <a:bodyPr anchor="ctr"/>
            <a:lstStyle/>
            <a:p>
              <a:pPr algn="ctr">
                <a:defRPr/>
              </a:pPr>
              <a:endParaRPr lang="en-GB">
                <a:solidFill>
                  <a:srgbClr val="FFFFFF"/>
                </a:solidFill>
                <a:latin typeface="+mn-lt"/>
                <a:cs typeface="ＭＳ Ｐゴシック" charset="-128"/>
              </a:endParaRPr>
            </a:p>
          </p:txBody>
        </p:sp>
        <p:sp>
          <p:nvSpPr>
            <p:cNvPr id="43" name="Freeform 42"/>
            <p:cNvSpPr>
              <a:spLocks noChangeArrowheads="1"/>
            </p:cNvSpPr>
            <p:nvPr/>
          </p:nvSpPr>
          <p:spPr bwMode="auto">
            <a:xfrm rot="10800000" flipH="1">
              <a:off x="7524750" y="4013200"/>
              <a:ext cx="120650" cy="406400"/>
            </a:xfrm>
            <a:custGeom>
              <a:avLst/>
              <a:gdLst>
                <a:gd name="T0" fmla="*/ 120650 w 120650"/>
                <a:gd name="T1" fmla="*/ 0 h 406400"/>
                <a:gd name="T2" fmla="*/ 19050 w 120650"/>
                <a:gd name="T3" fmla="*/ 177800 h 406400"/>
                <a:gd name="T4" fmla="*/ 6350 w 120650"/>
                <a:gd name="T5" fmla="*/ 406400 h 406400"/>
                <a:gd name="T6" fmla="*/ 0 60000 65536"/>
                <a:gd name="T7" fmla="*/ 0 60000 65536"/>
                <a:gd name="T8" fmla="*/ 0 60000 65536"/>
                <a:gd name="T9" fmla="*/ 0 w 120650"/>
                <a:gd name="T10" fmla="*/ 0 h 406400"/>
                <a:gd name="T11" fmla="*/ 120650 w 120650"/>
                <a:gd name="T12" fmla="*/ 406400 h 406400"/>
              </a:gdLst>
              <a:ahLst/>
              <a:cxnLst>
                <a:cxn ang="T6">
                  <a:pos x="T0" y="T1"/>
                </a:cxn>
                <a:cxn ang="T7">
                  <a:pos x="T2" y="T3"/>
                </a:cxn>
                <a:cxn ang="T8">
                  <a:pos x="T4" y="T5"/>
                </a:cxn>
              </a:cxnLst>
              <a:rect l="T9" t="T10" r="T11" b="T12"/>
              <a:pathLst>
                <a:path w="120650" h="406400">
                  <a:moveTo>
                    <a:pt x="120650" y="0"/>
                  </a:moveTo>
                  <a:cubicBezTo>
                    <a:pt x="79375" y="55033"/>
                    <a:pt x="38100" y="110067"/>
                    <a:pt x="19050" y="177800"/>
                  </a:cubicBezTo>
                  <a:cubicBezTo>
                    <a:pt x="0" y="245533"/>
                    <a:pt x="6350" y="406400"/>
                    <a:pt x="6350" y="406400"/>
                  </a:cubicBezTo>
                </a:path>
              </a:pathLst>
            </a:custGeom>
            <a:noFill/>
            <a:ln w="12700">
              <a:solidFill>
                <a:srgbClr val="000090"/>
              </a:solidFill>
              <a:round/>
              <a:headEnd type="triangle" w="med" len="med"/>
              <a:tailEn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sp>
          <p:nvSpPr>
            <p:cNvPr id="44" name="Freeform 43"/>
            <p:cNvSpPr>
              <a:spLocks noChangeArrowheads="1"/>
            </p:cNvSpPr>
            <p:nvPr/>
          </p:nvSpPr>
          <p:spPr bwMode="auto">
            <a:xfrm>
              <a:off x="7524750" y="3429000"/>
              <a:ext cx="120650" cy="406400"/>
            </a:xfrm>
            <a:custGeom>
              <a:avLst/>
              <a:gdLst>
                <a:gd name="T0" fmla="*/ 120650 w 120650"/>
                <a:gd name="T1" fmla="*/ 0 h 406400"/>
                <a:gd name="T2" fmla="*/ 19050 w 120650"/>
                <a:gd name="T3" fmla="*/ 177800 h 406400"/>
                <a:gd name="T4" fmla="*/ 6350 w 120650"/>
                <a:gd name="T5" fmla="*/ 406400 h 406400"/>
                <a:gd name="T6" fmla="*/ 0 60000 65536"/>
                <a:gd name="T7" fmla="*/ 0 60000 65536"/>
                <a:gd name="T8" fmla="*/ 0 60000 65536"/>
                <a:gd name="T9" fmla="*/ 0 w 120650"/>
                <a:gd name="T10" fmla="*/ 0 h 406400"/>
                <a:gd name="T11" fmla="*/ 120650 w 120650"/>
                <a:gd name="T12" fmla="*/ 406400 h 406400"/>
              </a:gdLst>
              <a:ahLst/>
              <a:cxnLst>
                <a:cxn ang="T6">
                  <a:pos x="T0" y="T1"/>
                </a:cxn>
                <a:cxn ang="T7">
                  <a:pos x="T2" y="T3"/>
                </a:cxn>
                <a:cxn ang="T8">
                  <a:pos x="T4" y="T5"/>
                </a:cxn>
              </a:cxnLst>
              <a:rect l="T9" t="T10" r="T11" b="T12"/>
              <a:pathLst>
                <a:path w="120650" h="406400">
                  <a:moveTo>
                    <a:pt x="120650" y="0"/>
                  </a:moveTo>
                  <a:cubicBezTo>
                    <a:pt x="79375" y="55033"/>
                    <a:pt x="38100" y="110067"/>
                    <a:pt x="19050" y="177800"/>
                  </a:cubicBezTo>
                  <a:cubicBezTo>
                    <a:pt x="0" y="245533"/>
                    <a:pt x="6350" y="406400"/>
                    <a:pt x="6350" y="406400"/>
                  </a:cubicBezTo>
                </a:path>
              </a:pathLst>
            </a:custGeom>
            <a:noFill/>
            <a:ln w="12700">
              <a:solidFill>
                <a:srgbClr val="000090"/>
              </a:solidFill>
              <a:round/>
              <a:headEnd/>
              <a:tailEnd type="triangle" w="med" len="me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grpSp>
      <p:grpSp>
        <p:nvGrpSpPr>
          <p:cNvPr id="44038" name="Group 58"/>
          <p:cNvGrpSpPr>
            <a:grpSpLocks/>
          </p:cNvGrpSpPr>
          <p:nvPr/>
        </p:nvGrpSpPr>
        <p:grpSpPr bwMode="auto">
          <a:xfrm>
            <a:off x="322263" y="3068638"/>
            <a:ext cx="2179637" cy="1897062"/>
            <a:chOff x="322263" y="3068638"/>
            <a:chExt cx="2179637" cy="1897062"/>
          </a:xfrm>
        </p:grpSpPr>
        <p:grpSp>
          <p:nvGrpSpPr>
            <p:cNvPr id="44065" name="Group 35"/>
            <p:cNvGrpSpPr>
              <a:grpSpLocks/>
            </p:cNvGrpSpPr>
            <p:nvPr/>
          </p:nvGrpSpPr>
          <p:grpSpPr bwMode="auto">
            <a:xfrm>
              <a:off x="322263" y="3309938"/>
              <a:ext cx="2179637" cy="1655762"/>
              <a:chOff x="321812" y="3310466"/>
              <a:chExt cx="2556526" cy="2087034"/>
            </a:xfrm>
          </p:grpSpPr>
          <p:sp>
            <p:nvSpPr>
              <p:cNvPr id="11" name="Rectangle 10"/>
              <p:cNvSpPr>
                <a:spLocks noChangeArrowheads="1"/>
              </p:cNvSpPr>
              <p:nvPr/>
            </p:nvSpPr>
            <p:spPr bwMode="auto">
              <a:xfrm>
                <a:off x="321812" y="4000808"/>
                <a:ext cx="1057616" cy="318158"/>
              </a:xfrm>
              <a:prstGeom prst="rect">
                <a:avLst/>
              </a:prstGeom>
              <a:gradFill rotWithShape="1">
                <a:gsLst>
                  <a:gs pos="0">
                    <a:srgbClr val="CBFFFF"/>
                  </a:gs>
                  <a:gs pos="100000">
                    <a:srgbClr val="B5E5E9"/>
                  </a:gs>
                </a:gsLst>
                <a:lin ang="5400000"/>
              </a:gradFill>
              <a:ln w="9525">
                <a:solidFill>
                  <a:srgbClr val="B6DCDF"/>
                </a:solidFill>
                <a:miter lim="800000"/>
                <a:headEnd/>
                <a:tailEnd/>
              </a:ln>
              <a:effectLst>
                <a:outerShdw dist="23000" dir="5400000" rotWithShape="0">
                  <a:srgbClr val="808080">
                    <a:alpha val="34999"/>
                  </a:srgbClr>
                </a:outerShdw>
              </a:effectLst>
            </p:spPr>
            <p:txBody>
              <a:bodyPr/>
              <a:lstStyle/>
              <a:p>
                <a:pPr algn="ctr">
                  <a:defRPr/>
                </a:pPr>
                <a:endParaRPr lang="en-GB">
                  <a:solidFill>
                    <a:srgbClr val="FFFFFF"/>
                  </a:solidFill>
                  <a:latin typeface="+mn-lt"/>
                  <a:cs typeface="ＭＳ Ｐゴシック" charset="-128"/>
                </a:endParaRPr>
              </a:p>
            </p:txBody>
          </p:sp>
          <p:sp>
            <p:nvSpPr>
              <p:cNvPr id="12" name="Rectangle 11"/>
              <p:cNvSpPr>
                <a:spLocks noChangeArrowheads="1"/>
              </p:cNvSpPr>
              <p:nvPr/>
            </p:nvSpPr>
            <p:spPr bwMode="auto">
              <a:xfrm>
                <a:off x="1820722" y="4002809"/>
                <a:ext cx="1057616" cy="316157"/>
              </a:xfrm>
              <a:prstGeom prst="rect">
                <a:avLst/>
              </a:prstGeom>
              <a:gradFill rotWithShape="1">
                <a:gsLst>
                  <a:gs pos="0">
                    <a:srgbClr val="CBFFFF"/>
                  </a:gs>
                  <a:gs pos="100000">
                    <a:srgbClr val="B5E5E9"/>
                  </a:gs>
                </a:gsLst>
                <a:lin ang="5400000"/>
              </a:gradFill>
              <a:ln w="9525">
                <a:solidFill>
                  <a:srgbClr val="B6DCDF"/>
                </a:solidFill>
                <a:miter lim="800000"/>
                <a:headEnd/>
                <a:tailEnd/>
              </a:ln>
              <a:effectLst>
                <a:outerShdw dist="23000" dir="5400000" rotWithShape="0">
                  <a:srgbClr val="808080">
                    <a:alpha val="34999"/>
                  </a:srgbClr>
                </a:outerShdw>
              </a:effectLst>
            </p:spPr>
            <p:txBody>
              <a:bodyPr/>
              <a:lstStyle/>
              <a:p>
                <a:pPr algn="ctr">
                  <a:defRPr/>
                </a:pPr>
                <a:endParaRPr lang="en-GB">
                  <a:solidFill>
                    <a:srgbClr val="FFFFFF"/>
                  </a:solidFill>
                  <a:latin typeface="+mn-lt"/>
                  <a:cs typeface="ＭＳ Ｐゴシック" charset="-128"/>
                </a:endParaRPr>
              </a:p>
            </p:txBody>
          </p:sp>
          <p:sp>
            <p:nvSpPr>
              <p:cNvPr id="14" name="Freeform 13"/>
              <p:cNvSpPr>
                <a:spLocks noChangeArrowheads="1"/>
              </p:cNvSpPr>
              <p:nvPr/>
            </p:nvSpPr>
            <p:spPr bwMode="auto">
              <a:xfrm>
                <a:off x="1671762" y="3524572"/>
                <a:ext cx="195511" cy="1328659"/>
              </a:xfrm>
              <a:custGeom>
                <a:avLst/>
                <a:gdLst>
                  <a:gd name="T0" fmla="*/ 119338 w 194043"/>
                  <a:gd name="T1" fmla="*/ 0 h 1330403"/>
                  <a:gd name="T2" fmla="*/ 12695 w 194043"/>
                  <a:gd name="T3" fmla="*/ 709625 h 1330403"/>
                  <a:gd name="T4" fmla="*/ 195511 w 194043"/>
                  <a:gd name="T5" fmla="*/ 1328659 h 1330403"/>
                  <a:gd name="T6" fmla="*/ 0 60000 65536"/>
                  <a:gd name="T7" fmla="*/ 0 60000 65536"/>
                  <a:gd name="T8" fmla="*/ 0 60000 65536"/>
                  <a:gd name="T9" fmla="*/ 0 w 194043"/>
                  <a:gd name="T10" fmla="*/ 0 h 1330403"/>
                  <a:gd name="T11" fmla="*/ 194043 w 194043"/>
                  <a:gd name="T12" fmla="*/ 1330403 h 1330403"/>
                </a:gdLst>
                <a:ahLst/>
                <a:cxnLst>
                  <a:cxn ang="T6">
                    <a:pos x="T0" y="T1"/>
                  </a:cxn>
                  <a:cxn ang="T7">
                    <a:pos x="T2" y="T3"/>
                  </a:cxn>
                  <a:cxn ang="T8">
                    <a:pos x="T4" y="T5"/>
                  </a:cxn>
                </a:cxnLst>
                <a:rect l="T9" t="T10" r="T11" b="T12"/>
                <a:pathLst>
                  <a:path w="194043" h="1330403">
                    <a:moveTo>
                      <a:pt x="118442" y="0"/>
                    </a:moveTo>
                    <a:cubicBezTo>
                      <a:pt x="59221" y="244411"/>
                      <a:pt x="0" y="488822"/>
                      <a:pt x="12600" y="710556"/>
                    </a:cubicBezTo>
                    <a:cubicBezTo>
                      <a:pt x="25200" y="932290"/>
                      <a:pt x="194043" y="1330403"/>
                      <a:pt x="194043" y="1330403"/>
                    </a:cubicBezTo>
                  </a:path>
                </a:pathLst>
              </a:custGeom>
              <a:noFill/>
              <a:ln w="25400">
                <a:solidFill>
                  <a:srgbClr val="262626"/>
                </a:solidFill>
                <a:miter lim="800000"/>
                <a:headEnd/>
                <a:tailEnd type="triangle" w="med" len="me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sp>
            <p:nvSpPr>
              <p:cNvPr id="15" name="Freeform 14"/>
              <p:cNvSpPr>
                <a:spLocks noChangeArrowheads="1"/>
              </p:cNvSpPr>
              <p:nvPr/>
            </p:nvSpPr>
            <p:spPr bwMode="auto">
              <a:xfrm flipH="1">
                <a:off x="1280742" y="3540579"/>
                <a:ext cx="193648" cy="1330660"/>
              </a:xfrm>
              <a:custGeom>
                <a:avLst/>
                <a:gdLst>
                  <a:gd name="T0" fmla="*/ 118201 w 194043"/>
                  <a:gd name="T1" fmla="*/ 0 h 1330403"/>
                  <a:gd name="T2" fmla="*/ 12574 w 194043"/>
                  <a:gd name="T3" fmla="*/ 710693 h 1330403"/>
                  <a:gd name="T4" fmla="*/ 193648 w 194043"/>
                  <a:gd name="T5" fmla="*/ 1330660 h 1330403"/>
                  <a:gd name="T6" fmla="*/ 0 60000 65536"/>
                  <a:gd name="T7" fmla="*/ 0 60000 65536"/>
                  <a:gd name="T8" fmla="*/ 0 60000 65536"/>
                  <a:gd name="T9" fmla="*/ 0 w 194043"/>
                  <a:gd name="T10" fmla="*/ 0 h 1330403"/>
                  <a:gd name="T11" fmla="*/ 194043 w 194043"/>
                  <a:gd name="T12" fmla="*/ 1330403 h 1330403"/>
                </a:gdLst>
                <a:ahLst/>
                <a:cxnLst>
                  <a:cxn ang="T6">
                    <a:pos x="T0" y="T1"/>
                  </a:cxn>
                  <a:cxn ang="T7">
                    <a:pos x="T2" y="T3"/>
                  </a:cxn>
                  <a:cxn ang="T8">
                    <a:pos x="T4" y="T5"/>
                  </a:cxn>
                </a:cxnLst>
                <a:rect l="T9" t="T10" r="T11" b="T12"/>
                <a:pathLst>
                  <a:path w="194043" h="1330403">
                    <a:moveTo>
                      <a:pt x="118442" y="0"/>
                    </a:moveTo>
                    <a:cubicBezTo>
                      <a:pt x="59221" y="244411"/>
                      <a:pt x="0" y="488822"/>
                      <a:pt x="12600" y="710556"/>
                    </a:cubicBezTo>
                    <a:cubicBezTo>
                      <a:pt x="25200" y="932290"/>
                      <a:pt x="194043" y="1330403"/>
                      <a:pt x="194043" y="1330403"/>
                    </a:cubicBezTo>
                  </a:path>
                </a:pathLst>
              </a:custGeom>
              <a:noFill/>
              <a:ln w="25400">
                <a:solidFill>
                  <a:srgbClr val="262626"/>
                </a:solidFill>
                <a:miter lim="800000"/>
                <a:headEnd/>
                <a:tailEnd type="triangle" w="med" len="me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sp>
            <p:nvSpPr>
              <p:cNvPr id="16" name="Freeform 15"/>
              <p:cNvSpPr>
                <a:spLocks noChangeArrowheads="1"/>
              </p:cNvSpPr>
              <p:nvPr/>
            </p:nvSpPr>
            <p:spPr bwMode="auto">
              <a:xfrm flipH="1">
                <a:off x="1297500" y="3378500"/>
                <a:ext cx="243921" cy="1780883"/>
              </a:xfrm>
              <a:custGeom>
                <a:avLst/>
                <a:gdLst>
                  <a:gd name="T0" fmla="*/ 148887 w 194043"/>
                  <a:gd name="T1" fmla="*/ 0 h 1330403"/>
                  <a:gd name="T2" fmla="*/ 15839 w 194043"/>
                  <a:gd name="T3" fmla="*/ 951153 h 1330403"/>
                  <a:gd name="T4" fmla="*/ 243921 w 194043"/>
                  <a:gd name="T5" fmla="*/ 1780883 h 1330403"/>
                  <a:gd name="T6" fmla="*/ 0 60000 65536"/>
                  <a:gd name="T7" fmla="*/ 0 60000 65536"/>
                  <a:gd name="T8" fmla="*/ 0 60000 65536"/>
                  <a:gd name="T9" fmla="*/ 0 w 194043"/>
                  <a:gd name="T10" fmla="*/ 0 h 1330403"/>
                  <a:gd name="T11" fmla="*/ 194043 w 194043"/>
                  <a:gd name="T12" fmla="*/ 1330403 h 1330403"/>
                </a:gdLst>
                <a:ahLst/>
                <a:cxnLst>
                  <a:cxn ang="T6">
                    <a:pos x="T0" y="T1"/>
                  </a:cxn>
                  <a:cxn ang="T7">
                    <a:pos x="T2" y="T3"/>
                  </a:cxn>
                  <a:cxn ang="T8">
                    <a:pos x="T4" y="T5"/>
                  </a:cxn>
                </a:cxnLst>
                <a:rect l="T9" t="T10" r="T11" b="T12"/>
                <a:pathLst>
                  <a:path w="194043" h="1330403">
                    <a:moveTo>
                      <a:pt x="118442" y="0"/>
                    </a:moveTo>
                    <a:cubicBezTo>
                      <a:pt x="59221" y="244411"/>
                      <a:pt x="0" y="488822"/>
                      <a:pt x="12600" y="710556"/>
                    </a:cubicBezTo>
                    <a:cubicBezTo>
                      <a:pt x="25200" y="932290"/>
                      <a:pt x="194043" y="1330403"/>
                      <a:pt x="194043" y="1330403"/>
                    </a:cubicBezTo>
                  </a:path>
                </a:pathLst>
              </a:custGeom>
              <a:noFill/>
              <a:ln w="25400">
                <a:solidFill>
                  <a:srgbClr val="262626"/>
                </a:solidFill>
                <a:miter lim="800000"/>
                <a:headEnd/>
                <a:tailEnd type="triangle" w="med" len="me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sp>
            <p:nvSpPr>
              <p:cNvPr id="17" name="Freeform 16"/>
              <p:cNvSpPr>
                <a:spLocks noChangeArrowheads="1"/>
              </p:cNvSpPr>
              <p:nvPr/>
            </p:nvSpPr>
            <p:spPr bwMode="auto">
              <a:xfrm>
                <a:off x="1612178" y="3378500"/>
                <a:ext cx="243923" cy="1780883"/>
              </a:xfrm>
              <a:custGeom>
                <a:avLst/>
                <a:gdLst>
                  <a:gd name="T0" fmla="*/ 148888 w 194043"/>
                  <a:gd name="T1" fmla="*/ 0 h 1330403"/>
                  <a:gd name="T2" fmla="*/ 15839 w 194043"/>
                  <a:gd name="T3" fmla="*/ 951153 h 1330403"/>
                  <a:gd name="T4" fmla="*/ 243923 w 194043"/>
                  <a:gd name="T5" fmla="*/ 1780883 h 1330403"/>
                  <a:gd name="T6" fmla="*/ 0 60000 65536"/>
                  <a:gd name="T7" fmla="*/ 0 60000 65536"/>
                  <a:gd name="T8" fmla="*/ 0 60000 65536"/>
                  <a:gd name="T9" fmla="*/ 0 w 194043"/>
                  <a:gd name="T10" fmla="*/ 0 h 1330403"/>
                  <a:gd name="T11" fmla="*/ 194043 w 194043"/>
                  <a:gd name="T12" fmla="*/ 1330403 h 1330403"/>
                </a:gdLst>
                <a:ahLst/>
                <a:cxnLst>
                  <a:cxn ang="T6">
                    <a:pos x="T0" y="T1"/>
                  </a:cxn>
                  <a:cxn ang="T7">
                    <a:pos x="T2" y="T3"/>
                  </a:cxn>
                  <a:cxn ang="T8">
                    <a:pos x="T4" y="T5"/>
                  </a:cxn>
                </a:cxnLst>
                <a:rect l="T9" t="T10" r="T11" b="T12"/>
                <a:pathLst>
                  <a:path w="194043" h="1330403">
                    <a:moveTo>
                      <a:pt x="118442" y="0"/>
                    </a:moveTo>
                    <a:cubicBezTo>
                      <a:pt x="59221" y="244411"/>
                      <a:pt x="0" y="488822"/>
                      <a:pt x="12600" y="710556"/>
                    </a:cubicBezTo>
                    <a:cubicBezTo>
                      <a:pt x="25200" y="932290"/>
                      <a:pt x="194043" y="1330403"/>
                      <a:pt x="194043" y="1330403"/>
                    </a:cubicBezTo>
                  </a:path>
                </a:pathLst>
              </a:custGeom>
              <a:noFill/>
              <a:ln w="25400">
                <a:solidFill>
                  <a:srgbClr val="262626"/>
                </a:solidFill>
                <a:miter lim="800000"/>
                <a:headEnd/>
                <a:tailEnd type="triangle" w="med" len="med"/>
              </a:ln>
              <a:effectLst>
                <a:outerShdw dist="20000" dir="5400000" rotWithShape="0">
                  <a:srgbClr val="808080">
                    <a:alpha val="37999"/>
                  </a:srgbClr>
                </a:outerShdw>
              </a:effectLst>
            </p:spPr>
            <p:txBody>
              <a:bodyPr anchor="ctr"/>
              <a:lstStyle/>
              <a:p>
                <a:pPr algn="ctr">
                  <a:defRPr/>
                </a:pPr>
                <a:endParaRPr lang="en-GB">
                  <a:latin typeface="+mn-lt"/>
                  <a:cs typeface="ＭＳ Ｐゴシック" charset="-128"/>
                </a:endParaRPr>
              </a:p>
            </p:txBody>
          </p:sp>
          <p:cxnSp>
            <p:nvCxnSpPr>
              <p:cNvPr id="19" name="Straight Arrow Connector 18"/>
              <p:cNvCxnSpPr>
                <a:cxnSpLocks noChangeShapeType="1"/>
              </p:cNvCxnSpPr>
              <p:nvPr/>
            </p:nvCxnSpPr>
            <p:spPr bwMode="auto">
              <a:xfrm rot="5400000">
                <a:off x="525835" y="4350259"/>
                <a:ext cx="2087034" cy="7448"/>
              </a:xfrm>
              <a:prstGeom prst="straightConnector1">
                <a:avLst/>
              </a:prstGeom>
              <a:noFill/>
              <a:ln w="25400">
                <a:solidFill>
                  <a:srgbClr val="262626"/>
                </a:solidFill>
                <a:round/>
                <a:headEnd/>
                <a:tailEnd type="triangle" w="med" len="med"/>
              </a:ln>
              <a:effectLst>
                <a:outerShdw dist="20000" dir="5400000" rotWithShape="0">
                  <a:srgbClr val="808080">
                    <a:alpha val="37999"/>
                  </a:srgbClr>
                </a:outerShdw>
              </a:effectLst>
            </p:spPr>
          </p:cxnSp>
        </p:grpSp>
        <p:sp>
          <p:nvSpPr>
            <p:cNvPr id="44066" name="TextBox 80"/>
            <p:cNvSpPr txBox="1">
              <a:spLocks noChangeArrowheads="1"/>
            </p:cNvSpPr>
            <p:nvPr/>
          </p:nvSpPr>
          <p:spPr bwMode="auto">
            <a:xfrm>
              <a:off x="554038" y="3068638"/>
              <a:ext cx="787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a:t>Current </a:t>
              </a:r>
            </a:p>
            <a:p>
              <a:pPr eaLnBrk="1" hangingPunct="1"/>
              <a:r>
                <a:rPr lang="en-US" sz="1400"/>
                <a:t>flow</a:t>
              </a:r>
            </a:p>
          </p:txBody>
        </p:sp>
      </p:grpSp>
      <p:grpSp>
        <p:nvGrpSpPr>
          <p:cNvPr id="44039" name="Group 59"/>
          <p:cNvGrpSpPr>
            <a:grpSpLocks/>
          </p:cNvGrpSpPr>
          <p:nvPr/>
        </p:nvGrpSpPr>
        <p:grpSpPr bwMode="auto">
          <a:xfrm rot="60000">
            <a:off x="104775" y="5059363"/>
            <a:ext cx="2225675" cy="965200"/>
            <a:chOff x="104776" y="5059363"/>
            <a:chExt cx="2225674" cy="965200"/>
          </a:xfrm>
        </p:grpSpPr>
        <p:sp>
          <p:nvSpPr>
            <p:cNvPr id="49" name="Freeform 48"/>
            <p:cNvSpPr/>
            <p:nvPr/>
          </p:nvSpPr>
          <p:spPr>
            <a:xfrm>
              <a:off x="435470" y="5451583"/>
              <a:ext cx="641350" cy="63500"/>
            </a:xfrm>
            <a:custGeom>
              <a:avLst/>
              <a:gdLst>
                <a:gd name="connsiteX0" fmla="*/ 0 w 1057275"/>
                <a:gd name="connsiteY0" fmla="*/ 76200 h 107950"/>
                <a:gd name="connsiteX1" fmla="*/ 53975 w 1057275"/>
                <a:gd name="connsiteY1" fmla="*/ 6350 h 107950"/>
                <a:gd name="connsiteX2" fmla="*/ 73025 w 1057275"/>
                <a:gd name="connsiteY2" fmla="*/ 101600 h 107950"/>
                <a:gd name="connsiteX3" fmla="*/ 101600 w 1057275"/>
                <a:gd name="connsiteY3" fmla="*/ 15875 h 107950"/>
                <a:gd name="connsiteX4" fmla="*/ 107950 w 1057275"/>
                <a:gd name="connsiteY4" fmla="*/ 69850 h 107950"/>
                <a:gd name="connsiteX5" fmla="*/ 139700 w 1057275"/>
                <a:gd name="connsiteY5" fmla="*/ 15875 h 107950"/>
                <a:gd name="connsiteX6" fmla="*/ 152400 w 1057275"/>
                <a:gd name="connsiteY6" fmla="*/ 79375 h 107950"/>
                <a:gd name="connsiteX7" fmla="*/ 168275 w 1057275"/>
                <a:gd name="connsiteY7" fmla="*/ 38100 h 107950"/>
                <a:gd name="connsiteX8" fmla="*/ 177800 w 1057275"/>
                <a:gd name="connsiteY8" fmla="*/ 53975 h 107950"/>
                <a:gd name="connsiteX9" fmla="*/ 190500 w 1057275"/>
                <a:gd name="connsiteY9" fmla="*/ 0 h 107950"/>
                <a:gd name="connsiteX10" fmla="*/ 212725 w 1057275"/>
                <a:gd name="connsiteY10" fmla="*/ 107950 h 107950"/>
                <a:gd name="connsiteX11" fmla="*/ 222250 w 1057275"/>
                <a:gd name="connsiteY11" fmla="*/ 41275 h 107950"/>
                <a:gd name="connsiteX12" fmla="*/ 238125 w 1057275"/>
                <a:gd name="connsiteY12" fmla="*/ 69850 h 107950"/>
                <a:gd name="connsiteX13" fmla="*/ 244475 w 1057275"/>
                <a:gd name="connsiteY13" fmla="*/ 19050 h 107950"/>
                <a:gd name="connsiteX14" fmla="*/ 269875 w 1057275"/>
                <a:gd name="connsiteY14" fmla="*/ 73025 h 107950"/>
                <a:gd name="connsiteX15" fmla="*/ 285750 w 1057275"/>
                <a:gd name="connsiteY15" fmla="*/ 15875 h 107950"/>
                <a:gd name="connsiteX16" fmla="*/ 298450 w 1057275"/>
                <a:gd name="connsiteY16" fmla="*/ 50800 h 107950"/>
                <a:gd name="connsiteX17" fmla="*/ 307975 w 1057275"/>
                <a:gd name="connsiteY17" fmla="*/ 25400 h 107950"/>
                <a:gd name="connsiteX18" fmla="*/ 311150 w 1057275"/>
                <a:gd name="connsiteY18" fmla="*/ 69850 h 107950"/>
                <a:gd name="connsiteX19" fmla="*/ 333375 w 1057275"/>
                <a:gd name="connsiteY19" fmla="*/ 31750 h 107950"/>
                <a:gd name="connsiteX20" fmla="*/ 339725 w 1057275"/>
                <a:gd name="connsiteY20" fmla="*/ 60325 h 107950"/>
                <a:gd name="connsiteX21" fmla="*/ 358775 w 1057275"/>
                <a:gd name="connsiteY21" fmla="*/ 25400 h 107950"/>
                <a:gd name="connsiteX22" fmla="*/ 374650 w 1057275"/>
                <a:gd name="connsiteY22" fmla="*/ 50800 h 107950"/>
                <a:gd name="connsiteX23" fmla="*/ 381000 w 1057275"/>
                <a:gd name="connsiteY23" fmla="*/ 19050 h 107950"/>
                <a:gd name="connsiteX24" fmla="*/ 400050 w 1057275"/>
                <a:gd name="connsiteY24" fmla="*/ 69850 h 107950"/>
                <a:gd name="connsiteX25" fmla="*/ 412750 w 1057275"/>
                <a:gd name="connsiteY25" fmla="*/ 15875 h 107950"/>
                <a:gd name="connsiteX26" fmla="*/ 422275 w 1057275"/>
                <a:gd name="connsiteY26" fmla="*/ 66675 h 107950"/>
                <a:gd name="connsiteX27" fmla="*/ 441325 w 1057275"/>
                <a:gd name="connsiteY27" fmla="*/ 12700 h 107950"/>
                <a:gd name="connsiteX28" fmla="*/ 463550 w 1057275"/>
                <a:gd name="connsiteY28" fmla="*/ 92075 h 107950"/>
                <a:gd name="connsiteX29" fmla="*/ 463550 w 1057275"/>
                <a:gd name="connsiteY29" fmla="*/ 44450 h 107950"/>
                <a:gd name="connsiteX30" fmla="*/ 476250 w 1057275"/>
                <a:gd name="connsiteY30" fmla="*/ 63500 h 107950"/>
                <a:gd name="connsiteX31" fmla="*/ 492125 w 1057275"/>
                <a:gd name="connsiteY31" fmla="*/ 22225 h 107950"/>
                <a:gd name="connsiteX32" fmla="*/ 511175 w 1057275"/>
                <a:gd name="connsiteY32" fmla="*/ 66675 h 107950"/>
                <a:gd name="connsiteX33" fmla="*/ 533400 w 1057275"/>
                <a:gd name="connsiteY33" fmla="*/ 22225 h 107950"/>
                <a:gd name="connsiteX34" fmla="*/ 536575 w 1057275"/>
                <a:gd name="connsiteY34" fmla="*/ 50800 h 107950"/>
                <a:gd name="connsiteX35" fmla="*/ 555625 w 1057275"/>
                <a:gd name="connsiteY35" fmla="*/ 28575 h 107950"/>
                <a:gd name="connsiteX36" fmla="*/ 565150 w 1057275"/>
                <a:gd name="connsiteY36" fmla="*/ 44450 h 107950"/>
                <a:gd name="connsiteX37" fmla="*/ 577850 w 1057275"/>
                <a:gd name="connsiteY37" fmla="*/ 12700 h 107950"/>
                <a:gd name="connsiteX38" fmla="*/ 593725 w 1057275"/>
                <a:gd name="connsiteY38" fmla="*/ 60325 h 107950"/>
                <a:gd name="connsiteX39" fmla="*/ 609600 w 1057275"/>
                <a:gd name="connsiteY39" fmla="*/ 19050 h 107950"/>
                <a:gd name="connsiteX40" fmla="*/ 619125 w 1057275"/>
                <a:gd name="connsiteY40" fmla="*/ 60325 h 107950"/>
                <a:gd name="connsiteX41" fmla="*/ 631825 w 1057275"/>
                <a:gd name="connsiteY41" fmla="*/ 12700 h 107950"/>
                <a:gd name="connsiteX42" fmla="*/ 641350 w 1057275"/>
                <a:gd name="connsiteY42" fmla="*/ 92075 h 107950"/>
                <a:gd name="connsiteX43" fmla="*/ 650875 w 1057275"/>
                <a:gd name="connsiteY43" fmla="*/ 15875 h 107950"/>
                <a:gd name="connsiteX44" fmla="*/ 660400 w 1057275"/>
                <a:gd name="connsiteY44" fmla="*/ 47625 h 107950"/>
                <a:gd name="connsiteX45" fmla="*/ 669925 w 1057275"/>
                <a:gd name="connsiteY45" fmla="*/ 15875 h 107950"/>
                <a:gd name="connsiteX46" fmla="*/ 676275 w 1057275"/>
                <a:gd name="connsiteY46" fmla="*/ 41275 h 107950"/>
                <a:gd name="connsiteX47" fmla="*/ 695325 w 1057275"/>
                <a:gd name="connsiteY47" fmla="*/ 19050 h 107950"/>
                <a:gd name="connsiteX48" fmla="*/ 698500 w 1057275"/>
                <a:gd name="connsiteY48" fmla="*/ 47625 h 107950"/>
                <a:gd name="connsiteX49" fmla="*/ 714375 w 1057275"/>
                <a:gd name="connsiteY49" fmla="*/ 6350 h 107950"/>
                <a:gd name="connsiteX50" fmla="*/ 727075 w 1057275"/>
                <a:gd name="connsiteY50" fmla="*/ 76200 h 107950"/>
                <a:gd name="connsiteX51" fmla="*/ 742950 w 1057275"/>
                <a:gd name="connsiteY51" fmla="*/ 38100 h 107950"/>
                <a:gd name="connsiteX52" fmla="*/ 749300 w 1057275"/>
                <a:gd name="connsiteY52" fmla="*/ 60325 h 107950"/>
                <a:gd name="connsiteX53" fmla="*/ 762000 w 1057275"/>
                <a:gd name="connsiteY53" fmla="*/ 19050 h 107950"/>
                <a:gd name="connsiteX54" fmla="*/ 777875 w 1057275"/>
                <a:gd name="connsiteY54" fmla="*/ 57150 h 107950"/>
                <a:gd name="connsiteX55" fmla="*/ 800100 w 1057275"/>
                <a:gd name="connsiteY55" fmla="*/ 12700 h 107950"/>
                <a:gd name="connsiteX56" fmla="*/ 812800 w 1057275"/>
                <a:gd name="connsiteY56" fmla="*/ 60325 h 107950"/>
                <a:gd name="connsiteX57" fmla="*/ 822325 w 1057275"/>
                <a:gd name="connsiteY57" fmla="*/ 19050 h 107950"/>
                <a:gd name="connsiteX58" fmla="*/ 828675 w 1057275"/>
                <a:gd name="connsiteY58" fmla="*/ 47625 h 107950"/>
                <a:gd name="connsiteX59" fmla="*/ 844550 w 1057275"/>
                <a:gd name="connsiteY59" fmla="*/ 12700 h 107950"/>
                <a:gd name="connsiteX60" fmla="*/ 857250 w 1057275"/>
                <a:gd name="connsiteY60" fmla="*/ 53975 h 107950"/>
                <a:gd name="connsiteX61" fmla="*/ 873125 w 1057275"/>
                <a:gd name="connsiteY61" fmla="*/ 6350 h 107950"/>
                <a:gd name="connsiteX62" fmla="*/ 879475 w 1057275"/>
                <a:gd name="connsiteY62" fmla="*/ 47625 h 107950"/>
                <a:gd name="connsiteX63" fmla="*/ 889000 w 1057275"/>
                <a:gd name="connsiteY63" fmla="*/ 19050 h 107950"/>
                <a:gd name="connsiteX64" fmla="*/ 908050 w 1057275"/>
                <a:gd name="connsiteY64" fmla="*/ 57150 h 107950"/>
                <a:gd name="connsiteX65" fmla="*/ 908050 w 1057275"/>
                <a:gd name="connsiteY65" fmla="*/ 19050 h 107950"/>
                <a:gd name="connsiteX66" fmla="*/ 930275 w 1057275"/>
                <a:gd name="connsiteY66" fmla="*/ 57150 h 107950"/>
                <a:gd name="connsiteX67" fmla="*/ 942975 w 1057275"/>
                <a:gd name="connsiteY67" fmla="*/ 9525 h 107950"/>
                <a:gd name="connsiteX68" fmla="*/ 955675 w 1057275"/>
                <a:gd name="connsiteY68" fmla="*/ 53975 h 107950"/>
                <a:gd name="connsiteX69" fmla="*/ 971550 w 1057275"/>
                <a:gd name="connsiteY69" fmla="*/ 22225 h 107950"/>
                <a:gd name="connsiteX70" fmla="*/ 984250 w 1057275"/>
                <a:gd name="connsiteY70" fmla="*/ 50800 h 107950"/>
                <a:gd name="connsiteX71" fmla="*/ 990600 w 1057275"/>
                <a:gd name="connsiteY71" fmla="*/ 19050 h 107950"/>
                <a:gd name="connsiteX72" fmla="*/ 1006475 w 1057275"/>
                <a:gd name="connsiteY72" fmla="*/ 57150 h 107950"/>
                <a:gd name="connsiteX73" fmla="*/ 1022350 w 1057275"/>
                <a:gd name="connsiteY73" fmla="*/ 3175 h 107950"/>
                <a:gd name="connsiteX74" fmla="*/ 1038225 w 1057275"/>
                <a:gd name="connsiteY74" fmla="*/ 53975 h 107950"/>
                <a:gd name="connsiteX75" fmla="*/ 1038225 w 1057275"/>
                <a:gd name="connsiteY75" fmla="*/ 53975 h 107950"/>
                <a:gd name="connsiteX76" fmla="*/ 1057275 w 1057275"/>
                <a:gd name="connsiteY76" fmla="*/ 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7275" h="107950">
                  <a:moveTo>
                    <a:pt x="0" y="76200"/>
                  </a:moveTo>
                  <a:lnTo>
                    <a:pt x="53975" y="6350"/>
                  </a:lnTo>
                  <a:lnTo>
                    <a:pt x="73025" y="101600"/>
                  </a:lnTo>
                  <a:lnTo>
                    <a:pt x="101600" y="15875"/>
                  </a:lnTo>
                  <a:lnTo>
                    <a:pt x="107950" y="69850"/>
                  </a:lnTo>
                  <a:lnTo>
                    <a:pt x="139700" y="15875"/>
                  </a:lnTo>
                  <a:lnTo>
                    <a:pt x="152400" y="79375"/>
                  </a:lnTo>
                  <a:lnTo>
                    <a:pt x="168275" y="38100"/>
                  </a:lnTo>
                  <a:lnTo>
                    <a:pt x="177800" y="53975"/>
                  </a:lnTo>
                  <a:lnTo>
                    <a:pt x="190500" y="0"/>
                  </a:lnTo>
                  <a:lnTo>
                    <a:pt x="212725" y="107950"/>
                  </a:lnTo>
                  <a:lnTo>
                    <a:pt x="222250" y="41275"/>
                  </a:lnTo>
                  <a:lnTo>
                    <a:pt x="238125" y="69850"/>
                  </a:lnTo>
                  <a:lnTo>
                    <a:pt x="244475" y="19050"/>
                  </a:lnTo>
                  <a:lnTo>
                    <a:pt x="269875" y="73025"/>
                  </a:lnTo>
                  <a:lnTo>
                    <a:pt x="285750" y="15875"/>
                  </a:lnTo>
                  <a:lnTo>
                    <a:pt x="298450" y="50800"/>
                  </a:lnTo>
                  <a:lnTo>
                    <a:pt x="307975" y="25400"/>
                  </a:lnTo>
                  <a:lnTo>
                    <a:pt x="311150" y="69850"/>
                  </a:lnTo>
                  <a:lnTo>
                    <a:pt x="333375" y="31750"/>
                  </a:lnTo>
                  <a:lnTo>
                    <a:pt x="339725" y="60325"/>
                  </a:lnTo>
                  <a:lnTo>
                    <a:pt x="358775" y="25400"/>
                  </a:lnTo>
                  <a:lnTo>
                    <a:pt x="374650" y="50800"/>
                  </a:lnTo>
                  <a:lnTo>
                    <a:pt x="381000" y="19050"/>
                  </a:lnTo>
                  <a:lnTo>
                    <a:pt x="400050" y="69850"/>
                  </a:lnTo>
                  <a:lnTo>
                    <a:pt x="412750" y="15875"/>
                  </a:lnTo>
                  <a:lnTo>
                    <a:pt x="422275" y="66675"/>
                  </a:lnTo>
                  <a:lnTo>
                    <a:pt x="441325" y="12700"/>
                  </a:lnTo>
                  <a:lnTo>
                    <a:pt x="463550" y="92075"/>
                  </a:lnTo>
                  <a:lnTo>
                    <a:pt x="463550" y="44450"/>
                  </a:lnTo>
                  <a:lnTo>
                    <a:pt x="476250" y="63500"/>
                  </a:lnTo>
                  <a:lnTo>
                    <a:pt x="492125" y="22225"/>
                  </a:lnTo>
                  <a:lnTo>
                    <a:pt x="511175" y="66675"/>
                  </a:lnTo>
                  <a:lnTo>
                    <a:pt x="533400" y="22225"/>
                  </a:lnTo>
                  <a:lnTo>
                    <a:pt x="536575" y="50800"/>
                  </a:lnTo>
                  <a:lnTo>
                    <a:pt x="555625" y="28575"/>
                  </a:lnTo>
                  <a:lnTo>
                    <a:pt x="565150" y="44450"/>
                  </a:lnTo>
                  <a:lnTo>
                    <a:pt x="577850" y="12700"/>
                  </a:lnTo>
                  <a:lnTo>
                    <a:pt x="593725" y="60325"/>
                  </a:lnTo>
                  <a:lnTo>
                    <a:pt x="609600" y="19050"/>
                  </a:lnTo>
                  <a:lnTo>
                    <a:pt x="619125" y="60325"/>
                  </a:lnTo>
                  <a:lnTo>
                    <a:pt x="631825" y="12700"/>
                  </a:lnTo>
                  <a:lnTo>
                    <a:pt x="641350" y="92075"/>
                  </a:lnTo>
                  <a:lnTo>
                    <a:pt x="650875" y="15875"/>
                  </a:lnTo>
                  <a:lnTo>
                    <a:pt x="660400" y="47625"/>
                  </a:lnTo>
                  <a:lnTo>
                    <a:pt x="669925" y="15875"/>
                  </a:lnTo>
                  <a:lnTo>
                    <a:pt x="676275" y="41275"/>
                  </a:lnTo>
                  <a:lnTo>
                    <a:pt x="695325" y="19050"/>
                  </a:lnTo>
                  <a:lnTo>
                    <a:pt x="698500" y="47625"/>
                  </a:lnTo>
                  <a:lnTo>
                    <a:pt x="714375" y="6350"/>
                  </a:lnTo>
                  <a:lnTo>
                    <a:pt x="727075" y="76200"/>
                  </a:lnTo>
                  <a:lnTo>
                    <a:pt x="742950" y="38100"/>
                  </a:lnTo>
                  <a:lnTo>
                    <a:pt x="749300" y="60325"/>
                  </a:lnTo>
                  <a:lnTo>
                    <a:pt x="762000" y="19050"/>
                  </a:lnTo>
                  <a:lnTo>
                    <a:pt x="777875" y="57150"/>
                  </a:lnTo>
                  <a:lnTo>
                    <a:pt x="800100" y="12700"/>
                  </a:lnTo>
                  <a:lnTo>
                    <a:pt x="812800" y="60325"/>
                  </a:lnTo>
                  <a:lnTo>
                    <a:pt x="822325" y="19050"/>
                  </a:lnTo>
                  <a:lnTo>
                    <a:pt x="828675" y="47625"/>
                  </a:lnTo>
                  <a:lnTo>
                    <a:pt x="844550" y="12700"/>
                  </a:lnTo>
                  <a:lnTo>
                    <a:pt x="857250" y="53975"/>
                  </a:lnTo>
                  <a:lnTo>
                    <a:pt x="873125" y="6350"/>
                  </a:lnTo>
                  <a:lnTo>
                    <a:pt x="879475" y="47625"/>
                  </a:lnTo>
                  <a:lnTo>
                    <a:pt x="889000" y="19050"/>
                  </a:lnTo>
                  <a:lnTo>
                    <a:pt x="908050" y="57150"/>
                  </a:lnTo>
                  <a:lnTo>
                    <a:pt x="908050" y="19050"/>
                  </a:lnTo>
                  <a:cubicBezTo>
                    <a:pt x="931222" y="65393"/>
                    <a:pt x="930275" y="80066"/>
                    <a:pt x="930275" y="57150"/>
                  </a:cubicBezTo>
                  <a:lnTo>
                    <a:pt x="942975" y="9525"/>
                  </a:lnTo>
                  <a:lnTo>
                    <a:pt x="955675" y="53975"/>
                  </a:lnTo>
                  <a:lnTo>
                    <a:pt x="971550" y="22225"/>
                  </a:lnTo>
                  <a:lnTo>
                    <a:pt x="984250" y="50800"/>
                  </a:lnTo>
                  <a:lnTo>
                    <a:pt x="990600" y="19050"/>
                  </a:lnTo>
                  <a:lnTo>
                    <a:pt x="1006475" y="57150"/>
                  </a:lnTo>
                  <a:lnTo>
                    <a:pt x="1022350" y="3175"/>
                  </a:lnTo>
                  <a:lnTo>
                    <a:pt x="1038225" y="53975"/>
                  </a:lnTo>
                  <a:lnTo>
                    <a:pt x="1038225" y="53975"/>
                  </a:lnTo>
                  <a:lnTo>
                    <a:pt x="1057275" y="0"/>
                  </a:lnTo>
                </a:path>
              </a:pathLst>
            </a:custGeom>
            <a:ln w="9525" cap="flat" cmpd="sng" algn="ctr">
              <a:solidFill>
                <a:schemeClr val="tx1">
                  <a:lumMod val="85000"/>
                  <a:lumOff val="1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ea typeface="ＭＳ Ｐゴシック" charset="-128"/>
                <a:cs typeface="ＭＳ Ｐゴシック" charset="-128"/>
              </a:endParaRPr>
            </a:p>
          </p:txBody>
        </p:sp>
        <p:sp>
          <p:nvSpPr>
            <p:cNvPr id="50" name="Freeform 49"/>
            <p:cNvSpPr/>
            <p:nvPr/>
          </p:nvSpPr>
          <p:spPr>
            <a:xfrm>
              <a:off x="1676402" y="5414183"/>
              <a:ext cx="625475" cy="60325"/>
            </a:xfrm>
            <a:custGeom>
              <a:avLst/>
              <a:gdLst>
                <a:gd name="connsiteX0" fmla="*/ 0 w 1057275"/>
                <a:gd name="connsiteY0" fmla="*/ 76200 h 107950"/>
                <a:gd name="connsiteX1" fmla="*/ 53975 w 1057275"/>
                <a:gd name="connsiteY1" fmla="*/ 6350 h 107950"/>
                <a:gd name="connsiteX2" fmla="*/ 73025 w 1057275"/>
                <a:gd name="connsiteY2" fmla="*/ 101600 h 107950"/>
                <a:gd name="connsiteX3" fmla="*/ 101600 w 1057275"/>
                <a:gd name="connsiteY3" fmla="*/ 15875 h 107950"/>
                <a:gd name="connsiteX4" fmla="*/ 107950 w 1057275"/>
                <a:gd name="connsiteY4" fmla="*/ 69850 h 107950"/>
                <a:gd name="connsiteX5" fmla="*/ 139700 w 1057275"/>
                <a:gd name="connsiteY5" fmla="*/ 15875 h 107950"/>
                <a:gd name="connsiteX6" fmla="*/ 152400 w 1057275"/>
                <a:gd name="connsiteY6" fmla="*/ 79375 h 107950"/>
                <a:gd name="connsiteX7" fmla="*/ 168275 w 1057275"/>
                <a:gd name="connsiteY7" fmla="*/ 38100 h 107950"/>
                <a:gd name="connsiteX8" fmla="*/ 177800 w 1057275"/>
                <a:gd name="connsiteY8" fmla="*/ 53975 h 107950"/>
                <a:gd name="connsiteX9" fmla="*/ 190500 w 1057275"/>
                <a:gd name="connsiteY9" fmla="*/ 0 h 107950"/>
                <a:gd name="connsiteX10" fmla="*/ 212725 w 1057275"/>
                <a:gd name="connsiteY10" fmla="*/ 107950 h 107950"/>
                <a:gd name="connsiteX11" fmla="*/ 222250 w 1057275"/>
                <a:gd name="connsiteY11" fmla="*/ 41275 h 107950"/>
                <a:gd name="connsiteX12" fmla="*/ 238125 w 1057275"/>
                <a:gd name="connsiteY12" fmla="*/ 69850 h 107950"/>
                <a:gd name="connsiteX13" fmla="*/ 244475 w 1057275"/>
                <a:gd name="connsiteY13" fmla="*/ 19050 h 107950"/>
                <a:gd name="connsiteX14" fmla="*/ 269875 w 1057275"/>
                <a:gd name="connsiteY14" fmla="*/ 73025 h 107950"/>
                <a:gd name="connsiteX15" fmla="*/ 285750 w 1057275"/>
                <a:gd name="connsiteY15" fmla="*/ 15875 h 107950"/>
                <a:gd name="connsiteX16" fmla="*/ 298450 w 1057275"/>
                <a:gd name="connsiteY16" fmla="*/ 50800 h 107950"/>
                <a:gd name="connsiteX17" fmla="*/ 307975 w 1057275"/>
                <a:gd name="connsiteY17" fmla="*/ 25400 h 107950"/>
                <a:gd name="connsiteX18" fmla="*/ 311150 w 1057275"/>
                <a:gd name="connsiteY18" fmla="*/ 69850 h 107950"/>
                <a:gd name="connsiteX19" fmla="*/ 333375 w 1057275"/>
                <a:gd name="connsiteY19" fmla="*/ 31750 h 107950"/>
                <a:gd name="connsiteX20" fmla="*/ 339725 w 1057275"/>
                <a:gd name="connsiteY20" fmla="*/ 60325 h 107950"/>
                <a:gd name="connsiteX21" fmla="*/ 358775 w 1057275"/>
                <a:gd name="connsiteY21" fmla="*/ 25400 h 107950"/>
                <a:gd name="connsiteX22" fmla="*/ 374650 w 1057275"/>
                <a:gd name="connsiteY22" fmla="*/ 50800 h 107950"/>
                <a:gd name="connsiteX23" fmla="*/ 381000 w 1057275"/>
                <a:gd name="connsiteY23" fmla="*/ 19050 h 107950"/>
                <a:gd name="connsiteX24" fmla="*/ 400050 w 1057275"/>
                <a:gd name="connsiteY24" fmla="*/ 69850 h 107950"/>
                <a:gd name="connsiteX25" fmla="*/ 412750 w 1057275"/>
                <a:gd name="connsiteY25" fmla="*/ 15875 h 107950"/>
                <a:gd name="connsiteX26" fmla="*/ 422275 w 1057275"/>
                <a:gd name="connsiteY26" fmla="*/ 66675 h 107950"/>
                <a:gd name="connsiteX27" fmla="*/ 441325 w 1057275"/>
                <a:gd name="connsiteY27" fmla="*/ 12700 h 107950"/>
                <a:gd name="connsiteX28" fmla="*/ 463550 w 1057275"/>
                <a:gd name="connsiteY28" fmla="*/ 92075 h 107950"/>
                <a:gd name="connsiteX29" fmla="*/ 463550 w 1057275"/>
                <a:gd name="connsiteY29" fmla="*/ 44450 h 107950"/>
                <a:gd name="connsiteX30" fmla="*/ 476250 w 1057275"/>
                <a:gd name="connsiteY30" fmla="*/ 63500 h 107950"/>
                <a:gd name="connsiteX31" fmla="*/ 492125 w 1057275"/>
                <a:gd name="connsiteY31" fmla="*/ 22225 h 107950"/>
                <a:gd name="connsiteX32" fmla="*/ 511175 w 1057275"/>
                <a:gd name="connsiteY32" fmla="*/ 66675 h 107950"/>
                <a:gd name="connsiteX33" fmla="*/ 533400 w 1057275"/>
                <a:gd name="connsiteY33" fmla="*/ 22225 h 107950"/>
                <a:gd name="connsiteX34" fmla="*/ 536575 w 1057275"/>
                <a:gd name="connsiteY34" fmla="*/ 50800 h 107950"/>
                <a:gd name="connsiteX35" fmla="*/ 555625 w 1057275"/>
                <a:gd name="connsiteY35" fmla="*/ 28575 h 107950"/>
                <a:gd name="connsiteX36" fmla="*/ 565150 w 1057275"/>
                <a:gd name="connsiteY36" fmla="*/ 44450 h 107950"/>
                <a:gd name="connsiteX37" fmla="*/ 577850 w 1057275"/>
                <a:gd name="connsiteY37" fmla="*/ 12700 h 107950"/>
                <a:gd name="connsiteX38" fmla="*/ 593725 w 1057275"/>
                <a:gd name="connsiteY38" fmla="*/ 60325 h 107950"/>
                <a:gd name="connsiteX39" fmla="*/ 609600 w 1057275"/>
                <a:gd name="connsiteY39" fmla="*/ 19050 h 107950"/>
                <a:gd name="connsiteX40" fmla="*/ 619125 w 1057275"/>
                <a:gd name="connsiteY40" fmla="*/ 60325 h 107950"/>
                <a:gd name="connsiteX41" fmla="*/ 631825 w 1057275"/>
                <a:gd name="connsiteY41" fmla="*/ 12700 h 107950"/>
                <a:gd name="connsiteX42" fmla="*/ 641350 w 1057275"/>
                <a:gd name="connsiteY42" fmla="*/ 92075 h 107950"/>
                <a:gd name="connsiteX43" fmla="*/ 650875 w 1057275"/>
                <a:gd name="connsiteY43" fmla="*/ 15875 h 107950"/>
                <a:gd name="connsiteX44" fmla="*/ 660400 w 1057275"/>
                <a:gd name="connsiteY44" fmla="*/ 47625 h 107950"/>
                <a:gd name="connsiteX45" fmla="*/ 669925 w 1057275"/>
                <a:gd name="connsiteY45" fmla="*/ 15875 h 107950"/>
                <a:gd name="connsiteX46" fmla="*/ 676275 w 1057275"/>
                <a:gd name="connsiteY46" fmla="*/ 41275 h 107950"/>
                <a:gd name="connsiteX47" fmla="*/ 695325 w 1057275"/>
                <a:gd name="connsiteY47" fmla="*/ 19050 h 107950"/>
                <a:gd name="connsiteX48" fmla="*/ 698500 w 1057275"/>
                <a:gd name="connsiteY48" fmla="*/ 47625 h 107950"/>
                <a:gd name="connsiteX49" fmla="*/ 714375 w 1057275"/>
                <a:gd name="connsiteY49" fmla="*/ 6350 h 107950"/>
                <a:gd name="connsiteX50" fmla="*/ 727075 w 1057275"/>
                <a:gd name="connsiteY50" fmla="*/ 76200 h 107950"/>
                <a:gd name="connsiteX51" fmla="*/ 742950 w 1057275"/>
                <a:gd name="connsiteY51" fmla="*/ 38100 h 107950"/>
                <a:gd name="connsiteX52" fmla="*/ 749300 w 1057275"/>
                <a:gd name="connsiteY52" fmla="*/ 60325 h 107950"/>
                <a:gd name="connsiteX53" fmla="*/ 762000 w 1057275"/>
                <a:gd name="connsiteY53" fmla="*/ 19050 h 107950"/>
                <a:gd name="connsiteX54" fmla="*/ 777875 w 1057275"/>
                <a:gd name="connsiteY54" fmla="*/ 57150 h 107950"/>
                <a:gd name="connsiteX55" fmla="*/ 800100 w 1057275"/>
                <a:gd name="connsiteY55" fmla="*/ 12700 h 107950"/>
                <a:gd name="connsiteX56" fmla="*/ 812800 w 1057275"/>
                <a:gd name="connsiteY56" fmla="*/ 60325 h 107950"/>
                <a:gd name="connsiteX57" fmla="*/ 822325 w 1057275"/>
                <a:gd name="connsiteY57" fmla="*/ 19050 h 107950"/>
                <a:gd name="connsiteX58" fmla="*/ 828675 w 1057275"/>
                <a:gd name="connsiteY58" fmla="*/ 47625 h 107950"/>
                <a:gd name="connsiteX59" fmla="*/ 844550 w 1057275"/>
                <a:gd name="connsiteY59" fmla="*/ 12700 h 107950"/>
                <a:gd name="connsiteX60" fmla="*/ 857250 w 1057275"/>
                <a:gd name="connsiteY60" fmla="*/ 53975 h 107950"/>
                <a:gd name="connsiteX61" fmla="*/ 873125 w 1057275"/>
                <a:gd name="connsiteY61" fmla="*/ 6350 h 107950"/>
                <a:gd name="connsiteX62" fmla="*/ 879475 w 1057275"/>
                <a:gd name="connsiteY62" fmla="*/ 47625 h 107950"/>
                <a:gd name="connsiteX63" fmla="*/ 889000 w 1057275"/>
                <a:gd name="connsiteY63" fmla="*/ 19050 h 107950"/>
                <a:gd name="connsiteX64" fmla="*/ 908050 w 1057275"/>
                <a:gd name="connsiteY64" fmla="*/ 57150 h 107950"/>
                <a:gd name="connsiteX65" fmla="*/ 908050 w 1057275"/>
                <a:gd name="connsiteY65" fmla="*/ 19050 h 107950"/>
                <a:gd name="connsiteX66" fmla="*/ 930275 w 1057275"/>
                <a:gd name="connsiteY66" fmla="*/ 57150 h 107950"/>
                <a:gd name="connsiteX67" fmla="*/ 942975 w 1057275"/>
                <a:gd name="connsiteY67" fmla="*/ 9525 h 107950"/>
                <a:gd name="connsiteX68" fmla="*/ 955675 w 1057275"/>
                <a:gd name="connsiteY68" fmla="*/ 53975 h 107950"/>
                <a:gd name="connsiteX69" fmla="*/ 971550 w 1057275"/>
                <a:gd name="connsiteY69" fmla="*/ 22225 h 107950"/>
                <a:gd name="connsiteX70" fmla="*/ 984250 w 1057275"/>
                <a:gd name="connsiteY70" fmla="*/ 50800 h 107950"/>
                <a:gd name="connsiteX71" fmla="*/ 990600 w 1057275"/>
                <a:gd name="connsiteY71" fmla="*/ 19050 h 107950"/>
                <a:gd name="connsiteX72" fmla="*/ 1006475 w 1057275"/>
                <a:gd name="connsiteY72" fmla="*/ 57150 h 107950"/>
                <a:gd name="connsiteX73" fmla="*/ 1022350 w 1057275"/>
                <a:gd name="connsiteY73" fmla="*/ 3175 h 107950"/>
                <a:gd name="connsiteX74" fmla="*/ 1038225 w 1057275"/>
                <a:gd name="connsiteY74" fmla="*/ 53975 h 107950"/>
                <a:gd name="connsiteX75" fmla="*/ 1038225 w 1057275"/>
                <a:gd name="connsiteY75" fmla="*/ 53975 h 107950"/>
                <a:gd name="connsiteX76" fmla="*/ 1057275 w 1057275"/>
                <a:gd name="connsiteY76" fmla="*/ 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7275" h="107950">
                  <a:moveTo>
                    <a:pt x="0" y="76200"/>
                  </a:moveTo>
                  <a:lnTo>
                    <a:pt x="53975" y="6350"/>
                  </a:lnTo>
                  <a:lnTo>
                    <a:pt x="73025" y="101600"/>
                  </a:lnTo>
                  <a:lnTo>
                    <a:pt x="101600" y="15875"/>
                  </a:lnTo>
                  <a:lnTo>
                    <a:pt x="107950" y="69850"/>
                  </a:lnTo>
                  <a:lnTo>
                    <a:pt x="139700" y="15875"/>
                  </a:lnTo>
                  <a:lnTo>
                    <a:pt x="152400" y="79375"/>
                  </a:lnTo>
                  <a:lnTo>
                    <a:pt x="168275" y="38100"/>
                  </a:lnTo>
                  <a:lnTo>
                    <a:pt x="177800" y="53975"/>
                  </a:lnTo>
                  <a:lnTo>
                    <a:pt x="190500" y="0"/>
                  </a:lnTo>
                  <a:lnTo>
                    <a:pt x="212725" y="107950"/>
                  </a:lnTo>
                  <a:lnTo>
                    <a:pt x="222250" y="41275"/>
                  </a:lnTo>
                  <a:lnTo>
                    <a:pt x="238125" y="69850"/>
                  </a:lnTo>
                  <a:lnTo>
                    <a:pt x="244475" y="19050"/>
                  </a:lnTo>
                  <a:lnTo>
                    <a:pt x="269875" y="73025"/>
                  </a:lnTo>
                  <a:lnTo>
                    <a:pt x="285750" y="15875"/>
                  </a:lnTo>
                  <a:lnTo>
                    <a:pt x="298450" y="50800"/>
                  </a:lnTo>
                  <a:lnTo>
                    <a:pt x="307975" y="25400"/>
                  </a:lnTo>
                  <a:lnTo>
                    <a:pt x="311150" y="69850"/>
                  </a:lnTo>
                  <a:lnTo>
                    <a:pt x="333375" y="31750"/>
                  </a:lnTo>
                  <a:lnTo>
                    <a:pt x="339725" y="60325"/>
                  </a:lnTo>
                  <a:lnTo>
                    <a:pt x="358775" y="25400"/>
                  </a:lnTo>
                  <a:lnTo>
                    <a:pt x="374650" y="50800"/>
                  </a:lnTo>
                  <a:lnTo>
                    <a:pt x="381000" y="19050"/>
                  </a:lnTo>
                  <a:lnTo>
                    <a:pt x="400050" y="69850"/>
                  </a:lnTo>
                  <a:lnTo>
                    <a:pt x="412750" y="15875"/>
                  </a:lnTo>
                  <a:lnTo>
                    <a:pt x="422275" y="66675"/>
                  </a:lnTo>
                  <a:lnTo>
                    <a:pt x="441325" y="12700"/>
                  </a:lnTo>
                  <a:lnTo>
                    <a:pt x="463550" y="92075"/>
                  </a:lnTo>
                  <a:lnTo>
                    <a:pt x="463550" y="44450"/>
                  </a:lnTo>
                  <a:lnTo>
                    <a:pt x="476250" y="63500"/>
                  </a:lnTo>
                  <a:lnTo>
                    <a:pt x="492125" y="22225"/>
                  </a:lnTo>
                  <a:lnTo>
                    <a:pt x="511175" y="66675"/>
                  </a:lnTo>
                  <a:lnTo>
                    <a:pt x="533400" y="22225"/>
                  </a:lnTo>
                  <a:lnTo>
                    <a:pt x="536575" y="50800"/>
                  </a:lnTo>
                  <a:lnTo>
                    <a:pt x="555625" y="28575"/>
                  </a:lnTo>
                  <a:lnTo>
                    <a:pt x="565150" y="44450"/>
                  </a:lnTo>
                  <a:lnTo>
                    <a:pt x="577850" y="12700"/>
                  </a:lnTo>
                  <a:lnTo>
                    <a:pt x="593725" y="60325"/>
                  </a:lnTo>
                  <a:lnTo>
                    <a:pt x="609600" y="19050"/>
                  </a:lnTo>
                  <a:lnTo>
                    <a:pt x="619125" y="60325"/>
                  </a:lnTo>
                  <a:lnTo>
                    <a:pt x="631825" y="12700"/>
                  </a:lnTo>
                  <a:lnTo>
                    <a:pt x="641350" y="92075"/>
                  </a:lnTo>
                  <a:lnTo>
                    <a:pt x="650875" y="15875"/>
                  </a:lnTo>
                  <a:lnTo>
                    <a:pt x="660400" y="47625"/>
                  </a:lnTo>
                  <a:lnTo>
                    <a:pt x="669925" y="15875"/>
                  </a:lnTo>
                  <a:lnTo>
                    <a:pt x="676275" y="41275"/>
                  </a:lnTo>
                  <a:lnTo>
                    <a:pt x="695325" y="19050"/>
                  </a:lnTo>
                  <a:lnTo>
                    <a:pt x="698500" y="47625"/>
                  </a:lnTo>
                  <a:lnTo>
                    <a:pt x="714375" y="6350"/>
                  </a:lnTo>
                  <a:lnTo>
                    <a:pt x="727075" y="76200"/>
                  </a:lnTo>
                  <a:lnTo>
                    <a:pt x="742950" y="38100"/>
                  </a:lnTo>
                  <a:lnTo>
                    <a:pt x="749300" y="60325"/>
                  </a:lnTo>
                  <a:lnTo>
                    <a:pt x="762000" y="19050"/>
                  </a:lnTo>
                  <a:lnTo>
                    <a:pt x="777875" y="57150"/>
                  </a:lnTo>
                  <a:lnTo>
                    <a:pt x="800100" y="12700"/>
                  </a:lnTo>
                  <a:lnTo>
                    <a:pt x="812800" y="60325"/>
                  </a:lnTo>
                  <a:lnTo>
                    <a:pt x="822325" y="19050"/>
                  </a:lnTo>
                  <a:lnTo>
                    <a:pt x="828675" y="47625"/>
                  </a:lnTo>
                  <a:lnTo>
                    <a:pt x="844550" y="12700"/>
                  </a:lnTo>
                  <a:lnTo>
                    <a:pt x="857250" y="53975"/>
                  </a:lnTo>
                  <a:lnTo>
                    <a:pt x="873125" y="6350"/>
                  </a:lnTo>
                  <a:lnTo>
                    <a:pt x="879475" y="47625"/>
                  </a:lnTo>
                  <a:lnTo>
                    <a:pt x="889000" y="19050"/>
                  </a:lnTo>
                  <a:lnTo>
                    <a:pt x="908050" y="57150"/>
                  </a:lnTo>
                  <a:lnTo>
                    <a:pt x="908050" y="19050"/>
                  </a:lnTo>
                  <a:cubicBezTo>
                    <a:pt x="931222" y="65393"/>
                    <a:pt x="930275" y="80066"/>
                    <a:pt x="930275" y="57150"/>
                  </a:cubicBezTo>
                  <a:lnTo>
                    <a:pt x="942975" y="9525"/>
                  </a:lnTo>
                  <a:lnTo>
                    <a:pt x="955675" y="53975"/>
                  </a:lnTo>
                  <a:lnTo>
                    <a:pt x="971550" y="22225"/>
                  </a:lnTo>
                  <a:lnTo>
                    <a:pt x="984250" y="50800"/>
                  </a:lnTo>
                  <a:lnTo>
                    <a:pt x="990600" y="19050"/>
                  </a:lnTo>
                  <a:lnTo>
                    <a:pt x="1006475" y="57150"/>
                  </a:lnTo>
                  <a:lnTo>
                    <a:pt x="1022350" y="3175"/>
                  </a:lnTo>
                  <a:lnTo>
                    <a:pt x="1038225" y="53975"/>
                  </a:lnTo>
                  <a:lnTo>
                    <a:pt x="1038225" y="53975"/>
                  </a:lnTo>
                  <a:lnTo>
                    <a:pt x="1057275" y="0"/>
                  </a:lnTo>
                </a:path>
              </a:pathLst>
            </a:custGeom>
            <a:ln w="9525" cap="flat" cmpd="sng" algn="ctr">
              <a:solidFill>
                <a:schemeClr val="tx1">
                  <a:lumMod val="85000"/>
                  <a:lumOff val="1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ea typeface="ＭＳ Ｐゴシック" charset="-128"/>
                <a:cs typeface="ＭＳ Ｐゴシック" charset="-128"/>
              </a:endParaRPr>
            </a:p>
          </p:txBody>
        </p:sp>
        <p:sp>
          <p:nvSpPr>
            <p:cNvPr id="51" name="Freeform 50"/>
            <p:cNvSpPr/>
            <p:nvPr/>
          </p:nvSpPr>
          <p:spPr>
            <a:xfrm>
              <a:off x="1044672" y="5423483"/>
              <a:ext cx="641350" cy="63500"/>
            </a:xfrm>
            <a:custGeom>
              <a:avLst/>
              <a:gdLst>
                <a:gd name="connsiteX0" fmla="*/ 0 w 1057275"/>
                <a:gd name="connsiteY0" fmla="*/ 76200 h 107950"/>
                <a:gd name="connsiteX1" fmla="*/ 53975 w 1057275"/>
                <a:gd name="connsiteY1" fmla="*/ 6350 h 107950"/>
                <a:gd name="connsiteX2" fmla="*/ 73025 w 1057275"/>
                <a:gd name="connsiteY2" fmla="*/ 101600 h 107950"/>
                <a:gd name="connsiteX3" fmla="*/ 101600 w 1057275"/>
                <a:gd name="connsiteY3" fmla="*/ 15875 h 107950"/>
                <a:gd name="connsiteX4" fmla="*/ 107950 w 1057275"/>
                <a:gd name="connsiteY4" fmla="*/ 69850 h 107950"/>
                <a:gd name="connsiteX5" fmla="*/ 139700 w 1057275"/>
                <a:gd name="connsiteY5" fmla="*/ 15875 h 107950"/>
                <a:gd name="connsiteX6" fmla="*/ 152400 w 1057275"/>
                <a:gd name="connsiteY6" fmla="*/ 79375 h 107950"/>
                <a:gd name="connsiteX7" fmla="*/ 168275 w 1057275"/>
                <a:gd name="connsiteY7" fmla="*/ 38100 h 107950"/>
                <a:gd name="connsiteX8" fmla="*/ 177800 w 1057275"/>
                <a:gd name="connsiteY8" fmla="*/ 53975 h 107950"/>
                <a:gd name="connsiteX9" fmla="*/ 190500 w 1057275"/>
                <a:gd name="connsiteY9" fmla="*/ 0 h 107950"/>
                <a:gd name="connsiteX10" fmla="*/ 212725 w 1057275"/>
                <a:gd name="connsiteY10" fmla="*/ 107950 h 107950"/>
                <a:gd name="connsiteX11" fmla="*/ 222250 w 1057275"/>
                <a:gd name="connsiteY11" fmla="*/ 41275 h 107950"/>
                <a:gd name="connsiteX12" fmla="*/ 238125 w 1057275"/>
                <a:gd name="connsiteY12" fmla="*/ 69850 h 107950"/>
                <a:gd name="connsiteX13" fmla="*/ 244475 w 1057275"/>
                <a:gd name="connsiteY13" fmla="*/ 19050 h 107950"/>
                <a:gd name="connsiteX14" fmla="*/ 269875 w 1057275"/>
                <a:gd name="connsiteY14" fmla="*/ 73025 h 107950"/>
                <a:gd name="connsiteX15" fmla="*/ 285750 w 1057275"/>
                <a:gd name="connsiteY15" fmla="*/ 15875 h 107950"/>
                <a:gd name="connsiteX16" fmla="*/ 298450 w 1057275"/>
                <a:gd name="connsiteY16" fmla="*/ 50800 h 107950"/>
                <a:gd name="connsiteX17" fmla="*/ 307975 w 1057275"/>
                <a:gd name="connsiteY17" fmla="*/ 25400 h 107950"/>
                <a:gd name="connsiteX18" fmla="*/ 311150 w 1057275"/>
                <a:gd name="connsiteY18" fmla="*/ 69850 h 107950"/>
                <a:gd name="connsiteX19" fmla="*/ 333375 w 1057275"/>
                <a:gd name="connsiteY19" fmla="*/ 31750 h 107950"/>
                <a:gd name="connsiteX20" fmla="*/ 339725 w 1057275"/>
                <a:gd name="connsiteY20" fmla="*/ 60325 h 107950"/>
                <a:gd name="connsiteX21" fmla="*/ 358775 w 1057275"/>
                <a:gd name="connsiteY21" fmla="*/ 25400 h 107950"/>
                <a:gd name="connsiteX22" fmla="*/ 374650 w 1057275"/>
                <a:gd name="connsiteY22" fmla="*/ 50800 h 107950"/>
                <a:gd name="connsiteX23" fmla="*/ 381000 w 1057275"/>
                <a:gd name="connsiteY23" fmla="*/ 19050 h 107950"/>
                <a:gd name="connsiteX24" fmla="*/ 400050 w 1057275"/>
                <a:gd name="connsiteY24" fmla="*/ 69850 h 107950"/>
                <a:gd name="connsiteX25" fmla="*/ 412750 w 1057275"/>
                <a:gd name="connsiteY25" fmla="*/ 15875 h 107950"/>
                <a:gd name="connsiteX26" fmla="*/ 422275 w 1057275"/>
                <a:gd name="connsiteY26" fmla="*/ 66675 h 107950"/>
                <a:gd name="connsiteX27" fmla="*/ 441325 w 1057275"/>
                <a:gd name="connsiteY27" fmla="*/ 12700 h 107950"/>
                <a:gd name="connsiteX28" fmla="*/ 463550 w 1057275"/>
                <a:gd name="connsiteY28" fmla="*/ 92075 h 107950"/>
                <a:gd name="connsiteX29" fmla="*/ 463550 w 1057275"/>
                <a:gd name="connsiteY29" fmla="*/ 44450 h 107950"/>
                <a:gd name="connsiteX30" fmla="*/ 476250 w 1057275"/>
                <a:gd name="connsiteY30" fmla="*/ 63500 h 107950"/>
                <a:gd name="connsiteX31" fmla="*/ 492125 w 1057275"/>
                <a:gd name="connsiteY31" fmla="*/ 22225 h 107950"/>
                <a:gd name="connsiteX32" fmla="*/ 511175 w 1057275"/>
                <a:gd name="connsiteY32" fmla="*/ 66675 h 107950"/>
                <a:gd name="connsiteX33" fmla="*/ 533400 w 1057275"/>
                <a:gd name="connsiteY33" fmla="*/ 22225 h 107950"/>
                <a:gd name="connsiteX34" fmla="*/ 536575 w 1057275"/>
                <a:gd name="connsiteY34" fmla="*/ 50800 h 107950"/>
                <a:gd name="connsiteX35" fmla="*/ 555625 w 1057275"/>
                <a:gd name="connsiteY35" fmla="*/ 28575 h 107950"/>
                <a:gd name="connsiteX36" fmla="*/ 565150 w 1057275"/>
                <a:gd name="connsiteY36" fmla="*/ 44450 h 107950"/>
                <a:gd name="connsiteX37" fmla="*/ 577850 w 1057275"/>
                <a:gd name="connsiteY37" fmla="*/ 12700 h 107950"/>
                <a:gd name="connsiteX38" fmla="*/ 593725 w 1057275"/>
                <a:gd name="connsiteY38" fmla="*/ 60325 h 107950"/>
                <a:gd name="connsiteX39" fmla="*/ 609600 w 1057275"/>
                <a:gd name="connsiteY39" fmla="*/ 19050 h 107950"/>
                <a:gd name="connsiteX40" fmla="*/ 619125 w 1057275"/>
                <a:gd name="connsiteY40" fmla="*/ 60325 h 107950"/>
                <a:gd name="connsiteX41" fmla="*/ 631825 w 1057275"/>
                <a:gd name="connsiteY41" fmla="*/ 12700 h 107950"/>
                <a:gd name="connsiteX42" fmla="*/ 641350 w 1057275"/>
                <a:gd name="connsiteY42" fmla="*/ 92075 h 107950"/>
                <a:gd name="connsiteX43" fmla="*/ 650875 w 1057275"/>
                <a:gd name="connsiteY43" fmla="*/ 15875 h 107950"/>
                <a:gd name="connsiteX44" fmla="*/ 660400 w 1057275"/>
                <a:gd name="connsiteY44" fmla="*/ 47625 h 107950"/>
                <a:gd name="connsiteX45" fmla="*/ 669925 w 1057275"/>
                <a:gd name="connsiteY45" fmla="*/ 15875 h 107950"/>
                <a:gd name="connsiteX46" fmla="*/ 676275 w 1057275"/>
                <a:gd name="connsiteY46" fmla="*/ 41275 h 107950"/>
                <a:gd name="connsiteX47" fmla="*/ 695325 w 1057275"/>
                <a:gd name="connsiteY47" fmla="*/ 19050 h 107950"/>
                <a:gd name="connsiteX48" fmla="*/ 698500 w 1057275"/>
                <a:gd name="connsiteY48" fmla="*/ 47625 h 107950"/>
                <a:gd name="connsiteX49" fmla="*/ 714375 w 1057275"/>
                <a:gd name="connsiteY49" fmla="*/ 6350 h 107950"/>
                <a:gd name="connsiteX50" fmla="*/ 727075 w 1057275"/>
                <a:gd name="connsiteY50" fmla="*/ 76200 h 107950"/>
                <a:gd name="connsiteX51" fmla="*/ 742950 w 1057275"/>
                <a:gd name="connsiteY51" fmla="*/ 38100 h 107950"/>
                <a:gd name="connsiteX52" fmla="*/ 749300 w 1057275"/>
                <a:gd name="connsiteY52" fmla="*/ 60325 h 107950"/>
                <a:gd name="connsiteX53" fmla="*/ 762000 w 1057275"/>
                <a:gd name="connsiteY53" fmla="*/ 19050 h 107950"/>
                <a:gd name="connsiteX54" fmla="*/ 777875 w 1057275"/>
                <a:gd name="connsiteY54" fmla="*/ 57150 h 107950"/>
                <a:gd name="connsiteX55" fmla="*/ 800100 w 1057275"/>
                <a:gd name="connsiteY55" fmla="*/ 12700 h 107950"/>
                <a:gd name="connsiteX56" fmla="*/ 812800 w 1057275"/>
                <a:gd name="connsiteY56" fmla="*/ 60325 h 107950"/>
                <a:gd name="connsiteX57" fmla="*/ 822325 w 1057275"/>
                <a:gd name="connsiteY57" fmla="*/ 19050 h 107950"/>
                <a:gd name="connsiteX58" fmla="*/ 828675 w 1057275"/>
                <a:gd name="connsiteY58" fmla="*/ 47625 h 107950"/>
                <a:gd name="connsiteX59" fmla="*/ 844550 w 1057275"/>
                <a:gd name="connsiteY59" fmla="*/ 12700 h 107950"/>
                <a:gd name="connsiteX60" fmla="*/ 857250 w 1057275"/>
                <a:gd name="connsiteY60" fmla="*/ 53975 h 107950"/>
                <a:gd name="connsiteX61" fmla="*/ 873125 w 1057275"/>
                <a:gd name="connsiteY61" fmla="*/ 6350 h 107950"/>
                <a:gd name="connsiteX62" fmla="*/ 879475 w 1057275"/>
                <a:gd name="connsiteY62" fmla="*/ 47625 h 107950"/>
                <a:gd name="connsiteX63" fmla="*/ 889000 w 1057275"/>
                <a:gd name="connsiteY63" fmla="*/ 19050 h 107950"/>
                <a:gd name="connsiteX64" fmla="*/ 908050 w 1057275"/>
                <a:gd name="connsiteY64" fmla="*/ 57150 h 107950"/>
                <a:gd name="connsiteX65" fmla="*/ 908050 w 1057275"/>
                <a:gd name="connsiteY65" fmla="*/ 19050 h 107950"/>
                <a:gd name="connsiteX66" fmla="*/ 930275 w 1057275"/>
                <a:gd name="connsiteY66" fmla="*/ 57150 h 107950"/>
                <a:gd name="connsiteX67" fmla="*/ 942975 w 1057275"/>
                <a:gd name="connsiteY67" fmla="*/ 9525 h 107950"/>
                <a:gd name="connsiteX68" fmla="*/ 955675 w 1057275"/>
                <a:gd name="connsiteY68" fmla="*/ 53975 h 107950"/>
                <a:gd name="connsiteX69" fmla="*/ 971550 w 1057275"/>
                <a:gd name="connsiteY69" fmla="*/ 22225 h 107950"/>
                <a:gd name="connsiteX70" fmla="*/ 984250 w 1057275"/>
                <a:gd name="connsiteY70" fmla="*/ 50800 h 107950"/>
                <a:gd name="connsiteX71" fmla="*/ 990600 w 1057275"/>
                <a:gd name="connsiteY71" fmla="*/ 19050 h 107950"/>
                <a:gd name="connsiteX72" fmla="*/ 1006475 w 1057275"/>
                <a:gd name="connsiteY72" fmla="*/ 57150 h 107950"/>
                <a:gd name="connsiteX73" fmla="*/ 1022350 w 1057275"/>
                <a:gd name="connsiteY73" fmla="*/ 3175 h 107950"/>
                <a:gd name="connsiteX74" fmla="*/ 1038225 w 1057275"/>
                <a:gd name="connsiteY74" fmla="*/ 53975 h 107950"/>
                <a:gd name="connsiteX75" fmla="*/ 1038225 w 1057275"/>
                <a:gd name="connsiteY75" fmla="*/ 53975 h 107950"/>
                <a:gd name="connsiteX76" fmla="*/ 1057275 w 1057275"/>
                <a:gd name="connsiteY76" fmla="*/ 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7275" h="107950">
                  <a:moveTo>
                    <a:pt x="0" y="76200"/>
                  </a:moveTo>
                  <a:lnTo>
                    <a:pt x="53975" y="6350"/>
                  </a:lnTo>
                  <a:lnTo>
                    <a:pt x="73025" y="101600"/>
                  </a:lnTo>
                  <a:lnTo>
                    <a:pt x="101600" y="15875"/>
                  </a:lnTo>
                  <a:lnTo>
                    <a:pt x="107950" y="69850"/>
                  </a:lnTo>
                  <a:lnTo>
                    <a:pt x="139700" y="15875"/>
                  </a:lnTo>
                  <a:lnTo>
                    <a:pt x="152400" y="79375"/>
                  </a:lnTo>
                  <a:lnTo>
                    <a:pt x="168275" y="38100"/>
                  </a:lnTo>
                  <a:lnTo>
                    <a:pt x="177800" y="53975"/>
                  </a:lnTo>
                  <a:lnTo>
                    <a:pt x="190500" y="0"/>
                  </a:lnTo>
                  <a:lnTo>
                    <a:pt x="212725" y="107950"/>
                  </a:lnTo>
                  <a:lnTo>
                    <a:pt x="222250" y="41275"/>
                  </a:lnTo>
                  <a:lnTo>
                    <a:pt x="238125" y="69850"/>
                  </a:lnTo>
                  <a:lnTo>
                    <a:pt x="244475" y="19050"/>
                  </a:lnTo>
                  <a:lnTo>
                    <a:pt x="269875" y="73025"/>
                  </a:lnTo>
                  <a:lnTo>
                    <a:pt x="285750" y="15875"/>
                  </a:lnTo>
                  <a:lnTo>
                    <a:pt x="298450" y="50800"/>
                  </a:lnTo>
                  <a:lnTo>
                    <a:pt x="307975" y="25400"/>
                  </a:lnTo>
                  <a:lnTo>
                    <a:pt x="311150" y="69850"/>
                  </a:lnTo>
                  <a:lnTo>
                    <a:pt x="333375" y="31750"/>
                  </a:lnTo>
                  <a:lnTo>
                    <a:pt x="339725" y="60325"/>
                  </a:lnTo>
                  <a:lnTo>
                    <a:pt x="358775" y="25400"/>
                  </a:lnTo>
                  <a:lnTo>
                    <a:pt x="374650" y="50800"/>
                  </a:lnTo>
                  <a:lnTo>
                    <a:pt x="381000" y="19050"/>
                  </a:lnTo>
                  <a:lnTo>
                    <a:pt x="400050" y="69850"/>
                  </a:lnTo>
                  <a:lnTo>
                    <a:pt x="412750" y="15875"/>
                  </a:lnTo>
                  <a:lnTo>
                    <a:pt x="422275" y="66675"/>
                  </a:lnTo>
                  <a:lnTo>
                    <a:pt x="441325" y="12700"/>
                  </a:lnTo>
                  <a:lnTo>
                    <a:pt x="463550" y="92075"/>
                  </a:lnTo>
                  <a:lnTo>
                    <a:pt x="463550" y="44450"/>
                  </a:lnTo>
                  <a:lnTo>
                    <a:pt x="476250" y="63500"/>
                  </a:lnTo>
                  <a:lnTo>
                    <a:pt x="492125" y="22225"/>
                  </a:lnTo>
                  <a:lnTo>
                    <a:pt x="511175" y="66675"/>
                  </a:lnTo>
                  <a:lnTo>
                    <a:pt x="533400" y="22225"/>
                  </a:lnTo>
                  <a:lnTo>
                    <a:pt x="536575" y="50800"/>
                  </a:lnTo>
                  <a:lnTo>
                    <a:pt x="555625" y="28575"/>
                  </a:lnTo>
                  <a:lnTo>
                    <a:pt x="565150" y="44450"/>
                  </a:lnTo>
                  <a:lnTo>
                    <a:pt x="577850" y="12700"/>
                  </a:lnTo>
                  <a:lnTo>
                    <a:pt x="593725" y="60325"/>
                  </a:lnTo>
                  <a:lnTo>
                    <a:pt x="609600" y="19050"/>
                  </a:lnTo>
                  <a:lnTo>
                    <a:pt x="619125" y="60325"/>
                  </a:lnTo>
                  <a:lnTo>
                    <a:pt x="631825" y="12700"/>
                  </a:lnTo>
                  <a:lnTo>
                    <a:pt x="641350" y="92075"/>
                  </a:lnTo>
                  <a:lnTo>
                    <a:pt x="650875" y="15875"/>
                  </a:lnTo>
                  <a:lnTo>
                    <a:pt x="660400" y="47625"/>
                  </a:lnTo>
                  <a:lnTo>
                    <a:pt x="669925" y="15875"/>
                  </a:lnTo>
                  <a:lnTo>
                    <a:pt x="676275" y="41275"/>
                  </a:lnTo>
                  <a:lnTo>
                    <a:pt x="695325" y="19050"/>
                  </a:lnTo>
                  <a:lnTo>
                    <a:pt x="698500" y="47625"/>
                  </a:lnTo>
                  <a:lnTo>
                    <a:pt x="714375" y="6350"/>
                  </a:lnTo>
                  <a:lnTo>
                    <a:pt x="727075" y="76200"/>
                  </a:lnTo>
                  <a:lnTo>
                    <a:pt x="742950" y="38100"/>
                  </a:lnTo>
                  <a:lnTo>
                    <a:pt x="749300" y="60325"/>
                  </a:lnTo>
                  <a:lnTo>
                    <a:pt x="762000" y="19050"/>
                  </a:lnTo>
                  <a:lnTo>
                    <a:pt x="777875" y="57150"/>
                  </a:lnTo>
                  <a:lnTo>
                    <a:pt x="800100" y="12700"/>
                  </a:lnTo>
                  <a:lnTo>
                    <a:pt x="812800" y="60325"/>
                  </a:lnTo>
                  <a:lnTo>
                    <a:pt x="822325" y="19050"/>
                  </a:lnTo>
                  <a:lnTo>
                    <a:pt x="828675" y="47625"/>
                  </a:lnTo>
                  <a:lnTo>
                    <a:pt x="844550" y="12700"/>
                  </a:lnTo>
                  <a:lnTo>
                    <a:pt x="857250" y="53975"/>
                  </a:lnTo>
                  <a:lnTo>
                    <a:pt x="873125" y="6350"/>
                  </a:lnTo>
                  <a:lnTo>
                    <a:pt x="879475" y="47625"/>
                  </a:lnTo>
                  <a:lnTo>
                    <a:pt x="889000" y="19050"/>
                  </a:lnTo>
                  <a:lnTo>
                    <a:pt x="908050" y="57150"/>
                  </a:lnTo>
                  <a:lnTo>
                    <a:pt x="908050" y="19050"/>
                  </a:lnTo>
                  <a:cubicBezTo>
                    <a:pt x="931222" y="65393"/>
                    <a:pt x="930275" y="80066"/>
                    <a:pt x="930275" y="57150"/>
                  </a:cubicBezTo>
                  <a:lnTo>
                    <a:pt x="942975" y="9525"/>
                  </a:lnTo>
                  <a:lnTo>
                    <a:pt x="955675" y="53975"/>
                  </a:lnTo>
                  <a:lnTo>
                    <a:pt x="971550" y="22225"/>
                  </a:lnTo>
                  <a:lnTo>
                    <a:pt x="984250" y="50800"/>
                  </a:lnTo>
                  <a:lnTo>
                    <a:pt x="990600" y="19050"/>
                  </a:lnTo>
                  <a:lnTo>
                    <a:pt x="1006475" y="57150"/>
                  </a:lnTo>
                  <a:lnTo>
                    <a:pt x="1022350" y="3175"/>
                  </a:lnTo>
                  <a:lnTo>
                    <a:pt x="1038225" y="53975"/>
                  </a:lnTo>
                  <a:lnTo>
                    <a:pt x="1038225" y="53975"/>
                  </a:lnTo>
                  <a:lnTo>
                    <a:pt x="1057275" y="0"/>
                  </a:lnTo>
                </a:path>
              </a:pathLst>
            </a:custGeom>
            <a:ln w="9525" cap="flat" cmpd="sng" algn="ctr">
              <a:solidFill>
                <a:schemeClr val="tx1">
                  <a:lumMod val="85000"/>
                  <a:lumOff val="1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ea typeface="ＭＳ Ｐゴシック" charset="-128"/>
                <a:cs typeface="ＭＳ Ｐゴシック" charset="-128"/>
              </a:endParaRPr>
            </a:p>
          </p:txBody>
        </p:sp>
        <p:cxnSp>
          <p:nvCxnSpPr>
            <p:cNvPr id="84" name="Straight Connector 83"/>
            <p:cNvCxnSpPr>
              <a:cxnSpLocks noChangeShapeType="1"/>
            </p:cNvCxnSpPr>
            <p:nvPr/>
          </p:nvCxnSpPr>
          <p:spPr bwMode="auto">
            <a:xfrm rot="16200000" flipV="1">
              <a:off x="-22008" y="5506752"/>
              <a:ext cx="965200" cy="17462"/>
            </a:xfrm>
            <a:prstGeom prst="line">
              <a:avLst/>
            </a:prstGeom>
            <a:noFill/>
            <a:ln w="12700">
              <a:solidFill>
                <a:srgbClr val="262626"/>
              </a:solidFill>
              <a:round/>
              <a:headEnd/>
              <a:tailEnd/>
            </a:ln>
            <a:effectLst>
              <a:outerShdw dist="20000" dir="5400000" rotWithShape="0">
                <a:srgbClr val="808080">
                  <a:alpha val="37999"/>
                </a:srgbClr>
              </a:outerShdw>
            </a:effectLst>
          </p:spPr>
        </p:cxnSp>
        <p:sp>
          <p:nvSpPr>
            <p:cNvPr id="44064" name="TextBox 89"/>
            <p:cNvSpPr txBox="1">
              <a:spLocks noChangeArrowheads="1"/>
            </p:cNvSpPr>
            <p:nvPr/>
          </p:nvSpPr>
          <p:spPr bwMode="auto">
            <a:xfrm rot="-5400000">
              <a:off x="-110330" y="5298282"/>
              <a:ext cx="735012" cy="304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a:t>current</a:t>
              </a:r>
            </a:p>
          </p:txBody>
        </p:sp>
      </p:grpSp>
      <p:grpSp>
        <p:nvGrpSpPr>
          <p:cNvPr id="7" name="Group 62"/>
          <p:cNvGrpSpPr>
            <a:grpSpLocks/>
          </p:cNvGrpSpPr>
          <p:nvPr/>
        </p:nvGrpSpPr>
        <p:grpSpPr bwMode="auto">
          <a:xfrm rot="60000">
            <a:off x="3319463" y="4997450"/>
            <a:ext cx="1941512" cy="1114425"/>
            <a:chOff x="3319463" y="4997450"/>
            <a:chExt cx="1941512" cy="1114425"/>
          </a:xfrm>
        </p:grpSpPr>
        <p:sp>
          <p:nvSpPr>
            <p:cNvPr id="52" name="Freeform 51"/>
            <p:cNvSpPr/>
            <p:nvPr/>
          </p:nvSpPr>
          <p:spPr>
            <a:xfrm>
              <a:off x="3331180" y="5472133"/>
              <a:ext cx="641350" cy="63500"/>
            </a:xfrm>
            <a:custGeom>
              <a:avLst/>
              <a:gdLst>
                <a:gd name="connsiteX0" fmla="*/ 0 w 1057275"/>
                <a:gd name="connsiteY0" fmla="*/ 76200 h 107950"/>
                <a:gd name="connsiteX1" fmla="*/ 53975 w 1057275"/>
                <a:gd name="connsiteY1" fmla="*/ 6350 h 107950"/>
                <a:gd name="connsiteX2" fmla="*/ 73025 w 1057275"/>
                <a:gd name="connsiteY2" fmla="*/ 101600 h 107950"/>
                <a:gd name="connsiteX3" fmla="*/ 101600 w 1057275"/>
                <a:gd name="connsiteY3" fmla="*/ 15875 h 107950"/>
                <a:gd name="connsiteX4" fmla="*/ 107950 w 1057275"/>
                <a:gd name="connsiteY4" fmla="*/ 69850 h 107950"/>
                <a:gd name="connsiteX5" fmla="*/ 139700 w 1057275"/>
                <a:gd name="connsiteY5" fmla="*/ 15875 h 107950"/>
                <a:gd name="connsiteX6" fmla="*/ 152400 w 1057275"/>
                <a:gd name="connsiteY6" fmla="*/ 79375 h 107950"/>
                <a:gd name="connsiteX7" fmla="*/ 168275 w 1057275"/>
                <a:gd name="connsiteY7" fmla="*/ 38100 h 107950"/>
                <a:gd name="connsiteX8" fmla="*/ 177800 w 1057275"/>
                <a:gd name="connsiteY8" fmla="*/ 53975 h 107950"/>
                <a:gd name="connsiteX9" fmla="*/ 190500 w 1057275"/>
                <a:gd name="connsiteY9" fmla="*/ 0 h 107950"/>
                <a:gd name="connsiteX10" fmla="*/ 212725 w 1057275"/>
                <a:gd name="connsiteY10" fmla="*/ 107950 h 107950"/>
                <a:gd name="connsiteX11" fmla="*/ 222250 w 1057275"/>
                <a:gd name="connsiteY11" fmla="*/ 41275 h 107950"/>
                <a:gd name="connsiteX12" fmla="*/ 238125 w 1057275"/>
                <a:gd name="connsiteY12" fmla="*/ 69850 h 107950"/>
                <a:gd name="connsiteX13" fmla="*/ 244475 w 1057275"/>
                <a:gd name="connsiteY13" fmla="*/ 19050 h 107950"/>
                <a:gd name="connsiteX14" fmla="*/ 269875 w 1057275"/>
                <a:gd name="connsiteY14" fmla="*/ 73025 h 107950"/>
                <a:gd name="connsiteX15" fmla="*/ 285750 w 1057275"/>
                <a:gd name="connsiteY15" fmla="*/ 15875 h 107950"/>
                <a:gd name="connsiteX16" fmla="*/ 298450 w 1057275"/>
                <a:gd name="connsiteY16" fmla="*/ 50800 h 107950"/>
                <a:gd name="connsiteX17" fmla="*/ 307975 w 1057275"/>
                <a:gd name="connsiteY17" fmla="*/ 25400 h 107950"/>
                <a:gd name="connsiteX18" fmla="*/ 311150 w 1057275"/>
                <a:gd name="connsiteY18" fmla="*/ 69850 h 107950"/>
                <a:gd name="connsiteX19" fmla="*/ 333375 w 1057275"/>
                <a:gd name="connsiteY19" fmla="*/ 31750 h 107950"/>
                <a:gd name="connsiteX20" fmla="*/ 339725 w 1057275"/>
                <a:gd name="connsiteY20" fmla="*/ 60325 h 107950"/>
                <a:gd name="connsiteX21" fmla="*/ 358775 w 1057275"/>
                <a:gd name="connsiteY21" fmla="*/ 25400 h 107950"/>
                <a:gd name="connsiteX22" fmla="*/ 374650 w 1057275"/>
                <a:gd name="connsiteY22" fmla="*/ 50800 h 107950"/>
                <a:gd name="connsiteX23" fmla="*/ 381000 w 1057275"/>
                <a:gd name="connsiteY23" fmla="*/ 19050 h 107950"/>
                <a:gd name="connsiteX24" fmla="*/ 400050 w 1057275"/>
                <a:gd name="connsiteY24" fmla="*/ 69850 h 107950"/>
                <a:gd name="connsiteX25" fmla="*/ 412750 w 1057275"/>
                <a:gd name="connsiteY25" fmla="*/ 15875 h 107950"/>
                <a:gd name="connsiteX26" fmla="*/ 422275 w 1057275"/>
                <a:gd name="connsiteY26" fmla="*/ 66675 h 107950"/>
                <a:gd name="connsiteX27" fmla="*/ 441325 w 1057275"/>
                <a:gd name="connsiteY27" fmla="*/ 12700 h 107950"/>
                <a:gd name="connsiteX28" fmla="*/ 463550 w 1057275"/>
                <a:gd name="connsiteY28" fmla="*/ 92075 h 107950"/>
                <a:gd name="connsiteX29" fmla="*/ 463550 w 1057275"/>
                <a:gd name="connsiteY29" fmla="*/ 44450 h 107950"/>
                <a:gd name="connsiteX30" fmla="*/ 476250 w 1057275"/>
                <a:gd name="connsiteY30" fmla="*/ 63500 h 107950"/>
                <a:gd name="connsiteX31" fmla="*/ 492125 w 1057275"/>
                <a:gd name="connsiteY31" fmla="*/ 22225 h 107950"/>
                <a:gd name="connsiteX32" fmla="*/ 511175 w 1057275"/>
                <a:gd name="connsiteY32" fmla="*/ 66675 h 107950"/>
                <a:gd name="connsiteX33" fmla="*/ 533400 w 1057275"/>
                <a:gd name="connsiteY33" fmla="*/ 22225 h 107950"/>
                <a:gd name="connsiteX34" fmla="*/ 536575 w 1057275"/>
                <a:gd name="connsiteY34" fmla="*/ 50800 h 107950"/>
                <a:gd name="connsiteX35" fmla="*/ 555625 w 1057275"/>
                <a:gd name="connsiteY35" fmla="*/ 28575 h 107950"/>
                <a:gd name="connsiteX36" fmla="*/ 565150 w 1057275"/>
                <a:gd name="connsiteY36" fmla="*/ 44450 h 107950"/>
                <a:gd name="connsiteX37" fmla="*/ 577850 w 1057275"/>
                <a:gd name="connsiteY37" fmla="*/ 12700 h 107950"/>
                <a:gd name="connsiteX38" fmla="*/ 593725 w 1057275"/>
                <a:gd name="connsiteY38" fmla="*/ 60325 h 107950"/>
                <a:gd name="connsiteX39" fmla="*/ 609600 w 1057275"/>
                <a:gd name="connsiteY39" fmla="*/ 19050 h 107950"/>
                <a:gd name="connsiteX40" fmla="*/ 619125 w 1057275"/>
                <a:gd name="connsiteY40" fmla="*/ 60325 h 107950"/>
                <a:gd name="connsiteX41" fmla="*/ 631825 w 1057275"/>
                <a:gd name="connsiteY41" fmla="*/ 12700 h 107950"/>
                <a:gd name="connsiteX42" fmla="*/ 641350 w 1057275"/>
                <a:gd name="connsiteY42" fmla="*/ 92075 h 107950"/>
                <a:gd name="connsiteX43" fmla="*/ 650875 w 1057275"/>
                <a:gd name="connsiteY43" fmla="*/ 15875 h 107950"/>
                <a:gd name="connsiteX44" fmla="*/ 660400 w 1057275"/>
                <a:gd name="connsiteY44" fmla="*/ 47625 h 107950"/>
                <a:gd name="connsiteX45" fmla="*/ 669925 w 1057275"/>
                <a:gd name="connsiteY45" fmla="*/ 15875 h 107950"/>
                <a:gd name="connsiteX46" fmla="*/ 676275 w 1057275"/>
                <a:gd name="connsiteY46" fmla="*/ 41275 h 107950"/>
                <a:gd name="connsiteX47" fmla="*/ 695325 w 1057275"/>
                <a:gd name="connsiteY47" fmla="*/ 19050 h 107950"/>
                <a:gd name="connsiteX48" fmla="*/ 698500 w 1057275"/>
                <a:gd name="connsiteY48" fmla="*/ 47625 h 107950"/>
                <a:gd name="connsiteX49" fmla="*/ 714375 w 1057275"/>
                <a:gd name="connsiteY49" fmla="*/ 6350 h 107950"/>
                <a:gd name="connsiteX50" fmla="*/ 727075 w 1057275"/>
                <a:gd name="connsiteY50" fmla="*/ 76200 h 107950"/>
                <a:gd name="connsiteX51" fmla="*/ 742950 w 1057275"/>
                <a:gd name="connsiteY51" fmla="*/ 38100 h 107950"/>
                <a:gd name="connsiteX52" fmla="*/ 749300 w 1057275"/>
                <a:gd name="connsiteY52" fmla="*/ 60325 h 107950"/>
                <a:gd name="connsiteX53" fmla="*/ 762000 w 1057275"/>
                <a:gd name="connsiteY53" fmla="*/ 19050 h 107950"/>
                <a:gd name="connsiteX54" fmla="*/ 777875 w 1057275"/>
                <a:gd name="connsiteY54" fmla="*/ 57150 h 107950"/>
                <a:gd name="connsiteX55" fmla="*/ 800100 w 1057275"/>
                <a:gd name="connsiteY55" fmla="*/ 12700 h 107950"/>
                <a:gd name="connsiteX56" fmla="*/ 812800 w 1057275"/>
                <a:gd name="connsiteY56" fmla="*/ 60325 h 107950"/>
                <a:gd name="connsiteX57" fmla="*/ 822325 w 1057275"/>
                <a:gd name="connsiteY57" fmla="*/ 19050 h 107950"/>
                <a:gd name="connsiteX58" fmla="*/ 828675 w 1057275"/>
                <a:gd name="connsiteY58" fmla="*/ 47625 h 107950"/>
                <a:gd name="connsiteX59" fmla="*/ 844550 w 1057275"/>
                <a:gd name="connsiteY59" fmla="*/ 12700 h 107950"/>
                <a:gd name="connsiteX60" fmla="*/ 857250 w 1057275"/>
                <a:gd name="connsiteY60" fmla="*/ 53975 h 107950"/>
                <a:gd name="connsiteX61" fmla="*/ 873125 w 1057275"/>
                <a:gd name="connsiteY61" fmla="*/ 6350 h 107950"/>
                <a:gd name="connsiteX62" fmla="*/ 879475 w 1057275"/>
                <a:gd name="connsiteY62" fmla="*/ 47625 h 107950"/>
                <a:gd name="connsiteX63" fmla="*/ 889000 w 1057275"/>
                <a:gd name="connsiteY63" fmla="*/ 19050 h 107950"/>
                <a:gd name="connsiteX64" fmla="*/ 908050 w 1057275"/>
                <a:gd name="connsiteY64" fmla="*/ 57150 h 107950"/>
                <a:gd name="connsiteX65" fmla="*/ 908050 w 1057275"/>
                <a:gd name="connsiteY65" fmla="*/ 19050 h 107950"/>
                <a:gd name="connsiteX66" fmla="*/ 930275 w 1057275"/>
                <a:gd name="connsiteY66" fmla="*/ 57150 h 107950"/>
                <a:gd name="connsiteX67" fmla="*/ 942975 w 1057275"/>
                <a:gd name="connsiteY67" fmla="*/ 9525 h 107950"/>
                <a:gd name="connsiteX68" fmla="*/ 955675 w 1057275"/>
                <a:gd name="connsiteY68" fmla="*/ 53975 h 107950"/>
                <a:gd name="connsiteX69" fmla="*/ 971550 w 1057275"/>
                <a:gd name="connsiteY69" fmla="*/ 22225 h 107950"/>
                <a:gd name="connsiteX70" fmla="*/ 984250 w 1057275"/>
                <a:gd name="connsiteY70" fmla="*/ 50800 h 107950"/>
                <a:gd name="connsiteX71" fmla="*/ 990600 w 1057275"/>
                <a:gd name="connsiteY71" fmla="*/ 19050 h 107950"/>
                <a:gd name="connsiteX72" fmla="*/ 1006475 w 1057275"/>
                <a:gd name="connsiteY72" fmla="*/ 57150 h 107950"/>
                <a:gd name="connsiteX73" fmla="*/ 1022350 w 1057275"/>
                <a:gd name="connsiteY73" fmla="*/ 3175 h 107950"/>
                <a:gd name="connsiteX74" fmla="*/ 1038225 w 1057275"/>
                <a:gd name="connsiteY74" fmla="*/ 53975 h 107950"/>
                <a:gd name="connsiteX75" fmla="*/ 1038225 w 1057275"/>
                <a:gd name="connsiteY75" fmla="*/ 53975 h 107950"/>
                <a:gd name="connsiteX76" fmla="*/ 1057275 w 1057275"/>
                <a:gd name="connsiteY76" fmla="*/ 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7275" h="107950">
                  <a:moveTo>
                    <a:pt x="0" y="76200"/>
                  </a:moveTo>
                  <a:lnTo>
                    <a:pt x="53975" y="6350"/>
                  </a:lnTo>
                  <a:lnTo>
                    <a:pt x="73025" y="101600"/>
                  </a:lnTo>
                  <a:lnTo>
                    <a:pt x="101600" y="15875"/>
                  </a:lnTo>
                  <a:lnTo>
                    <a:pt x="107950" y="69850"/>
                  </a:lnTo>
                  <a:lnTo>
                    <a:pt x="139700" y="15875"/>
                  </a:lnTo>
                  <a:lnTo>
                    <a:pt x="152400" y="79375"/>
                  </a:lnTo>
                  <a:lnTo>
                    <a:pt x="168275" y="38100"/>
                  </a:lnTo>
                  <a:lnTo>
                    <a:pt x="177800" y="53975"/>
                  </a:lnTo>
                  <a:lnTo>
                    <a:pt x="190500" y="0"/>
                  </a:lnTo>
                  <a:lnTo>
                    <a:pt x="212725" y="107950"/>
                  </a:lnTo>
                  <a:lnTo>
                    <a:pt x="222250" y="41275"/>
                  </a:lnTo>
                  <a:lnTo>
                    <a:pt x="238125" y="69850"/>
                  </a:lnTo>
                  <a:lnTo>
                    <a:pt x="244475" y="19050"/>
                  </a:lnTo>
                  <a:lnTo>
                    <a:pt x="269875" y="73025"/>
                  </a:lnTo>
                  <a:lnTo>
                    <a:pt x="285750" y="15875"/>
                  </a:lnTo>
                  <a:lnTo>
                    <a:pt x="298450" y="50800"/>
                  </a:lnTo>
                  <a:lnTo>
                    <a:pt x="307975" y="25400"/>
                  </a:lnTo>
                  <a:lnTo>
                    <a:pt x="311150" y="69850"/>
                  </a:lnTo>
                  <a:lnTo>
                    <a:pt x="333375" y="31750"/>
                  </a:lnTo>
                  <a:lnTo>
                    <a:pt x="339725" y="60325"/>
                  </a:lnTo>
                  <a:lnTo>
                    <a:pt x="358775" y="25400"/>
                  </a:lnTo>
                  <a:lnTo>
                    <a:pt x="374650" y="50800"/>
                  </a:lnTo>
                  <a:lnTo>
                    <a:pt x="381000" y="19050"/>
                  </a:lnTo>
                  <a:lnTo>
                    <a:pt x="400050" y="69850"/>
                  </a:lnTo>
                  <a:lnTo>
                    <a:pt x="412750" y="15875"/>
                  </a:lnTo>
                  <a:lnTo>
                    <a:pt x="422275" y="66675"/>
                  </a:lnTo>
                  <a:lnTo>
                    <a:pt x="441325" y="12700"/>
                  </a:lnTo>
                  <a:lnTo>
                    <a:pt x="463550" y="92075"/>
                  </a:lnTo>
                  <a:lnTo>
                    <a:pt x="463550" y="44450"/>
                  </a:lnTo>
                  <a:lnTo>
                    <a:pt x="476250" y="63500"/>
                  </a:lnTo>
                  <a:lnTo>
                    <a:pt x="492125" y="22225"/>
                  </a:lnTo>
                  <a:lnTo>
                    <a:pt x="511175" y="66675"/>
                  </a:lnTo>
                  <a:lnTo>
                    <a:pt x="533400" y="22225"/>
                  </a:lnTo>
                  <a:lnTo>
                    <a:pt x="536575" y="50800"/>
                  </a:lnTo>
                  <a:lnTo>
                    <a:pt x="555625" y="28575"/>
                  </a:lnTo>
                  <a:lnTo>
                    <a:pt x="565150" y="44450"/>
                  </a:lnTo>
                  <a:lnTo>
                    <a:pt x="577850" y="12700"/>
                  </a:lnTo>
                  <a:lnTo>
                    <a:pt x="593725" y="60325"/>
                  </a:lnTo>
                  <a:lnTo>
                    <a:pt x="609600" y="19050"/>
                  </a:lnTo>
                  <a:lnTo>
                    <a:pt x="619125" y="60325"/>
                  </a:lnTo>
                  <a:lnTo>
                    <a:pt x="631825" y="12700"/>
                  </a:lnTo>
                  <a:lnTo>
                    <a:pt x="641350" y="92075"/>
                  </a:lnTo>
                  <a:lnTo>
                    <a:pt x="650875" y="15875"/>
                  </a:lnTo>
                  <a:lnTo>
                    <a:pt x="660400" y="47625"/>
                  </a:lnTo>
                  <a:lnTo>
                    <a:pt x="669925" y="15875"/>
                  </a:lnTo>
                  <a:lnTo>
                    <a:pt x="676275" y="41275"/>
                  </a:lnTo>
                  <a:lnTo>
                    <a:pt x="695325" y="19050"/>
                  </a:lnTo>
                  <a:lnTo>
                    <a:pt x="698500" y="47625"/>
                  </a:lnTo>
                  <a:lnTo>
                    <a:pt x="714375" y="6350"/>
                  </a:lnTo>
                  <a:lnTo>
                    <a:pt x="727075" y="76200"/>
                  </a:lnTo>
                  <a:lnTo>
                    <a:pt x="742950" y="38100"/>
                  </a:lnTo>
                  <a:lnTo>
                    <a:pt x="749300" y="60325"/>
                  </a:lnTo>
                  <a:lnTo>
                    <a:pt x="762000" y="19050"/>
                  </a:lnTo>
                  <a:lnTo>
                    <a:pt x="777875" y="57150"/>
                  </a:lnTo>
                  <a:lnTo>
                    <a:pt x="800100" y="12700"/>
                  </a:lnTo>
                  <a:lnTo>
                    <a:pt x="812800" y="60325"/>
                  </a:lnTo>
                  <a:lnTo>
                    <a:pt x="822325" y="19050"/>
                  </a:lnTo>
                  <a:lnTo>
                    <a:pt x="828675" y="47625"/>
                  </a:lnTo>
                  <a:lnTo>
                    <a:pt x="844550" y="12700"/>
                  </a:lnTo>
                  <a:lnTo>
                    <a:pt x="857250" y="53975"/>
                  </a:lnTo>
                  <a:lnTo>
                    <a:pt x="873125" y="6350"/>
                  </a:lnTo>
                  <a:lnTo>
                    <a:pt x="879475" y="47625"/>
                  </a:lnTo>
                  <a:lnTo>
                    <a:pt x="889000" y="19050"/>
                  </a:lnTo>
                  <a:lnTo>
                    <a:pt x="908050" y="57150"/>
                  </a:lnTo>
                  <a:lnTo>
                    <a:pt x="908050" y="19050"/>
                  </a:lnTo>
                  <a:cubicBezTo>
                    <a:pt x="931222" y="65393"/>
                    <a:pt x="930275" y="80066"/>
                    <a:pt x="930275" y="57150"/>
                  </a:cubicBezTo>
                  <a:lnTo>
                    <a:pt x="942975" y="9525"/>
                  </a:lnTo>
                  <a:lnTo>
                    <a:pt x="955675" y="53975"/>
                  </a:lnTo>
                  <a:lnTo>
                    <a:pt x="971550" y="22225"/>
                  </a:lnTo>
                  <a:lnTo>
                    <a:pt x="984250" y="50800"/>
                  </a:lnTo>
                  <a:lnTo>
                    <a:pt x="990600" y="19050"/>
                  </a:lnTo>
                  <a:lnTo>
                    <a:pt x="1006475" y="57150"/>
                  </a:lnTo>
                  <a:lnTo>
                    <a:pt x="1022350" y="3175"/>
                  </a:lnTo>
                  <a:lnTo>
                    <a:pt x="1038225" y="53975"/>
                  </a:lnTo>
                  <a:lnTo>
                    <a:pt x="1038225" y="53975"/>
                  </a:lnTo>
                  <a:lnTo>
                    <a:pt x="1057275" y="0"/>
                  </a:lnTo>
                </a:path>
              </a:pathLst>
            </a:custGeom>
            <a:ln w="9525" cap="flat" cmpd="sng" algn="ctr">
              <a:solidFill>
                <a:schemeClr val="tx1">
                  <a:lumMod val="85000"/>
                  <a:lumOff val="1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ea typeface="ＭＳ Ｐゴシック" charset="-128"/>
                <a:cs typeface="ＭＳ Ｐゴシック" charset="-128"/>
              </a:endParaRPr>
            </a:p>
          </p:txBody>
        </p:sp>
        <p:sp>
          <p:nvSpPr>
            <p:cNvPr id="53" name="Freeform 52"/>
            <p:cNvSpPr/>
            <p:nvPr/>
          </p:nvSpPr>
          <p:spPr>
            <a:xfrm>
              <a:off x="4607115" y="5438886"/>
              <a:ext cx="625475" cy="60325"/>
            </a:xfrm>
            <a:custGeom>
              <a:avLst/>
              <a:gdLst>
                <a:gd name="connsiteX0" fmla="*/ 0 w 1057275"/>
                <a:gd name="connsiteY0" fmla="*/ 76200 h 107950"/>
                <a:gd name="connsiteX1" fmla="*/ 53975 w 1057275"/>
                <a:gd name="connsiteY1" fmla="*/ 6350 h 107950"/>
                <a:gd name="connsiteX2" fmla="*/ 73025 w 1057275"/>
                <a:gd name="connsiteY2" fmla="*/ 101600 h 107950"/>
                <a:gd name="connsiteX3" fmla="*/ 101600 w 1057275"/>
                <a:gd name="connsiteY3" fmla="*/ 15875 h 107950"/>
                <a:gd name="connsiteX4" fmla="*/ 107950 w 1057275"/>
                <a:gd name="connsiteY4" fmla="*/ 69850 h 107950"/>
                <a:gd name="connsiteX5" fmla="*/ 139700 w 1057275"/>
                <a:gd name="connsiteY5" fmla="*/ 15875 h 107950"/>
                <a:gd name="connsiteX6" fmla="*/ 152400 w 1057275"/>
                <a:gd name="connsiteY6" fmla="*/ 79375 h 107950"/>
                <a:gd name="connsiteX7" fmla="*/ 168275 w 1057275"/>
                <a:gd name="connsiteY7" fmla="*/ 38100 h 107950"/>
                <a:gd name="connsiteX8" fmla="*/ 177800 w 1057275"/>
                <a:gd name="connsiteY8" fmla="*/ 53975 h 107950"/>
                <a:gd name="connsiteX9" fmla="*/ 190500 w 1057275"/>
                <a:gd name="connsiteY9" fmla="*/ 0 h 107950"/>
                <a:gd name="connsiteX10" fmla="*/ 212725 w 1057275"/>
                <a:gd name="connsiteY10" fmla="*/ 107950 h 107950"/>
                <a:gd name="connsiteX11" fmla="*/ 222250 w 1057275"/>
                <a:gd name="connsiteY11" fmla="*/ 41275 h 107950"/>
                <a:gd name="connsiteX12" fmla="*/ 238125 w 1057275"/>
                <a:gd name="connsiteY12" fmla="*/ 69850 h 107950"/>
                <a:gd name="connsiteX13" fmla="*/ 244475 w 1057275"/>
                <a:gd name="connsiteY13" fmla="*/ 19050 h 107950"/>
                <a:gd name="connsiteX14" fmla="*/ 269875 w 1057275"/>
                <a:gd name="connsiteY14" fmla="*/ 73025 h 107950"/>
                <a:gd name="connsiteX15" fmla="*/ 285750 w 1057275"/>
                <a:gd name="connsiteY15" fmla="*/ 15875 h 107950"/>
                <a:gd name="connsiteX16" fmla="*/ 298450 w 1057275"/>
                <a:gd name="connsiteY16" fmla="*/ 50800 h 107950"/>
                <a:gd name="connsiteX17" fmla="*/ 307975 w 1057275"/>
                <a:gd name="connsiteY17" fmla="*/ 25400 h 107950"/>
                <a:gd name="connsiteX18" fmla="*/ 311150 w 1057275"/>
                <a:gd name="connsiteY18" fmla="*/ 69850 h 107950"/>
                <a:gd name="connsiteX19" fmla="*/ 333375 w 1057275"/>
                <a:gd name="connsiteY19" fmla="*/ 31750 h 107950"/>
                <a:gd name="connsiteX20" fmla="*/ 339725 w 1057275"/>
                <a:gd name="connsiteY20" fmla="*/ 60325 h 107950"/>
                <a:gd name="connsiteX21" fmla="*/ 358775 w 1057275"/>
                <a:gd name="connsiteY21" fmla="*/ 25400 h 107950"/>
                <a:gd name="connsiteX22" fmla="*/ 374650 w 1057275"/>
                <a:gd name="connsiteY22" fmla="*/ 50800 h 107950"/>
                <a:gd name="connsiteX23" fmla="*/ 381000 w 1057275"/>
                <a:gd name="connsiteY23" fmla="*/ 19050 h 107950"/>
                <a:gd name="connsiteX24" fmla="*/ 400050 w 1057275"/>
                <a:gd name="connsiteY24" fmla="*/ 69850 h 107950"/>
                <a:gd name="connsiteX25" fmla="*/ 412750 w 1057275"/>
                <a:gd name="connsiteY25" fmla="*/ 15875 h 107950"/>
                <a:gd name="connsiteX26" fmla="*/ 422275 w 1057275"/>
                <a:gd name="connsiteY26" fmla="*/ 66675 h 107950"/>
                <a:gd name="connsiteX27" fmla="*/ 441325 w 1057275"/>
                <a:gd name="connsiteY27" fmla="*/ 12700 h 107950"/>
                <a:gd name="connsiteX28" fmla="*/ 463550 w 1057275"/>
                <a:gd name="connsiteY28" fmla="*/ 92075 h 107950"/>
                <a:gd name="connsiteX29" fmla="*/ 463550 w 1057275"/>
                <a:gd name="connsiteY29" fmla="*/ 44450 h 107950"/>
                <a:gd name="connsiteX30" fmla="*/ 476250 w 1057275"/>
                <a:gd name="connsiteY30" fmla="*/ 63500 h 107950"/>
                <a:gd name="connsiteX31" fmla="*/ 492125 w 1057275"/>
                <a:gd name="connsiteY31" fmla="*/ 22225 h 107950"/>
                <a:gd name="connsiteX32" fmla="*/ 511175 w 1057275"/>
                <a:gd name="connsiteY32" fmla="*/ 66675 h 107950"/>
                <a:gd name="connsiteX33" fmla="*/ 533400 w 1057275"/>
                <a:gd name="connsiteY33" fmla="*/ 22225 h 107950"/>
                <a:gd name="connsiteX34" fmla="*/ 536575 w 1057275"/>
                <a:gd name="connsiteY34" fmla="*/ 50800 h 107950"/>
                <a:gd name="connsiteX35" fmla="*/ 555625 w 1057275"/>
                <a:gd name="connsiteY35" fmla="*/ 28575 h 107950"/>
                <a:gd name="connsiteX36" fmla="*/ 565150 w 1057275"/>
                <a:gd name="connsiteY36" fmla="*/ 44450 h 107950"/>
                <a:gd name="connsiteX37" fmla="*/ 577850 w 1057275"/>
                <a:gd name="connsiteY37" fmla="*/ 12700 h 107950"/>
                <a:gd name="connsiteX38" fmla="*/ 593725 w 1057275"/>
                <a:gd name="connsiteY38" fmla="*/ 60325 h 107950"/>
                <a:gd name="connsiteX39" fmla="*/ 609600 w 1057275"/>
                <a:gd name="connsiteY39" fmla="*/ 19050 h 107950"/>
                <a:gd name="connsiteX40" fmla="*/ 619125 w 1057275"/>
                <a:gd name="connsiteY40" fmla="*/ 60325 h 107950"/>
                <a:gd name="connsiteX41" fmla="*/ 631825 w 1057275"/>
                <a:gd name="connsiteY41" fmla="*/ 12700 h 107950"/>
                <a:gd name="connsiteX42" fmla="*/ 641350 w 1057275"/>
                <a:gd name="connsiteY42" fmla="*/ 92075 h 107950"/>
                <a:gd name="connsiteX43" fmla="*/ 650875 w 1057275"/>
                <a:gd name="connsiteY43" fmla="*/ 15875 h 107950"/>
                <a:gd name="connsiteX44" fmla="*/ 660400 w 1057275"/>
                <a:gd name="connsiteY44" fmla="*/ 47625 h 107950"/>
                <a:gd name="connsiteX45" fmla="*/ 669925 w 1057275"/>
                <a:gd name="connsiteY45" fmla="*/ 15875 h 107950"/>
                <a:gd name="connsiteX46" fmla="*/ 676275 w 1057275"/>
                <a:gd name="connsiteY46" fmla="*/ 41275 h 107950"/>
                <a:gd name="connsiteX47" fmla="*/ 695325 w 1057275"/>
                <a:gd name="connsiteY47" fmla="*/ 19050 h 107950"/>
                <a:gd name="connsiteX48" fmla="*/ 698500 w 1057275"/>
                <a:gd name="connsiteY48" fmla="*/ 47625 h 107950"/>
                <a:gd name="connsiteX49" fmla="*/ 714375 w 1057275"/>
                <a:gd name="connsiteY49" fmla="*/ 6350 h 107950"/>
                <a:gd name="connsiteX50" fmla="*/ 727075 w 1057275"/>
                <a:gd name="connsiteY50" fmla="*/ 76200 h 107950"/>
                <a:gd name="connsiteX51" fmla="*/ 742950 w 1057275"/>
                <a:gd name="connsiteY51" fmla="*/ 38100 h 107950"/>
                <a:gd name="connsiteX52" fmla="*/ 749300 w 1057275"/>
                <a:gd name="connsiteY52" fmla="*/ 60325 h 107950"/>
                <a:gd name="connsiteX53" fmla="*/ 762000 w 1057275"/>
                <a:gd name="connsiteY53" fmla="*/ 19050 h 107950"/>
                <a:gd name="connsiteX54" fmla="*/ 777875 w 1057275"/>
                <a:gd name="connsiteY54" fmla="*/ 57150 h 107950"/>
                <a:gd name="connsiteX55" fmla="*/ 800100 w 1057275"/>
                <a:gd name="connsiteY55" fmla="*/ 12700 h 107950"/>
                <a:gd name="connsiteX56" fmla="*/ 812800 w 1057275"/>
                <a:gd name="connsiteY56" fmla="*/ 60325 h 107950"/>
                <a:gd name="connsiteX57" fmla="*/ 822325 w 1057275"/>
                <a:gd name="connsiteY57" fmla="*/ 19050 h 107950"/>
                <a:gd name="connsiteX58" fmla="*/ 828675 w 1057275"/>
                <a:gd name="connsiteY58" fmla="*/ 47625 h 107950"/>
                <a:gd name="connsiteX59" fmla="*/ 844550 w 1057275"/>
                <a:gd name="connsiteY59" fmla="*/ 12700 h 107950"/>
                <a:gd name="connsiteX60" fmla="*/ 857250 w 1057275"/>
                <a:gd name="connsiteY60" fmla="*/ 53975 h 107950"/>
                <a:gd name="connsiteX61" fmla="*/ 873125 w 1057275"/>
                <a:gd name="connsiteY61" fmla="*/ 6350 h 107950"/>
                <a:gd name="connsiteX62" fmla="*/ 879475 w 1057275"/>
                <a:gd name="connsiteY62" fmla="*/ 47625 h 107950"/>
                <a:gd name="connsiteX63" fmla="*/ 889000 w 1057275"/>
                <a:gd name="connsiteY63" fmla="*/ 19050 h 107950"/>
                <a:gd name="connsiteX64" fmla="*/ 908050 w 1057275"/>
                <a:gd name="connsiteY64" fmla="*/ 57150 h 107950"/>
                <a:gd name="connsiteX65" fmla="*/ 908050 w 1057275"/>
                <a:gd name="connsiteY65" fmla="*/ 19050 h 107950"/>
                <a:gd name="connsiteX66" fmla="*/ 930275 w 1057275"/>
                <a:gd name="connsiteY66" fmla="*/ 57150 h 107950"/>
                <a:gd name="connsiteX67" fmla="*/ 942975 w 1057275"/>
                <a:gd name="connsiteY67" fmla="*/ 9525 h 107950"/>
                <a:gd name="connsiteX68" fmla="*/ 955675 w 1057275"/>
                <a:gd name="connsiteY68" fmla="*/ 53975 h 107950"/>
                <a:gd name="connsiteX69" fmla="*/ 971550 w 1057275"/>
                <a:gd name="connsiteY69" fmla="*/ 22225 h 107950"/>
                <a:gd name="connsiteX70" fmla="*/ 984250 w 1057275"/>
                <a:gd name="connsiteY70" fmla="*/ 50800 h 107950"/>
                <a:gd name="connsiteX71" fmla="*/ 990600 w 1057275"/>
                <a:gd name="connsiteY71" fmla="*/ 19050 h 107950"/>
                <a:gd name="connsiteX72" fmla="*/ 1006475 w 1057275"/>
                <a:gd name="connsiteY72" fmla="*/ 57150 h 107950"/>
                <a:gd name="connsiteX73" fmla="*/ 1022350 w 1057275"/>
                <a:gd name="connsiteY73" fmla="*/ 3175 h 107950"/>
                <a:gd name="connsiteX74" fmla="*/ 1038225 w 1057275"/>
                <a:gd name="connsiteY74" fmla="*/ 53975 h 107950"/>
                <a:gd name="connsiteX75" fmla="*/ 1038225 w 1057275"/>
                <a:gd name="connsiteY75" fmla="*/ 53975 h 107950"/>
                <a:gd name="connsiteX76" fmla="*/ 1057275 w 1057275"/>
                <a:gd name="connsiteY76" fmla="*/ 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7275" h="107950">
                  <a:moveTo>
                    <a:pt x="0" y="76200"/>
                  </a:moveTo>
                  <a:lnTo>
                    <a:pt x="53975" y="6350"/>
                  </a:lnTo>
                  <a:lnTo>
                    <a:pt x="73025" y="101600"/>
                  </a:lnTo>
                  <a:lnTo>
                    <a:pt x="101600" y="15875"/>
                  </a:lnTo>
                  <a:lnTo>
                    <a:pt x="107950" y="69850"/>
                  </a:lnTo>
                  <a:lnTo>
                    <a:pt x="139700" y="15875"/>
                  </a:lnTo>
                  <a:lnTo>
                    <a:pt x="152400" y="79375"/>
                  </a:lnTo>
                  <a:lnTo>
                    <a:pt x="168275" y="38100"/>
                  </a:lnTo>
                  <a:lnTo>
                    <a:pt x="177800" y="53975"/>
                  </a:lnTo>
                  <a:lnTo>
                    <a:pt x="190500" y="0"/>
                  </a:lnTo>
                  <a:lnTo>
                    <a:pt x="212725" y="107950"/>
                  </a:lnTo>
                  <a:lnTo>
                    <a:pt x="222250" y="41275"/>
                  </a:lnTo>
                  <a:lnTo>
                    <a:pt x="238125" y="69850"/>
                  </a:lnTo>
                  <a:lnTo>
                    <a:pt x="244475" y="19050"/>
                  </a:lnTo>
                  <a:lnTo>
                    <a:pt x="269875" y="73025"/>
                  </a:lnTo>
                  <a:lnTo>
                    <a:pt x="285750" y="15875"/>
                  </a:lnTo>
                  <a:lnTo>
                    <a:pt x="298450" y="50800"/>
                  </a:lnTo>
                  <a:lnTo>
                    <a:pt x="307975" y="25400"/>
                  </a:lnTo>
                  <a:lnTo>
                    <a:pt x="311150" y="69850"/>
                  </a:lnTo>
                  <a:lnTo>
                    <a:pt x="333375" y="31750"/>
                  </a:lnTo>
                  <a:lnTo>
                    <a:pt x="339725" y="60325"/>
                  </a:lnTo>
                  <a:lnTo>
                    <a:pt x="358775" y="25400"/>
                  </a:lnTo>
                  <a:lnTo>
                    <a:pt x="374650" y="50800"/>
                  </a:lnTo>
                  <a:lnTo>
                    <a:pt x="381000" y="19050"/>
                  </a:lnTo>
                  <a:lnTo>
                    <a:pt x="400050" y="69850"/>
                  </a:lnTo>
                  <a:lnTo>
                    <a:pt x="412750" y="15875"/>
                  </a:lnTo>
                  <a:lnTo>
                    <a:pt x="422275" y="66675"/>
                  </a:lnTo>
                  <a:lnTo>
                    <a:pt x="441325" y="12700"/>
                  </a:lnTo>
                  <a:lnTo>
                    <a:pt x="463550" y="92075"/>
                  </a:lnTo>
                  <a:lnTo>
                    <a:pt x="463550" y="44450"/>
                  </a:lnTo>
                  <a:lnTo>
                    <a:pt x="476250" y="63500"/>
                  </a:lnTo>
                  <a:lnTo>
                    <a:pt x="492125" y="22225"/>
                  </a:lnTo>
                  <a:lnTo>
                    <a:pt x="511175" y="66675"/>
                  </a:lnTo>
                  <a:lnTo>
                    <a:pt x="533400" y="22225"/>
                  </a:lnTo>
                  <a:lnTo>
                    <a:pt x="536575" y="50800"/>
                  </a:lnTo>
                  <a:lnTo>
                    <a:pt x="555625" y="28575"/>
                  </a:lnTo>
                  <a:lnTo>
                    <a:pt x="565150" y="44450"/>
                  </a:lnTo>
                  <a:lnTo>
                    <a:pt x="577850" y="12700"/>
                  </a:lnTo>
                  <a:lnTo>
                    <a:pt x="593725" y="60325"/>
                  </a:lnTo>
                  <a:lnTo>
                    <a:pt x="609600" y="19050"/>
                  </a:lnTo>
                  <a:lnTo>
                    <a:pt x="619125" y="60325"/>
                  </a:lnTo>
                  <a:lnTo>
                    <a:pt x="631825" y="12700"/>
                  </a:lnTo>
                  <a:lnTo>
                    <a:pt x="641350" y="92075"/>
                  </a:lnTo>
                  <a:lnTo>
                    <a:pt x="650875" y="15875"/>
                  </a:lnTo>
                  <a:lnTo>
                    <a:pt x="660400" y="47625"/>
                  </a:lnTo>
                  <a:lnTo>
                    <a:pt x="669925" y="15875"/>
                  </a:lnTo>
                  <a:lnTo>
                    <a:pt x="676275" y="41275"/>
                  </a:lnTo>
                  <a:lnTo>
                    <a:pt x="695325" y="19050"/>
                  </a:lnTo>
                  <a:lnTo>
                    <a:pt x="698500" y="47625"/>
                  </a:lnTo>
                  <a:lnTo>
                    <a:pt x="714375" y="6350"/>
                  </a:lnTo>
                  <a:lnTo>
                    <a:pt x="727075" y="76200"/>
                  </a:lnTo>
                  <a:lnTo>
                    <a:pt x="742950" y="38100"/>
                  </a:lnTo>
                  <a:lnTo>
                    <a:pt x="749300" y="60325"/>
                  </a:lnTo>
                  <a:lnTo>
                    <a:pt x="762000" y="19050"/>
                  </a:lnTo>
                  <a:lnTo>
                    <a:pt x="777875" y="57150"/>
                  </a:lnTo>
                  <a:lnTo>
                    <a:pt x="800100" y="12700"/>
                  </a:lnTo>
                  <a:lnTo>
                    <a:pt x="812800" y="60325"/>
                  </a:lnTo>
                  <a:lnTo>
                    <a:pt x="822325" y="19050"/>
                  </a:lnTo>
                  <a:lnTo>
                    <a:pt x="828675" y="47625"/>
                  </a:lnTo>
                  <a:lnTo>
                    <a:pt x="844550" y="12700"/>
                  </a:lnTo>
                  <a:lnTo>
                    <a:pt x="857250" y="53975"/>
                  </a:lnTo>
                  <a:lnTo>
                    <a:pt x="873125" y="6350"/>
                  </a:lnTo>
                  <a:lnTo>
                    <a:pt x="879475" y="47625"/>
                  </a:lnTo>
                  <a:lnTo>
                    <a:pt x="889000" y="19050"/>
                  </a:lnTo>
                  <a:lnTo>
                    <a:pt x="908050" y="57150"/>
                  </a:lnTo>
                  <a:lnTo>
                    <a:pt x="908050" y="19050"/>
                  </a:lnTo>
                  <a:cubicBezTo>
                    <a:pt x="931222" y="65393"/>
                    <a:pt x="930275" y="80066"/>
                    <a:pt x="930275" y="57150"/>
                  </a:cubicBezTo>
                  <a:lnTo>
                    <a:pt x="942975" y="9525"/>
                  </a:lnTo>
                  <a:lnTo>
                    <a:pt x="955675" y="53975"/>
                  </a:lnTo>
                  <a:lnTo>
                    <a:pt x="971550" y="22225"/>
                  </a:lnTo>
                  <a:lnTo>
                    <a:pt x="984250" y="50800"/>
                  </a:lnTo>
                  <a:lnTo>
                    <a:pt x="990600" y="19050"/>
                  </a:lnTo>
                  <a:lnTo>
                    <a:pt x="1006475" y="57150"/>
                  </a:lnTo>
                  <a:lnTo>
                    <a:pt x="1022350" y="3175"/>
                  </a:lnTo>
                  <a:lnTo>
                    <a:pt x="1038225" y="53975"/>
                  </a:lnTo>
                  <a:lnTo>
                    <a:pt x="1038225" y="53975"/>
                  </a:lnTo>
                  <a:lnTo>
                    <a:pt x="1057275" y="0"/>
                  </a:lnTo>
                </a:path>
              </a:pathLst>
            </a:custGeom>
            <a:ln w="9525" cap="flat" cmpd="sng" algn="ctr">
              <a:solidFill>
                <a:schemeClr val="tx1">
                  <a:lumMod val="85000"/>
                  <a:lumOff val="1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ea typeface="ＭＳ Ｐゴシック" charset="-128"/>
                <a:cs typeface="ＭＳ Ｐゴシック" charset="-128"/>
              </a:endParaRPr>
            </a:p>
          </p:txBody>
        </p:sp>
        <p:sp>
          <p:nvSpPr>
            <p:cNvPr id="54" name="Freeform 53"/>
            <p:cNvSpPr/>
            <p:nvPr/>
          </p:nvSpPr>
          <p:spPr>
            <a:xfrm>
              <a:off x="3993631" y="5674916"/>
              <a:ext cx="641350" cy="63500"/>
            </a:xfrm>
            <a:custGeom>
              <a:avLst/>
              <a:gdLst>
                <a:gd name="connsiteX0" fmla="*/ 0 w 1057275"/>
                <a:gd name="connsiteY0" fmla="*/ 76200 h 107950"/>
                <a:gd name="connsiteX1" fmla="*/ 53975 w 1057275"/>
                <a:gd name="connsiteY1" fmla="*/ 6350 h 107950"/>
                <a:gd name="connsiteX2" fmla="*/ 73025 w 1057275"/>
                <a:gd name="connsiteY2" fmla="*/ 101600 h 107950"/>
                <a:gd name="connsiteX3" fmla="*/ 101600 w 1057275"/>
                <a:gd name="connsiteY3" fmla="*/ 15875 h 107950"/>
                <a:gd name="connsiteX4" fmla="*/ 107950 w 1057275"/>
                <a:gd name="connsiteY4" fmla="*/ 69850 h 107950"/>
                <a:gd name="connsiteX5" fmla="*/ 139700 w 1057275"/>
                <a:gd name="connsiteY5" fmla="*/ 15875 h 107950"/>
                <a:gd name="connsiteX6" fmla="*/ 152400 w 1057275"/>
                <a:gd name="connsiteY6" fmla="*/ 79375 h 107950"/>
                <a:gd name="connsiteX7" fmla="*/ 168275 w 1057275"/>
                <a:gd name="connsiteY7" fmla="*/ 38100 h 107950"/>
                <a:gd name="connsiteX8" fmla="*/ 177800 w 1057275"/>
                <a:gd name="connsiteY8" fmla="*/ 53975 h 107950"/>
                <a:gd name="connsiteX9" fmla="*/ 190500 w 1057275"/>
                <a:gd name="connsiteY9" fmla="*/ 0 h 107950"/>
                <a:gd name="connsiteX10" fmla="*/ 212725 w 1057275"/>
                <a:gd name="connsiteY10" fmla="*/ 107950 h 107950"/>
                <a:gd name="connsiteX11" fmla="*/ 222250 w 1057275"/>
                <a:gd name="connsiteY11" fmla="*/ 41275 h 107950"/>
                <a:gd name="connsiteX12" fmla="*/ 238125 w 1057275"/>
                <a:gd name="connsiteY12" fmla="*/ 69850 h 107950"/>
                <a:gd name="connsiteX13" fmla="*/ 244475 w 1057275"/>
                <a:gd name="connsiteY13" fmla="*/ 19050 h 107950"/>
                <a:gd name="connsiteX14" fmla="*/ 269875 w 1057275"/>
                <a:gd name="connsiteY14" fmla="*/ 73025 h 107950"/>
                <a:gd name="connsiteX15" fmla="*/ 285750 w 1057275"/>
                <a:gd name="connsiteY15" fmla="*/ 15875 h 107950"/>
                <a:gd name="connsiteX16" fmla="*/ 298450 w 1057275"/>
                <a:gd name="connsiteY16" fmla="*/ 50800 h 107950"/>
                <a:gd name="connsiteX17" fmla="*/ 307975 w 1057275"/>
                <a:gd name="connsiteY17" fmla="*/ 25400 h 107950"/>
                <a:gd name="connsiteX18" fmla="*/ 311150 w 1057275"/>
                <a:gd name="connsiteY18" fmla="*/ 69850 h 107950"/>
                <a:gd name="connsiteX19" fmla="*/ 333375 w 1057275"/>
                <a:gd name="connsiteY19" fmla="*/ 31750 h 107950"/>
                <a:gd name="connsiteX20" fmla="*/ 339725 w 1057275"/>
                <a:gd name="connsiteY20" fmla="*/ 60325 h 107950"/>
                <a:gd name="connsiteX21" fmla="*/ 358775 w 1057275"/>
                <a:gd name="connsiteY21" fmla="*/ 25400 h 107950"/>
                <a:gd name="connsiteX22" fmla="*/ 374650 w 1057275"/>
                <a:gd name="connsiteY22" fmla="*/ 50800 h 107950"/>
                <a:gd name="connsiteX23" fmla="*/ 381000 w 1057275"/>
                <a:gd name="connsiteY23" fmla="*/ 19050 h 107950"/>
                <a:gd name="connsiteX24" fmla="*/ 400050 w 1057275"/>
                <a:gd name="connsiteY24" fmla="*/ 69850 h 107950"/>
                <a:gd name="connsiteX25" fmla="*/ 412750 w 1057275"/>
                <a:gd name="connsiteY25" fmla="*/ 15875 h 107950"/>
                <a:gd name="connsiteX26" fmla="*/ 422275 w 1057275"/>
                <a:gd name="connsiteY26" fmla="*/ 66675 h 107950"/>
                <a:gd name="connsiteX27" fmla="*/ 441325 w 1057275"/>
                <a:gd name="connsiteY27" fmla="*/ 12700 h 107950"/>
                <a:gd name="connsiteX28" fmla="*/ 463550 w 1057275"/>
                <a:gd name="connsiteY28" fmla="*/ 92075 h 107950"/>
                <a:gd name="connsiteX29" fmla="*/ 463550 w 1057275"/>
                <a:gd name="connsiteY29" fmla="*/ 44450 h 107950"/>
                <a:gd name="connsiteX30" fmla="*/ 476250 w 1057275"/>
                <a:gd name="connsiteY30" fmla="*/ 63500 h 107950"/>
                <a:gd name="connsiteX31" fmla="*/ 492125 w 1057275"/>
                <a:gd name="connsiteY31" fmla="*/ 22225 h 107950"/>
                <a:gd name="connsiteX32" fmla="*/ 511175 w 1057275"/>
                <a:gd name="connsiteY32" fmla="*/ 66675 h 107950"/>
                <a:gd name="connsiteX33" fmla="*/ 533400 w 1057275"/>
                <a:gd name="connsiteY33" fmla="*/ 22225 h 107950"/>
                <a:gd name="connsiteX34" fmla="*/ 536575 w 1057275"/>
                <a:gd name="connsiteY34" fmla="*/ 50800 h 107950"/>
                <a:gd name="connsiteX35" fmla="*/ 555625 w 1057275"/>
                <a:gd name="connsiteY35" fmla="*/ 28575 h 107950"/>
                <a:gd name="connsiteX36" fmla="*/ 565150 w 1057275"/>
                <a:gd name="connsiteY36" fmla="*/ 44450 h 107950"/>
                <a:gd name="connsiteX37" fmla="*/ 577850 w 1057275"/>
                <a:gd name="connsiteY37" fmla="*/ 12700 h 107950"/>
                <a:gd name="connsiteX38" fmla="*/ 593725 w 1057275"/>
                <a:gd name="connsiteY38" fmla="*/ 60325 h 107950"/>
                <a:gd name="connsiteX39" fmla="*/ 609600 w 1057275"/>
                <a:gd name="connsiteY39" fmla="*/ 19050 h 107950"/>
                <a:gd name="connsiteX40" fmla="*/ 619125 w 1057275"/>
                <a:gd name="connsiteY40" fmla="*/ 60325 h 107950"/>
                <a:gd name="connsiteX41" fmla="*/ 631825 w 1057275"/>
                <a:gd name="connsiteY41" fmla="*/ 12700 h 107950"/>
                <a:gd name="connsiteX42" fmla="*/ 641350 w 1057275"/>
                <a:gd name="connsiteY42" fmla="*/ 92075 h 107950"/>
                <a:gd name="connsiteX43" fmla="*/ 650875 w 1057275"/>
                <a:gd name="connsiteY43" fmla="*/ 15875 h 107950"/>
                <a:gd name="connsiteX44" fmla="*/ 660400 w 1057275"/>
                <a:gd name="connsiteY44" fmla="*/ 47625 h 107950"/>
                <a:gd name="connsiteX45" fmla="*/ 669925 w 1057275"/>
                <a:gd name="connsiteY45" fmla="*/ 15875 h 107950"/>
                <a:gd name="connsiteX46" fmla="*/ 676275 w 1057275"/>
                <a:gd name="connsiteY46" fmla="*/ 41275 h 107950"/>
                <a:gd name="connsiteX47" fmla="*/ 695325 w 1057275"/>
                <a:gd name="connsiteY47" fmla="*/ 19050 h 107950"/>
                <a:gd name="connsiteX48" fmla="*/ 698500 w 1057275"/>
                <a:gd name="connsiteY48" fmla="*/ 47625 h 107950"/>
                <a:gd name="connsiteX49" fmla="*/ 714375 w 1057275"/>
                <a:gd name="connsiteY49" fmla="*/ 6350 h 107950"/>
                <a:gd name="connsiteX50" fmla="*/ 727075 w 1057275"/>
                <a:gd name="connsiteY50" fmla="*/ 76200 h 107950"/>
                <a:gd name="connsiteX51" fmla="*/ 742950 w 1057275"/>
                <a:gd name="connsiteY51" fmla="*/ 38100 h 107950"/>
                <a:gd name="connsiteX52" fmla="*/ 749300 w 1057275"/>
                <a:gd name="connsiteY52" fmla="*/ 60325 h 107950"/>
                <a:gd name="connsiteX53" fmla="*/ 762000 w 1057275"/>
                <a:gd name="connsiteY53" fmla="*/ 19050 h 107950"/>
                <a:gd name="connsiteX54" fmla="*/ 777875 w 1057275"/>
                <a:gd name="connsiteY54" fmla="*/ 57150 h 107950"/>
                <a:gd name="connsiteX55" fmla="*/ 800100 w 1057275"/>
                <a:gd name="connsiteY55" fmla="*/ 12700 h 107950"/>
                <a:gd name="connsiteX56" fmla="*/ 812800 w 1057275"/>
                <a:gd name="connsiteY56" fmla="*/ 60325 h 107950"/>
                <a:gd name="connsiteX57" fmla="*/ 822325 w 1057275"/>
                <a:gd name="connsiteY57" fmla="*/ 19050 h 107950"/>
                <a:gd name="connsiteX58" fmla="*/ 828675 w 1057275"/>
                <a:gd name="connsiteY58" fmla="*/ 47625 h 107950"/>
                <a:gd name="connsiteX59" fmla="*/ 844550 w 1057275"/>
                <a:gd name="connsiteY59" fmla="*/ 12700 h 107950"/>
                <a:gd name="connsiteX60" fmla="*/ 857250 w 1057275"/>
                <a:gd name="connsiteY60" fmla="*/ 53975 h 107950"/>
                <a:gd name="connsiteX61" fmla="*/ 873125 w 1057275"/>
                <a:gd name="connsiteY61" fmla="*/ 6350 h 107950"/>
                <a:gd name="connsiteX62" fmla="*/ 879475 w 1057275"/>
                <a:gd name="connsiteY62" fmla="*/ 47625 h 107950"/>
                <a:gd name="connsiteX63" fmla="*/ 889000 w 1057275"/>
                <a:gd name="connsiteY63" fmla="*/ 19050 h 107950"/>
                <a:gd name="connsiteX64" fmla="*/ 908050 w 1057275"/>
                <a:gd name="connsiteY64" fmla="*/ 57150 h 107950"/>
                <a:gd name="connsiteX65" fmla="*/ 908050 w 1057275"/>
                <a:gd name="connsiteY65" fmla="*/ 19050 h 107950"/>
                <a:gd name="connsiteX66" fmla="*/ 930275 w 1057275"/>
                <a:gd name="connsiteY66" fmla="*/ 57150 h 107950"/>
                <a:gd name="connsiteX67" fmla="*/ 942975 w 1057275"/>
                <a:gd name="connsiteY67" fmla="*/ 9525 h 107950"/>
                <a:gd name="connsiteX68" fmla="*/ 955675 w 1057275"/>
                <a:gd name="connsiteY68" fmla="*/ 53975 h 107950"/>
                <a:gd name="connsiteX69" fmla="*/ 971550 w 1057275"/>
                <a:gd name="connsiteY69" fmla="*/ 22225 h 107950"/>
                <a:gd name="connsiteX70" fmla="*/ 984250 w 1057275"/>
                <a:gd name="connsiteY70" fmla="*/ 50800 h 107950"/>
                <a:gd name="connsiteX71" fmla="*/ 990600 w 1057275"/>
                <a:gd name="connsiteY71" fmla="*/ 19050 h 107950"/>
                <a:gd name="connsiteX72" fmla="*/ 1006475 w 1057275"/>
                <a:gd name="connsiteY72" fmla="*/ 57150 h 107950"/>
                <a:gd name="connsiteX73" fmla="*/ 1022350 w 1057275"/>
                <a:gd name="connsiteY73" fmla="*/ 3175 h 107950"/>
                <a:gd name="connsiteX74" fmla="*/ 1038225 w 1057275"/>
                <a:gd name="connsiteY74" fmla="*/ 53975 h 107950"/>
                <a:gd name="connsiteX75" fmla="*/ 1038225 w 1057275"/>
                <a:gd name="connsiteY75" fmla="*/ 53975 h 107950"/>
                <a:gd name="connsiteX76" fmla="*/ 1057275 w 1057275"/>
                <a:gd name="connsiteY76" fmla="*/ 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7275" h="107950">
                  <a:moveTo>
                    <a:pt x="0" y="76200"/>
                  </a:moveTo>
                  <a:lnTo>
                    <a:pt x="53975" y="6350"/>
                  </a:lnTo>
                  <a:lnTo>
                    <a:pt x="73025" y="101600"/>
                  </a:lnTo>
                  <a:lnTo>
                    <a:pt x="101600" y="15875"/>
                  </a:lnTo>
                  <a:lnTo>
                    <a:pt x="107950" y="69850"/>
                  </a:lnTo>
                  <a:lnTo>
                    <a:pt x="139700" y="15875"/>
                  </a:lnTo>
                  <a:lnTo>
                    <a:pt x="152400" y="79375"/>
                  </a:lnTo>
                  <a:lnTo>
                    <a:pt x="168275" y="38100"/>
                  </a:lnTo>
                  <a:lnTo>
                    <a:pt x="177800" y="53975"/>
                  </a:lnTo>
                  <a:lnTo>
                    <a:pt x="190500" y="0"/>
                  </a:lnTo>
                  <a:lnTo>
                    <a:pt x="212725" y="107950"/>
                  </a:lnTo>
                  <a:lnTo>
                    <a:pt x="222250" y="41275"/>
                  </a:lnTo>
                  <a:lnTo>
                    <a:pt x="238125" y="69850"/>
                  </a:lnTo>
                  <a:lnTo>
                    <a:pt x="244475" y="19050"/>
                  </a:lnTo>
                  <a:lnTo>
                    <a:pt x="269875" y="73025"/>
                  </a:lnTo>
                  <a:lnTo>
                    <a:pt x="285750" y="15875"/>
                  </a:lnTo>
                  <a:lnTo>
                    <a:pt x="298450" y="50800"/>
                  </a:lnTo>
                  <a:lnTo>
                    <a:pt x="307975" y="25400"/>
                  </a:lnTo>
                  <a:lnTo>
                    <a:pt x="311150" y="69850"/>
                  </a:lnTo>
                  <a:lnTo>
                    <a:pt x="333375" y="31750"/>
                  </a:lnTo>
                  <a:lnTo>
                    <a:pt x="339725" y="60325"/>
                  </a:lnTo>
                  <a:lnTo>
                    <a:pt x="358775" y="25400"/>
                  </a:lnTo>
                  <a:lnTo>
                    <a:pt x="374650" y="50800"/>
                  </a:lnTo>
                  <a:lnTo>
                    <a:pt x="381000" y="19050"/>
                  </a:lnTo>
                  <a:lnTo>
                    <a:pt x="400050" y="69850"/>
                  </a:lnTo>
                  <a:lnTo>
                    <a:pt x="412750" y="15875"/>
                  </a:lnTo>
                  <a:lnTo>
                    <a:pt x="422275" y="66675"/>
                  </a:lnTo>
                  <a:lnTo>
                    <a:pt x="441325" y="12700"/>
                  </a:lnTo>
                  <a:lnTo>
                    <a:pt x="463550" y="92075"/>
                  </a:lnTo>
                  <a:lnTo>
                    <a:pt x="463550" y="44450"/>
                  </a:lnTo>
                  <a:lnTo>
                    <a:pt x="476250" y="63500"/>
                  </a:lnTo>
                  <a:lnTo>
                    <a:pt x="492125" y="22225"/>
                  </a:lnTo>
                  <a:lnTo>
                    <a:pt x="511175" y="66675"/>
                  </a:lnTo>
                  <a:lnTo>
                    <a:pt x="533400" y="22225"/>
                  </a:lnTo>
                  <a:lnTo>
                    <a:pt x="536575" y="50800"/>
                  </a:lnTo>
                  <a:lnTo>
                    <a:pt x="555625" y="28575"/>
                  </a:lnTo>
                  <a:lnTo>
                    <a:pt x="565150" y="44450"/>
                  </a:lnTo>
                  <a:lnTo>
                    <a:pt x="577850" y="12700"/>
                  </a:lnTo>
                  <a:lnTo>
                    <a:pt x="593725" y="60325"/>
                  </a:lnTo>
                  <a:lnTo>
                    <a:pt x="609600" y="19050"/>
                  </a:lnTo>
                  <a:lnTo>
                    <a:pt x="619125" y="60325"/>
                  </a:lnTo>
                  <a:lnTo>
                    <a:pt x="631825" y="12700"/>
                  </a:lnTo>
                  <a:lnTo>
                    <a:pt x="641350" y="92075"/>
                  </a:lnTo>
                  <a:lnTo>
                    <a:pt x="650875" y="15875"/>
                  </a:lnTo>
                  <a:lnTo>
                    <a:pt x="660400" y="47625"/>
                  </a:lnTo>
                  <a:lnTo>
                    <a:pt x="669925" y="15875"/>
                  </a:lnTo>
                  <a:lnTo>
                    <a:pt x="676275" y="41275"/>
                  </a:lnTo>
                  <a:lnTo>
                    <a:pt x="695325" y="19050"/>
                  </a:lnTo>
                  <a:lnTo>
                    <a:pt x="698500" y="47625"/>
                  </a:lnTo>
                  <a:lnTo>
                    <a:pt x="714375" y="6350"/>
                  </a:lnTo>
                  <a:lnTo>
                    <a:pt x="727075" y="76200"/>
                  </a:lnTo>
                  <a:lnTo>
                    <a:pt x="742950" y="38100"/>
                  </a:lnTo>
                  <a:lnTo>
                    <a:pt x="749300" y="60325"/>
                  </a:lnTo>
                  <a:lnTo>
                    <a:pt x="762000" y="19050"/>
                  </a:lnTo>
                  <a:lnTo>
                    <a:pt x="777875" y="57150"/>
                  </a:lnTo>
                  <a:lnTo>
                    <a:pt x="800100" y="12700"/>
                  </a:lnTo>
                  <a:lnTo>
                    <a:pt x="812800" y="60325"/>
                  </a:lnTo>
                  <a:lnTo>
                    <a:pt x="822325" y="19050"/>
                  </a:lnTo>
                  <a:lnTo>
                    <a:pt x="828675" y="47625"/>
                  </a:lnTo>
                  <a:lnTo>
                    <a:pt x="844550" y="12700"/>
                  </a:lnTo>
                  <a:lnTo>
                    <a:pt x="857250" y="53975"/>
                  </a:lnTo>
                  <a:lnTo>
                    <a:pt x="873125" y="6350"/>
                  </a:lnTo>
                  <a:lnTo>
                    <a:pt x="879475" y="47625"/>
                  </a:lnTo>
                  <a:lnTo>
                    <a:pt x="889000" y="19050"/>
                  </a:lnTo>
                  <a:lnTo>
                    <a:pt x="908050" y="57150"/>
                  </a:lnTo>
                  <a:lnTo>
                    <a:pt x="908050" y="19050"/>
                  </a:lnTo>
                  <a:cubicBezTo>
                    <a:pt x="931222" y="65393"/>
                    <a:pt x="930275" y="80066"/>
                    <a:pt x="930275" y="57150"/>
                  </a:cubicBezTo>
                  <a:lnTo>
                    <a:pt x="942975" y="9525"/>
                  </a:lnTo>
                  <a:lnTo>
                    <a:pt x="955675" y="53975"/>
                  </a:lnTo>
                  <a:lnTo>
                    <a:pt x="971550" y="22225"/>
                  </a:lnTo>
                  <a:lnTo>
                    <a:pt x="984250" y="50800"/>
                  </a:lnTo>
                  <a:lnTo>
                    <a:pt x="990600" y="19050"/>
                  </a:lnTo>
                  <a:lnTo>
                    <a:pt x="1006475" y="57150"/>
                  </a:lnTo>
                  <a:lnTo>
                    <a:pt x="1022350" y="3175"/>
                  </a:lnTo>
                  <a:lnTo>
                    <a:pt x="1038225" y="53975"/>
                  </a:lnTo>
                  <a:lnTo>
                    <a:pt x="1038225" y="53975"/>
                  </a:lnTo>
                  <a:lnTo>
                    <a:pt x="1057275" y="0"/>
                  </a:lnTo>
                </a:path>
              </a:pathLst>
            </a:custGeom>
            <a:ln w="9525" cap="flat" cmpd="sng" algn="ctr">
              <a:solidFill>
                <a:schemeClr val="tx1">
                  <a:lumMod val="85000"/>
                  <a:lumOff val="1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ea typeface="ＭＳ Ｐゴシック" charset="-128"/>
                <a:cs typeface="ＭＳ Ｐゴシック" charset="-128"/>
              </a:endParaRPr>
            </a:p>
          </p:txBody>
        </p:sp>
        <p:cxnSp>
          <p:nvCxnSpPr>
            <p:cNvPr id="61" name="Straight Connector 60"/>
            <p:cNvCxnSpPr>
              <a:cxnSpLocks noChangeShapeType="1"/>
              <a:stCxn id="53" idx="0"/>
            </p:cNvCxnSpPr>
            <p:nvPr/>
          </p:nvCxnSpPr>
          <p:spPr bwMode="auto">
            <a:xfrm>
              <a:off x="4608617" y="5461780"/>
              <a:ext cx="1587" cy="192088"/>
            </a:xfrm>
            <a:prstGeom prst="line">
              <a:avLst/>
            </a:prstGeom>
            <a:noFill/>
            <a:ln w="12700">
              <a:solidFill>
                <a:srgbClr val="262626"/>
              </a:solidFill>
              <a:round/>
              <a:headEnd/>
              <a:tailEnd/>
            </a:ln>
            <a:effectLst>
              <a:outerShdw dist="20000" dir="5400000" rotWithShape="0">
                <a:srgbClr val="808080">
                  <a:alpha val="37999"/>
                </a:srgbClr>
              </a:outerShdw>
            </a:effectLst>
          </p:spPr>
        </p:cxnSp>
        <p:cxnSp>
          <p:nvCxnSpPr>
            <p:cNvPr id="62" name="Straight Connector 61"/>
            <p:cNvCxnSpPr>
              <a:cxnSpLocks noChangeShapeType="1"/>
            </p:cNvCxnSpPr>
            <p:nvPr/>
          </p:nvCxnSpPr>
          <p:spPr bwMode="auto">
            <a:xfrm>
              <a:off x="3973866" y="5460161"/>
              <a:ext cx="1587" cy="234950"/>
            </a:xfrm>
            <a:prstGeom prst="line">
              <a:avLst/>
            </a:prstGeom>
            <a:noFill/>
            <a:ln w="12700">
              <a:solidFill>
                <a:srgbClr val="262626"/>
              </a:solidFill>
              <a:round/>
              <a:headEnd/>
              <a:tailEnd/>
            </a:ln>
            <a:effectLst>
              <a:outerShdw dist="20000" dir="5400000" rotWithShape="0">
                <a:srgbClr val="808080">
                  <a:alpha val="37999"/>
                </a:srgbClr>
              </a:outerShdw>
            </a:effectLst>
          </p:spPr>
        </p:cxnSp>
        <p:sp>
          <p:nvSpPr>
            <p:cNvPr id="72" name="Oval 71"/>
            <p:cNvSpPr>
              <a:spLocks noChangeArrowheads="1"/>
            </p:cNvSpPr>
            <p:nvPr/>
          </p:nvSpPr>
          <p:spPr bwMode="auto">
            <a:xfrm>
              <a:off x="3931523" y="5716943"/>
              <a:ext cx="134938" cy="144463"/>
            </a:xfrm>
            <a:prstGeom prst="ellipse">
              <a:avLst/>
            </a:prstGeom>
            <a:solidFill>
              <a:srgbClr val="FF0000"/>
            </a:solidFill>
            <a:ln w="9525">
              <a:noFill/>
              <a:round/>
              <a:headEnd/>
              <a:tailEnd/>
            </a:ln>
            <a:effectLst>
              <a:outerShdw dist="23000" dir="5400000" rotWithShape="0">
                <a:srgbClr val="808080">
                  <a:alpha val="34999"/>
                </a:srgbClr>
              </a:outerShdw>
            </a:effectLst>
          </p:spPr>
          <p:txBody>
            <a:bodyPr anchor="ctr"/>
            <a:lstStyle/>
            <a:p>
              <a:pPr algn="ctr">
                <a:defRPr/>
              </a:pPr>
              <a:endParaRPr lang="en-GB">
                <a:solidFill>
                  <a:srgbClr val="FFFFFF"/>
                </a:solidFill>
                <a:latin typeface="+mn-lt"/>
                <a:cs typeface="ＭＳ Ｐゴシック" charset="-128"/>
              </a:endParaRPr>
            </a:p>
          </p:txBody>
        </p:sp>
        <p:sp>
          <p:nvSpPr>
            <p:cNvPr id="73" name="Oval 72"/>
            <p:cNvSpPr>
              <a:spLocks noChangeArrowheads="1"/>
            </p:cNvSpPr>
            <p:nvPr/>
          </p:nvSpPr>
          <p:spPr bwMode="auto">
            <a:xfrm>
              <a:off x="4551988" y="5242479"/>
              <a:ext cx="136525" cy="144463"/>
            </a:xfrm>
            <a:prstGeom prst="ellipse">
              <a:avLst/>
            </a:prstGeom>
            <a:noFill/>
            <a:ln w="9525">
              <a:solidFill>
                <a:srgbClr val="FF0000"/>
              </a:solidFill>
              <a:round/>
              <a:headEnd/>
              <a:tailEnd/>
            </a:ln>
            <a:effectLst>
              <a:outerShdw dist="23000" dir="5400000" rotWithShape="0">
                <a:srgbClr val="808080">
                  <a:alpha val="34999"/>
                </a:srgbClr>
              </a:outerShdw>
            </a:effectLst>
          </p:spPr>
          <p:txBody>
            <a:bodyPr anchor="ctr"/>
            <a:lstStyle/>
            <a:p>
              <a:pPr algn="ctr">
                <a:defRPr/>
              </a:pPr>
              <a:endParaRPr lang="en-GB">
                <a:solidFill>
                  <a:srgbClr val="FFFFFF"/>
                </a:solidFill>
                <a:latin typeface="+mn-lt"/>
                <a:cs typeface="ＭＳ Ｐゴシック" charset="-128"/>
              </a:endParaRPr>
            </a:p>
          </p:txBody>
        </p:sp>
        <p:sp>
          <p:nvSpPr>
            <p:cNvPr id="44057" name="TextBox 76"/>
            <p:cNvSpPr txBox="1">
              <a:spLocks noChangeArrowheads="1"/>
            </p:cNvSpPr>
            <p:nvPr/>
          </p:nvSpPr>
          <p:spPr bwMode="auto">
            <a:xfrm>
              <a:off x="3673475" y="5807075"/>
              <a:ext cx="3222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a:t>in</a:t>
              </a:r>
            </a:p>
          </p:txBody>
        </p:sp>
        <p:sp>
          <p:nvSpPr>
            <p:cNvPr id="44058" name="TextBox 77"/>
            <p:cNvSpPr txBox="1">
              <a:spLocks noChangeArrowheads="1"/>
            </p:cNvSpPr>
            <p:nvPr/>
          </p:nvSpPr>
          <p:spPr bwMode="auto">
            <a:xfrm>
              <a:off x="4481513" y="4997450"/>
              <a:ext cx="430212"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400"/>
                <a:t>out</a:t>
              </a:r>
            </a:p>
          </p:txBody>
        </p:sp>
        <p:cxnSp>
          <p:nvCxnSpPr>
            <p:cNvPr id="93" name="Straight Connector 92"/>
            <p:cNvCxnSpPr>
              <a:cxnSpLocks noChangeShapeType="1"/>
            </p:cNvCxnSpPr>
            <p:nvPr/>
          </p:nvCxnSpPr>
          <p:spPr bwMode="auto">
            <a:xfrm rot="16200000" flipV="1">
              <a:off x="2844255" y="5523847"/>
              <a:ext cx="965200" cy="15875"/>
            </a:xfrm>
            <a:prstGeom prst="line">
              <a:avLst/>
            </a:prstGeom>
            <a:noFill/>
            <a:ln w="12700">
              <a:solidFill>
                <a:srgbClr val="262626"/>
              </a:solidFill>
              <a:round/>
              <a:headEnd/>
              <a:tailEnd/>
            </a:ln>
            <a:effectLst>
              <a:outerShdw dist="20000" dir="5400000" rotWithShape="0">
                <a:srgbClr val="808080">
                  <a:alpha val="37999"/>
                </a:srgbClr>
              </a:outerShdw>
            </a:effectLst>
          </p:spPr>
        </p:cxnSp>
      </p:grpSp>
      <p:grpSp>
        <p:nvGrpSpPr>
          <p:cNvPr id="8" name="Group 65"/>
          <p:cNvGrpSpPr>
            <a:grpSpLocks/>
          </p:cNvGrpSpPr>
          <p:nvPr/>
        </p:nvGrpSpPr>
        <p:grpSpPr bwMode="auto">
          <a:xfrm rot="60000">
            <a:off x="6392863" y="4986338"/>
            <a:ext cx="1919287" cy="1257300"/>
            <a:chOff x="6392863" y="4986338"/>
            <a:chExt cx="1919287" cy="1257300"/>
          </a:xfrm>
        </p:grpSpPr>
        <p:sp>
          <p:nvSpPr>
            <p:cNvPr id="55" name="Freeform 54"/>
            <p:cNvSpPr/>
            <p:nvPr/>
          </p:nvSpPr>
          <p:spPr>
            <a:xfrm>
              <a:off x="6384790" y="5399239"/>
              <a:ext cx="641350" cy="63500"/>
            </a:xfrm>
            <a:custGeom>
              <a:avLst/>
              <a:gdLst>
                <a:gd name="connsiteX0" fmla="*/ 0 w 1057275"/>
                <a:gd name="connsiteY0" fmla="*/ 76200 h 107950"/>
                <a:gd name="connsiteX1" fmla="*/ 53975 w 1057275"/>
                <a:gd name="connsiteY1" fmla="*/ 6350 h 107950"/>
                <a:gd name="connsiteX2" fmla="*/ 73025 w 1057275"/>
                <a:gd name="connsiteY2" fmla="*/ 101600 h 107950"/>
                <a:gd name="connsiteX3" fmla="*/ 101600 w 1057275"/>
                <a:gd name="connsiteY3" fmla="*/ 15875 h 107950"/>
                <a:gd name="connsiteX4" fmla="*/ 107950 w 1057275"/>
                <a:gd name="connsiteY4" fmla="*/ 69850 h 107950"/>
                <a:gd name="connsiteX5" fmla="*/ 139700 w 1057275"/>
                <a:gd name="connsiteY5" fmla="*/ 15875 h 107950"/>
                <a:gd name="connsiteX6" fmla="*/ 152400 w 1057275"/>
                <a:gd name="connsiteY6" fmla="*/ 79375 h 107950"/>
                <a:gd name="connsiteX7" fmla="*/ 168275 w 1057275"/>
                <a:gd name="connsiteY7" fmla="*/ 38100 h 107950"/>
                <a:gd name="connsiteX8" fmla="*/ 177800 w 1057275"/>
                <a:gd name="connsiteY8" fmla="*/ 53975 h 107950"/>
                <a:gd name="connsiteX9" fmla="*/ 190500 w 1057275"/>
                <a:gd name="connsiteY9" fmla="*/ 0 h 107950"/>
                <a:gd name="connsiteX10" fmla="*/ 212725 w 1057275"/>
                <a:gd name="connsiteY10" fmla="*/ 107950 h 107950"/>
                <a:gd name="connsiteX11" fmla="*/ 222250 w 1057275"/>
                <a:gd name="connsiteY11" fmla="*/ 41275 h 107950"/>
                <a:gd name="connsiteX12" fmla="*/ 238125 w 1057275"/>
                <a:gd name="connsiteY12" fmla="*/ 69850 h 107950"/>
                <a:gd name="connsiteX13" fmla="*/ 244475 w 1057275"/>
                <a:gd name="connsiteY13" fmla="*/ 19050 h 107950"/>
                <a:gd name="connsiteX14" fmla="*/ 269875 w 1057275"/>
                <a:gd name="connsiteY14" fmla="*/ 73025 h 107950"/>
                <a:gd name="connsiteX15" fmla="*/ 285750 w 1057275"/>
                <a:gd name="connsiteY15" fmla="*/ 15875 h 107950"/>
                <a:gd name="connsiteX16" fmla="*/ 298450 w 1057275"/>
                <a:gd name="connsiteY16" fmla="*/ 50800 h 107950"/>
                <a:gd name="connsiteX17" fmla="*/ 307975 w 1057275"/>
                <a:gd name="connsiteY17" fmla="*/ 25400 h 107950"/>
                <a:gd name="connsiteX18" fmla="*/ 311150 w 1057275"/>
                <a:gd name="connsiteY18" fmla="*/ 69850 h 107950"/>
                <a:gd name="connsiteX19" fmla="*/ 333375 w 1057275"/>
                <a:gd name="connsiteY19" fmla="*/ 31750 h 107950"/>
                <a:gd name="connsiteX20" fmla="*/ 339725 w 1057275"/>
                <a:gd name="connsiteY20" fmla="*/ 60325 h 107950"/>
                <a:gd name="connsiteX21" fmla="*/ 358775 w 1057275"/>
                <a:gd name="connsiteY21" fmla="*/ 25400 h 107950"/>
                <a:gd name="connsiteX22" fmla="*/ 374650 w 1057275"/>
                <a:gd name="connsiteY22" fmla="*/ 50800 h 107950"/>
                <a:gd name="connsiteX23" fmla="*/ 381000 w 1057275"/>
                <a:gd name="connsiteY23" fmla="*/ 19050 h 107950"/>
                <a:gd name="connsiteX24" fmla="*/ 400050 w 1057275"/>
                <a:gd name="connsiteY24" fmla="*/ 69850 h 107950"/>
                <a:gd name="connsiteX25" fmla="*/ 412750 w 1057275"/>
                <a:gd name="connsiteY25" fmla="*/ 15875 h 107950"/>
                <a:gd name="connsiteX26" fmla="*/ 422275 w 1057275"/>
                <a:gd name="connsiteY26" fmla="*/ 66675 h 107950"/>
                <a:gd name="connsiteX27" fmla="*/ 441325 w 1057275"/>
                <a:gd name="connsiteY27" fmla="*/ 12700 h 107950"/>
                <a:gd name="connsiteX28" fmla="*/ 463550 w 1057275"/>
                <a:gd name="connsiteY28" fmla="*/ 92075 h 107950"/>
                <a:gd name="connsiteX29" fmla="*/ 463550 w 1057275"/>
                <a:gd name="connsiteY29" fmla="*/ 44450 h 107950"/>
                <a:gd name="connsiteX30" fmla="*/ 476250 w 1057275"/>
                <a:gd name="connsiteY30" fmla="*/ 63500 h 107950"/>
                <a:gd name="connsiteX31" fmla="*/ 492125 w 1057275"/>
                <a:gd name="connsiteY31" fmla="*/ 22225 h 107950"/>
                <a:gd name="connsiteX32" fmla="*/ 511175 w 1057275"/>
                <a:gd name="connsiteY32" fmla="*/ 66675 h 107950"/>
                <a:gd name="connsiteX33" fmla="*/ 533400 w 1057275"/>
                <a:gd name="connsiteY33" fmla="*/ 22225 h 107950"/>
                <a:gd name="connsiteX34" fmla="*/ 536575 w 1057275"/>
                <a:gd name="connsiteY34" fmla="*/ 50800 h 107950"/>
                <a:gd name="connsiteX35" fmla="*/ 555625 w 1057275"/>
                <a:gd name="connsiteY35" fmla="*/ 28575 h 107950"/>
                <a:gd name="connsiteX36" fmla="*/ 565150 w 1057275"/>
                <a:gd name="connsiteY36" fmla="*/ 44450 h 107950"/>
                <a:gd name="connsiteX37" fmla="*/ 577850 w 1057275"/>
                <a:gd name="connsiteY37" fmla="*/ 12700 h 107950"/>
                <a:gd name="connsiteX38" fmla="*/ 593725 w 1057275"/>
                <a:gd name="connsiteY38" fmla="*/ 60325 h 107950"/>
                <a:gd name="connsiteX39" fmla="*/ 609600 w 1057275"/>
                <a:gd name="connsiteY39" fmla="*/ 19050 h 107950"/>
                <a:gd name="connsiteX40" fmla="*/ 619125 w 1057275"/>
                <a:gd name="connsiteY40" fmla="*/ 60325 h 107950"/>
                <a:gd name="connsiteX41" fmla="*/ 631825 w 1057275"/>
                <a:gd name="connsiteY41" fmla="*/ 12700 h 107950"/>
                <a:gd name="connsiteX42" fmla="*/ 641350 w 1057275"/>
                <a:gd name="connsiteY42" fmla="*/ 92075 h 107950"/>
                <a:gd name="connsiteX43" fmla="*/ 650875 w 1057275"/>
                <a:gd name="connsiteY43" fmla="*/ 15875 h 107950"/>
                <a:gd name="connsiteX44" fmla="*/ 660400 w 1057275"/>
                <a:gd name="connsiteY44" fmla="*/ 47625 h 107950"/>
                <a:gd name="connsiteX45" fmla="*/ 669925 w 1057275"/>
                <a:gd name="connsiteY45" fmla="*/ 15875 h 107950"/>
                <a:gd name="connsiteX46" fmla="*/ 676275 w 1057275"/>
                <a:gd name="connsiteY46" fmla="*/ 41275 h 107950"/>
                <a:gd name="connsiteX47" fmla="*/ 695325 w 1057275"/>
                <a:gd name="connsiteY47" fmla="*/ 19050 h 107950"/>
                <a:gd name="connsiteX48" fmla="*/ 698500 w 1057275"/>
                <a:gd name="connsiteY48" fmla="*/ 47625 h 107950"/>
                <a:gd name="connsiteX49" fmla="*/ 714375 w 1057275"/>
                <a:gd name="connsiteY49" fmla="*/ 6350 h 107950"/>
                <a:gd name="connsiteX50" fmla="*/ 727075 w 1057275"/>
                <a:gd name="connsiteY50" fmla="*/ 76200 h 107950"/>
                <a:gd name="connsiteX51" fmla="*/ 742950 w 1057275"/>
                <a:gd name="connsiteY51" fmla="*/ 38100 h 107950"/>
                <a:gd name="connsiteX52" fmla="*/ 749300 w 1057275"/>
                <a:gd name="connsiteY52" fmla="*/ 60325 h 107950"/>
                <a:gd name="connsiteX53" fmla="*/ 762000 w 1057275"/>
                <a:gd name="connsiteY53" fmla="*/ 19050 h 107950"/>
                <a:gd name="connsiteX54" fmla="*/ 777875 w 1057275"/>
                <a:gd name="connsiteY54" fmla="*/ 57150 h 107950"/>
                <a:gd name="connsiteX55" fmla="*/ 800100 w 1057275"/>
                <a:gd name="connsiteY55" fmla="*/ 12700 h 107950"/>
                <a:gd name="connsiteX56" fmla="*/ 812800 w 1057275"/>
                <a:gd name="connsiteY56" fmla="*/ 60325 h 107950"/>
                <a:gd name="connsiteX57" fmla="*/ 822325 w 1057275"/>
                <a:gd name="connsiteY57" fmla="*/ 19050 h 107950"/>
                <a:gd name="connsiteX58" fmla="*/ 828675 w 1057275"/>
                <a:gd name="connsiteY58" fmla="*/ 47625 h 107950"/>
                <a:gd name="connsiteX59" fmla="*/ 844550 w 1057275"/>
                <a:gd name="connsiteY59" fmla="*/ 12700 h 107950"/>
                <a:gd name="connsiteX60" fmla="*/ 857250 w 1057275"/>
                <a:gd name="connsiteY60" fmla="*/ 53975 h 107950"/>
                <a:gd name="connsiteX61" fmla="*/ 873125 w 1057275"/>
                <a:gd name="connsiteY61" fmla="*/ 6350 h 107950"/>
                <a:gd name="connsiteX62" fmla="*/ 879475 w 1057275"/>
                <a:gd name="connsiteY62" fmla="*/ 47625 h 107950"/>
                <a:gd name="connsiteX63" fmla="*/ 889000 w 1057275"/>
                <a:gd name="connsiteY63" fmla="*/ 19050 h 107950"/>
                <a:gd name="connsiteX64" fmla="*/ 908050 w 1057275"/>
                <a:gd name="connsiteY64" fmla="*/ 57150 h 107950"/>
                <a:gd name="connsiteX65" fmla="*/ 908050 w 1057275"/>
                <a:gd name="connsiteY65" fmla="*/ 19050 h 107950"/>
                <a:gd name="connsiteX66" fmla="*/ 930275 w 1057275"/>
                <a:gd name="connsiteY66" fmla="*/ 57150 h 107950"/>
                <a:gd name="connsiteX67" fmla="*/ 942975 w 1057275"/>
                <a:gd name="connsiteY67" fmla="*/ 9525 h 107950"/>
                <a:gd name="connsiteX68" fmla="*/ 955675 w 1057275"/>
                <a:gd name="connsiteY68" fmla="*/ 53975 h 107950"/>
                <a:gd name="connsiteX69" fmla="*/ 971550 w 1057275"/>
                <a:gd name="connsiteY69" fmla="*/ 22225 h 107950"/>
                <a:gd name="connsiteX70" fmla="*/ 984250 w 1057275"/>
                <a:gd name="connsiteY70" fmla="*/ 50800 h 107950"/>
                <a:gd name="connsiteX71" fmla="*/ 990600 w 1057275"/>
                <a:gd name="connsiteY71" fmla="*/ 19050 h 107950"/>
                <a:gd name="connsiteX72" fmla="*/ 1006475 w 1057275"/>
                <a:gd name="connsiteY72" fmla="*/ 57150 h 107950"/>
                <a:gd name="connsiteX73" fmla="*/ 1022350 w 1057275"/>
                <a:gd name="connsiteY73" fmla="*/ 3175 h 107950"/>
                <a:gd name="connsiteX74" fmla="*/ 1038225 w 1057275"/>
                <a:gd name="connsiteY74" fmla="*/ 53975 h 107950"/>
                <a:gd name="connsiteX75" fmla="*/ 1038225 w 1057275"/>
                <a:gd name="connsiteY75" fmla="*/ 53975 h 107950"/>
                <a:gd name="connsiteX76" fmla="*/ 1057275 w 1057275"/>
                <a:gd name="connsiteY76" fmla="*/ 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7275" h="107950">
                  <a:moveTo>
                    <a:pt x="0" y="76200"/>
                  </a:moveTo>
                  <a:lnTo>
                    <a:pt x="53975" y="6350"/>
                  </a:lnTo>
                  <a:lnTo>
                    <a:pt x="73025" y="101600"/>
                  </a:lnTo>
                  <a:lnTo>
                    <a:pt x="101600" y="15875"/>
                  </a:lnTo>
                  <a:lnTo>
                    <a:pt x="107950" y="69850"/>
                  </a:lnTo>
                  <a:lnTo>
                    <a:pt x="139700" y="15875"/>
                  </a:lnTo>
                  <a:lnTo>
                    <a:pt x="152400" y="79375"/>
                  </a:lnTo>
                  <a:lnTo>
                    <a:pt x="168275" y="38100"/>
                  </a:lnTo>
                  <a:lnTo>
                    <a:pt x="177800" y="53975"/>
                  </a:lnTo>
                  <a:lnTo>
                    <a:pt x="190500" y="0"/>
                  </a:lnTo>
                  <a:lnTo>
                    <a:pt x="212725" y="107950"/>
                  </a:lnTo>
                  <a:lnTo>
                    <a:pt x="222250" y="41275"/>
                  </a:lnTo>
                  <a:lnTo>
                    <a:pt x="238125" y="69850"/>
                  </a:lnTo>
                  <a:lnTo>
                    <a:pt x="244475" y="19050"/>
                  </a:lnTo>
                  <a:lnTo>
                    <a:pt x="269875" y="73025"/>
                  </a:lnTo>
                  <a:lnTo>
                    <a:pt x="285750" y="15875"/>
                  </a:lnTo>
                  <a:lnTo>
                    <a:pt x="298450" y="50800"/>
                  </a:lnTo>
                  <a:lnTo>
                    <a:pt x="307975" y="25400"/>
                  </a:lnTo>
                  <a:lnTo>
                    <a:pt x="311150" y="69850"/>
                  </a:lnTo>
                  <a:lnTo>
                    <a:pt x="333375" y="31750"/>
                  </a:lnTo>
                  <a:lnTo>
                    <a:pt x="339725" y="60325"/>
                  </a:lnTo>
                  <a:lnTo>
                    <a:pt x="358775" y="25400"/>
                  </a:lnTo>
                  <a:lnTo>
                    <a:pt x="374650" y="50800"/>
                  </a:lnTo>
                  <a:lnTo>
                    <a:pt x="381000" y="19050"/>
                  </a:lnTo>
                  <a:lnTo>
                    <a:pt x="400050" y="69850"/>
                  </a:lnTo>
                  <a:lnTo>
                    <a:pt x="412750" y="15875"/>
                  </a:lnTo>
                  <a:lnTo>
                    <a:pt x="422275" y="66675"/>
                  </a:lnTo>
                  <a:lnTo>
                    <a:pt x="441325" y="12700"/>
                  </a:lnTo>
                  <a:lnTo>
                    <a:pt x="463550" y="92075"/>
                  </a:lnTo>
                  <a:lnTo>
                    <a:pt x="463550" y="44450"/>
                  </a:lnTo>
                  <a:lnTo>
                    <a:pt x="476250" y="63500"/>
                  </a:lnTo>
                  <a:lnTo>
                    <a:pt x="492125" y="22225"/>
                  </a:lnTo>
                  <a:lnTo>
                    <a:pt x="511175" y="66675"/>
                  </a:lnTo>
                  <a:lnTo>
                    <a:pt x="533400" y="22225"/>
                  </a:lnTo>
                  <a:lnTo>
                    <a:pt x="536575" y="50800"/>
                  </a:lnTo>
                  <a:lnTo>
                    <a:pt x="555625" y="28575"/>
                  </a:lnTo>
                  <a:lnTo>
                    <a:pt x="565150" y="44450"/>
                  </a:lnTo>
                  <a:lnTo>
                    <a:pt x="577850" y="12700"/>
                  </a:lnTo>
                  <a:lnTo>
                    <a:pt x="593725" y="60325"/>
                  </a:lnTo>
                  <a:lnTo>
                    <a:pt x="609600" y="19050"/>
                  </a:lnTo>
                  <a:lnTo>
                    <a:pt x="619125" y="60325"/>
                  </a:lnTo>
                  <a:lnTo>
                    <a:pt x="631825" y="12700"/>
                  </a:lnTo>
                  <a:lnTo>
                    <a:pt x="641350" y="92075"/>
                  </a:lnTo>
                  <a:lnTo>
                    <a:pt x="650875" y="15875"/>
                  </a:lnTo>
                  <a:lnTo>
                    <a:pt x="660400" y="47625"/>
                  </a:lnTo>
                  <a:lnTo>
                    <a:pt x="669925" y="15875"/>
                  </a:lnTo>
                  <a:lnTo>
                    <a:pt x="676275" y="41275"/>
                  </a:lnTo>
                  <a:lnTo>
                    <a:pt x="695325" y="19050"/>
                  </a:lnTo>
                  <a:lnTo>
                    <a:pt x="698500" y="47625"/>
                  </a:lnTo>
                  <a:lnTo>
                    <a:pt x="714375" y="6350"/>
                  </a:lnTo>
                  <a:lnTo>
                    <a:pt x="727075" y="76200"/>
                  </a:lnTo>
                  <a:lnTo>
                    <a:pt x="742950" y="38100"/>
                  </a:lnTo>
                  <a:lnTo>
                    <a:pt x="749300" y="60325"/>
                  </a:lnTo>
                  <a:lnTo>
                    <a:pt x="762000" y="19050"/>
                  </a:lnTo>
                  <a:lnTo>
                    <a:pt x="777875" y="57150"/>
                  </a:lnTo>
                  <a:lnTo>
                    <a:pt x="800100" y="12700"/>
                  </a:lnTo>
                  <a:lnTo>
                    <a:pt x="812800" y="60325"/>
                  </a:lnTo>
                  <a:lnTo>
                    <a:pt x="822325" y="19050"/>
                  </a:lnTo>
                  <a:lnTo>
                    <a:pt x="828675" y="47625"/>
                  </a:lnTo>
                  <a:lnTo>
                    <a:pt x="844550" y="12700"/>
                  </a:lnTo>
                  <a:lnTo>
                    <a:pt x="857250" y="53975"/>
                  </a:lnTo>
                  <a:lnTo>
                    <a:pt x="873125" y="6350"/>
                  </a:lnTo>
                  <a:lnTo>
                    <a:pt x="879475" y="47625"/>
                  </a:lnTo>
                  <a:lnTo>
                    <a:pt x="889000" y="19050"/>
                  </a:lnTo>
                  <a:lnTo>
                    <a:pt x="908050" y="57150"/>
                  </a:lnTo>
                  <a:lnTo>
                    <a:pt x="908050" y="19050"/>
                  </a:lnTo>
                  <a:cubicBezTo>
                    <a:pt x="931222" y="65393"/>
                    <a:pt x="930275" y="80066"/>
                    <a:pt x="930275" y="57150"/>
                  </a:cubicBezTo>
                  <a:lnTo>
                    <a:pt x="942975" y="9525"/>
                  </a:lnTo>
                  <a:lnTo>
                    <a:pt x="955675" y="53975"/>
                  </a:lnTo>
                  <a:lnTo>
                    <a:pt x="971550" y="22225"/>
                  </a:lnTo>
                  <a:lnTo>
                    <a:pt x="984250" y="50800"/>
                  </a:lnTo>
                  <a:lnTo>
                    <a:pt x="990600" y="19050"/>
                  </a:lnTo>
                  <a:lnTo>
                    <a:pt x="1006475" y="57150"/>
                  </a:lnTo>
                  <a:lnTo>
                    <a:pt x="1022350" y="3175"/>
                  </a:lnTo>
                  <a:lnTo>
                    <a:pt x="1038225" y="53975"/>
                  </a:lnTo>
                  <a:lnTo>
                    <a:pt x="1038225" y="53975"/>
                  </a:lnTo>
                  <a:lnTo>
                    <a:pt x="1057275" y="0"/>
                  </a:lnTo>
                </a:path>
              </a:pathLst>
            </a:custGeom>
            <a:ln w="9525" cap="flat" cmpd="sng" algn="ctr">
              <a:solidFill>
                <a:schemeClr val="tx1">
                  <a:lumMod val="85000"/>
                  <a:lumOff val="1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ea typeface="ＭＳ Ｐゴシック" charset="-128"/>
                <a:cs typeface="ＭＳ Ｐゴシック" charset="-128"/>
              </a:endParaRPr>
            </a:p>
          </p:txBody>
        </p:sp>
        <p:sp>
          <p:nvSpPr>
            <p:cNvPr id="56" name="Freeform 55"/>
            <p:cNvSpPr/>
            <p:nvPr/>
          </p:nvSpPr>
          <p:spPr>
            <a:xfrm>
              <a:off x="7673673" y="5380056"/>
              <a:ext cx="625475" cy="60325"/>
            </a:xfrm>
            <a:custGeom>
              <a:avLst/>
              <a:gdLst>
                <a:gd name="connsiteX0" fmla="*/ 0 w 1057275"/>
                <a:gd name="connsiteY0" fmla="*/ 76200 h 107950"/>
                <a:gd name="connsiteX1" fmla="*/ 53975 w 1057275"/>
                <a:gd name="connsiteY1" fmla="*/ 6350 h 107950"/>
                <a:gd name="connsiteX2" fmla="*/ 73025 w 1057275"/>
                <a:gd name="connsiteY2" fmla="*/ 101600 h 107950"/>
                <a:gd name="connsiteX3" fmla="*/ 101600 w 1057275"/>
                <a:gd name="connsiteY3" fmla="*/ 15875 h 107950"/>
                <a:gd name="connsiteX4" fmla="*/ 107950 w 1057275"/>
                <a:gd name="connsiteY4" fmla="*/ 69850 h 107950"/>
                <a:gd name="connsiteX5" fmla="*/ 139700 w 1057275"/>
                <a:gd name="connsiteY5" fmla="*/ 15875 h 107950"/>
                <a:gd name="connsiteX6" fmla="*/ 152400 w 1057275"/>
                <a:gd name="connsiteY6" fmla="*/ 79375 h 107950"/>
                <a:gd name="connsiteX7" fmla="*/ 168275 w 1057275"/>
                <a:gd name="connsiteY7" fmla="*/ 38100 h 107950"/>
                <a:gd name="connsiteX8" fmla="*/ 177800 w 1057275"/>
                <a:gd name="connsiteY8" fmla="*/ 53975 h 107950"/>
                <a:gd name="connsiteX9" fmla="*/ 190500 w 1057275"/>
                <a:gd name="connsiteY9" fmla="*/ 0 h 107950"/>
                <a:gd name="connsiteX10" fmla="*/ 212725 w 1057275"/>
                <a:gd name="connsiteY10" fmla="*/ 107950 h 107950"/>
                <a:gd name="connsiteX11" fmla="*/ 222250 w 1057275"/>
                <a:gd name="connsiteY11" fmla="*/ 41275 h 107950"/>
                <a:gd name="connsiteX12" fmla="*/ 238125 w 1057275"/>
                <a:gd name="connsiteY12" fmla="*/ 69850 h 107950"/>
                <a:gd name="connsiteX13" fmla="*/ 244475 w 1057275"/>
                <a:gd name="connsiteY13" fmla="*/ 19050 h 107950"/>
                <a:gd name="connsiteX14" fmla="*/ 269875 w 1057275"/>
                <a:gd name="connsiteY14" fmla="*/ 73025 h 107950"/>
                <a:gd name="connsiteX15" fmla="*/ 285750 w 1057275"/>
                <a:gd name="connsiteY15" fmla="*/ 15875 h 107950"/>
                <a:gd name="connsiteX16" fmla="*/ 298450 w 1057275"/>
                <a:gd name="connsiteY16" fmla="*/ 50800 h 107950"/>
                <a:gd name="connsiteX17" fmla="*/ 307975 w 1057275"/>
                <a:gd name="connsiteY17" fmla="*/ 25400 h 107950"/>
                <a:gd name="connsiteX18" fmla="*/ 311150 w 1057275"/>
                <a:gd name="connsiteY18" fmla="*/ 69850 h 107950"/>
                <a:gd name="connsiteX19" fmla="*/ 333375 w 1057275"/>
                <a:gd name="connsiteY19" fmla="*/ 31750 h 107950"/>
                <a:gd name="connsiteX20" fmla="*/ 339725 w 1057275"/>
                <a:gd name="connsiteY20" fmla="*/ 60325 h 107950"/>
                <a:gd name="connsiteX21" fmla="*/ 358775 w 1057275"/>
                <a:gd name="connsiteY21" fmla="*/ 25400 h 107950"/>
                <a:gd name="connsiteX22" fmla="*/ 374650 w 1057275"/>
                <a:gd name="connsiteY22" fmla="*/ 50800 h 107950"/>
                <a:gd name="connsiteX23" fmla="*/ 381000 w 1057275"/>
                <a:gd name="connsiteY23" fmla="*/ 19050 h 107950"/>
                <a:gd name="connsiteX24" fmla="*/ 400050 w 1057275"/>
                <a:gd name="connsiteY24" fmla="*/ 69850 h 107950"/>
                <a:gd name="connsiteX25" fmla="*/ 412750 w 1057275"/>
                <a:gd name="connsiteY25" fmla="*/ 15875 h 107950"/>
                <a:gd name="connsiteX26" fmla="*/ 422275 w 1057275"/>
                <a:gd name="connsiteY26" fmla="*/ 66675 h 107950"/>
                <a:gd name="connsiteX27" fmla="*/ 441325 w 1057275"/>
                <a:gd name="connsiteY27" fmla="*/ 12700 h 107950"/>
                <a:gd name="connsiteX28" fmla="*/ 463550 w 1057275"/>
                <a:gd name="connsiteY28" fmla="*/ 92075 h 107950"/>
                <a:gd name="connsiteX29" fmla="*/ 463550 w 1057275"/>
                <a:gd name="connsiteY29" fmla="*/ 44450 h 107950"/>
                <a:gd name="connsiteX30" fmla="*/ 476250 w 1057275"/>
                <a:gd name="connsiteY30" fmla="*/ 63500 h 107950"/>
                <a:gd name="connsiteX31" fmla="*/ 492125 w 1057275"/>
                <a:gd name="connsiteY31" fmla="*/ 22225 h 107950"/>
                <a:gd name="connsiteX32" fmla="*/ 511175 w 1057275"/>
                <a:gd name="connsiteY32" fmla="*/ 66675 h 107950"/>
                <a:gd name="connsiteX33" fmla="*/ 533400 w 1057275"/>
                <a:gd name="connsiteY33" fmla="*/ 22225 h 107950"/>
                <a:gd name="connsiteX34" fmla="*/ 536575 w 1057275"/>
                <a:gd name="connsiteY34" fmla="*/ 50800 h 107950"/>
                <a:gd name="connsiteX35" fmla="*/ 555625 w 1057275"/>
                <a:gd name="connsiteY35" fmla="*/ 28575 h 107950"/>
                <a:gd name="connsiteX36" fmla="*/ 565150 w 1057275"/>
                <a:gd name="connsiteY36" fmla="*/ 44450 h 107950"/>
                <a:gd name="connsiteX37" fmla="*/ 577850 w 1057275"/>
                <a:gd name="connsiteY37" fmla="*/ 12700 h 107950"/>
                <a:gd name="connsiteX38" fmla="*/ 593725 w 1057275"/>
                <a:gd name="connsiteY38" fmla="*/ 60325 h 107950"/>
                <a:gd name="connsiteX39" fmla="*/ 609600 w 1057275"/>
                <a:gd name="connsiteY39" fmla="*/ 19050 h 107950"/>
                <a:gd name="connsiteX40" fmla="*/ 619125 w 1057275"/>
                <a:gd name="connsiteY40" fmla="*/ 60325 h 107950"/>
                <a:gd name="connsiteX41" fmla="*/ 631825 w 1057275"/>
                <a:gd name="connsiteY41" fmla="*/ 12700 h 107950"/>
                <a:gd name="connsiteX42" fmla="*/ 641350 w 1057275"/>
                <a:gd name="connsiteY42" fmla="*/ 92075 h 107950"/>
                <a:gd name="connsiteX43" fmla="*/ 650875 w 1057275"/>
                <a:gd name="connsiteY43" fmla="*/ 15875 h 107950"/>
                <a:gd name="connsiteX44" fmla="*/ 660400 w 1057275"/>
                <a:gd name="connsiteY44" fmla="*/ 47625 h 107950"/>
                <a:gd name="connsiteX45" fmla="*/ 669925 w 1057275"/>
                <a:gd name="connsiteY45" fmla="*/ 15875 h 107950"/>
                <a:gd name="connsiteX46" fmla="*/ 676275 w 1057275"/>
                <a:gd name="connsiteY46" fmla="*/ 41275 h 107950"/>
                <a:gd name="connsiteX47" fmla="*/ 695325 w 1057275"/>
                <a:gd name="connsiteY47" fmla="*/ 19050 h 107950"/>
                <a:gd name="connsiteX48" fmla="*/ 698500 w 1057275"/>
                <a:gd name="connsiteY48" fmla="*/ 47625 h 107950"/>
                <a:gd name="connsiteX49" fmla="*/ 714375 w 1057275"/>
                <a:gd name="connsiteY49" fmla="*/ 6350 h 107950"/>
                <a:gd name="connsiteX50" fmla="*/ 727075 w 1057275"/>
                <a:gd name="connsiteY50" fmla="*/ 76200 h 107950"/>
                <a:gd name="connsiteX51" fmla="*/ 742950 w 1057275"/>
                <a:gd name="connsiteY51" fmla="*/ 38100 h 107950"/>
                <a:gd name="connsiteX52" fmla="*/ 749300 w 1057275"/>
                <a:gd name="connsiteY52" fmla="*/ 60325 h 107950"/>
                <a:gd name="connsiteX53" fmla="*/ 762000 w 1057275"/>
                <a:gd name="connsiteY53" fmla="*/ 19050 h 107950"/>
                <a:gd name="connsiteX54" fmla="*/ 777875 w 1057275"/>
                <a:gd name="connsiteY54" fmla="*/ 57150 h 107950"/>
                <a:gd name="connsiteX55" fmla="*/ 800100 w 1057275"/>
                <a:gd name="connsiteY55" fmla="*/ 12700 h 107950"/>
                <a:gd name="connsiteX56" fmla="*/ 812800 w 1057275"/>
                <a:gd name="connsiteY56" fmla="*/ 60325 h 107950"/>
                <a:gd name="connsiteX57" fmla="*/ 822325 w 1057275"/>
                <a:gd name="connsiteY57" fmla="*/ 19050 h 107950"/>
                <a:gd name="connsiteX58" fmla="*/ 828675 w 1057275"/>
                <a:gd name="connsiteY58" fmla="*/ 47625 h 107950"/>
                <a:gd name="connsiteX59" fmla="*/ 844550 w 1057275"/>
                <a:gd name="connsiteY59" fmla="*/ 12700 h 107950"/>
                <a:gd name="connsiteX60" fmla="*/ 857250 w 1057275"/>
                <a:gd name="connsiteY60" fmla="*/ 53975 h 107950"/>
                <a:gd name="connsiteX61" fmla="*/ 873125 w 1057275"/>
                <a:gd name="connsiteY61" fmla="*/ 6350 h 107950"/>
                <a:gd name="connsiteX62" fmla="*/ 879475 w 1057275"/>
                <a:gd name="connsiteY62" fmla="*/ 47625 h 107950"/>
                <a:gd name="connsiteX63" fmla="*/ 889000 w 1057275"/>
                <a:gd name="connsiteY63" fmla="*/ 19050 h 107950"/>
                <a:gd name="connsiteX64" fmla="*/ 908050 w 1057275"/>
                <a:gd name="connsiteY64" fmla="*/ 57150 h 107950"/>
                <a:gd name="connsiteX65" fmla="*/ 908050 w 1057275"/>
                <a:gd name="connsiteY65" fmla="*/ 19050 h 107950"/>
                <a:gd name="connsiteX66" fmla="*/ 930275 w 1057275"/>
                <a:gd name="connsiteY66" fmla="*/ 57150 h 107950"/>
                <a:gd name="connsiteX67" fmla="*/ 942975 w 1057275"/>
                <a:gd name="connsiteY67" fmla="*/ 9525 h 107950"/>
                <a:gd name="connsiteX68" fmla="*/ 955675 w 1057275"/>
                <a:gd name="connsiteY68" fmla="*/ 53975 h 107950"/>
                <a:gd name="connsiteX69" fmla="*/ 971550 w 1057275"/>
                <a:gd name="connsiteY69" fmla="*/ 22225 h 107950"/>
                <a:gd name="connsiteX70" fmla="*/ 984250 w 1057275"/>
                <a:gd name="connsiteY70" fmla="*/ 50800 h 107950"/>
                <a:gd name="connsiteX71" fmla="*/ 990600 w 1057275"/>
                <a:gd name="connsiteY71" fmla="*/ 19050 h 107950"/>
                <a:gd name="connsiteX72" fmla="*/ 1006475 w 1057275"/>
                <a:gd name="connsiteY72" fmla="*/ 57150 h 107950"/>
                <a:gd name="connsiteX73" fmla="*/ 1022350 w 1057275"/>
                <a:gd name="connsiteY73" fmla="*/ 3175 h 107950"/>
                <a:gd name="connsiteX74" fmla="*/ 1038225 w 1057275"/>
                <a:gd name="connsiteY74" fmla="*/ 53975 h 107950"/>
                <a:gd name="connsiteX75" fmla="*/ 1038225 w 1057275"/>
                <a:gd name="connsiteY75" fmla="*/ 53975 h 107950"/>
                <a:gd name="connsiteX76" fmla="*/ 1057275 w 1057275"/>
                <a:gd name="connsiteY76" fmla="*/ 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7275" h="107950">
                  <a:moveTo>
                    <a:pt x="0" y="76200"/>
                  </a:moveTo>
                  <a:lnTo>
                    <a:pt x="53975" y="6350"/>
                  </a:lnTo>
                  <a:lnTo>
                    <a:pt x="73025" y="101600"/>
                  </a:lnTo>
                  <a:lnTo>
                    <a:pt x="101600" y="15875"/>
                  </a:lnTo>
                  <a:lnTo>
                    <a:pt x="107950" y="69850"/>
                  </a:lnTo>
                  <a:lnTo>
                    <a:pt x="139700" y="15875"/>
                  </a:lnTo>
                  <a:lnTo>
                    <a:pt x="152400" y="79375"/>
                  </a:lnTo>
                  <a:lnTo>
                    <a:pt x="168275" y="38100"/>
                  </a:lnTo>
                  <a:lnTo>
                    <a:pt x="177800" y="53975"/>
                  </a:lnTo>
                  <a:lnTo>
                    <a:pt x="190500" y="0"/>
                  </a:lnTo>
                  <a:lnTo>
                    <a:pt x="212725" y="107950"/>
                  </a:lnTo>
                  <a:lnTo>
                    <a:pt x="222250" y="41275"/>
                  </a:lnTo>
                  <a:lnTo>
                    <a:pt x="238125" y="69850"/>
                  </a:lnTo>
                  <a:lnTo>
                    <a:pt x="244475" y="19050"/>
                  </a:lnTo>
                  <a:lnTo>
                    <a:pt x="269875" y="73025"/>
                  </a:lnTo>
                  <a:lnTo>
                    <a:pt x="285750" y="15875"/>
                  </a:lnTo>
                  <a:lnTo>
                    <a:pt x="298450" y="50800"/>
                  </a:lnTo>
                  <a:lnTo>
                    <a:pt x="307975" y="25400"/>
                  </a:lnTo>
                  <a:lnTo>
                    <a:pt x="311150" y="69850"/>
                  </a:lnTo>
                  <a:lnTo>
                    <a:pt x="333375" y="31750"/>
                  </a:lnTo>
                  <a:lnTo>
                    <a:pt x="339725" y="60325"/>
                  </a:lnTo>
                  <a:lnTo>
                    <a:pt x="358775" y="25400"/>
                  </a:lnTo>
                  <a:lnTo>
                    <a:pt x="374650" y="50800"/>
                  </a:lnTo>
                  <a:lnTo>
                    <a:pt x="381000" y="19050"/>
                  </a:lnTo>
                  <a:lnTo>
                    <a:pt x="400050" y="69850"/>
                  </a:lnTo>
                  <a:lnTo>
                    <a:pt x="412750" y="15875"/>
                  </a:lnTo>
                  <a:lnTo>
                    <a:pt x="422275" y="66675"/>
                  </a:lnTo>
                  <a:lnTo>
                    <a:pt x="441325" y="12700"/>
                  </a:lnTo>
                  <a:lnTo>
                    <a:pt x="463550" y="92075"/>
                  </a:lnTo>
                  <a:lnTo>
                    <a:pt x="463550" y="44450"/>
                  </a:lnTo>
                  <a:lnTo>
                    <a:pt x="476250" y="63500"/>
                  </a:lnTo>
                  <a:lnTo>
                    <a:pt x="492125" y="22225"/>
                  </a:lnTo>
                  <a:lnTo>
                    <a:pt x="511175" y="66675"/>
                  </a:lnTo>
                  <a:lnTo>
                    <a:pt x="533400" y="22225"/>
                  </a:lnTo>
                  <a:lnTo>
                    <a:pt x="536575" y="50800"/>
                  </a:lnTo>
                  <a:lnTo>
                    <a:pt x="555625" y="28575"/>
                  </a:lnTo>
                  <a:lnTo>
                    <a:pt x="565150" y="44450"/>
                  </a:lnTo>
                  <a:lnTo>
                    <a:pt x="577850" y="12700"/>
                  </a:lnTo>
                  <a:lnTo>
                    <a:pt x="593725" y="60325"/>
                  </a:lnTo>
                  <a:lnTo>
                    <a:pt x="609600" y="19050"/>
                  </a:lnTo>
                  <a:lnTo>
                    <a:pt x="619125" y="60325"/>
                  </a:lnTo>
                  <a:lnTo>
                    <a:pt x="631825" y="12700"/>
                  </a:lnTo>
                  <a:lnTo>
                    <a:pt x="641350" y="92075"/>
                  </a:lnTo>
                  <a:lnTo>
                    <a:pt x="650875" y="15875"/>
                  </a:lnTo>
                  <a:lnTo>
                    <a:pt x="660400" y="47625"/>
                  </a:lnTo>
                  <a:lnTo>
                    <a:pt x="669925" y="15875"/>
                  </a:lnTo>
                  <a:lnTo>
                    <a:pt x="676275" y="41275"/>
                  </a:lnTo>
                  <a:lnTo>
                    <a:pt x="695325" y="19050"/>
                  </a:lnTo>
                  <a:lnTo>
                    <a:pt x="698500" y="47625"/>
                  </a:lnTo>
                  <a:lnTo>
                    <a:pt x="714375" y="6350"/>
                  </a:lnTo>
                  <a:lnTo>
                    <a:pt x="727075" y="76200"/>
                  </a:lnTo>
                  <a:lnTo>
                    <a:pt x="742950" y="38100"/>
                  </a:lnTo>
                  <a:lnTo>
                    <a:pt x="749300" y="60325"/>
                  </a:lnTo>
                  <a:lnTo>
                    <a:pt x="762000" y="19050"/>
                  </a:lnTo>
                  <a:lnTo>
                    <a:pt x="777875" y="57150"/>
                  </a:lnTo>
                  <a:lnTo>
                    <a:pt x="800100" y="12700"/>
                  </a:lnTo>
                  <a:lnTo>
                    <a:pt x="812800" y="60325"/>
                  </a:lnTo>
                  <a:lnTo>
                    <a:pt x="822325" y="19050"/>
                  </a:lnTo>
                  <a:lnTo>
                    <a:pt x="828675" y="47625"/>
                  </a:lnTo>
                  <a:lnTo>
                    <a:pt x="844550" y="12700"/>
                  </a:lnTo>
                  <a:lnTo>
                    <a:pt x="857250" y="53975"/>
                  </a:lnTo>
                  <a:lnTo>
                    <a:pt x="873125" y="6350"/>
                  </a:lnTo>
                  <a:lnTo>
                    <a:pt x="879475" y="47625"/>
                  </a:lnTo>
                  <a:lnTo>
                    <a:pt x="889000" y="19050"/>
                  </a:lnTo>
                  <a:lnTo>
                    <a:pt x="908050" y="57150"/>
                  </a:lnTo>
                  <a:lnTo>
                    <a:pt x="908050" y="19050"/>
                  </a:lnTo>
                  <a:cubicBezTo>
                    <a:pt x="931222" y="65393"/>
                    <a:pt x="930275" y="80066"/>
                    <a:pt x="930275" y="57150"/>
                  </a:cubicBezTo>
                  <a:lnTo>
                    <a:pt x="942975" y="9525"/>
                  </a:lnTo>
                  <a:lnTo>
                    <a:pt x="955675" y="53975"/>
                  </a:lnTo>
                  <a:lnTo>
                    <a:pt x="971550" y="22225"/>
                  </a:lnTo>
                  <a:lnTo>
                    <a:pt x="984250" y="50800"/>
                  </a:lnTo>
                  <a:lnTo>
                    <a:pt x="990600" y="19050"/>
                  </a:lnTo>
                  <a:lnTo>
                    <a:pt x="1006475" y="57150"/>
                  </a:lnTo>
                  <a:lnTo>
                    <a:pt x="1022350" y="3175"/>
                  </a:lnTo>
                  <a:lnTo>
                    <a:pt x="1038225" y="53975"/>
                  </a:lnTo>
                  <a:lnTo>
                    <a:pt x="1038225" y="53975"/>
                  </a:lnTo>
                  <a:lnTo>
                    <a:pt x="1057275" y="0"/>
                  </a:lnTo>
                </a:path>
              </a:pathLst>
            </a:custGeom>
            <a:ln w="9525" cap="flat" cmpd="sng" algn="ctr">
              <a:solidFill>
                <a:schemeClr val="tx1">
                  <a:lumMod val="85000"/>
                  <a:lumOff val="1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ea typeface="ＭＳ Ｐゴシック" charset="-128"/>
                <a:cs typeface="ＭＳ Ｐゴシック" charset="-128"/>
              </a:endParaRPr>
            </a:p>
          </p:txBody>
        </p:sp>
        <p:sp>
          <p:nvSpPr>
            <p:cNvPr id="57" name="Freeform 56"/>
            <p:cNvSpPr/>
            <p:nvPr/>
          </p:nvSpPr>
          <p:spPr>
            <a:xfrm>
              <a:off x="7054593" y="5932144"/>
              <a:ext cx="641350" cy="63500"/>
            </a:xfrm>
            <a:custGeom>
              <a:avLst/>
              <a:gdLst>
                <a:gd name="connsiteX0" fmla="*/ 0 w 1057275"/>
                <a:gd name="connsiteY0" fmla="*/ 76200 h 107950"/>
                <a:gd name="connsiteX1" fmla="*/ 53975 w 1057275"/>
                <a:gd name="connsiteY1" fmla="*/ 6350 h 107950"/>
                <a:gd name="connsiteX2" fmla="*/ 73025 w 1057275"/>
                <a:gd name="connsiteY2" fmla="*/ 101600 h 107950"/>
                <a:gd name="connsiteX3" fmla="*/ 101600 w 1057275"/>
                <a:gd name="connsiteY3" fmla="*/ 15875 h 107950"/>
                <a:gd name="connsiteX4" fmla="*/ 107950 w 1057275"/>
                <a:gd name="connsiteY4" fmla="*/ 69850 h 107950"/>
                <a:gd name="connsiteX5" fmla="*/ 139700 w 1057275"/>
                <a:gd name="connsiteY5" fmla="*/ 15875 h 107950"/>
                <a:gd name="connsiteX6" fmla="*/ 152400 w 1057275"/>
                <a:gd name="connsiteY6" fmla="*/ 79375 h 107950"/>
                <a:gd name="connsiteX7" fmla="*/ 168275 w 1057275"/>
                <a:gd name="connsiteY7" fmla="*/ 38100 h 107950"/>
                <a:gd name="connsiteX8" fmla="*/ 177800 w 1057275"/>
                <a:gd name="connsiteY8" fmla="*/ 53975 h 107950"/>
                <a:gd name="connsiteX9" fmla="*/ 190500 w 1057275"/>
                <a:gd name="connsiteY9" fmla="*/ 0 h 107950"/>
                <a:gd name="connsiteX10" fmla="*/ 212725 w 1057275"/>
                <a:gd name="connsiteY10" fmla="*/ 107950 h 107950"/>
                <a:gd name="connsiteX11" fmla="*/ 222250 w 1057275"/>
                <a:gd name="connsiteY11" fmla="*/ 41275 h 107950"/>
                <a:gd name="connsiteX12" fmla="*/ 238125 w 1057275"/>
                <a:gd name="connsiteY12" fmla="*/ 69850 h 107950"/>
                <a:gd name="connsiteX13" fmla="*/ 244475 w 1057275"/>
                <a:gd name="connsiteY13" fmla="*/ 19050 h 107950"/>
                <a:gd name="connsiteX14" fmla="*/ 269875 w 1057275"/>
                <a:gd name="connsiteY14" fmla="*/ 73025 h 107950"/>
                <a:gd name="connsiteX15" fmla="*/ 285750 w 1057275"/>
                <a:gd name="connsiteY15" fmla="*/ 15875 h 107950"/>
                <a:gd name="connsiteX16" fmla="*/ 298450 w 1057275"/>
                <a:gd name="connsiteY16" fmla="*/ 50800 h 107950"/>
                <a:gd name="connsiteX17" fmla="*/ 307975 w 1057275"/>
                <a:gd name="connsiteY17" fmla="*/ 25400 h 107950"/>
                <a:gd name="connsiteX18" fmla="*/ 311150 w 1057275"/>
                <a:gd name="connsiteY18" fmla="*/ 69850 h 107950"/>
                <a:gd name="connsiteX19" fmla="*/ 333375 w 1057275"/>
                <a:gd name="connsiteY19" fmla="*/ 31750 h 107950"/>
                <a:gd name="connsiteX20" fmla="*/ 339725 w 1057275"/>
                <a:gd name="connsiteY20" fmla="*/ 60325 h 107950"/>
                <a:gd name="connsiteX21" fmla="*/ 358775 w 1057275"/>
                <a:gd name="connsiteY21" fmla="*/ 25400 h 107950"/>
                <a:gd name="connsiteX22" fmla="*/ 374650 w 1057275"/>
                <a:gd name="connsiteY22" fmla="*/ 50800 h 107950"/>
                <a:gd name="connsiteX23" fmla="*/ 381000 w 1057275"/>
                <a:gd name="connsiteY23" fmla="*/ 19050 h 107950"/>
                <a:gd name="connsiteX24" fmla="*/ 400050 w 1057275"/>
                <a:gd name="connsiteY24" fmla="*/ 69850 h 107950"/>
                <a:gd name="connsiteX25" fmla="*/ 412750 w 1057275"/>
                <a:gd name="connsiteY25" fmla="*/ 15875 h 107950"/>
                <a:gd name="connsiteX26" fmla="*/ 422275 w 1057275"/>
                <a:gd name="connsiteY26" fmla="*/ 66675 h 107950"/>
                <a:gd name="connsiteX27" fmla="*/ 441325 w 1057275"/>
                <a:gd name="connsiteY27" fmla="*/ 12700 h 107950"/>
                <a:gd name="connsiteX28" fmla="*/ 463550 w 1057275"/>
                <a:gd name="connsiteY28" fmla="*/ 92075 h 107950"/>
                <a:gd name="connsiteX29" fmla="*/ 463550 w 1057275"/>
                <a:gd name="connsiteY29" fmla="*/ 44450 h 107950"/>
                <a:gd name="connsiteX30" fmla="*/ 476250 w 1057275"/>
                <a:gd name="connsiteY30" fmla="*/ 63500 h 107950"/>
                <a:gd name="connsiteX31" fmla="*/ 492125 w 1057275"/>
                <a:gd name="connsiteY31" fmla="*/ 22225 h 107950"/>
                <a:gd name="connsiteX32" fmla="*/ 511175 w 1057275"/>
                <a:gd name="connsiteY32" fmla="*/ 66675 h 107950"/>
                <a:gd name="connsiteX33" fmla="*/ 533400 w 1057275"/>
                <a:gd name="connsiteY33" fmla="*/ 22225 h 107950"/>
                <a:gd name="connsiteX34" fmla="*/ 536575 w 1057275"/>
                <a:gd name="connsiteY34" fmla="*/ 50800 h 107950"/>
                <a:gd name="connsiteX35" fmla="*/ 555625 w 1057275"/>
                <a:gd name="connsiteY35" fmla="*/ 28575 h 107950"/>
                <a:gd name="connsiteX36" fmla="*/ 565150 w 1057275"/>
                <a:gd name="connsiteY36" fmla="*/ 44450 h 107950"/>
                <a:gd name="connsiteX37" fmla="*/ 577850 w 1057275"/>
                <a:gd name="connsiteY37" fmla="*/ 12700 h 107950"/>
                <a:gd name="connsiteX38" fmla="*/ 593725 w 1057275"/>
                <a:gd name="connsiteY38" fmla="*/ 60325 h 107950"/>
                <a:gd name="connsiteX39" fmla="*/ 609600 w 1057275"/>
                <a:gd name="connsiteY39" fmla="*/ 19050 h 107950"/>
                <a:gd name="connsiteX40" fmla="*/ 619125 w 1057275"/>
                <a:gd name="connsiteY40" fmla="*/ 60325 h 107950"/>
                <a:gd name="connsiteX41" fmla="*/ 631825 w 1057275"/>
                <a:gd name="connsiteY41" fmla="*/ 12700 h 107950"/>
                <a:gd name="connsiteX42" fmla="*/ 641350 w 1057275"/>
                <a:gd name="connsiteY42" fmla="*/ 92075 h 107950"/>
                <a:gd name="connsiteX43" fmla="*/ 650875 w 1057275"/>
                <a:gd name="connsiteY43" fmla="*/ 15875 h 107950"/>
                <a:gd name="connsiteX44" fmla="*/ 660400 w 1057275"/>
                <a:gd name="connsiteY44" fmla="*/ 47625 h 107950"/>
                <a:gd name="connsiteX45" fmla="*/ 669925 w 1057275"/>
                <a:gd name="connsiteY45" fmla="*/ 15875 h 107950"/>
                <a:gd name="connsiteX46" fmla="*/ 676275 w 1057275"/>
                <a:gd name="connsiteY46" fmla="*/ 41275 h 107950"/>
                <a:gd name="connsiteX47" fmla="*/ 695325 w 1057275"/>
                <a:gd name="connsiteY47" fmla="*/ 19050 h 107950"/>
                <a:gd name="connsiteX48" fmla="*/ 698500 w 1057275"/>
                <a:gd name="connsiteY48" fmla="*/ 47625 h 107950"/>
                <a:gd name="connsiteX49" fmla="*/ 714375 w 1057275"/>
                <a:gd name="connsiteY49" fmla="*/ 6350 h 107950"/>
                <a:gd name="connsiteX50" fmla="*/ 727075 w 1057275"/>
                <a:gd name="connsiteY50" fmla="*/ 76200 h 107950"/>
                <a:gd name="connsiteX51" fmla="*/ 742950 w 1057275"/>
                <a:gd name="connsiteY51" fmla="*/ 38100 h 107950"/>
                <a:gd name="connsiteX52" fmla="*/ 749300 w 1057275"/>
                <a:gd name="connsiteY52" fmla="*/ 60325 h 107950"/>
                <a:gd name="connsiteX53" fmla="*/ 762000 w 1057275"/>
                <a:gd name="connsiteY53" fmla="*/ 19050 h 107950"/>
                <a:gd name="connsiteX54" fmla="*/ 777875 w 1057275"/>
                <a:gd name="connsiteY54" fmla="*/ 57150 h 107950"/>
                <a:gd name="connsiteX55" fmla="*/ 800100 w 1057275"/>
                <a:gd name="connsiteY55" fmla="*/ 12700 h 107950"/>
                <a:gd name="connsiteX56" fmla="*/ 812800 w 1057275"/>
                <a:gd name="connsiteY56" fmla="*/ 60325 h 107950"/>
                <a:gd name="connsiteX57" fmla="*/ 822325 w 1057275"/>
                <a:gd name="connsiteY57" fmla="*/ 19050 h 107950"/>
                <a:gd name="connsiteX58" fmla="*/ 828675 w 1057275"/>
                <a:gd name="connsiteY58" fmla="*/ 47625 h 107950"/>
                <a:gd name="connsiteX59" fmla="*/ 844550 w 1057275"/>
                <a:gd name="connsiteY59" fmla="*/ 12700 h 107950"/>
                <a:gd name="connsiteX60" fmla="*/ 857250 w 1057275"/>
                <a:gd name="connsiteY60" fmla="*/ 53975 h 107950"/>
                <a:gd name="connsiteX61" fmla="*/ 873125 w 1057275"/>
                <a:gd name="connsiteY61" fmla="*/ 6350 h 107950"/>
                <a:gd name="connsiteX62" fmla="*/ 879475 w 1057275"/>
                <a:gd name="connsiteY62" fmla="*/ 47625 h 107950"/>
                <a:gd name="connsiteX63" fmla="*/ 889000 w 1057275"/>
                <a:gd name="connsiteY63" fmla="*/ 19050 h 107950"/>
                <a:gd name="connsiteX64" fmla="*/ 908050 w 1057275"/>
                <a:gd name="connsiteY64" fmla="*/ 57150 h 107950"/>
                <a:gd name="connsiteX65" fmla="*/ 908050 w 1057275"/>
                <a:gd name="connsiteY65" fmla="*/ 19050 h 107950"/>
                <a:gd name="connsiteX66" fmla="*/ 930275 w 1057275"/>
                <a:gd name="connsiteY66" fmla="*/ 57150 h 107950"/>
                <a:gd name="connsiteX67" fmla="*/ 942975 w 1057275"/>
                <a:gd name="connsiteY67" fmla="*/ 9525 h 107950"/>
                <a:gd name="connsiteX68" fmla="*/ 955675 w 1057275"/>
                <a:gd name="connsiteY68" fmla="*/ 53975 h 107950"/>
                <a:gd name="connsiteX69" fmla="*/ 971550 w 1057275"/>
                <a:gd name="connsiteY69" fmla="*/ 22225 h 107950"/>
                <a:gd name="connsiteX70" fmla="*/ 984250 w 1057275"/>
                <a:gd name="connsiteY70" fmla="*/ 50800 h 107950"/>
                <a:gd name="connsiteX71" fmla="*/ 990600 w 1057275"/>
                <a:gd name="connsiteY71" fmla="*/ 19050 h 107950"/>
                <a:gd name="connsiteX72" fmla="*/ 1006475 w 1057275"/>
                <a:gd name="connsiteY72" fmla="*/ 57150 h 107950"/>
                <a:gd name="connsiteX73" fmla="*/ 1022350 w 1057275"/>
                <a:gd name="connsiteY73" fmla="*/ 3175 h 107950"/>
                <a:gd name="connsiteX74" fmla="*/ 1038225 w 1057275"/>
                <a:gd name="connsiteY74" fmla="*/ 53975 h 107950"/>
                <a:gd name="connsiteX75" fmla="*/ 1038225 w 1057275"/>
                <a:gd name="connsiteY75" fmla="*/ 53975 h 107950"/>
                <a:gd name="connsiteX76" fmla="*/ 1057275 w 1057275"/>
                <a:gd name="connsiteY76" fmla="*/ 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057275" h="107950">
                  <a:moveTo>
                    <a:pt x="0" y="76200"/>
                  </a:moveTo>
                  <a:lnTo>
                    <a:pt x="53975" y="6350"/>
                  </a:lnTo>
                  <a:lnTo>
                    <a:pt x="73025" y="101600"/>
                  </a:lnTo>
                  <a:lnTo>
                    <a:pt x="101600" y="15875"/>
                  </a:lnTo>
                  <a:lnTo>
                    <a:pt x="107950" y="69850"/>
                  </a:lnTo>
                  <a:lnTo>
                    <a:pt x="139700" y="15875"/>
                  </a:lnTo>
                  <a:lnTo>
                    <a:pt x="152400" y="79375"/>
                  </a:lnTo>
                  <a:lnTo>
                    <a:pt x="168275" y="38100"/>
                  </a:lnTo>
                  <a:lnTo>
                    <a:pt x="177800" y="53975"/>
                  </a:lnTo>
                  <a:lnTo>
                    <a:pt x="190500" y="0"/>
                  </a:lnTo>
                  <a:lnTo>
                    <a:pt x="212725" y="107950"/>
                  </a:lnTo>
                  <a:lnTo>
                    <a:pt x="222250" y="41275"/>
                  </a:lnTo>
                  <a:lnTo>
                    <a:pt x="238125" y="69850"/>
                  </a:lnTo>
                  <a:lnTo>
                    <a:pt x="244475" y="19050"/>
                  </a:lnTo>
                  <a:lnTo>
                    <a:pt x="269875" y="73025"/>
                  </a:lnTo>
                  <a:lnTo>
                    <a:pt x="285750" y="15875"/>
                  </a:lnTo>
                  <a:lnTo>
                    <a:pt x="298450" y="50800"/>
                  </a:lnTo>
                  <a:lnTo>
                    <a:pt x="307975" y="25400"/>
                  </a:lnTo>
                  <a:lnTo>
                    <a:pt x="311150" y="69850"/>
                  </a:lnTo>
                  <a:lnTo>
                    <a:pt x="333375" y="31750"/>
                  </a:lnTo>
                  <a:lnTo>
                    <a:pt x="339725" y="60325"/>
                  </a:lnTo>
                  <a:lnTo>
                    <a:pt x="358775" y="25400"/>
                  </a:lnTo>
                  <a:lnTo>
                    <a:pt x="374650" y="50800"/>
                  </a:lnTo>
                  <a:lnTo>
                    <a:pt x="381000" y="19050"/>
                  </a:lnTo>
                  <a:lnTo>
                    <a:pt x="400050" y="69850"/>
                  </a:lnTo>
                  <a:lnTo>
                    <a:pt x="412750" y="15875"/>
                  </a:lnTo>
                  <a:lnTo>
                    <a:pt x="422275" y="66675"/>
                  </a:lnTo>
                  <a:lnTo>
                    <a:pt x="441325" y="12700"/>
                  </a:lnTo>
                  <a:lnTo>
                    <a:pt x="463550" y="92075"/>
                  </a:lnTo>
                  <a:lnTo>
                    <a:pt x="463550" y="44450"/>
                  </a:lnTo>
                  <a:lnTo>
                    <a:pt x="476250" y="63500"/>
                  </a:lnTo>
                  <a:lnTo>
                    <a:pt x="492125" y="22225"/>
                  </a:lnTo>
                  <a:lnTo>
                    <a:pt x="511175" y="66675"/>
                  </a:lnTo>
                  <a:lnTo>
                    <a:pt x="533400" y="22225"/>
                  </a:lnTo>
                  <a:lnTo>
                    <a:pt x="536575" y="50800"/>
                  </a:lnTo>
                  <a:lnTo>
                    <a:pt x="555625" y="28575"/>
                  </a:lnTo>
                  <a:lnTo>
                    <a:pt x="565150" y="44450"/>
                  </a:lnTo>
                  <a:lnTo>
                    <a:pt x="577850" y="12700"/>
                  </a:lnTo>
                  <a:lnTo>
                    <a:pt x="593725" y="60325"/>
                  </a:lnTo>
                  <a:lnTo>
                    <a:pt x="609600" y="19050"/>
                  </a:lnTo>
                  <a:lnTo>
                    <a:pt x="619125" y="60325"/>
                  </a:lnTo>
                  <a:lnTo>
                    <a:pt x="631825" y="12700"/>
                  </a:lnTo>
                  <a:lnTo>
                    <a:pt x="641350" y="92075"/>
                  </a:lnTo>
                  <a:lnTo>
                    <a:pt x="650875" y="15875"/>
                  </a:lnTo>
                  <a:lnTo>
                    <a:pt x="660400" y="47625"/>
                  </a:lnTo>
                  <a:lnTo>
                    <a:pt x="669925" y="15875"/>
                  </a:lnTo>
                  <a:lnTo>
                    <a:pt x="676275" y="41275"/>
                  </a:lnTo>
                  <a:lnTo>
                    <a:pt x="695325" y="19050"/>
                  </a:lnTo>
                  <a:lnTo>
                    <a:pt x="698500" y="47625"/>
                  </a:lnTo>
                  <a:lnTo>
                    <a:pt x="714375" y="6350"/>
                  </a:lnTo>
                  <a:lnTo>
                    <a:pt x="727075" y="76200"/>
                  </a:lnTo>
                  <a:lnTo>
                    <a:pt x="742950" y="38100"/>
                  </a:lnTo>
                  <a:lnTo>
                    <a:pt x="749300" y="60325"/>
                  </a:lnTo>
                  <a:lnTo>
                    <a:pt x="762000" y="19050"/>
                  </a:lnTo>
                  <a:lnTo>
                    <a:pt x="777875" y="57150"/>
                  </a:lnTo>
                  <a:lnTo>
                    <a:pt x="800100" y="12700"/>
                  </a:lnTo>
                  <a:lnTo>
                    <a:pt x="812800" y="60325"/>
                  </a:lnTo>
                  <a:lnTo>
                    <a:pt x="822325" y="19050"/>
                  </a:lnTo>
                  <a:lnTo>
                    <a:pt x="828675" y="47625"/>
                  </a:lnTo>
                  <a:lnTo>
                    <a:pt x="844550" y="12700"/>
                  </a:lnTo>
                  <a:lnTo>
                    <a:pt x="857250" y="53975"/>
                  </a:lnTo>
                  <a:lnTo>
                    <a:pt x="873125" y="6350"/>
                  </a:lnTo>
                  <a:lnTo>
                    <a:pt x="879475" y="47625"/>
                  </a:lnTo>
                  <a:lnTo>
                    <a:pt x="889000" y="19050"/>
                  </a:lnTo>
                  <a:lnTo>
                    <a:pt x="908050" y="57150"/>
                  </a:lnTo>
                  <a:lnTo>
                    <a:pt x="908050" y="19050"/>
                  </a:lnTo>
                  <a:cubicBezTo>
                    <a:pt x="931222" y="65393"/>
                    <a:pt x="930275" y="80066"/>
                    <a:pt x="930275" y="57150"/>
                  </a:cubicBezTo>
                  <a:lnTo>
                    <a:pt x="942975" y="9525"/>
                  </a:lnTo>
                  <a:lnTo>
                    <a:pt x="955675" y="53975"/>
                  </a:lnTo>
                  <a:lnTo>
                    <a:pt x="971550" y="22225"/>
                  </a:lnTo>
                  <a:lnTo>
                    <a:pt x="984250" y="50800"/>
                  </a:lnTo>
                  <a:lnTo>
                    <a:pt x="990600" y="19050"/>
                  </a:lnTo>
                  <a:lnTo>
                    <a:pt x="1006475" y="57150"/>
                  </a:lnTo>
                  <a:lnTo>
                    <a:pt x="1022350" y="3175"/>
                  </a:lnTo>
                  <a:lnTo>
                    <a:pt x="1038225" y="53975"/>
                  </a:lnTo>
                  <a:lnTo>
                    <a:pt x="1038225" y="53975"/>
                  </a:lnTo>
                  <a:lnTo>
                    <a:pt x="1057275" y="0"/>
                  </a:lnTo>
                </a:path>
              </a:pathLst>
            </a:custGeom>
            <a:ln w="9525" cap="flat" cmpd="sng" algn="ctr">
              <a:solidFill>
                <a:schemeClr val="tx1">
                  <a:lumMod val="85000"/>
                  <a:lumOff val="1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ea typeface="ＭＳ Ｐゴシック" charset="-128"/>
                <a:cs typeface="ＭＳ Ｐゴシック" charset="-128"/>
              </a:endParaRPr>
            </a:p>
          </p:txBody>
        </p:sp>
        <p:cxnSp>
          <p:nvCxnSpPr>
            <p:cNvPr id="64" name="Straight Connector 63"/>
            <p:cNvCxnSpPr>
              <a:cxnSpLocks noChangeShapeType="1"/>
              <a:stCxn id="57" idx="0"/>
              <a:endCxn id="55" idx="76"/>
            </p:cNvCxnSpPr>
            <p:nvPr/>
          </p:nvCxnSpPr>
          <p:spPr bwMode="auto">
            <a:xfrm flipH="1" flipV="1">
              <a:off x="7047804" y="5386896"/>
              <a:ext cx="6350" cy="563563"/>
            </a:xfrm>
            <a:prstGeom prst="line">
              <a:avLst/>
            </a:prstGeom>
            <a:noFill/>
            <a:ln w="12700">
              <a:solidFill>
                <a:srgbClr val="262626"/>
              </a:solidFill>
              <a:round/>
              <a:headEnd/>
              <a:tailEnd/>
            </a:ln>
            <a:effectLst>
              <a:outerShdw dist="20000" dir="5400000" rotWithShape="0">
                <a:srgbClr val="808080">
                  <a:alpha val="37999"/>
                </a:srgbClr>
              </a:outerShdw>
            </a:effectLst>
          </p:spPr>
        </p:cxnSp>
        <p:cxnSp>
          <p:nvCxnSpPr>
            <p:cNvPr id="70" name="Straight Connector 69"/>
            <p:cNvCxnSpPr>
              <a:cxnSpLocks noChangeShapeType="1"/>
              <a:stCxn id="57" idx="76"/>
              <a:endCxn id="56" idx="0"/>
            </p:cNvCxnSpPr>
            <p:nvPr/>
          </p:nvCxnSpPr>
          <p:spPr bwMode="auto">
            <a:xfrm flipH="1" flipV="1">
              <a:off x="7685923" y="5413830"/>
              <a:ext cx="9525" cy="492125"/>
            </a:xfrm>
            <a:prstGeom prst="line">
              <a:avLst/>
            </a:prstGeom>
            <a:noFill/>
            <a:ln w="12700">
              <a:solidFill>
                <a:srgbClr val="262626"/>
              </a:solidFill>
              <a:round/>
              <a:headEnd/>
              <a:tailEnd/>
            </a:ln>
            <a:effectLst>
              <a:outerShdw dist="20000" dir="5400000" rotWithShape="0">
                <a:srgbClr val="808080">
                  <a:alpha val="37999"/>
                </a:srgbClr>
              </a:outerShdw>
            </a:effectLst>
          </p:spPr>
        </p:cxnSp>
        <p:sp>
          <p:nvSpPr>
            <p:cNvPr id="74" name="Oval 73"/>
            <p:cNvSpPr>
              <a:spLocks noChangeArrowheads="1"/>
            </p:cNvSpPr>
            <p:nvPr/>
          </p:nvSpPr>
          <p:spPr bwMode="auto">
            <a:xfrm>
              <a:off x="6957094" y="6004283"/>
              <a:ext cx="212725" cy="212725"/>
            </a:xfrm>
            <a:prstGeom prst="ellipse">
              <a:avLst/>
            </a:prstGeom>
            <a:solidFill>
              <a:srgbClr val="000090"/>
            </a:solidFill>
            <a:ln w="9525">
              <a:noFill/>
              <a:round/>
              <a:headEnd/>
              <a:tailEnd/>
            </a:ln>
            <a:effectLst>
              <a:outerShdw dist="23000" dir="5400000" rotWithShape="0">
                <a:srgbClr val="808080">
                  <a:alpha val="34999"/>
                </a:srgbClr>
              </a:outerShdw>
            </a:effectLst>
          </p:spPr>
          <p:txBody>
            <a:bodyPr anchor="ctr"/>
            <a:lstStyle/>
            <a:p>
              <a:pPr algn="ctr">
                <a:defRPr/>
              </a:pPr>
              <a:endParaRPr lang="en-GB">
                <a:solidFill>
                  <a:srgbClr val="FFFFFF"/>
                </a:solidFill>
                <a:latin typeface="+mn-lt"/>
                <a:cs typeface="ＭＳ Ｐゴシック" charset="-128"/>
              </a:endParaRPr>
            </a:p>
          </p:txBody>
        </p:sp>
        <p:sp>
          <p:nvSpPr>
            <p:cNvPr id="76" name="Oval 75"/>
            <p:cNvSpPr>
              <a:spLocks noChangeArrowheads="1"/>
            </p:cNvSpPr>
            <p:nvPr/>
          </p:nvSpPr>
          <p:spPr bwMode="auto">
            <a:xfrm>
              <a:off x="7641283" y="5087328"/>
              <a:ext cx="212725" cy="212725"/>
            </a:xfrm>
            <a:prstGeom prst="ellipse">
              <a:avLst/>
            </a:prstGeom>
            <a:solidFill>
              <a:srgbClr val="FFFFFF"/>
            </a:solidFill>
            <a:ln w="9525">
              <a:solidFill>
                <a:srgbClr val="000090"/>
              </a:solidFill>
              <a:round/>
              <a:headEnd/>
              <a:tailEnd/>
            </a:ln>
            <a:effectLst>
              <a:outerShdw dist="23000" dir="5400000" rotWithShape="0">
                <a:srgbClr val="808080">
                  <a:alpha val="34999"/>
                </a:srgbClr>
              </a:outerShdw>
            </a:effectLst>
          </p:spPr>
          <p:txBody>
            <a:bodyPr anchor="ctr"/>
            <a:lstStyle/>
            <a:p>
              <a:pPr algn="ctr">
                <a:defRPr/>
              </a:pPr>
              <a:endParaRPr lang="en-GB">
                <a:solidFill>
                  <a:srgbClr val="FFFFFF"/>
                </a:solidFill>
                <a:latin typeface="+mn-lt"/>
                <a:cs typeface="ＭＳ Ｐゴシック" charset="-128"/>
              </a:endParaRPr>
            </a:p>
          </p:txBody>
        </p:sp>
        <p:cxnSp>
          <p:nvCxnSpPr>
            <p:cNvPr id="94" name="Straight Connector 93"/>
            <p:cNvCxnSpPr>
              <a:cxnSpLocks noChangeShapeType="1"/>
            </p:cNvCxnSpPr>
            <p:nvPr/>
          </p:nvCxnSpPr>
          <p:spPr bwMode="auto">
            <a:xfrm rot="16200000" flipV="1">
              <a:off x="5891600" y="5455826"/>
              <a:ext cx="965200" cy="15875"/>
            </a:xfrm>
            <a:prstGeom prst="line">
              <a:avLst/>
            </a:prstGeom>
            <a:noFill/>
            <a:ln w="12700">
              <a:solidFill>
                <a:srgbClr val="262626"/>
              </a:solidFill>
              <a:round/>
              <a:headEnd/>
              <a:tailEnd/>
            </a:ln>
            <a:effectLst>
              <a:outerShdw dist="20000" dir="5400000" rotWithShape="0">
                <a:srgbClr val="808080">
                  <a:alpha val="37999"/>
                </a:srgbClr>
              </a:outerShdw>
            </a:effectLst>
          </p:spPr>
        </p:cxnSp>
      </p:grpSp>
    </p:spTree>
    <p:extLst>
      <p:ext uri="{BB962C8B-B14F-4D97-AF65-F5344CB8AC3E}">
        <p14:creationId xmlns:p14="http://schemas.microsoft.com/office/powerpoint/2010/main" val="3066314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lstStyle/>
          <a:p>
            <a:r>
              <a:rPr lang="en-GB" dirty="0" smtClean="0"/>
              <a:t>1900 - What we knew</a:t>
            </a:r>
            <a:endParaRPr lang="en-GB" dirty="0"/>
          </a:p>
        </p:txBody>
      </p:sp>
      <p:sp>
        <p:nvSpPr>
          <p:cNvPr id="4" name="Text Placeholder 3"/>
          <p:cNvSpPr>
            <a:spLocks noGrp="1"/>
          </p:cNvSpPr>
          <p:nvPr>
            <p:ph type="body" idx="1"/>
          </p:nvPr>
        </p:nvSpPr>
        <p:spPr>
          <a:xfrm>
            <a:off x="4788024" y="1340768"/>
            <a:ext cx="4040188" cy="639762"/>
          </a:xfrm>
        </p:spPr>
        <p:txBody>
          <a:bodyPr/>
          <a:lstStyle/>
          <a:p>
            <a:pPr algn="ctr"/>
            <a:r>
              <a:rPr lang="en-GB" dirty="0" smtClean="0"/>
              <a:t>Unknown</a:t>
            </a:r>
            <a:endParaRPr lang="en-GB" dirty="0"/>
          </a:p>
        </p:txBody>
      </p:sp>
      <p:sp>
        <p:nvSpPr>
          <p:cNvPr id="3" name="Content Placeholder 2"/>
          <p:cNvSpPr>
            <a:spLocks noGrp="1"/>
          </p:cNvSpPr>
          <p:nvPr>
            <p:ph sz="half" idx="2"/>
          </p:nvPr>
        </p:nvSpPr>
        <p:spPr>
          <a:xfrm>
            <a:off x="4777680" y="2246883"/>
            <a:ext cx="4040188" cy="3951288"/>
          </a:xfrm>
        </p:spPr>
        <p:txBody>
          <a:bodyPr>
            <a:normAutofit lnSpcReduction="10000"/>
          </a:bodyPr>
          <a:lstStyle/>
          <a:p>
            <a:r>
              <a:rPr lang="en-GB" dirty="0"/>
              <a:t>Mendel’s lost laws</a:t>
            </a:r>
          </a:p>
          <a:p>
            <a:r>
              <a:rPr lang="en-GB" dirty="0" smtClean="0"/>
              <a:t>Base composition of nucleic acids</a:t>
            </a:r>
          </a:p>
          <a:p>
            <a:r>
              <a:rPr lang="en-GB" dirty="0" smtClean="0"/>
              <a:t>Role of the nucleus</a:t>
            </a:r>
          </a:p>
          <a:p>
            <a:r>
              <a:rPr lang="en-GB" dirty="0"/>
              <a:t>Distinction between RNA and DNA </a:t>
            </a:r>
            <a:endParaRPr lang="en-GB" dirty="0" smtClean="0"/>
          </a:p>
          <a:p>
            <a:r>
              <a:rPr lang="en-GB" dirty="0" smtClean="0"/>
              <a:t>Significance of chromosomes</a:t>
            </a:r>
          </a:p>
          <a:p>
            <a:r>
              <a:rPr lang="en-GB" dirty="0" smtClean="0"/>
              <a:t>That enzymes were proteins</a:t>
            </a:r>
          </a:p>
          <a:p>
            <a:r>
              <a:rPr lang="en-GB" dirty="0" smtClean="0"/>
              <a:t>Most of biochemistry </a:t>
            </a:r>
          </a:p>
          <a:p>
            <a:endParaRPr lang="en-GB" dirty="0"/>
          </a:p>
        </p:txBody>
      </p:sp>
      <p:sp>
        <p:nvSpPr>
          <p:cNvPr id="8" name="Text Placeholder 3"/>
          <p:cNvSpPr>
            <a:spLocks noGrp="1"/>
          </p:cNvSpPr>
          <p:nvPr>
            <p:ph type="body" idx="1"/>
          </p:nvPr>
        </p:nvSpPr>
        <p:spPr>
          <a:xfrm>
            <a:off x="323528" y="1340768"/>
            <a:ext cx="4040188" cy="639762"/>
          </a:xfrm>
        </p:spPr>
        <p:txBody>
          <a:bodyPr/>
          <a:lstStyle/>
          <a:p>
            <a:pPr algn="ctr"/>
            <a:r>
              <a:rPr lang="en-GB" dirty="0"/>
              <a:t>K</a:t>
            </a:r>
            <a:r>
              <a:rPr lang="en-GB" dirty="0" smtClean="0"/>
              <a:t>nown</a:t>
            </a:r>
            <a:endParaRPr lang="en-GB" dirty="0"/>
          </a:p>
        </p:txBody>
      </p:sp>
      <p:sp>
        <p:nvSpPr>
          <p:cNvPr id="9" name="Content Placeholder 2"/>
          <p:cNvSpPr>
            <a:spLocks noGrp="1"/>
          </p:cNvSpPr>
          <p:nvPr>
            <p:ph sz="half" idx="2"/>
          </p:nvPr>
        </p:nvSpPr>
        <p:spPr>
          <a:xfrm>
            <a:off x="323528" y="2276872"/>
            <a:ext cx="4040188" cy="3951288"/>
          </a:xfrm>
        </p:spPr>
        <p:txBody>
          <a:bodyPr>
            <a:normAutofit/>
          </a:bodyPr>
          <a:lstStyle/>
          <a:p>
            <a:r>
              <a:rPr lang="en-GB" dirty="0" smtClean="0"/>
              <a:t>Distinction between proteins and nucleic acids</a:t>
            </a:r>
          </a:p>
          <a:p>
            <a:r>
              <a:rPr lang="en-GB" dirty="0" smtClean="0"/>
              <a:t>Somehow </a:t>
            </a:r>
            <a:r>
              <a:rPr lang="en-GB" dirty="0" err="1" smtClean="0"/>
              <a:t>nuclein</a:t>
            </a:r>
            <a:r>
              <a:rPr lang="en-GB" dirty="0" smtClean="0"/>
              <a:t> was involved in cell growth</a:t>
            </a:r>
          </a:p>
          <a:p>
            <a:r>
              <a:rPr lang="en-GB" dirty="0" smtClean="0"/>
              <a:t>Somehow the nucleus was involved in cell division</a:t>
            </a:r>
            <a:endParaRPr lang="en-GB" dirty="0"/>
          </a:p>
        </p:txBody>
      </p:sp>
    </p:spTree>
    <p:extLst>
      <p:ext uri="{BB962C8B-B14F-4D97-AF65-F5344CB8AC3E}">
        <p14:creationId xmlns:p14="http://schemas.microsoft.com/office/powerpoint/2010/main" val="3814443605"/>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Detection</a:t>
            </a:r>
            <a:endParaRPr lang="en-GB" dirty="0"/>
          </a:p>
        </p:txBody>
      </p:sp>
      <p:pic>
        <p:nvPicPr>
          <p:cNvPr id="7170" name="Picture 2" descr="Fig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204864"/>
            <a:ext cx="7810500" cy="26003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131840" y="5994001"/>
            <a:ext cx="5722268" cy="369332"/>
          </a:xfrm>
          <a:prstGeom prst="rect">
            <a:avLst/>
          </a:prstGeom>
        </p:spPr>
        <p:txBody>
          <a:bodyPr wrap="square">
            <a:spAutoFit/>
          </a:bodyPr>
          <a:lstStyle/>
          <a:p>
            <a:r>
              <a:rPr lang="en-GB" dirty="0" smtClean="0"/>
              <a:t>http://ieeexplore.ieee.org/xpls/icp.jsp?arnumber=5626570</a:t>
            </a:r>
            <a:endParaRPr lang="en-GB" dirty="0"/>
          </a:p>
        </p:txBody>
      </p:sp>
    </p:spTree>
    <p:extLst>
      <p:ext uri="{BB962C8B-B14F-4D97-AF65-F5344CB8AC3E}">
        <p14:creationId xmlns:p14="http://schemas.microsoft.com/office/powerpoint/2010/main" val="327378481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pore</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Either biological or synthetic</a:t>
            </a:r>
          </a:p>
          <a:p>
            <a:endParaRPr lang="en-GB" dirty="0"/>
          </a:p>
          <a:p>
            <a:r>
              <a:rPr lang="en-GB" dirty="0" smtClean="0"/>
              <a:t>Biological</a:t>
            </a:r>
          </a:p>
          <a:p>
            <a:pPr lvl="1"/>
            <a:r>
              <a:rPr lang="en-GB" dirty="0" smtClean="0"/>
              <a:t>Lipid bilayers with alpha-</a:t>
            </a:r>
            <a:r>
              <a:rPr lang="en-GB" dirty="0" err="1" smtClean="0"/>
              <a:t>haemlolysin</a:t>
            </a:r>
            <a:r>
              <a:rPr lang="en-GB" dirty="0" smtClean="0"/>
              <a:t> pores</a:t>
            </a:r>
          </a:p>
          <a:p>
            <a:pPr lvl="1"/>
            <a:r>
              <a:rPr lang="en-GB" dirty="0" smtClean="0"/>
              <a:t>Best developed</a:t>
            </a:r>
          </a:p>
          <a:p>
            <a:pPr lvl="1"/>
            <a:r>
              <a:rPr lang="en-GB" dirty="0" smtClean="0"/>
              <a:t>Pores are stable but bilayers are difficult to maintain </a:t>
            </a:r>
          </a:p>
          <a:p>
            <a:r>
              <a:rPr lang="en-GB" dirty="0" smtClean="0"/>
              <a:t>Synthetic</a:t>
            </a:r>
          </a:p>
          <a:p>
            <a:pPr lvl="1"/>
            <a:r>
              <a:rPr lang="en-GB" dirty="0" err="1" smtClean="0"/>
              <a:t>Graphene</a:t>
            </a:r>
            <a:r>
              <a:rPr lang="en-GB" dirty="0" smtClean="0"/>
              <a:t>, or titanium nitride layer with solid-state pores</a:t>
            </a:r>
          </a:p>
          <a:p>
            <a:pPr lvl="1"/>
            <a:r>
              <a:rPr lang="en-GB" dirty="0" smtClean="0"/>
              <a:t>Less developed</a:t>
            </a:r>
          </a:p>
          <a:p>
            <a:pPr lvl="1"/>
            <a:r>
              <a:rPr lang="en-GB" dirty="0" smtClean="0"/>
              <a:t>Theoretically much more robust</a:t>
            </a:r>
          </a:p>
        </p:txBody>
      </p:sp>
    </p:spTree>
    <p:extLst>
      <p:ext uri="{BB962C8B-B14F-4D97-AF65-F5344CB8AC3E}">
        <p14:creationId xmlns:p14="http://schemas.microsoft.com/office/powerpoint/2010/main" val="151380630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N</a:t>
            </a:r>
            <a:r>
              <a:rPr lang="en-GB" dirty="0" err="1" smtClean="0"/>
              <a:t>anopore</a:t>
            </a:r>
            <a:r>
              <a:rPr lang="en-GB" dirty="0" smtClean="0"/>
              <a:t> DNA sequencing</a:t>
            </a:r>
            <a:endParaRPr lang="en-GB" dirty="0"/>
          </a:p>
        </p:txBody>
      </p:sp>
      <p:sp>
        <p:nvSpPr>
          <p:cNvPr id="3" name="Content Placeholder 2"/>
          <p:cNvSpPr>
            <a:spLocks noGrp="1"/>
          </p:cNvSpPr>
          <p:nvPr>
            <p:ph idx="1"/>
          </p:nvPr>
        </p:nvSpPr>
        <p:spPr>
          <a:xfrm>
            <a:off x="457200" y="1600200"/>
            <a:ext cx="5127171" cy="4525963"/>
          </a:xfrm>
        </p:spPr>
        <p:txBody>
          <a:bodyPr>
            <a:normAutofit fontScale="85000" lnSpcReduction="10000"/>
          </a:bodyPr>
          <a:lstStyle/>
          <a:p>
            <a:r>
              <a:rPr lang="en-GB" dirty="0" smtClean="0"/>
              <a:t>Theory is quite simple</a:t>
            </a:r>
          </a:p>
          <a:p>
            <a:r>
              <a:rPr lang="en-GB" dirty="0" smtClean="0"/>
              <a:t>Feed a 4nm wide DNA molecule through a 5nm wide hole</a:t>
            </a:r>
          </a:p>
          <a:p>
            <a:r>
              <a:rPr lang="en-GB" dirty="0" smtClean="0"/>
              <a:t>As DNA passes through the hole, measure some property to determine which base is present</a:t>
            </a:r>
          </a:p>
          <a:p>
            <a:r>
              <a:rPr lang="en-GB" dirty="0" smtClean="0"/>
              <a:t>Holds the promise of no library prep and enormously parallel sequencing</a:t>
            </a:r>
          </a:p>
          <a:p>
            <a:r>
              <a:rPr lang="en-GB" dirty="0" smtClean="0"/>
              <a:t>In practice this is not easy to achieve</a:t>
            </a:r>
          </a:p>
        </p:txBody>
      </p:sp>
      <p:sp>
        <p:nvSpPr>
          <p:cNvPr id="5" name="Rectangle 4"/>
          <p:cNvSpPr/>
          <p:nvPr/>
        </p:nvSpPr>
        <p:spPr>
          <a:xfrm>
            <a:off x="2006864" y="6237906"/>
            <a:ext cx="3911071" cy="369332"/>
          </a:xfrm>
          <a:prstGeom prst="rect">
            <a:avLst/>
          </a:prstGeom>
        </p:spPr>
        <p:txBody>
          <a:bodyPr wrap="none">
            <a:spAutoFit/>
          </a:bodyPr>
          <a:lstStyle/>
          <a:p>
            <a:r>
              <a:rPr lang="en-GB" dirty="0"/>
              <a:t>http://thenerdyvet.com/category/tech/</a:t>
            </a:r>
          </a:p>
        </p:txBody>
      </p:sp>
      <p:pic>
        <p:nvPicPr>
          <p:cNvPr id="79876" name="Picture 4" descr="http://thenerdyvet.com/wp-content/uploads/2012/02/Nanopores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71" y="1481938"/>
            <a:ext cx="3439886" cy="1620490"/>
          </a:xfrm>
          <a:prstGeom prst="rect">
            <a:avLst/>
          </a:prstGeom>
          <a:noFill/>
          <a:extLst>
            <a:ext uri="{909E8E84-426E-40DD-AFC4-6F175D3DCCD1}">
              <a14:hiddenFill xmlns:a14="http://schemas.microsoft.com/office/drawing/2010/main">
                <a:solidFill>
                  <a:srgbClr val="FFFFFF"/>
                </a:solidFill>
              </a14:hiddenFill>
            </a:ext>
          </a:extLst>
        </p:spPr>
      </p:pic>
      <p:pic>
        <p:nvPicPr>
          <p:cNvPr id="79878" name="Picture 6" descr="http://thenerdyvet.com/wp-content/uploads/2012/02/Nanopores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71" y="3431621"/>
            <a:ext cx="3537240" cy="187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022091"/>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Nanopore</a:t>
            </a:r>
            <a:r>
              <a:rPr lang="en-GB" dirty="0" smtClean="0"/>
              <a:t> sequencing</a:t>
            </a:r>
            <a:endParaRPr lang="en-GB" dirty="0"/>
          </a:p>
        </p:txBody>
      </p:sp>
      <p:sp>
        <p:nvSpPr>
          <p:cNvPr id="3" name="Content Placeholder 2"/>
          <p:cNvSpPr>
            <a:spLocks noGrp="1"/>
          </p:cNvSpPr>
          <p:nvPr>
            <p:ph idx="1"/>
          </p:nvPr>
        </p:nvSpPr>
        <p:spPr>
          <a:xfrm>
            <a:off x="457201" y="1600200"/>
            <a:ext cx="4659086" cy="4525963"/>
          </a:xfrm>
        </p:spPr>
        <p:txBody>
          <a:bodyPr>
            <a:normAutofit fontScale="70000" lnSpcReduction="20000"/>
          </a:bodyPr>
          <a:lstStyle/>
          <a:p>
            <a:r>
              <a:rPr lang="en-GB" dirty="0" smtClean="0"/>
              <a:t>In practice, it is much harder</a:t>
            </a:r>
          </a:p>
          <a:p>
            <a:r>
              <a:rPr lang="en-GB" dirty="0" smtClean="0"/>
              <a:t>Problems:</a:t>
            </a:r>
          </a:p>
          <a:p>
            <a:pPr lvl="1"/>
            <a:r>
              <a:rPr lang="en-GB" dirty="0" smtClean="0"/>
              <a:t>DNA moves through the pore quickly</a:t>
            </a:r>
          </a:p>
          <a:p>
            <a:pPr lvl="1"/>
            <a:r>
              <a:rPr lang="en-GB" dirty="0" smtClean="0"/>
              <a:t>Holes are difficult/impossible to design to be thin enough so that only one base is physically located within the hole</a:t>
            </a:r>
          </a:p>
          <a:p>
            <a:pPr lvl="1"/>
            <a:r>
              <a:rPr lang="en-GB" dirty="0" smtClean="0"/>
              <a:t>DNA bases are difficult to distinguish from each other without some form of labelling</a:t>
            </a:r>
          </a:p>
          <a:p>
            <a:pPr lvl="1"/>
            <a:r>
              <a:rPr lang="en-GB" dirty="0" smtClean="0"/>
              <a:t>Electrical noise and quantum effects make signal to noise ratios very low  </a:t>
            </a:r>
          </a:p>
          <a:p>
            <a:pPr lvl="1"/>
            <a:r>
              <a:rPr lang="en-GB" dirty="0" smtClean="0"/>
              <a:t>Search space for DNA to find a pore is large</a:t>
            </a:r>
          </a:p>
        </p:txBody>
      </p:sp>
      <p:pic>
        <p:nvPicPr>
          <p:cNvPr id="4" name="Picture 2" descr="http://www.sciencemag.org/content/336/6081/534/F1.mediu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0682" y="1576744"/>
            <a:ext cx="2866118" cy="275538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563888" y="6431270"/>
            <a:ext cx="5400600" cy="369332"/>
          </a:xfrm>
          <a:prstGeom prst="rect">
            <a:avLst/>
          </a:prstGeom>
        </p:spPr>
        <p:txBody>
          <a:bodyPr wrap="square">
            <a:spAutoFit/>
          </a:bodyPr>
          <a:lstStyle/>
          <a:p>
            <a:r>
              <a:rPr lang="en-GB" dirty="0" smtClean="0"/>
              <a:t>http://omicfrontiers.com/2014/04/10/nanopore</a:t>
            </a:r>
            <a:endParaRPr lang="en-GB" dirty="0"/>
          </a:p>
        </p:txBody>
      </p:sp>
    </p:spTree>
    <p:extLst>
      <p:ext uri="{BB962C8B-B14F-4D97-AF65-F5344CB8AC3E}">
        <p14:creationId xmlns:p14="http://schemas.microsoft.com/office/powerpoint/2010/main" val="2970019237"/>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Nanopore</a:t>
            </a:r>
            <a:r>
              <a:rPr lang="en-GB" dirty="0" smtClean="0"/>
              <a:t> sequencing</a:t>
            </a:r>
            <a:endParaRPr lang="en-GB" dirty="0"/>
          </a:p>
        </p:txBody>
      </p:sp>
      <p:pic>
        <p:nvPicPr>
          <p:cNvPr id="2050" name="Picture 2" descr="http://www.nature.com/nbt/journal/v30/n4/images/nbt.2181-F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362233"/>
            <a:ext cx="6972358" cy="47612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47664" y="6133946"/>
            <a:ext cx="6192688" cy="369332"/>
          </a:xfrm>
          <a:prstGeom prst="rect">
            <a:avLst/>
          </a:prstGeom>
        </p:spPr>
        <p:txBody>
          <a:bodyPr wrap="square">
            <a:spAutoFit/>
          </a:bodyPr>
          <a:lstStyle/>
          <a:p>
            <a:r>
              <a:rPr lang="en-GB" dirty="0" smtClean="0"/>
              <a:t>http://www.nature.com/nbt/journal/v30/n4/full/nbt.2181.html</a:t>
            </a:r>
            <a:endParaRPr lang="en-GB" dirty="0"/>
          </a:p>
        </p:txBody>
      </p:sp>
    </p:spTree>
    <p:extLst>
      <p:ext uri="{BB962C8B-B14F-4D97-AF65-F5344CB8AC3E}">
        <p14:creationId xmlns:p14="http://schemas.microsoft.com/office/powerpoint/2010/main" val="99648385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txBox="1">
            <a:spLocks noGrp="1" noChangeArrowheads="1"/>
          </p:cNvSpPr>
          <p:nvPr/>
        </p:nvSpPr>
        <p:spPr bwMode="auto">
          <a:xfrm>
            <a:off x="7010400" y="6508750"/>
            <a:ext cx="213360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315FEAA-B0D6-4D35-A3F5-6CDFF657D2F5}" type="slidenum">
              <a:rPr lang="en-US" sz="1400"/>
              <a:pPr algn="r" eaLnBrk="1" hangingPunct="1"/>
              <a:t>135</a:t>
            </a:fld>
            <a:endParaRPr lang="en-US" sz="1400"/>
          </a:p>
        </p:txBody>
      </p:sp>
      <p:sp>
        <p:nvSpPr>
          <p:cNvPr id="45059" name="Rectangle 2"/>
          <p:cNvSpPr>
            <a:spLocks noChangeArrowheads="1"/>
          </p:cNvSpPr>
          <p:nvPr/>
        </p:nvSpPr>
        <p:spPr bwMode="auto">
          <a:xfrm>
            <a:off x="217488" y="76200"/>
            <a:ext cx="871378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3200">
                <a:solidFill>
                  <a:srgbClr val="4D4D4D"/>
                </a:solidFill>
              </a:rPr>
              <a:t>Nucleotide Recognition</a:t>
            </a:r>
            <a:endParaRPr lang="en-US" sz="3200">
              <a:solidFill>
                <a:srgbClr val="4D4D4D"/>
              </a:solidFill>
            </a:endParaRPr>
          </a:p>
        </p:txBody>
      </p:sp>
      <p:pic>
        <p:nvPicPr>
          <p:cNvPr id="4506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750" y="1635125"/>
            <a:ext cx="1936750"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388" y="3821113"/>
            <a:ext cx="5138737"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3841750"/>
            <a:ext cx="2913063"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725" y="1825625"/>
            <a:ext cx="479901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205532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Approaches to simplify </a:t>
            </a:r>
            <a:r>
              <a:rPr lang="en-GB" dirty="0" err="1" smtClean="0"/>
              <a:t>nanopore</a:t>
            </a:r>
            <a:r>
              <a:rPr lang="en-GB" dirty="0" smtClean="0"/>
              <a:t> sequencing </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Slow down movement of bases through </a:t>
            </a:r>
            <a:r>
              <a:rPr lang="en-GB" dirty="0" err="1" smtClean="0"/>
              <a:t>nanopore</a:t>
            </a:r>
            <a:endParaRPr lang="en-GB" dirty="0" smtClean="0"/>
          </a:p>
          <a:p>
            <a:pPr lvl="1"/>
            <a:r>
              <a:rPr lang="en-GB" dirty="0" smtClean="0"/>
              <a:t>Use an enzyme to chop DNA up and sequence individual bases as they pass through a pore</a:t>
            </a:r>
          </a:p>
          <a:p>
            <a:pPr lvl="1"/>
            <a:r>
              <a:rPr lang="en-GB" dirty="0" smtClean="0"/>
              <a:t>And/or </a:t>
            </a:r>
            <a:r>
              <a:rPr lang="en-GB" dirty="0"/>
              <a:t>u</a:t>
            </a:r>
            <a:r>
              <a:rPr lang="en-GB" dirty="0" smtClean="0"/>
              <a:t>se an enzyme to slow the progress of DNA through a pore</a:t>
            </a:r>
          </a:p>
          <a:p>
            <a:pPr lvl="1"/>
            <a:r>
              <a:rPr lang="en-GB" dirty="0" smtClean="0"/>
              <a:t>Monitor capacitive changes in the bilayer</a:t>
            </a:r>
          </a:p>
          <a:p>
            <a:r>
              <a:rPr lang="en-GB" dirty="0" smtClean="0"/>
              <a:t>Hybridize labels to single stranded DNA</a:t>
            </a:r>
          </a:p>
          <a:p>
            <a:pPr lvl="1"/>
            <a:r>
              <a:rPr lang="en-GB" dirty="0" smtClean="0"/>
              <a:t>Force the labels to disassociate as they pass through the pore</a:t>
            </a:r>
          </a:p>
          <a:p>
            <a:pPr lvl="1"/>
            <a:r>
              <a:rPr lang="en-GB" dirty="0" smtClean="0"/>
              <a:t>Detect the labels</a:t>
            </a:r>
          </a:p>
          <a:p>
            <a:pPr marL="0" indent="0">
              <a:buNone/>
            </a:pPr>
            <a:endParaRPr lang="en-GB" dirty="0"/>
          </a:p>
          <a:p>
            <a:endParaRPr lang="en-GB" dirty="0" smtClean="0"/>
          </a:p>
          <a:p>
            <a:pPr lvl="1"/>
            <a:endParaRPr lang="en-GB" dirty="0"/>
          </a:p>
        </p:txBody>
      </p:sp>
      <p:sp>
        <p:nvSpPr>
          <p:cNvPr id="4" name="Rectangle 3"/>
          <p:cNvSpPr/>
          <p:nvPr/>
        </p:nvSpPr>
        <p:spPr>
          <a:xfrm>
            <a:off x="1153885" y="5966936"/>
            <a:ext cx="5921829" cy="646331"/>
          </a:xfrm>
          <a:prstGeom prst="rect">
            <a:avLst/>
          </a:prstGeom>
        </p:spPr>
        <p:txBody>
          <a:bodyPr wrap="square">
            <a:spAutoFit/>
          </a:bodyPr>
          <a:lstStyle/>
          <a:p>
            <a:r>
              <a:rPr lang="en-GB" sz="1200" dirty="0" err="1"/>
              <a:t>Niedringhaus</a:t>
            </a:r>
            <a:r>
              <a:rPr lang="en-GB" sz="1200" dirty="0"/>
              <a:t>, T. P., </a:t>
            </a:r>
            <a:r>
              <a:rPr lang="en-GB" sz="1200" dirty="0" err="1"/>
              <a:t>Milanova</a:t>
            </a:r>
            <a:r>
              <a:rPr lang="en-GB" sz="1200" dirty="0"/>
              <a:t>, D., </a:t>
            </a:r>
            <a:r>
              <a:rPr lang="en-GB" sz="1200" dirty="0" err="1"/>
              <a:t>Kerby</a:t>
            </a:r>
            <a:r>
              <a:rPr lang="en-GB" sz="1200" dirty="0"/>
              <a:t>, M. B., Snyder, M. P., &amp; Barron, A. E. (2011). Landscape of next-generation sequencing technologies. </a:t>
            </a:r>
            <a:r>
              <a:rPr lang="en-GB" sz="1200" i="1" dirty="0"/>
              <a:t>Analytical chemistry</a:t>
            </a:r>
            <a:r>
              <a:rPr lang="en-GB" sz="1200" dirty="0"/>
              <a:t>, </a:t>
            </a:r>
            <a:r>
              <a:rPr lang="en-GB" sz="1200" i="1" dirty="0"/>
              <a:t>83</a:t>
            </a:r>
            <a:r>
              <a:rPr lang="en-GB" sz="1200" dirty="0"/>
              <a:t>(12), 4327–41. doi:10.1021/ac2010857</a:t>
            </a:r>
            <a:endParaRPr lang="en-GB" sz="1200" dirty="0">
              <a:effectLst/>
            </a:endParaRPr>
          </a:p>
        </p:txBody>
      </p:sp>
    </p:spTree>
    <p:extLst>
      <p:ext uri="{BB962C8B-B14F-4D97-AF65-F5344CB8AC3E}">
        <p14:creationId xmlns:p14="http://schemas.microsoft.com/office/powerpoint/2010/main" val="234617076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Companies involved</a:t>
            </a:r>
            <a:endParaRPr lang="en-GB" dirty="0"/>
          </a:p>
        </p:txBody>
      </p:sp>
      <p:sp>
        <p:nvSpPr>
          <p:cNvPr id="3" name="Content Placeholder 2"/>
          <p:cNvSpPr>
            <a:spLocks noGrp="1"/>
          </p:cNvSpPr>
          <p:nvPr>
            <p:ph idx="1"/>
          </p:nvPr>
        </p:nvSpPr>
        <p:spPr>
          <a:xfrm>
            <a:off x="457200" y="1600200"/>
            <a:ext cx="8435280" cy="4525963"/>
          </a:xfrm>
        </p:spPr>
        <p:txBody>
          <a:bodyPr>
            <a:normAutofit fontScale="70000" lnSpcReduction="20000"/>
          </a:bodyPr>
          <a:lstStyle/>
          <a:p>
            <a:endParaRPr lang="en-GB" dirty="0" smtClean="0"/>
          </a:p>
          <a:p>
            <a:endParaRPr lang="en-GB" dirty="0" smtClean="0"/>
          </a:p>
          <a:p>
            <a:pPr marL="0" indent="0">
              <a:buNone/>
            </a:pPr>
            <a:endParaRPr lang="en-GB" dirty="0" smtClean="0"/>
          </a:p>
          <a:p>
            <a:endParaRPr lang="en-GB" dirty="0" smtClean="0"/>
          </a:p>
          <a:p>
            <a:endParaRPr lang="en-GB" dirty="0"/>
          </a:p>
          <a:p>
            <a:pPr lvl="1"/>
            <a:endParaRPr lang="en-GB" dirty="0" smtClean="0"/>
          </a:p>
          <a:p>
            <a:pPr lvl="1"/>
            <a:r>
              <a:rPr lang="en-GB" dirty="0" smtClean="0"/>
              <a:t>ONT is closest to commercialisation</a:t>
            </a:r>
          </a:p>
          <a:p>
            <a:pPr lvl="1"/>
            <a:r>
              <a:rPr lang="en-GB" dirty="0" smtClean="0"/>
              <a:t>Two approaches to sequencing</a:t>
            </a:r>
          </a:p>
          <a:p>
            <a:pPr lvl="2"/>
            <a:r>
              <a:rPr lang="en-GB" dirty="0" err="1" smtClean="0"/>
              <a:t>Exo</a:t>
            </a:r>
            <a:r>
              <a:rPr lang="en-GB" dirty="0" smtClean="0"/>
              <a:t>-nuclease sequencing (originally part of a co-marketing agreement with </a:t>
            </a:r>
            <a:r>
              <a:rPr lang="en-GB" dirty="0" err="1" smtClean="0"/>
              <a:t>Illumina</a:t>
            </a:r>
            <a:r>
              <a:rPr lang="en-GB" dirty="0" smtClean="0"/>
              <a:t>)</a:t>
            </a:r>
          </a:p>
          <a:p>
            <a:pPr lvl="2"/>
            <a:r>
              <a:rPr lang="en-GB" dirty="0"/>
              <a:t>Strand </a:t>
            </a:r>
            <a:r>
              <a:rPr lang="en-GB" dirty="0" smtClean="0"/>
              <a:t>sequencing (now in commercialisation)</a:t>
            </a:r>
            <a:endParaRPr lang="en-GB" dirty="0"/>
          </a:p>
          <a:p>
            <a:pPr lvl="1"/>
            <a:endParaRPr lang="en-GB" dirty="0" smtClean="0"/>
          </a:p>
          <a:p>
            <a:pPr lvl="1"/>
            <a:r>
              <a:rPr lang="en-GB" dirty="0" smtClean="0"/>
              <a:t>Strand sequencing method is being commercialised by Oxford </a:t>
            </a:r>
            <a:r>
              <a:rPr lang="en-GB" dirty="0" err="1" smtClean="0"/>
              <a:t>Nanopore</a:t>
            </a:r>
            <a:endParaRPr lang="en-GB" dirty="0" smtClean="0"/>
          </a:p>
          <a:p>
            <a:pPr marL="0" indent="0">
              <a:buNone/>
            </a:pPr>
            <a:endParaRPr lang="en-GB" dirty="0"/>
          </a:p>
        </p:txBody>
      </p:sp>
      <p:pic>
        <p:nvPicPr>
          <p:cNvPr id="90114" name="Picture 2" descr="http://www.geniachip.com/wp-content/themes/genia/images/logo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43012"/>
            <a:ext cx="2400300" cy="714375"/>
          </a:xfrm>
          <a:prstGeom prst="rect">
            <a:avLst/>
          </a:prstGeom>
          <a:noFill/>
          <a:extLst>
            <a:ext uri="{909E8E84-426E-40DD-AFC4-6F175D3DCCD1}">
              <a14:hiddenFill xmlns:a14="http://schemas.microsoft.com/office/drawing/2010/main">
                <a:solidFill>
                  <a:srgbClr val="FFFFFF"/>
                </a:solidFill>
              </a14:hiddenFill>
            </a:ext>
          </a:extLst>
        </p:spPr>
      </p:pic>
      <p:pic>
        <p:nvPicPr>
          <p:cNvPr id="90116" name="Picture 4" descr="http://www.nabsys.com/App_Themes/Nabsys/images/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086" y="1827540"/>
            <a:ext cx="1914525" cy="857251"/>
          </a:xfrm>
          <a:prstGeom prst="rect">
            <a:avLst/>
          </a:prstGeom>
          <a:noFill/>
          <a:extLst>
            <a:ext uri="{909E8E84-426E-40DD-AFC4-6F175D3DCCD1}">
              <a14:hiddenFill xmlns:a14="http://schemas.microsoft.com/office/drawing/2010/main">
                <a:solidFill>
                  <a:srgbClr val="FFFFFF"/>
                </a:solidFill>
              </a14:hiddenFill>
            </a:ext>
          </a:extLst>
        </p:spPr>
      </p:pic>
      <p:pic>
        <p:nvPicPr>
          <p:cNvPr id="901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086" y="2684791"/>
            <a:ext cx="2847975"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156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0114"/>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901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Oxford </a:t>
            </a:r>
            <a:r>
              <a:rPr lang="en-GB" dirty="0" err="1" smtClean="0"/>
              <a:t>Nanopore</a:t>
            </a:r>
            <a:r>
              <a:rPr lang="en-GB" dirty="0" smtClean="0"/>
              <a:t> MAP programme</a:t>
            </a:r>
            <a:endParaRPr lang="en-GB" dirty="0"/>
          </a:p>
        </p:txBody>
      </p:sp>
      <p:sp>
        <p:nvSpPr>
          <p:cNvPr id="3" name="Content Placeholder 2"/>
          <p:cNvSpPr>
            <a:spLocks noGrp="1"/>
          </p:cNvSpPr>
          <p:nvPr>
            <p:ph idx="1"/>
          </p:nvPr>
        </p:nvSpPr>
        <p:spPr/>
        <p:txBody>
          <a:bodyPr>
            <a:normAutofit fontScale="92500" lnSpcReduction="20000"/>
          </a:bodyPr>
          <a:lstStyle/>
          <a:p>
            <a:r>
              <a:rPr lang="en-GB" dirty="0" err="1" smtClean="0"/>
              <a:t>MinIon</a:t>
            </a:r>
            <a:r>
              <a:rPr lang="en-GB" dirty="0" smtClean="0"/>
              <a:t> Access Programme</a:t>
            </a:r>
          </a:p>
          <a:p>
            <a:endParaRPr lang="en-GB" dirty="0"/>
          </a:p>
          <a:p>
            <a:r>
              <a:rPr lang="en-GB" dirty="0" smtClean="0"/>
              <a:t>Provides access to several </a:t>
            </a:r>
            <a:r>
              <a:rPr lang="en-GB" dirty="0" err="1" smtClean="0"/>
              <a:t>flowcells</a:t>
            </a:r>
            <a:r>
              <a:rPr lang="en-GB" dirty="0" smtClean="0"/>
              <a:t> and reagents for library preparation</a:t>
            </a:r>
          </a:p>
          <a:p>
            <a:endParaRPr lang="en-GB" dirty="0"/>
          </a:p>
          <a:p>
            <a:r>
              <a:rPr lang="en-GB" dirty="0" smtClean="0"/>
              <a:t>Beta testing programme – round 1</a:t>
            </a:r>
          </a:p>
          <a:p>
            <a:endParaRPr lang="en-GB" dirty="0"/>
          </a:p>
          <a:p>
            <a:r>
              <a:rPr lang="en-GB" dirty="0" smtClean="0"/>
              <a:t>Round 1 closed to new applicants </a:t>
            </a:r>
          </a:p>
          <a:p>
            <a:endParaRPr lang="en-GB" dirty="0"/>
          </a:p>
          <a:p>
            <a:r>
              <a:rPr lang="en-GB" dirty="0" smtClean="0"/>
              <a:t>Round 2 may re-open applications</a:t>
            </a:r>
          </a:p>
          <a:p>
            <a:pPr marL="0" indent="0">
              <a:buNone/>
            </a:pPr>
            <a:endParaRPr lang="en-GB" dirty="0"/>
          </a:p>
        </p:txBody>
      </p:sp>
    </p:spTree>
    <p:extLst>
      <p:ext uri="{BB962C8B-B14F-4D97-AF65-F5344CB8AC3E}">
        <p14:creationId xmlns:p14="http://schemas.microsoft.com/office/powerpoint/2010/main" val="2619698903"/>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Oxford </a:t>
            </a:r>
            <a:r>
              <a:rPr lang="en-GB" dirty="0" err="1" smtClean="0"/>
              <a:t>Nanopore</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28800"/>
            <a:ext cx="4581525"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4293096"/>
            <a:ext cx="2362200" cy="141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IMAG06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4077070"/>
            <a:ext cx="1328859" cy="235709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06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1445" y="4293096"/>
            <a:ext cx="3211374" cy="180958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067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6111" y="1823480"/>
            <a:ext cx="3264446" cy="1839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245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1910s - More on the composition of DNA</a:t>
            </a:r>
            <a:endParaRPr lang="en-GB" dirty="0"/>
          </a:p>
        </p:txBody>
      </p:sp>
      <p:sp>
        <p:nvSpPr>
          <p:cNvPr id="3" name="Content Placeholder 2"/>
          <p:cNvSpPr>
            <a:spLocks noGrp="1"/>
          </p:cNvSpPr>
          <p:nvPr>
            <p:ph idx="1"/>
          </p:nvPr>
        </p:nvSpPr>
        <p:spPr>
          <a:xfrm>
            <a:off x="457200" y="1600200"/>
            <a:ext cx="7139136" cy="1714890"/>
          </a:xfrm>
        </p:spPr>
        <p:txBody>
          <a:bodyPr>
            <a:normAutofit/>
          </a:bodyPr>
          <a:lstStyle/>
          <a:p>
            <a:r>
              <a:rPr lang="en-GB" sz="2000" dirty="0" smtClean="0"/>
              <a:t>Determined relative composition of sugars, phosphate and sugars by </a:t>
            </a:r>
            <a:r>
              <a:rPr lang="en-GB" sz="2000" dirty="0"/>
              <a:t>h</a:t>
            </a:r>
            <a:r>
              <a:rPr lang="en-GB" sz="2000" dirty="0" smtClean="0"/>
              <a:t>ydrolysis of nucleic acid</a:t>
            </a:r>
            <a:endParaRPr lang="en-GB" sz="1800" dirty="0" smtClean="0"/>
          </a:p>
          <a:p>
            <a:endParaRPr lang="en-GB" dirty="0" smtClean="0"/>
          </a:p>
          <a:p>
            <a:endParaRPr lang="en-GB" dirty="0" smtClean="0"/>
          </a:p>
          <a:p>
            <a:pPr marL="0" indent="0">
              <a:buNone/>
            </a:pPr>
            <a:endParaRPr lang="en-GB" dirty="0" smtClean="0"/>
          </a:p>
          <a:p>
            <a:endParaRPr lang="en-GB" dirty="0" smtClean="0"/>
          </a:p>
          <a:p>
            <a:endParaRPr lang="en-GB" dirty="0"/>
          </a:p>
          <a:p>
            <a:endParaRPr lang="en-GB" dirty="0" smtClean="0"/>
          </a:p>
          <a:p>
            <a:endParaRPr lang="en-GB" dirty="0" smtClean="0"/>
          </a:p>
          <a:p>
            <a:endParaRPr lang="en-GB" dirty="0"/>
          </a:p>
          <a:p>
            <a:endParaRPr lang="en-GB" dirty="0" smtClean="0"/>
          </a:p>
          <a:p>
            <a:endParaRPr lang="en-GB" dirty="0"/>
          </a:p>
          <a:p>
            <a:endParaRPr lang="en-GB" sz="4000" dirty="0" smtClean="0"/>
          </a:p>
          <a:p>
            <a:endParaRPr lang="en-GB" sz="4000" dirty="0"/>
          </a:p>
          <a:p>
            <a:endParaRPr lang="en-GB" sz="4000" dirty="0" smtClean="0"/>
          </a:p>
          <a:p>
            <a:pPr marL="457200" lvl="1" indent="0">
              <a:buNone/>
            </a:pPr>
            <a:endParaRPr lang="en-GB" dirty="0"/>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319" y="2276872"/>
            <a:ext cx="3321001" cy="2268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 name="Group 10"/>
          <p:cNvGrpSpPr/>
          <p:nvPr/>
        </p:nvGrpSpPr>
        <p:grpSpPr>
          <a:xfrm>
            <a:off x="3860216" y="3265063"/>
            <a:ext cx="4226297" cy="684076"/>
            <a:chOff x="3995936" y="3429000"/>
            <a:chExt cx="4226297" cy="684076"/>
          </a:xfrm>
        </p:grpSpPr>
        <p:sp>
          <p:nvSpPr>
            <p:cNvPr id="4" name="Oval 3"/>
            <p:cNvSpPr/>
            <p:nvPr/>
          </p:nvSpPr>
          <p:spPr>
            <a:xfrm>
              <a:off x="3995936" y="3429000"/>
              <a:ext cx="936104" cy="3600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p:cNvCxnSpPr>
              <a:stCxn id="7" idx="1"/>
            </p:cNvCxnSpPr>
            <p:nvPr/>
          </p:nvCxnSpPr>
          <p:spPr>
            <a:xfrm flipH="1" flipV="1">
              <a:off x="4932040" y="3717032"/>
              <a:ext cx="1359856" cy="2652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291896" y="3851466"/>
              <a:ext cx="1930337" cy="261610"/>
            </a:xfrm>
            <a:prstGeom prst="rect">
              <a:avLst/>
            </a:prstGeom>
            <a:noFill/>
          </p:spPr>
          <p:txBody>
            <a:bodyPr wrap="none" rtlCol="0">
              <a:spAutoFit/>
            </a:bodyPr>
            <a:lstStyle/>
            <a:p>
              <a:r>
                <a:rPr lang="en-GB" sz="1100" dirty="0" smtClean="0"/>
                <a:t>Close relative of TNT explosive</a:t>
              </a:r>
              <a:endParaRPr lang="en-GB" sz="1100" dirty="0"/>
            </a:p>
          </p:txBody>
        </p:sp>
      </p:grpSp>
      <p:pic>
        <p:nvPicPr>
          <p:cNvPr id="12" name="Picture 2" descr="http://upload.wikimedia.org/wikipedia/commons/thumb/3/34/Levene.jpg/220px-Leven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304" y="1341301"/>
            <a:ext cx="1257563" cy="184061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7362248" y="3184285"/>
            <a:ext cx="1149674" cy="261610"/>
          </a:xfrm>
          <a:prstGeom prst="rect">
            <a:avLst/>
          </a:prstGeom>
        </p:spPr>
        <p:txBody>
          <a:bodyPr wrap="none">
            <a:spAutoFit/>
          </a:bodyPr>
          <a:lstStyle/>
          <a:p>
            <a:r>
              <a:rPr lang="en-GB" sz="1100" dirty="0"/>
              <a:t>Phoebus </a:t>
            </a:r>
            <a:r>
              <a:rPr lang="en-GB" sz="1100" dirty="0" err="1"/>
              <a:t>Levene</a:t>
            </a:r>
            <a:r>
              <a:rPr lang="en-GB" sz="1100" dirty="0"/>
              <a:t> </a:t>
            </a:r>
          </a:p>
        </p:txBody>
      </p:sp>
      <p:sp>
        <p:nvSpPr>
          <p:cNvPr id="5" name="TextBox 4"/>
          <p:cNvSpPr txBox="1"/>
          <p:nvPr/>
        </p:nvSpPr>
        <p:spPr>
          <a:xfrm>
            <a:off x="457392" y="4405897"/>
            <a:ext cx="8044378" cy="2339102"/>
          </a:xfrm>
          <a:prstGeom prst="rect">
            <a:avLst/>
          </a:prstGeom>
          <a:noFill/>
        </p:spPr>
        <p:txBody>
          <a:bodyPr wrap="square" rtlCol="0">
            <a:spAutoFit/>
          </a:bodyPr>
          <a:lstStyle/>
          <a:p>
            <a:pPr marL="285750" indent="-285750">
              <a:buFont typeface="Arial" panose="020B0604020202020204" pitchFamily="34" charset="0"/>
              <a:buChar char="•"/>
            </a:pPr>
            <a:r>
              <a:rPr lang="en-GB" dirty="0"/>
              <a:t>Enabled the discovery of DNA and RNA bases</a:t>
            </a:r>
          </a:p>
          <a:p>
            <a:pPr marL="285750" indent="-285750">
              <a:buFont typeface="Arial" panose="020B0604020202020204" pitchFamily="34" charset="0"/>
              <a:buChar char="•"/>
            </a:pPr>
            <a:r>
              <a:rPr lang="en-GB" dirty="0"/>
              <a:t>Unfortunately, this method can destroy bases and bias results</a:t>
            </a:r>
          </a:p>
          <a:p>
            <a:pPr marL="285750" indent="-285750">
              <a:buFont typeface="Arial" panose="020B0604020202020204" pitchFamily="34" charset="0"/>
              <a:buChar char="•"/>
            </a:pPr>
            <a:r>
              <a:rPr lang="en-GB" dirty="0"/>
              <a:t>Made it impossible to compare composition between species</a:t>
            </a:r>
          </a:p>
          <a:p>
            <a:pPr marL="285750" indent="-285750">
              <a:buFont typeface="Arial" panose="020B0604020202020204" pitchFamily="34" charset="0"/>
              <a:buChar char="•"/>
            </a:pPr>
            <a:r>
              <a:rPr lang="en-GB" dirty="0"/>
              <a:t>Phoebus </a:t>
            </a:r>
            <a:r>
              <a:rPr lang="en-GB" dirty="0" err="1"/>
              <a:t>Levene</a:t>
            </a:r>
            <a:r>
              <a:rPr lang="en-GB" dirty="0"/>
              <a:t> proposed the </a:t>
            </a:r>
            <a:r>
              <a:rPr lang="en-GB" dirty="0" err="1"/>
              <a:t>tetranucleotide</a:t>
            </a:r>
            <a:r>
              <a:rPr lang="en-GB" dirty="0"/>
              <a:t> hypothesis</a:t>
            </a:r>
          </a:p>
          <a:p>
            <a:pPr marL="742950" lvl="1" indent="-285750">
              <a:buFont typeface="Arial" panose="020B0604020202020204" pitchFamily="34" charset="0"/>
              <a:buChar char="•"/>
            </a:pPr>
            <a:r>
              <a:rPr lang="en-GB" sz="1400" dirty="0"/>
              <a:t>DNA consisted of  repeating units of thymine, guanine adenine and cytosine </a:t>
            </a:r>
          </a:p>
          <a:p>
            <a:pPr marL="742950" lvl="1" indent="-285750">
              <a:buFont typeface="Arial" panose="020B0604020202020204" pitchFamily="34" charset="0"/>
              <a:buChar char="•"/>
            </a:pPr>
            <a:r>
              <a:rPr lang="en-GB" sz="1400" dirty="0"/>
              <a:t>E.g. GACT </a:t>
            </a:r>
            <a:r>
              <a:rPr lang="en-GB" sz="1400" dirty="0" err="1"/>
              <a:t>GACT</a:t>
            </a:r>
            <a:r>
              <a:rPr lang="en-GB" sz="1400" dirty="0"/>
              <a:t> </a:t>
            </a:r>
            <a:r>
              <a:rPr lang="en-GB" sz="1400" dirty="0" err="1"/>
              <a:t>GACT</a:t>
            </a:r>
            <a:endParaRPr lang="en-GB" sz="1400" dirty="0"/>
          </a:p>
          <a:p>
            <a:pPr marL="742950" lvl="1" indent="-285750">
              <a:buFont typeface="Arial" panose="020B0604020202020204" pitchFamily="34" charset="0"/>
              <a:buChar char="•"/>
            </a:pPr>
            <a:r>
              <a:rPr lang="en-GB" sz="1400" dirty="0"/>
              <a:t>Convinced many that DNA could not be a carrier of hereditary information</a:t>
            </a:r>
          </a:p>
          <a:p>
            <a:pPr marL="742950" lvl="1" indent="-285750">
              <a:buFont typeface="Arial" panose="020B0604020202020204" pitchFamily="34" charset="0"/>
              <a:buChar char="•"/>
            </a:pPr>
            <a:r>
              <a:rPr lang="en-GB" sz="1400" dirty="0"/>
              <a:t>Led to the assumption that DNA was just a structural component of cells</a:t>
            </a:r>
          </a:p>
          <a:p>
            <a:endParaRPr lang="en-GB" dirty="0"/>
          </a:p>
        </p:txBody>
      </p:sp>
    </p:spTree>
    <p:extLst>
      <p:ext uri="{BB962C8B-B14F-4D97-AF65-F5344CB8AC3E}">
        <p14:creationId xmlns:p14="http://schemas.microsoft.com/office/powerpoint/2010/main" val="344079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Oxford </a:t>
            </a:r>
            <a:r>
              <a:rPr lang="en-GB" dirty="0" err="1" smtClean="0"/>
              <a:t>Nanopore</a:t>
            </a:r>
            <a:r>
              <a:rPr lang="en-GB" dirty="0" smtClean="0"/>
              <a:t> platforms</a:t>
            </a:r>
            <a:endParaRPr lang="en-GB" dirty="0"/>
          </a:p>
        </p:txBody>
      </p:sp>
      <p:sp>
        <p:nvSpPr>
          <p:cNvPr id="3" name="Content Placeholder 2"/>
          <p:cNvSpPr>
            <a:spLocks noGrp="1"/>
          </p:cNvSpPr>
          <p:nvPr>
            <p:ph idx="1"/>
          </p:nvPr>
        </p:nvSpPr>
        <p:spPr/>
        <p:txBody>
          <a:bodyPr/>
          <a:lstStyle/>
          <a:p>
            <a:endParaRPr lang="en-GB" dirty="0" smtClean="0"/>
          </a:p>
          <a:p>
            <a:pPr lvl="1"/>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16886"/>
            <a:ext cx="9429750" cy="517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349987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DNA binding to membrane </a:t>
            </a:r>
            <a:endParaRPr lang="en-GB" dirty="0"/>
          </a:p>
        </p:txBody>
      </p:sp>
      <p:pic>
        <p:nvPicPr>
          <p:cNvPr id="3074" name="Picture 2" descr="http://konradpaszkiewicz.files.wordpress.com/2014/04/tetheri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3645024"/>
            <a:ext cx="2981325" cy="28860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NA search spac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23728" y="1509717"/>
            <a:ext cx="4968479" cy="192114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07504" y="1504617"/>
            <a:ext cx="3168352" cy="2941787"/>
            <a:chOff x="107504" y="1504617"/>
            <a:chExt cx="3168352" cy="2941787"/>
          </a:xfrm>
        </p:grpSpPr>
        <p:cxnSp>
          <p:nvCxnSpPr>
            <p:cNvPr id="4" name="Straight Arrow Connector 3"/>
            <p:cNvCxnSpPr/>
            <p:nvPr/>
          </p:nvCxnSpPr>
          <p:spPr>
            <a:xfrm flipV="1">
              <a:off x="1835696" y="2996952"/>
              <a:ext cx="1440160"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971600" y="4077072"/>
              <a:ext cx="1368152" cy="369332"/>
            </a:xfrm>
            <a:prstGeom prst="rect">
              <a:avLst/>
            </a:prstGeom>
            <a:noFill/>
          </p:spPr>
          <p:txBody>
            <a:bodyPr wrap="square" rtlCol="0">
              <a:spAutoFit/>
            </a:bodyPr>
            <a:lstStyle/>
            <a:p>
              <a:pPr algn="ctr"/>
              <a:r>
                <a:rPr lang="en-GB" dirty="0" smtClean="0"/>
                <a:t>Pore</a:t>
              </a:r>
              <a:endParaRPr lang="en-GB" dirty="0"/>
            </a:p>
          </p:txBody>
        </p:sp>
        <p:cxnSp>
          <p:nvCxnSpPr>
            <p:cNvPr id="9" name="Straight Arrow Connector 8"/>
            <p:cNvCxnSpPr/>
            <p:nvPr/>
          </p:nvCxnSpPr>
          <p:spPr>
            <a:xfrm>
              <a:off x="1475656" y="2104782"/>
              <a:ext cx="124890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07504" y="1504617"/>
              <a:ext cx="1368152" cy="1200329"/>
            </a:xfrm>
            <a:prstGeom prst="rect">
              <a:avLst/>
            </a:prstGeom>
            <a:noFill/>
          </p:spPr>
          <p:txBody>
            <a:bodyPr wrap="square" rtlCol="0">
              <a:spAutoFit/>
            </a:bodyPr>
            <a:lstStyle/>
            <a:p>
              <a:pPr algn="ctr"/>
              <a:r>
                <a:rPr lang="en-GB" dirty="0" smtClean="0"/>
                <a:t>Double stranded DNA fragment</a:t>
              </a:r>
              <a:endParaRPr lang="en-GB" dirty="0"/>
            </a:p>
          </p:txBody>
        </p:sp>
      </p:grpSp>
    </p:spTree>
    <p:extLst>
      <p:ext uri="{BB962C8B-B14F-4D97-AF65-F5344CB8AC3E}">
        <p14:creationId xmlns:p14="http://schemas.microsoft.com/office/powerpoint/2010/main" val="198606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Oxford </a:t>
            </a:r>
            <a:r>
              <a:rPr lang="en-GB" dirty="0" err="1" smtClean="0"/>
              <a:t>Nanopore</a:t>
            </a:r>
            <a:r>
              <a:rPr lang="en-GB" dirty="0" smtClean="0"/>
              <a:t> principle</a:t>
            </a:r>
            <a:endParaRPr lang="en-GB" dirty="0"/>
          </a:p>
        </p:txBody>
      </p:sp>
      <p:pic>
        <p:nvPicPr>
          <p:cNvPr id="6146" name="Picture 2" descr="Cap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204864"/>
            <a:ext cx="8780330"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548663"/>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1026" name="Picture 2" descr="http://www.technologyreview.com/sites/default/files/legacy/nanopore_x616%5b1%5d.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5696" y="307863"/>
            <a:ext cx="5716223" cy="60502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91072" y="6345212"/>
            <a:ext cx="8352928" cy="369332"/>
          </a:xfrm>
          <a:prstGeom prst="rect">
            <a:avLst/>
          </a:prstGeom>
        </p:spPr>
        <p:txBody>
          <a:bodyPr wrap="square">
            <a:spAutoFit/>
          </a:bodyPr>
          <a:lstStyle/>
          <a:p>
            <a:r>
              <a:rPr lang="en-GB" dirty="0" smtClean="0"/>
              <a:t>http://www2.technologyreview.com/article/427677/nanopore-sequencing/</a:t>
            </a:r>
            <a:endParaRPr lang="en-GB" dirty="0"/>
          </a:p>
        </p:txBody>
      </p:sp>
    </p:spTree>
    <p:extLst>
      <p:ext uri="{BB962C8B-B14F-4D97-AF65-F5344CB8AC3E}">
        <p14:creationId xmlns:p14="http://schemas.microsoft.com/office/powerpoint/2010/main" val="265159729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MinIon</a:t>
            </a:r>
            <a:r>
              <a:rPr lang="en-GB" dirty="0" smtClean="0"/>
              <a:t> features</a:t>
            </a:r>
            <a:endParaRPr lang="en-GB" dirty="0"/>
          </a:p>
        </p:txBody>
      </p:sp>
      <p:sp>
        <p:nvSpPr>
          <p:cNvPr id="3" name="Content Placeholder 2"/>
          <p:cNvSpPr>
            <a:spLocks noGrp="1"/>
          </p:cNvSpPr>
          <p:nvPr>
            <p:ph idx="1"/>
          </p:nvPr>
        </p:nvSpPr>
        <p:spPr>
          <a:xfrm>
            <a:off x="457200" y="1600200"/>
            <a:ext cx="3466728" cy="4525963"/>
          </a:xfrm>
        </p:spPr>
        <p:txBody>
          <a:bodyPr>
            <a:normAutofit fontScale="92500" lnSpcReduction="20000"/>
          </a:bodyPr>
          <a:lstStyle/>
          <a:p>
            <a:r>
              <a:rPr lang="en-GB" dirty="0" smtClean="0"/>
              <a:t>512 pores</a:t>
            </a:r>
          </a:p>
          <a:p>
            <a:r>
              <a:rPr lang="en-GB" dirty="0" smtClean="0"/>
              <a:t>Library preparation is required</a:t>
            </a:r>
          </a:p>
          <a:p>
            <a:r>
              <a:rPr lang="en-GB" dirty="0" smtClean="0"/>
              <a:t>Read lengths up to 40-50kb</a:t>
            </a:r>
          </a:p>
          <a:p>
            <a:pPr lvl="1"/>
            <a:r>
              <a:rPr lang="en-GB" dirty="0" smtClean="0"/>
              <a:t>Limited by input DNA</a:t>
            </a:r>
          </a:p>
          <a:p>
            <a:r>
              <a:rPr lang="en-GB" dirty="0" smtClean="0"/>
              <a:t>30Mb-500Mb output</a:t>
            </a:r>
          </a:p>
          <a:p>
            <a:pPr lvl="1"/>
            <a:r>
              <a:rPr lang="en-GB" dirty="0" smtClean="0"/>
              <a:t>Very variable</a:t>
            </a:r>
          </a:p>
          <a:p>
            <a:pPr marL="0" indent="0">
              <a:buNone/>
            </a:pPr>
            <a:endParaRPr lang="en-GB" dirty="0" smtClean="0"/>
          </a:p>
          <a:p>
            <a:endParaRPr lang="en-GB"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628800"/>
            <a:ext cx="3733786" cy="1816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4293095"/>
            <a:ext cx="2362200" cy="141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6" descr="IMAG06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0685" y="4077070"/>
            <a:ext cx="1328859" cy="2357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261664"/>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Library preparation</a:t>
            </a:r>
            <a:endParaRPr lang="en-GB" dirty="0"/>
          </a:p>
        </p:txBody>
      </p:sp>
      <p:sp>
        <p:nvSpPr>
          <p:cNvPr id="3" name="Content Placeholder 2"/>
          <p:cNvSpPr>
            <a:spLocks noGrp="1"/>
          </p:cNvSpPr>
          <p:nvPr>
            <p:ph idx="1"/>
          </p:nvPr>
        </p:nvSpPr>
        <p:spPr>
          <a:xfrm>
            <a:off x="457200" y="1600200"/>
            <a:ext cx="4330824" cy="4525963"/>
          </a:xfrm>
        </p:spPr>
        <p:txBody>
          <a:bodyPr/>
          <a:lstStyle/>
          <a:p>
            <a:r>
              <a:rPr lang="en-GB" dirty="0" smtClean="0"/>
              <a:t>Input requirements</a:t>
            </a:r>
          </a:p>
          <a:p>
            <a:r>
              <a:rPr lang="en-GB" dirty="0" smtClean="0"/>
              <a:t>Upwards of 5ug of DNA</a:t>
            </a:r>
          </a:p>
          <a:p>
            <a:r>
              <a:rPr lang="en-GB" dirty="0" smtClean="0"/>
              <a:t>Issues – keeping long DNA fragments</a:t>
            </a:r>
          </a:p>
          <a:p>
            <a:endParaRPr lang="en-GB"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196752"/>
            <a:ext cx="4012661" cy="5026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7070058"/>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 of </a:t>
            </a:r>
            <a:r>
              <a:rPr lang="en-GB" dirty="0" err="1" smtClean="0"/>
              <a:t>basecalling</a:t>
            </a:r>
            <a:endParaRPr lang="en-GB" dirty="0"/>
          </a:p>
        </p:txBody>
      </p:sp>
      <p:pic>
        <p:nvPicPr>
          <p:cNvPr id="8194" name="Picture 2" descr="Cap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700807"/>
            <a:ext cx="7975351" cy="462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827063"/>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Preliminary Oxford </a:t>
            </a:r>
            <a:r>
              <a:rPr lang="en-GB" dirty="0" err="1" smtClean="0"/>
              <a:t>Nanopore</a:t>
            </a:r>
            <a:r>
              <a:rPr lang="en-GB" dirty="0" smtClean="0"/>
              <a:t> R6 results</a:t>
            </a:r>
            <a:endParaRPr lang="en-GB" dirty="0"/>
          </a:p>
        </p:txBody>
      </p:sp>
      <p:sp>
        <p:nvSpPr>
          <p:cNvPr id="3" name="Content Placeholder 2"/>
          <p:cNvSpPr>
            <a:spLocks noGrp="1"/>
          </p:cNvSpPr>
          <p:nvPr>
            <p:ph idx="1"/>
          </p:nvPr>
        </p:nvSpPr>
        <p:spPr/>
        <p:txBody>
          <a:bodyPr/>
          <a:lstStyle/>
          <a:p>
            <a:r>
              <a:rPr lang="en-GB" dirty="0" smtClean="0"/>
              <a:t>Oxford </a:t>
            </a:r>
            <a:r>
              <a:rPr lang="en-GB" dirty="0" err="1" smtClean="0"/>
              <a:t>Nanopore</a:t>
            </a:r>
            <a:r>
              <a:rPr lang="en-GB" dirty="0" smtClean="0"/>
              <a:t> have two chemistries – R6 and R7</a:t>
            </a:r>
          </a:p>
          <a:p>
            <a:r>
              <a:rPr lang="en-GB" dirty="0" smtClean="0"/>
              <a:t>R7 is more advanced but testing is only just beginning</a:t>
            </a:r>
          </a:p>
          <a:p>
            <a:endParaRPr lang="en-GB" dirty="0" smtClean="0"/>
          </a:p>
          <a:p>
            <a:r>
              <a:rPr lang="en-GB" dirty="0" smtClean="0"/>
              <a:t>R8 should arrive in the coming months</a:t>
            </a:r>
          </a:p>
        </p:txBody>
      </p:sp>
    </p:spTree>
    <p:extLst>
      <p:ext uri="{BB962C8B-B14F-4D97-AF65-F5344CB8AC3E}">
        <p14:creationId xmlns:p14="http://schemas.microsoft.com/office/powerpoint/2010/main" val="662392782"/>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 of 5-mer </a:t>
            </a:r>
            <a:r>
              <a:rPr lang="en-GB" dirty="0" err="1" smtClean="0"/>
              <a:t>basecalling</a:t>
            </a:r>
            <a:endParaRPr lang="en-GB" dirty="0"/>
          </a:p>
        </p:txBody>
      </p:sp>
      <p:sp>
        <p:nvSpPr>
          <p:cNvPr id="3" name="Content Placeholder 2"/>
          <p:cNvSpPr>
            <a:spLocks noGrp="1"/>
          </p:cNvSpPr>
          <p:nvPr>
            <p:ph idx="1"/>
          </p:nvPr>
        </p:nvSpPr>
        <p:spPr/>
        <p:txBody>
          <a:bodyPr/>
          <a:lstStyle/>
          <a:p>
            <a:r>
              <a:rPr lang="en-GB" dirty="0" smtClean="0"/>
              <a:t>TTTTTATTTTT vs </a:t>
            </a:r>
            <a:r>
              <a:rPr lang="en-GB" dirty="0"/>
              <a:t>TTTTTCTTTTT</a:t>
            </a:r>
          </a:p>
        </p:txBody>
      </p:sp>
      <p:pic>
        <p:nvPicPr>
          <p:cNvPr id="4" name="Picture 2" descr="diffic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228173"/>
            <a:ext cx="7802192" cy="4309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860615"/>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 of 5-mer </a:t>
            </a:r>
            <a:r>
              <a:rPr lang="en-GB" dirty="0" err="1" smtClean="0"/>
              <a:t>basecalling</a:t>
            </a:r>
            <a:endParaRPr lang="en-GB" dirty="0"/>
          </a:p>
        </p:txBody>
      </p:sp>
      <p:sp>
        <p:nvSpPr>
          <p:cNvPr id="3" name="Content Placeholder 2"/>
          <p:cNvSpPr>
            <a:spLocks noGrp="1"/>
          </p:cNvSpPr>
          <p:nvPr>
            <p:ph idx="1"/>
          </p:nvPr>
        </p:nvSpPr>
        <p:spPr/>
        <p:txBody>
          <a:bodyPr/>
          <a:lstStyle/>
          <a:p>
            <a:r>
              <a:rPr lang="en-GB" dirty="0" smtClean="0"/>
              <a:t>CGTATTCGAA vs CGTAT</a:t>
            </a:r>
            <a:r>
              <a:rPr lang="en-GB" dirty="0" smtClean="0">
                <a:solidFill>
                  <a:srgbClr val="FF0000"/>
                </a:solidFill>
              </a:rPr>
              <a:t>C</a:t>
            </a:r>
            <a:r>
              <a:rPr lang="en-GB" dirty="0" smtClean="0"/>
              <a:t>TCGAA</a:t>
            </a:r>
            <a:endParaRPr lang="en-GB" dirty="0"/>
          </a:p>
        </p:txBody>
      </p:sp>
      <p:pic>
        <p:nvPicPr>
          <p:cNvPr id="19458" name="Picture 2" descr="easi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204864"/>
            <a:ext cx="8136904" cy="4494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08964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1910-30s - Chromosome theory of heredity</a:t>
            </a:r>
            <a:endParaRPr lang="en-GB" dirty="0"/>
          </a:p>
        </p:txBody>
      </p:sp>
      <p:sp>
        <p:nvSpPr>
          <p:cNvPr id="3" name="Content Placeholder 2"/>
          <p:cNvSpPr>
            <a:spLocks noGrp="1"/>
          </p:cNvSpPr>
          <p:nvPr>
            <p:ph idx="1"/>
          </p:nvPr>
        </p:nvSpPr>
        <p:spPr>
          <a:xfrm>
            <a:off x="457200" y="1600200"/>
            <a:ext cx="4330824" cy="4525963"/>
          </a:xfrm>
        </p:spPr>
        <p:txBody>
          <a:bodyPr>
            <a:normAutofit fontScale="77500" lnSpcReduction="20000"/>
          </a:bodyPr>
          <a:lstStyle/>
          <a:p>
            <a:r>
              <a:rPr lang="en-GB" dirty="0" smtClean="0"/>
              <a:t>Chromosome as a unit of heritability confirmed by Thomas Morgan</a:t>
            </a:r>
          </a:p>
          <a:p>
            <a:endParaRPr lang="en-GB" dirty="0"/>
          </a:p>
          <a:p>
            <a:r>
              <a:rPr lang="en-GB" dirty="0" smtClean="0"/>
              <a:t>Alfred Sturtevant creates the first genetic linkage map</a:t>
            </a:r>
          </a:p>
          <a:p>
            <a:endParaRPr lang="en-GB" dirty="0"/>
          </a:p>
          <a:p>
            <a:r>
              <a:rPr lang="en-GB" dirty="0" smtClean="0"/>
              <a:t>Genetic recombination shown to be caused by physical recombination of chromosomes by McClintock &amp; Creighton</a:t>
            </a:r>
          </a:p>
          <a:p>
            <a:pPr marL="0" indent="0">
              <a:buNone/>
            </a:pPr>
            <a:endParaRPr lang="en-GB" dirty="0"/>
          </a:p>
        </p:txBody>
      </p:sp>
      <p:pic>
        <p:nvPicPr>
          <p:cNvPr id="6146" name="Picture 2" descr="(normal size 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3205732"/>
            <a:ext cx="1724415" cy="253099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016495" y="5708059"/>
            <a:ext cx="1584176" cy="646331"/>
          </a:xfrm>
          <a:prstGeom prst="rect">
            <a:avLst/>
          </a:prstGeom>
          <a:noFill/>
        </p:spPr>
        <p:txBody>
          <a:bodyPr wrap="square" rtlCol="0">
            <a:spAutoFit/>
          </a:bodyPr>
          <a:lstStyle/>
          <a:p>
            <a:r>
              <a:rPr lang="en-GB" dirty="0" smtClean="0"/>
              <a:t>Barbara McClintock </a:t>
            </a:r>
            <a:endParaRPr lang="en-GB" dirty="0"/>
          </a:p>
        </p:txBody>
      </p:sp>
      <p:pic>
        <p:nvPicPr>
          <p:cNvPr id="6148" name="Picture 4" descr="http://www.nature.com/scitable/content/ne0000/ne0000/ne0000/ne0000/6580365/ThomasHuntMorgan_SQUAR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6543" y="1124743"/>
            <a:ext cx="1733550" cy="17335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646543" y="2858295"/>
            <a:ext cx="1711302" cy="369332"/>
          </a:xfrm>
          <a:prstGeom prst="rect">
            <a:avLst/>
          </a:prstGeom>
        </p:spPr>
        <p:txBody>
          <a:bodyPr wrap="none">
            <a:spAutoFit/>
          </a:bodyPr>
          <a:lstStyle/>
          <a:p>
            <a:r>
              <a:rPr lang="en-GB" dirty="0" smtClean="0"/>
              <a:t>Thomas Morgan</a:t>
            </a:r>
            <a:endParaRPr lang="en-GB" dirty="0"/>
          </a:p>
        </p:txBody>
      </p:sp>
    </p:spTree>
    <p:extLst>
      <p:ext uri="{BB962C8B-B14F-4D97-AF65-F5344CB8AC3E}">
        <p14:creationId xmlns:p14="http://schemas.microsoft.com/office/powerpoint/2010/main" val="305824879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Basecalling</a:t>
            </a:r>
            <a:r>
              <a:rPr lang="en-GB" dirty="0" smtClean="0"/>
              <a:t> 1D vs 2D reads</a:t>
            </a:r>
            <a:endParaRPr lang="en-GB" dirty="0"/>
          </a:p>
        </p:txBody>
      </p:sp>
      <p:sp>
        <p:nvSpPr>
          <p:cNvPr id="3" name="Content Placeholder 2"/>
          <p:cNvSpPr>
            <a:spLocks noGrp="1"/>
          </p:cNvSpPr>
          <p:nvPr>
            <p:ph idx="1"/>
          </p:nvPr>
        </p:nvSpPr>
        <p:spPr>
          <a:xfrm>
            <a:off x="457200" y="1600200"/>
            <a:ext cx="5626968" cy="4525963"/>
          </a:xfrm>
        </p:spPr>
        <p:txBody>
          <a:bodyPr>
            <a:normAutofit fontScale="77500" lnSpcReduction="20000"/>
          </a:bodyPr>
          <a:lstStyle/>
          <a:p>
            <a:r>
              <a:rPr lang="en-GB" dirty="0" smtClean="0"/>
              <a:t>Both the template and complementary strand can be sequenced</a:t>
            </a:r>
          </a:p>
          <a:p>
            <a:r>
              <a:rPr lang="en-GB" dirty="0" smtClean="0"/>
              <a:t>This doesn’t always work </a:t>
            </a:r>
          </a:p>
          <a:p>
            <a:r>
              <a:rPr lang="en-GB" dirty="0" smtClean="0"/>
              <a:t>If it does, the base-calling can be improved</a:t>
            </a:r>
          </a:p>
          <a:p>
            <a:r>
              <a:rPr lang="en-GB" dirty="0" smtClean="0"/>
              <a:t>Different </a:t>
            </a:r>
            <a:r>
              <a:rPr lang="en-GB" dirty="0" err="1" smtClean="0"/>
              <a:t>kmers</a:t>
            </a:r>
            <a:r>
              <a:rPr lang="en-GB" dirty="0" smtClean="0"/>
              <a:t> at the same locus can improve </a:t>
            </a:r>
            <a:r>
              <a:rPr lang="en-GB" dirty="0" err="1" smtClean="0"/>
              <a:t>basecalling</a:t>
            </a:r>
            <a:endParaRPr lang="en-GB" dirty="0" smtClean="0"/>
          </a:p>
          <a:p>
            <a:r>
              <a:rPr lang="en-GB" dirty="0" smtClean="0"/>
              <a:t>Up to 40% of reads using latest chemistry are 2D</a:t>
            </a:r>
          </a:p>
          <a:p>
            <a:r>
              <a:rPr lang="en-GB" dirty="0"/>
              <a:t>Attempts are being made to modify the library preparation to increase the proportion of 2D reads</a:t>
            </a:r>
          </a:p>
          <a:p>
            <a:endParaRPr lang="en-GB"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1976438"/>
            <a:ext cx="2305050" cy="2905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1365216"/>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Lengths of 2D vs 1D reads</a:t>
            </a:r>
            <a:endParaRPr lang="en-GB"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79694" y="1600200"/>
            <a:ext cx="538461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4204324"/>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 lengths</a:t>
            </a:r>
            <a:endParaRPr lang="en-GB" dirty="0"/>
          </a:p>
        </p:txBody>
      </p:sp>
      <p:sp>
        <p:nvSpPr>
          <p:cNvPr id="3" name="Content Placeholder 2"/>
          <p:cNvSpPr>
            <a:spLocks noGrp="1"/>
          </p:cNvSpPr>
          <p:nvPr>
            <p:ph idx="1"/>
          </p:nvPr>
        </p:nvSpPr>
        <p:spPr/>
        <p:txBody>
          <a:bodyPr/>
          <a:lstStyle/>
          <a:p>
            <a:r>
              <a:rPr lang="en-GB" dirty="0" smtClean="0"/>
              <a:t>Highly dependent on input DNA length</a:t>
            </a:r>
          </a:p>
          <a:p>
            <a:r>
              <a:rPr lang="en-GB" dirty="0" smtClean="0"/>
              <a:t>Difficult to preserve DNA lengths</a:t>
            </a:r>
            <a:endParaRPr lang="en-GB" dirty="0"/>
          </a:p>
        </p:txBody>
      </p:sp>
      <p:pic>
        <p:nvPicPr>
          <p:cNvPr id="1026" name="Picture 2" descr="C:\Users\Konrad\AppData\Local\Microsoft\Windows\Temporary Internet Files\Content.Outlook\0AQL03O5\Minion_vs_bioanalyser_with_ga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922240"/>
            <a:ext cx="5903640" cy="3935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688769"/>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Longest perfect stretches</a:t>
            </a:r>
            <a:endParaRPr lang="en-GB" dirty="0"/>
          </a:p>
        </p:txBody>
      </p:sp>
      <p:sp>
        <p:nvSpPr>
          <p:cNvPr id="4" name="AutoShape 2" descr="https://nanoporetech.atlassian.net/wiki/download/attachments/3769151/perfect%20kmer.png?version=1&amp;modificationDate=1403530513698&amp;api=v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699" y="1628800"/>
            <a:ext cx="5429250" cy="478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9087392"/>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268760"/>
            <a:ext cx="5250532" cy="5203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9933367"/>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Hard to read motifs</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42286127"/>
              </p:ext>
            </p:extLst>
          </p:nvPr>
        </p:nvGraphicFramePr>
        <p:xfrm>
          <a:off x="6196568" y="1988840"/>
          <a:ext cx="1399768" cy="2853690"/>
        </p:xfrm>
        <a:graphic>
          <a:graphicData uri="http://schemas.openxmlformats.org/drawingml/2006/table">
            <a:tbl>
              <a:tblPr/>
              <a:tblGrid>
                <a:gridCol w="1399768"/>
              </a:tblGrid>
              <a:tr h="315035">
                <a:tc>
                  <a:txBody>
                    <a:bodyPr/>
                    <a:lstStyle/>
                    <a:p>
                      <a:pPr algn="l" fontAlgn="t"/>
                      <a:r>
                        <a:rPr lang="en-GB" b="1" dirty="0" smtClean="0">
                          <a:effectLst/>
                        </a:rPr>
                        <a:t>Hard</a:t>
                      </a:r>
                      <a:r>
                        <a:rPr lang="en-GB" b="1" baseline="0" dirty="0" smtClean="0">
                          <a:effectLst/>
                        </a:rPr>
                        <a:t> </a:t>
                      </a:r>
                      <a:r>
                        <a:rPr lang="en-GB" b="1" baseline="0" dirty="0" err="1" smtClean="0">
                          <a:effectLst/>
                        </a:rPr>
                        <a:t>Kmers</a:t>
                      </a:r>
                      <a:endParaRPr lang="en-GB" b="1" dirty="0">
                        <a:effectLst/>
                      </a:endParaRP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15035">
                <a:tc>
                  <a:txBody>
                    <a:bodyPr/>
                    <a:lstStyle/>
                    <a:p>
                      <a:pPr algn="l" fontAlgn="t"/>
                      <a:r>
                        <a:rPr lang="en-GB" dirty="0">
                          <a:effectLst/>
                        </a:rPr>
                        <a:t>AAAAA</a:t>
                      </a: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15035">
                <a:tc>
                  <a:txBody>
                    <a:bodyPr/>
                    <a:lstStyle/>
                    <a:p>
                      <a:pPr algn="l" fontAlgn="t"/>
                      <a:r>
                        <a:rPr lang="en-GB" dirty="0">
                          <a:effectLst/>
                        </a:rPr>
                        <a:t>ACCTA</a:t>
                      </a: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15035">
                <a:tc>
                  <a:txBody>
                    <a:bodyPr/>
                    <a:lstStyle/>
                    <a:p>
                      <a:pPr algn="l" fontAlgn="t"/>
                      <a:r>
                        <a:rPr lang="en-GB" dirty="0">
                          <a:effectLst/>
                        </a:rPr>
                        <a:t>ACCTC</a:t>
                      </a: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15035">
                <a:tc>
                  <a:txBody>
                    <a:bodyPr/>
                    <a:lstStyle/>
                    <a:p>
                      <a:pPr algn="l" fontAlgn="t"/>
                      <a:r>
                        <a:rPr lang="en-GB" dirty="0">
                          <a:effectLst/>
                        </a:rPr>
                        <a:t>AGCGC</a:t>
                      </a: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15035">
                <a:tc>
                  <a:txBody>
                    <a:bodyPr/>
                    <a:lstStyle/>
                    <a:p>
                      <a:pPr algn="l" fontAlgn="t"/>
                      <a:r>
                        <a:rPr lang="en-GB" dirty="0">
                          <a:effectLst/>
                        </a:rPr>
                        <a:t>AGCTA</a:t>
                      </a: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15035">
                <a:tc>
                  <a:txBody>
                    <a:bodyPr/>
                    <a:lstStyle/>
                    <a:p>
                      <a:pPr algn="l" fontAlgn="t"/>
                      <a:r>
                        <a:rPr lang="en-GB" dirty="0">
                          <a:effectLst/>
                        </a:rPr>
                        <a:t>AGGTC</a:t>
                      </a: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bl>
          </a:graphicData>
        </a:graphic>
      </p:graphicFrame>
      <p:sp>
        <p:nvSpPr>
          <p:cNvPr id="4" name="AutoShape 2" descr="https://nanoporetech.atlassian.net/wiki/download/attachments/3768344/kmer_error.jpg?version=1&amp;modificationDate=1403017161005&amp;api=v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1261376"/>
            <a:ext cx="5736193" cy="556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Table 5"/>
          <p:cNvGraphicFramePr>
            <a:graphicFrameLocks noGrp="1"/>
          </p:cNvGraphicFramePr>
          <p:nvPr>
            <p:extLst>
              <p:ext uri="{D42A27DB-BD31-4B8C-83A1-F6EECF244321}">
                <p14:modId xmlns:p14="http://schemas.microsoft.com/office/powerpoint/2010/main" val="2191010753"/>
              </p:ext>
            </p:extLst>
          </p:nvPr>
        </p:nvGraphicFramePr>
        <p:xfrm>
          <a:off x="7740352" y="1988841"/>
          <a:ext cx="1647589" cy="2275981"/>
        </p:xfrm>
        <a:graphic>
          <a:graphicData uri="http://schemas.openxmlformats.org/drawingml/2006/table">
            <a:tbl>
              <a:tblPr/>
              <a:tblGrid>
                <a:gridCol w="1647589"/>
              </a:tblGrid>
              <a:tr h="315015">
                <a:tc>
                  <a:txBody>
                    <a:bodyPr/>
                    <a:lstStyle/>
                    <a:p>
                      <a:pPr algn="l" fontAlgn="t"/>
                      <a:r>
                        <a:rPr lang="en-GB" sz="1800" b="1" kern="1200" baseline="0" dirty="0" smtClean="0">
                          <a:solidFill>
                            <a:schemeClr val="tx1"/>
                          </a:solidFill>
                          <a:effectLst/>
                          <a:latin typeface="+mn-lt"/>
                          <a:ea typeface="+mn-ea"/>
                          <a:cs typeface="+mn-cs"/>
                        </a:rPr>
                        <a:t>Easy </a:t>
                      </a:r>
                      <a:r>
                        <a:rPr lang="en-GB" sz="1800" b="1" kern="1200" baseline="0" dirty="0" err="1" smtClean="0">
                          <a:solidFill>
                            <a:schemeClr val="tx1"/>
                          </a:solidFill>
                          <a:effectLst/>
                          <a:latin typeface="+mn-lt"/>
                          <a:ea typeface="+mn-ea"/>
                          <a:cs typeface="+mn-cs"/>
                        </a:rPr>
                        <a:t>Kmers</a:t>
                      </a:r>
                      <a:endParaRPr lang="en-GB" sz="1800" b="1" kern="1200" baseline="0" dirty="0">
                        <a:solidFill>
                          <a:schemeClr val="tx1"/>
                        </a:solidFill>
                        <a:effectLst/>
                        <a:latin typeface="+mn-lt"/>
                        <a:ea typeface="+mn-ea"/>
                        <a:cs typeface="+mn-cs"/>
                      </a:endParaRPr>
                    </a:p>
                  </a:txBody>
                  <a:tcPr marL="60702" marR="60702" marT="42492" marB="4249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15015">
                <a:tc>
                  <a:txBody>
                    <a:bodyPr/>
                    <a:lstStyle/>
                    <a:p>
                      <a:pPr algn="l" fontAlgn="t"/>
                      <a:r>
                        <a:rPr lang="en-GB" sz="1800" kern="1200" dirty="0">
                          <a:solidFill>
                            <a:schemeClr val="tx1"/>
                          </a:solidFill>
                          <a:effectLst/>
                          <a:latin typeface="+mn-lt"/>
                          <a:ea typeface="+mn-ea"/>
                          <a:cs typeface="+mn-cs"/>
                        </a:rPr>
                        <a:t>AAGAA</a:t>
                      </a:r>
                    </a:p>
                  </a:txBody>
                  <a:tcPr marL="60702" marR="60702" marT="42492" marB="4249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15015">
                <a:tc>
                  <a:txBody>
                    <a:bodyPr/>
                    <a:lstStyle/>
                    <a:p>
                      <a:pPr algn="l" fontAlgn="t"/>
                      <a:r>
                        <a:rPr lang="en-GB" sz="1800" kern="1200" dirty="0">
                          <a:solidFill>
                            <a:schemeClr val="tx1"/>
                          </a:solidFill>
                          <a:effectLst/>
                          <a:latin typeface="+mn-lt"/>
                          <a:ea typeface="+mn-ea"/>
                          <a:cs typeface="+mn-cs"/>
                        </a:rPr>
                        <a:t>ACGAA</a:t>
                      </a:r>
                    </a:p>
                  </a:txBody>
                  <a:tcPr marL="60702" marR="60702" marT="42492" marB="4249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15015">
                <a:tc>
                  <a:txBody>
                    <a:bodyPr/>
                    <a:lstStyle/>
                    <a:p>
                      <a:pPr algn="l" fontAlgn="t"/>
                      <a:r>
                        <a:rPr lang="en-GB" sz="1800" kern="1200" dirty="0">
                          <a:solidFill>
                            <a:schemeClr val="tx1"/>
                          </a:solidFill>
                          <a:effectLst/>
                          <a:latin typeface="+mn-lt"/>
                          <a:ea typeface="+mn-ea"/>
                          <a:cs typeface="+mn-cs"/>
                        </a:rPr>
                        <a:t>CGTTC</a:t>
                      </a:r>
                    </a:p>
                  </a:txBody>
                  <a:tcPr marL="60702" marR="60702" marT="42492" marB="4249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315015">
                <a:tc>
                  <a:txBody>
                    <a:bodyPr/>
                    <a:lstStyle/>
                    <a:p>
                      <a:pPr algn="l" fontAlgn="t"/>
                      <a:r>
                        <a:rPr lang="en-GB" sz="1800" kern="1200" dirty="0">
                          <a:solidFill>
                            <a:schemeClr val="tx1"/>
                          </a:solidFill>
                          <a:effectLst/>
                          <a:latin typeface="+mn-lt"/>
                          <a:ea typeface="+mn-ea"/>
                          <a:cs typeface="+mn-cs"/>
                        </a:rPr>
                        <a:t>CTTTC</a:t>
                      </a:r>
                    </a:p>
                  </a:txBody>
                  <a:tcPr marL="60702" marR="60702" marT="42492" marB="4249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479461">
                <a:tc>
                  <a:txBody>
                    <a:bodyPr/>
                    <a:lstStyle/>
                    <a:p>
                      <a:pPr algn="l" fontAlgn="t"/>
                      <a:r>
                        <a:rPr lang="en-GB" sz="1800" kern="1200" dirty="0">
                          <a:solidFill>
                            <a:schemeClr val="tx1"/>
                          </a:solidFill>
                          <a:effectLst/>
                          <a:latin typeface="+mn-lt"/>
                          <a:ea typeface="+mn-ea"/>
                          <a:cs typeface="+mn-cs"/>
                        </a:rPr>
                        <a:t>GAACG</a:t>
                      </a:r>
                    </a:p>
                  </a:txBody>
                  <a:tcPr marL="60702" marR="60702" marT="42492" marB="4249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1510864944"/>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Coverage of an </a:t>
            </a:r>
            <a:r>
              <a:rPr lang="en-GB" dirty="0" err="1" smtClean="0"/>
              <a:t>E.coli</a:t>
            </a:r>
            <a:r>
              <a:rPr lang="en-GB" dirty="0" smtClean="0"/>
              <a:t> genome </a:t>
            </a:r>
            <a:endParaRPr lang="en-GB"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558" y="1484784"/>
            <a:ext cx="6181725" cy="452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701026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ttps://nanoporetech.atlassian.net/wiki/download/attachments/2983395/gTUBE_thirdrun.png?version=1&amp;modificationDate=1402588052565&amp;api=v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8325" y="447675"/>
            <a:ext cx="5467350" cy="596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3554942"/>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16458998"/>
              </p:ext>
            </p:extLst>
          </p:nvPr>
        </p:nvGraphicFramePr>
        <p:xfrm>
          <a:off x="467544" y="2420888"/>
          <a:ext cx="8064896" cy="2630772"/>
        </p:xfrm>
        <a:graphic>
          <a:graphicData uri="http://schemas.openxmlformats.org/drawingml/2006/table">
            <a:tbl>
              <a:tblPr firstRow="1" bandRow="1">
                <a:tableStyleId>{5C22544A-7EE6-4342-B048-85BDC9FD1C3A}</a:tableStyleId>
              </a:tblPr>
              <a:tblGrid>
                <a:gridCol w="1258525"/>
                <a:gridCol w="1258525"/>
                <a:gridCol w="1001655"/>
                <a:gridCol w="1515397"/>
                <a:gridCol w="1590634"/>
                <a:gridCol w="1440160"/>
              </a:tblGrid>
              <a:tr h="1517335">
                <a:tc>
                  <a:txBody>
                    <a:bodyPr/>
                    <a:lstStyle/>
                    <a:p>
                      <a:r>
                        <a:rPr lang="en-GB" dirty="0" smtClean="0"/>
                        <a:t>Assembly</a:t>
                      </a:r>
                      <a:endParaRPr lang="en-GB" dirty="0"/>
                    </a:p>
                  </a:txBody>
                  <a:tcPr/>
                </a:tc>
                <a:tc>
                  <a:txBody>
                    <a:bodyPr/>
                    <a:lstStyle/>
                    <a:p>
                      <a:r>
                        <a:rPr lang="en-GB" dirty="0" smtClean="0"/>
                        <a:t>N50</a:t>
                      </a:r>
                      <a:endParaRPr lang="en-GB" dirty="0"/>
                    </a:p>
                  </a:txBody>
                  <a:tcPr/>
                </a:tc>
                <a:tc>
                  <a:txBody>
                    <a:bodyPr/>
                    <a:lstStyle/>
                    <a:p>
                      <a:r>
                        <a:rPr lang="en-GB" dirty="0" smtClean="0"/>
                        <a:t>Longest</a:t>
                      </a:r>
                      <a:r>
                        <a:rPr lang="en-GB" baseline="0" dirty="0" smtClean="0"/>
                        <a:t> </a:t>
                      </a:r>
                      <a:r>
                        <a:rPr lang="en-GB" baseline="0" dirty="0" err="1" smtClean="0"/>
                        <a:t>contig</a:t>
                      </a:r>
                      <a:r>
                        <a:rPr lang="en-GB" baseline="0" dirty="0" smtClean="0"/>
                        <a:t> </a:t>
                      </a:r>
                      <a:endParaRPr lang="en-GB" dirty="0"/>
                    </a:p>
                  </a:txBody>
                  <a:tcPr/>
                </a:tc>
                <a:tc>
                  <a:txBody>
                    <a:bodyPr/>
                    <a:lstStyle/>
                    <a:p>
                      <a:r>
                        <a:rPr lang="en-GB" dirty="0" smtClean="0"/>
                        <a:t>Percentage </a:t>
                      </a:r>
                      <a:r>
                        <a:rPr lang="en-GB" dirty="0" smtClean="0"/>
                        <a:t>of</a:t>
                      </a:r>
                      <a:r>
                        <a:rPr lang="en-GB" baseline="0" dirty="0" smtClean="0"/>
                        <a:t> chromosome recovered in one </a:t>
                      </a:r>
                      <a:r>
                        <a:rPr lang="en-GB" baseline="0" dirty="0" err="1" smtClean="0"/>
                        <a:t>contig</a:t>
                      </a:r>
                      <a:endParaRPr lang="en-GB" dirty="0"/>
                    </a:p>
                  </a:txBody>
                  <a:tcPr/>
                </a:tc>
                <a:tc>
                  <a:txBody>
                    <a:bodyPr/>
                    <a:lstStyle/>
                    <a:p>
                      <a:r>
                        <a:rPr lang="en-GB" dirty="0" err="1" smtClean="0"/>
                        <a:t>Misassemblies</a:t>
                      </a:r>
                      <a:endParaRPr lang="en-GB" dirty="0" smtClean="0"/>
                    </a:p>
                    <a:p>
                      <a:r>
                        <a:rPr lang="en-GB" dirty="0" smtClean="0"/>
                        <a:t>(</a:t>
                      </a:r>
                      <a:r>
                        <a:rPr lang="en-GB" dirty="0" err="1" smtClean="0"/>
                        <a:t>Quast</a:t>
                      </a:r>
                      <a:r>
                        <a:rPr lang="en-GB" dirty="0" smtClean="0"/>
                        <a:t>)</a:t>
                      </a:r>
                      <a:endParaRPr lang="en-GB" dirty="0"/>
                    </a:p>
                  </a:txBody>
                  <a:tcPr/>
                </a:tc>
                <a:tc>
                  <a:txBody>
                    <a:bodyPr/>
                    <a:lstStyle/>
                    <a:p>
                      <a:r>
                        <a:rPr lang="en-GB" dirty="0" smtClean="0"/>
                        <a:t>Mismatch</a:t>
                      </a:r>
                      <a:r>
                        <a:rPr lang="en-GB" baseline="0" dirty="0" smtClean="0"/>
                        <a:t> errors/</a:t>
                      </a:r>
                      <a:r>
                        <a:rPr lang="en-GB" baseline="0" dirty="0" err="1" smtClean="0"/>
                        <a:t>Indel</a:t>
                      </a:r>
                      <a:r>
                        <a:rPr lang="en-GB" baseline="0" dirty="0" smtClean="0"/>
                        <a:t> errors</a:t>
                      </a:r>
                    </a:p>
                  </a:txBody>
                  <a:tcPr/>
                </a:tc>
              </a:tr>
              <a:tr h="473357">
                <a:tc>
                  <a:txBody>
                    <a:bodyPr/>
                    <a:lstStyle/>
                    <a:p>
                      <a:r>
                        <a:rPr lang="en-GB" dirty="0" err="1" smtClean="0"/>
                        <a:t>MiSeq</a:t>
                      </a:r>
                      <a:r>
                        <a:rPr lang="en-GB" baseline="0" dirty="0" smtClean="0"/>
                        <a:t> only</a:t>
                      </a:r>
                      <a:endParaRPr lang="en-GB" dirty="0"/>
                    </a:p>
                  </a:txBody>
                  <a:tcPr/>
                </a:tc>
                <a:tc>
                  <a:txBody>
                    <a:bodyPr/>
                    <a:lstStyle/>
                    <a:p>
                      <a:r>
                        <a:rPr lang="en-GB" sz="1800" b="0" i="0" u="none" strike="noStrike" kern="1200" baseline="0" dirty="0" smtClean="0">
                          <a:solidFill>
                            <a:schemeClr val="dk1"/>
                          </a:solidFill>
                          <a:latin typeface="+mn-lt"/>
                          <a:ea typeface="+mn-ea"/>
                          <a:cs typeface="+mn-cs"/>
                        </a:rPr>
                        <a:t>288kb</a:t>
                      </a:r>
                      <a:endParaRPr lang="en-GB" dirty="0"/>
                    </a:p>
                  </a:txBody>
                  <a:tcPr/>
                </a:tc>
                <a:tc>
                  <a:txBody>
                    <a:bodyPr/>
                    <a:lstStyle/>
                    <a:p>
                      <a:r>
                        <a:rPr lang="en-GB" sz="1800" b="0" i="0" u="none" strike="noStrike" kern="1200" baseline="0" dirty="0" smtClean="0">
                          <a:solidFill>
                            <a:schemeClr val="dk1"/>
                          </a:solidFill>
                          <a:latin typeface="+mn-lt"/>
                          <a:ea typeface="+mn-ea"/>
                          <a:cs typeface="+mn-cs"/>
                        </a:rPr>
                        <a:t>434kb</a:t>
                      </a:r>
                      <a:endParaRPr lang="en-GB" dirty="0"/>
                    </a:p>
                  </a:txBody>
                  <a:tcPr/>
                </a:tc>
                <a:tc>
                  <a:txBody>
                    <a:bodyPr/>
                    <a:lstStyle/>
                    <a:p>
                      <a:r>
                        <a:rPr lang="en-GB" dirty="0" smtClean="0"/>
                        <a:t>~48%</a:t>
                      </a:r>
                      <a:endParaRPr lang="en-GB" dirty="0"/>
                    </a:p>
                  </a:txBody>
                  <a:tcPr/>
                </a:tc>
                <a:tc>
                  <a:txBody>
                    <a:bodyPr/>
                    <a:lstStyle/>
                    <a:p>
                      <a:r>
                        <a:rPr lang="en-GB" dirty="0" smtClean="0"/>
                        <a:t>3</a:t>
                      </a:r>
                      <a:endParaRPr lang="en-GB" dirty="0"/>
                    </a:p>
                  </a:txBody>
                  <a:tcPr/>
                </a:tc>
                <a:tc>
                  <a:txBody>
                    <a:bodyPr/>
                    <a:lstStyle/>
                    <a:p>
                      <a:r>
                        <a:rPr lang="en-GB" dirty="0" smtClean="0"/>
                        <a:t>161 / 46</a:t>
                      </a:r>
                      <a:endParaRPr lang="en-GB" dirty="0"/>
                    </a:p>
                  </a:txBody>
                  <a:tcPr/>
                </a:tc>
              </a:tr>
              <a:tr h="473357">
                <a:tc>
                  <a:txBody>
                    <a:bodyPr/>
                    <a:lstStyle/>
                    <a:p>
                      <a:r>
                        <a:rPr lang="en-GB" dirty="0" err="1" smtClean="0"/>
                        <a:t>MiSeq</a:t>
                      </a:r>
                      <a:r>
                        <a:rPr lang="en-GB" baseline="0" dirty="0" smtClean="0"/>
                        <a:t> &amp; </a:t>
                      </a:r>
                      <a:r>
                        <a:rPr lang="en-GB" baseline="0" dirty="0" err="1" smtClean="0"/>
                        <a:t>MinION</a:t>
                      </a:r>
                      <a:endParaRPr lang="en-GB" dirty="0"/>
                    </a:p>
                  </a:txBody>
                  <a:tcPr/>
                </a:tc>
                <a:tc>
                  <a:txBody>
                    <a:bodyPr/>
                    <a:lstStyle/>
                    <a:p>
                      <a:r>
                        <a:rPr lang="en-GB" dirty="0" smtClean="0"/>
                        <a:t>910kb</a:t>
                      </a:r>
                      <a:endParaRPr lang="en-GB" dirty="0"/>
                    </a:p>
                  </a:txBody>
                  <a:tcPr/>
                </a:tc>
                <a:tc>
                  <a:txBody>
                    <a:bodyPr/>
                    <a:lstStyle/>
                    <a:p>
                      <a:r>
                        <a:rPr lang="en-GB" dirty="0" smtClean="0"/>
                        <a:t>910kb</a:t>
                      </a:r>
                      <a:endParaRPr lang="en-GB" dirty="0"/>
                    </a:p>
                  </a:txBody>
                  <a:tcPr/>
                </a:tc>
                <a:tc>
                  <a:txBody>
                    <a:bodyPr/>
                    <a:lstStyle/>
                    <a:p>
                      <a:r>
                        <a:rPr lang="en-GB" dirty="0" smtClean="0"/>
                        <a:t>~100%</a:t>
                      </a:r>
                      <a:endParaRPr lang="en-GB" dirty="0"/>
                    </a:p>
                  </a:txBody>
                  <a:tcPr/>
                </a:tc>
                <a:tc>
                  <a:txBody>
                    <a:bodyPr/>
                    <a:lstStyle/>
                    <a:p>
                      <a:r>
                        <a:rPr lang="en-GB" dirty="0" smtClean="0"/>
                        <a:t>6</a:t>
                      </a:r>
                      <a:endParaRPr lang="en-GB" dirty="0"/>
                    </a:p>
                  </a:txBody>
                  <a:tcPr/>
                </a:tc>
                <a:tc>
                  <a:txBody>
                    <a:bodyPr/>
                    <a:lstStyle/>
                    <a:p>
                      <a:r>
                        <a:rPr lang="en-GB" dirty="0" smtClean="0"/>
                        <a:t>662 / 107</a:t>
                      </a:r>
                      <a:endParaRPr lang="en-GB" dirty="0"/>
                    </a:p>
                  </a:txBody>
                  <a:tcPr/>
                </a:tc>
              </a:tr>
            </a:tbl>
          </a:graphicData>
        </a:graphic>
      </p:graphicFrame>
      <p:sp>
        <p:nvSpPr>
          <p:cNvPr id="5" name="TextBox 4"/>
          <p:cNvSpPr txBox="1"/>
          <p:nvPr/>
        </p:nvSpPr>
        <p:spPr>
          <a:xfrm>
            <a:off x="683568" y="478413"/>
            <a:ext cx="7632848" cy="1077218"/>
          </a:xfrm>
          <a:prstGeom prst="rect">
            <a:avLst/>
          </a:prstGeom>
          <a:noFill/>
        </p:spPr>
        <p:txBody>
          <a:bodyPr wrap="square" rtlCol="0">
            <a:spAutoFit/>
          </a:bodyPr>
          <a:lstStyle/>
          <a:p>
            <a:pPr algn="ctr"/>
            <a:r>
              <a:rPr lang="en-GB" sz="3200" dirty="0" err="1" smtClean="0"/>
              <a:t>Borrelia</a:t>
            </a:r>
            <a:r>
              <a:rPr lang="en-GB" sz="3200" dirty="0"/>
              <a:t> </a:t>
            </a:r>
            <a:r>
              <a:rPr lang="en-GB" sz="3200" dirty="0" err="1"/>
              <a:t>burgdorferi</a:t>
            </a:r>
            <a:endParaRPr lang="en-GB" sz="3200" dirty="0" smtClean="0"/>
          </a:p>
          <a:p>
            <a:pPr algn="ctr"/>
            <a:r>
              <a:rPr lang="en-GB" sz="3200" dirty="0" smtClean="0"/>
              <a:t>Assembly stats</a:t>
            </a:r>
            <a:endParaRPr lang="en-GB" sz="3200" dirty="0"/>
          </a:p>
        </p:txBody>
      </p:sp>
    </p:spTree>
    <p:extLst>
      <p:ext uri="{BB962C8B-B14F-4D97-AF65-F5344CB8AC3E}">
        <p14:creationId xmlns:p14="http://schemas.microsoft.com/office/powerpoint/2010/main" val="140734116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Improvements</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FASTQ – per base quality values don’t make much sense</a:t>
            </a:r>
          </a:p>
          <a:p>
            <a:r>
              <a:rPr lang="en-GB" dirty="0" smtClean="0"/>
              <a:t>Improvements to pore types</a:t>
            </a:r>
          </a:p>
          <a:p>
            <a:pPr lvl="1"/>
            <a:r>
              <a:rPr lang="en-GB" dirty="0" smtClean="0"/>
              <a:t>Utilise multiple pore types on a single </a:t>
            </a:r>
            <a:r>
              <a:rPr lang="en-GB" dirty="0" err="1" smtClean="0"/>
              <a:t>flowcell</a:t>
            </a:r>
            <a:endParaRPr lang="en-GB" dirty="0" smtClean="0"/>
          </a:p>
          <a:p>
            <a:pPr lvl="1"/>
            <a:r>
              <a:rPr lang="en-GB" dirty="0" smtClean="0"/>
              <a:t>This would not make it a true single molecule sequencer since we would rely upon consensus (probably does not matter)</a:t>
            </a:r>
          </a:p>
          <a:p>
            <a:r>
              <a:rPr lang="en-GB" dirty="0" smtClean="0"/>
              <a:t>Library preparation </a:t>
            </a:r>
          </a:p>
          <a:p>
            <a:r>
              <a:rPr lang="en-GB" dirty="0" err="1" smtClean="0"/>
              <a:t>Flowcell</a:t>
            </a:r>
            <a:r>
              <a:rPr lang="en-GB" dirty="0" smtClean="0"/>
              <a:t> reliability</a:t>
            </a:r>
          </a:p>
          <a:p>
            <a:r>
              <a:rPr lang="en-GB" dirty="0" smtClean="0"/>
              <a:t>Access to </a:t>
            </a:r>
            <a:r>
              <a:rPr lang="en-GB" dirty="0" err="1" smtClean="0"/>
              <a:t>basecalling</a:t>
            </a:r>
            <a:r>
              <a:rPr lang="en-GB" dirty="0" smtClean="0"/>
              <a:t> API</a:t>
            </a:r>
          </a:p>
          <a:p>
            <a:pPr lvl="1"/>
            <a:endParaRPr lang="en-GB" dirty="0" smtClean="0"/>
          </a:p>
          <a:p>
            <a:endParaRPr lang="en-GB" dirty="0"/>
          </a:p>
        </p:txBody>
      </p:sp>
    </p:spTree>
    <p:extLst>
      <p:ext uri="{BB962C8B-B14F-4D97-AF65-F5344CB8AC3E}">
        <p14:creationId xmlns:p14="http://schemas.microsoft.com/office/powerpoint/2010/main" val="37305954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1928 - Inheritance of virulence</a:t>
            </a:r>
            <a:endParaRPr lang="en-GB" dirty="0"/>
          </a:p>
        </p:txBody>
      </p:sp>
      <p:sp>
        <p:nvSpPr>
          <p:cNvPr id="5" name="Content Placeholder 4"/>
          <p:cNvSpPr>
            <a:spLocks noGrp="1"/>
          </p:cNvSpPr>
          <p:nvPr>
            <p:ph idx="1"/>
          </p:nvPr>
        </p:nvSpPr>
        <p:spPr>
          <a:xfrm>
            <a:off x="457200" y="1600201"/>
            <a:ext cx="5050904" cy="1252736"/>
          </a:xfrm>
        </p:spPr>
        <p:txBody>
          <a:bodyPr>
            <a:normAutofit fontScale="70000" lnSpcReduction="20000"/>
          </a:bodyPr>
          <a:lstStyle/>
          <a:p>
            <a:r>
              <a:rPr lang="en-GB" dirty="0" smtClean="0"/>
              <a:t>Established that non-virulent pneumococci bacteria could be converted be made virulent by exposure to lysed virulent bacteria</a:t>
            </a:r>
          </a:p>
        </p:txBody>
      </p:sp>
      <p:pic>
        <p:nvPicPr>
          <p:cNvPr id="7170" name="Picture 2" descr="Griffith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1556792"/>
            <a:ext cx="1333500" cy="20097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897353" y="3717032"/>
            <a:ext cx="2246648" cy="1677382"/>
          </a:xfrm>
          <a:prstGeom prst="rect">
            <a:avLst/>
          </a:prstGeom>
        </p:spPr>
        <p:txBody>
          <a:bodyPr wrap="square">
            <a:spAutoFit/>
          </a:bodyPr>
          <a:lstStyle/>
          <a:p>
            <a:r>
              <a:rPr lang="en-GB" dirty="0"/>
              <a:t>Frederick </a:t>
            </a:r>
            <a:r>
              <a:rPr lang="en-GB" dirty="0" smtClean="0"/>
              <a:t>Griffiths</a:t>
            </a:r>
          </a:p>
          <a:p>
            <a:endParaRPr lang="en-GB" sz="1200" dirty="0"/>
          </a:p>
          <a:p>
            <a:r>
              <a:rPr lang="en-GB" sz="1200" dirty="0"/>
              <a:t>“Could do more with a kerosene tin and a primus stove than most men could do with a palace</a:t>
            </a:r>
            <a:r>
              <a:rPr lang="en-GB" sz="1200" dirty="0" smtClean="0"/>
              <a:t>”</a:t>
            </a:r>
          </a:p>
          <a:p>
            <a:endParaRPr lang="en-GB" sz="1200" i="1" dirty="0"/>
          </a:p>
          <a:p>
            <a:r>
              <a:rPr lang="en-GB" sz="700" i="1" dirty="0" smtClean="0"/>
              <a:t>Hedley Wright</a:t>
            </a:r>
            <a:endParaRPr lang="en-GB" sz="900" dirty="0"/>
          </a:p>
          <a:p>
            <a:endParaRPr lang="en-GB" dirty="0"/>
          </a:p>
        </p:txBody>
      </p:sp>
      <p:sp>
        <p:nvSpPr>
          <p:cNvPr id="3" name="Rectangle 2"/>
          <p:cNvSpPr/>
          <p:nvPr/>
        </p:nvSpPr>
        <p:spPr>
          <a:xfrm>
            <a:off x="472061" y="6453336"/>
            <a:ext cx="5112568" cy="276999"/>
          </a:xfrm>
          <a:prstGeom prst="rect">
            <a:avLst/>
          </a:prstGeom>
        </p:spPr>
        <p:txBody>
          <a:bodyPr wrap="square">
            <a:spAutoFit/>
          </a:bodyPr>
          <a:lstStyle/>
          <a:p>
            <a:r>
              <a:rPr lang="en-GB" sz="1200" dirty="0"/>
              <a:t>http://mic.sgmjournals.org/content/73/1/1.full.pdf</a:t>
            </a:r>
          </a:p>
        </p:txBody>
      </p:sp>
      <p:pic>
        <p:nvPicPr>
          <p:cNvPr id="7172" name="Picture 4" descr="http://education-portal.com/cimages/multimages/16/griffi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812307"/>
            <a:ext cx="4392488" cy="274267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2061" y="5661248"/>
            <a:ext cx="4572000" cy="646331"/>
          </a:xfrm>
          <a:prstGeom prst="rect">
            <a:avLst/>
          </a:prstGeom>
        </p:spPr>
        <p:txBody>
          <a:bodyPr>
            <a:spAutoFit/>
          </a:bodyPr>
          <a:lstStyle/>
          <a:p>
            <a:pPr marL="285750" indent="-285750">
              <a:buFont typeface="Arial" panose="020B0604020202020204" pitchFamily="34" charset="0"/>
              <a:buChar char="•"/>
            </a:pPr>
            <a:r>
              <a:rPr lang="en-GB" dirty="0"/>
              <a:t>What was the ‘transforming principle’ which underlay this observation?</a:t>
            </a:r>
          </a:p>
        </p:txBody>
      </p:sp>
    </p:spTree>
    <p:extLst>
      <p:ext uri="{BB962C8B-B14F-4D97-AF65-F5344CB8AC3E}">
        <p14:creationId xmlns:p14="http://schemas.microsoft.com/office/powerpoint/2010/main" val="364780205"/>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ONT costs</a:t>
            </a:r>
            <a:endParaRPr lang="en-GB" dirty="0"/>
          </a:p>
        </p:txBody>
      </p:sp>
      <p:sp>
        <p:nvSpPr>
          <p:cNvPr id="3" name="Content Placeholder 2"/>
          <p:cNvSpPr>
            <a:spLocks noGrp="1"/>
          </p:cNvSpPr>
          <p:nvPr>
            <p:ph idx="1"/>
          </p:nvPr>
        </p:nvSpPr>
        <p:spPr/>
        <p:txBody>
          <a:bodyPr/>
          <a:lstStyle/>
          <a:p>
            <a:r>
              <a:rPr lang="en-GB" dirty="0" smtClean="0"/>
              <a:t>Currently ~1500 euro per </a:t>
            </a:r>
            <a:r>
              <a:rPr lang="en-GB" dirty="0" err="1" smtClean="0"/>
              <a:t>flowcell</a:t>
            </a:r>
            <a:endParaRPr lang="en-GB" dirty="0" smtClean="0"/>
          </a:p>
          <a:p>
            <a:pPr lvl="1"/>
            <a:r>
              <a:rPr lang="en-GB" dirty="0" smtClean="0"/>
              <a:t>ONT anticipate approximate costs of 1000 euro per </a:t>
            </a:r>
            <a:r>
              <a:rPr lang="en-GB" dirty="0" err="1" smtClean="0"/>
              <a:t>flowcell</a:t>
            </a:r>
            <a:endParaRPr lang="en-GB" dirty="0" smtClean="0"/>
          </a:p>
          <a:p>
            <a:r>
              <a:rPr lang="en-GB" dirty="0" smtClean="0"/>
              <a:t>Library preparation costs are considerable </a:t>
            </a:r>
          </a:p>
          <a:p>
            <a:pPr lvl="1"/>
            <a:r>
              <a:rPr lang="en-GB" dirty="0" smtClean="0"/>
              <a:t>Hundreds of euros per sample</a:t>
            </a:r>
            <a:endParaRPr lang="en-GB" dirty="0"/>
          </a:p>
        </p:txBody>
      </p:sp>
    </p:spTree>
    <p:extLst>
      <p:ext uri="{BB962C8B-B14F-4D97-AF65-F5344CB8AC3E}">
        <p14:creationId xmlns:p14="http://schemas.microsoft.com/office/powerpoint/2010/main" val="1890127133"/>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Cost per </a:t>
            </a:r>
            <a:r>
              <a:rPr lang="en-GB" dirty="0" err="1" smtClean="0"/>
              <a:t>megabase</a:t>
            </a:r>
            <a:endParaRPr lang="en-GB" dirty="0"/>
          </a:p>
        </p:txBody>
      </p:sp>
      <p:pic>
        <p:nvPicPr>
          <p:cNvPr id="79874"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81503"/>
            <a:ext cx="8153409" cy="3799490"/>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1261242" y="1781503"/>
            <a:ext cx="3468413" cy="2206015"/>
            <a:chOff x="1261242" y="1781503"/>
            <a:chExt cx="3468413" cy="2206015"/>
          </a:xfrm>
        </p:grpSpPr>
        <p:sp>
          <p:nvSpPr>
            <p:cNvPr id="4" name="Oval 3"/>
            <p:cNvSpPr/>
            <p:nvPr/>
          </p:nvSpPr>
          <p:spPr>
            <a:xfrm>
              <a:off x="1261242" y="1781503"/>
              <a:ext cx="3468413" cy="1056289"/>
            </a:xfrm>
            <a:prstGeom prst="ellipse">
              <a:avLst/>
            </a:prstGeom>
            <a:solidFill>
              <a:schemeClr val="accent1">
                <a:alpha val="16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6" name="Straight Arrow Connector 5"/>
            <p:cNvCxnSpPr/>
            <p:nvPr/>
          </p:nvCxnSpPr>
          <p:spPr>
            <a:xfrm flipV="1">
              <a:off x="2412124" y="2837793"/>
              <a:ext cx="236483" cy="7094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1813034" y="3618186"/>
              <a:ext cx="1671145" cy="369332"/>
            </a:xfrm>
            <a:prstGeom prst="rect">
              <a:avLst/>
            </a:prstGeom>
            <a:noFill/>
          </p:spPr>
          <p:txBody>
            <a:bodyPr wrap="square" rtlCol="0">
              <a:spAutoFit/>
            </a:bodyPr>
            <a:lstStyle/>
            <a:p>
              <a:r>
                <a:rPr lang="en-GB" dirty="0" smtClean="0"/>
                <a:t>Sanger era</a:t>
              </a:r>
              <a:endParaRPr lang="en-GB" dirty="0"/>
            </a:p>
          </p:txBody>
        </p:sp>
      </p:grpSp>
      <p:grpSp>
        <p:nvGrpSpPr>
          <p:cNvPr id="13" name="Group 12"/>
          <p:cNvGrpSpPr/>
          <p:nvPr/>
        </p:nvGrpSpPr>
        <p:grpSpPr>
          <a:xfrm>
            <a:off x="3854667" y="2554014"/>
            <a:ext cx="1883980" cy="2106165"/>
            <a:chOff x="3854667" y="2554014"/>
            <a:chExt cx="1883980" cy="2106165"/>
          </a:xfrm>
        </p:grpSpPr>
        <p:sp>
          <p:nvSpPr>
            <p:cNvPr id="9" name="Oval 8"/>
            <p:cNvSpPr/>
            <p:nvPr/>
          </p:nvSpPr>
          <p:spPr>
            <a:xfrm>
              <a:off x="4690240" y="2554014"/>
              <a:ext cx="1048407" cy="1248838"/>
            </a:xfrm>
            <a:prstGeom prst="ellipse">
              <a:avLst/>
            </a:prstGeom>
            <a:solidFill>
              <a:srgbClr val="00B050">
                <a:alpha val="1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1" name="Straight Arrow Connector 10"/>
            <p:cNvCxnSpPr/>
            <p:nvPr/>
          </p:nvCxnSpPr>
          <p:spPr>
            <a:xfrm flipV="1">
              <a:off x="4729655" y="3547241"/>
              <a:ext cx="236483" cy="7094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854667" y="4290847"/>
              <a:ext cx="1671145" cy="369332"/>
            </a:xfrm>
            <a:prstGeom prst="rect">
              <a:avLst/>
            </a:prstGeom>
            <a:noFill/>
          </p:spPr>
          <p:txBody>
            <a:bodyPr wrap="square" rtlCol="0">
              <a:spAutoFit/>
            </a:bodyPr>
            <a:lstStyle/>
            <a:p>
              <a:r>
                <a:rPr lang="en-GB" dirty="0" smtClean="0"/>
                <a:t>454 era</a:t>
              </a:r>
              <a:endParaRPr lang="en-GB" dirty="0"/>
            </a:p>
          </p:txBody>
        </p:sp>
      </p:grpSp>
      <p:grpSp>
        <p:nvGrpSpPr>
          <p:cNvPr id="22" name="Group 21"/>
          <p:cNvGrpSpPr/>
          <p:nvPr/>
        </p:nvGrpSpPr>
        <p:grpSpPr>
          <a:xfrm>
            <a:off x="5912069" y="2554014"/>
            <a:ext cx="2412124" cy="2380593"/>
            <a:chOff x="5912069" y="2554014"/>
            <a:chExt cx="2412124" cy="2380593"/>
          </a:xfrm>
        </p:grpSpPr>
        <p:sp>
          <p:nvSpPr>
            <p:cNvPr id="10" name="Oval 9"/>
            <p:cNvSpPr/>
            <p:nvPr/>
          </p:nvSpPr>
          <p:spPr>
            <a:xfrm>
              <a:off x="5912069" y="3802852"/>
              <a:ext cx="2412124" cy="1131755"/>
            </a:xfrm>
            <a:prstGeom prst="ellipse">
              <a:avLst/>
            </a:prstGeom>
            <a:solidFill>
              <a:schemeClr val="accent2">
                <a:alpha val="2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0" name="Straight Arrow Connector 19"/>
            <p:cNvCxnSpPr>
              <a:endCxn id="10" idx="0"/>
            </p:cNvCxnSpPr>
            <p:nvPr/>
          </p:nvCxnSpPr>
          <p:spPr>
            <a:xfrm>
              <a:off x="7118131" y="3178433"/>
              <a:ext cx="0" cy="62441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337738" y="2554014"/>
              <a:ext cx="1340069" cy="369332"/>
            </a:xfrm>
            <a:prstGeom prst="rect">
              <a:avLst/>
            </a:prstGeom>
            <a:noFill/>
          </p:spPr>
          <p:txBody>
            <a:bodyPr wrap="square" rtlCol="0">
              <a:spAutoFit/>
            </a:bodyPr>
            <a:lstStyle/>
            <a:p>
              <a:r>
                <a:rPr lang="en-GB" dirty="0" err="1" smtClean="0"/>
                <a:t>Illumina</a:t>
              </a:r>
              <a:r>
                <a:rPr lang="en-GB" dirty="0" smtClean="0"/>
                <a:t> era</a:t>
              </a:r>
              <a:endParaRPr lang="en-GB" dirty="0"/>
            </a:p>
          </p:txBody>
        </p:sp>
      </p:grpSp>
      <p:sp>
        <p:nvSpPr>
          <p:cNvPr id="24" name="TextBox 23"/>
          <p:cNvSpPr txBox="1"/>
          <p:nvPr/>
        </p:nvSpPr>
        <p:spPr>
          <a:xfrm>
            <a:off x="6718747" y="2614815"/>
            <a:ext cx="2425253" cy="369332"/>
          </a:xfrm>
          <a:prstGeom prst="rect">
            <a:avLst/>
          </a:prstGeom>
          <a:noFill/>
        </p:spPr>
        <p:txBody>
          <a:bodyPr wrap="square" rtlCol="0">
            <a:spAutoFit/>
          </a:bodyPr>
          <a:lstStyle/>
          <a:p>
            <a:r>
              <a:rPr lang="en-GB" dirty="0" smtClean="0"/>
              <a:t>Ox. </a:t>
            </a:r>
            <a:r>
              <a:rPr lang="en-GB" dirty="0" err="1" smtClean="0"/>
              <a:t>Nanopore</a:t>
            </a:r>
            <a:r>
              <a:rPr lang="en-GB" dirty="0" smtClean="0"/>
              <a:t> </a:t>
            </a:r>
            <a:r>
              <a:rPr lang="en-GB" dirty="0" err="1" smtClean="0"/>
              <a:t>MinIon</a:t>
            </a:r>
            <a:endParaRPr lang="en-GB" dirty="0"/>
          </a:p>
        </p:txBody>
      </p:sp>
      <p:grpSp>
        <p:nvGrpSpPr>
          <p:cNvPr id="79872" name="Group 79871"/>
          <p:cNvGrpSpPr/>
          <p:nvPr/>
        </p:nvGrpSpPr>
        <p:grpSpPr>
          <a:xfrm>
            <a:off x="6531194" y="3677830"/>
            <a:ext cx="1841614" cy="2749981"/>
            <a:chOff x="6531194" y="3677830"/>
            <a:chExt cx="1841614" cy="2749981"/>
          </a:xfrm>
        </p:grpSpPr>
        <p:sp>
          <p:nvSpPr>
            <p:cNvPr id="23" name="TextBox 22"/>
            <p:cNvSpPr txBox="1"/>
            <p:nvPr/>
          </p:nvSpPr>
          <p:spPr>
            <a:xfrm>
              <a:off x="8135007" y="3677830"/>
              <a:ext cx="237801" cy="184666"/>
            </a:xfrm>
            <a:prstGeom prst="rect">
              <a:avLst/>
            </a:prstGeom>
            <a:solidFill>
              <a:schemeClr val="accent2"/>
            </a:solidFill>
          </p:spPr>
          <p:txBody>
            <a:bodyPr wrap="square" rtlCol="0">
              <a:spAutoFit/>
            </a:bodyPr>
            <a:lstStyle/>
            <a:p>
              <a:endParaRPr lang="en-GB" dirty="0"/>
            </a:p>
          </p:txBody>
        </p:sp>
        <p:cxnSp>
          <p:nvCxnSpPr>
            <p:cNvPr id="29" name="Straight Arrow Connector 28"/>
            <p:cNvCxnSpPr/>
            <p:nvPr/>
          </p:nvCxnSpPr>
          <p:spPr>
            <a:xfrm flipV="1">
              <a:off x="7299434" y="3901966"/>
              <a:ext cx="954473" cy="20416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6531194" y="6058479"/>
              <a:ext cx="1623848" cy="369332"/>
            </a:xfrm>
            <a:prstGeom prst="rect">
              <a:avLst/>
            </a:prstGeom>
            <a:noFill/>
          </p:spPr>
          <p:txBody>
            <a:bodyPr wrap="square" rtlCol="0">
              <a:spAutoFit/>
            </a:bodyPr>
            <a:lstStyle/>
            <a:p>
              <a:pPr algn="ctr"/>
              <a:r>
                <a:rPr lang="en-GB" dirty="0" err="1" smtClean="0"/>
                <a:t>PacBio</a:t>
              </a:r>
              <a:endParaRPr lang="en-GB" dirty="0"/>
            </a:p>
          </p:txBody>
        </p:sp>
      </p:grpSp>
      <p:sp>
        <p:nvSpPr>
          <p:cNvPr id="5" name="Rectangle 4"/>
          <p:cNvSpPr/>
          <p:nvPr/>
        </p:nvSpPr>
        <p:spPr>
          <a:xfrm>
            <a:off x="7776670" y="2984147"/>
            <a:ext cx="833939" cy="563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18501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87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4" grpId="1"/>
      <p:bldP spid="5"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Software packages</a:t>
            </a:r>
            <a:endParaRPr lang="en-GB" dirty="0"/>
          </a:p>
        </p:txBody>
      </p:sp>
      <p:sp>
        <p:nvSpPr>
          <p:cNvPr id="3" name="Content Placeholder 2"/>
          <p:cNvSpPr>
            <a:spLocks noGrp="1"/>
          </p:cNvSpPr>
          <p:nvPr>
            <p:ph idx="1"/>
          </p:nvPr>
        </p:nvSpPr>
        <p:spPr/>
        <p:txBody>
          <a:bodyPr>
            <a:normAutofit fontScale="62500" lnSpcReduction="20000"/>
          </a:bodyPr>
          <a:lstStyle/>
          <a:p>
            <a:r>
              <a:rPr lang="en-GB" dirty="0" smtClean="0"/>
              <a:t>Processing ONT data</a:t>
            </a:r>
          </a:p>
          <a:p>
            <a:pPr lvl="1"/>
            <a:r>
              <a:rPr lang="en-GB" dirty="0" err="1" smtClean="0"/>
              <a:t>Poretools</a:t>
            </a:r>
            <a:r>
              <a:rPr lang="en-GB" dirty="0" smtClean="0"/>
              <a:t> </a:t>
            </a:r>
            <a:r>
              <a:rPr lang="en-GB" dirty="0" smtClean="0">
                <a:hlinkClick r:id="rId2"/>
              </a:rPr>
              <a:t>https://github.com/arq5x/poretools</a:t>
            </a:r>
            <a:endParaRPr lang="en-GB" dirty="0" smtClean="0"/>
          </a:p>
          <a:p>
            <a:pPr lvl="1"/>
            <a:r>
              <a:rPr lang="en-GB" dirty="0" err="1" smtClean="0"/>
              <a:t>poRe</a:t>
            </a:r>
            <a:r>
              <a:rPr lang="en-GB" dirty="0" smtClean="0"/>
              <a:t> </a:t>
            </a:r>
            <a:r>
              <a:rPr lang="en-GB" dirty="0" smtClean="0">
                <a:hlinkClick r:id="rId3"/>
              </a:rPr>
              <a:t>http://sourceforge.net/projects/rpore/</a:t>
            </a:r>
            <a:r>
              <a:rPr lang="en-GB" dirty="0" smtClean="0"/>
              <a:t> </a:t>
            </a:r>
          </a:p>
          <a:p>
            <a:r>
              <a:rPr lang="en-GB" dirty="0" smtClean="0"/>
              <a:t>Alignment</a:t>
            </a:r>
          </a:p>
          <a:p>
            <a:pPr marL="0" indent="0">
              <a:buNone/>
            </a:pPr>
            <a:r>
              <a:rPr lang="en-GB" dirty="0"/>
              <a:t>	</a:t>
            </a:r>
            <a:r>
              <a:rPr lang="en-GB" dirty="0" smtClean="0"/>
              <a:t>Sensitive but slow aligners</a:t>
            </a:r>
          </a:p>
          <a:p>
            <a:pPr lvl="2"/>
            <a:r>
              <a:rPr lang="en-GB" dirty="0" smtClean="0"/>
              <a:t>BLAST</a:t>
            </a:r>
          </a:p>
          <a:p>
            <a:pPr lvl="2"/>
            <a:r>
              <a:rPr lang="en-GB" dirty="0" smtClean="0"/>
              <a:t>BLAT</a:t>
            </a:r>
          </a:p>
          <a:p>
            <a:pPr lvl="2"/>
            <a:r>
              <a:rPr lang="en-GB" dirty="0" smtClean="0"/>
              <a:t>LAST</a:t>
            </a:r>
          </a:p>
          <a:p>
            <a:pPr lvl="2"/>
            <a:r>
              <a:rPr lang="en-GB" dirty="0" smtClean="0"/>
              <a:t>BWA with the right parameters</a:t>
            </a:r>
          </a:p>
          <a:p>
            <a:r>
              <a:rPr lang="en-GB" dirty="0" smtClean="0"/>
              <a:t>Assembly</a:t>
            </a:r>
          </a:p>
          <a:p>
            <a:pPr lvl="1"/>
            <a:r>
              <a:rPr lang="en-GB" dirty="0" smtClean="0"/>
              <a:t>At the moment data quality is too poor to attempt this with ONT data only</a:t>
            </a:r>
          </a:p>
          <a:p>
            <a:pPr lvl="1"/>
            <a:r>
              <a:rPr lang="en-GB" dirty="0" smtClean="0"/>
              <a:t>Error correction with other data types should be possible with 15-20% error rate</a:t>
            </a:r>
          </a:p>
          <a:p>
            <a:pPr lvl="1"/>
            <a:r>
              <a:rPr lang="en-GB" dirty="0" smtClean="0"/>
              <a:t>Short term fix, but may offer an alternative to </a:t>
            </a:r>
            <a:r>
              <a:rPr lang="en-GB" dirty="0" err="1" smtClean="0"/>
              <a:t>PacBio</a:t>
            </a:r>
            <a:r>
              <a:rPr lang="en-GB" dirty="0" smtClean="0"/>
              <a:t> or </a:t>
            </a:r>
            <a:r>
              <a:rPr lang="en-GB" dirty="0" err="1" smtClean="0"/>
              <a:t>Illumina</a:t>
            </a:r>
            <a:r>
              <a:rPr lang="en-GB" dirty="0" smtClean="0"/>
              <a:t> synthetic long reads</a:t>
            </a:r>
          </a:p>
          <a:p>
            <a:pPr marL="0" indent="0">
              <a:buNone/>
            </a:pPr>
            <a:r>
              <a:rPr lang="en-GB" dirty="0" smtClean="0"/>
              <a:t/>
            </a:r>
            <a:br>
              <a:rPr lang="en-GB" dirty="0" smtClean="0"/>
            </a:br>
            <a:endParaRPr lang="en-GB" dirty="0"/>
          </a:p>
        </p:txBody>
      </p:sp>
    </p:spTree>
    <p:extLst>
      <p:ext uri="{BB962C8B-B14F-4D97-AF65-F5344CB8AC3E}">
        <p14:creationId xmlns:p14="http://schemas.microsoft.com/office/powerpoint/2010/main" val="594341496"/>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normAutofit fontScale="92500" lnSpcReduction="10000"/>
          </a:bodyPr>
          <a:lstStyle/>
          <a:p>
            <a:endParaRPr lang="en-GB" dirty="0" smtClean="0"/>
          </a:p>
          <a:p>
            <a:r>
              <a:rPr lang="en-GB" dirty="0" smtClean="0"/>
              <a:t>Very encouraging but still early days</a:t>
            </a:r>
          </a:p>
          <a:p>
            <a:r>
              <a:rPr lang="en-GB" dirty="0" smtClean="0"/>
              <a:t>Far from portable although the potential exists</a:t>
            </a:r>
          </a:p>
          <a:p>
            <a:r>
              <a:rPr lang="en-GB" dirty="0" smtClean="0"/>
              <a:t>Error rate is ~30-40%  for R6 2D reads</a:t>
            </a:r>
          </a:p>
          <a:p>
            <a:pPr lvl="1"/>
            <a:r>
              <a:rPr lang="en-GB" dirty="0" smtClean="0"/>
              <a:t>Indications that it is ~20% for R7.3 2D reads</a:t>
            </a:r>
            <a:endParaRPr lang="en-GB" dirty="0"/>
          </a:p>
          <a:p>
            <a:pPr lvl="1"/>
            <a:r>
              <a:rPr lang="en-GB" dirty="0" smtClean="0"/>
              <a:t>Some success with completing bacterial genomes using this data</a:t>
            </a:r>
          </a:p>
          <a:p>
            <a:r>
              <a:rPr lang="en-GB" dirty="0" smtClean="0"/>
              <a:t>Probably 12 months before full commercial launch</a:t>
            </a:r>
          </a:p>
          <a:p>
            <a:endParaRPr lang="en-GB" dirty="0"/>
          </a:p>
        </p:txBody>
      </p:sp>
    </p:spTree>
    <p:extLst>
      <p:ext uri="{BB962C8B-B14F-4D97-AF65-F5344CB8AC3E}">
        <p14:creationId xmlns:p14="http://schemas.microsoft.com/office/powerpoint/2010/main" val="677788047"/>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Opportunities for software development</a:t>
            </a:r>
            <a:endParaRPr lang="en-GB" dirty="0"/>
          </a:p>
        </p:txBody>
      </p:sp>
      <p:sp>
        <p:nvSpPr>
          <p:cNvPr id="3" name="Content Placeholder 2"/>
          <p:cNvSpPr>
            <a:spLocks noGrp="1"/>
          </p:cNvSpPr>
          <p:nvPr>
            <p:ph idx="1"/>
          </p:nvPr>
        </p:nvSpPr>
        <p:spPr/>
        <p:txBody>
          <a:bodyPr/>
          <a:lstStyle/>
          <a:p>
            <a:r>
              <a:rPr lang="en-GB" dirty="0" smtClean="0"/>
              <a:t>Converting reference genomes to ‘wiggle-space’ </a:t>
            </a:r>
          </a:p>
          <a:p>
            <a:r>
              <a:rPr lang="en-GB" dirty="0" smtClean="0"/>
              <a:t>Developing ‘wiggle-space’ aligners</a:t>
            </a:r>
          </a:p>
          <a:p>
            <a:r>
              <a:rPr lang="en-GB" dirty="0" smtClean="0"/>
              <a:t>Online ‘streaming’ bioinformatics </a:t>
            </a:r>
          </a:p>
          <a:p>
            <a:pPr lvl="1"/>
            <a:r>
              <a:rPr lang="en-GB" dirty="0" smtClean="0"/>
              <a:t>Analytics - one read at a time </a:t>
            </a:r>
            <a:endParaRPr lang="en-GB" dirty="0"/>
          </a:p>
        </p:txBody>
      </p:sp>
    </p:spTree>
    <p:extLst>
      <p:ext uri="{BB962C8B-B14F-4D97-AF65-F5344CB8AC3E}">
        <p14:creationId xmlns:p14="http://schemas.microsoft.com/office/powerpoint/2010/main" val="585617545"/>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General issues with </a:t>
            </a:r>
            <a:r>
              <a:rPr lang="en-GB" dirty="0" err="1" smtClean="0"/>
              <a:t>nanopores</a:t>
            </a:r>
            <a:endParaRPr lang="en-GB" dirty="0"/>
          </a:p>
        </p:txBody>
      </p:sp>
      <p:sp>
        <p:nvSpPr>
          <p:cNvPr id="5" name="Content Placeholder 4"/>
          <p:cNvSpPr>
            <a:spLocks noGrp="1"/>
          </p:cNvSpPr>
          <p:nvPr>
            <p:ph idx="1"/>
          </p:nvPr>
        </p:nvSpPr>
        <p:spPr/>
        <p:txBody>
          <a:bodyPr/>
          <a:lstStyle/>
          <a:p>
            <a:r>
              <a:rPr lang="en-GB" dirty="0" smtClean="0"/>
              <a:t>Single base-pair resolution is not available </a:t>
            </a:r>
          </a:p>
          <a:p>
            <a:pPr lvl="1"/>
            <a:r>
              <a:rPr lang="en-GB" dirty="0" smtClean="0"/>
              <a:t>Typically 4-5 nucleotides fit into a </a:t>
            </a:r>
            <a:r>
              <a:rPr lang="en-GB" dirty="0" err="1" smtClean="0"/>
              <a:t>nanopore</a:t>
            </a:r>
            <a:endParaRPr lang="en-GB" dirty="0" smtClean="0"/>
          </a:p>
          <a:p>
            <a:r>
              <a:rPr lang="en-GB" dirty="0" smtClean="0"/>
              <a:t>Only one detector per DNA strand</a:t>
            </a:r>
          </a:p>
          <a:p>
            <a:r>
              <a:rPr lang="en-GB" dirty="0" smtClean="0"/>
              <a:t>Fast translocation of DNA through pore</a:t>
            </a:r>
          </a:p>
          <a:p>
            <a:r>
              <a:rPr lang="en-GB" dirty="0" smtClean="0"/>
              <a:t>Small signal and high noise</a:t>
            </a:r>
          </a:p>
          <a:p>
            <a:r>
              <a:rPr lang="en-GB" dirty="0" smtClean="0"/>
              <a:t>Unstable lipid bilayers</a:t>
            </a:r>
          </a:p>
          <a:p>
            <a:endParaRPr lang="en-GB" dirty="0"/>
          </a:p>
        </p:txBody>
      </p:sp>
    </p:spTree>
    <p:extLst>
      <p:ext uri="{BB962C8B-B14F-4D97-AF65-F5344CB8AC3E}">
        <p14:creationId xmlns:p14="http://schemas.microsoft.com/office/powerpoint/2010/main" val="1294359960"/>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Nanowire alternatives</a:t>
            </a:r>
            <a:endParaRPr lang="en-GB" dirty="0"/>
          </a:p>
        </p:txBody>
      </p:sp>
      <p:sp>
        <p:nvSpPr>
          <p:cNvPr id="3" name="Content Placeholder 2"/>
          <p:cNvSpPr>
            <a:spLocks noGrp="1"/>
          </p:cNvSpPr>
          <p:nvPr>
            <p:ph idx="1"/>
          </p:nvPr>
        </p:nvSpPr>
        <p:spPr/>
        <p:txBody>
          <a:bodyPr/>
          <a:lstStyle/>
          <a:p>
            <a:r>
              <a:rPr lang="en-GB" dirty="0" err="1" smtClean="0"/>
              <a:t>QuantumDx</a:t>
            </a:r>
            <a:r>
              <a:rPr lang="en-GB" dirty="0" smtClean="0"/>
              <a:t> QSEQ</a:t>
            </a:r>
            <a:endParaRPr lang="en-GB" dirty="0"/>
          </a:p>
        </p:txBody>
      </p:sp>
      <p:pic>
        <p:nvPicPr>
          <p:cNvPr id="931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992" y="2516242"/>
            <a:ext cx="5067300" cy="226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3134211"/>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Many others in development</a:t>
            </a:r>
            <a:endParaRPr lang="en-GB" dirty="0"/>
          </a:p>
        </p:txBody>
      </p:sp>
      <p:sp>
        <p:nvSpPr>
          <p:cNvPr id="3" name="Content Placeholder 2"/>
          <p:cNvSpPr>
            <a:spLocks noGrp="1"/>
          </p:cNvSpPr>
          <p:nvPr>
            <p:ph idx="1"/>
          </p:nvPr>
        </p:nvSpPr>
        <p:spPr/>
        <p:txBody>
          <a:bodyPr/>
          <a:lstStyle/>
          <a:p>
            <a:r>
              <a:rPr lang="en-GB" dirty="0">
                <a:hlinkClick r:id="rId2"/>
              </a:rPr>
              <a:t>http://www.allseq.com/knowledgebank/sequencing-platforms</a:t>
            </a:r>
            <a:endParaRPr lang="en-GB" dirty="0"/>
          </a:p>
        </p:txBody>
      </p:sp>
    </p:spTree>
    <p:extLst>
      <p:ext uri="{BB962C8B-B14F-4D97-AF65-F5344CB8AC3E}">
        <p14:creationId xmlns:p14="http://schemas.microsoft.com/office/powerpoint/2010/main" val="2120727169"/>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 conclusion</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Francis Crick’s predictions for molecular biology in the year 2000:</a:t>
            </a:r>
          </a:p>
          <a:p>
            <a:pPr lvl="1"/>
            <a:endParaRPr lang="en-GB" dirty="0" smtClean="0"/>
          </a:p>
          <a:p>
            <a:pPr lvl="1"/>
            <a:r>
              <a:rPr lang="en-GB" dirty="0" smtClean="0"/>
              <a:t>Replication of DNA </a:t>
            </a:r>
          </a:p>
          <a:p>
            <a:pPr lvl="1"/>
            <a:r>
              <a:rPr lang="en-GB" dirty="0" smtClean="0"/>
              <a:t>Structure of chromosomes</a:t>
            </a:r>
          </a:p>
          <a:p>
            <a:pPr lvl="1"/>
            <a:r>
              <a:rPr lang="en-GB" dirty="0" smtClean="0"/>
              <a:t>Meaning of the nucleic acid sequence</a:t>
            </a:r>
          </a:p>
          <a:p>
            <a:pPr lvl="1"/>
            <a:r>
              <a:rPr lang="en-GB" dirty="0" smtClean="0"/>
              <a:t>Significance of repetitive sequences</a:t>
            </a:r>
          </a:p>
          <a:p>
            <a:pPr lvl="1"/>
            <a:endParaRPr lang="en-GB" dirty="0"/>
          </a:p>
          <a:p>
            <a:pPr lvl="1"/>
            <a:r>
              <a:rPr lang="en-GB" dirty="0" smtClean="0"/>
              <a:t>“In short, the whole field is likely to be even more fascinating in the year 2000 than it is now”</a:t>
            </a:r>
          </a:p>
          <a:p>
            <a:pPr marL="457200" lvl="1" indent="0">
              <a:buNone/>
            </a:pPr>
            <a:r>
              <a:rPr lang="en-GB" dirty="0" smtClean="0"/>
              <a:t> </a:t>
            </a:r>
          </a:p>
        </p:txBody>
      </p:sp>
      <p:pic>
        <p:nvPicPr>
          <p:cNvPr id="27650" name="Picture 2" descr="http://scarc.library.oregonstate.edu/coll/nonspcoll/catalogue/portrait-crick-900w.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2583474"/>
            <a:ext cx="1171705" cy="16195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308304" y="4215077"/>
            <a:ext cx="1944216" cy="523220"/>
          </a:xfrm>
          <a:prstGeom prst="rect">
            <a:avLst/>
          </a:prstGeom>
          <a:noFill/>
        </p:spPr>
        <p:txBody>
          <a:bodyPr wrap="square" rtlCol="0">
            <a:spAutoFit/>
          </a:bodyPr>
          <a:lstStyle/>
          <a:p>
            <a:r>
              <a:rPr lang="en-GB" sz="1400" dirty="0" smtClean="0"/>
              <a:t>Francis Crick</a:t>
            </a:r>
          </a:p>
          <a:p>
            <a:r>
              <a:rPr lang="en-GB" sz="1400" dirty="0" smtClean="0"/>
              <a:t>    1971</a:t>
            </a:r>
            <a:endParaRPr lang="en-GB" sz="1400" dirty="0"/>
          </a:p>
        </p:txBody>
      </p:sp>
    </p:spTree>
    <p:extLst>
      <p:ext uri="{BB962C8B-B14F-4D97-AF65-F5344CB8AC3E}">
        <p14:creationId xmlns:p14="http://schemas.microsoft.com/office/powerpoint/2010/main" val="2203306967"/>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444355" y="557759"/>
            <a:ext cx="7772400" cy="377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Aft>
                <a:spcPts val="1000"/>
              </a:spcAft>
            </a:pPr>
            <a:r>
              <a:rPr lang="en-US" sz="2700" dirty="0" smtClean="0">
                <a:solidFill>
                  <a:srgbClr val="7F7F7F"/>
                </a:solidFill>
                <a:latin typeface="Calibri" charset="0"/>
              </a:rPr>
              <a:t> Thanks to:</a:t>
            </a:r>
          </a:p>
          <a:p>
            <a:pPr algn="ctr">
              <a:spcAft>
                <a:spcPts val="1000"/>
              </a:spcAft>
            </a:pPr>
            <a:endParaRPr lang="en-US" sz="2700" dirty="0">
              <a:solidFill>
                <a:srgbClr val="7F7F7F"/>
              </a:solidFill>
              <a:latin typeface="Calibri" charset="0"/>
            </a:endParaRPr>
          </a:p>
          <a:p>
            <a:pPr>
              <a:spcAft>
                <a:spcPts val="1000"/>
              </a:spcAft>
            </a:pPr>
            <a:r>
              <a:rPr lang="en-US" sz="2700" dirty="0">
                <a:solidFill>
                  <a:srgbClr val="7F7F7F"/>
                </a:solidFill>
                <a:latin typeface="Calibri" charset="0"/>
              </a:rPr>
              <a:t>Karen Moore</a:t>
            </a:r>
          </a:p>
          <a:p>
            <a:pPr>
              <a:spcAft>
                <a:spcPts val="1000"/>
              </a:spcAft>
            </a:pPr>
            <a:r>
              <a:rPr lang="en-US" sz="2700" dirty="0" smtClean="0">
                <a:solidFill>
                  <a:srgbClr val="7F7F7F"/>
                </a:solidFill>
                <a:latin typeface="Calibri" charset="0"/>
              </a:rPr>
              <a:t>Audrey Farbos</a:t>
            </a:r>
          </a:p>
          <a:p>
            <a:pPr>
              <a:spcAft>
                <a:spcPts val="1000"/>
              </a:spcAft>
            </a:pPr>
            <a:r>
              <a:rPr lang="en-US" sz="2700" dirty="0" smtClean="0">
                <a:solidFill>
                  <a:srgbClr val="7F7F7F"/>
                </a:solidFill>
                <a:latin typeface="Calibri" charset="0"/>
              </a:rPr>
              <a:t>Paul O’Neill</a:t>
            </a:r>
          </a:p>
          <a:p>
            <a:pPr>
              <a:spcAft>
                <a:spcPts val="1000"/>
              </a:spcAft>
            </a:pPr>
            <a:endParaRPr lang="en-US" sz="2700" dirty="0">
              <a:solidFill>
                <a:srgbClr val="7F7F7F"/>
              </a:solidFill>
              <a:latin typeface="Calibri" charset="0"/>
            </a:endParaRPr>
          </a:p>
          <a:p>
            <a:pPr>
              <a:spcAft>
                <a:spcPts val="1000"/>
              </a:spcAft>
            </a:pPr>
            <a:r>
              <a:rPr lang="en-US" sz="2700" dirty="0" err="1" smtClean="0">
                <a:solidFill>
                  <a:srgbClr val="7F7F7F"/>
                </a:solidFill>
                <a:latin typeface="Calibri" charset="0"/>
              </a:rPr>
              <a:t>Wellcome</a:t>
            </a:r>
            <a:r>
              <a:rPr lang="en-US" sz="2700" dirty="0" smtClean="0">
                <a:solidFill>
                  <a:srgbClr val="7F7F7F"/>
                </a:solidFill>
                <a:latin typeface="Calibri" charset="0"/>
              </a:rPr>
              <a:t> Trust</a:t>
            </a:r>
            <a:endParaRPr lang="en-US" sz="2700" dirty="0">
              <a:solidFill>
                <a:srgbClr val="7F7F7F"/>
              </a:solidFill>
              <a:latin typeface="Calibri" charset="0"/>
            </a:endParaRPr>
          </a:p>
        </p:txBody>
      </p:sp>
      <p:sp>
        <p:nvSpPr>
          <p:cNvPr id="6" name="Text Box 4"/>
          <p:cNvSpPr txBox="1">
            <a:spLocks noChangeArrowheads="1"/>
          </p:cNvSpPr>
          <p:nvPr/>
        </p:nvSpPr>
        <p:spPr bwMode="auto">
          <a:xfrm>
            <a:off x="302840" y="4519313"/>
            <a:ext cx="7772400" cy="318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90000"/>
              </a:lnSpc>
              <a:spcBef>
                <a:spcPct val="50000"/>
              </a:spcBef>
            </a:pPr>
            <a:r>
              <a:rPr lang="en-US" sz="1600" b="1" dirty="0">
                <a:solidFill>
                  <a:srgbClr val="7F7F7F"/>
                </a:solidFill>
                <a:latin typeface="Arial" charset="0"/>
              </a:rPr>
              <a:t>Contact </a:t>
            </a:r>
            <a:r>
              <a:rPr lang="en-US" sz="1600" b="1" dirty="0" smtClean="0">
                <a:solidFill>
                  <a:srgbClr val="7F7F7F"/>
                </a:solidFill>
                <a:latin typeface="Arial" charset="0"/>
              </a:rPr>
              <a:t>me:</a:t>
            </a:r>
            <a:endParaRPr lang="en-US" sz="1600" dirty="0">
              <a:solidFill>
                <a:srgbClr val="7F7F7F"/>
              </a:solidFill>
              <a:latin typeface="Arial" charset="0"/>
            </a:endParaRPr>
          </a:p>
        </p:txBody>
      </p:sp>
      <p:sp>
        <p:nvSpPr>
          <p:cNvPr id="7" name="Text Box 5"/>
          <p:cNvSpPr txBox="1">
            <a:spLocks noChangeArrowheads="1"/>
          </p:cNvSpPr>
          <p:nvPr/>
        </p:nvSpPr>
        <p:spPr bwMode="auto">
          <a:xfrm>
            <a:off x="302840" y="4862213"/>
            <a:ext cx="7772400" cy="1003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90000"/>
              </a:lnSpc>
              <a:spcBef>
                <a:spcPct val="50000"/>
              </a:spcBef>
            </a:pPr>
            <a:r>
              <a:rPr lang="en-US" sz="1600" dirty="0" smtClean="0">
                <a:solidFill>
                  <a:srgbClr val="7F7F7F"/>
                </a:solidFill>
                <a:latin typeface="Arial" charset="0"/>
                <a:hlinkClick r:id="rId2"/>
              </a:rPr>
              <a:t>k.h.paszkiewicz@exeter.ac.uk</a:t>
            </a:r>
            <a:endParaRPr lang="en-US" sz="1600" dirty="0" smtClean="0">
              <a:solidFill>
                <a:srgbClr val="7F7F7F"/>
              </a:solidFill>
              <a:latin typeface="Arial" charset="0"/>
            </a:endParaRPr>
          </a:p>
          <a:p>
            <a:pPr>
              <a:lnSpc>
                <a:spcPct val="90000"/>
              </a:lnSpc>
              <a:spcBef>
                <a:spcPct val="50000"/>
              </a:spcBef>
            </a:pPr>
            <a:r>
              <a:rPr lang="en-US" sz="1600" dirty="0" smtClean="0">
                <a:solidFill>
                  <a:srgbClr val="7F7F7F"/>
                </a:solidFill>
                <a:latin typeface="Arial" charset="0"/>
              </a:rPr>
              <a:t>http://biosciences.exeter.ac.uk/facilities/sequencing</a:t>
            </a:r>
          </a:p>
          <a:p>
            <a:pPr>
              <a:lnSpc>
                <a:spcPct val="90000"/>
              </a:lnSpc>
              <a:spcBef>
                <a:spcPct val="50000"/>
              </a:spcBef>
            </a:pPr>
            <a:endParaRPr lang="en-US" sz="1600" dirty="0">
              <a:solidFill>
                <a:srgbClr val="7F7F7F"/>
              </a:solidFill>
              <a:latin typeface="Arial" charset="0"/>
            </a:endParaRPr>
          </a:p>
        </p:txBody>
      </p:sp>
      <p:pic>
        <p:nvPicPr>
          <p:cNvPr id="8"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613400"/>
            <a:ext cx="9144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www.wellcome.ac.uk/stellent/groups/corporatesite/@policy_communications/documents/web_document/wtvm050454.jpg"/>
          <p:cNvPicPr>
            <a:picLocks noChangeAspect="1" noChangeArrowheads="1"/>
          </p:cNvPicPr>
          <p:nvPr/>
        </p:nvPicPr>
        <p:blipFill>
          <a:blip r:embed="rId4"/>
          <a:srcRect/>
          <a:stretch>
            <a:fillRect/>
          </a:stretch>
        </p:blipFill>
        <p:spPr bwMode="auto">
          <a:xfrm>
            <a:off x="5812972" y="4527444"/>
            <a:ext cx="2521446" cy="669537"/>
          </a:xfrm>
          <a:prstGeom prst="rect">
            <a:avLst/>
          </a:prstGeom>
          <a:noFill/>
          <a:ln w="9525">
            <a:noFill/>
            <a:miter lim="800000"/>
            <a:headEnd/>
            <a:tailEnd/>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98952" y="3115535"/>
            <a:ext cx="1388316" cy="1041237"/>
          </a:xfrm>
          <a:prstGeom prst="rect">
            <a:avLst/>
          </a:prstGeom>
        </p:spPr>
      </p:pic>
      <p:pic>
        <p:nvPicPr>
          <p:cNvPr id="11" name="Picture 3" descr="Z:\Sequencing Service Shared Drive\Konrad\ISSF\Hub images\2Z7A0516.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6368" t="21568" r="11144"/>
          <a:stretch/>
        </p:blipFill>
        <p:spPr bwMode="auto">
          <a:xfrm>
            <a:off x="4504031" y="1412776"/>
            <a:ext cx="1383237" cy="137864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C:\Users\Konrad\Downloads\20140610_103021_5_bestshot.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6134"/>
          <a:stretch/>
        </p:blipFill>
        <p:spPr bwMode="auto">
          <a:xfrm>
            <a:off x="6615161" y="3057919"/>
            <a:ext cx="1243138" cy="1156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5072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1944 – What is life?</a:t>
            </a:r>
            <a:endParaRPr lang="en-GB" dirty="0"/>
          </a:p>
        </p:txBody>
      </p:sp>
      <p:sp>
        <p:nvSpPr>
          <p:cNvPr id="3" name="Content Placeholder 2"/>
          <p:cNvSpPr>
            <a:spLocks noGrp="1"/>
          </p:cNvSpPr>
          <p:nvPr>
            <p:ph idx="1"/>
          </p:nvPr>
        </p:nvSpPr>
        <p:spPr>
          <a:xfrm>
            <a:off x="457200" y="1600200"/>
            <a:ext cx="4834880" cy="4525963"/>
          </a:xfrm>
        </p:spPr>
        <p:txBody>
          <a:bodyPr>
            <a:normAutofit fontScale="85000" lnSpcReduction="10000"/>
          </a:bodyPr>
          <a:lstStyle/>
          <a:p>
            <a:r>
              <a:rPr lang="en-GB" dirty="0" smtClean="0"/>
              <a:t>An ‘aperiodic solid crystal’ could code for an organism</a:t>
            </a:r>
          </a:p>
          <a:p>
            <a:r>
              <a:rPr lang="en-GB" dirty="0" smtClean="0"/>
              <a:t>“A well-ordered association of atoms endowed with sufficient resistivity to keep its order permanently”</a:t>
            </a:r>
          </a:p>
          <a:p>
            <a:r>
              <a:rPr lang="en-GB" dirty="0" smtClean="0"/>
              <a:t>Also placed living systems into a thermodynamic framework</a:t>
            </a:r>
            <a:endParaRPr lang="en-GB" dirty="0"/>
          </a:p>
          <a:p>
            <a:endParaRPr lang="en-GB" dirty="0" smtClean="0"/>
          </a:p>
          <a:p>
            <a:r>
              <a:rPr lang="en-GB" dirty="0" smtClean="0"/>
              <a:t>Inspiration for Watson &amp; Crick </a:t>
            </a:r>
          </a:p>
          <a:p>
            <a:pPr marL="457200" lvl="1" indent="0">
              <a:buNone/>
            </a:pPr>
            <a:endParaRPr lang="en-GB" dirty="0"/>
          </a:p>
        </p:txBody>
      </p:sp>
      <p:pic>
        <p:nvPicPr>
          <p:cNvPr id="11268" name="Picture 4" descr="http://www.zbp.univie.ac.at/schrodinger/images/04-02-13-16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1632738"/>
            <a:ext cx="1524000" cy="19621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660232" y="3617334"/>
            <a:ext cx="2016224" cy="369332"/>
          </a:xfrm>
          <a:prstGeom prst="rect">
            <a:avLst/>
          </a:prstGeom>
          <a:noFill/>
        </p:spPr>
        <p:txBody>
          <a:bodyPr wrap="square" rtlCol="0">
            <a:spAutoFit/>
          </a:bodyPr>
          <a:lstStyle/>
          <a:p>
            <a:r>
              <a:rPr lang="en-GB" dirty="0" smtClean="0"/>
              <a:t>Erwin Schrodinger</a:t>
            </a:r>
            <a:endParaRPr lang="en-GB" dirty="0"/>
          </a:p>
        </p:txBody>
      </p:sp>
    </p:spTree>
    <p:extLst>
      <p:ext uri="{BB962C8B-B14F-4D97-AF65-F5344CB8AC3E}">
        <p14:creationId xmlns:p14="http://schemas.microsoft.com/office/powerpoint/2010/main" val="30202502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1944 – Establishing DNA as the transforming principle </a:t>
            </a:r>
            <a:endParaRPr lang="en-GB" dirty="0"/>
          </a:p>
        </p:txBody>
      </p:sp>
      <p:sp>
        <p:nvSpPr>
          <p:cNvPr id="3" name="Content Placeholder 2"/>
          <p:cNvSpPr>
            <a:spLocks noGrp="1"/>
          </p:cNvSpPr>
          <p:nvPr>
            <p:ph idx="1"/>
          </p:nvPr>
        </p:nvSpPr>
        <p:spPr>
          <a:xfrm>
            <a:off x="457200" y="1628800"/>
            <a:ext cx="4546848" cy="4497363"/>
          </a:xfrm>
        </p:spPr>
        <p:txBody>
          <a:bodyPr>
            <a:normAutofit fontScale="70000" lnSpcReduction="20000"/>
          </a:bodyPr>
          <a:lstStyle/>
          <a:p>
            <a:r>
              <a:rPr lang="en-GB" dirty="0" smtClean="0"/>
              <a:t>Separated cellular components and repeated Griffiths experiments</a:t>
            </a:r>
          </a:p>
          <a:p>
            <a:r>
              <a:rPr lang="en-GB" dirty="0" smtClean="0"/>
              <a:t>Enabled by new ‘ultra-centrifugation’ technology</a:t>
            </a:r>
          </a:p>
          <a:p>
            <a:r>
              <a:rPr lang="en-GB" dirty="0" smtClean="0"/>
              <a:t>Extended Griffiths work to prove that nucleic acids were the ‘transforming principle’</a:t>
            </a:r>
          </a:p>
          <a:p>
            <a:r>
              <a:rPr lang="en-GB" dirty="0" smtClean="0"/>
              <a:t> Also demonstrated that DNA, not RNA was the genetic material</a:t>
            </a:r>
          </a:p>
          <a:p>
            <a:r>
              <a:rPr lang="en-GB" dirty="0" smtClean="0"/>
              <a:t>Incredibly small amounts – 1 in 600 million were sufficient to induce transformation</a:t>
            </a:r>
            <a:endParaRPr lang="en-GB" dirty="0"/>
          </a:p>
        </p:txBody>
      </p:sp>
      <p:pic>
        <p:nvPicPr>
          <p:cNvPr id="8194" name="Picture 2" descr="http://www.synapses.co.uk/genetics/avery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212976"/>
            <a:ext cx="3366145" cy="3271987"/>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data:image/jpeg;base64,/9j/4AAQSkZJRgABAQAAAQABAAD/2wCEAAkGBxQTEhUUEhQWFRQXGBcaFxcXFxoYGBcXFxcXFxgVFBQYHCggHBwlHBcXIjEhJSkrLi4uFx8zODMsNygtLisBCgoKBQUFDgUFDisZExkrKysrKysrKysrKysrKysrKysrKysrKysrKysrKysrKysrKysrKysrKysrKysrKysrK//AABEIAQoAvQMBIgACEQEDEQH/xAAcAAABBQEBAQAAAAAAAAAAAAACAQMEBQYHAAj/xABDEAABAwEFBQUHAQUGBgMAAAABAAIRAwQFEiExQVFhgZEGInGhwQcTMkJSsfDRFHKC4fEjU2KSssIkY3ODotIVM0P/xAAUAQEAAAAAAAAAAAAAAAAAAAAA/8QAFBEBAAAAAAAAAAAAAAAAAAAAAP/aAAwDAQACEQMRAD8Ak1rxafBUltvBpOX51Wabb3xmYHRHZ5e6BmgvLscXvx/I3PxKyIzXSOzF3CpWp0olpzd+6NQfHTmud1KWo0wkgjdBIQNBdu9nd6VLRZGh/ewd3FMugZYXDlruXEQuheyG8Wtr1KLz8bcbP3m5OH+Uz/CUGo9pVvcyg2kHYGVJFapE4acRhA+pxMDwXKLG4kVHMw434nBr2hznUqYPcaSCJgGdCcOWie7W3tUtdoq1ji90XFtP6Q1hhsbOJ4uQWeqcc0nNcAP7NmHvtJaGkAEd3OZMweaCBVrODTTDj7sOJDesT1PUqKQt5cXs9qVQHVj7tp2A97nsWxu3sHZaeeDGd7iT/JBxZlncdGmfAqQ+7Xtzcwwu/wBC6KTfhYByS1rrpvycwFB88my5/CY3wmjSG5d8tfZqi8EQW+Y6LEdoPZ+9supQ4bgSEHPCY2BICitlne15a9rmkbDqhAQEXIMaF7kJKBwFJVrEgCdELo2ppzkDtmbJU+q3DprvHijumkCJnh4IxTx1Gsbq4gdT+koNCKhwjFGItB6hSLpaYdy9Ud72QuZkDLc25EabPzcodz3m2HA6iNnigzdmsknvH1WjuewOe4U6TC5x/JJ2Bae5+wJEOruj/CzM+BcRlyC11joU6I93RYGjbH+521APZu5RZ276h+N2z91vBcd7Z2MUbfaGtyaX4x/3O8f/ACxLutJuWWm/f4Lg/bW3itb7Q9ubQ4MbxFMYT5ygp/dzpr+aJKNd9N2JhLXiYI1EtLTHIlKCnTDtR6IJlazGsXCkH9wMpUmn4HUn6YMhBlocdZmdi6d2N7KNszAXgOqmMR3cAs32Bu3CSSNSHEnw7o5Ceq6TTqwgmU2J4NUSz15UrGgPCvFqEPXpQI5iBzE4HIXFBle1XZinaWmRFQfC4a81xy+LsfZ3llQeB2O8F9B1isd2wuxlUYXZB2YO529Bxpy80bdxA6yfTzT9vsjqTyx4gjz4hMYzGvnogFxQFeOaUIJl1WjDibvzHL88ledl6eKs5/0Ny8XZDylZWmYK0N3233FnLh/9lR3d4NbliOW+eqC2NvdUtlKgwjNxBMDMhjzh0/CotWx99xG2J81U9ma5bbrM4aiqwf5u6f8AUul3rcLjUL6TS5rtQPldtGezOQg1N3VqlTLvBsfERuga71aU6TKY4pxtJrocNsGQciDtRii0bEFB20vs2Wx1KoyeRgpA643ZA8hJ5LgVFbf2uXualq9yD3KLQI/5jhLieMEDqsTSyQOhSrDSxvaOOfJRFZXKO+TuH3KDoHZmpAPE/n2WmFfQhZK53dwK3pVSBmckFzRtGf5mn/emM5VPStm7lH6J82tx1HT8hBYi08U620qowk6NjxhPOlunTRBbNtHFOe9CqTUcBtE7ITQtB3wgsXv/AKqhv3OmTuz6aqW6uY2qDbTLT4IMB23ogsZUA3Cf5rGlbLtW/wD4eJmHiPDMrHNpOdoJ47PNB7IIS5Sqdi+o9P1TzWBug5oIQoHU5Dj+icn84Jys5MtQWXZFk2+zz/eg9AT94XZHVIccydzmHUZ5OG8LjXZkgW2hi0xj7GPOF3GvdrHGXhwdtLDAdxKBn2fXqK9mI20nlvIjE37kclc3neDaNOpVeYZTaXHjAmAuUeyG83C11KOyrTJ8HUzIjxDndFe+16+MFGnZWnvVCHv/AOm3Qc3f6UHK7xtTqtRz3/G9xc7xcZP3QtTOpT8IFCs7oMY/DJVYU27HgOM7QUGtum05Aa6K/sjnHZ/TesdcbzOEb/5j84ra2IN1JwgaygJlmOeWX9FZWOmAIkAKKb/Z8LGh0b/vwVZb76dPd9zO73rJ+6DUYRGTtyWo3eeYWOpXs8uDC3A46SRB/imIWjtdF4pl2OmTrk4eRQWVIMgST1TpojZn1WG/+eq//nhgalxAA4SSpDb6r6tfRncx/wD7ADzQaS1UeEeqor3qljTsT1i7QGoTTqtIdsy8wVX9qWEMnigyV6vDqOYB7+3PeqNz1cXhSeaYDGPccRLsLS6ABtgKgc9AeNDKbxJUAOKAI3IEDtkrYKtN/wBL2HkHBdwuvtUx2NtZolpyLdCDMeByXCKgyXbPZ/Y6NSyMfALiBi2wYQc77BuFO8bOcQjvydBBpPJB3RB6KB2rvk2q01Kx0Jws4U25N/X+JM2i0nJwMEjUZGMOAty2QVWvKBaIzT6ZoaJ1B4rV3RdtjFNprvqe+cJEGGNnQHLMwsoVprNSFVtI/wCEA+IyQPdn7OW2jBqB5jYtNersLDkqG6SGVQ2QSJPHDuWq7tVsEIMNaqri4hjC6NdcM7vFM0nVamWENjUBkDrmtTaLIB3W5EabJUd9CpoZPhJKCisoeCzEDgmYga7Yacs1pxby+ztkGCXCBEjXCcwRsTQswBAIlw1G7xWiu6xNwExlERGSDntew1BoTwjZ1S0P2proaHETlLZB8vVaq8LBikMbJGoGsbwFGsdiPzS0eB9UDFifULgHtDXA/Ke6fDceCu7/AKWKgJOeSkWCzgkRBa2Y8dpTV8MdUY5jImCRyQVFittWhSIoQCD3nHPM7lk+1/eqMqwGmo2XQIBc0wXRxyWwu6ualM4gJ0MCNFje1tWaoYPkGfiTJQUZKIlNvBQy7h1QG4oClz2pCEBELofs1rVDQeGGML4Pge8P9RXPaa1PYO+P2c1hsd7sjxGMH06IM2bO40y8fCCAT46BRXp9zjBAOTgMQ2GNEDsznqTmgdY2AEgTsJtyDwV52ZtGZp8wPuqJOWeuWPD26tMhBs7BZXNr1CQcBbGLZnmM1f2bIZKJdloa+h7xpJDj8B+UjXNSbM4IHzYDV1GQ2purZvdiMbyN2Ix91JqXkWjIqivK3F3dbqUE2624iXZBuLCOS1tkYIiQuW2ypaKIb7vvNGo268FLu3tHUccIBnp1Qa+2tDKgMZEkTuOxOCxNqHNzidxcSOkqlpWKtUY41HwTm1o2RpJ2qTdV47HZOGWaC1qWdzBEQOCjZ4ssicvCdqmPtWLIpmkRi1gR5IKW8A2zMquJBLZcY0J+UA7cyuVVqxcS5xzJJPNbr2n3sC9lCmRhAxPja75QVgnIFShCEQQEUK9K8gVpU67x8XL1VfKsLuznl6oIZKWzjvICU7ZRqUDzkDkbggQCQkhFCdu+w1LRWZQoiXvMcGja53ADVBddibJaa9RzaJw0WwajiJDTsDRtcd3Nais0gkHVpg8luuztyU7NQZRpjJozO17j8T3cSVQ9urtLCLQwS3JtUDYPlfG7YeSDKWmq46IKZDNdSnqdQEhSal3U6hBcAUDfv2xnEcUNmosDg5sJXdnLOfq8A90dCVIs1x2XQh/+Yx46oLNttDRJ8lXWiiHONSmfEeCsaNwWYaNJ8XExymEybG2i/uCGkaDYgdstWWjwWb7Z3u6kxrabsLidRrAGfmrW02nA1c5v23e9qTMgZD1KCHUqlzi5xJJzJOpXoTYKNqBG7kUJHb14IPJV5JKBVNu0/Fy9VBUy7vm5eqCIYwzOeUDrnP5qpFmyaojlNYg88pfFCErnYRJQN16keJVj2b7RVbEXuospF7wAXva5xDRnhbDgACdfBUpdJkpUGvr+0i8HaVGM/cpN/wB0qrtva621WkVLVVIOokNBG4hoCpEkINdYK3daRtA81p6FE4RB/nxWTs93VG2OlVnuuc8Aici06HzVhdF9R3XnnsKC5fRed/hCdoWJ/L82Im3q2Nmn5COlejdZQTKVMiB1SW5nd14pad5tcMuqpbxt5qOwtOW07EC2azOrVWsbEmddJgxyXObfZXU3uY8Q5rnAjcQYIXc+x1zFg99UEEjuNOoB+Y7pXM/aDTAvC0DYXNPMsaSgxoRsTtaynVufBMIHChZrCJA5AYXilBnP8leQIpl3fNy9VDUy7vm5eqCC05hTQodLVTGhAgCh1quI8E7bKuwc/wBFHCBQiQpylSLvDegQDcnWU411T4aG6ddqaJQdn7IXYytdVKk/RzSZGodiccQ4rAX7c1Sy1MFQZZ4XDRw3g+i3HssvEPsYpz3qTnDkTiH3WovW7mWimWVWhzT1B3tOw8UHDP2iMs+X6FSbHVBMS7NWvaPsfVsxL2TUo7/nYP8AGNo4hQLhu91aoG0m4na8AN7igmUwZwtkyYGpJ4ALfdl+ywYBUrDvahmwbi7jwU3s52bZZxiPfqbXbBwaNi0ICBVwPtvaMdutB/xwP4Whvou72qrhaXbgV86XtWxV6pO17j5oGGlLUYHa9dqEImlAw6zHZn90w8b1YF4GpS4wRnmOKCraYPBPKVUsjDpI8DPkU0LK4DY7d/RAzCl3efi5eqikQpN3fNy9UEWhqn69SBxKYpOgSmoLjlmUApynSJ0HPYpNKzAZu6fzTrqmwIG6VmG3P83J1zkxVE5zBSsqO+Yc/wCSAnJslEShKDZeyq1EWipTB+JoIHhkfRdfpOO1fPvZm8v2e10qvytcA7905O8jPJfRQAIBGYjI7xsQZvttfX7NQhhipUlrDuEZujwWd9m19951GqGAuIwvDQ0udufAgk7CovtLPva4wuH9iMJbO+CZjPd0WYuwn5TDpBaQYILTIidoKDvaVVvZ+9G2iiHgjEO68DY8a5bN/NWYQQL5IFGoToGuPQFfOT34iXbyT1MruvtHtvurvrmc3NwDxecPquDsQFKIPQLyDwEmTy4JzEgB6JcKBwPRh6ilLjQTcQOoBT9isrO9BI09VX06in3e6cXLdxQV1KyyBiPIeqdBAyGQSOemnOQG5yBDK8Sg8V6UkryBUhXl5A27ULt/s6v731h7xl9DuO4gCWHmMuS4hUWh7DXoKFrp4jFN7g1+eUT3SfAkeaDYXtYmvZVfUMPLh4y7Mx0WUslAf29DZEgbiRnHOFedtb+Y61hjPhpmCdhMZnzWfsVo/wCJJG0xyQa/sFbn0SXEExDawG0ESyqOI/VdQa8ESDIOc8FzLspam07XhPw1Whp8Z7p65c10elRwjCNNg3cAg5z7ZrfFOhR2ucXu8GiB5u8ly9gWk9pl4++t9QAy2nFMfw/F5z0WbCBV6UgSIDKQmEjCkdr4IFIQFGCgeg8xTruPxcvVV7NFNu4/Fy9UEeUL0rk2UBsKU6JsJzFkgFrksoCIKKUCryRKECP0QNThCbagJzjKlWOrDweIUSEdN2aDZftUPa9p0g82kOH2XYbbbRTpOqu+FrC89JXC2O7rTs0Wz7a31huymye9XbTH8IALvt5oOXWmuX1HPOrnOcfFxLj90oTI1T4QEDCFeSIPIWlE5Cg8UDyicU29ATVMu/5uXqoSmXf83L1QRTUSFybKUFAspxrsky4o2lAbl5qRKCgWF5KCvFB5N6EpxN1BBQKvN1SSlKC/swLqXgQo/aS8zVNNujaTAwDjtP26J67q4FFxPJUVV06oBp6p4JuknWoPL0pSkKASc0i81LCAXJl2qccU0/VAcqbd3zcvVQmqbd3zcvVBBKGEspQgAlHTQuXqZQOrxQpUDgSwgYdiMtQeCGtojC88SEDIKVC0pSEDzaxDS3imCUpyCEoHaOicQUxknEChN1tgRpjUoDASFJKRyBHJp5zRymygcap13fNy9VAap13fNy9UEApSvFeQIV5qQrzTmgcRSgCVAswZT6YKepGQg8EqUheQR8KUtRO1QOcgktAc2A2TJk7v0CiEJwodqB0BGEICMBAFUwPFMgoq5zhDCDyQoikQCmzqnE2UBNU+7vm5eqgNU67fm5eqCGkKULyAShaiOiRuqAwiCQIggVepmCvIXBBIXmhAx0hLKAK4TaefmEwUDj0LNUryko6oHMPLzTjHIUFYwI3/AGQNgokISygVIvLxKASm3pwlNuQEFOu75uXqoDVPu35uXqghhIrcUW/SOgSGi36R0CCpehZqrd9Fv0joEjaLfpHQIK0FFKtPct+kdAl9y36R0CCrlIVami36R0HFe9y36R0CCpY6CnJVgaLfpHQI20W/SOgQVqVlgqmC2m47oEqz9036R0CYqWdk/C3oEDLrnr/3T+iYFncww4Qd0g/ZTTZ2fS3oE5Z6Dfpb0CCEotV0uV77psaDQ7FFFFv0joEFYiVn7lv0joEvuW/SOgQVaFWxot+kdAkNFv0joEFQUDlcGi36R0CF1Fv0joEFU1T7t+bl6p5lFv0joFNsNJufdGzYOKD/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data:image/jpeg;base64,/9j/4AAQSkZJRgABAQAAAQABAAD/2wCEAAkGBxQTEhUUEhQWFRQXGBcaFxcXFxoYGBcXFxcXFxgVFBQYHCggHBwlHBcXIjEhJSkrLi4uFx8zODMsNygtLisBCgoKBQUFDgUFDisZExkrKysrKysrKysrKysrKysrKysrKysrKysrKysrKysrKysrKysrKysrKysrKysrKysrK//AABEIAQoAvQMBIgACEQEDEQH/xAAcAAABBQEBAQAAAAAAAAAAAAACAQMEBQYHAAj/xABDEAABAwEFBQUHAQUGBgMAAAABAAIRAwQFEiExQVFhgZEGInGhwQcTMkJSsfDRFHKC4fEjU2KSssIkY3ODotIVM0P/xAAUAQEAAAAAAAAAAAAAAAAAAAAA/8QAFBEBAAAAAAAAAAAAAAAAAAAAAP/aAAwDAQACEQMRAD8Ak1rxafBUltvBpOX51Wabb3xmYHRHZ5e6BmgvLscXvx/I3PxKyIzXSOzF3CpWp0olpzd+6NQfHTmud1KWo0wkgjdBIQNBdu9nd6VLRZGh/ewd3FMugZYXDlruXEQuheyG8Wtr1KLz8bcbP3m5OH+Uz/CUGo9pVvcyg2kHYGVJFapE4acRhA+pxMDwXKLG4kVHMw434nBr2hznUqYPcaSCJgGdCcOWie7W3tUtdoq1ji90XFtP6Q1hhsbOJ4uQWeqcc0nNcAP7NmHvtJaGkAEd3OZMweaCBVrODTTDj7sOJDesT1PUqKQt5cXs9qVQHVj7tp2A97nsWxu3sHZaeeDGd7iT/JBxZlncdGmfAqQ+7Xtzcwwu/wBC6KTfhYByS1rrpvycwFB88my5/CY3wmjSG5d8tfZqi8EQW+Y6LEdoPZ+9supQ4bgSEHPCY2BICitlne15a9rmkbDqhAQEXIMaF7kJKBwFJVrEgCdELo2ppzkDtmbJU+q3DprvHijumkCJnh4IxTx1Gsbq4gdT+koNCKhwjFGItB6hSLpaYdy9Ud72QuZkDLc25EabPzcodz3m2HA6iNnigzdmsknvH1WjuewOe4U6TC5x/JJ2Bae5+wJEOruj/CzM+BcRlyC11joU6I93RYGjbH+521APZu5RZ276h+N2z91vBcd7Z2MUbfaGtyaX4x/3O8f/ACxLutJuWWm/f4Lg/bW3itb7Q9ubQ4MbxFMYT5ygp/dzpr+aJKNd9N2JhLXiYI1EtLTHIlKCnTDtR6IJlazGsXCkH9wMpUmn4HUn6YMhBlocdZmdi6d2N7KNszAXgOqmMR3cAs32Bu3CSSNSHEnw7o5Ceq6TTqwgmU2J4NUSz15UrGgPCvFqEPXpQI5iBzE4HIXFBle1XZinaWmRFQfC4a81xy+LsfZ3llQeB2O8F9B1isd2wuxlUYXZB2YO529Bxpy80bdxA6yfTzT9vsjqTyx4gjz4hMYzGvnogFxQFeOaUIJl1WjDibvzHL88ledl6eKs5/0Ny8XZDylZWmYK0N3233FnLh/9lR3d4NbliOW+eqC2NvdUtlKgwjNxBMDMhjzh0/CotWx99xG2J81U9ma5bbrM4aiqwf5u6f8AUul3rcLjUL6TS5rtQPldtGezOQg1N3VqlTLvBsfERuga71aU6TKY4pxtJrocNsGQciDtRii0bEFB20vs2Wx1KoyeRgpA643ZA8hJ5LgVFbf2uXualq9yD3KLQI/5jhLieMEDqsTSyQOhSrDSxvaOOfJRFZXKO+TuH3KDoHZmpAPE/n2WmFfQhZK53dwK3pVSBmckFzRtGf5mn/emM5VPStm7lH6J82tx1HT8hBYi08U620qowk6NjxhPOlunTRBbNtHFOe9CqTUcBtE7ITQtB3wgsXv/AKqhv3OmTuz6aqW6uY2qDbTLT4IMB23ogsZUA3Cf5rGlbLtW/wD4eJmHiPDMrHNpOdoJ47PNB7IIS5Sqdi+o9P1TzWBug5oIQoHU5Dj+icn84Jys5MtQWXZFk2+zz/eg9AT94XZHVIccydzmHUZ5OG8LjXZkgW2hi0xj7GPOF3GvdrHGXhwdtLDAdxKBn2fXqK9mI20nlvIjE37kclc3neDaNOpVeYZTaXHjAmAuUeyG83C11KOyrTJ8HUzIjxDndFe+16+MFGnZWnvVCHv/AOm3Qc3f6UHK7xtTqtRz3/G9xc7xcZP3QtTOpT8IFCs7oMY/DJVYU27HgOM7QUGtum05Aa6K/sjnHZ/TesdcbzOEb/5j84ra2IN1JwgaygJlmOeWX9FZWOmAIkAKKb/Z8LGh0b/vwVZb76dPd9zO73rJ+6DUYRGTtyWo3eeYWOpXs8uDC3A46SRB/imIWjtdF4pl2OmTrk4eRQWVIMgST1TpojZn1WG/+eq//nhgalxAA4SSpDb6r6tfRncx/wD7ADzQaS1UeEeqor3qljTsT1i7QGoTTqtIdsy8wVX9qWEMnigyV6vDqOYB7+3PeqNz1cXhSeaYDGPccRLsLS6ABtgKgc9AeNDKbxJUAOKAI3IEDtkrYKtN/wBL2HkHBdwuvtUx2NtZolpyLdCDMeByXCKgyXbPZ/Y6NSyMfALiBi2wYQc77BuFO8bOcQjvydBBpPJB3RB6KB2rvk2q01Kx0Jws4U25N/X+JM2i0nJwMEjUZGMOAty2QVWvKBaIzT6ZoaJ1B4rV3RdtjFNprvqe+cJEGGNnQHLMwsoVprNSFVtI/wCEA+IyQPdn7OW2jBqB5jYtNersLDkqG6SGVQ2QSJPHDuWq7tVsEIMNaqri4hjC6NdcM7vFM0nVamWENjUBkDrmtTaLIB3W5EabJUd9CpoZPhJKCisoeCzEDgmYga7Yacs1pxby+ztkGCXCBEjXCcwRsTQswBAIlw1G7xWiu6xNwExlERGSDntew1BoTwjZ1S0P2proaHETlLZB8vVaq8LBikMbJGoGsbwFGsdiPzS0eB9UDFifULgHtDXA/Ke6fDceCu7/AKWKgJOeSkWCzgkRBa2Y8dpTV8MdUY5jImCRyQVFittWhSIoQCD3nHPM7lk+1/eqMqwGmo2XQIBc0wXRxyWwu6ualM4gJ0MCNFje1tWaoYPkGfiTJQUZKIlNvBQy7h1QG4oClz2pCEBELofs1rVDQeGGML4Pge8P9RXPaa1PYO+P2c1hsd7sjxGMH06IM2bO40y8fCCAT46BRXp9zjBAOTgMQ2GNEDsznqTmgdY2AEgTsJtyDwV52ZtGZp8wPuqJOWeuWPD26tMhBs7BZXNr1CQcBbGLZnmM1f2bIZKJdloa+h7xpJDj8B+UjXNSbM4IHzYDV1GQ2purZvdiMbyN2Ix91JqXkWjIqivK3F3dbqUE2624iXZBuLCOS1tkYIiQuW2ypaKIb7vvNGo268FLu3tHUccIBnp1Qa+2tDKgMZEkTuOxOCxNqHNzidxcSOkqlpWKtUY41HwTm1o2RpJ2qTdV47HZOGWaC1qWdzBEQOCjZ4ssicvCdqmPtWLIpmkRi1gR5IKW8A2zMquJBLZcY0J+UA7cyuVVqxcS5xzJJPNbr2n3sC9lCmRhAxPja75QVgnIFShCEQQEUK9K8gVpU67x8XL1VfKsLuznl6oIZKWzjvICU7ZRqUDzkDkbggQCQkhFCdu+w1LRWZQoiXvMcGja53ADVBddibJaa9RzaJw0WwajiJDTsDRtcd3Nais0gkHVpg8luuztyU7NQZRpjJozO17j8T3cSVQ9urtLCLQwS3JtUDYPlfG7YeSDKWmq46IKZDNdSnqdQEhSal3U6hBcAUDfv2xnEcUNmosDg5sJXdnLOfq8A90dCVIs1x2XQh/+Yx46oLNttDRJ8lXWiiHONSmfEeCsaNwWYaNJ8XExymEybG2i/uCGkaDYgdstWWjwWb7Z3u6kxrabsLidRrAGfmrW02nA1c5v23e9qTMgZD1KCHUqlzi5xJJzJOpXoTYKNqBG7kUJHb14IPJV5JKBVNu0/Fy9VBUy7vm5eqCIYwzOeUDrnP5qpFmyaojlNYg88pfFCErnYRJQN16keJVj2b7RVbEXuospF7wAXva5xDRnhbDgACdfBUpdJkpUGvr+0i8HaVGM/cpN/wB0qrtva621WkVLVVIOokNBG4hoCpEkINdYK3daRtA81p6FE4RB/nxWTs93VG2OlVnuuc8Aici06HzVhdF9R3XnnsKC5fRed/hCdoWJ/L82Im3q2Nmn5COlejdZQTKVMiB1SW5nd14pad5tcMuqpbxt5qOwtOW07EC2azOrVWsbEmddJgxyXObfZXU3uY8Q5rnAjcQYIXc+x1zFg99UEEjuNOoB+Y7pXM/aDTAvC0DYXNPMsaSgxoRsTtaynVufBMIHChZrCJA5AYXilBnP8leQIpl3fNy9VDUy7vm5eqCC05hTQodLVTGhAgCh1quI8E7bKuwc/wBFHCBQiQpylSLvDegQDcnWU411T4aG6ddqaJQdn7IXYytdVKk/RzSZGodiccQ4rAX7c1Sy1MFQZZ4XDRw3g+i3HssvEPsYpz3qTnDkTiH3WovW7mWimWVWhzT1B3tOw8UHDP2iMs+X6FSbHVBMS7NWvaPsfVsxL2TUo7/nYP8AGNo4hQLhu91aoG0m4na8AN7igmUwZwtkyYGpJ4ALfdl+ywYBUrDvahmwbi7jwU3s52bZZxiPfqbXbBwaNi0ICBVwPtvaMdutB/xwP4Whvou72qrhaXbgV86XtWxV6pO17j5oGGlLUYHa9dqEImlAw6zHZn90w8b1YF4GpS4wRnmOKCraYPBPKVUsjDpI8DPkU0LK4DY7d/RAzCl3efi5eqikQpN3fNy9UEWhqn69SBxKYpOgSmoLjlmUApynSJ0HPYpNKzAZu6fzTrqmwIG6VmG3P83J1zkxVE5zBSsqO+Yc/wCSAnJslEShKDZeyq1EWipTB+JoIHhkfRdfpOO1fPvZm8v2e10qvytcA7905O8jPJfRQAIBGYjI7xsQZvttfX7NQhhipUlrDuEZujwWd9m19951GqGAuIwvDQ0udufAgk7CovtLPva4wuH9iMJbO+CZjPd0WYuwn5TDpBaQYILTIidoKDvaVVvZ+9G2iiHgjEO68DY8a5bN/NWYQQL5IFGoToGuPQFfOT34iXbyT1MruvtHtvurvrmc3NwDxecPquDsQFKIPQLyDwEmTy4JzEgB6JcKBwPRh6ilLjQTcQOoBT9isrO9BI09VX06in3e6cXLdxQV1KyyBiPIeqdBAyGQSOemnOQG5yBDK8Sg8V6UkryBUhXl5A27ULt/s6v731h7xl9DuO4gCWHmMuS4hUWh7DXoKFrp4jFN7g1+eUT3SfAkeaDYXtYmvZVfUMPLh4y7Mx0WUslAf29DZEgbiRnHOFedtb+Y61hjPhpmCdhMZnzWfsVo/wCJJG0xyQa/sFbn0SXEExDawG0ESyqOI/VdQa8ESDIOc8FzLspam07XhPw1Whp8Z7p65c10elRwjCNNg3cAg5z7ZrfFOhR2ucXu8GiB5u8ly9gWk9pl4++t9QAy2nFMfw/F5z0WbCBV6UgSIDKQmEjCkdr4IFIQFGCgeg8xTruPxcvVV7NFNu4/Fy9UEeUL0rk2UBsKU6JsJzFkgFrksoCIKKUCryRKECP0QNThCbagJzjKlWOrDweIUSEdN2aDZftUPa9p0g82kOH2XYbbbRTpOqu+FrC89JXC2O7rTs0Wz7a31huymye9XbTH8IALvt5oOXWmuX1HPOrnOcfFxLj90oTI1T4QEDCFeSIPIWlE5Cg8UDyicU29ATVMu/5uXqoSmXf83L1QRTUSFybKUFAspxrsky4o2lAbl5qRKCgWF5KCvFB5N6EpxN1BBQKvN1SSlKC/swLqXgQo/aS8zVNNujaTAwDjtP26J67q4FFxPJUVV06oBp6p4JuknWoPL0pSkKASc0i81LCAXJl2qccU0/VAcqbd3zcvVQmqbd3zcvVBBKGEspQgAlHTQuXqZQOrxQpUDgSwgYdiMtQeCGtojC88SEDIKVC0pSEDzaxDS3imCUpyCEoHaOicQUxknEChN1tgRpjUoDASFJKRyBHJp5zRymygcap13fNy9VAap13fNy9UEApSvFeQIV5qQrzTmgcRSgCVAswZT6YKepGQg8EqUheQR8KUtRO1QOcgktAc2A2TJk7v0CiEJwodqB0BGEICMBAFUwPFMgoq5zhDCDyQoikQCmzqnE2UBNU+7vm5eqgNU67fm5eqCGkKULyAShaiOiRuqAwiCQIggVepmCvIXBBIXmhAx0hLKAK4TaefmEwUDj0LNUryko6oHMPLzTjHIUFYwI3/AGQNgokISygVIvLxKASm3pwlNuQEFOu75uXqoDVPu35uXqghhIrcUW/SOgSGi36R0CCpehZqrd9Fv0joEjaLfpHQIK0FFKtPct+kdAl9y36R0CCrlIVami36R0HFe9y36R0CCpY6CnJVgaLfpHQI20W/SOgQVqVlgqmC2m47oEqz9036R0CYqWdk/C3oEDLrnr/3T+iYFncww4Qd0g/ZTTZ2fS3oE5Z6Dfpb0CCEotV0uV77psaDQ7FFFFv0joEFYiVn7lv0joEvuW/SOgQVaFWxot+kdAkNFv0joEFQUDlcGi36R0CF1Fv0joEFU1T7t+bl6p5lFv0joFNsNJufdGzYOKD/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200" name="Picture 8" descr="http://upload.wikimedia.org/wikipedia/commons/e/eb/Oswald_T._Avery_portrait_19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1700808"/>
            <a:ext cx="1117936" cy="156945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066282" y="3291047"/>
            <a:ext cx="1457963" cy="369332"/>
          </a:xfrm>
          <a:prstGeom prst="rect">
            <a:avLst/>
          </a:prstGeom>
        </p:spPr>
        <p:txBody>
          <a:bodyPr wrap="none">
            <a:spAutoFit/>
          </a:bodyPr>
          <a:lstStyle/>
          <a:p>
            <a:r>
              <a:rPr lang="en-GB" dirty="0" smtClean="0"/>
              <a:t>Oswald Avery</a:t>
            </a:r>
            <a:endParaRPr lang="en-GB" dirty="0"/>
          </a:p>
        </p:txBody>
      </p:sp>
      <p:sp>
        <p:nvSpPr>
          <p:cNvPr id="7" name="Rectangle 6"/>
          <p:cNvSpPr/>
          <p:nvPr/>
        </p:nvSpPr>
        <p:spPr>
          <a:xfrm>
            <a:off x="155575" y="6442502"/>
            <a:ext cx="4572000" cy="415498"/>
          </a:xfrm>
          <a:prstGeom prst="rect">
            <a:avLst/>
          </a:prstGeom>
        </p:spPr>
        <p:txBody>
          <a:bodyPr>
            <a:spAutoFit/>
          </a:bodyPr>
          <a:lstStyle/>
          <a:p>
            <a:r>
              <a:rPr lang="en-GB" sz="1050" dirty="0">
                <a:hlinkClick r:id="rId5"/>
              </a:rPr>
              <a:t>http://www.ncbi.nlm.nih.gov/pmc/articles/PMC2135445</a:t>
            </a:r>
            <a:r>
              <a:rPr lang="en-GB" sz="1050" dirty="0" smtClean="0">
                <a:hlinkClick r:id="rId5"/>
              </a:rPr>
              <a:t>/</a:t>
            </a:r>
            <a:endParaRPr lang="en-GB" sz="1050" dirty="0" smtClean="0"/>
          </a:p>
          <a:p>
            <a:endParaRPr lang="en-GB" sz="1050" dirty="0"/>
          </a:p>
        </p:txBody>
      </p:sp>
    </p:spTree>
    <p:extLst>
      <p:ext uri="{BB962C8B-B14F-4D97-AF65-F5344CB8AC3E}">
        <p14:creationId xmlns:p14="http://schemas.microsoft.com/office/powerpoint/2010/main" val="11189055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1950 – Base composition between organisms</a:t>
            </a:r>
            <a:endParaRPr lang="en-GB" dirty="0"/>
          </a:p>
        </p:txBody>
      </p:sp>
      <p:sp>
        <p:nvSpPr>
          <p:cNvPr id="3" name="Content Placeholder 2"/>
          <p:cNvSpPr>
            <a:spLocks noGrp="1"/>
          </p:cNvSpPr>
          <p:nvPr>
            <p:ph idx="1"/>
          </p:nvPr>
        </p:nvSpPr>
        <p:spPr>
          <a:xfrm>
            <a:off x="457200" y="1600200"/>
            <a:ext cx="4546848" cy="4525963"/>
          </a:xfrm>
        </p:spPr>
        <p:txBody>
          <a:bodyPr>
            <a:normAutofit fontScale="85000" lnSpcReduction="10000"/>
          </a:bodyPr>
          <a:lstStyle/>
          <a:p>
            <a:r>
              <a:rPr lang="en-GB" dirty="0" smtClean="0"/>
              <a:t>Developed the base complementarity hypothesis</a:t>
            </a:r>
          </a:p>
          <a:p>
            <a:r>
              <a:rPr lang="en-GB" dirty="0" smtClean="0"/>
              <a:t>Determined that the molar ratio of A/T and G/C were always very close to 1 </a:t>
            </a:r>
          </a:p>
          <a:p>
            <a:r>
              <a:rPr lang="en-GB" dirty="0" smtClean="0"/>
              <a:t>Relative proportions of bases varied between species but was the same within species</a:t>
            </a:r>
          </a:p>
          <a:p>
            <a:r>
              <a:rPr lang="en-GB" dirty="0"/>
              <a:t>Refuted </a:t>
            </a:r>
            <a:r>
              <a:rPr lang="en-GB" dirty="0" err="1" smtClean="0"/>
              <a:t>Levene’s</a:t>
            </a:r>
            <a:r>
              <a:rPr lang="en-GB" dirty="0" smtClean="0"/>
              <a:t> 30 year-old </a:t>
            </a:r>
            <a:r>
              <a:rPr lang="en-GB" dirty="0" err="1"/>
              <a:t>tetranucleotide</a:t>
            </a:r>
            <a:r>
              <a:rPr lang="en-GB" dirty="0"/>
              <a:t> </a:t>
            </a:r>
            <a:r>
              <a:rPr lang="en-GB" dirty="0" smtClean="0"/>
              <a:t>hypothesis</a:t>
            </a:r>
          </a:p>
        </p:txBody>
      </p:sp>
      <p:pic>
        <p:nvPicPr>
          <p:cNvPr id="9218" name="Picture 2" descr="http://history.nih.gov/exhibits/nirenberg/images/photos/03_chargaff_pu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1926062"/>
            <a:ext cx="1634013" cy="20547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588224" y="4036422"/>
            <a:ext cx="1800200" cy="369332"/>
          </a:xfrm>
          <a:prstGeom prst="rect">
            <a:avLst/>
          </a:prstGeom>
          <a:noFill/>
        </p:spPr>
        <p:txBody>
          <a:bodyPr wrap="square" rtlCol="0">
            <a:spAutoFit/>
          </a:bodyPr>
          <a:lstStyle/>
          <a:p>
            <a:r>
              <a:rPr lang="en-GB" dirty="0" smtClean="0"/>
              <a:t>Erwin Chargaff</a:t>
            </a:r>
          </a:p>
        </p:txBody>
      </p:sp>
    </p:spTree>
    <p:extLst>
      <p:ext uri="{BB962C8B-B14F-4D97-AF65-F5344CB8AC3E}">
        <p14:creationId xmlns:p14="http://schemas.microsoft.com/office/powerpoint/2010/main" val="7872166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Contents</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History of DNA</a:t>
            </a:r>
          </a:p>
          <a:p>
            <a:endParaRPr lang="en-GB" dirty="0"/>
          </a:p>
          <a:p>
            <a:r>
              <a:rPr lang="en-GB" dirty="0" smtClean="0"/>
              <a:t>Review of first generation sequencing techniques</a:t>
            </a:r>
          </a:p>
          <a:p>
            <a:endParaRPr lang="en-GB" dirty="0"/>
          </a:p>
          <a:p>
            <a:r>
              <a:rPr lang="en-GB" dirty="0" smtClean="0"/>
              <a:t>Short read second generation sequencing technology</a:t>
            </a:r>
          </a:p>
          <a:p>
            <a:endParaRPr lang="en-GB" dirty="0"/>
          </a:p>
          <a:p>
            <a:r>
              <a:rPr lang="en-GB" dirty="0" smtClean="0"/>
              <a:t>Third generation single molecule sequencing</a:t>
            </a:r>
          </a:p>
          <a:p>
            <a:endParaRPr lang="en-GB" dirty="0"/>
          </a:p>
          <a:p>
            <a:r>
              <a:rPr lang="en-GB" dirty="0" err="1" smtClean="0"/>
              <a:t>Nanopore</a:t>
            </a:r>
            <a:r>
              <a:rPr lang="en-GB" dirty="0" smtClean="0"/>
              <a:t> sequencing</a:t>
            </a:r>
            <a:endParaRPr lang="en-GB" dirty="0"/>
          </a:p>
        </p:txBody>
      </p:sp>
    </p:spTree>
    <p:extLst>
      <p:ext uri="{BB962C8B-B14F-4D97-AF65-F5344CB8AC3E}">
        <p14:creationId xmlns:p14="http://schemas.microsoft.com/office/powerpoint/2010/main" val="41879075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1952- Confirmation of Avery’s experiment</a:t>
            </a:r>
            <a:endParaRPr lang="en-GB" dirty="0"/>
          </a:p>
        </p:txBody>
      </p:sp>
      <p:sp>
        <p:nvSpPr>
          <p:cNvPr id="3" name="Content Placeholder 2"/>
          <p:cNvSpPr>
            <a:spLocks noGrp="1"/>
          </p:cNvSpPr>
          <p:nvPr>
            <p:ph idx="1"/>
          </p:nvPr>
        </p:nvSpPr>
        <p:spPr>
          <a:xfrm>
            <a:off x="457200" y="1600200"/>
            <a:ext cx="4114800" cy="4525963"/>
          </a:xfrm>
        </p:spPr>
        <p:txBody>
          <a:bodyPr>
            <a:normAutofit/>
          </a:bodyPr>
          <a:lstStyle/>
          <a:p>
            <a:r>
              <a:rPr lang="en-GB" dirty="0" smtClean="0"/>
              <a:t>Bacteriophages infected bacteria by injecting DNA, not protein</a:t>
            </a:r>
          </a:p>
          <a:p>
            <a:endParaRPr lang="en-GB" dirty="0" smtClean="0"/>
          </a:p>
          <a:p>
            <a:r>
              <a:rPr lang="en-GB" dirty="0" smtClean="0"/>
              <a:t>Finally confirmed the role of DNA as genetic material</a:t>
            </a:r>
          </a:p>
          <a:p>
            <a:endParaRPr lang="en-GB" dirty="0"/>
          </a:p>
        </p:txBody>
      </p:sp>
      <p:pic>
        <p:nvPicPr>
          <p:cNvPr id="10242" name="Picture 2" descr="http://upload.wikimedia.org/wikipedia/commons/3/32/Hershey_Chase_experime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7325" y="1641548"/>
            <a:ext cx="4696675" cy="371429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40152" y="6597352"/>
            <a:ext cx="4572000" cy="200055"/>
          </a:xfrm>
          <a:prstGeom prst="rect">
            <a:avLst/>
          </a:prstGeom>
        </p:spPr>
        <p:txBody>
          <a:bodyPr>
            <a:spAutoFit/>
          </a:bodyPr>
          <a:lstStyle/>
          <a:p>
            <a:r>
              <a:rPr lang="en-GB" sz="700" dirty="0"/>
              <a:t>http://</a:t>
            </a:r>
            <a:r>
              <a:rPr lang="en-GB" sz="700" dirty="0" smtClean="0"/>
              <a:t>en.wikipedia.org/wiki/Hershey%E2%80%93Chase_experiment</a:t>
            </a:r>
            <a:endParaRPr lang="en-GB" sz="700" dirty="0"/>
          </a:p>
        </p:txBody>
      </p:sp>
      <p:sp>
        <p:nvSpPr>
          <p:cNvPr id="5" name="TextBox 4"/>
          <p:cNvSpPr txBox="1"/>
          <p:nvPr/>
        </p:nvSpPr>
        <p:spPr>
          <a:xfrm>
            <a:off x="5508104" y="5805264"/>
            <a:ext cx="3096344" cy="369332"/>
          </a:xfrm>
          <a:prstGeom prst="rect">
            <a:avLst/>
          </a:prstGeom>
          <a:noFill/>
        </p:spPr>
        <p:txBody>
          <a:bodyPr wrap="square" rtlCol="0">
            <a:spAutoFit/>
          </a:bodyPr>
          <a:lstStyle/>
          <a:p>
            <a:r>
              <a:rPr lang="en-GB" dirty="0" smtClean="0"/>
              <a:t>Hershey Chase experiment</a:t>
            </a:r>
            <a:endParaRPr lang="en-GB" dirty="0"/>
          </a:p>
        </p:txBody>
      </p:sp>
    </p:spTree>
    <p:extLst>
      <p:ext uri="{BB962C8B-B14F-4D97-AF65-F5344CB8AC3E}">
        <p14:creationId xmlns:p14="http://schemas.microsoft.com/office/powerpoint/2010/main" val="22301380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1952 – X-ray diffraction patterns of DNA</a:t>
            </a:r>
            <a:endParaRPr lang="en-GB" dirty="0"/>
          </a:p>
        </p:txBody>
      </p:sp>
      <p:sp>
        <p:nvSpPr>
          <p:cNvPr id="3" name="Content Placeholder 2"/>
          <p:cNvSpPr>
            <a:spLocks noGrp="1"/>
          </p:cNvSpPr>
          <p:nvPr>
            <p:ph idx="1"/>
          </p:nvPr>
        </p:nvSpPr>
        <p:spPr>
          <a:xfrm>
            <a:off x="457200" y="1600200"/>
            <a:ext cx="4186808" cy="4525963"/>
          </a:xfrm>
        </p:spPr>
        <p:txBody>
          <a:bodyPr>
            <a:normAutofit fontScale="85000" lnSpcReduction="20000"/>
          </a:bodyPr>
          <a:lstStyle/>
          <a:p>
            <a:r>
              <a:rPr lang="en-GB" dirty="0" smtClean="0"/>
              <a:t>Wilkins, Franklin and Gosling</a:t>
            </a:r>
          </a:p>
          <a:p>
            <a:r>
              <a:rPr lang="en-GB" dirty="0" smtClean="0"/>
              <a:t>Much improved X-ray diffraction patterns of the B-form of DNA </a:t>
            </a:r>
          </a:p>
          <a:p>
            <a:r>
              <a:rPr lang="en-GB" dirty="0" smtClean="0"/>
              <a:t>Wilkins developed a method to obtain improved diffraction patterns using sodium </a:t>
            </a:r>
            <a:r>
              <a:rPr lang="en-GB" dirty="0" err="1" smtClean="0"/>
              <a:t>thymonucleate</a:t>
            </a:r>
            <a:r>
              <a:rPr lang="en-GB" dirty="0" smtClean="0"/>
              <a:t> to draw out long thin strands of DNA</a:t>
            </a:r>
            <a:endParaRPr lang="en-GB" dirty="0"/>
          </a:p>
        </p:txBody>
      </p:sp>
      <p:pic>
        <p:nvPicPr>
          <p:cNvPr id="15362" name="Picture 2" descr="Crystallographic photo of Sodium Thymonucleate, Type B.  &quot;Photo 51.&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700808"/>
            <a:ext cx="3194720" cy="244928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8673" y="6309320"/>
            <a:ext cx="4572000" cy="246221"/>
          </a:xfrm>
          <a:prstGeom prst="rect">
            <a:avLst/>
          </a:prstGeom>
        </p:spPr>
        <p:txBody>
          <a:bodyPr>
            <a:spAutoFit/>
          </a:bodyPr>
          <a:lstStyle/>
          <a:p>
            <a:r>
              <a:rPr lang="en-GB" sz="500" dirty="0">
                <a:hlinkClick r:id="rId4"/>
              </a:rPr>
              <a:t>http://paulingblog.wordpress.com/2009/07/09/the-x-ray-crystallography-that-propelled-the-race-for-dna-astburys-pictures-vs-franklins-photo-51</a:t>
            </a:r>
            <a:r>
              <a:rPr lang="en-GB" sz="500" dirty="0" smtClean="0">
                <a:hlinkClick r:id="rId4"/>
              </a:rPr>
              <a:t>/</a:t>
            </a:r>
            <a:endParaRPr lang="en-GB" sz="500" dirty="0" smtClean="0"/>
          </a:p>
          <a:p>
            <a:endParaRPr lang="en-GB" sz="500" dirty="0"/>
          </a:p>
        </p:txBody>
      </p:sp>
      <p:sp>
        <p:nvSpPr>
          <p:cNvPr id="5" name="TextBox 4"/>
          <p:cNvSpPr txBox="1"/>
          <p:nvPr/>
        </p:nvSpPr>
        <p:spPr>
          <a:xfrm>
            <a:off x="5400092" y="4293096"/>
            <a:ext cx="2978696" cy="369332"/>
          </a:xfrm>
          <a:prstGeom prst="rect">
            <a:avLst/>
          </a:prstGeom>
          <a:noFill/>
        </p:spPr>
        <p:txBody>
          <a:bodyPr wrap="square" rtlCol="0">
            <a:spAutoFit/>
          </a:bodyPr>
          <a:lstStyle/>
          <a:p>
            <a:pPr algn="ctr"/>
            <a:r>
              <a:rPr lang="en-GB" dirty="0" smtClean="0"/>
              <a:t>Photo Number 51</a:t>
            </a:r>
            <a:endParaRPr lang="en-GB" dirty="0"/>
          </a:p>
        </p:txBody>
      </p:sp>
    </p:spTree>
    <p:extLst>
      <p:ext uri="{BB962C8B-B14F-4D97-AF65-F5344CB8AC3E}">
        <p14:creationId xmlns:p14="http://schemas.microsoft.com/office/powerpoint/2010/main" val="33311009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1953 – Watson &amp; Crick obtain a structure for DNA</a:t>
            </a:r>
            <a:endParaRPr lang="en-GB" dirty="0"/>
          </a:p>
        </p:txBody>
      </p:sp>
      <p:sp>
        <p:nvSpPr>
          <p:cNvPr id="3" name="Content Placeholder 2"/>
          <p:cNvSpPr>
            <a:spLocks noGrp="1"/>
          </p:cNvSpPr>
          <p:nvPr>
            <p:ph idx="1"/>
          </p:nvPr>
        </p:nvSpPr>
        <p:spPr>
          <a:xfrm>
            <a:off x="467544" y="1772816"/>
            <a:ext cx="5915000" cy="4525963"/>
          </a:xfrm>
        </p:spPr>
        <p:txBody>
          <a:bodyPr>
            <a:normAutofit fontScale="92500" lnSpcReduction="20000"/>
          </a:bodyPr>
          <a:lstStyle/>
          <a:p>
            <a:r>
              <a:rPr lang="en-GB" dirty="0" smtClean="0"/>
              <a:t>B-model of DNA</a:t>
            </a:r>
          </a:p>
          <a:p>
            <a:r>
              <a:rPr lang="en-GB" dirty="0" smtClean="0"/>
              <a:t>Relied upon data from Maurice Wilkins and Rosalind Franklin via </a:t>
            </a:r>
            <a:r>
              <a:rPr lang="en-GB" dirty="0" err="1" smtClean="0"/>
              <a:t>Maz</a:t>
            </a:r>
            <a:r>
              <a:rPr lang="en-GB" dirty="0" smtClean="0"/>
              <a:t> Perutz</a:t>
            </a:r>
          </a:p>
          <a:p>
            <a:r>
              <a:rPr lang="en-GB" i="1" dirty="0" smtClean="0"/>
              <a:t>"</a:t>
            </a:r>
            <a:r>
              <a:rPr lang="en-GB" i="1" dirty="0"/>
              <a:t>It has not escaped our notice that the specific pairing we have postulated immediately suggests a possible copying mechanism for the genetic material</a:t>
            </a:r>
            <a:r>
              <a:rPr lang="en-GB" i="1" dirty="0" smtClean="0"/>
              <a:t>.“</a:t>
            </a:r>
          </a:p>
          <a:p>
            <a:r>
              <a:rPr lang="en-GB" dirty="0"/>
              <a:t>Broad acceptance of the structure did not occur until around 1960</a:t>
            </a:r>
          </a:p>
          <a:p>
            <a:endParaRPr lang="en-GB" i="1" dirty="0"/>
          </a:p>
        </p:txBody>
      </p:sp>
      <p:sp>
        <p:nvSpPr>
          <p:cNvPr id="4" name="TextBox 3"/>
          <p:cNvSpPr txBox="1"/>
          <p:nvPr/>
        </p:nvSpPr>
        <p:spPr>
          <a:xfrm>
            <a:off x="6804248" y="3645024"/>
            <a:ext cx="1866900" cy="646331"/>
          </a:xfrm>
          <a:prstGeom prst="rect">
            <a:avLst/>
          </a:prstGeom>
          <a:noFill/>
        </p:spPr>
        <p:txBody>
          <a:bodyPr wrap="square" rtlCol="0">
            <a:spAutoFit/>
          </a:bodyPr>
          <a:lstStyle/>
          <a:p>
            <a:pPr algn="ctr"/>
            <a:r>
              <a:rPr lang="en-GB" dirty="0" smtClean="0"/>
              <a:t>Francis Crick &amp; James Watson</a:t>
            </a:r>
            <a:endParaRPr lang="en-GB" dirty="0"/>
          </a:p>
        </p:txBody>
      </p:sp>
      <p:pic>
        <p:nvPicPr>
          <p:cNvPr id="13316" name="Picture 4" descr="http://myweb.usf.edu/~jfwhite/cri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9586" y="1556792"/>
            <a:ext cx="2016224"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3244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1958 – Evidence for the mechanism of DNA replication </a:t>
            </a:r>
            <a:endParaRPr lang="en-GB" dirty="0"/>
          </a:p>
        </p:txBody>
      </p:sp>
      <p:sp>
        <p:nvSpPr>
          <p:cNvPr id="4" name="Rectangle 3"/>
          <p:cNvSpPr/>
          <p:nvPr/>
        </p:nvSpPr>
        <p:spPr>
          <a:xfrm>
            <a:off x="4572000" y="6453336"/>
            <a:ext cx="4572000" cy="276999"/>
          </a:xfrm>
          <a:prstGeom prst="rect">
            <a:avLst/>
          </a:prstGeom>
        </p:spPr>
        <p:txBody>
          <a:bodyPr>
            <a:spAutoFit/>
          </a:bodyPr>
          <a:lstStyle/>
          <a:p>
            <a:r>
              <a:rPr lang="en-GB" sz="600" dirty="0">
                <a:hlinkClick r:id="rId3"/>
              </a:rPr>
              <a:t>http://</a:t>
            </a:r>
            <a:r>
              <a:rPr lang="en-GB" sz="600" dirty="0" smtClean="0">
                <a:hlinkClick r:id="rId3"/>
              </a:rPr>
              <a:t>en.wikipedia.org/wiki/Meselson%E2%80%93Stahl_experiment</a:t>
            </a:r>
            <a:endParaRPr lang="en-GB" sz="600" dirty="0" smtClean="0"/>
          </a:p>
          <a:p>
            <a:endParaRPr lang="en-GB" sz="600" dirty="0"/>
          </a:p>
        </p:txBody>
      </p:sp>
      <p:sp>
        <p:nvSpPr>
          <p:cNvPr id="5" name="TextBox 4"/>
          <p:cNvSpPr txBox="1"/>
          <p:nvPr/>
        </p:nvSpPr>
        <p:spPr>
          <a:xfrm>
            <a:off x="323528" y="1916832"/>
            <a:ext cx="4680520" cy="1477328"/>
          </a:xfrm>
          <a:prstGeom prst="rect">
            <a:avLst/>
          </a:prstGeom>
          <a:noFill/>
        </p:spPr>
        <p:txBody>
          <a:bodyPr wrap="square" rtlCol="0">
            <a:spAutoFit/>
          </a:bodyPr>
          <a:lstStyle/>
          <a:p>
            <a:pPr marL="285750" indent="-285750">
              <a:buFont typeface="Arial" panose="020B0604020202020204" pitchFamily="34" charset="0"/>
              <a:buChar char="•"/>
            </a:pPr>
            <a:r>
              <a:rPr lang="en-GB" dirty="0" err="1" smtClean="0"/>
              <a:t>Meselson</a:t>
            </a:r>
            <a:r>
              <a:rPr lang="en-GB" dirty="0" smtClean="0"/>
              <a:t> &amp; Stahl</a:t>
            </a:r>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Supported Watson &amp; Crick’s hypothesis of semi-conservative DNA replication</a:t>
            </a:r>
          </a:p>
          <a:p>
            <a:pPr marL="285750" indent="-285750">
              <a:buFont typeface="Arial" panose="020B0604020202020204" pitchFamily="34" charset="0"/>
              <a:buChar char="•"/>
            </a:pPr>
            <a:endParaRPr lang="en-GB" dirty="0"/>
          </a:p>
        </p:txBody>
      </p:sp>
      <p:pic>
        <p:nvPicPr>
          <p:cNvPr id="14340" name="Picture 4" descr="http://upload.wikimedia.org/wikipedia/commons/a/a2/DNAreplicationMode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3212976"/>
            <a:ext cx="4462393" cy="3149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0836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1958 – Evidence for the mechanism of DNA replication </a:t>
            </a:r>
          </a:p>
        </p:txBody>
      </p:sp>
      <p:pic>
        <p:nvPicPr>
          <p:cNvPr id="6" name="Picture 2" descr="https://y12hb.files.wordpress.com/2013/03/meselson-and-stahl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330802"/>
            <a:ext cx="6165354" cy="5505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7377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Other developments in molecular biology</a:t>
            </a:r>
            <a:endParaRPr lang="en-GB" dirty="0"/>
          </a:p>
        </p:txBody>
      </p:sp>
      <p:sp>
        <p:nvSpPr>
          <p:cNvPr id="3" name="Content Placeholder 2"/>
          <p:cNvSpPr>
            <a:spLocks noGrp="1"/>
          </p:cNvSpPr>
          <p:nvPr>
            <p:ph idx="1"/>
          </p:nvPr>
        </p:nvSpPr>
        <p:spPr/>
        <p:txBody>
          <a:bodyPr>
            <a:normAutofit fontScale="85000" lnSpcReduction="20000"/>
          </a:bodyPr>
          <a:lstStyle/>
          <a:p>
            <a:r>
              <a:rPr lang="en-GB" dirty="0"/>
              <a:t>1954 - George Gamow proposed a 3-letter code </a:t>
            </a:r>
          </a:p>
          <a:p>
            <a:r>
              <a:rPr lang="en-GB" dirty="0" smtClean="0"/>
              <a:t>1955 – Polynucleotide </a:t>
            </a:r>
            <a:r>
              <a:rPr lang="en-GB" dirty="0" err="1" smtClean="0"/>
              <a:t>phosphorylase</a:t>
            </a:r>
            <a:r>
              <a:rPr lang="en-GB" dirty="0" smtClean="0"/>
              <a:t> discovered</a:t>
            </a:r>
          </a:p>
          <a:p>
            <a:pPr lvl="1"/>
            <a:r>
              <a:rPr lang="en-GB" dirty="0" smtClean="0"/>
              <a:t>Enabled synthesis of homogeneous nucleotide polymers</a:t>
            </a:r>
          </a:p>
          <a:p>
            <a:r>
              <a:rPr lang="en-GB" dirty="0" smtClean="0"/>
              <a:t>1957 – Crick lays out ‘central dogma’</a:t>
            </a:r>
          </a:p>
          <a:p>
            <a:r>
              <a:rPr lang="en-GB" dirty="0" smtClean="0"/>
              <a:t>1957-1963</a:t>
            </a:r>
          </a:p>
          <a:p>
            <a:pPr lvl="1"/>
            <a:r>
              <a:rPr lang="en-GB" dirty="0" smtClean="0"/>
              <a:t>RNA structure</a:t>
            </a:r>
          </a:p>
          <a:p>
            <a:pPr lvl="1"/>
            <a:r>
              <a:rPr lang="en-GB" dirty="0" smtClean="0"/>
              <a:t>Work on DNA-RNA hybridization </a:t>
            </a:r>
          </a:p>
          <a:p>
            <a:r>
              <a:rPr lang="en-GB" dirty="0" smtClean="0"/>
              <a:t>1960s</a:t>
            </a:r>
          </a:p>
          <a:p>
            <a:pPr lvl="1"/>
            <a:r>
              <a:rPr lang="en-GB" dirty="0" smtClean="0"/>
              <a:t>Crystal structures of </a:t>
            </a:r>
            <a:r>
              <a:rPr lang="en-GB" dirty="0" err="1" smtClean="0"/>
              <a:t>tRNAs</a:t>
            </a:r>
            <a:endParaRPr lang="en-GB" dirty="0" smtClean="0"/>
          </a:p>
          <a:p>
            <a:pPr lvl="1"/>
            <a:r>
              <a:rPr lang="en-GB" dirty="0" smtClean="0"/>
              <a:t>Role in protein synthesis </a:t>
            </a:r>
          </a:p>
          <a:p>
            <a:pPr lvl="1"/>
            <a:r>
              <a:rPr lang="en-GB" dirty="0" smtClean="0"/>
              <a:t>Role of ribosomes</a:t>
            </a:r>
          </a:p>
          <a:p>
            <a:pPr marL="457200" lvl="1" indent="0">
              <a:buNone/>
            </a:pPr>
            <a:endParaRPr lang="en-GB" dirty="0" smtClean="0"/>
          </a:p>
          <a:p>
            <a:pPr lvl="1"/>
            <a:endParaRPr lang="en-GB" dirty="0" smtClean="0"/>
          </a:p>
          <a:p>
            <a:endParaRPr lang="en-GB" dirty="0"/>
          </a:p>
        </p:txBody>
      </p:sp>
    </p:spTree>
    <p:extLst>
      <p:ext uri="{BB962C8B-B14F-4D97-AF65-F5344CB8AC3E}">
        <p14:creationId xmlns:p14="http://schemas.microsoft.com/office/powerpoint/2010/main" val="34595383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1961 - Deciphering the genetic code</a:t>
            </a:r>
            <a:endParaRPr lang="en-GB" dirty="0"/>
          </a:p>
        </p:txBody>
      </p:sp>
      <p:sp>
        <p:nvSpPr>
          <p:cNvPr id="3" name="Content Placeholder 2"/>
          <p:cNvSpPr>
            <a:spLocks noGrp="1"/>
          </p:cNvSpPr>
          <p:nvPr>
            <p:ph idx="1"/>
          </p:nvPr>
        </p:nvSpPr>
        <p:spPr>
          <a:xfrm>
            <a:off x="457200" y="1600200"/>
            <a:ext cx="5410944" cy="4525963"/>
          </a:xfrm>
        </p:spPr>
        <p:txBody>
          <a:bodyPr>
            <a:normAutofit fontScale="62500" lnSpcReduction="20000"/>
          </a:bodyPr>
          <a:lstStyle/>
          <a:p>
            <a:r>
              <a:rPr lang="en-GB" dirty="0" smtClean="0"/>
              <a:t>How did DNA code for proteins?</a:t>
            </a:r>
          </a:p>
          <a:p>
            <a:endParaRPr lang="en-GB" dirty="0"/>
          </a:p>
          <a:p>
            <a:r>
              <a:rPr lang="en-GB" dirty="0" smtClean="0"/>
              <a:t>Nirenberg and </a:t>
            </a:r>
            <a:r>
              <a:rPr lang="en-GB" dirty="0" err="1" smtClean="0"/>
              <a:t>Matthaei</a:t>
            </a:r>
            <a:endParaRPr lang="en-GB" dirty="0" smtClean="0"/>
          </a:p>
          <a:p>
            <a:endParaRPr lang="en-GB" dirty="0"/>
          </a:p>
          <a:p>
            <a:r>
              <a:rPr lang="en-GB" dirty="0" smtClean="0"/>
              <a:t>Used polynucleotide </a:t>
            </a:r>
            <a:r>
              <a:rPr lang="en-GB" dirty="0" err="1" smtClean="0"/>
              <a:t>phophorylase</a:t>
            </a:r>
            <a:r>
              <a:rPr lang="en-GB" dirty="0" smtClean="0"/>
              <a:t> to construct a poly-uracil polymer</a:t>
            </a:r>
          </a:p>
          <a:p>
            <a:endParaRPr lang="en-GB" dirty="0" smtClean="0"/>
          </a:p>
          <a:p>
            <a:r>
              <a:rPr lang="en-GB" dirty="0" smtClean="0"/>
              <a:t>Added to a cell-free system containing ribosomes, nucleotides, amino acids, energy</a:t>
            </a:r>
          </a:p>
          <a:p>
            <a:endParaRPr lang="en-GB" dirty="0"/>
          </a:p>
          <a:p>
            <a:r>
              <a:rPr lang="en-GB" dirty="0" smtClean="0"/>
              <a:t>This produced an amino acid chain of phenylalanine</a:t>
            </a:r>
          </a:p>
          <a:p>
            <a:endParaRPr lang="en-GB" dirty="0"/>
          </a:p>
          <a:p>
            <a:r>
              <a:rPr lang="en-GB" dirty="0" smtClean="0"/>
              <a:t>Completed in mid 1960s by </a:t>
            </a:r>
            <a:r>
              <a:rPr lang="en-GB" dirty="0" err="1" smtClean="0"/>
              <a:t>Har</a:t>
            </a:r>
            <a:r>
              <a:rPr lang="en-GB" dirty="0" smtClean="0"/>
              <a:t> </a:t>
            </a:r>
            <a:r>
              <a:rPr lang="en-GB" dirty="0" err="1" smtClean="0"/>
              <a:t>Gobind</a:t>
            </a:r>
            <a:r>
              <a:rPr lang="en-GB" dirty="0" smtClean="0"/>
              <a:t> </a:t>
            </a:r>
            <a:r>
              <a:rPr lang="en-GB" dirty="0" err="1" smtClean="0"/>
              <a:t>Khohrana</a:t>
            </a:r>
            <a:endParaRPr lang="en-GB" dirty="0" smtClean="0"/>
          </a:p>
          <a:p>
            <a:pPr marL="0" indent="0">
              <a:buNone/>
            </a:pPr>
            <a:endParaRPr lang="en-GB" dirty="0" smtClean="0"/>
          </a:p>
        </p:txBody>
      </p:sp>
      <p:pic>
        <p:nvPicPr>
          <p:cNvPr id="18434" name="Picture 2" descr="http://history.nih.gov/exhibits/nirenberg/images/photos/05_nirenberg_matthaei_p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1628800"/>
            <a:ext cx="1670003" cy="2079154"/>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Vial of Poly-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6457" y="3861048"/>
            <a:ext cx="1417552" cy="2175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9629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key figures</a:t>
            </a:r>
            <a:endParaRPr lang="en-GB" dirty="0"/>
          </a:p>
        </p:txBody>
      </p:sp>
      <p:sp>
        <p:nvSpPr>
          <p:cNvPr id="3" name="Content Placeholder 2"/>
          <p:cNvSpPr>
            <a:spLocks noGrp="1"/>
          </p:cNvSpPr>
          <p:nvPr>
            <p:ph idx="1"/>
          </p:nvPr>
        </p:nvSpPr>
        <p:spPr>
          <a:xfrm>
            <a:off x="457200" y="1600200"/>
            <a:ext cx="5770984" cy="4525963"/>
          </a:xfrm>
        </p:spPr>
        <p:txBody>
          <a:bodyPr>
            <a:normAutofit fontScale="62500" lnSpcReduction="20000"/>
          </a:bodyPr>
          <a:lstStyle/>
          <a:p>
            <a:r>
              <a:rPr lang="en-GB" dirty="0" smtClean="0"/>
              <a:t>Max Delbruck </a:t>
            </a:r>
          </a:p>
          <a:p>
            <a:pPr lvl="1"/>
            <a:r>
              <a:rPr lang="en-GB" dirty="0" smtClean="0"/>
              <a:t>Physicist who helped found molecular biology</a:t>
            </a:r>
          </a:p>
          <a:p>
            <a:pPr lvl="1"/>
            <a:endParaRPr lang="en-GB" dirty="0" smtClean="0"/>
          </a:p>
          <a:p>
            <a:r>
              <a:rPr lang="en-GB" dirty="0" smtClean="0"/>
              <a:t>Salvador Luria</a:t>
            </a:r>
          </a:p>
          <a:p>
            <a:pPr lvl="1"/>
            <a:r>
              <a:rPr lang="en-GB" dirty="0" smtClean="0"/>
              <a:t>James Watson’s PhD supervisor</a:t>
            </a:r>
          </a:p>
          <a:p>
            <a:pPr lvl="1"/>
            <a:r>
              <a:rPr lang="en-GB" dirty="0" smtClean="0"/>
              <a:t>Demonstrated with Delbruck that inheritance in bacteria was Darwinian and not </a:t>
            </a:r>
            <a:r>
              <a:rPr lang="en-GB" dirty="0" err="1" smtClean="0"/>
              <a:t>Lamarkian</a:t>
            </a:r>
            <a:endParaRPr lang="en-GB" dirty="0" smtClean="0"/>
          </a:p>
          <a:p>
            <a:pPr lvl="1"/>
            <a:endParaRPr lang="en-GB" dirty="0"/>
          </a:p>
          <a:p>
            <a:r>
              <a:rPr lang="en-GB" dirty="0" smtClean="0"/>
              <a:t>Linus Pauling</a:t>
            </a:r>
          </a:p>
          <a:p>
            <a:pPr lvl="1"/>
            <a:r>
              <a:rPr lang="en-GB" dirty="0" smtClean="0"/>
              <a:t>Proposed triple helix model for DNA</a:t>
            </a:r>
          </a:p>
          <a:p>
            <a:endParaRPr lang="en-GB" dirty="0" smtClean="0"/>
          </a:p>
          <a:p>
            <a:r>
              <a:rPr lang="en-GB" dirty="0" smtClean="0"/>
              <a:t>Lawrence Bragg </a:t>
            </a:r>
          </a:p>
          <a:p>
            <a:pPr lvl="1"/>
            <a:r>
              <a:rPr lang="en-GB" dirty="0" smtClean="0"/>
              <a:t>Hosted Watson &amp; Crick </a:t>
            </a:r>
          </a:p>
          <a:p>
            <a:pPr lvl="1"/>
            <a:r>
              <a:rPr lang="en-GB" dirty="0" smtClean="0"/>
              <a:t>Rival of Pauling’s</a:t>
            </a:r>
            <a:endParaRPr lang="en-GB" dirty="0"/>
          </a:p>
          <a:p>
            <a:r>
              <a:rPr lang="en-GB" dirty="0" smtClean="0"/>
              <a:t>Jerry Donohue, William </a:t>
            </a:r>
            <a:r>
              <a:rPr lang="en-GB" dirty="0" err="1" smtClean="0"/>
              <a:t>Astbury</a:t>
            </a:r>
            <a:r>
              <a:rPr lang="en-GB" dirty="0" smtClean="0"/>
              <a:t>, Raymond Gosling, John Randall, Fred </a:t>
            </a:r>
            <a:r>
              <a:rPr lang="en-GB" dirty="0" err="1" smtClean="0"/>
              <a:t>Neufield</a:t>
            </a:r>
            <a:r>
              <a:rPr lang="en-GB" dirty="0" smtClean="0"/>
              <a:t>, Herbert Wilson…</a:t>
            </a:r>
            <a:endParaRPr lang="en-GB" dirty="0"/>
          </a:p>
        </p:txBody>
      </p:sp>
      <p:pic>
        <p:nvPicPr>
          <p:cNvPr id="12290" name="Picture 2" descr="Max Delbruc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556792"/>
            <a:ext cx="871364" cy="148131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Salvador E. Luria ca.196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7600" y="1700808"/>
            <a:ext cx="1519436" cy="1063606"/>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L Paulin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1808" y="3356992"/>
            <a:ext cx="1365510" cy="1657232"/>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8" descr="Image result for lawrence bra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10" descr="Image result for lawrence brag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300" name="Picture 12" descr="http://upload.wikimedia.org/wikipedia/commons/1/1d/Wl-brag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70241" y="5157192"/>
            <a:ext cx="1088643" cy="1539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7475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1962 </a:t>
            </a:r>
            <a:endParaRPr lang="en-GB" dirty="0"/>
          </a:p>
        </p:txBody>
      </p:sp>
      <p:sp>
        <p:nvSpPr>
          <p:cNvPr id="3" name="Content Placeholder 2"/>
          <p:cNvSpPr>
            <a:spLocks noGrp="1"/>
          </p:cNvSpPr>
          <p:nvPr>
            <p:ph idx="1"/>
          </p:nvPr>
        </p:nvSpPr>
        <p:spPr/>
        <p:txBody>
          <a:bodyPr/>
          <a:lstStyle/>
          <a:p>
            <a:r>
              <a:rPr lang="en-GB" dirty="0" smtClean="0"/>
              <a:t>Nobel Prize awarded for Physiology or Medicine to Watson, Crick and Wilkins </a:t>
            </a:r>
          </a:p>
          <a:p>
            <a:r>
              <a:rPr lang="en-GB" dirty="0" smtClean="0"/>
              <a:t>Rosalind Franklin died in 1958 of suspected radiation induced cancer</a:t>
            </a:r>
          </a:p>
          <a:p>
            <a:pPr marL="0" indent="0">
              <a:buNone/>
            </a:pPr>
            <a:r>
              <a:rPr lang="en-GB" dirty="0" smtClean="0"/>
              <a:t> </a:t>
            </a:r>
            <a:endParaRPr lang="en-GB"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8090" y="3764364"/>
            <a:ext cx="3522762" cy="2919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3459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First generation sequencing</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05642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history of DNA</a:t>
            </a:r>
            <a:endParaRPr lang="en-GB" dirty="0"/>
          </a:p>
        </p:txBody>
      </p:sp>
    </p:spTree>
    <p:extLst>
      <p:ext uri="{BB962C8B-B14F-4D97-AF65-F5344CB8AC3E}">
        <p14:creationId xmlns:p14="http://schemas.microsoft.com/office/powerpoint/2010/main" val="4032696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development of sequencing methodologies</a:t>
            </a:r>
            <a:endParaRPr lang="en-GB" dirty="0"/>
          </a:p>
        </p:txBody>
      </p:sp>
      <p:sp>
        <p:nvSpPr>
          <p:cNvPr id="3" name="Content Placeholder 2"/>
          <p:cNvSpPr>
            <a:spLocks noGrp="1"/>
          </p:cNvSpPr>
          <p:nvPr>
            <p:ph idx="1"/>
          </p:nvPr>
        </p:nvSpPr>
        <p:spPr>
          <a:xfrm>
            <a:off x="493550" y="1916832"/>
            <a:ext cx="8229600" cy="604664"/>
          </a:xfrm>
        </p:spPr>
        <p:txBody>
          <a:bodyPr/>
          <a:lstStyle/>
          <a:p>
            <a:r>
              <a:rPr lang="en-GB" dirty="0" smtClean="0"/>
              <a:t>What do we mean by ‘sequencing’?</a:t>
            </a:r>
          </a:p>
          <a:p>
            <a:endParaRPr lang="en-GB" dirty="0"/>
          </a:p>
        </p:txBody>
      </p:sp>
      <p:sp>
        <p:nvSpPr>
          <p:cNvPr id="4" name="Content Placeholder 2"/>
          <p:cNvSpPr txBox="1">
            <a:spLocks/>
          </p:cNvSpPr>
          <p:nvPr/>
        </p:nvSpPr>
        <p:spPr>
          <a:xfrm>
            <a:off x="447774" y="3140968"/>
            <a:ext cx="8229600" cy="1872208"/>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smtClean="0"/>
              <a:t>Determining the order and identity of chemical units in a polymer chain</a:t>
            </a:r>
          </a:p>
          <a:p>
            <a:pPr lvl="1"/>
            <a:endParaRPr lang="en-GB" dirty="0" smtClean="0"/>
          </a:p>
          <a:p>
            <a:pPr lvl="1"/>
            <a:r>
              <a:rPr lang="en-GB" dirty="0" smtClean="0"/>
              <a:t>Amino acids in the case of proteins</a:t>
            </a:r>
          </a:p>
          <a:p>
            <a:pPr lvl="1"/>
            <a:r>
              <a:rPr lang="en-GB" dirty="0" smtClean="0"/>
              <a:t>Nucleotides in the case of RNA and DNA</a:t>
            </a:r>
          </a:p>
          <a:p>
            <a:endParaRPr lang="en-GB" dirty="0"/>
          </a:p>
        </p:txBody>
      </p:sp>
      <p:sp>
        <p:nvSpPr>
          <p:cNvPr id="5" name="Content Placeholder 2"/>
          <p:cNvSpPr txBox="1">
            <a:spLocks/>
          </p:cNvSpPr>
          <p:nvPr/>
        </p:nvSpPr>
        <p:spPr>
          <a:xfrm>
            <a:off x="467544" y="5301208"/>
            <a:ext cx="8229600" cy="144016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smtClean="0"/>
              <a:t>Why do we do it?</a:t>
            </a:r>
          </a:p>
          <a:p>
            <a:pPr lvl="1"/>
            <a:r>
              <a:rPr lang="en-GB" dirty="0" smtClean="0"/>
              <a:t>3D structure and function is dependent on sequence</a:t>
            </a:r>
          </a:p>
          <a:p>
            <a:endParaRPr lang="en-GB" dirty="0"/>
          </a:p>
        </p:txBody>
      </p:sp>
    </p:spTree>
    <p:extLst>
      <p:ext uri="{BB962C8B-B14F-4D97-AF65-F5344CB8AC3E}">
        <p14:creationId xmlns:p14="http://schemas.microsoft.com/office/powerpoint/2010/main" val="23389839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1949 – Amino acids</a:t>
            </a:r>
            <a:endParaRPr lang="en-GB" dirty="0"/>
          </a:p>
        </p:txBody>
      </p:sp>
      <p:sp>
        <p:nvSpPr>
          <p:cNvPr id="3" name="Content Placeholder 2"/>
          <p:cNvSpPr>
            <a:spLocks noGrp="1"/>
          </p:cNvSpPr>
          <p:nvPr>
            <p:ph idx="1"/>
          </p:nvPr>
        </p:nvSpPr>
        <p:spPr>
          <a:xfrm>
            <a:off x="457200" y="1600200"/>
            <a:ext cx="4978896" cy="4525963"/>
          </a:xfrm>
        </p:spPr>
        <p:txBody>
          <a:bodyPr>
            <a:normAutofit lnSpcReduction="10000"/>
          </a:bodyPr>
          <a:lstStyle/>
          <a:p>
            <a:r>
              <a:rPr lang="en-GB" dirty="0" smtClean="0"/>
              <a:t>Sequenced bovine insulin</a:t>
            </a:r>
          </a:p>
          <a:p>
            <a:r>
              <a:rPr lang="en-GB" dirty="0" smtClean="0"/>
              <a:t>Developed a method to label N-terminal amino acids</a:t>
            </a:r>
          </a:p>
          <a:p>
            <a:pPr lvl="1"/>
            <a:r>
              <a:rPr lang="en-GB" dirty="0" smtClean="0"/>
              <a:t>Enabled him to count four  polypeptide chains</a:t>
            </a:r>
          </a:p>
          <a:p>
            <a:r>
              <a:rPr lang="en-GB" dirty="0" smtClean="0"/>
              <a:t>Used hydrolysis and chromatography to identify fragments</a:t>
            </a:r>
          </a:p>
          <a:p>
            <a:endParaRPr lang="en-GB" dirty="0" smtClean="0"/>
          </a:p>
          <a:p>
            <a:pPr lvl="1"/>
            <a:endParaRPr lang="en-GB" dirty="0" smtClean="0"/>
          </a:p>
        </p:txBody>
      </p:sp>
      <p:pic>
        <p:nvPicPr>
          <p:cNvPr id="19458" name="Picture 2" descr="http://www.nobelprize.org/nobel_prizes/chemistry/laureates/1958/sang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916832"/>
            <a:ext cx="1543050" cy="21621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300192" y="4221088"/>
            <a:ext cx="1872208" cy="369332"/>
          </a:xfrm>
          <a:prstGeom prst="rect">
            <a:avLst/>
          </a:prstGeom>
          <a:noFill/>
        </p:spPr>
        <p:txBody>
          <a:bodyPr wrap="square" rtlCol="0">
            <a:spAutoFit/>
          </a:bodyPr>
          <a:lstStyle/>
          <a:p>
            <a:pPr algn="ctr"/>
            <a:r>
              <a:rPr lang="en-GB" dirty="0" smtClean="0"/>
              <a:t>Fred Sanger</a:t>
            </a:r>
            <a:endParaRPr lang="en-GB" dirty="0"/>
          </a:p>
        </p:txBody>
      </p:sp>
    </p:spTree>
    <p:extLst>
      <p:ext uri="{BB962C8B-B14F-4D97-AF65-F5344CB8AC3E}">
        <p14:creationId xmlns:p14="http://schemas.microsoft.com/office/powerpoint/2010/main" val="35379293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1965 -  RNA sequencing and structure</a:t>
            </a:r>
            <a:endParaRPr lang="en-GB" dirty="0"/>
          </a:p>
        </p:txBody>
      </p:sp>
      <p:sp>
        <p:nvSpPr>
          <p:cNvPr id="3" name="Content Placeholder 2"/>
          <p:cNvSpPr>
            <a:spLocks noGrp="1"/>
          </p:cNvSpPr>
          <p:nvPr>
            <p:ph idx="1"/>
          </p:nvPr>
        </p:nvSpPr>
        <p:spPr>
          <a:xfrm>
            <a:off x="457200" y="1600200"/>
            <a:ext cx="6347048" cy="4525963"/>
          </a:xfrm>
        </p:spPr>
        <p:txBody>
          <a:bodyPr/>
          <a:lstStyle/>
          <a:p>
            <a:r>
              <a:rPr lang="en-GB" dirty="0" smtClean="0"/>
              <a:t>Sequenced transfer RNA of alanine</a:t>
            </a:r>
          </a:p>
          <a:p>
            <a:r>
              <a:rPr lang="en-GB" dirty="0" smtClean="0"/>
              <a:t>Used 2 ribonuclease enzymes to cleave the enzyme at specific motifs</a:t>
            </a:r>
          </a:p>
          <a:p>
            <a:r>
              <a:rPr lang="en-GB" dirty="0" smtClean="0"/>
              <a:t>Chromatography </a:t>
            </a:r>
          </a:p>
          <a:p>
            <a:endParaRPr lang="en-GB" dirty="0"/>
          </a:p>
          <a:p>
            <a:r>
              <a:rPr lang="en-GB" dirty="0" smtClean="0"/>
              <a:t>1968 Nobel prize</a:t>
            </a:r>
          </a:p>
          <a:p>
            <a:endParaRPr lang="en-GB" dirty="0"/>
          </a:p>
          <a:p>
            <a:endParaRPr lang="en-GB" dirty="0"/>
          </a:p>
        </p:txBody>
      </p:sp>
      <p:sp>
        <p:nvSpPr>
          <p:cNvPr id="4" name="Rectangle 3"/>
          <p:cNvSpPr/>
          <p:nvPr/>
        </p:nvSpPr>
        <p:spPr>
          <a:xfrm>
            <a:off x="323528" y="6211669"/>
            <a:ext cx="6048672" cy="369332"/>
          </a:xfrm>
          <a:prstGeom prst="rect">
            <a:avLst/>
          </a:prstGeom>
        </p:spPr>
        <p:txBody>
          <a:bodyPr wrap="square">
            <a:spAutoFit/>
          </a:bodyPr>
          <a:lstStyle/>
          <a:p>
            <a:r>
              <a:rPr lang="en-GB" sz="900" dirty="0">
                <a:hlinkClick r:id="rId3"/>
              </a:rPr>
              <a:t>http://</a:t>
            </a:r>
            <a:r>
              <a:rPr lang="en-GB" sz="900" dirty="0" smtClean="0">
                <a:hlinkClick r:id="rId3"/>
              </a:rPr>
              <a:t>www.sciencemag.org/content/147/3664/1462</a:t>
            </a:r>
            <a:endParaRPr lang="en-GB" sz="900" dirty="0" smtClean="0"/>
          </a:p>
          <a:p>
            <a:endParaRPr lang="en-GB" sz="900" dirty="0"/>
          </a:p>
        </p:txBody>
      </p:sp>
      <p:pic>
        <p:nvPicPr>
          <p:cNvPr id="27650" name="Picture 2" descr="Robert W. Holley nobe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6373" y="1270247"/>
            <a:ext cx="1068648" cy="15106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948264" y="2806824"/>
            <a:ext cx="1738933" cy="369332"/>
          </a:xfrm>
          <a:prstGeom prst="rect">
            <a:avLst/>
          </a:prstGeom>
          <a:noFill/>
        </p:spPr>
        <p:txBody>
          <a:bodyPr wrap="square" rtlCol="0">
            <a:spAutoFit/>
          </a:bodyPr>
          <a:lstStyle/>
          <a:p>
            <a:pPr algn="ctr"/>
            <a:r>
              <a:rPr lang="en-GB" dirty="0" smtClean="0"/>
              <a:t>Robert Holley</a:t>
            </a:r>
            <a:endParaRPr lang="en-GB" dirty="0"/>
          </a:p>
        </p:txBody>
      </p:sp>
      <p:pic>
        <p:nvPicPr>
          <p:cNvPr id="276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9952" y="3399301"/>
            <a:ext cx="4801915" cy="2997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77360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1975 - The dawn DNA sequencing</a:t>
            </a:r>
            <a:endParaRPr lang="en-GB" dirty="0"/>
          </a:p>
        </p:txBody>
      </p:sp>
      <p:sp>
        <p:nvSpPr>
          <p:cNvPr id="3" name="Content Placeholder 2"/>
          <p:cNvSpPr>
            <a:spLocks noGrp="1"/>
          </p:cNvSpPr>
          <p:nvPr>
            <p:ph idx="1"/>
          </p:nvPr>
        </p:nvSpPr>
        <p:spPr/>
        <p:txBody>
          <a:bodyPr/>
          <a:lstStyle/>
          <a:p>
            <a:r>
              <a:rPr lang="en-GB" dirty="0" smtClean="0"/>
              <a:t>Between 1975-1977 three methods of DNA sequencing were published </a:t>
            </a:r>
          </a:p>
          <a:p>
            <a:endParaRPr lang="en-GB" dirty="0"/>
          </a:p>
          <a:p>
            <a:r>
              <a:rPr lang="en-GB" dirty="0" smtClean="0"/>
              <a:t>Fred Sanger’s Plus/Minus method</a:t>
            </a:r>
          </a:p>
          <a:p>
            <a:r>
              <a:rPr lang="en-GB" dirty="0" err="1" smtClean="0"/>
              <a:t>Maxam</a:t>
            </a:r>
            <a:r>
              <a:rPr lang="en-GB" dirty="0" smtClean="0"/>
              <a:t>-Gilbert</a:t>
            </a:r>
          </a:p>
          <a:p>
            <a:r>
              <a:rPr lang="en-GB" dirty="0" smtClean="0"/>
              <a:t>Fred Sanger’s chain termination method</a:t>
            </a:r>
          </a:p>
        </p:txBody>
      </p:sp>
    </p:spTree>
    <p:extLst>
      <p:ext uri="{BB962C8B-B14F-4D97-AF65-F5344CB8AC3E}">
        <p14:creationId xmlns:p14="http://schemas.microsoft.com/office/powerpoint/2010/main" val="41263695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5"/>
          <p:cNvSpPr>
            <a:spLocks noChangeArrowheads="1"/>
          </p:cNvSpPr>
          <p:nvPr/>
        </p:nvSpPr>
        <p:spPr bwMode="auto">
          <a:xfrm>
            <a:off x="457200" y="22860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4000">
                <a:solidFill>
                  <a:schemeClr val="bg1"/>
                </a:solidFill>
                <a:effectLst>
                  <a:outerShdw blurRad="38100" dist="38100" dir="2700000" algn="tl">
                    <a:srgbClr val="C0C0C0"/>
                  </a:outerShdw>
                </a:effectLst>
              </a:rPr>
              <a:t/>
            </a:r>
            <a:br>
              <a:rPr lang="en-US" sz="4000">
                <a:solidFill>
                  <a:schemeClr val="bg1"/>
                </a:solidFill>
                <a:effectLst>
                  <a:outerShdw blurRad="38100" dist="38100" dir="2700000" algn="tl">
                    <a:srgbClr val="C0C0C0"/>
                  </a:outerShdw>
                </a:effectLst>
              </a:rPr>
            </a:br>
            <a:endParaRPr lang="en-US" sz="4000">
              <a:solidFill>
                <a:schemeClr val="bg1"/>
              </a:solidFill>
              <a:effectLst>
                <a:outerShdw blurRad="38100" dist="38100" dir="2700000" algn="tl">
                  <a:srgbClr val="C0C0C0"/>
                </a:outerShdw>
              </a:effectLst>
            </a:endParaRPr>
          </a:p>
        </p:txBody>
      </p:sp>
      <p:sp>
        <p:nvSpPr>
          <p:cNvPr id="5126" name="Text Box 6"/>
          <p:cNvSpPr txBox="1">
            <a:spLocks noChangeArrowheads="1"/>
          </p:cNvSpPr>
          <p:nvPr/>
        </p:nvSpPr>
        <p:spPr bwMode="auto">
          <a:xfrm>
            <a:off x="914400" y="5334000"/>
            <a:ext cx="7391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dirty="0" err="1"/>
              <a:t>Maxam</a:t>
            </a:r>
            <a:r>
              <a:rPr lang="en-US" sz="2800" dirty="0"/>
              <a:t>-Gilbert sequencing is performed by chain breakage at specific nucleotides.</a:t>
            </a:r>
          </a:p>
        </p:txBody>
      </p:sp>
      <p:sp>
        <p:nvSpPr>
          <p:cNvPr id="5127" name="AutoShape 7"/>
          <p:cNvSpPr>
            <a:spLocks noChangeAspect="1" noChangeArrowheads="1" noTextEdit="1"/>
          </p:cNvSpPr>
          <p:nvPr/>
        </p:nvSpPr>
        <p:spPr bwMode="auto">
          <a:xfrm>
            <a:off x="1752600" y="2063750"/>
            <a:ext cx="5332413"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29" name="Rectangle 9"/>
          <p:cNvSpPr>
            <a:spLocks noChangeArrowheads="1"/>
          </p:cNvSpPr>
          <p:nvPr/>
        </p:nvSpPr>
        <p:spPr bwMode="auto">
          <a:xfrm>
            <a:off x="1736725" y="3546475"/>
            <a:ext cx="512763" cy="47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31" name="Rectangle 11"/>
          <p:cNvSpPr>
            <a:spLocks noChangeArrowheads="1"/>
          </p:cNvSpPr>
          <p:nvPr/>
        </p:nvSpPr>
        <p:spPr bwMode="auto">
          <a:xfrm>
            <a:off x="1736725" y="3976688"/>
            <a:ext cx="1076325" cy="47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32" name="Rectangle 12"/>
          <p:cNvSpPr>
            <a:spLocks noChangeArrowheads="1"/>
          </p:cNvSpPr>
          <p:nvPr/>
        </p:nvSpPr>
        <p:spPr bwMode="auto">
          <a:xfrm>
            <a:off x="1736725" y="4160838"/>
            <a:ext cx="717550" cy="460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33" name="Freeform 13"/>
          <p:cNvSpPr>
            <a:spLocks/>
          </p:cNvSpPr>
          <p:nvPr/>
        </p:nvSpPr>
        <p:spPr bwMode="auto">
          <a:xfrm>
            <a:off x="1936750" y="1914525"/>
            <a:ext cx="404813" cy="1060450"/>
          </a:xfrm>
          <a:custGeom>
            <a:avLst/>
            <a:gdLst>
              <a:gd name="T0" fmla="*/ 13 w 510"/>
              <a:gd name="T1" fmla="*/ 146 h 1335"/>
              <a:gd name="T2" fmla="*/ 1 w 510"/>
              <a:gd name="T3" fmla="*/ 500 h 1335"/>
              <a:gd name="T4" fmla="*/ 1 w 510"/>
              <a:gd name="T5" fmla="*/ 693 h 1335"/>
              <a:gd name="T6" fmla="*/ 6 w 510"/>
              <a:gd name="T7" fmla="*/ 863 h 1335"/>
              <a:gd name="T8" fmla="*/ 21 w 510"/>
              <a:gd name="T9" fmla="*/ 1006 h 1335"/>
              <a:gd name="T10" fmla="*/ 26 w 510"/>
              <a:gd name="T11" fmla="*/ 1042 h 1335"/>
              <a:gd name="T12" fmla="*/ 44 w 510"/>
              <a:gd name="T13" fmla="*/ 1118 h 1335"/>
              <a:gd name="T14" fmla="*/ 77 w 510"/>
              <a:gd name="T15" fmla="*/ 1198 h 1335"/>
              <a:gd name="T16" fmla="*/ 106 w 510"/>
              <a:gd name="T17" fmla="*/ 1244 h 1335"/>
              <a:gd name="T18" fmla="*/ 147 w 510"/>
              <a:gd name="T19" fmla="*/ 1287 h 1335"/>
              <a:gd name="T20" fmla="*/ 197 w 510"/>
              <a:gd name="T21" fmla="*/ 1318 h 1335"/>
              <a:gd name="T22" fmla="*/ 246 w 510"/>
              <a:gd name="T23" fmla="*/ 1335 h 1335"/>
              <a:gd name="T24" fmla="*/ 284 w 510"/>
              <a:gd name="T25" fmla="*/ 1330 h 1335"/>
              <a:gd name="T26" fmla="*/ 336 w 510"/>
              <a:gd name="T27" fmla="*/ 1307 h 1335"/>
              <a:gd name="T28" fmla="*/ 412 w 510"/>
              <a:gd name="T29" fmla="*/ 1251 h 1335"/>
              <a:gd name="T30" fmla="*/ 478 w 510"/>
              <a:gd name="T31" fmla="*/ 1182 h 1335"/>
              <a:gd name="T32" fmla="*/ 492 w 510"/>
              <a:gd name="T33" fmla="*/ 1164 h 1335"/>
              <a:gd name="T34" fmla="*/ 504 w 510"/>
              <a:gd name="T35" fmla="*/ 1152 h 1335"/>
              <a:gd name="T36" fmla="*/ 510 w 510"/>
              <a:gd name="T37" fmla="*/ 1138 h 1335"/>
              <a:gd name="T38" fmla="*/ 502 w 510"/>
              <a:gd name="T39" fmla="*/ 1123 h 1335"/>
              <a:gd name="T40" fmla="*/ 505 w 510"/>
              <a:gd name="T41" fmla="*/ 1126 h 1335"/>
              <a:gd name="T42" fmla="*/ 499 w 510"/>
              <a:gd name="T43" fmla="*/ 1106 h 1335"/>
              <a:gd name="T44" fmla="*/ 497 w 510"/>
              <a:gd name="T45" fmla="*/ 1101 h 1335"/>
              <a:gd name="T46" fmla="*/ 492 w 510"/>
              <a:gd name="T47" fmla="*/ 1036 h 1335"/>
              <a:gd name="T48" fmla="*/ 492 w 510"/>
              <a:gd name="T49" fmla="*/ 965 h 1335"/>
              <a:gd name="T50" fmla="*/ 492 w 510"/>
              <a:gd name="T51" fmla="*/ 822 h 1335"/>
              <a:gd name="T52" fmla="*/ 492 w 510"/>
              <a:gd name="T53" fmla="*/ 647 h 1335"/>
              <a:gd name="T54" fmla="*/ 492 w 510"/>
              <a:gd name="T55" fmla="*/ 445 h 1335"/>
              <a:gd name="T56" fmla="*/ 492 w 510"/>
              <a:gd name="T57" fmla="*/ 151 h 1335"/>
              <a:gd name="T58" fmla="*/ 453 w 510"/>
              <a:gd name="T59" fmla="*/ 151 h 1335"/>
              <a:gd name="T60" fmla="*/ 453 w 510"/>
              <a:gd name="T61" fmla="*/ 445 h 1335"/>
              <a:gd name="T62" fmla="*/ 453 w 510"/>
              <a:gd name="T63" fmla="*/ 647 h 1335"/>
              <a:gd name="T64" fmla="*/ 453 w 510"/>
              <a:gd name="T65" fmla="*/ 822 h 1335"/>
              <a:gd name="T66" fmla="*/ 453 w 510"/>
              <a:gd name="T67" fmla="*/ 965 h 1335"/>
              <a:gd name="T68" fmla="*/ 453 w 510"/>
              <a:gd name="T69" fmla="*/ 1036 h 1335"/>
              <a:gd name="T70" fmla="*/ 458 w 510"/>
              <a:gd name="T71" fmla="*/ 1101 h 1335"/>
              <a:gd name="T72" fmla="*/ 464 w 510"/>
              <a:gd name="T73" fmla="*/ 1131 h 1335"/>
              <a:gd name="T74" fmla="*/ 474 w 510"/>
              <a:gd name="T75" fmla="*/ 1147 h 1335"/>
              <a:gd name="T76" fmla="*/ 471 w 510"/>
              <a:gd name="T77" fmla="*/ 1138 h 1335"/>
              <a:gd name="T78" fmla="*/ 473 w 510"/>
              <a:gd name="T79" fmla="*/ 1129 h 1335"/>
              <a:gd name="T80" fmla="*/ 476 w 510"/>
              <a:gd name="T81" fmla="*/ 1124 h 1335"/>
              <a:gd name="T82" fmla="*/ 464 w 510"/>
              <a:gd name="T83" fmla="*/ 1136 h 1335"/>
              <a:gd name="T84" fmla="*/ 458 w 510"/>
              <a:gd name="T85" fmla="*/ 1146 h 1335"/>
              <a:gd name="T86" fmla="*/ 413 w 510"/>
              <a:gd name="T87" fmla="*/ 1193 h 1335"/>
              <a:gd name="T88" fmla="*/ 315 w 510"/>
              <a:gd name="T89" fmla="*/ 1274 h 1335"/>
              <a:gd name="T90" fmla="*/ 303 w 510"/>
              <a:gd name="T91" fmla="*/ 1280 h 1335"/>
              <a:gd name="T92" fmla="*/ 277 w 510"/>
              <a:gd name="T93" fmla="*/ 1312 h 1335"/>
              <a:gd name="T94" fmla="*/ 246 w 510"/>
              <a:gd name="T95" fmla="*/ 1295 h 1335"/>
              <a:gd name="T96" fmla="*/ 238 w 510"/>
              <a:gd name="T97" fmla="*/ 1294 h 1335"/>
              <a:gd name="T98" fmla="*/ 175 w 510"/>
              <a:gd name="T99" fmla="*/ 1284 h 1335"/>
              <a:gd name="T100" fmla="*/ 161 w 510"/>
              <a:gd name="T101" fmla="*/ 1248 h 1335"/>
              <a:gd name="T102" fmla="*/ 121 w 510"/>
              <a:gd name="T103" fmla="*/ 1197 h 1335"/>
              <a:gd name="T104" fmla="*/ 113 w 510"/>
              <a:gd name="T105" fmla="*/ 1184 h 1335"/>
              <a:gd name="T106" fmla="*/ 80 w 510"/>
              <a:gd name="T107" fmla="*/ 1103 h 1335"/>
              <a:gd name="T108" fmla="*/ 46 w 510"/>
              <a:gd name="T109" fmla="*/ 1042 h 1335"/>
              <a:gd name="T110" fmla="*/ 59 w 510"/>
              <a:gd name="T111" fmla="*/ 1000 h 1335"/>
              <a:gd name="T112" fmla="*/ 46 w 510"/>
              <a:gd name="T113" fmla="*/ 863 h 1335"/>
              <a:gd name="T114" fmla="*/ 41 w 510"/>
              <a:gd name="T115" fmla="*/ 693 h 1335"/>
              <a:gd name="T116" fmla="*/ 41 w 510"/>
              <a:gd name="T117" fmla="*/ 500 h 1335"/>
              <a:gd name="T118" fmla="*/ 52 w 510"/>
              <a:gd name="T119" fmla="*/ 146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0" h="1335">
                <a:moveTo>
                  <a:pt x="59" y="1"/>
                </a:moveTo>
                <a:lnTo>
                  <a:pt x="19" y="0"/>
                </a:lnTo>
                <a:lnTo>
                  <a:pt x="13" y="146"/>
                </a:lnTo>
                <a:lnTo>
                  <a:pt x="8" y="292"/>
                </a:lnTo>
                <a:lnTo>
                  <a:pt x="3" y="431"/>
                </a:lnTo>
                <a:lnTo>
                  <a:pt x="1" y="500"/>
                </a:lnTo>
                <a:lnTo>
                  <a:pt x="1" y="566"/>
                </a:lnTo>
                <a:lnTo>
                  <a:pt x="0" y="630"/>
                </a:lnTo>
                <a:lnTo>
                  <a:pt x="1" y="693"/>
                </a:lnTo>
                <a:lnTo>
                  <a:pt x="1" y="753"/>
                </a:lnTo>
                <a:lnTo>
                  <a:pt x="3" y="809"/>
                </a:lnTo>
                <a:lnTo>
                  <a:pt x="6" y="863"/>
                </a:lnTo>
                <a:lnTo>
                  <a:pt x="10" y="913"/>
                </a:lnTo>
                <a:lnTo>
                  <a:pt x="14" y="960"/>
                </a:lnTo>
                <a:lnTo>
                  <a:pt x="21" y="1006"/>
                </a:lnTo>
                <a:lnTo>
                  <a:pt x="39" y="1003"/>
                </a:lnTo>
                <a:lnTo>
                  <a:pt x="21" y="1006"/>
                </a:lnTo>
                <a:lnTo>
                  <a:pt x="26" y="1042"/>
                </a:lnTo>
                <a:lnTo>
                  <a:pt x="28" y="1049"/>
                </a:lnTo>
                <a:lnTo>
                  <a:pt x="36" y="1085"/>
                </a:lnTo>
                <a:lnTo>
                  <a:pt x="44" y="1118"/>
                </a:lnTo>
                <a:lnTo>
                  <a:pt x="54" y="1147"/>
                </a:lnTo>
                <a:lnTo>
                  <a:pt x="65" y="1174"/>
                </a:lnTo>
                <a:lnTo>
                  <a:pt x="77" y="1198"/>
                </a:lnTo>
                <a:lnTo>
                  <a:pt x="88" y="1218"/>
                </a:lnTo>
                <a:lnTo>
                  <a:pt x="93" y="1225"/>
                </a:lnTo>
                <a:lnTo>
                  <a:pt x="106" y="1244"/>
                </a:lnTo>
                <a:lnTo>
                  <a:pt x="120" y="1261"/>
                </a:lnTo>
                <a:lnTo>
                  <a:pt x="133" y="1275"/>
                </a:lnTo>
                <a:lnTo>
                  <a:pt x="147" y="1287"/>
                </a:lnTo>
                <a:lnTo>
                  <a:pt x="161" y="1298"/>
                </a:lnTo>
                <a:lnTo>
                  <a:pt x="167" y="1302"/>
                </a:lnTo>
                <a:lnTo>
                  <a:pt x="197" y="1318"/>
                </a:lnTo>
                <a:lnTo>
                  <a:pt x="225" y="1330"/>
                </a:lnTo>
                <a:lnTo>
                  <a:pt x="238" y="1333"/>
                </a:lnTo>
                <a:lnTo>
                  <a:pt x="246" y="1335"/>
                </a:lnTo>
                <a:lnTo>
                  <a:pt x="261" y="1335"/>
                </a:lnTo>
                <a:lnTo>
                  <a:pt x="277" y="1331"/>
                </a:lnTo>
                <a:lnTo>
                  <a:pt x="284" y="1330"/>
                </a:lnTo>
                <a:lnTo>
                  <a:pt x="302" y="1325"/>
                </a:lnTo>
                <a:lnTo>
                  <a:pt x="318" y="1317"/>
                </a:lnTo>
                <a:lnTo>
                  <a:pt x="336" y="1307"/>
                </a:lnTo>
                <a:lnTo>
                  <a:pt x="343" y="1302"/>
                </a:lnTo>
                <a:lnTo>
                  <a:pt x="377" y="1279"/>
                </a:lnTo>
                <a:lnTo>
                  <a:pt x="412" y="1251"/>
                </a:lnTo>
                <a:lnTo>
                  <a:pt x="441" y="1221"/>
                </a:lnTo>
                <a:lnTo>
                  <a:pt x="468" y="1193"/>
                </a:lnTo>
                <a:lnTo>
                  <a:pt x="478" y="1182"/>
                </a:lnTo>
                <a:lnTo>
                  <a:pt x="487" y="1170"/>
                </a:lnTo>
                <a:lnTo>
                  <a:pt x="489" y="1170"/>
                </a:lnTo>
                <a:lnTo>
                  <a:pt x="492" y="1164"/>
                </a:lnTo>
                <a:lnTo>
                  <a:pt x="497" y="1157"/>
                </a:lnTo>
                <a:lnTo>
                  <a:pt x="501" y="1154"/>
                </a:lnTo>
                <a:lnTo>
                  <a:pt x="504" y="1152"/>
                </a:lnTo>
                <a:lnTo>
                  <a:pt x="507" y="1146"/>
                </a:lnTo>
                <a:lnTo>
                  <a:pt x="509" y="1144"/>
                </a:lnTo>
                <a:lnTo>
                  <a:pt x="510" y="1138"/>
                </a:lnTo>
                <a:lnTo>
                  <a:pt x="509" y="1129"/>
                </a:lnTo>
                <a:lnTo>
                  <a:pt x="504" y="1123"/>
                </a:lnTo>
                <a:lnTo>
                  <a:pt x="502" y="1123"/>
                </a:lnTo>
                <a:lnTo>
                  <a:pt x="502" y="1119"/>
                </a:lnTo>
                <a:lnTo>
                  <a:pt x="487" y="1134"/>
                </a:lnTo>
                <a:lnTo>
                  <a:pt x="505" y="1126"/>
                </a:lnTo>
                <a:lnTo>
                  <a:pt x="504" y="1123"/>
                </a:lnTo>
                <a:lnTo>
                  <a:pt x="501" y="1116"/>
                </a:lnTo>
                <a:lnTo>
                  <a:pt x="499" y="1106"/>
                </a:lnTo>
                <a:lnTo>
                  <a:pt x="481" y="1115"/>
                </a:lnTo>
                <a:lnTo>
                  <a:pt x="501" y="1115"/>
                </a:lnTo>
                <a:lnTo>
                  <a:pt x="497" y="1101"/>
                </a:lnTo>
                <a:lnTo>
                  <a:pt x="496" y="1085"/>
                </a:lnTo>
                <a:lnTo>
                  <a:pt x="494" y="1064"/>
                </a:lnTo>
                <a:lnTo>
                  <a:pt x="492" y="1036"/>
                </a:lnTo>
                <a:lnTo>
                  <a:pt x="492" y="1021"/>
                </a:lnTo>
                <a:lnTo>
                  <a:pt x="492" y="1003"/>
                </a:lnTo>
                <a:lnTo>
                  <a:pt x="492" y="965"/>
                </a:lnTo>
                <a:lnTo>
                  <a:pt x="492" y="921"/>
                </a:lnTo>
                <a:lnTo>
                  <a:pt x="492" y="873"/>
                </a:lnTo>
                <a:lnTo>
                  <a:pt x="492" y="822"/>
                </a:lnTo>
                <a:lnTo>
                  <a:pt x="492" y="766"/>
                </a:lnTo>
                <a:lnTo>
                  <a:pt x="492" y="707"/>
                </a:lnTo>
                <a:lnTo>
                  <a:pt x="492" y="647"/>
                </a:lnTo>
                <a:lnTo>
                  <a:pt x="492" y="581"/>
                </a:lnTo>
                <a:lnTo>
                  <a:pt x="492" y="514"/>
                </a:lnTo>
                <a:lnTo>
                  <a:pt x="492" y="445"/>
                </a:lnTo>
                <a:lnTo>
                  <a:pt x="492" y="374"/>
                </a:lnTo>
                <a:lnTo>
                  <a:pt x="492" y="300"/>
                </a:lnTo>
                <a:lnTo>
                  <a:pt x="492" y="151"/>
                </a:lnTo>
                <a:lnTo>
                  <a:pt x="492" y="0"/>
                </a:lnTo>
                <a:lnTo>
                  <a:pt x="453" y="0"/>
                </a:lnTo>
                <a:lnTo>
                  <a:pt x="453" y="151"/>
                </a:lnTo>
                <a:lnTo>
                  <a:pt x="453" y="300"/>
                </a:lnTo>
                <a:lnTo>
                  <a:pt x="453" y="374"/>
                </a:lnTo>
                <a:lnTo>
                  <a:pt x="453" y="445"/>
                </a:lnTo>
                <a:lnTo>
                  <a:pt x="453" y="514"/>
                </a:lnTo>
                <a:lnTo>
                  <a:pt x="453" y="581"/>
                </a:lnTo>
                <a:lnTo>
                  <a:pt x="453" y="647"/>
                </a:lnTo>
                <a:lnTo>
                  <a:pt x="453" y="707"/>
                </a:lnTo>
                <a:lnTo>
                  <a:pt x="453" y="766"/>
                </a:lnTo>
                <a:lnTo>
                  <a:pt x="453" y="822"/>
                </a:lnTo>
                <a:lnTo>
                  <a:pt x="453" y="873"/>
                </a:lnTo>
                <a:lnTo>
                  <a:pt x="453" y="921"/>
                </a:lnTo>
                <a:lnTo>
                  <a:pt x="453" y="965"/>
                </a:lnTo>
                <a:lnTo>
                  <a:pt x="453" y="1003"/>
                </a:lnTo>
                <a:lnTo>
                  <a:pt x="453" y="1021"/>
                </a:lnTo>
                <a:lnTo>
                  <a:pt x="453" y="1036"/>
                </a:lnTo>
                <a:lnTo>
                  <a:pt x="455" y="1064"/>
                </a:lnTo>
                <a:lnTo>
                  <a:pt x="456" y="1085"/>
                </a:lnTo>
                <a:lnTo>
                  <a:pt x="458" y="1101"/>
                </a:lnTo>
                <a:lnTo>
                  <a:pt x="461" y="1115"/>
                </a:lnTo>
                <a:lnTo>
                  <a:pt x="463" y="1121"/>
                </a:lnTo>
                <a:lnTo>
                  <a:pt x="464" y="1131"/>
                </a:lnTo>
                <a:lnTo>
                  <a:pt x="468" y="1138"/>
                </a:lnTo>
                <a:lnTo>
                  <a:pt x="469" y="1141"/>
                </a:lnTo>
                <a:lnTo>
                  <a:pt x="474" y="1147"/>
                </a:lnTo>
                <a:lnTo>
                  <a:pt x="474" y="1151"/>
                </a:lnTo>
                <a:lnTo>
                  <a:pt x="476" y="1151"/>
                </a:lnTo>
                <a:lnTo>
                  <a:pt x="471" y="1138"/>
                </a:lnTo>
                <a:lnTo>
                  <a:pt x="473" y="1144"/>
                </a:lnTo>
                <a:lnTo>
                  <a:pt x="491" y="1138"/>
                </a:lnTo>
                <a:lnTo>
                  <a:pt x="473" y="1129"/>
                </a:lnTo>
                <a:lnTo>
                  <a:pt x="471" y="1131"/>
                </a:lnTo>
                <a:lnTo>
                  <a:pt x="489" y="1139"/>
                </a:lnTo>
                <a:lnTo>
                  <a:pt x="476" y="1124"/>
                </a:lnTo>
                <a:lnTo>
                  <a:pt x="473" y="1126"/>
                </a:lnTo>
                <a:lnTo>
                  <a:pt x="469" y="1129"/>
                </a:lnTo>
                <a:lnTo>
                  <a:pt x="464" y="1136"/>
                </a:lnTo>
                <a:lnTo>
                  <a:pt x="458" y="1146"/>
                </a:lnTo>
                <a:lnTo>
                  <a:pt x="473" y="1157"/>
                </a:lnTo>
                <a:lnTo>
                  <a:pt x="458" y="1146"/>
                </a:lnTo>
                <a:lnTo>
                  <a:pt x="450" y="1154"/>
                </a:lnTo>
                <a:lnTo>
                  <a:pt x="440" y="1165"/>
                </a:lnTo>
                <a:lnTo>
                  <a:pt x="413" y="1193"/>
                </a:lnTo>
                <a:lnTo>
                  <a:pt x="384" y="1223"/>
                </a:lnTo>
                <a:lnTo>
                  <a:pt x="349" y="1251"/>
                </a:lnTo>
                <a:lnTo>
                  <a:pt x="315" y="1274"/>
                </a:lnTo>
                <a:lnTo>
                  <a:pt x="328" y="1289"/>
                </a:lnTo>
                <a:lnTo>
                  <a:pt x="322" y="1271"/>
                </a:lnTo>
                <a:lnTo>
                  <a:pt x="303" y="1280"/>
                </a:lnTo>
                <a:lnTo>
                  <a:pt x="287" y="1289"/>
                </a:lnTo>
                <a:lnTo>
                  <a:pt x="269" y="1294"/>
                </a:lnTo>
                <a:lnTo>
                  <a:pt x="277" y="1312"/>
                </a:lnTo>
                <a:lnTo>
                  <a:pt x="277" y="1292"/>
                </a:lnTo>
                <a:lnTo>
                  <a:pt x="261" y="1295"/>
                </a:lnTo>
                <a:lnTo>
                  <a:pt x="246" y="1295"/>
                </a:lnTo>
                <a:lnTo>
                  <a:pt x="246" y="1315"/>
                </a:lnTo>
                <a:lnTo>
                  <a:pt x="253" y="1297"/>
                </a:lnTo>
                <a:lnTo>
                  <a:pt x="238" y="1294"/>
                </a:lnTo>
                <a:lnTo>
                  <a:pt x="211" y="1282"/>
                </a:lnTo>
                <a:lnTo>
                  <a:pt x="182" y="1266"/>
                </a:lnTo>
                <a:lnTo>
                  <a:pt x="175" y="1284"/>
                </a:lnTo>
                <a:lnTo>
                  <a:pt x="189" y="1271"/>
                </a:lnTo>
                <a:lnTo>
                  <a:pt x="175" y="1259"/>
                </a:lnTo>
                <a:lnTo>
                  <a:pt x="161" y="1248"/>
                </a:lnTo>
                <a:lnTo>
                  <a:pt x="147" y="1233"/>
                </a:lnTo>
                <a:lnTo>
                  <a:pt x="134" y="1216"/>
                </a:lnTo>
                <a:lnTo>
                  <a:pt x="121" y="1197"/>
                </a:lnTo>
                <a:lnTo>
                  <a:pt x="106" y="1211"/>
                </a:lnTo>
                <a:lnTo>
                  <a:pt x="124" y="1203"/>
                </a:lnTo>
                <a:lnTo>
                  <a:pt x="113" y="1184"/>
                </a:lnTo>
                <a:lnTo>
                  <a:pt x="101" y="1159"/>
                </a:lnTo>
                <a:lnTo>
                  <a:pt x="90" y="1133"/>
                </a:lnTo>
                <a:lnTo>
                  <a:pt x="80" y="1103"/>
                </a:lnTo>
                <a:lnTo>
                  <a:pt x="72" y="1070"/>
                </a:lnTo>
                <a:lnTo>
                  <a:pt x="64" y="1034"/>
                </a:lnTo>
                <a:lnTo>
                  <a:pt x="46" y="1042"/>
                </a:lnTo>
                <a:lnTo>
                  <a:pt x="65" y="1042"/>
                </a:lnTo>
                <a:lnTo>
                  <a:pt x="59" y="1001"/>
                </a:lnTo>
                <a:lnTo>
                  <a:pt x="59" y="1000"/>
                </a:lnTo>
                <a:lnTo>
                  <a:pt x="54" y="960"/>
                </a:lnTo>
                <a:lnTo>
                  <a:pt x="49" y="913"/>
                </a:lnTo>
                <a:lnTo>
                  <a:pt x="46" y="863"/>
                </a:lnTo>
                <a:lnTo>
                  <a:pt x="42" y="809"/>
                </a:lnTo>
                <a:lnTo>
                  <a:pt x="41" y="753"/>
                </a:lnTo>
                <a:lnTo>
                  <a:pt x="41" y="693"/>
                </a:lnTo>
                <a:lnTo>
                  <a:pt x="39" y="630"/>
                </a:lnTo>
                <a:lnTo>
                  <a:pt x="41" y="566"/>
                </a:lnTo>
                <a:lnTo>
                  <a:pt x="41" y="500"/>
                </a:lnTo>
                <a:lnTo>
                  <a:pt x="42" y="431"/>
                </a:lnTo>
                <a:lnTo>
                  <a:pt x="47" y="292"/>
                </a:lnTo>
                <a:lnTo>
                  <a:pt x="52" y="146"/>
                </a:lnTo>
                <a:lnTo>
                  <a:pt x="5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134" name="Rectangle 14"/>
          <p:cNvSpPr>
            <a:spLocks noChangeArrowheads="1"/>
          </p:cNvSpPr>
          <p:nvPr/>
        </p:nvSpPr>
        <p:spPr bwMode="auto">
          <a:xfrm>
            <a:off x="1943100" y="2282825"/>
            <a:ext cx="5222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36" name="Rectangle 16"/>
          <p:cNvSpPr>
            <a:spLocks noChangeArrowheads="1"/>
          </p:cNvSpPr>
          <p:nvPr/>
        </p:nvSpPr>
        <p:spPr bwMode="auto">
          <a:xfrm>
            <a:off x="2198688" y="3448050"/>
            <a:ext cx="2825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37" name="Rectangle 17"/>
          <p:cNvSpPr>
            <a:spLocks noChangeArrowheads="1"/>
          </p:cNvSpPr>
          <p:nvPr/>
        </p:nvSpPr>
        <p:spPr bwMode="auto">
          <a:xfrm>
            <a:off x="2273300" y="3492500"/>
            <a:ext cx="128588"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G</a:t>
            </a:r>
            <a:endParaRPr lang="en-US"/>
          </a:p>
        </p:txBody>
      </p:sp>
      <p:sp>
        <p:nvSpPr>
          <p:cNvPr id="5138" name="Rectangle 18"/>
          <p:cNvSpPr>
            <a:spLocks noChangeArrowheads="1"/>
          </p:cNvSpPr>
          <p:nvPr/>
        </p:nvSpPr>
        <p:spPr bwMode="auto">
          <a:xfrm>
            <a:off x="1992313" y="3630613"/>
            <a:ext cx="2825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40" name="Rectangle 20"/>
          <p:cNvSpPr>
            <a:spLocks noChangeArrowheads="1"/>
          </p:cNvSpPr>
          <p:nvPr/>
        </p:nvSpPr>
        <p:spPr bwMode="auto">
          <a:xfrm>
            <a:off x="2762250" y="3876675"/>
            <a:ext cx="2825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41" name="Rectangle 21"/>
          <p:cNvSpPr>
            <a:spLocks noChangeArrowheads="1"/>
          </p:cNvSpPr>
          <p:nvPr/>
        </p:nvSpPr>
        <p:spPr bwMode="auto">
          <a:xfrm>
            <a:off x="2836863" y="3921125"/>
            <a:ext cx="128587"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G</a:t>
            </a:r>
            <a:endParaRPr lang="en-US"/>
          </a:p>
        </p:txBody>
      </p:sp>
      <p:sp>
        <p:nvSpPr>
          <p:cNvPr id="5142" name="Rectangle 22"/>
          <p:cNvSpPr>
            <a:spLocks noChangeArrowheads="1"/>
          </p:cNvSpPr>
          <p:nvPr/>
        </p:nvSpPr>
        <p:spPr bwMode="auto">
          <a:xfrm>
            <a:off x="2401888" y="4060825"/>
            <a:ext cx="2825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43" name="Rectangle 23"/>
          <p:cNvSpPr>
            <a:spLocks noChangeArrowheads="1"/>
          </p:cNvSpPr>
          <p:nvPr/>
        </p:nvSpPr>
        <p:spPr bwMode="auto">
          <a:xfrm>
            <a:off x="2478088" y="4105275"/>
            <a:ext cx="128587"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G</a:t>
            </a:r>
            <a:endParaRPr lang="en-US"/>
          </a:p>
        </p:txBody>
      </p:sp>
      <p:sp>
        <p:nvSpPr>
          <p:cNvPr id="5144" name="Freeform 24"/>
          <p:cNvSpPr>
            <a:spLocks/>
          </p:cNvSpPr>
          <p:nvPr/>
        </p:nvSpPr>
        <p:spPr bwMode="auto">
          <a:xfrm>
            <a:off x="1633538" y="3448050"/>
            <a:ext cx="153987" cy="184150"/>
          </a:xfrm>
          <a:custGeom>
            <a:avLst/>
            <a:gdLst>
              <a:gd name="T0" fmla="*/ 97 w 193"/>
              <a:gd name="T1" fmla="*/ 62 h 231"/>
              <a:gd name="T2" fmla="*/ 75 w 193"/>
              <a:gd name="T3" fmla="*/ 24 h 231"/>
              <a:gd name="T4" fmla="*/ 65 w 193"/>
              <a:gd name="T5" fmla="*/ 67 h 231"/>
              <a:gd name="T6" fmla="*/ 3 w 193"/>
              <a:gd name="T7" fmla="*/ 24 h 231"/>
              <a:gd name="T8" fmla="*/ 41 w 193"/>
              <a:gd name="T9" fmla="*/ 82 h 231"/>
              <a:gd name="T10" fmla="*/ 0 w 193"/>
              <a:gd name="T11" fmla="*/ 92 h 231"/>
              <a:gd name="T12" fmla="*/ 33 w 193"/>
              <a:gd name="T13" fmla="*/ 126 h 231"/>
              <a:gd name="T14" fmla="*/ 1 w 193"/>
              <a:gd name="T15" fmla="*/ 156 h 231"/>
              <a:gd name="T16" fmla="*/ 51 w 193"/>
              <a:gd name="T17" fmla="*/ 149 h 231"/>
              <a:gd name="T18" fmla="*/ 42 w 193"/>
              <a:gd name="T19" fmla="*/ 188 h 231"/>
              <a:gd name="T20" fmla="*/ 69 w 193"/>
              <a:gd name="T21" fmla="*/ 167 h 231"/>
              <a:gd name="T22" fmla="*/ 75 w 193"/>
              <a:gd name="T23" fmla="*/ 231 h 231"/>
              <a:gd name="T24" fmla="*/ 95 w 193"/>
              <a:gd name="T25" fmla="*/ 159 h 231"/>
              <a:gd name="T26" fmla="*/ 118 w 193"/>
              <a:gd name="T27" fmla="*/ 211 h 231"/>
              <a:gd name="T28" fmla="*/ 126 w 193"/>
              <a:gd name="T29" fmla="*/ 154 h 231"/>
              <a:gd name="T30" fmla="*/ 162 w 193"/>
              <a:gd name="T31" fmla="*/ 193 h 231"/>
              <a:gd name="T32" fmla="*/ 151 w 193"/>
              <a:gd name="T33" fmla="*/ 138 h 231"/>
              <a:gd name="T34" fmla="*/ 193 w 193"/>
              <a:gd name="T35" fmla="*/ 142 h 231"/>
              <a:gd name="T36" fmla="*/ 157 w 193"/>
              <a:gd name="T37" fmla="*/ 111 h 231"/>
              <a:gd name="T38" fmla="*/ 189 w 193"/>
              <a:gd name="T39" fmla="*/ 87 h 231"/>
              <a:gd name="T40" fmla="*/ 149 w 193"/>
              <a:gd name="T41" fmla="*/ 78 h 231"/>
              <a:gd name="T42" fmla="*/ 164 w 193"/>
              <a:gd name="T43" fmla="*/ 47 h 231"/>
              <a:gd name="T44" fmla="*/ 126 w 193"/>
              <a:gd name="T45" fmla="*/ 57 h 231"/>
              <a:gd name="T46" fmla="*/ 129 w 193"/>
              <a:gd name="T47" fmla="*/ 0 h 231"/>
              <a:gd name="T48" fmla="*/ 97 w 193"/>
              <a:gd name="T49" fmla="*/ 6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1">
                <a:moveTo>
                  <a:pt x="97" y="62"/>
                </a:moveTo>
                <a:lnTo>
                  <a:pt x="75" y="24"/>
                </a:lnTo>
                <a:lnTo>
                  <a:pt x="65" y="67"/>
                </a:lnTo>
                <a:lnTo>
                  <a:pt x="3" y="24"/>
                </a:lnTo>
                <a:lnTo>
                  <a:pt x="41" y="82"/>
                </a:lnTo>
                <a:lnTo>
                  <a:pt x="0" y="92"/>
                </a:lnTo>
                <a:lnTo>
                  <a:pt x="33" y="126"/>
                </a:lnTo>
                <a:lnTo>
                  <a:pt x="1" y="156"/>
                </a:lnTo>
                <a:lnTo>
                  <a:pt x="51" y="149"/>
                </a:lnTo>
                <a:lnTo>
                  <a:pt x="42" y="188"/>
                </a:lnTo>
                <a:lnTo>
                  <a:pt x="69" y="167"/>
                </a:lnTo>
                <a:lnTo>
                  <a:pt x="75" y="231"/>
                </a:lnTo>
                <a:lnTo>
                  <a:pt x="95" y="159"/>
                </a:lnTo>
                <a:lnTo>
                  <a:pt x="118" y="211"/>
                </a:lnTo>
                <a:lnTo>
                  <a:pt x="126" y="154"/>
                </a:lnTo>
                <a:lnTo>
                  <a:pt x="162" y="193"/>
                </a:lnTo>
                <a:lnTo>
                  <a:pt x="151" y="138"/>
                </a:lnTo>
                <a:lnTo>
                  <a:pt x="193" y="142"/>
                </a:lnTo>
                <a:lnTo>
                  <a:pt x="157" y="111"/>
                </a:lnTo>
                <a:lnTo>
                  <a:pt x="189" y="87"/>
                </a:lnTo>
                <a:lnTo>
                  <a:pt x="149" y="78"/>
                </a:lnTo>
                <a:lnTo>
                  <a:pt x="164" y="47"/>
                </a:lnTo>
                <a:lnTo>
                  <a:pt x="126" y="57"/>
                </a:lnTo>
                <a:lnTo>
                  <a:pt x="129" y="0"/>
                </a:lnTo>
                <a:lnTo>
                  <a:pt x="97" y="62"/>
                </a:lnTo>
                <a:close/>
              </a:path>
            </a:pathLst>
          </a:custGeom>
          <a:solidFill>
            <a:srgbClr val="00CC99"/>
          </a:solidFill>
          <a:ln w="7938">
            <a:solidFill>
              <a:srgbClr val="000000"/>
            </a:solidFill>
            <a:prstDash val="solid"/>
            <a:round/>
            <a:headEnd/>
            <a:tailEnd/>
          </a:ln>
        </p:spPr>
        <p:txBody>
          <a:bodyPr/>
          <a:lstStyle/>
          <a:p>
            <a:endParaRPr lang="en-GB"/>
          </a:p>
        </p:txBody>
      </p:sp>
      <p:grpSp>
        <p:nvGrpSpPr>
          <p:cNvPr id="5253" name="Group 133"/>
          <p:cNvGrpSpPr>
            <a:grpSpLocks/>
          </p:cNvGrpSpPr>
          <p:nvPr/>
        </p:nvGrpSpPr>
        <p:grpSpPr bwMode="auto">
          <a:xfrm>
            <a:off x="1633538" y="3632200"/>
            <a:ext cx="563562" cy="241300"/>
            <a:chOff x="1029" y="2198"/>
            <a:chExt cx="355" cy="152"/>
          </a:xfrm>
        </p:grpSpPr>
        <p:sp>
          <p:nvSpPr>
            <p:cNvPr id="5130" name="Rectangle 10"/>
            <p:cNvSpPr>
              <a:spLocks noChangeArrowheads="1"/>
            </p:cNvSpPr>
            <p:nvPr/>
          </p:nvSpPr>
          <p:spPr bwMode="auto">
            <a:xfrm>
              <a:off x="1094" y="2260"/>
              <a:ext cx="194" cy="3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39" name="Rectangle 19"/>
            <p:cNvSpPr>
              <a:spLocks noChangeArrowheads="1"/>
            </p:cNvSpPr>
            <p:nvPr/>
          </p:nvSpPr>
          <p:spPr bwMode="auto">
            <a:xfrm>
              <a:off x="1303" y="2225"/>
              <a:ext cx="8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G</a:t>
              </a:r>
              <a:endParaRPr lang="en-US"/>
            </a:p>
          </p:txBody>
        </p:sp>
        <p:sp>
          <p:nvSpPr>
            <p:cNvPr id="5145" name="Freeform 25"/>
            <p:cNvSpPr>
              <a:spLocks/>
            </p:cNvSpPr>
            <p:nvPr/>
          </p:nvSpPr>
          <p:spPr bwMode="auto">
            <a:xfrm>
              <a:off x="1029" y="2198"/>
              <a:ext cx="97" cy="115"/>
            </a:xfrm>
            <a:custGeom>
              <a:avLst/>
              <a:gdLst>
                <a:gd name="T0" fmla="*/ 97 w 193"/>
                <a:gd name="T1" fmla="*/ 63 h 232"/>
                <a:gd name="T2" fmla="*/ 75 w 193"/>
                <a:gd name="T3" fmla="*/ 25 h 232"/>
                <a:gd name="T4" fmla="*/ 65 w 193"/>
                <a:gd name="T5" fmla="*/ 67 h 232"/>
                <a:gd name="T6" fmla="*/ 3 w 193"/>
                <a:gd name="T7" fmla="*/ 25 h 232"/>
                <a:gd name="T8" fmla="*/ 41 w 193"/>
                <a:gd name="T9" fmla="*/ 82 h 232"/>
                <a:gd name="T10" fmla="*/ 0 w 193"/>
                <a:gd name="T11" fmla="*/ 92 h 232"/>
                <a:gd name="T12" fmla="*/ 33 w 193"/>
                <a:gd name="T13" fmla="*/ 127 h 232"/>
                <a:gd name="T14" fmla="*/ 1 w 193"/>
                <a:gd name="T15" fmla="*/ 156 h 232"/>
                <a:gd name="T16" fmla="*/ 51 w 193"/>
                <a:gd name="T17" fmla="*/ 150 h 232"/>
                <a:gd name="T18" fmla="*/ 42 w 193"/>
                <a:gd name="T19" fmla="*/ 189 h 232"/>
                <a:gd name="T20" fmla="*/ 69 w 193"/>
                <a:gd name="T21" fmla="*/ 168 h 232"/>
                <a:gd name="T22" fmla="*/ 75 w 193"/>
                <a:gd name="T23" fmla="*/ 232 h 232"/>
                <a:gd name="T24" fmla="*/ 95 w 193"/>
                <a:gd name="T25" fmla="*/ 159 h 232"/>
                <a:gd name="T26" fmla="*/ 118 w 193"/>
                <a:gd name="T27" fmla="*/ 212 h 232"/>
                <a:gd name="T28" fmla="*/ 126 w 193"/>
                <a:gd name="T29" fmla="*/ 154 h 232"/>
                <a:gd name="T30" fmla="*/ 162 w 193"/>
                <a:gd name="T31" fmla="*/ 194 h 232"/>
                <a:gd name="T32" fmla="*/ 151 w 193"/>
                <a:gd name="T33" fmla="*/ 138 h 232"/>
                <a:gd name="T34" fmla="*/ 193 w 193"/>
                <a:gd name="T35" fmla="*/ 143 h 232"/>
                <a:gd name="T36" fmla="*/ 157 w 193"/>
                <a:gd name="T37" fmla="*/ 112 h 232"/>
                <a:gd name="T38" fmla="*/ 189 w 193"/>
                <a:gd name="T39" fmla="*/ 87 h 232"/>
                <a:gd name="T40" fmla="*/ 149 w 193"/>
                <a:gd name="T41" fmla="*/ 79 h 232"/>
                <a:gd name="T42" fmla="*/ 164 w 193"/>
                <a:gd name="T43" fmla="*/ 48 h 232"/>
                <a:gd name="T44" fmla="*/ 126 w 193"/>
                <a:gd name="T45" fmla="*/ 58 h 232"/>
                <a:gd name="T46" fmla="*/ 129 w 193"/>
                <a:gd name="T47" fmla="*/ 0 h 232"/>
                <a:gd name="T48" fmla="*/ 97 w 193"/>
                <a:gd name="T49" fmla="*/ 6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2">
                  <a:moveTo>
                    <a:pt x="97" y="63"/>
                  </a:moveTo>
                  <a:lnTo>
                    <a:pt x="75" y="25"/>
                  </a:lnTo>
                  <a:lnTo>
                    <a:pt x="65" y="67"/>
                  </a:lnTo>
                  <a:lnTo>
                    <a:pt x="3" y="25"/>
                  </a:lnTo>
                  <a:lnTo>
                    <a:pt x="41" y="82"/>
                  </a:lnTo>
                  <a:lnTo>
                    <a:pt x="0" y="92"/>
                  </a:lnTo>
                  <a:lnTo>
                    <a:pt x="33" y="127"/>
                  </a:lnTo>
                  <a:lnTo>
                    <a:pt x="1" y="156"/>
                  </a:lnTo>
                  <a:lnTo>
                    <a:pt x="51" y="150"/>
                  </a:lnTo>
                  <a:lnTo>
                    <a:pt x="42" y="189"/>
                  </a:lnTo>
                  <a:lnTo>
                    <a:pt x="69" y="168"/>
                  </a:lnTo>
                  <a:lnTo>
                    <a:pt x="75" y="232"/>
                  </a:lnTo>
                  <a:lnTo>
                    <a:pt x="95" y="159"/>
                  </a:lnTo>
                  <a:lnTo>
                    <a:pt x="118" y="212"/>
                  </a:lnTo>
                  <a:lnTo>
                    <a:pt x="126" y="154"/>
                  </a:lnTo>
                  <a:lnTo>
                    <a:pt x="162" y="194"/>
                  </a:lnTo>
                  <a:lnTo>
                    <a:pt x="151" y="138"/>
                  </a:lnTo>
                  <a:lnTo>
                    <a:pt x="193" y="143"/>
                  </a:lnTo>
                  <a:lnTo>
                    <a:pt x="157" y="112"/>
                  </a:lnTo>
                  <a:lnTo>
                    <a:pt x="189" y="87"/>
                  </a:lnTo>
                  <a:lnTo>
                    <a:pt x="149" y="79"/>
                  </a:lnTo>
                  <a:lnTo>
                    <a:pt x="164" y="48"/>
                  </a:lnTo>
                  <a:lnTo>
                    <a:pt x="126" y="58"/>
                  </a:lnTo>
                  <a:lnTo>
                    <a:pt x="129" y="0"/>
                  </a:lnTo>
                  <a:lnTo>
                    <a:pt x="97" y="63"/>
                  </a:lnTo>
                  <a:close/>
                </a:path>
              </a:pathLst>
            </a:custGeom>
            <a:solidFill>
              <a:srgbClr val="00CC99"/>
            </a:solidFill>
            <a:ln w="7938">
              <a:solidFill>
                <a:srgbClr val="000000"/>
              </a:solidFill>
              <a:prstDash val="solid"/>
              <a:round/>
              <a:headEnd/>
              <a:tailEnd/>
            </a:ln>
          </p:spPr>
          <p:txBody>
            <a:bodyPr/>
            <a:lstStyle/>
            <a:p>
              <a:endParaRPr lang="en-GB"/>
            </a:p>
          </p:txBody>
        </p:sp>
      </p:grpSp>
      <p:sp>
        <p:nvSpPr>
          <p:cNvPr id="5146" name="Freeform 26"/>
          <p:cNvSpPr>
            <a:spLocks/>
          </p:cNvSpPr>
          <p:nvPr/>
        </p:nvSpPr>
        <p:spPr bwMode="auto">
          <a:xfrm>
            <a:off x="1633538" y="3876675"/>
            <a:ext cx="153987" cy="185738"/>
          </a:xfrm>
          <a:custGeom>
            <a:avLst/>
            <a:gdLst>
              <a:gd name="T0" fmla="*/ 97 w 193"/>
              <a:gd name="T1" fmla="*/ 62 h 233"/>
              <a:gd name="T2" fmla="*/ 75 w 193"/>
              <a:gd name="T3" fmla="*/ 24 h 233"/>
              <a:gd name="T4" fmla="*/ 65 w 193"/>
              <a:gd name="T5" fmla="*/ 69 h 233"/>
              <a:gd name="T6" fmla="*/ 3 w 193"/>
              <a:gd name="T7" fmla="*/ 24 h 233"/>
              <a:gd name="T8" fmla="*/ 41 w 193"/>
              <a:gd name="T9" fmla="*/ 82 h 233"/>
              <a:gd name="T10" fmla="*/ 0 w 193"/>
              <a:gd name="T11" fmla="*/ 93 h 233"/>
              <a:gd name="T12" fmla="*/ 33 w 193"/>
              <a:gd name="T13" fmla="*/ 126 h 233"/>
              <a:gd name="T14" fmla="*/ 1 w 193"/>
              <a:gd name="T15" fmla="*/ 157 h 233"/>
              <a:gd name="T16" fmla="*/ 51 w 193"/>
              <a:gd name="T17" fmla="*/ 151 h 233"/>
              <a:gd name="T18" fmla="*/ 42 w 193"/>
              <a:gd name="T19" fmla="*/ 190 h 233"/>
              <a:gd name="T20" fmla="*/ 69 w 193"/>
              <a:gd name="T21" fmla="*/ 169 h 233"/>
              <a:gd name="T22" fmla="*/ 75 w 193"/>
              <a:gd name="T23" fmla="*/ 233 h 233"/>
              <a:gd name="T24" fmla="*/ 95 w 193"/>
              <a:gd name="T25" fmla="*/ 161 h 233"/>
              <a:gd name="T26" fmla="*/ 118 w 193"/>
              <a:gd name="T27" fmla="*/ 213 h 233"/>
              <a:gd name="T28" fmla="*/ 126 w 193"/>
              <a:gd name="T29" fmla="*/ 156 h 233"/>
              <a:gd name="T30" fmla="*/ 162 w 193"/>
              <a:gd name="T31" fmla="*/ 195 h 233"/>
              <a:gd name="T32" fmla="*/ 151 w 193"/>
              <a:gd name="T33" fmla="*/ 139 h 233"/>
              <a:gd name="T34" fmla="*/ 193 w 193"/>
              <a:gd name="T35" fmla="*/ 143 h 233"/>
              <a:gd name="T36" fmla="*/ 157 w 193"/>
              <a:gd name="T37" fmla="*/ 113 h 233"/>
              <a:gd name="T38" fmla="*/ 189 w 193"/>
              <a:gd name="T39" fmla="*/ 87 h 233"/>
              <a:gd name="T40" fmla="*/ 149 w 193"/>
              <a:gd name="T41" fmla="*/ 79 h 233"/>
              <a:gd name="T42" fmla="*/ 164 w 193"/>
              <a:gd name="T43" fmla="*/ 47 h 233"/>
              <a:gd name="T44" fmla="*/ 126 w 193"/>
              <a:gd name="T45" fmla="*/ 57 h 233"/>
              <a:gd name="T46" fmla="*/ 129 w 193"/>
              <a:gd name="T47" fmla="*/ 0 h 233"/>
              <a:gd name="T48" fmla="*/ 97 w 193"/>
              <a:gd name="T49" fmla="*/ 6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3">
                <a:moveTo>
                  <a:pt x="97" y="62"/>
                </a:moveTo>
                <a:lnTo>
                  <a:pt x="75" y="24"/>
                </a:lnTo>
                <a:lnTo>
                  <a:pt x="65" y="69"/>
                </a:lnTo>
                <a:lnTo>
                  <a:pt x="3" y="24"/>
                </a:lnTo>
                <a:lnTo>
                  <a:pt x="41" y="82"/>
                </a:lnTo>
                <a:lnTo>
                  <a:pt x="0" y="93"/>
                </a:lnTo>
                <a:lnTo>
                  <a:pt x="33" y="126"/>
                </a:lnTo>
                <a:lnTo>
                  <a:pt x="1" y="157"/>
                </a:lnTo>
                <a:lnTo>
                  <a:pt x="51" y="151"/>
                </a:lnTo>
                <a:lnTo>
                  <a:pt x="42" y="190"/>
                </a:lnTo>
                <a:lnTo>
                  <a:pt x="69" y="169"/>
                </a:lnTo>
                <a:lnTo>
                  <a:pt x="75" y="233"/>
                </a:lnTo>
                <a:lnTo>
                  <a:pt x="95" y="161"/>
                </a:lnTo>
                <a:lnTo>
                  <a:pt x="118" y="213"/>
                </a:lnTo>
                <a:lnTo>
                  <a:pt x="126" y="156"/>
                </a:lnTo>
                <a:lnTo>
                  <a:pt x="162" y="195"/>
                </a:lnTo>
                <a:lnTo>
                  <a:pt x="151" y="139"/>
                </a:lnTo>
                <a:lnTo>
                  <a:pt x="193" y="143"/>
                </a:lnTo>
                <a:lnTo>
                  <a:pt x="157" y="113"/>
                </a:lnTo>
                <a:lnTo>
                  <a:pt x="189" y="87"/>
                </a:lnTo>
                <a:lnTo>
                  <a:pt x="149" y="79"/>
                </a:lnTo>
                <a:lnTo>
                  <a:pt x="164" y="47"/>
                </a:lnTo>
                <a:lnTo>
                  <a:pt x="126" y="57"/>
                </a:lnTo>
                <a:lnTo>
                  <a:pt x="129" y="0"/>
                </a:lnTo>
                <a:lnTo>
                  <a:pt x="97" y="62"/>
                </a:lnTo>
                <a:close/>
              </a:path>
            </a:pathLst>
          </a:custGeom>
          <a:solidFill>
            <a:srgbClr val="00CC99"/>
          </a:solidFill>
          <a:ln w="7938">
            <a:solidFill>
              <a:srgbClr val="000000"/>
            </a:solidFill>
            <a:prstDash val="solid"/>
            <a:round/>
            <a:headEnd/>
            <a:tailEnd/>
          </a:ln>
        </p:spPr>
        <p:txBody>
          <a:bodyPr/>
          <a:lstStyle/>
          <a:p>
            <a:endParaRPr lang="en-GB"/>
          </a:p>
        </p:txBody>
      </p:sp>
      <p:sp>
        <p:nvSpPr>
          <p:cNvPr id="5147" name="Freeform 27"/>
          <p:cNvSpPr>
            <a:spLocks/>
          </p:cNvSpPr>
          <p:nvPr/>
        </p:nvSpPr>
        <p:spPr bwMode="auto">
          <a:xfrm>
            <a:off x="1633538" y="4122738"/>
            <a:ext cx="153987" cy="184150"/>
          </a:xfrm>
          <a:custGeom>
            <a:avLst/>
            <a:gdLst>
              <a:gd name="T0" fmla="*/ 97 w 193"/>
              <a:gd name="T1" fmla="*/ 63 h 232"/>
              <a:gd name="T2" fmla="*/ 75 w 193"/>
              <a:gd name="T3" fmla="*/ 25 h 232"/>
              <a:gd name="T4" fmla="*/ 65 w 193"/>
              <a:gd name="T5" fmla="*/ 67 h 232"/>
              <a:gd name="T6" fmla="*/ 3 w 193"/>
              <a:gd name="T7" fmla="*/ 25 h 232"/>
              <a:gd name="T8" fmla="*/ 41 w 193"/>
              <a:gd name="T9" fmla="*/ 82 h 232"/>
              <a:gd name="T10" fmla="*/ 0 w 193"/>
              <a:gd name="T11" fmla="*/ 92 h 232"/>
              <a:gd name="T12" fmla="*/ 33 w 193"/>
              <a:gd name="T13" fmla="*/ 127 h 232"/>
              <a:gd name="T14" fmla="*/ 1 w 193"/>
              <a:gd name="T15" fmla="*/ 156 h 232"/>
              <a:gd name="T16" fmla="*/ 51 w 193"/>
              <a:gd name="T17" fmla="*/ 150 h 232"/>
              <a:gd name="T18" fmla="*/ 42 w 193"/>
              <a:gd name="T19" fmla="*/ 189 h 232"/>
              <a:gd name="T20" fmla="*/ 69 w 193"/>
              <a:gd name="T21" fmla="*/ 168 h 232"/>
              <a:gd name="T22" fmla="*/ 75 w 193"/>
              <a:gd name="T23" fmla="*/ 232 h 232"/>
              <a:gd name="T24" fmla="*/ 95 w 193"/>
              <a:gd name="T25" fmla="*/ 159 h 232"/>
              <a:gd name="T26" fmla="*/ 118 w 193"/>
              <a:gd name="T27" fmla="*/ 212 h 232"/>
              <a:gd name="T28" fmla="*/ 126 w 193"/>
              <a:gd name="T29" fmla="*/ 155 h 232"/>
              <a:gd name="T30" fmla="*/ 162 w 193"/>
              <a:gd name="T31" fmla="*/ 194 h 232"/>
              <a:gd name="T32" fmla="*/ 151 w 193"/>
              <a:gd name="T33" fmla="*/ 138 h 232"/>
              <a:gd name="T34" fmla="*/ 193 w 193"/>
              <a:gd name="T35" fmla="*/ 143 h 232"/>
              <a:gd name="T36" fmla="*/ 157 w 193"/>
              <a:gd name="T37" fmla="*/ 112 h 232"/>
              <a:gd name="T38" fmla="*/ 189 w 193"/>
              <a:gd name="T39" fmla="*/ 87 h 232"/>
              <a:gd name="T40" fmla="*/ 149 w 193"/>
              <a:gd name="T41" fmla="*/ 79 h 232"/>
              <a:gd name="T42" fmla="*/ 164 w 193"/>
              <a:gd name="T43" fmla="*/ 48 h 232"/>
              <a:gd name="T44" fmla="*/ 126 w 193"/>
              <a:gd name="T45" fmla="*/ 58 h 232"/>
              <a:gd name="T46" fmla="*/ 129 w 193"/>
              <a:gd name="T47" fmla="*/ 0 h 232"/>
              <a:gd name="T48" fmla="*/ 97 w 193"/>
              <a:gd name="T49" fmla="*/ 6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2">
                <a:moveTo>
                  <a:pt x="97" y="63"/>
                </a:moveTo>
                <a:lnTo>
                  <a:pt x="75" y="25"/>
                </a:lnTo>
                <a:lnTo>
                  <a:pt x="65" y="67"/>
                </a:lnTo>
                <a:lnTo>
                  <a:pt x="3" y="25"/>
                </a:lnTo>
                <a:lnTo>
                  <a:pt x="41" y="82"/>
                </a:lnTo>
                <a:lnTo>
                  <a:pt x="0" y="92"/>
                </a:lnTo>
                <a:lnTo>
                  <a:pt x="33" y="127"/>
                </a:lnTo>
                <a:lnTo>
                  <a:pt x="1" y="156"/>
                </a:lnTo>
                <a:lnTo>
                  <a:pt x="51" y="150"/>
                </a:lnTo>
                <a:lnTo>
                  <a:pt x="42" y="189"/>
                </a:lnTo>
                <a:lnTo>
                  <a:pt x="69" y="168"/>
                </a:lnTo>
                <a:lnTo>
                  <a:pt x="75" y="232"/>
                </a:lnTo>
                <a:lnTo>
                  <a:pt x="95" y="159"/>
                </a:lnTo>
                <a:lnTo>
                  <a:pt x="118" y="212"/>
                </a:lnTo>
                <a:lnTo>
                  <a:pt x="126" y="155"/>
                </a:lnTo>
                <a:lnTo>
                  <a:pt x="162" y="194"/>
                </a:lnTo>
                <a:lnTo>
                  <a:pt x="151" y="138"/>
                </a:lnTo>
                <a:lnTo>
                  <a:pt x="193" y="143"/>
                </a:lnTo>
                <a:lnTo>
                  <a:pt x="157" y="112"/>
                </a:lnTo>
                <a:lnTo>
                  <a:pt x="189" y="87"/>
                </a:lnTo>
                <a:lnTo>
                  <a:pt x="149" y="79"/>
                </a:lnTo>
                <a:lnTo>
                  <a:pt x="164" y="48"/>
                </a:lnTo>
                <a:lnTo>
                  <a:pt x="126" y="58"/>
                </a:lnTo>
                <a:lnTo>
                  <a:pt x="129" y="0"/>
                </a:lnTo>
                <a:lnTo>
                  <a:pt x="97" y="63"/>
                </a:lnTo>
                <a:close/>
              </a:path>
            </a:pathLst>
          </a:custGeom>
          <a:solidFill>
            <a:srgbClr val="00CC99"/>
          </a:solidFill>
          <a:ln w="7938">
            <a:solidFill>
              <a:srgbClr val="000000"/>
            </a:solidFill>
            <a:prstDash val="solid"/>
            <a:round/>
            <a:headEnd/>
            <a:tailEnd/>
          </a:ln>
        </p:spPr>
        <p:txBody>
          <a:bodyPr/>
          <a:lstStyle/>
          <a:p>
            <a:endParaRPr lang="en-GB"/>
          </a:p>
        </p:txBody>
      </p:sp>
      <p:sp>
        <p:nvSpPr>
          <p:cNvPr id="5148" name="Rectangle 28"/>
          <p:cNvSpPr>
            <a:spLocks noChangeArrowheads="1"/>
          </p:cNvSpPr>
          <p:nvPr/>
        </p:nvSpPr>
        <p:spPr bwMode="auto">
          <a:xfrm>
            <a:off x="3171825" y="3546475"/>
            <a:ext cx="512763" cy="47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49" name="Rectangle 29"/>
          <p:cNvSpPr>
            <a:spLocks noChangeArrowheads="1"/>
          </p:cNvSpPr>
          <p:nvPr/>
        </p:nvSpPr>
        <p:spPr bwMode="auto">
          <a:xfrm>
            <a:off x="3171825" y="3730625"/>
            <a:ext cx="153988" cy="47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50" name="Rectangle 30"/>
          <p:cNvSpPr>
            <a:spLocks noChangeArrowheads="1"/>
          </p:cNvSpPr>
          <p:nvPr/>
        </p:nvSpPr>
        <p:spPr bwMode="auto">
          <a:xfrm>
            <a:off x="3171825" y="3976688"/>
            <a:ext cx="922338" cy="47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51" name="Rectangle 31"/>
          <p:cNvSpPr>
            <a:spLocks noChangeArrowheads="1"/>
          </p:cNvSpPr>
          <p:nvPr/>
        </p:nvSpPr>
        <p:spPr bwMode="auto">
          <a:xfrm>
            <a:off x="3171825" y="4160838"/>
            <a:ext cx="719138" cy="460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52" name="Freeform 32"/>
          <p:cNvSpPr>
            <a:spLocks/>
          </p:cNvSpPr>
          <p:nvPr/>
        </p:nvSpPr>
        <p:spPr bwMode="auto">
          <a:xfrm>
            <a:off x="3371850" y="1914525"/>
            <a:ext cx="404813" cy="1060450"/>
          </a:xfrm>
          <a:custGeom>
            <a:avLst/>
            <a:gdLst>
              <a:gd name="T0" fmla="*/ 13 w 510"/>
              <a:gd name="T1" fmla="*/ 146 h 1335"/>
              <a:gd name="T2" fmla="*/ 1 w 510"/>
              <a:gd name="T3" fmla="*/ 500 h 1335"/>
              <a:gd name="T4" fmla="*/ 1 w 510"/>
              <a:gd name="T5" fmla="*/ 693 h 1335"/>
              <a:gd name="T6" fmla="*/ 6 w 510"/>
              <a:gd name="T7" fmla="*/ 863 h 1335"/>
              <a:gd name="T8" fmla="*/ 21 w 510"/>
              <a:gd name="T9" fmla="*/ 1006 h 1335"/>
              <a:gd name="T10" fmla="*/ 26 w 510"/>
              <a:gd name="T11" fmla="*/ 1042 h 1335"/>
              <a:gd name="T12" fmla="*/ 44 w 510"/>
              <a:gd name="T13" fmla="*/ 1118 h 1335"/>
              <a:gd name="T14" fmla="*/ 77 w 510"/>
              <a:gd name="T15" fmla="*/ 1198 h 1335"/>
              <a:gd name="T16" fmla="*/ 106 w 510"/>
              <a:gd name="T17" fmla="*/ 1244 h 1335"/>
              <a:gd name="T18" fmla="*/ 147 w 510"/>
              <a:gd name="T19" fmla="*/ 1287 h 1335"/>
              <a:gd name="T20" fmla="*/ 197 w 510"/>
              <a:gd name="T21" fmla="*/ 1318 h 1335"/>
              <a:gd name="T22" fmla="*/ 246 w 510"/>
              <a:gd name="T23" fmla="*/ 1335 h 1335"/>
              <a:gd name="T24" fmla="*/ 284 w 510"/>
              <a:gd name="T25" fmla="*/ 1330 h 1335"/>
              <a:gd name="T26" fmla="*/ 336 w 510"/>
              <a:gd name="T27" fmla="*/ 1307 h 1335"/>
              <a:gd name="T28" fmla="*/ 412 w 510"/>
              <a:gd name="T29" fmla="*/ 1251 h 1335"/>
              <a:gd name="T30" fmla="*/ 477 w 510"/>
              <a:gd name="T31" fmla="*/ 1182 h 1335"/>
              <a:gd name="T32" fmla="*/ 492 w 510"/>
              <a:gd name="T33" fmla="*/ 1164 h 1335"/>
              <a:gd name="T34" fmla="*/ 504 w 510"/>
              <a:gd name="T35" fmla="*/ 1152 h 1335"/>
              <a:gd name="T36" fmla="*/ 510 w 510"/>
              <a:gd name="T37" fmla="*/ 1138 h 1335"/>
              <a:gd name="T38" fmla="*/ 502 w 510"/>
              <a:gd name="T39" fmla="*/ 1123 h 1335"/>
              <a:gd name="T40" fmla="*/ 505 w 510"/>
              <a:gd name="T41" fmla="*/ 1126 h 1335"/>
              <a:gd name="T42" fmla="*/ 499 w 510"/>
              <a:gd name="T43" fmla="*/ 1106 h 1335"/>
              <a:gd name="T44" fmla="*/ 497 w 510"/>
              <a:gd name="T45" fmla="*/ 1101 h 1335"/>
              <a:gd name="T46" fmla="*/ 492 w 510"/>
              <a:gd name="T47" fmla="*/ 1036 h 1335"/>
              <a:gd name="T48" fmla="*/ 492 w 510"/>
              <a:gd name="T49" fmla="*/ 965 h 1335"/>
              <a:gd name="T50" fmla="*/ 492 w 510"/>
              <a:gd name="T51" fmla="*/ 822 h 1335"/>
              <a:gd name="T52" fmla="*/ 492 w 510"/>
              <a:gd name="T53" fmla="*/ 647 h 1335"/>
              <a:gd name="T54" fmla="*/ 492 w 510"/>
              <a:gd name="T55" fmla="*/ 445 h 1335"/>
              <a:gd name="T56" fmla="*/ 492 w 510"/>
              <a:gd name="T57" fmla="*/ 151 h 1335"/>
              <a:gd name="T58" fmla="*/ 453 w 510"/>
              <a:gd name="T59" fmla="*/ 151 h 1335"/>
              <a:gd name="T60" fmla="*/ 453 w 510"/>
              <a:gd name="T61" fmla="*/ 445 h 1335"/>
              <a:gd name="T62" fmla="*/ 453 w 510"/>
              <a:gd name="T63" fmla="*/ 647 h 1335"/>
              <a:gd name="T64" fmla="*/ 453 w 510"/>
              <a:gd name="T65" fmla="*/ 822 h 1335"/>
              <a:gd name="T66" fmla="*/ 453 w 510"/>
              <a:gd name="T67" fmla="*/ 965 h 1335"/>
              <a:gd name="T68" fmla="*/ 453 w 510"/>
              <a:gd name="T69" fmla="*/ 1036 h 1335"/>
              <a:gd name="T70" fmla="*/ 458 w 510"/>
              <a:gd name="T71" fmla="*/ 1101 h 1335"/>
              <a:gd name="T72" fmla="*/ 464 w 510"/>
              <a:gd name="T73" fmla="*/ 1131 h 1335"/>
              <a:gd name="T74" fmla="*/ 474 w 510"/>
              <a:gd name="T75" fmla="*/ 1147 h 1335"/>
              <a:gd name="T76" fmla="*/ 471 w 510"/>
              <a:gd name="T77" fmla="*/ 1138 h 1335"/>
              <a:gd name="T78" fmla="*/ 473 w 510"/>
              <a:gd name="T79" fmla="*/ 1129 h 1335"/>
              <a:gd name="T80" fmla="*/ 476 w 510"/>
              <a:gd name="T81" fmla="*/ 1124 h 1335"/>
              <a:gd name="T82" fmla="*/ 464 w 510"/>
              <a:gd name="T83" fmla="*/ 1136 h 1335"/>
              <a:gd name="T84" fmla="*/ 458 w 510"/>
              <a:gd name="T85" fmla="*/ 1146 h 1335"/>
              <a:gd name="T86" fmla="*/ 413 w 510"/>
              <a:gd name="T87" fmla="*/ 1193 h 1335"/>
              <a:gd name="T88" fmla="*/ 315 w 510"/>
              <a:gd name="T89" fmla="*/ 1274 h 1335"/>
              <a:gd name="T90" fmla="*/ 303 w 510"/>
              <a:gd name="T91" fmla="*/ 1280 h 1335"/>
              <a:gd name="T92" fmla="*/ 277 w 510"/>
              <a:gd name="T93" fmla="*/ 1312 h 1335"/>
              <a:gd name="T94" fmla="*/ 246 w 510"/>
              <a:gd name="T95" fmla="*/ 1295 h 1335"/>
              <a:gd name="T96" fmla="*/ 238 w 510"/>
              <a:gd name="T97" fmla="*/ 1294 h 1335"/>
              <a:gd name="T98" fmla="*/ 175 w 510"/>
              <a:gd name="T99" fmla="*/ 1284 h 1335"/>
              <a:gd name="T100" fmla="*/ 161 w 510"/>
              <a:gd name="T101" fmla="*/ 1248 h 1335"/>
              <a:gd name="T102" fmla="*/ 121 w 510"/>
              <a:gd name="T103" fmla="*/ 1197 h 1335"/>
              <a:gd name="T104" fmla="*/ 113 w 510"/>
              <a:gd name="T105" fmla="*/ 1184 h 1335"/>
              <a:gd name="T106" fmla="*/ 80 w 510"/>
              <a:gd name="T107" fmla="*/ 1103 h 1335"/>
              <a:gd name="T108" fmla="*/ 46 w 510"/>
              <a:gd name="T109" fmla="*/ 1042 h 1335"/>
              <a:gd name="T110" fmla="*/ 59 w 510"/>
              <a:gd name="T111" fmla="*/ 1000 h 1335"/>
              <a:gd name="T112" fmla="*/ 46 w 510"/>
              <a:gd name="T113" fmla="*/ 863 h 1335"/>
              <a:gd name="T114" fmla="*/ 41 w 510"/>
              <a:gd name="T115" fmla="*/ 693 h 1335"/>
              <a:gd name="T116" fmla="*/ 41 w 510"/>
              <a:gd name="T117" fmla="*/ 500 h 1335"/>
              <a:gd name="T118" fmla="*/ 52 w 510"/>
              <a:gd name="T119" fmla="*/ 146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0" h="1335">
                <a:moveTo>
                  <a:pt x="59" y="1"/>
                </a:moveTo>
                <a:lnTo>
                  <a:pt x="19" y="0"/>
                </a:lnTo>
                <a:lnTo>
                  <a:pt x="13" y="146"/>
                </a:lnTo>
                <a:lnTo>
                  <a:pt x="8" y="292"/>
                </a:lnTo>
                <a:lnTo>
                  <a:pt x="3" y="431"/>
                </a:lnTo>
                <a:lnTo>
                  <a:pt x="1" y="500"/>
                </a:lnTo>
                <a:lnTo>
                  <a:pt x="1" y="566"/>
                </a:lnTo>
                <a:lnTo>
                  <a:pt x="0" y="630"/>
                </a:lnTo>
                <a:lnTo>
                  <a:pt x="1" y="693"/>
                </a:lnTo>
                <a:lnTo>
                  <a:pt x="1" y="753"/>
                </a:lnTo>
                <a:lnTo>
                  <a:pt x="3" y="809"/>
                </a:lnTo>
                <a:lnTo>
                  <a:pt x="6" y="863"/>
                </a:lnTo>
                <a:lnTo>
                  <a:pt x="9" y="913"/>
                </a:lnTo>
                <a:lnTo>
                  <a:pt x="14" y="960"/>
                </a:lnTo>
                <a:lnTo>
                  <a:pt x="21" y="1006"/>
                </a:lnTo>
                <a:lnTo>
                  <a:pt x="39" y="1003"/>
                </a:lnTo>
                <a:lnTo>
                  <a:pt x="21" y="1006"/>
                </a:lnTo>
                <a:lnTo>
                  <a:pt x="26" y="1042"/>
                </a:lnTo>
                <a:lnTo>
                  <a:pt x="28" y="1049"/>
                </a:lnTo>
                <a:lnTo>
                  <a:pt x="36" y="1085"/>
                </a:lnTo>
                <a:lnTo>
                  <a:pt x="44" y="1118"/>
                </a:lnTo>
                <a:lnTo>
                  <a:pt x="54" y="1147"/>
                </a:lnTo>
                <a:lnTo>
                  <a:pt x="65" y="1174"/>
                </a:lnTo>
                <a:lnTo>
                  <a:pt x="77" y="1198"/>
                </a:lnTo>
                <a:lnTo>
                  <a:pt x="88" y="1218"/>
                </a:lnTo>
                <a:lnTo>
                  <a:pt x="93" y="1225"/>
                </a:lnTo>
                <a:lnTo>
                  <a:pt x="106" y="1244"/>
                </a:lnTo>
                <a:lnTo>
                  <a:pt x="120" y="1261"/>
                </a:lnTo>
                <a:lnTo>
                  <a:pt x="133" y="1275"/>
                </a:lnTo>
                <a:lnTo>
                  <a:pt x="147" y="1287"/>
                </a:lnTo>
                <a:lnTo>
                  <a:pt x="161" y="1298"/>
                </a:lnTo>
                <a:lnTo>
                  <a:pt x="167" y="1302"/>
                </a:lnTo>
                <a:lnTo>
                  <a:pt x="197" y="1318"/>
                </a:lnTo>
                <a:lnTo>
                  <a:pt x="225" y="1330"/>
                </a:lnTo>
                <a:lnTo>
                  <a:pt x="238" y="1333"/>
                </a:lnTo>
                <a:lnTo>
                  <a:pt x="246" y="1335"/>
                </a:lnTo>
                <a:lnTo>
                  <a:pt x="261" y="1335"/>
                </a:lnTo>
                <a:lnTo>
                  <a:pt x="277" y="1331"/>
                </a:lnTo>
                <a:lnTo>
                  <a:pt x="284" y="1330"/>
                </a:lnTo>
                <a:lnTo>
                  <a:pt x="302" y="1325"/>
                </a:lnTo>
                <a:lnTo>
                  <a:pt x="318" y="1317"/>
                </a:lnTo>
                <a:lnTo>
                  <a:pt x="336" y="1307"/>
                </a:lnTo>
                <a:lnTo>
                  <a:pt x="343" y="1302"/>
                </a:lnTo>
                <a:lnTo>
                  <a:pt x="377" y="1279"/>
                </a:lnTo>
                <a:lnTo>
                  <a:pt x="412" y="1251"/>
                </a:lnTo>
                <a:lnTo>
                  <a:pt x="441" y="1221"/>
                </a:lnTo>
                <a:lnTo>
                  <a:pt x="468" y="1193"/>
                </a:lnTo>
                <a:lnTo>
                  <a:pt x="477" y="1182"/>
                </a:lnTo>
                <a:lnTo>
                  <a:pt x="487" y="1170"/>
                </a:lnTo>
                <a:lnTo>
                  <a:pt x="489" y="1170"/>
                </a:lnTo>
                <a:lnTo>
                  <a:pt x="492" y="1164"/>
                </a:lnTo>
                <a:lnTo>
                  <a:pt x="497" y="1157"/>
                </a:lnTo>
                <a:lnTo>
                  <a:pt x="500" y="1154"/>
                </a:lnTo>
                <a:lnTo>
                  <a:pt x="504" y="1152"/>
                </a:lnTo>
                <a:lnTo>
                  <a:pt x="507" y="1146"/>
                </a:lnTo>
                <a:lnTo>
                  <a:pt x="509" y="1144"/>
                </a:lnTo>
                <a:lnTo>
                  <a:pt x="510" y="1138"/>
                </a:lnTo>
                <a:lnTo>
                  <a:pt x="509" y="1129"/>
                </a:lnTo>
                <a:lnTo>
                  <a:pt x="504" y="1123"/>
                </a:lnTo>
                <a:lnTo>
                  <a:pt x="502" y="1123"/>
                </a:lnTo>
                <a:lnTo>
                  <a:pt x="502" y="1119"/>
                </a:lnTo>
                <a:lnTo>
                  <a:pt x="487" y="1134"/>
                </a:lnTo>
                <a:lnTo>
                  <a:pt x="505" y="1126"/>
                </a:lnTo>
                <a:lnTo>
                  <a:pt x="504" y="1123"/>
                </a:lnTo>
                <a:lnTo>
                  <a:pt x="500" y="1116"/>
                </a:lnTo>
                <a:lnTo>
                  <a:pt x="499" y="1106"/>
                </a:lnTo>
                <a:lnTo>
                  <a:pt x="481" y="1115"/>
                </a:lnTo>
                <a:lnTo>
                  <a:pt x="500" y="1115"/>
                </a:lnTo>
                <a:lnTo>
                  <a:pt x="497" y="1101"/>
                </a:lnTo>
                <a:lnTo>
                  <a:pt x="496" y="1085"/>
                </a:lnTo>
                <a:lnTo>
                  <a:pt x="494" y="1064"/>
                </a:lnTo>
                <a:lnTo>
                  <a:pt x="492" y="1036"/>
                </a:lnTo>
                <a:lnTo>
                  <a:pt x="492" y="1021"/>
                </a:lnTo>
                <a:lnTo>
                  <a:pt x="492" y="1003"/>
                </a:lnTo>
                <a:lnTo>
                  <a:pt x="492" y="965"/>
                </a:lnTo>
                <a:lnTo>
                  <a:pt x="492" y="921"/>
                </a:lnTo>
                <a:lnTo>
                  <a:pt x="492" y="873"/>
                </a:lnTo>
                <a:lnTo>
                  <a:pt x="492" y="822"/>
                </a:lnTo>
                <a:lnTo>
                  <a:pt x="492" y="766"/>
                </a:lnTo>
                <a:lnTo>
                  <a:pt x="492" y="707"/>
                </a:lnTo>
                <a:lnTo>
                  <a:pt x="492" y="647"/>
                </a:lnTo>
                <a:lnTo>
                  <a:pt x="492" y="581"/>
                </a:lnTo>
                <a:lnTo>
                  <a:pt x="492" y="514"/>
                </a:lnTo>
                <a:lnTo>
                  <a:pt x="492" y="445"/>
                </a:lnTo>
                <a:lnTo>
                  <a:pt x="492" y="374"/>
                </a:lnTo>
                <a:lnTo>
                  <a:pt x="492" y="300"/>
                </a:lnTo>
                <a:lnTo>
                  <a:pt x="492" y="151"/>
                </a:lnTo>
                <a:lnTo>
                  <a:pt x="492" y="0"/>
                </a:lnTo>
                <a:lnTo>
                  <a:pt x="453" y="0"/>
                </a:lnTo>
                <a:lnTo>
                  <a:pt x="453" y="151"/>
                </a:lnTo>
                <a:lnTo>
                  <a:pt x="453" y="300"/>
                </a:lnTo>
                <a:lnTo>
                  <a:pt x="453" y="374"/>
                </a:lnTo>
                <a:lnTo>
                  <a:pt x="453" y="445"/>
                </a:lnTo>
                <a:lnTo>
                  <a:pt x="453" y="514"/>
                </a:lnTo>
                <a:lnTo>
                  <a:pt x="453" y="581"/>
                </a:lnTo>
                <a:lnTo>
                  <a:pt x="453" y="647"/>
                </a:lnTo>
                <a:lnTo>
                  <a:pt x="453" y="707"/>
                </a:lnTo>
                <a:lnTo>
                  <a:pt x="453" y="766"/>
                </a:lnTo>
                <a:lnTo>
                  <a:pt x="453" y="822"/>
                </a:lnTo>
                <a:lnTo>
                  <a:pt x="453" y="873"/>
                </a:lnTo>
                <a:lnTo>
                  <a:pt x="453" y="921"/>
                </a:lnTo>
                <a:lnTo>
                  <a:pt x="453" y="965"/>
                </a:lnTo>
                <a:lnTo>
                  <a:pt x="453" y="1003"/>
                </a:lnTo>
                <a:lnTo>
                  <a:pt x="453" y="1021"/>
                </a:lnTo>
                <a:lnTo>
                  <a:pt x="453" y="1036"/>
                </a:lnTo>
                <a:lnTo>
                  <a:pt x="454" y="1064"/>
                </a:lnTo>
                <a:lnTo>
                  <a:pt x="456" y="1085"/>
                </a:lnTo>
                <a:lnTo>
                  <a:pt x="458" y="1101"/>
                </a:lnTo>
                <a:lnTo>
                  <a:pt x="461" y="1115"/>
                </a:lnTo>
                <a:lnTo>
                  <a:pt x="463" y="1121"/>
                </a:lnTo>
                <a:lnTo>
                  <a:pt x="464" y="1131"/>
                </a:lnTo>
                <a:lnTo>
                  <a:pt x="468" y="1138"/>
                </a:lnTo>
                <a:lnTo>
                  <a:pt x="469" y="1141"/>
                </a:lnTo>
                <a:lnTo>
                  <a:pt x="474" y="1147"/>
                </a:lnTo>
                <a:lnTo>
                  <a:pt x="474" y="1151"/>
                </a:lnTo>
                <a:lnTo>
                  <a:pt x="476" y="1151"/>
                </a:lnTo>
                <a:lnTo>
                  <a:pt x="471" y="1138"/>
                </a:lnTo>
                <a:lnTo>
                  <a:pt x="473" y="1144"/>
                </a:lnTo>
                <a:lnTo>
                  <a:pt x="491" y="1138"/>
                </a:lnTo>
                <a:lnTo>
                  <a:pt x="473" y="1129"/>
                </a:lnTo>
                <a:lnTo>
                  <a:pt x="471" y="1131"/>
                </a:lnTo>
                <a:lnTo>
                  <a:pt x="489" y="1139"/>
                </a:lnTo>
                <a:lnTo>
                  <a:pt x="476" y="1124"/>
                </a:lnTo>
                <a:lnTo>
                  <a:pt x="473" y="1126"/>
                </a:lnTo>
                <a:lnTo>
                  <a:pt x="469" y="1129"/>
                </a:lnTo>
                <a:lnTo>
                  <a:pt x="464" y="1136"/>
                </a:lnTo>
                <a:lnTo>
                  <a:pt x="458" y="1146"/>
                </a:lnTo>
                <a:lnTo>
                  <a:pt x="473" y="1157"/>
                </a:lnTo>
                <a:lnTo>
                  <a:pt x="458" y="1146"/>
                </a:lnTo>
                <a:lnTo>
                  <a:pt x="450" y="1154"/>
                </a:lnTo>
                <a:lnTo>
                  <a:pt x="440" y="1165"/>
                </a:lnTo>
                <a:lnTo>
                  <a:pt x="413" y="1193"/>
                </a:lnTo>
                <a:lnTo>
                  <a:pt x="384" y="1223"/>
                </a:lnTo>
                <a:lnTo>
                  <a:pt x="349" y="1251"/>
                </a:lnTo>
                <a:lnTo>
                  <a:pt x="315" y="1274"/>
                </a:lnTo>
                <a:lnTo>
                  <a:pt x="328" y="1289"/>
                </a:lnTo>
                <a:lnTo>
                  <a:pt x="321" y="1271"/>
                </a:lnTo>
                <a:lnTo>
                  <a:pt x="303" y="1280"/>
                </a:lnTo>
                <a:lnTo>
                  <a:pt x="287" y="1289"/>
                </a:lnTo>
                <a:lnTo>
                  <a:pt x="269" y="1294"/>
                </a:lnTo>
                <a:lnTo>
                  <a:pt x="277" y="1312"/>
                </a:lnTo>
                <a:lnTo>
                  <a:pt x="277" y="1292"/>
                </a:lnTo>
                <a:lnTo>
                  <a:pt x="261" y="1295"/>
                </a:lnTo>
                <a:lnTo>
                  <a:pt x="246" y="1295"/>
                </a:lnTo>
                <a:lnTo>
                  <a:pt x="246" y="1315"/>
                </a:lnTo>
                <a:lnTo>
                  <a:pt x="253" y="1297"/>
                </a:lnTo>
                <a:lnTo>
                  <a:pt x="238" y="1294"/>
                </a:lnTo>
                <a:lnTo>
                  <a:pt x="211" y="1282"/>
                </a:lnTo>
                <a:lnTo>
                  <a:pt x="182" y="1266"/>
                </a:lnTo>
                <a:lnTo>
                  <a:pt x="175" y="1284"/>
                </a:lnTo>
                <a:lnTo>
                  <a:pt x="188" y="1271"/>
                </a:lnTo>
                <a:lnTo>
                  <a:pt x="175" y="1259"/>
                </a:lnTo>
                <a:lnTo>
                  <a:pt x="161" y="1248"/>
                </a:lnTo>
                <a:lnTo>
                  <a:pt x="147" y="1233"/>
                </a:lnTo>
                <a:lnTo>
                  <a:pt x="134" y="1216"/>
                </a:lnTo>
                <a:lnTo>
                  <a:pt x="121" y="1197"/>
                </a:lnTo>
                <a:lnTo>
                  <a:pt x="106" y="1211"/>
                </a:lnTo>
                <a:lnTo>
                  <a:pt x="124" y="1203"/>
                </a:lnTo>
                <a:lnTo>
                  <a:pt x="113" y="1184"/>
                </a:lnTo>
                <a:lnTo>
                  <a:pt x="101" y="1159"/>
                </a:lnTo>
                <a:lnTo>
                  <a:pt x="90" y="1133"/>
                </a:lnTo>
                <a:lnTo>
                  <a:pt x="80" y="1103"/>
                </a:lnTo>
                <a:lnTo>
                  <a:pt x="72" y="1070"/>
                </a:lnTo>
                <a:lnTo>
                  <a:pt x="64" y="1034"/>
                </a:lnTo>
                <a:lnTo>
                  <a:pt x="46" y="1042"/>
                </a:lnTo>
                <a:lnTo>
                  <a:pt x="65" y="1042"/>
                </a:lnTo>
                <a:lnTo>
                  <a:pt x="59" y="1001"/>
                </a:lnTo>
                <a:lnTo>
                  <a:pt x="59" y="1000"/>
                </a:lnTo>
                <a:lnTo>
                  <a:pt x="54" y="960"/>
                </a:lnTo>
                <a:lnTo>
                  <a:pt x="49" y="913"/>
                </a:lnTo>
                <a:lnTo>
                  <a:pt x="46" y="863"/>
                </a:lnTo>
                <a:lnTo>
                  <a:pt x="42" y="809"/>
                </a:lnTo>
                <a:lnTo>
                  <a:pt x="41" y="753"/>
                </a:lnTo>
                <a:lnTo>
                  <a:pt x="41" y="693"/>
                </a:lnTo>
                <a:lnTo>
                  <a:pt x="39" y="630"/>
                </a:lnTo>
                <a:lnTo>
                  <a:pt x="41" y="566"/>
                </a:lnTo>
                <a:lnTo>
                  <a:pt x="41" y="500"/>
                </a:lnTo>
                <a:lnTo>
                  <a:pt x="42" y="431"/>
                </a:lnTo>
                <a:lnTo>
                  <a:pt x="47" y="292"/>
                </a:lnTo>
                <a:lnTo>
                  <a:pt x="52" y="146"/>
                </a:lnTo>
                <a:lnTo>
                  <a:pt x="5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153" name="Rectangle 33"/>
          <p:cNvSpPr>
            <a:spLocks noChangeArrowheads="1"/>
          </p:cNvSpPr>
          <p:nvPr/>
        </p:nvSpPr>
        <p:spPr bwMode="auto">
          <a:xfrm>
            <a:off x="3429000" y="2343150"/>
            <a:ext cx="3746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55" name="Rectangle 35"/>
          <p:cNvSpPr>
            <a:spLocks noChangeArrowheads="1"/>
          </p:cNvSpPr>
          <p:nvPr/>
        </p:nvSpPr>
        <p:spPr bwMode="auto">
          <a:xfrm>
            <a:off x="3633788" y="3448050"/>
            <a:ext cx="2825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56" name="Rectangle 36"/>
          <p:cNvSpPr>
            <a:spLocks noChangeArrowheads="1"/>
          </p:cNvSpPr>
          <p:nvPr/>
        </p:nvSpPr>
        <p:spPr bwMode="auto">
          <a:xfrm>
            <a:off x="3708400" y="3492500"/>
            <a:ext cx="128588"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G</a:t>
            </a:r>
            <a:endParaRPr lang="en-US"/>
          </a:p>
        </p:txBody>
      </p:sp>
      <p:sp>
        <p:nvSpPr>
          <p:cNvPr id="5157" name="Rectangle 37"/>
          <p:cNvSpPr>
            <a:spLocks noChangeArrowheads="1"/>
          </p:cNvSpPr>
          <p:nvPr/>
        </p:nvSpPr>
        <p:spPr bwMode="auto">
          <a:xfrm>
            <a:off x="3275013" y="3630613"/>
            <a:ext cx="2222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58" name="Rectangle 38"/>
          <p:cNvSpPr>
            <a:spLocks noChangeArrowheads="1"/>
          </p:cNvSpPr>
          <p:nvPr/>
        </p:nvSpPr>
        <p:spPr bwMode="auto">
          <a:xfrm>
            <a:off x="3351213" y="3675063"/>
            <a:ext cx="119062"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A</a:t>
            </a:r>
            <a:endParaRPr lang="en-US"/>
          </a:p>
        </p:txBody>
      </p:sp>
      <p:sp>
        <p:nvSpPr>
          <p:cNvPr id="5159" name="Rectangle 39"/>
          <p:cNvSpPr>
            <a:spLocks noChangeArrowheads="1"/>
          </p:cNvSpPr>
          <p:nvPr/>
        </p:nvSpPr>
        <p:spPr bwMode="auto">
          <a:xfrm>
            <a:off x="4043363" y="3876675"/>
            <a:ext cx="2730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60" name="Rectangle 40"/>
          <p:cNvSpPr>
            <a:spLocks noChangeArrowheads="1"/>
          </p:cNvSpPr>
          <p:nvPr/>
        </p:nvSpPr>
        <p:spPr bwMode="auto">
          <a:xfrm>
            <a:off x="4119563" y="3921125"/>
            <a:ext cx="128587"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G</a:t>
            </a:r>
            <a:endParaRPr lang="en-US"/>
          </a:p>
        </p:txBody>
      </p:sp>
      <p:sp>
        <p:nvSpPr>
          <p:cNvPr id="5161" name="Rectangle 41"/>
          <p:cNvSpPr>
            <a:spLocks noChangeArrowheads="1"/>
          </p:cNvSpPr>
          <p:nvPr/>
        </p:nvSpPr>
        <p:spPr bwMode="auto">
          <a:xfrm>
            <a:off x="3810000" y="4029075"/>
            <a:ext cx="2825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62" name="Rectangle 42"/>
          <p:cNvSpPr>
            <a:spLocks noChangeArrowheads="1"/>
          </p:cNvSpPr>
          <p:nvPr/>
        </p:nvSpPr>
        <p:spPr bwMode="auto">
          <a:xfrm>
            <a:off x="3914775" y="4105275"/>
            <a:ext cx="128588"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G</a:t>
            </a:r>
            <a:endParaRPr lang="en-US"/>
          </a:p>
        </p:txBody>
      </p:sp>
      <p:sp>
        <p:nvSpPr>
          <p:cNvPr id="5163" name="Freeform 43"/>
          <p:cNvSpPr>
            <a:spLocks/>
          </p:cNvSpPr>
          <p:nvPr/>
        </p:nvSpPr>
        <p:spPr bwMode="auto">
          <a:xfrm>
            <a:off x="3068638" y="3448050"/>
            <a:ext cx="153987" cy="184150"/>
          </a:xfrm>
          <a:custGeom>
            <a:avLst/>
            <a:gdLst>
              <a:gd name="T0" fmla="*/ 97 w 193"/>
              <a:gd name="T1" fmla="*/ 62 h 231"/>
              <a:gd name="T2" fmla="*/ 75 w 193"/>
              <a:gd name="T3" fmla="*/ 24 h 231"/>
              <a:gd name="T4" fmla="*/ 65 w 193"/>
              <a:gd name="T5" fmla="*/ 67 h 231"/>
              <a:gd name="T6" fmla="*/ 3 w 193"/>
              <a:gd name="T7" fmla="*/ 24 h 231"/>
              <a:gd name="T8" fmla="*/ 41 w 193"/>
              <a:gd name="T9" fmla="*/ 82 h 231"/>
              <a:gd name="T10" fmla="*/ 0 w 193"/>
              <a:gd name="T11" fmla="*/ 92 h 231"/>
              <a:gd name="T12" fmla="*/ 33 w 193"/>
              <a:gd name="T13" fmla="*/ 126 h 231"/>
              <a:gd name="T14" fmla="*/ 1 w 193"/>
              <a:gd name="T15" fmla="*/ 156 h 231"/>
              <a:gd name="T16" fmla="*/ 51 w 193"/>
              <a:gd name="T17" fmla="*/ 149 h 231"/>
              <a:gd name="T18" fmla="*/ 42 w 193"/>
              <a:gd name="T19" fmla="*/ 188 h 231"/>
              <a:gd name="T20" fmla="*/ 69 w 193"/>
              <a:gd name="T21" fmla="*/ 167 h 231"/>
              <a:gd name="T22" fmla="*/ 75 w 193"/>
              <a:gd name="T23" fmla="*/ 231 h 231"/>
              <a:gd name="T24" fmla="*/ 95 w 193"/>
              <a:gd name="T25" fmla="*/ 159 h 231"/>
              <a:gd name="T26" fmla="*/ 118 w 193"/>
              <a:gd name="T27" fmla="*/ 211 h 231"/>
              <a:gd name="T28" fmla="*/ 126 w 193"/>
              <a:gd name="T29" fmla="*/ 154 h 231"/>
              <a:gd name="T30" fmla="*/ 162 w 193"/>
              <a:gd name="T31" fmla="*/ 193 h 231"/>
              <a:gd name="T32" fmla="*/ 151 w 193"/>
              <a:gd name="T33" fmla="*/ 138 h 231"/>
              <a:gd name="T34" fmla="*/ 193 w 193"/>
              <a:gd name="T35" fmla="*/ 142 h 231"/>
              <a:gd name="T36" fmla="*/ 157 w 193"/>
              <a:gd name="T37" fmla="*/ 111 h 231"/>
              <a:gd name="T38" fmla="*/ 189 w 193"/>
              <a:gd name="T39" fmla="*/ 87 h 231"/>
              <a:gd name="T40" fmla="*/ 149 w 193"/>
              <a:gd name="T41" fmla="*/ 78 h 231"/>
              <a:gd name="T42" fmla="*/ 164 w 193"/>
              <a:gd name="T43" fmla="*/ 47 h 231"/>
              <a:gd name="T44" fmla="*/ 126 w 193"/>
              <a:gd name="T45" fmla="*/ 57 h 231"/>
              <a:gd name="T46" fmla="*/ 129 w 193"/>
              <a:gd name="T47" fmla="*/ 0 h 231"/>
              <a:gd name="T48" fmla="*/ 97 w 193"/>
              <a:gd name="T49" fmla="*/ 6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1">
                <a:moveTo>
                  <a:pt x="97" y="62"/>
                </a:moveTo>
                <a:lnTo>
                  <a:pt x="75" y="24"/>
                </a:lnTo>
                <a:lnTo>
                  <a:pt x="65" y="67"/>
                </a:lnTo>
                <a:lnTo>
                  <a:pt x="3" y="24"/>
                </a:lnTo>
                <a:lnTo>
                  <a:pt x="41" y="82"/>
                </a:lnTo>
                <a:lnTo>
                  <a:pt x="0" y="92"/>
                </a:lnTo>
                <a:lnTo>
                  <a:pt x="33" y="126"/>
                </a:lnTo>
                <a:lnTo>
                  <a:pt x="1" y="156"/>
                </a:lnTo>
                <a:lnTo>
                  <a:pt x="51" y="149"/>
                </a:lnTo>
                <a:lnTo>
                  <a:pt x="42" y="188"/>
                </a:lnTo>
                <a:lnTo>
                  <a:pt x="69" y="167"/>
                </a:lnTo>
                <a:lnTo>
                  <a:pt x="75" y="231"/>
                </a:lnTo>
                <a:lnTo>
                  <a:pt x="95" y="159"/>
                </a:lnTo>
                <a:lnTo>
                  <a:pt x="118" y="211"/>
                </a:lnTo>
                <a:lnTo>
                  <a:pt x="126" y="154"/>
                </a:lnTo>
                <a:lnTo>
                  <a:pt x="162" y="193"/>
                </a:lnTo>
                <a:lnTo>
                  <a:pt x="151" y="138"/>
                </a:lnTo>
                <a:lnTo>
                  <a:pt x="193" y="142"/>
                </a:lnTo>
                <a:lnTo>
                  <a:pt x="157" y="111"/>
                </a:lnTo>
                <a:lnTo>
                  <a:pt x="189" y="87"/>
                </a:lnTo>
                <a:lnTo>
                  <a:pt x="149" y="78"/>
                </a:lnTo>
                <a:lnTo>
                  <a:pt x="164" y="47"/>
                </a:lnTo>
                <a:lnTo>
                  <a:pt x="126" y="57"/>
                </a:lnTo>
                <a:lnTo>
                  <a:pt x="129" y="0"/>
                </a:lnTo>
                <a:lnTo>
                  <a:pt x="97" y="62"/>
                </a:lnTo>
                <a:close/>
              </a:path>
            </a:pathLst>
          </a:custGeom>
          <a:solidFill>
            <a:srgbClr val="00CC99"/>
          </a:solidFill>
          <a:ln w="7938">
            <a:solidFill>
              <a:srgbClr val="000000"/>
            </a:solidFill>
            <a:prstDash val="solid"/>
            <a:round/>
            <a:headEnd/>
            <a:tailEnd/>
          </a:ln>
        </p:spPr>
        <p:txBody>
          <a:bodyPr/>
          <a:lstStyle/>
          <a:p>
            <a:endParaRPr lang="en-GB"/>
          </a:p>
        </p:txBody>
      </p:sp>
      <p:sp>
        <p:nvSpPr>
          <p:cNvPr id="5164" name="Freeform 44"/>
          <p:cNvSpPr>
            <a:spLocks/>
          </p:cNvSpPr>
          <p:nvPr/>
        </p:nvSpPr>
        <p:spPr bwMode="auto">
          <a:xfrm>
            <a:off x="3068638" y="3632200"/>
            <a:ext cx="153987" cy="182563"/>
          </a:xfrm>
          <a:custGeom>
            <a:avLst/>
            <a:gdLst>
              <a:gd name="T0" fmla="*/ 97 w 193"/>
              <a:gd name="T1" fmla="*/ 63 h 232"/>
              <a:gd name="T2" fmla="*/ 75 w 193"/>
              <a:gd name="T3" fmla="*/ 25 h 232"/>
              <a:gd name="T4" fmla="*/ 65 w 193"/>
              <a:gd name="T5" fmla="*/ 67 h 232"/>
              <a:gd name="T6" fmla="*/ 3 w 193"/>
              <a:gd name="T7" fmla="*/ 25 h 232"/>
              <a:gd name="T8" fmla="*/ 41 w 193"/>
              <a:gd name="T9" fmla="*/ 82 h 232"/>
              <a:gd name="T10" fmla="*/ 0 w 193"/>
              <a:gd name="T11" fmla="*/ 92 h 232"/>
              <a:gd name="T12" fmla="*/ 33 w 193"/>
              <a:gd name="T13" fmla="*/ 127 h 232"/>
              <a:gd name="T14" fmla="*/ 1 w 193"/>
              <a:gd name="T15" fmla="*/ 156 h 232"/>
              <a:gd name="T16" fmla="*/ 51 w 193"/>
              <a:gd name="T17" fmla="*/ 150 h 232"/>
              <a:gd name="T18" fmla="*/ 42 w 193"/>
              <a:gd name="T19" fmla="*/ 189 h 232"/>
              <a:gd name="T20" fmla="*/ 69 w 193"/>
              <a:gd name="T21" fmla="*/ 168 h 232"/>
              <a:gd name="T22" fmla="*/ 75 w 193"/>
              <a:gd name="T23" fmla="*/ 232 h 232"/>
              <a:gd name="T24" fmla="*/ 95 w 193"/>
              <a:gd name="T25" fmla="*/ 159 h 232"/>
              <a:gd name="T26" fmla="*/ 118 w 193"/>
              <a:gd name="T27" fmla="*/ 212 h 232"/>
              <a:gd name="T28" fmla="*/ 126 w 193"/>
              <a:gd name="T29" fmla="*/ 154 h 232"/>
              <a:gd name="T30" fmla="*/ 162 w 193"/>
              <a:gd name="T31" fmla="*/ 194 h 232"/>
              <a:gd name="T32" fmla="*/ 151 w 193"/>
              <a:gd name="T33" fmla="*/ 138 h 232"/>
              <a:gd name="T34" fmla="*/ 193 w 193"/>
              <a:gd name="T35" fmla="*/ 143 h 232"/>
              <a:gd name="T36" fmla="*/ 157 w 193"/>
              <a:gd name="T37" fmla="*/ 112 h 232"/>
              <a:gd name="T38" fmla="*/ 189 w 193"/>
              <a:gd name="T39" fmla="*/ 87 h 232"/>
              <a:gd name="T40" fmla="*/ 149 w 193"/>
              <a:gd name="T41" fmla="*/ 79 h 232"/>
              <a:gd name="T42" fmla="*/ 164 w 193"/>
              <a:gd name="T43" fmla="*/ 48 h 232"/>
              <a:gd name="T44" fmla="*/ 126 w 193"/>
              <a:gd name="T45" fmla="*/ 58 h 232"/>
              <a:gd name="T46" fmla="*/ 129 w 193"/>
              <a:gd name="T47" fmla="*/ 0 h 232"/>
              <a:gd name="T48" fmla="*/ 97 w 193"/>
              <a:gd name="T49" fmla="*/ 6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2">
                <a:moveTo>
                  <a:pt x="97" y="63"/>
                </a:moveTo>
                <a:lnTo>
                  <a:pt x="75" y="25"/>
                </a:lnTo>
                <a:lnTo>
                  <a:pt x="65" y="67"/>
                </a:lnTo>
                <a:lnTo>
                  <a:pt x="3" y="25"/>
                </a:lnTo>
                <a:lnTo>
                  <a:pt x="41" y="82"/>
                </a:lnTo>
                <a:lnTo>
                  <a:pt x="0" y="92"/>
                </a:lnTo>
                <a:lnTo>
                  <a:pt x="33" y="127"/>
                </a:lnTo>
                <a:lnTo>
                  <a:pt x="1" y="156"/>
                </a:lnTo>
                <a:lnTo>
                  <a:pt x="51" y="150"/>
                </a:lnTo>
                <a:lnTo>
                  <a:pt x="42" y="189"/>
                </a:lnTo>
                <a:lnTo>
                  <a:pt x="69" y="168"/>
                </a:lnTo>
                <a:lnTo>
                  <a:pt x="75" y="232"/>
                </a:lnTo>
                <a:lnTo>
                  <a:pt x="95" y="159"/>
                </a:lnTo>
                <a:lnTo>
                  <a:pt x="118" y="212"/>
                </a:lnTo>
                <a:lnTo>
                  <a:pt x="126" y="154"/>
                </a:lnTo>
                <a:lnTo>
                  <a:pt x="162" y="194"/>
                </a:lnTo>
                <a:lnTo>
                  <a:pt x="151" y="138"/>
                </a:lnTo>
                <a:lnTo>
                  <a:pt x="193" y="143"/>
                </a:lnTo>
                <a:lnTo>
                  <a:pt x="157" y="112"/>
                </a:lnTo>
                <a:lnTo>
                  <a:pt x="189" y="87"/>
                </a:lnTo>
                <a:lnTo>
                  <a:pt x="149" y="79"/>
                </a:lnTo>
                <a:lnTo>
                  <a:pt x="164" y="48"/>
                </a:lnTo>
                <a:lnTo>
                  <a:pt x="126" y="58"/>
                </a:lnTo>
                <a:lnTo>
                  <a:pt x="129" y="0"/>
                </a:lnTo>
                <a:lnTo>
                  <a:pt x="97" y="63"/>
                </a:lnTo>
                <a:close/>
              </a:path>
            </a:pathLst>
          </a:custGeom>
          <a:solidFill>
            <a:srgbClr val="00CC99"/>
          </a:solidFill>
          <a:ln w="7938">
            <a:solidFill>
              <a:srgbClr val="000000"/>
            </a:solidFill>
            <a:prstDash val="solid"/>
            <a:round/>
            <a:headEnd/>
            <a:tailEnd/>
          </a:ln>
        </p:spPr>
        <p:txBody>
          <a:bodyPr/>
          <a:lstStyle/>
          <a:p>
            <a:endParaRPr lang="en-GB"/>
          </a:p>
        </p:txBody>
      </p:sp>
      <p:sp>
        <p:nvSpPr>
          <p:cNvPr id="5165" name="Freeform 45"/>
          <p:cNvSpPr>
            <a:spLocks/>
          </p:cNvSpPr>
          <p:nvPr/>
        </p:nvSpPr>
        <p:spPr bwMode="auto">
          <a:xfrm>
            <a:off x="3068638" y="3876675"/>
            <a:ext cx="153987" cy="185738"/>
          </a:xfrm>
          <a:custGeom>
            <a:avLst/>
            <a:gdLst>
              <a:gd name="T0" fmla="*/ 97 w 193"/>
              <a:gd name="T1" fmla="*/ 62 h 233"/>
              <a:gd name="T2" fmla="*/ 75 w 193"/>
              <a:gd name="T3" fmla="*/ 24 h 233"/>
              <a:gd name="T4" fmla="*/ 65 w 193"/>
              <a:gd name="T5" fmla="*/ 69 h 233"/>
              <a:gd name="T6" fmla="*/ 3 w 193"/>
              <a:gd name="T7" fmla="*/ 24 h 233"/>
              <a:gd name="T8" fmla="*/ 41 w 193"/>
              <a:gd name="T9" fmla="*/ 82 h 233"/>
              <a:gd name="T10" fmla="*/ 0 w 193"/>
              <a:gd name="T11" fmla="*/ 93 h 233"/>
              <a:gd name="T12" fmla="*/ 33 w 193"/>
              <a:gd name="T13" fmla="*/ 126 h 233"/>
              <a:gd name="T14" fmla="*/ 1 w 193"/>
              <a:gd name="T15" fmla="*/ 157 h 233"/>
              <a:gd name="T16" fmla="*/ 51 w 193"/>
              <a:gd name="T17" fmla="*/ 151 h 233"/>
              <a:gd name="T18" fmla="*/ 42 w 193"/>
              <a:gd name="T19" fmla="*/ 190 h 233"/>
              <a:gd name="T20" fmla="*/ 69 w 193"/>
              <a:gd name="T21" fmla="*/ 169 h 233"/>
              <a:gd name="T22" fmla="*/ 75 w 193"/>
              <a:gd name="T23" fmla="*/ 233 h 233"/>
              <a:gd name="T24" fmla="*/ 95 w 193"/>
              <a:gd name="T25" fmla="*/ 161 h 233"/>
              <a:gd name="T26" fmla="*/ 118 w 193"/>
              <a:gd name="T27" fmla="*/ 213 h 233"/>
              <a:gd name="T28" fmla="*/ 126 w 193"/>
              <a:gd name="T29" fmla="*/ 156 h 233"/>
              <a:gd name="T30" fmla="*/ 162 w 193"/>
              <a:gd name="T31" fmla="*/ 195 h 233"/>
              <a:gd name="T32" fmla="*/ 151 w 193"/>
              <a:gd name="T33" fmla="*/ 139 h 233"/>
              <a:gd name="T34" fmla="*/ 193 w 193"/>
              <a:gd name="T35" fmla="*/ 143 h 233"/>
              <a:gd name="T36" fmla="*/ 157 w 193"/>
              <a:gd name="T37" fmla="*/ 113 h 233"/>
              <a:gd name="T38" fmla="*/ 189 w 193"/>
              <a:gd name="T39" fmla="*/ 87 h 233"/>
              <a:gd name="T40" fmla="*/ 149 w 193"/>
              <a:gd name="T41" fmla="*/ 79 h 233"/>
              <a:gd name="T42" fmla="*/ 164 w 193"/>
              <a:gd name="T43" fmla="*/ 47 h 233"/>
              <a:gd name="T44" fmla="*/ 126 w 193"/>
              <a:gd name="T45" fmla="*/ 57 h 233"/>
              <a:gd name="T46" fmla="*/ 129 w 193"/>
              <a:gd name="T47" fmla="*/ 0 h 233"/>
              <a:gd name="T48" fmla="*/ 97 w 193"/>
              <a:gd name="T49" fmla="*/ 6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3">
                <a:moveTo>
                  <a:pt x="97" y="62"/>
                </a:moveTo>
                <a:lnTo>
                  <a:pt x="75" y="24"/>
                </a:lnTo>
                <a:lnTo>
                  <a:pt x="65" y="69"/>
                </a:lnTo>
                <a:lnTo>
                  <a:pt x="3" y="24"/>
                </a:lnTo>
                <a:lnTo>
                  <a:pt x="41" y="82"/>
                </a:lnTo>
                <a:lnTo>
                  <a:pt x="0" y="93"/>
                </a:lnTo>
                <a:lnTo>
                  <a:pt x="33" y="126"/>
                </a:lnTo>
                <a:lnTo>
                  <a:pt x="1" y="157"/>
                </a:lnTo>
                <a:lnTo>
                  <a:pt x="51" y="151"/>
                </a:lnTo>
                <a:lnTo>
                  <a:pt x="42" y="190"/>
                </a:lnTo>
                <a:lnTo>
                  <a:pt x="69" y="169"/>
                </a:lnTo>
                <a:lnTo>
                  <a:pt x="75" y="233"/>
                </a:lnTo>
                <a:lnTo>
                  <a:pt x="95" y="161"/>
                </a:lnTo>
                <a:lnTo>
                  <a:pt x="118" y="213"/>
                </a:lnTo>
                <a:lnTo>
                  <a:pt x="126" y="156"/>
                </a:lnTo>
                <a:lnTo>
                  <a:pt x="162" y="195"/>
                </a:lnTo>
                <a:lnTo>
                  <a:pt x="151" y="139"/>
                </a:lnTo>
                <a:lnTo>
                  <a:pt x="193" y="143"/>
                </a:lnTo>
                <a:lnTo>
                  <a:pt x="157" y="113"/>
                </a:lnTo>
                <a:lnTo>
                  <a:pt x="189" y="87"/>
                </a:lnTo>
                <a:lnTo>
                  <a:pt x="149" y="79"/>
                </a:lnTo>
                <a:lnTo>
                  <a:pt x="164" y="47"/>
                </a:lnTo>
                <a:lnTo>
                  <a:pt x="126" y="57"/>
                </a:lnTo>
                <a:lnTo>
                  <a:pt x="129" y="0"/>
                </a:lnTo>
                <a:lnTo>
                  <a:pt x="97" y="62"/>
                </a:lnTo>
                <a:close/>
              </a:path>
            </a:pathLst>
          </a:custGeom>
          <a:solidFill>
            <a:srgbClr val="00CC99"/>
          </a:solidFill>
          <a:ln w="7938">
            <a:solidFill>
              <a:srgbClr val="000000"/>
            </a:solidFill>
            <a:prstDash val="solid"/>
            <a:round/>
            <a:headEnd/>
            <a:tailEnd/>
          </a:ln>
        </p:spPr>
        <p:txBody>
          <a:bodyPr/>
          <a:lstStyle/>
          <a:p>
            <a:endParaRPr lang="en-GB"/>
          </a:p>
        </p:txBody>
      </p:sp>
      <p:sp>
        <p:nvSpPr>
          <p:cNvPr id="5166" name="Freeform 46"/>
          <p:cNvSpPr>
            <a:spLocks/>
          </p:cNvSpPr>
          <p:nvPr/>
        </p:nvSpPr>
        <p:spPr bwMode="auto">
          <a:xfrm>
            <a:off x="3068638" y="4122738"/>
            <a:ext cx="153987" cy="184150"/>
          </a:xfrm>
          <a:custGeom>
            <a:avLst/>
            <a:gdLst>
              <a:gd name="T0" fmla="*/ 97 w 193"/>
              <a:gd name="T1" fmla="*/ 63 h 232"/>
              <a:gd name="T2" fmla="*/ 75 w 193"/>
              <a:gd name="T3" fmla="*/ 25 h 232"/>
              <a:gd name="T4" fmla="*/ 65 w 193"/>
              <a:gd name="T5" fmla="*/ 67 h 232"/>
              <a:gd name="T6" fmla="*/ 3 w 193"/>
              <a:gd name="T7" fmla="*/ 25 h 232"/>
              <a:gd name="T8" fmla="*/ 41 w 193"/>
              <a:gd name="T9" fmla="*/ 82 h 232"/>
              <a:gd name="T10" fmla="*/ 0 w 193"/>
              <a:gd name="T11" fmla="*/ 92 h 232"/>
              <a:gd name="T12" fmla="*/ 33 w 193"/>
              <a:gd name="T13" fmla="*/ 127 h 232"/>
              <a:gd name="T14" fmla="*/ 1 w 193"/>
              <a:gd name="T15" fmla="*/ 156 h 232"/>
              <a:gd name="T16" fmla="*/ 51 w 193"/>
              <a:gd name="T17" fmla="*/ 150 h 232"/>
              <a:gd name="T18" fmla="*/ 42 w 193"/>
              <a:gd name="T19" fmla="*/ 189 h 232"/>
              <a:gd name="T20" fmla="*/ 69 w 193"/>
              <a:gd name="T21" fmla="*/ 168 h 232"/>
              <a:gd name="T22" fmla="*/ 75 w 193"/>
              <a:gd name="T23" fmla="*/ 232 h 232"/>
              <a:gd name="T24" fmla="*/ 95 w 193"/>
              <a:gd name="T25" fmla="*/ 159 h 232"/>
              <a:gd name="T26" fmla="*/ 118 w 193"/>
              <a:gd name="T27" fmla="*/ 212 h 232"/>
              <a:gd name="T28" fmla="*/ 126 w 193"/>
              <a:gd name="T29" fmla="*/ 155 h 232"/>
              <a:gd name="T30" fmla="*/ 162 w 193"/>
              <a:gd name="T31" fmla="*/ 194 h 232"/>
              <a:gd name="T32" fmla="*/ 151 w 193"/>
              <a:gd name="T33" fmla="*/ 138 h 232"/>
              <a:gd name="T34" fmla="*/ 193 w 193"/>
              <a:gd name="T35" fmla="*/ 143 h 232"/>
              <a:gd name="T36" fmla="*/ 157 w 193"/>
              <a:gd name="T37" fmla="*/ 112 h 232"/>
              <a:gd name="T38" fmla="*/ 189 w 193"/>
              <a:gd name="T39" fmla="*/ 87 h 232"/>
              <a:gd name="T40" fmla="*/ 149 w 193"/>
              <a:gd name="T41" fmla="*/ 79 h 232"/>
              <a:gd name="T42" fmla="*/ 164 w 193"/>
              <a:gd name="T43" fmla="*/ 48 h 232"/>
              <a:gd name="T44" fmla="*/ 126 w 193"/>
              <a:gd name="T45" fmla="*/ 58 h 232"/>
              <a:gd name="T46" fmla="*/ 129 w 193"/>
              <a:gd name="T47" fmla="*/ 0 h 232"/>
              <a:gd name="T48" fmla="*/ 97 w 193"/>
              <a:gd name="T49" fmla="*/ 6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2">
                <a:moveTo>
                  <a:pt x="97" y="63"/>
                </a:moveTo>
                <a:lnTo>
                  <a:pt x="75" y="25"/>
                </a:lnTo>
                <a:lnTo>
                  <a:pt x="65" y="67"/>
                </a:lnTo>
                <a:lnTo>
                  <a:pt x="3" y="25"/>
                </a:lnTo>
                <a:lnTo>
                  <a:pt x="41" y="82"/>
                </a:lnTo>
                <a:lnTo>
                  <a:pt x="0" y="92"/>
                </a:lnTo>
                <a:lnTo>
                  <a:pt x="33" y="127"/>
                </a:lnTo>
                <a:lnTo>
                  <a:pt x="1" y="156"/>
                </a:lnTo>
                <a:lnTo>
                  <a:pt x="51" y="150"/>
                </a:lnTo>
                <a:lnTo>
                  <a:pt x="42" y="189"/>
                </a:lnTo>
                <a:lnTo>
                  <a:pt x="69" y="168"/>
                </a:lnTo>
                <a:lnTo>
                  <a:pt x="75" y="232"/>
                </a:lnTo>
                <a:lnTo>
                  <a:pt x="95" y="159"/>
                </a:lnTo>
                <a:lnTo>
                  <a:pt x="118" y="212"/>
                </a:lnTo>
                <a:lnTo>
                  <a:pt x="126" y="155"/>
                </a:lnTo>
                <a:lnTo>
                  <a:pt x="162" y="194"/>
                </a:lnTo>
                <a:lnTo>
                  <a:pt x="151" y="138"/>
                </a:lnTo>
                <a:lnTo>
                  <a:pt x="193" y="143"/>
                </a:lnTo>
                <a:lnTo>
                  <a:pt x="157" y="112"/>
                </a:lnTo>
                <a:lnTo>
                  <a:pt x="189" y="87"/>
                </a:lnTo>
                <a:lnTo>
                  <a:pt x="149" y="79"/>
                </a:lnTo>
                <a:lnTo>
                  <a:pt x="164" y="48"/>
                </a:lnTo>
                <a:lnTo>
                  <a:pt x="126" y="58"/>
                </a:lnTo>
                <a:lnTo>
                  <a:pt x="129" y="0"/>
                </a:lnTo>
                <a:lnTo>
                  <a:pt x="97" y="63"/>
                </a:lnTo>
                <a:close/>
              </a:path>
            </a:pathLst>
          </a:custGeom>
          <a:solidFill>
            <a:srgbClr val="00CC99"/>
          </a:solidFill>
          <a:ln w="7938">
            <a:solidFill>
              <a:srgbClr val="000000"/>
            </a:solidFill>
            <a:prstDash val="solid"/>
            <a:round/>
            <a:headEnd/>
            <a:tailEnd/>
          </a:ln>
        </p:spPr>
        <p:txBody>
          <a:bodyPr/>
          <a:lstStyle/>
          <a:p>
            <a:endParaRPr lang="en-GB"/>
          </a:p>
        </p:txBody>
      </p:sp>
      <p:sp>
        <p:nvSpPr>
          <p:cNvPr id="5167" name="Rectangle 47"/>
          <p:cNvSpPr>
            <a:spLocks noChangeArrowheads="1"/>
          </p:cNvSpPr>
          <p:nvPr/>
        </p:nvSpPr>
        <p:spPr bwMode="auto">
          <a:xfrm>
            <a:off x="3171825" y="4467225"/>
            <a:ext cx="411163"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68" name="Freeform 48"/>
          <p:cNvSpPr>
            <a:spLocks/>
          </p:cNvSpPr>
          <p:nvPr/>
        </p:nvSpPr>
        <p:spPr bwMode="auto">
          <a:xfrm>
            <a:off x="3171825" y="4651375"/>
            <a:ext cx="307975" cy="47625"/>
          </a:xfrm>
          <a:custGeom>
            <a:avLst/>
            <a:gdLst>
              <a:gd name="T0" fmla="*/ 0 w 388"/>
              <a:gd name="T1" fmla="*/ 0 h 61"/>
              <a:gd name="T2" fmla="*/ 0 w 388"/>
              <a:gd name="T3" fmla="*/ 59 h 61"/>
              <a:gd name="T4" fmla="*/ 388 w 388"/>
              <a:gd name="T5" fmla="*/ 61 h 61"/>
              <a:gd name="T6" fmla="*/ 388 w 388"/>
              <a:gd name="T7" fmla="*/ 2 h 61"/>
              <a:gd name="T8" fmla="*/ 0 w 388"/>
              <a:gd name="T9" fmla="*/ 0 h 61"/>
            </a:gdLst>
            <a:ahLst/>
            <a:cxnLst>
              <a:cxn ang="0">
                <a:pos x="T0" y="T1"/>
              </a:cxn>
              <a:cxn ang="0">
                <a:pos x="T2" y="T3"/>
              </a:cxn>
              <a:cxn ang="0">
                <a:pos x="T4" y="T5"/>
              </a:cxn>
              <a:cxn ang="0">
                <a:pos x="T6" y="T7"/>
              </a:cxn>
              <a:cxn ang="0">
                <a:pos x="T8" y="T9"/>
              </a:cxn>
            </a:cxnLst>
            <a:rect l="0" t="0" r="r" b="b"/>
            <a:pathLst>
              <a:path w="388" h="61">
                <a:moveTo>
                  <a:pt x="0" y="0"/>
                </a:moveTo>
                <a:lnTo>
                  <a:pt x="0" y="59"/>
                </a:lnTo>
                <a:lnTo>
                  <a:pt x="388" y="61"/>
                </a:lnTo>
                <a:lnTo>
                  <a:pt x="388"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170" name="Rectangle 50"/>
          <p:cNvSpPr>
            <a:spLocks noChangeArrowheads="1"/>
          </p:cNvSpPr>
          <p:nvPr/>
        </p:nvSpPr>
        <p:spPr bwMode="auto">
          <a:xfrm>
            <a:off x="3171825" y="5080000"/>
            <a:ext cx="61595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71" name="Rectangle 51"/>
          <p:cNvSpPr>
            <a:spLocks noChangeArrowheads="1"/>
          </p:cNvSpPr>
          <p:nvPr/>
        </p:nvSpPr>
        <p:spPr bwMode="auto">
          <a:xfrm>
            <a:off x="3530600" y="4367213"/>
            <a:ext cx="2222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72" name="Rectangle 52"/>
          <p:cNvSpPr>
            <a:spLocks noChangeArrowheads="1"/>
          </p:cNvSpPr>
          <p:nvPr/>
        </p:nvSpPr>
        <p:spPr bwMode="auto">
          <a:xfrm>
            <a:off x="3606800" y="4413250"/>
            <a:ext cx="1190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A</a:t>
            </a:r>
            <a:endParaRPr lang="en-US"/>
          </a:p>
        </p:txBody>
      </p:sp>
      <p:sp>
        <p:nvSpPr>
          <p:cNvPr id="5173" name="Rectangle 53"/>
          <p:cNvSpPr>
            <a:spLocks noChangeArrowheads="1"/>
          </p:cNvSpPr>
          <p:nvPr/>
        </p:nvSpPr>
        <p:spPr bwMode="auto">
          <a:xfrm>
            <a:off x="3429000" y="4551363"/>
            <a:ext cx="2825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74" name="Rectangle 54"/>
          <p:cNvSpPr>
            <a:spLocks noChangeArrowheads="1"/>
          </p:cNvSpPr>
          <p:nvPr/>
        </p:nvSpPr>
        <p:spPr bwMode="auto">
          <a:xfrm>
            <a:off x="3505200" y="4597400"/>
            <a:ext cx="128588"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G</a:t>
            </a:r>
            <a:endParaRPr lang="en-US"/>
          </a:p>
        </p:txBody>
      </p:sp>
      <p:sp>
        <p:nvSpPr>
          <p:cNvPr id="5175" name="Rectangle 55"/>
          <p:cNvSpPr>
            <a:spLocks noChangeArrowheads="1"/>
          </p:cNvSpPr>
          <p:nvPr/>
        </p:nvSpPr>
        <p:spPr bwMode="auto">
          <a:xfrm>
            <a:off x="4198938" y="4795838"/>
            <a:ext cx="2825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77" name="Rectangle 57"/>
          <p:cNvSpPr>
            <a:spLocks noChangeArrowheads="1"/>
          </p:cNvSpPr>
          <p:nvPr/>
        </p:nvSpPr>
        <p:spPr bwMode="auto">
          <a:xfrm>
            <a:off x="3736975" y="4978400"/>
            <a:ext cx="2714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78" name="Rectangle 58"/>
          <p:cNvSpPr>
            <a:spLocks noChangeArrowheads="1"/>
          </p:cNvSpPr>
          <p:nvPr/>
        </p:nvSpPr>
        <p:spPr bwMode="auto">
          <a:xfrm>
            <a:off x="3811588" y="5024438"/>
            <a:ext cx="119062"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A</a:t>
            </a:r>
            <a:endParaRPr lang="en-US"/>
          </a:p>
        </p:txBody>
      </p:sp>
      <p:sp>
        <p:nvSpPr>
          <p:cNvPr id="5179" name="Freeform 59"/>
          <p:cNvSpPr>
            <a:spLocks/>
          </p:cNvSpPr>
          <p:nvPr/>
        </p:nvSpPr>
        <p:spPr bwMode="auto">
          <a:xfrm>
            <a:off x="3068638" y="4367213"/>
            <a:ext cx="153987" cy="184150"/>
          </a:xfrm>
          <a:custGeom>
            <a:avLst/>
            <a:gdLst>
              <a:gd name="T0" fmla="*/ 97 w 193"/>
              <a:gd name="T1" fmla="*/ 62 h 231"/>
              <a:gd name="T2" fmla="*/ 75 w 193"/>
              <a:gd name="T3" fmla="*/ 25 h 231"/>
              <a:gd name="T4" fmla="*/ 65 w 193"/>
              <a:gd name="T5" fmla="*/ 67 h 231"/>
              <a:gd name="T6" fmla="*/ 3 w 193"/>
              <a:gd name="T7" fmla="*/ 25 h 231"/>
              <a:gd name="T8" fmla="*/ 41 w 193"/>
              <a:gd name="T9" fmla="*/ 82 h 231"/>
              <a:gd name="T10" fmla="*/ 0 w 193"/>
              <a:gd name="T11" fmla="*/ 92 h 231"/>
              <a:gd name="T12" fmla="*/ 33 w 193"/>
              <a:gd name="T13" fmla="*/ 126 h 231"/>
              <a:gd name="T14" fmla="*/ 1 w 193"/>
              <a:gd name="T15" fmla="*/ 156 h 231"/>
              <a:gd name="T16" fmla="*/ 51 w 193"/>
              <a:gd name="T17" fmla="*/ 149 h 231"/>
              <a:gd name="T18" fmla="*/ 42 w 193"/>
              <a:gd name="T19" fmla="*/ 189 h 231"/>
              <a:gd name="T20" fmla="*/ 69 w 193"/>
              <a:gd name="T21" fmla="*/ 167 h 231"/>
              <a:gd name="T22" fmla="*/ 75 w 193"/>
              <a:gd name="T23" fmla="*/ 231 h 231"/>
              <a:gd name="T24" fmla="*/ 95 w 193"/>
              <a:gd name="T25" fmla="*/ 159 h 231"/>
              <a:gd name="T26" fmla="*/ 118 w 193"/>
              <a:gd name="T27" fmla="*/ 212 h 231"/>
              <a:gd name="T28" fmla="*/ 126 w 193"/>
              <a:gd name="T29" fmla="*/ 154 h 231"/>
              <a:gd name="T30" fmla="*/ 162 w 193"/>
              <a:gd name="T31" fmla="*/ 194 h 231"/>
              <a:gd name="T32" fmla="*/ 151 w 193"/>
              <a:gd name="T33" fmla="*/ 138 h 231"/>
              <a:gd name="T34" fmla="*/ 193 w 193"/>
              <a:gd name="T35" fmla="*/ 143 h 231"/>
              <a:gd name="T36" fmla="*/ 157 w 193"/>
              <a:gd name="T37" fmla="*/ 112 h 231"/>
              <a:gd name="T38" fmla="*/ 189 w 193"/>
              <a:gd name="T39" fmla="*/ 87 h 231"/>
              <a:gd name="T40" fmla="*/ 149 w 193"/>
              <a:gd name="T41" fmla="*/ 79 h 231"/>
              <a:gd name="T42" fmla="*/ 164 w 193"/>
              <a:gd name="T43" fmla="*/ 47 h 231"/>
              <a:gd name="T44" fmla="*/ 126 w 193"/>
              <a:gd name="T45" fmla="*/ 57 h 231"/>
              <a:gd name="T46" fmla="*/ 129 w 193"/>
              <a:gd name="T47" fmla="*/ 0 h 231"/>
              <a:gd name="T48" fmla="*/ 97 w 193"/>
              <a:gd name="T49" fmla="*/ 6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1">
                <a:moveTo>
                  <a:pt x="97" y="62"/>
                </a:moveTo>
                <a:lnTo>
                  <a:pt x="75" y="25"/>
                </a:lnTo>
                <a:lnTo>
                  <a:pt x="65" y="67"/>
                </a:lnTo>
                <a:lnTo>
                  <a:pt x="3" y="25"/>
                </a:lnTo>
                <a:lnTo>
                  <a:pt x="41" y="82"/>
                </a:lnTo>
                <a:lnTo>
                  <a:pt x="0" y="92"/>
                </a:lnTo>
                <a:lnTo>
                  <a:pt x="33" y="126"/>
                </a:lnTo>
                <a:lnTo>
                  <a:pt x="1" y="156"/>
                </a:lnTo>
                <a:lnTo>
                  <a:pt x="51" y="149"/>
                </a:lnTo>
                <a:lnTo>
                  <a:pt x="42" y="189"/>
                </a:lnTo>
                <a:lnTo>
                  <a:pt x="69" y="167"/>
                </a:lnTo>
                <a:lnTo>
                  <a:pt x="75" y="231"/>
                </a:lnTo>
                <a:lnTo>
                  <a:pt x="95" y="159"/>
                </a:lnTo>
                <a:lnTo>
                  <a:pt x="118" y="212"/>
                </a:lnTo>
                <a:lnTo>
                  <a:pt x="126" y="154"/>
                </a:lnTo>
                <a:lnTo>
                  <a:pt x="162" y="194"/>
                </a:lnTo>
                <a:lnTo>
                  <a:pt x="151" y="138"/>
                </a:lnTo>
                <a:lnTo>
                  <a:pt x="193" y="143"/>
                </a:lnTo>
                <a:lnTo>
                  <a:pt x="157" y="112"/>
                </a:lnTo>
                <a:lnTo>
                  <a:pt x="189" y="87"/>
                </a:lnTo>
                <a:lnTo>
                  <a:pt x="149" y="79"/>
                </a:lnTo>
                <a:lnTo>
                  <a:pt x="164" y="47"/>
                </a:lnTo>
                <a:lnTo>
                  <a:pt x="126" y="57"/>
                </a:lnTo>
                <a:lnTo>
                  <a:pt x="129" y="0"/>
                </a:lnTo>
                <a:lnTo>
                  <a:pt x="97" y="62"/>
                </a:lnTo>
                <a:close/>
              </a:path>
            </a:pathLst>
          </a:custGeom>
          <a:solidFill>
            <a:srgbClr val="00CC99"/>
          </a:solidFill>
          <a:ln w="7938">
            <a:solidFill>
              <a:srgbClr val="000000"/>
            </a:solidFill>
            <a:prstDash val="solid"/>
            <a:round/>
            <a:headEnd/>
            <a:tailEnd/>
          </a:ln>
        </p:spPr>
        <p:txBody>
          <a:bodyPr/>
          <a:lstStyle/>
          <a:p>
            <a:endParaRPr lang="en-GB"/>
          </a:p>
        </p:txBody>
      </p:sp>
      <p:sp>
        <p:nvSpPr>
          <p:cNvPr id="5180" name="Freeform 60"/>
          <p:cNvSpPr>
            <a:spLocks/>
          </p:cNvSpPr>
          <p:nvPr/>
        </p:nvSpPr>
        <p:spPr bwMode="auto">
          <a:xfrm>
            <a:off x="3068638" y="4551363"/>
            <a:ext cx="153987" cy="184150"/>
          </a:xfrm>
          <a:custGeom>
            <a:avLst/>
            <a:gdLst>
              <a:gd name="T0" fmla="*/ 97 w 193"/>
              <a:gd name="T1" fmla="*/ 63 h 232"/>
              <a:gd name="T2" fmla="*/ 75 w 193"/>
              <a:gd name="T3" fmla="*/ 25 h 232"/>
              <a:gd name="T4" fmla="*/ 65 w 193"/>
              <a:gd name="T5" fmla="*/ 68 h 232"/>
              <a:gd name="T6" fmla="*/ 3 w 193"/>
              <a:gd name="T7" fmla="*/ 25 h 232"/>
              <a:gd name="T8" fmla="*/ 41 w 193"/>
              <a:gd name="T9" fmla="*/ 82 h 232"/>
              <a:gd name="T10" fmla="*/ 0 w 193"/>
              <a:gd name="T11" fmla="*/ 92 h 232"/>
              <a:gd name="T12" fmla="*/ 33 w 193"/>
              <a:gd name="T13" fmla="*/ 127 h 232"/>
              <a:gd name="T14" fmla="*/ 1 w 193"/>
              <a:gd name="T15" fmla="*/ 156 h 232"/>
              <a:gd name="T16" fmla="*/ 51 w 193"/>
              <a:gd name="T17" fmla="*/ 150 h 232"/>
              <a:gd name="T18" fmla="*/ 42 w 193"/>
              <a:gd name="T19" fmla="*/ 189 h 232"/>
              <a:gd name="T20" fmla="*/ 69 w 193"/>
              <a:gd name="T21" fmla="*/ 168 h 232"/>
              <a:gd name="T22" fmla="*/ 75 w 193"/>
              <a:gd name="T23" fmla="*/ 232 h 232"/>
              <a:gd name="T24" fmla="*/ 95 w 193"/>
              <a:gd name="T25" fmla="*/ 160 h 232"/>
              <a:gd name="T26" fmla="*/ 118 w 193"/>
              <a:gd name="T27" fmla="*/ 212 h 232"/>
              <a:gd name="T28" fmla="*/ 126 w 193"/>
              <a:gd name="T29" fmla="*/ 155 h 232"/>
              <a:gd name="T30" fmla="*/ 162 w 193"/>
              <a:gd name="T31" fmla="*/ 194 h 232"/>
              <a:gd name="T32" fmla="*/ 151 w 193"/>
              <a:gd name="T33" fmla="*/ 138 h 232"/>
              <a:gd name="T34" fmla="*/ 193 w 193"/>
              <a:gd name="T35" fmla="*/ 143 h 232"/>
              <a:gd name="T36" fmla="*/ 157 w 193"/>
              <a:gd name="T37" fmla="*/ 112 h 232"/>
              <a:gd name="T38" fmla="*/ 189 w 193"/>
              <a:gd name="T39" fmla="*/ 87 h 232"/>
              <a:gd name="T40" fmla="*/ 149 w 193"/>
              <a:gd name="T41" fmla="*/ 79 h 232"/>
              <a:gd name="T42" fmla="*/ 164 w 193"/>
              <a:gd name="T43" fmla="*/ 48 h 232"/>
              <a:gd name="T44" fmla="*/ 126 w 193"/>
              <a:gd name="T45" fmla="*/ 58 h 232"/>
              <a:gd name="T46" fmla="*/ 129 w 193"/>
              <a:gd name="T47" fmla="*/ 0 h 232"/>
              <a:gd name="T48" fmla="*/ 97 w 193"/>
              <a:gd name="T49" fmla="*/ 6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2">
                <a:moveTo>
                  <a:pt x="97" y="63"/>
                </a:moveTo>
                <a:lnTo>
                  <a:pt x="75" y="25"/>
                </a:lnTo>
                <a:lnTo>
                  <a:pt x="65" y="68"/>
                </a:lnTo>
                <a:lnTo>
                  <a:pt x="3" y="25"/>
                </a:lnTo>
                <a:lnTo>
                  <a:pt x="41" y="82"/>
                </a:lnTo>
                <a:lnTo>
                  <a:pt x="0" y="92"/>
                </a:lnTo>
                <a:lnTo>
                  <a:pt x="33" y="127"/>
                </a:lnTo>
                <a:lnTo>
                  <a:pt x="1" y="156"/>
                </a:lnTo>
                <a:lnTo>
                  <a:pt x="51" y="150"/>
                </a:lnTo>
                <a:lnTo>
                  <a:pt x="42" y="189"/>
                </a:lnTo>
                <a:lnTo>
                  <a:pt x="69" y="168"/>
                </a:lnTo>
                <a:lnTo>
                  <a:pt x="75" y="232"/>
                </a:lnTo>
                <a:lnTo>
                  <a:pt x="95" y="160"/>
                </a:lnTo>
                <a:lnTo>
                  <a:pt x="118" y="212"/>
                </a:lnTo>
                <a:lnTo>
                  <a:pt x="126" y="155"/>
                </a:lnTo>
                <a:lnTo>
                  <a:pt x="162" y="194"/>
                </a:lnTo>
                <a:lnTo>
                  <a:pt x="151" y="138"/>
                </a:lnTo>
                <a:lnTo>
                  <a:pt x="193" y="143"/>
                </a:lnTo>
                <a:lnTo>
                  <a:pt x="157" y="112"/>
                </a:lnTo>
                <a:lnTo>
                  <a:pt x="189" y="87"/>
                </a:lnTo>
                <a:lnTo>
                  <a:pt x="149" y="79"/>
                </a:lnTo>
                <a:lnTo>
                  <a:pt x="164" y="48"/>
                </a:lnTo>
                <a:lnTo>
                  <a:pt x="126" y="58"/>
                </a:lnTo>
                <a:lnTo>
                  <a:pt x="129" y="0"/>
                </a:lnTo>
                <a:lnTo>
                  <a:pt x="97" y="63"/>
                </a:lnTo>
                <a:close/>
              </a:path>
            </a:pathLst>
          </a:custGeom>
          <a:solidFill>
            <a:srgbClr val="00CC99"/>
          </a:solidFill>
          <a:ln w="7938">
            <a:solidFill>
              <a:srgbClr val="000000"/>
            </a:solidFill>
            <a:prstDash val="solid"/>
            <a:round/>
            <a:headEnd/>
            <a:tailEnd/>
          </a:ln>
        </p:spPr>
        <p:txBody>
          <a:bodyPr/>
          <a:lstStyle/>
          <a:p>
            <a:endParaRPr lang="en-GB"/>
          </a:p>
        </p:txBody>
      </p:sp>
      <p:grpSp>
        <p:nvGrpSpPr>
          <p:cNvPr id="5254" name="Group 134"/>
          <p:cNvGrpSpPr>
            <a:grpSpLocks/>
          </p:cNvGrpSpPr>
          <p:nvPr/>
        </p:nvGrpSpPr>
        <p:grpSpPr bwMode="auto">
          <a:xfrm>
            <a:off x="3068638" y="4797425"/>
            <a:ext cx="1325562" cy="241300"/>
            <a:chOff x="1933" y="2932"/>
            <a:chExt cx="835" cy="152"/>
          </a:xfrm>
        </p:grpSpPr>
        <p:sp>
          <p:nvSpPr>
            <p:cNvPr id="5169" name="Freeform 49"/>
            <p:cNvSpPr>
              <a:spLocks/>
            </p:cNvSpPr>
            <p:nvPr/>
          </p:nvSpPr>
          <p:spPr bwMode="auto">
            <a:xfrm>
              <a:off x="1998" y="2994"/>
              <a:ext cx="678" cy="30"/>
            </a:xfrm>
            <a:custGeom>
              <a:avLst/>
              <a:gdLst>
                <a:gd name="T0" fmla="*/ 0 w 1357"/>
                <a:gd name="T1" fmla="*/ 0 h 61"/>
                <a:gd name="T2" fmla="*/ 0 w 1357"/>
                <a:gd name="T3" fmla="*/ 59 h 61"/>
                <a:gd name="T4" fmla="*/ 1357 w 1357"/>
                <a:gd name="T5" fmla="*/ 61 h 61"/>
                <a:gd name="T6" fmla="*/ 1357 w 1357"/>
                <a:gd name="T7" fmla="*/ 2 h 61"/>
                <a:gd name="T8" fmla="*/ 0 w 1357"/>
                <a:gd name="T9" fmla="*/ 0 h 61"/>
              </a:gdLst>
              <a:ahLst/>
              <a:cxnLst>
                <a:cxn ang="0">
                  <a:pos x="T0" y="T1"/>
                </a:cxn>
                <a:cxn ang="0">
                  <a:pos x="T2" y="T3"/>
                </a:cxn>
                <a:cxn ang="0">
                  <a:pos x="T4" y="T5"/>
                </a:cxn>
                <a:cxn ang="0">
                  <a:pos x="T6" y="T7"/>
                </a:cxn>
                <a:cxn ang="0">
                  <a:pos x="T8" y="T9"/>
                </a:cxn>
              </a:cxnLst>
              <a:rect l="0" t="0" r="r" b="b"/>
              <a:pathLst>
                <a:path w="1357" h="61">
                  <a:moveTo>
                    <a:pt x="0" y="0"/>
                  </a:moveTo>
                  <a:lnTo>
                    <a:pt x="0" y="59"/>
                  </a:lnTo>
                  <a:lnTo>
                    <a:pt x="1357" y="61"/>
                  </a:lnTo>
                  <a:lnTo>
                    <a:pt x="1357"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176" name="Rectangle 56"/>
            <p:cNvSpPr>
              <a:spLocks noChangeArrowheads="1"/>
            </p:cNvSpPr>
            <p:nvPr/>
          </p:nvSpPr>
          <p:spPr bwMode="auto">
            <a:xfrm>
              <a:off x="2693" y="2959"/>
              <a:ext cx="75"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A</a:t>
              </a:r>
              <a:endParaRPr lang="en-US"/>
            </a:p>
          </p:txBody>
        </p:sp>
        <p:sp>
          <p:nvSpPr>
            <p:cNvPr id="5181" name="Freeform 61"/>
            <p:cNvSpPr>
              <a:spLocks/>
            </p:cNvSpPr>
            <p:nvPr/>
          </p:nvSpPr>
          <p:spPr bwMode="auto">
            <a:xfrm>
              <a:off x="1933" y="2932"/>
              <a:ext cx="97" cy="115"/>
            </a:xfrm>
            <a:custGeom>
              <a:avLst/>
              <a:gdLst>
                <a:gd name="T0" fmla="*/ 97 w 193"/>
                <a:gd name="T1" fmla="*/ 62 h 232"/>
                <a:gd name="T2" fmla="*/ 75 w 193"/>
                <a:gd name="T3" fmla="*/ 25 h 232"/>
                <a:gd name="T4" fmla="*/ 65 w 193"/>
                <a:gd name="T5" fmla="*/ 67 h 232"/>
                <a:gd name="T6" fmla="*/ 3 w 193"/>
                <a:gd name="T7" fmla="*/ 25 h 232"/>
                <a:gd name="T8" fmla="*/ 41 w 193"/>
                <a:gd name="T9" fmla="*/ 82 h 232"/>
                <a:gd name="T10" fmla="*/ 0 w 193"/>
                <a:gd name="T11" fmla="*/ 92 h 232"/>
                <a:gd name="T12" fmla="*/ 33 w 193"/>
                <a:gd name="T13" fmla="*/ 127 h 232"/>
                <a:gd name="T14" fmla="*/ 1 w 193"/>
                <a:gd name="T15" fmla="*/ 156 h 232"/>
                <a:gd name="T16" fmla="*/ 51 w 193"/>
                <a:gd name="T17" fmla="*/ 150 h 232"/>
                <a:gd name="T18" fmla="*/ 42 w 193"/>
                <a:gd name="T19" fmla="*/ 189 h 232"/>
                <a:gd name="T20" fmla="*/ 69 w 193"/>
                <a:gd name="T21" fmla="*/ 168 h 232"/>
                <a:gd name="T22" fmla="*/ 75 w 193"/>
                <a:gd name="T23" fmla="*/ 232 h 232"/>
                <a:gd name="T24" fmla="*/ 95 w 193"/>
                <a:gd name="T25" fmla="*/ 159 h 232"/>
                <a:gd name="T26" fmla="*/ 118 w 193"/>
                <a:gd name="T27" fmla="*/ 212 h 232"/>
                <a:gd name="T28" fmla="*/ 126 w 193"/>
                <a:gd name="T29" fmla="*/ 154 h 232"/>
                <a:gd name="T30" fmla="*/ 162 w 193"/>
                <a:gd name="T31" fmla="*/ 194 h 232"/>
                <a:gd name="T32" fmla="*/ 151 w 193"/>
                <a:gd name="T33" fmla="*/ 138 h 232"/>
                <a:gd name="T34" fmla="*/ 193 w 193"/>
                <a:gd name="T35" fmla="*/ 143 h 232"/>
                <a:gd name="T36" fmla="*/ 157 w 193"/>
                <a:gd name="T37" fmla="*/ 112 h 232"/>
                <a:gd name="T38" fmla="*/ 189 w 193"/>
                <a:gd name="T39" fmla="*/ 87 h 232"/>
                <a:gd name="T40" fmla="*/ 149 w 193"/>
                <a:gd name="T41" fmla="*/ 79 h 232"/>
                <a:gd name="T42" fmla="*/ 164 w 193"/>
                <a:gd name="T43" fmla="*/ 48 h 232"/>
                <a:gd name="T44" fmla="*/ 126 w 193"/>
                <a:gd name="T45" fmla="*/ 58 h 232"/>
                <a:gd name="T46" fmla="*/ 129 w 193"/>
                <a:gd name="T47" fmla="*/ 0 h 232"/>
                <a:gd name="T48" fmla="*/ 97 w 193"/>
                <a:gd name="T49" fmla="*/ 6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2">
                  <a:moveTo>
                    <a:pt x="97" y="62"/>
                  </a:moveTo>
                  <a:lnTo>
                    <a:pt x="75" y="25"/>
                  </a:lnTo>
                  <a:lnTo>
                    <a:pt x="65" y="67"/>
                  </a:lnTo>
                  <a:lnTo>
                    <a:pt x="3" y="25"/>
                  </a:lnTo>
                  <a:lnTo>
                    <a:pt x="41" y="82"/>
                  </a:lnTo>
                  <a:lnTo>
                    <a:pt x="0" y="92"/>
                  </a:lnTo>
                  <a:lnTo>
                    <a:pt x="33" y="127"/>
                  </a:lnTo>
                  <a:lnTo>
                    <a:pt x="1" y="156"/>
                  </a:lnTo>
                  <a:lnTo>
                    <a:pt x="51" y="150"/>
                  </a:lnTo>
                  <a:lnTo>
                    <a:pt x="42" y="189"/>
                  </a:lnTo>
                  <a:lnTo>
                    <a:pt x="69" y="168"/>
                  </a:lnTo>
                  <a:lnTo>
                    <a:pt x="75" y="232"/>
                  </a:lnTo>
                  <a:lnTo>
                    <a:pt x="95" y="159"/>
                  </a:lnTo>
                  <a:lnTo>
                    <a:pt x="118" y="212"/>
                  </a:lnTo>
                  <a:lnTo>
                    <a:pt x="126" y="154"/>
                  </a:lnTo>
                  <a:lnTo>
                    <a:pt x="162" y="194"/>
                  </a:lnTo>
                  <a:lnTo>
                    <a:pt x="151" y="138"/>
                  </a:lnTo>
                  <a:lnTo>
                    <a:pt x="193" y="143"/>
                  </a:lnTo>
                  <a:lnTo>
                    <a:pt x="157" y="112"/>
                  </a:lnTo>
                  <a:lnTo>
                    <a:pt x="189" y="87"/>
                  </a:lnTo>
                  <a:lnTo>
                    <a:pt x="149" y="79"/>
                  </a:lnTo>
                  <a:lnTo>
                    <a:pt x="164" y="48"/>
                  </a:lnTo>
                  <a:lnTo>
                    <a:pt x="126" y="58"/>
                  </a:lnTo>
                  <a:lnTo>
                    <a:pt x="129" y="0"/>
                  </a:lnTo>
                  <a:lnTo>
                    <a:pt x="97" y="62"/>
                  </a:lnTo>
                  <a:close/>
                </a:path>
              </a:pathLst>
            </a:custGeom>
            <a:solidFill>
              <a:srgbClr val="00CC99"/>
            </a:solidFill>
            <a:ln w="7938">
              <a:solidFill>
                <a:srgbClr val="000000"/>
              </a:solidFill>
              <a:prstDash val="solid"/>
              <a:round/>
              <a:headEnd/>
              <a:tailEnd/>
            </a:ln>
          </p:spPr>
          <p:txBody>
            <a:bodyPr/>
            <a:lstStyle/>
            <a:p>
              <a:endParaRPr lang="en-GB"/>
            </a:p>
          </p:txBody>
        </p:sp>
      </p:grpSp>
      <p:sp>
        <p:nvSpPr>
          <p:cNvPr id="5182" name="Freeform 62"/>
          <p:cNvSpPr>
            <a:spLocks/>
          </p:cNvSpPr>
          <p:nvPr/>
        </p:nvSpPr>
        <p:spPr bwMode="auto">
          <a:xfrm>
            <a:off x="3068638" y="5041900"/>
            <a:ext cx="153987" cy="184150"/>
          </a:xfrm>
          <a:custGeom>
            <a:avLst/>
            <a:gdLst>
              <a:gd name="T0" fmla="*/ 97 w 193"/>
              <a:gd name="T1" fmla="*/ 62 h 231"/>
              <a:gd name="T2" fmla="*/ 75 w 193"/>
              <a:gd name="T3" fmla="*/ 24 h 231"/>
              <a:gd name="T4" fmla="*/ 65 w 193"/>
              <a:gd name="T5" fmla="*/ 67 h 231"/>
              <a:gd name="T6" fmla="*/ 3 w 193"/>
              <a:gd name="T7" fmla="*/ 24 h 231"/>
              <a:gd name="T8" fmla="*/ 41 w 193"/>
              <a:gd name="T9" fmla="*/ 82 h 231"/>
              <a:gd name="T10" fmla="*/ 0 w 193"/>
              <a:gd name="T11" fmla="*/ 92 h 231"/>
              <a:gd name="T12" fmla="*/ 33 w 193"/>
              <a:gd name="T13" fmla="*/ 126 h 231"/>
              <a:gd name="T14" fmla="*/ 1 w 193"/>
              <a:gd name="T15" fmla="*/ 156 h 231"/>
              <a:gd name="T16" fmla="*/ 51 w 193"/>
              <a:gd name="T17" fmla="*/ 149 h 231"/>
              <a:gd name="T18" fmla="*/ 42 w 193"/>
              <a:gd name="T19" fmla="*/ 189 h 231"/>
              <a:gd name="T20" fmla="*/ 69 w 193"/>
              <a:gd name="T21" fmla="*/ 167 h 231"/>
              <a:gd name="T22" fmla="*/ 75 w 193"/>
              <a:gd name="T23" fmla="*/ 231 h 231"/>
              <a:gd name="T24" fmla="*/ 95 w 193"/>
              <a:gd name="T25" fmla="*/ 159 h 231"/>
              <a:gd name="T26" fmla="*/ 118 w 193"/>
              <a:gd name="T27" fmla="*/ 212 h 231"/>
              <a:gd name="T28" fmla="*/ 126 w 193"/>
              <a:gd name="T29" fmla="*/ 154 h 231"/>
              <a:gd name="T30" fmla="*/ 162 w 193"/>
              <a:gd name="T31" fmla="*/ 194 h 231"/>
              <a:gd name="T32" fmla="*/ 151 w 193"/>
              <a:gd name="T33" fmla="*/ 138 h 231"/>
              <a:gd name="T34" fmla="*/ 193 w 193"/>
              <a:gd name="T35" fmla="*/ 143 h 231"/>
              <a:gd name="T36" fmla="*/ 157 w 193"/>
              <a:gd name="T37" fmla="*/ 111 h 231"/>
              <a:gd name="T38" fmla="*/ 189 w 193"/>
              <a:gd name="T39" fmla="*/ 87 h 231"/>
              <a:gd name="T40" fmla="*/ 149 w 193"/>
              <a:gd name="T41" fmla="*/ 79 h 231"/>
              <a:gd name="T42" fmla="*/ 164 w 193"/>
              <a:gd name="T43" fmla="*/ 47 h 231"/>
              <a:gd name="T44" fmla="*/ 126 w 193"/>
              <a:gd name="T45" fmla="*/ 57 h 231"/>
              <a:gd name="T46" fmla="*/ 129 w 193"/>
              <a:gd name="T47" fmla="*/ 0 h 231"/>
              <a:gd name="T48" fmla="*/ 97 w 193"/>
              <a:gd name="T49" fmla="*/ 6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1">
                <a:moveTo>
                  <a:pt x="97" y="62"/>
                </a:moveTo>
                <a:lnTo>
                  <a:pt x="75" y="24"/>
                </a:lnTo>
                <a:lnTo>
                  <a:pt x="65" y="67"/>
                </a:lnTo>
                <a:lnTo>
                  <a:pt x="3" y="24"/>
                </a:lnTo>
                <a:lnTo>
                  <a:pt x="41" y="82"/>
                </a:lnTo>
                <a:lnTo>
                  <a:pt x="0" y="92"/>
                </a:lnTo>
                <a:lnTo>
                  <a:pt x="33" y="126"/>
                </a:lnTo>
                <a:lnTo>
                  <a:pt x="1" y="156"/>
                </a:lnTo>
                <a:lnTo>
                  <a:pt x="51" y="149"/>
                </a:lnTo>
                <a:lnTo>
                  <a:pt x="42" y="189"/>
                </a:lnTo>
                <a:lnTo>
                  <a:pt x="69" y="167"/>
                </a:lnTo>
                <a:lnTo>
                  <a:pt x="75" y="231"/>
                </a:lnTo>
                <a:lnTo>
                  <a:pt x="95" y="159"/>
                </a:lnTo>
                <a:lnTo>
                  <a:pt x="118" y="212"/>
                </a:lnTo>
                <a:lnTo>
                  <a:pt x="126" y="154"/>
                </a:lnTo>
                <a:lnTo>
                  <a:pt x="162" y="194"/>
                </a:lnTo>
                <a:lnTo>
                  <a:pt x="151" y="138"/>
                </a:lnTo>
                <a:lnTo>
                  <a:pt x="193" y="143"/>
                </a:lnTo>
                <a:lnTo>
                  <a:pt x="157" y="111"/>
                </a:lnTo>
                <a:lnTo>
                  <a:pt x="189" y="87"/>
                </a:lnTo>
                <a:lnTo>
                  <a:pt x="149" y="79"/>
                </a:lnTo>
                <a:lnTo>
                  <a:pt x="164" y="47"/>
                </a:lnTo>
                <a:lnTo>
                  <a:pt x="126" y="57"/>
                </a:lnTo>
                <a:lnTo>
                  <a:pt x="129" y="0"/>
                </a:lnTo>
                <a:lnTo>
                  <a:pt x="97" y="62"/>
                </a:lnTo>
                <a:close/>
              </a:path>
            </a:pathLst>
          </a:custGeom>
          <a:solidFill>
            <a:srgbClr val="00CC99"/>
          </a:solidFill>
          <a:ln w="7938">
            <a:solidFill>
              <a:srgbClr val="000000"/>
            </a:solidFill>
            <a:prstDash val="solid"/>
            <a:round/>
            <a:headEnd/>
            <a:tailEnd/>
          </a:ln>
        </p:spPr>
        <p:txBody>
          <a:bodyPr/>
          <a:lstStyle/>
          <a:p>
            <a:endParaRPr lang="en-GB"/>
          </a:p>
        </p:txBody>
      </p:sp>
      <p:sp>
        <p:nvSpPr>
          <p:cNvPr id="5183" name="Rectangle 63"/>
          <p:cNvSpPr>
            <a:spLocks noChangeArrowheads="1"/>
          </p:cNvSpPr>
          <p:nvPr/>
        </p:nvSpPr>
        <p:spPr bwMode="auto">
          <a:xfrm>
            <a:off x="4606925" y="3546475"/>
            <a:ext cx="360363" cy="47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84" name="Rectangle 64"/>
          <p:cNvSpPr>
            <a:spLocks noChangeArrowheads="1"/>
          </p:cNvSpPr>
          <p:nvPr/>
        </p:nvSpPr>
        <p:spPr bwMode="auto">
          <a:xfrm>
            <a:off x="4606925" y="3730625"/>
            <a:ext cx="871538" cy="47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85" name="Rectangle 65"/>
          <p:cNvSpPr>
            <a:spLocks noChangeArrowheads="1"/>
          </p:cNvSpPr>
          <p:nvPr/>
        </p:nvSpPr>
        <p:spPr bwMode="auto">
          <a:xfrm>
            <a:off x="4606925" y="3976688"/>
            <a:ext cx="922338" cy="476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86" name="Rectangle 66"/>
          <p:cNvSpPr>
            <a:spLocks noChangeArrowheads="1"/>
          </p:cNvSpPr>
          <p:nvPr/>
        </p:nvSpPr>
        <p:spPr bwMode="auto">
          <a:xfrm>
            <a:off x="4606925" y="4160838"/>
            <a:ext cx="565150" cy="460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87" name="Freeform 67"/>
          <p:cNvSpPr>
            <a:spLocks/>
          </p:cNvSpPr>
          <p:nvPr/>
        </p:nvSpPr>
        <p:spPr bwMode="auto">
          <a:xfrm>
            <a:off x="4808538" y="1914525"/>
            <a:ext cx="404812" cy="1060450"/>
          </a:xfrm>
          <a:custGeom>
            <a:avLst/>
            <a:gdLst>
              <a:gd name="T0" fmla="*/ 13 w 511"/>
              <a:gd name="T1" fmla="*/ 146 h 1335"/>
              <a:gd name="T2" fmla="*/ 2 w 511"/>
              <a:gd name="T3" fmla="*/ 500 h 1335"/>
              <a:gd name="T4" fmla="*/ 2 w 511"/>
              <a:gd name="T5" fmla="*/ 693 h 1335"/>
              <a:gd name="T6" fmla="*/ 7 w 511"/>
              <a:gd name="T7" fmla="*/ 863 h 1335"/>
              <a:gd name="T8" fmla="*/ 22 w 511"/>
              <a:gd name="T9" fmla="*/ 1006 h 1335"/>
              <a:gd name="T10" fmla="*/ 27 w 511"/>
              <a:gd name="T11" fmla="*/ 1042 h 1335"/>
              <a:gd name="T12" fmla="*/ 45 w 511"/>
              <a:gd name="T13" fmla="*/ 1118 h 1335"/>
              <a:gd name="T14" fmla="*/ 77 w 511"/>
              <a:gd name="T15" fmla="*/ 1198 h 1335"/>
              <a:gd name="T16" fmla="*/ 107 w 511"/>
              <a:gd name="T17" fmla="*/ 1244 h 1335"/>
              <a:gd name="T18" fmla="*/ 148 w 511"/>
              <a:gd name="T19" fmla="*/ 1287 h 1335"/>
              <a:gd name="T20" fmla="*/ 197 w 511"/>
              <a:gd name="T21" fmla="*/ 1318 h 1335"/>
              <a:gd name="T22" fmla="*/ 247 w 511"/>
              <a:gd name="T23" fmla="*/ 1335 h 1335"/>
              <a:gd name="T24" fmla="*/ 284 w 511"/>
              <a:gd name="T25" fmla="*/ 1330 h 1335"/>
              <a:gd name="T26" fmla="*/ 337 w 511"/>
              <a:gd name="T27" fmla="*/ 1307 h 1335"/>
              <a:gd name="T28" fmla="*/ 412 w 511"/>
              <a:gd name="T29" fmla="*/ 1251 h 1335"/>
              <a:gd name="T30" fmla="*/ 478 w 511"/>
              <a:gd name="T31" fmla="*/ 1182 h 1335"/>
              <a:gd name="T32" fmla="*/ 493 w 511"/>
              <a:gd name="T33" fmla="*/ 1164 h 1335"/>
              <a:gd name="T34" fmla="*/ 504 w 511"/>
              <a:gd name="T35" fmla="*/ 1152 h 1335"/>
              <a:gd name="T36" fmla="*/ 511 w 511"/>
              <a:gd name="T37" fmla="*/ 1138 h 1335"/>
              <a:gd name="T38" fmla="*/ 503 w 511"/>
              <a:gd name="T39" fmla="*/ 1123 h 1335"/>
              <a:gd name="T40" fmla="*/ 506 w 511"/>
              <a:gd name="T41" fmla="*/ 1126 h 1335"/>
              <a:gd name="T42" fmla="*/ 499 w 511"/>
              <a:gd name="T43" fmla="*/ 1106 h 1335"/>
              <a:gd name="T44" fmla="*/ 498 w 511"/>
              <a:gd name="T45" fmla="*/ 1101 h 1335"/>
              <a:gd name="T46" fmla="*/ 493 w 511"/>
              <a:gd name="T47" fmla="*/ 1036 h 1335"/>
              <a:gd name="T48" fmla="*/ 493 w 511"/>
              <a:gd name="T49" fmla="*/ 965 h 1335"/>
              <a:gd name="T50" fmla="*/ 493 w 511"/>
              <a:gd name="T51" fmla="*/ 822 h 1335"/>
              <a:gd name="T52" fmla="*/ 493 w 511"/>
              <a:gd name="T53" fmla="*/ 647 h 1335"/>
              <a:gd name="T54" fmla="*/ 493 w 511"/>
              <a:gd name="T55" fmla="*/ 445 h 1335"/>
              <a:gd name="T56" fmla="*/ 493 w 511"/>
              <a:gd name="T57" fmla="*/ 151 h 1335"/>
              <a:gd name="T58" fmla="*/ 453 w 511"/>
              <a:gd name="T59" fmla="*/ 151 h 1335"/>
              <a:gd name="T60" fmla="*/ 453 w 511"/>
              <a:gd name="T61" fmla="*/ 445 h 1335"/>
              <a:gd name="T62" fmla="*/ 453 w 511"/>
              <a:gd name="T63" fmla="*/ 647 h 1335"/>
              <a:gd name="T64" fmla="*/ 453 w 511"/>
              <a:gd name="T65" fmla="*/ 822 h 1335"/>
              <a:gd name="T66" fmla="*/ 453 w 511"/>
              <a:gd name="T67" fmla="*/ 965 h 1335"/>
              <a:gd name="T68" fmla="*/ 453 w 511"/>
              <a:gd name="T69" fmla="*/ 1036 h 1335"/>
              <a:gd name="T70" fmla="*/ 458 w 511"/>
              <a:gd name="T71" fmla="*/ 1101 h 1335"/>
              <a:gd name="T72" fmla="*/ 465 w 511"/>
              <a:gd name="T73" fmla="*/ 1131 h 1335"/>
              <a:gd name="T74" fmla="*/ 475 w 511"/>
              <a:gd name="T75" fmla="*/ 1147 h 1335"/>
              <a:gd name="T76" fmla="*/ 472 w 511"/>
              <a:gd name="T77" fmla="*/ 1138 h 1335"/>
              <a:gd name="T78" fmla="*/ 473 w 511"/>
              <a:gd name="T79" fmla="*/ 1129 h 1335"/>
              <a:gd name="T80" fmla="*/ 476 w 511"/>
              <a:gd name="T81" fmla="*/ 1124 h 1335"/>
              <a:gd name="T82" fmla="*/ 465 w 511"/>
              <a:gd name="T83" fmla="*/ 1136 h 1335"/>
              <a:gd name="T84" fmla="*/ 458 w 511"/>
              <a:gd name="T85" fmla="*/ 1146 h 1335"/>
              <a:gd name="T86" fmla="*/ 414 w 511"/>
              <a:gd name="T87" fmla="*/ 1193 h 1335"/>
              <a:gd name="T88" fmla="*/ 316 w 511"/>
              <a:gd name="T89" fmla="*/ 1274 h 1335"/>
              <a:gd name="T90" fmla="*/ 304 w 511"/>
              <a:gd name="T91" fmla="*/ 1280 h 1335"/>
              <a:gd name="T92" fmla="*/ 278 w 511"/>
              <a:gd name="T93" fmla="*/ 1312 h 1335"/>
              <a:gd name="T94" fmla="*/ 247 w 511"/>
              <a:gd name="T95" fmla="*/ 1295 h 1335"/>
              <a:gd name="T96" fmla="*/ 238 w 511"/>
              <a:gd name="T97" fmla="*/ 1294 h 1335"/>
              <a:gd name="T98" fmla="*/ 176 w 511"/>
              <a:gd name="T99" fmla="*/ 1284 h 1335"/>
              <a:gd name="T100" fmla="*/ 161 w 511"/>
              <a:gd name="T101" fmla="*/ 1248 h 1335"/>
              <a:gd name="T102" fmla="*/ 122 w 511"/>
              <a:gd name="T103" fmla="*/ 1197 h 1335"/>
              <a:gd name="T104" fmla="*/ 114 w 511"/>
              <a:gd name="T105" fmla="*/ 1184 h 1335"/>
              <a:gd name="T106" fmla="*/ 81 w 511"/>
              <a:gd name="T107" fmla="*/ 1103 h 1335"/>
              <a:gd name="T108" fmla="*/ 46 w 511"/>
              <a:gd name="T109" fmla="*/ 1042 h 1335"/>
              <a:gd name="T110" fmla="*/ 59 w 511"/>
              <a:gd name="T111" fmla="*/ 1000 h 1335"/>
              <a:gd name="T112" fmla="*/ 46 w 511"/>
              <a:gd name="T113" fmla="*/ 863 h 1335"/>
              <a:gd name="T114" fmla="*/ 41 w 511"/>
              <a:gd name="T115" fmla="*/ 693 h 1335"/>
              <a:gd name="T116" fmla="*/ 41 w 511"/>
              <a:gd name="T117" fmla="*/ 500 h 1335"/>
              <a:gd name="T118" fmla="*/ 53 w 511"/>
              <a:gd name="T119" fmla="*/ 146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1" h="1335">
                <a:moveTo>
                  <a:pt x="59" y="1"/>
                </a:moveTo>
                <a:lnTo>
                  <a:pt x="20" y="0"/>
                </a:lnTo>
                <a:lnTo>
                  <a:pt x="13" y="146"/>
                </a:lnTo>
                <a:lnTo>
                  <a:pt x="8" y="292"/>
                </a:lnTo>
                <a:lnTo>
                  <a:pt x="4" y="431"/>
                </a:lnTo>
                <a:lnTo>
                  <a:pt x="2" y="500"/>
                </a:lnTo>
                <a:lnTo>
                  <a:pt x="2" y="566"/>
                </a:lnTo>
                <a:lnTo>
                  <a:pt x="0" y="630"/>
                </a:lnTo>
                <a:lnTo>
                  <a:pt x="2" y="693"/>
                </a:lnTo>
                <a:lnTo>
                  <a:pt x="2" y="753"/>
                </a:lnTo>
                <a:lnTo>
                  <a:pt x="4" y="809"/>
                </a:lnTo>
                <a:lnTo>
                  <a:pt x="7" y="863"/>
                </a:lnTo>
                <a:lnTo>
                  <a:pt x="10" y="913"/>
                </a:lnTo>
                <a:lnTo>
                  <a:pt x="15" y="960"/>
                </a:lnTo>
                <a:lnTo>
                  <a:pt x="22" y="1006"/>
                </a:lnTo>
                <a:lnTo>
                  <a:pt x="40" y="1003"/>
                </a:lnTo>
                <a:lnTo>
                  <a:pt x="22" y="1006"/>
                </a:lnTo>
                <a:lnTo>
                  <a:pt x="27" y="1042"/>
                </a:lnTo>
                <a:lnTo>
                  <a:pt x="28" y="1049"/>
                </a:lnTo>
                <a:lnTo>
                  <a:pt x="36" y="1085"/>
                </a:lnTo>
                <a:lnTo>
                  <a:pt x="45" y="1118"/>
                </a:lnTo>
                <a:lnTo>
                  <a:pt x="54" y="1147"/>
                </a:lnTo>
                <a:lnTo>
                  <a:pt x="66" y="1174"/>
                </a:lnTo>
                <a:lnTo>
                  <a:pt x="77" y="1198"/>
                </a:lnTo>
                <a:lnTo>
                  <a:pt x="89" y="1218"/>
                </a:lnTo>
                <a:lnTo>
                  <a:pt x="94" y="1225"/>
                </a:lnTo>
                <a:lnTo>
                  <a:pt x="107" y="1244"/>
                </a:lnTo>
                <a:lnTo>
                  <a:pt x="120" y="1261"/>
                </a:lnTo>
                <a:lnTo>
                  <a:pt x="133" y="1275"/>
                </a:lnTo>
                <a:lnTo>
                  <a:pt x="148" y="1287"/>
                </a:lnTo>
                <a:lnTo>
                  <a:pt x="161" y="1298"/>
                </a:lnTo>
                <a:lnTo>
                  <a:pt x="168" y="1302"/>
                </a:lnTo>
                <a:lnTo>
                  <a:pt x="197" y="1318"/>
                </a:lnTo>
                <a:lnTo>
                  <a:pt x="225" y="1330"/>
                </a:lnTo>
                <a:lnTo>
                  <a:pt x="238" y="1333"/>
                </a:lnTo>
                <a:lnTo>
                  <a:pt x="247" y="1335"/>
                </a:lnTo>
                <a:lnTo>
                  <a:pt x="261" y="1335"/>
                </a:lnTo>
                <a:lnTo>
                  <a:pt x="278" y="1331"/>
                </a:lnTo>
                <a:lnTo>
                  <a:pt x="284" y="1330"/>
                </a:lnTo>
                <a:lnTo>
                  <a:pt x="302" y="1325"/>
                </a:lnTo>
                <a:lnTo>
                  <a:pt x="319" y="1317"/>
                </a:lnTo>
                <a:lnTo>
                  <a:pt x="337" y="1307"/>
                </a:lnTo>
                <a:lnTo>
                  <a:pt x="343" y="1302"/>
                </a:lnTo>
                <a:lnTo>
                  <a:pt x="378" y="1279"/>
                </a:lnTo>
                <a:lnTo>
                  <a:pt x="412" y="1251"/>
                </a:lnTo>
                <a:lnTo>
                  <a:pt x="442" y="1221"/>
                </a:lnTo>
                <a:lnTo>
                  <a:pt x="468" y="1193"/>
                </a:lnTo>
                <a:lnTo>
                  <a:pt x="478" y="1182"/>
                </a:lnTo>
                <a:lnTo>
                  <a:pt x="488" y="1170"/>
                </a:lnTo>
                <a:lnTo>
                  <a:pt x="490" y="1170"/>
                </a:lnTo>
                <a:lnTo>
                  <a:pt x="493" y="1164"/>
                </a:lnTo>
                <a:lnTo>
                  <a:pt x="498" y="1157"/>
                </a:lnTo>
                <a:lnTo>
                  <a:pt x="501" y="1154"/>
                </a:lnTo>
                <a:lnTo>
                  <a:pt x="504" y="1152"/>
                </a:lnTo>
                <a:lnTo>
                  <a:pt x="508" y="1146"/>
                </a:lnTo>
                <a:lnTo>
                  <a:pt x="509" y="1144"/>
                </a:lnTo>
                <a:lnTo>
                  <a:pt x="511" y="1138"/>
                </a:lnTo>
                <a:lnTo>
                  <a:pt x="509" y="1129"/>
                </a:lnTo>
                <a:lnTo>
                  <a:pt x="504" y="1123"/>
                </a:lnTo>
                <a:lnTo>
                  <a:pt x="503" y="1123"/>
                </a:lnTo>
                <a:lnTo>
                  <a:pt x="503" y="1119"/>
                </a:lnTo>
                <a:lnTo>
                  <a:pt x="488" y="1134"/>
                </a:lnTo>
                <a:lnTo>
                  <a:pt x="506" y="1126"/>
                </a:lnTo>
                <a:lnTo>
                  <a:pt x="504" y="1123"/>
                </a:lnTo>
                <a:lnTo>
                  <a:pt x="501" y="1116"/>
                </a:lnTo>
                <a:lnTo>
                  <a:pt x="499" y="1106"/>
                </a:lnTo>
                <a:lnTo>
                  <a:pt x="481" y="1115"/>
                </a:lnTo>
                <a:lnTo>
                  <a:pt x="501" y="1115"/>
                </a:lnTo>
                <a:lnTo>
                  <a:pt x="498" y="1101"/>
                </a:lnTo>
                <a:lnTo>
                  <a:pt x="496" y="1085"/>
                </a:lnTo>
                <a:lnTo>
                  <a:pt x="495" y="1064"/>
                </a:lnTo>
                <a:lnTo>
                  <a:pt x="493" y="1036"/>
                </a:lnTo>
                <a:lnTo>
                  <a:pt x="493" y="1021"/>
                </a:lnTo>
                <a:lnTo>
                  <a:pt x="493" y="1003"/>
                </a:lnTo>
                <a:lnTo>
                  <a:pt x="493" y="965"/>
                </a:lnTo>
                <a:lnTo>
                  <a:pt x="493" y="921"/>
                </a:lnTo>
                <a:lnTo>
                  <a:pt x="493" y="873"/>
                </a:lnTo>
                <a:lnTo>
                  <a:pt x="493" y="822"/>
                </a:lnTo>
                <a:lnTo>
                  <a:pt x="493" y="766"/>
                </a:lnTo>
                <a:lnTo>
                  <a:pt x="493" y="707"/>
                </a:lnTo>
                <a:lnTo>
                  <a:pt x="493" y="647"/>
                </a:lnTo>
                <a:lnTo>
                  <a:pt x="493" y="581"/>
                </a:lnTo>
                <a:lnTo>
                  <a:pt x="493" y="514"/>
                </a:lnTo>
                <a:lnTo>
                  <a:pt x="493" y="445"/>
                </a:lnTo>
                <a:lnTo>
                  <a:pt x="493" y="374"/>
                </a:lnTo>
                <a:lnTo>
                  <a:pt x="493" y="300"/>
                </a:lnTo>
                <a:lnTo>
                  <a:pt x="493" y="151"/>
                </a:lnTo>
                <a:lnTo>
                  <a:pt x="493" y="0"/>
                </a:lnTo>
                <a:lnTo>
                  <a:pt x="453" y="0"/>
                </a:lnTo>
                <a:lnTo>
                  <a:pt x="453" y="151"/>
                </a:lnTo>
                <a:lnTo>
                  <a:pt x="453" y="300"/>
                </a:lnTo>
                <a:lnTo>
                  <a:pt x="453" y="374"/>
                </a:lnTo>
                <a:lnTo>
                  <a:pt x="453" y="445"/>
                </a:lnTo>
                <a:lnTo>
                  <a:pt x="453" y="514"/>
                </a:lnTo>
                <a:lnTo>
                  <a:pt x="453" y="581"/>
                </a:lnTo>
                <a:lnTo>
                  <a:pt x="453" y="647"/>
                </a:lnTo>
                <a:lnTo>
                  <a:pt x="453" y="707"/>
                </a:lnTo>
                <a:lnTo>
                  <a:pt x="453" y="766"/>
                </a:lnTo>
                <a:lnTo>
                  <a:pt x="453" y="822"/>
                </a:lnTo>
                <a:lnTo>
                  <a:pt x="453" y="873"/>
                </a:lnTo>
                <a:lnTo>
                  <a:pt x="453" y="921"/>
                </a:lnTo>
                <a:lnTo>
                  <a:pt x="453" y="965"/>
                </a:lnTo>
                <a:lnTo>
                  <a:pt x="453" y="1003"/>
                </a:lnTo>
                <a:lnTo>
                  <a:pt x="453" y="1021"/>
                </a:lnTo>
                <a:lnTo>
                  <a:pt x="453" y="1036"/>
                </a:lnTo>
                <a:lnTo>
                  <a:pt x="455" y="1064"/>
                </a:lnTo>
                <a:lnTo>
                  <a:pt x="457" y="1085"/>
                </a:lnTo>
                <a:lnTo>
                  <a:pt x="458" y="1101"/>
                </a:lnTo>
                <a:lnTo>
                  <a:pt x="462" y="1115"/>
                </a:lnTo>
                <a:lnTo>
                  <a:pt x="463" y="1121"/>
                </a:lnTo>
                <a:lnTo>
                  <a:pt x="465" y="1131"/>
                </a:lnTo>
                <a:lnTo>
                  <a:pt x="468" y="1138"/>
                </a:lnTo>
                <a:lnTo>
                  <a:pt x="470" y="1141"/>
                </a:lnTo>
                <a:lnTo>
                  <a:pt x="475" y="1147"/>
                </a:lnTo>
                <a:lnTo>
                  <a:pt x="475" y="1151"/>
                </a:lnTo>
                <a:lnTo>
                  <a:pt x="476" y="1151"/>
                </a:lnTo>
                <a:lnTo>
                  <a:pt x="472" y="1138"/>
                </a:lnTo>
                <a:lnTo>
                  <a:pt x="473" y="1144"/>
                </a:lnTo>
                <a:lnTo>
                  <a:pt x="491" y="1138"/>
                </a:lnTo>
                <a:lnTo>
                  <a:pt x="473" y="1129"/>
                </a:lnTo>
                <a:lnTo>
                  <a:pt x="472" y="1131"/>
                </a:lnTo>
                <a:lnTo>
                  <a:pt x="490" y="1139"/>
                </a:lnTo>
                <a:lnTo>
                  <a:pt x="476" y="1124"/>
                </a:lnTo>
                <a:lnTo>
                  <a:pt x="473" y="1126"/>
                </a:lnTo>
                <a:lnTo>
                  <a:pt x="470" y="1129"/>
                </a:lnTo>
                <a:lnTo>
                  <a:pt x="465" y="1136"/>
                </a:lnTo>
                <a:lnTo>
                  <a:pt x="458" y="1146"/>
                </a:lnTo>
                <a:lnTo>
                  <a:pt x="473" y="1157"/>
                </a:lnTo>
                <a:lnTo>
                  <a:pt x="458" y="1146"/>
                </a:lnTo>
                <a:lnTo>
                  <a:pt x="450" y="1154"/>
                </a:lnTo>
                <a:lnTo>
                  <a:pt x="440" y="1165"/>
                </a:lnTo>
                <a:lnTo>
                  <a:pt x="414" y="1193"/>
                </a:lnTo>
                <a:lnTo>
                  <a:pt x="384" y="1223"/>
                </a:lnTo>
                <a:lnTo>
                  <a:pt x="350" y="1251"/>
                </a:lnTo>
                <a:lnTo>
                  <a:pt x="316" y="1274"/>
                </a:lnTo>
                <a:lnTo>
                  <a:pt x="329" y="1289"/>
                </a:lnTo>
                <a:lnTo>
                  <a:pt x="322" y="1271"/>
                </a:lnTo>
                <a:lnTo>
                  <a:pt x="304" y="1280"/>
                </a:lnTo>
                <a:lnTo>
                  <a:pt x="288" y="1289"/>
                </a:lnTo>
                <a:lnTo>
                  <a:pt x="270" y="1294"/>
                </a:lnTo>
                <a:lnTo>
                  <a:pt x="278" y="1312"/>
                </a:lnTo>
                <a:lnTo>
                  <a:pt x="278" y="1292"/>
                </a:lnTo>
                <a:lnTo>
                  <a:pt x="261" y="1295"/>
                </a:lnTo>
                <a:lnTo>
                  <a:pt x="247" y="1295"/>
                </a:lnTo>
                <a:lnTo>
                  <a:pt x="247" y="1315"/>
                </a:lnTo>
                <a:lnTo>
                  <a:pt x="253" y="1297"/>
                </a:lnTo>
                <a:lnTo>
                  <a:pt x="238" y="1294"/>
                </a:lnTo>
                <a:lnTo>
                  <a:pt x="212" y="1282"/>
                </a:lnTo>
                <a:lnTo>
                  <a:pt x="183" y="1266"/>
                </a:lnTo>
                <a:lnTo>
                  <a:pt x="176" y="1284"/>
                </a:lnTo>
                <a:lnTo>
                  <a:pt x="189" y="1271"/>
                </a:lnTo>
                <a:lnTo>
                  <a:pt x="176" y="1259"/>
                </a:lnTo>
                <a:lnTo>
                  <a:pt x="161" y="1248"/>
                </a:lnTo>
                <a:lnTo>
                  <a:pt x="148" y="1233"/>
                </a:lnTo>
                <a:lnTo>
                  <a:pt x="135" y="1216"/>
                </a:lnTo>
                <a:lnTo>
                  <a:pt x="122" y="1197"/>
                </a:lnTo>
                <a:lnTo>
                  <a:pt x="107" y="1211"/>
                </a:lnTo>
                <a:lnTo>
                  <a:pt x="125" y="1203"/>
                </a:lnTo>
                <a:lnTo>
                  <a:pt x="114" y="1184"/>
                </a:lnTo>
                <a:lnTo>
                  <a:pt x="102" y="1159"/>
                </a:lnTo>
                <a:lnTo>
                  <a:pt x="91" y="1133"/>
                </a:lnTo>
                <a:lnTo>
                  <a:pt x="81" y="1103"/>
                </a:lnTo>
                <a:lnTo>
                  <a:pt x="72" y="1070"/>
                </a:lnTo>
                <a:lnTo>
                  <a:pt x="64" y="1034"/>
                </a:lnTo>
                <a:lnTo>
                  <a:pt x="46" y="1042"/>
                </a:lnTo>
                <a:lnTo>
                  <a:pt x="66" y="1042"/>
                </a:lnTo>
                <a:lnTo>
                  <a:pt x="59" y="1001"/>
                </a:lnTo>
                <a:lnTo>
                  <a:pt x="59" y="1000"/>
                </a:lnTo>
                <a:lnTo>
                  <a:pt x="54" y="960"/>
                </a:lnTo>
                <a:lnTo>
                  <a:pt x="49" y="913"/>
                </a:lnTo>
                <a:lnTo>
                  <a:pt x="46" y="863"/>
                </a:lnTo>
                <a:lnTo>
                  <a:pt x="43" y="809"/>
                </a:lnTo>
                <a:lnTo>
                  <a:pt x="41" y="753"/>
                </a:lnTo>
                <a:lnTo>
                  <a:pt x="41" y="693"/>
                </a:lnTo>
                <a:lnTo>
                  <a:pt x="40" y="630"/>
                </a:lnTo>
                <a:lnTo>
                  <a:pt x="41" y="566"/>
                </a:lnTo>
                <a:lnTo>
                  <a:pt x="41" y="500"/>
                </a:lnTo>
                <a:lnTo>
                  <a:pt x="43" y="431"/>
                </a:lnTo>
                <a:lnTo>
                  <a:pt x="48" y="292"/>
                </a:lnTo>
                <a:lnTo>
                  <a:pt x="53" y="146"/>
                </a:lnTo>
                <a:lnTo>
                  <a:pt x="5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188" name="Rectangle 68"/>
          <p:cNvSpPr>
            <a:spLocks noChangeArrowheads="1"/>
          </p:cNvSpPr>
          <p:nvPr/>
        </p:nvSpPr>
        <p:spPr bwMode="auto">
          <a:xfrm>
            <a:off x="4914900" y="2405063"/>
            <a:ext cx="2730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90" name="Rectangle 70"/>
          <p:cNvSpPr>
            <a:spLocks noChangeArrowheads="1"/>
          </p:cNvSpPr>
          <p:nvPr/>
        </p:nvSpPr>
        <p:spPr bwMode="auto">
          <a:xfrm>
            <a:off x="4914900" y="3448050"/>
            <a:ext cx="2730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91" name="Rectangle 71"/>
          <p:cNvSpPr>
            <a:spLocks noChangeArrowheads="1"/>
          </p:cNvSpPr>
          <p:nvPr/>
        </p:nvSpPr>
        <p:spPr bwMode="auto">
          <a:xfrm>
            <a:off x="4991100" y="3492500"/>
            <a:ext cx="1190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C</a:t>
            </a:r>
            <a:endParaRPr lang="en-US"/>
          </a:p>
        </p:txBody>
      </p:sp>
      <p:sp>
        <p:nvSpPr>
          <p:cNvPr id="5192" name="Rectangle 72"/>
          <p:cNvSpPr>
            <a:spLocks noChangeArrowheads="1"/>
          </p:cNvSpPr>
          <p:nvPr/>
        </p:nvSpPr>
        <p:spPr bwMode="auto">
          <a:xfrm>
            <a:off x="5427663" y="3630613"/>
            <a:ext cx="2222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93" name="Rectangle 73"/>
          <p:cNvSpPr>
            <a:spLocks noChangeArrowheads="1"/>
          </p:cNvSpPr>
          <p:nvPr/>
        </p:nvSpPr>
        <p:spPr bwMode="auto">
          <a:xfrm>
            <a:off x="5503863" y="3675063"/>
            <a:ext cx="101600"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T</a:t>
            </a:r>
            <a:endParaRPr lang="en-US"/>
          </a:p>
        </p:txBody>
      </p:sp>
      <p:sp>
        <p:nvSpPr>
          <p:cNvPr id="5194" name="Rectangle 74"/>
          <p:cNvSpPr>
            <a:spLocks noChangeArrowheads="1"/>
          </p:cNvSpPr>
          <p:nvPr/>
        </p:nvSpPr>
        <p:spPr bwMode="auto">
          <a:xfrm>
            <a:off x="5478463" y="3876675"/>
            <a:ext cx="2555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95" name="Rectangle 75"/>
          <p:cNvSpPr>
            <a:spLocks noChangeArrowheads="1"/>
          </p:cNvSpPr>
          <p:nvPr/>
        </p:nvSpPr>
        <p:spPr bwMode="auto">
          <a:xfrm>
            <a:off x="5554663" y="3921125"/>
            <a:ext cx="10160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T</a:t>
            </a:r>
            <a:endParaRPr lang="en-US"/>
          </a:p>
        </p:txBody>
      </p:sp>
      <p:sp>
        <p:nvSpPr>
          <p:cNvPr id="5196" name="Rectangle 76"/>
          <p:cNvSpPr>
            <a:spLocks noChangeArrowheads="1"/>
          </p:cNvSpPr>
          <p:nvPr/>
        </p:nvSpPr>
        <p:spPr bwMode="auto">
          <a:xfrm>
            <a:off x="5121275" y="4062413"/>
            <a:ext cx="222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197" name="Rectangle 77"/>
          <p:cNvSpPr>
            <a:spLocks noChangeArrowheads="1"/>
          </p:cNvSpPr>
          <p:nvPr/>
        </p:nvSpPr>
        <p:spPr bwMode="auto">
          <a:xfrm>
            <a:off x="5195888" y="4106863"/>
            <a:ext cx="119062"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C</a:t>
            </a:r>
            <a:endParaRPr lang="en-US"/>
          </a:p>
        </p:txBody>
      </p:sp>
      <p:sp>
        <p:nvSpPr>
          <p:cNvPr id="5198" name="Freeform 78"/>
          <p:cNvSpPr>
            <a:spLocks/>
          </p:cNvSpPr>
          <p:nvPr/>
        </p:nvSpPr>
        <p:spPr bwMode="auto">
          <a:xfrm>
            <a:off x="4505325" y="3448050"/>
            <a:ext cx="153988" cy="184150"/>
          </a:xfrm>
          <a:custGeom>
            <a:avLst/>
            <a:gdLst>
              <a:gd name="T0" fmla="*/ 97 w 194"/>
              <a:gd name="T1" fmla="*/ 62 h 231"/>
              <a:gd name="T2" fmla="*/ 76 w 194"/>
              <a:gd name="T3" fmla="*/ 24 h 231"/>
              <a:gd name="T4" fmla="*/ 66 w 194"/>
              <a:gd name="T5" fmla="*/ 67 h 231"/>
              <a:gd name="T6" fmla="*/ 4 w 194"/>
              <a:gd name="T7" fmla="*/ 24 h 231"/>
              <a:gd name="T8" fmla="*/ 41 w 194"/>
              <a:gd name="T9" fmla="*/ 82 h 231"/>
              <a:gd name="T10" fmla="*/ 0 w 194"/>
              <a:gd name="T11" fmla="*/ 92 h 231"/>
              <a:gd name="T12" fmla="*/ 33 w 194"/>
              <a:gd name="T13" fmla="*/ 126 h 231"/>
              <a:gd name="T14" fmla="*/ 2 w 194"/>
              <a:gd name="T15" fmla="*/ 156 h 231"/>
              <a:gd name="T16" fmla="*/ 51 w 194"/>
              <a:gd name="T17" fmla="*/ 149 h 231"/>
              <a:gd name="T18" fmla="*/ 43 w 194"/>
              <a:gd name="T19" fmla="*/ 188 h 231"/>
              <a:gd name="T20" fmla="*/ 69 w 194"/>
              <a:gd name="T21" fmla="*/ 167 h 231"/>
              <a:gd name="T22" fmla="*/ 76 w 194"/>
              <a:gd name="T23" fmla="*/ 231 h 231"/>
              <a:gd name="T24" fmla="*/ 96 w 194"/>
              <a:gd name="T25" fmla="*/ 159 h 231"/>
              <a:gd name="T26" fmla="*/ 118 w 194"/>
              <a:gd name="T27" fmla="*/ 211 h 231"/>
              <a:gd name="T28" fmla="*/ 127 w 194"/>
              <a:gd name="T29" fmla="*/ 154 h 231"/>
              <a:gd name="T30" fmla="*/ 163 w 194"/>
              <a:gd name="T31" fmla="*/ 193 h 231"/>
              <a:gd name="T32" fmla="*/ 151 w 194"/>
              <a:gd name="T33" fmla="*/ 138 h 231"/>
              <a:gd name="T34" fmla="*/ 194 w 194"/>
              <a:gd name="T35" fmla="*/ 142 h 231"/>
              <a:gd name="T36" fmla="*/ 158 w 194"/>
              <a:gd name="T37" fmla="*/ 111 h 231"/>
              <a:gd name="T38" fmla="*/ 189 w 194"/>
              <a:gd name="T39" fmla="*/ 87 h 231"/>
              <a:gd name="T40" fmla="*/ 150 w 194"/>
              <a:gd name="T41" fmla="*/ 78 h 231"/>
              <a:gd name="T42" fmla="*/ 164 w 194"/>
              <a:gd name="T43" fmla="*/ 47 h 231"/>
              <a:gd name="T44" fmla="*/ 127 w 194"/>
              <a:gd name="T45" fmla="*/ 57 h 231"/>
              <a:gd name="T46" fmla="*/ 130 w 194"/>
              <a:gd name="T47" fmla="*/ 0 h 231"/>
              <a:gd name="T48" fmla="*/ 97 w 194"/>
              <a:gd name="T49" fmla="*/ 6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4" h="231">
                <a:moveTo>
                  <a:pt x="97" y="62"/>
                </a:moveTo>
                <a:lnTo>
                  <a:pt x="76" y="24"/>
                </a:lnTo>
                <a:lnTo>
                  <a:pt x="66" y="67"/>
                </a:lnTo>
                <a:lnTo>
                  <a:pt x="4" y="24"/>
                </a:lnTo>
                <a:lnTo>
                  <a:pt x="41" y="82"/>
                </a:lnTo>
                <a:lnTo>
                  <a:pt x="0" y="92"/>
                </a:lnTo>
                <a:lnTo>
                  <a:pt x="33" y="126"/>
                </a:lnTo>
                <a:lnTo>
                  <a:pt x="2" y="156"/>
                </a:lnTo>
                <a:lnTo>
                  <a:pt x="51" y="149"/>
                </a:lnTo>
                <a:lnTo>
                  <a:pt x="43" y="188"/>
                </a:lnTo>
                <a:lnTo>
                  <a:pt x="69" y="167"/>
                </a:lnTo>
                <a:lnTo>
                  <a:pt x="76" y="231"/>
                </a:lnTo>
                <a:lnTo>
                  <a:pt x="96" y="159"/>
                </a:lnTo>
                <a:lnTo>
                  <a:pt x="118" y="211"/>
                </a:lnTo>
                <a:lnTo>
                  <a:pt x="127" y="154"/>
                </a:lnTo>
                <a:lnTo>
                  <a:pt x="163" y="193"/>
                </a:lnTo>
                <a:lnTo>
                  <a:pt x="151" y="138"/>
                </a:lnTo>
                <a:lnTo>
                  <a:pt x="194" y="142"/>
                </a:lnTo>
                <a:lnTo>
                  <a:pt x="158" y="111"/>
                </a:lnTo>
                <a:lnTo>
                  <a:pt x="189" y="87"/>
                </a:lnTo>
                <a:lnTo>
                  <a:pt x="150" y="78"/>
                </a:lnTo>
                <a:lnTo>
                  <a:pt x="164" y="47"/>
                </a:lnTo>
                <a:lnTo>
                  <a:pt x="127" y="57"/>
                </a:lnTo>
                <a:lnTo>
                  <a:pt x="130" y="0"/>
                </a:lnTo>
                <a:lnTo>
                  <a:pt x="97" y="62"/>
                </a:lnTo>
                <a:close/>
              </a:path>
            </a:pathLst>
          </a:custGeom>
          <a:solidFill>
            <a:srgbClr val="00CC99"/>
          </a:solidFill>
          <a:ln w="7938">
            <a:solidFill>
              <a:srgbClr val="000000"/>
            </a:solidFill>
            <a:prstDash val="solid"/>
            <a:round/>
            <a:headEnd/>
            <a:tailEnd/>
          </a:ln>
        </p:spPr>
        <p:txBody>
          <a:bodyPr/>
          <a:lstStyle/>
          <a:p>
            <a:endParaRPr lang="en-GB"/>
          </a:p>
        </p:txBody>
      </p:sp>
      <p:sp>
        <p:nvSpPr>
          <p:cNvPr id="5199" name="Freeform 79"/>
          <p:cNvSpPr>
            <a:spLocks/>
          </p:cNvSpPr>
          <p:nvPr/>
        </p:nvSpPr>
        <p:spPr bwMode="auto">
          <a:xfrm>
            <a:off x="4505325" y="3632200"/>
            <a:ext cx="153988" cy="182563"/>
          </a:xfrm>
          <a:custGeom>
            <a:avLst/>
            <a:gdLst>
              <a:gd name="T0" fmla="*/ 97 w 194"/>
              <a:gd name="T1" fmla="*/ 63 h 232"/>
              <a:gd name="T2" fmla="*/ 76 w 194"/>
              <a:gd name="T3" fmla="*/ 25 h 232"/>
              <a:gd name="T4" fmla="*/ 66 w 194"/>
              <a:gd name="T5" fmla="*/ 67 h 232"/>
              <a:gd name="T6" fmla="*/ 4 w 194"/>
              <a:gd name="T7" fmla="*/ 25 h 232"/>
              <a:gd name="T8" fmla="*/ 41 w 194"/>
              <a:gd name="T9" fmla="*/ 82 h 232"/>
              <a:gd name="T10" fmla="*/ 0 w 194"/>
              <a:gd name="T11" fmla="*/ 92 h 232"/>
              <a:gd name="T12" fmla="*/ 33 w 194"/>
              <a:gd name="T13" fmla="*/ 127 h 232"/>
              <a:gd name="T14" fmla="*/ 2 w 194"/>
              <a:gd name="T15" fmla="*/ 156 h 232"/>
              <a:gd name="T16" fmla="*/ 51 w 194"/>
              <a:gd name="T17" fmla="*/ 150 h 232"/>
              <a:gd name="T18" fmla="*/ 43 w 194"/>
              <a:gd name="T19" fmla="*/ 189 h 232"/>
              <a:gd name="T20" fmla="*/ 69 w 194"/>
              <a:gd name="T21" fmla="*/ 168 h 232"/>
              <a:gd name="T22" fmla="*/ 76 w 194"/>
              <a:gd name="T23" fmla="*/ 232 h 232"/>
              <a:gd name="T24" fmla="*/ 96 w 194"/>
              <a:gd name="T25" fmla="*/ 159 h 232"/>
              <a:gd name="T26" fmla="*/ 118 w 194"/>
              <a:gd name="T27" fmla="*/ 212 h 232"/>
              <a:gd name="T28" fmla="*/ 127 w 194"/>
              <a:gd name="T29" fmla="*/ 154 h 232"/>
              <a:gd name="T30" fmla="*/ 163 w 194"/>
              <a:gd name="T31" fmla="*/ 194 h 232"/>
              <a:gd name="T32" fmla="*/ 151 w 194"/>
              <a:gd name="T33" fmla="*/ 138 h 232"/>
              <a:gd name="T34" fmla="*/ 194 w 194"/>
              <a:gd name="T35" fmla="*/ 143 h 232"/>
              <a:gd name="T36" fmla="*/ 158 w 194"/>
              <a:gd name="T37" fmla="*/ 112 h 232"/>
              <a:gd name="T38" fmla="*/ 189 w 194"/>
              <a:gd name="T39" fmla="*/ 87 h 232"/>
              <a:gd name="T40" fmla="*/ 150 w 194"/>
              <a:gd name="T41" fmla="*/ 79 h 232"/>
              <a:gd name="T42" fmla="*/ 164 w 194"/>
              <a:gd name="T43" fmla="*/ 48 h 232"/>
              <a:gd name="T44" fmla="*/ 127 w 194"/>
              <a:gd name="T45" fmla="*/ 58 h 232"/>
              <a:gd name="T46" fmla="*/ 130 w 194"/>
              <a:gd name="T47" fmla="*/ 0 h 232"/>
              <a:gd name="T48" fmla="*/ 97 w 194"/>
              <a:gd name="T49" fmla="*/ 6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4" h="232">
                <a:moveTo>
                  <a:pt x="97" y="63"/>
                </a:moveTo>
                <a:lnTo>
                  <a:pt x="76" y="25"/>
                </a:lnTo>
                <a:lnTo>
                  <a:pt x="66" y="67"/>
                </a:lnTo>
                <a:lnTo>
                  <a:pt x="4" y="25"/>
                </a:lnTo>
                <a:lnTo>
                  <a:pt x="41" y="82"/>
                </a:lnTo>
                <a:lnTo>
                  <a:pt x="0" y="92"/>
                </a:lnTo>
                <a:lnTo>
                  <a:pt x="33" y="127"/>
                </a:lnTo>
                <a:lnTo>
                  <a:pt x="2" y="156"/>
                </a:lnTo>
                <a:lnTo>
                  <a:pt x="51" y="150"/>
                </a:lnTo>
                <a:lnTo>
                  <a:pt x="43" y="189"/>
                </a:lnTo>
                <a:lnTo>
                  <a:pt x="69" y="168"/>
                </a:lnTo>
                <a:lnTo>
                  <a:pt x="76" y="232"/>
                </a:lnTo>
                <a:lnTo>
                  <a:pt x="96" y="159"/>
                </a:lnTo>
                <a:lnTo>
                  <a:pt x="118" y="212"/>
                </a:lnTo>
                <a:lnTo>
                  <a:pt x="127" y="154"/>
                </a:lnTo>
                <a:lnTo>
                  <a:pt x="163" y="194"/>
                </a:lnTo>
                <a:lnTo>
                  <a:pt x="151" y="138"/>
                </a:lnTo>
                <a:lnTo>
                  <a:pt x="194" y="143"/>
                </a:lnTo>
                <a:lnTo>
                  <a:pt x="158" y="112"/>
                </a:lnTo>
                <a:lnTo>
                  <a:pt x="189" y="87"/>
                </a:lnTo>
                <a:lnTo>
                  <a:pt x="150" y="79"/>
                </a:lnTo>
                <a:lnTo>
                  <a:pt x="164" y="48"/>
                </a:lnTo>
                <a:lnTo>
                  <a:pt x="127" y="58"/>
                </a:lnTo>
                <a:lnTo>
                  <a:pt x="130" y="0"/>
                </a:lnTo>
                <a:lnTo>
                  <a:pt x="97" y="63"/>
                </a:lnTo>
                <a:close/>
              </a:path>
            </a:pathLst>
          </a:custGeom>
          <a:solidFill>
            <a:srgbClr val="00CC99"/>
          </a:solidFill>
          <a:ln w="7938">
            <a:solidFill>
              <a:srgbClr val="000000"/>
            </a:solidFill>
            <a:prstDash val="solid"/>
            <a:round/>
            <a:headEnd/>
            <a:tailEnd/>
          </a:ln>
        </p:spPr>
        <p:txBody>
          <a:bodyPr/>
          <a:lstStyle/>
          <a:p>
            <a:endParaRPr lang="en-GB"/>
          </a:p>
        </p:txBody>
      </p:sp>
      <p:sp>
        <p:nvSpPr>
          <p:cNvPr id="5200" name="Freeform 80"/>
          <p:cNvSpPr>
            <a:spLocks/>
          </p:cNvSpPr>
          <p:nvPr/>
        </p:nvSpPr>
        <p:spPr bwMode="auto">
          <a:xfrm>
            <a:off x="4505325" y="3876675"/>
            <a:ext cx="153988" cy="185738"/>
          </a:xfrm>
          <a:custGeom>
            <a:avLst/>
            <a:gdLst>
              <a:gd name="T0" fmla="*/ 97 w 194"/>
              <a:gd name="T1" fmla="*/ 62 h 233"/>
              <a:gd name="T2" fmla="*/ 76 w 194"/>
              <a:gd name="T3" fmla="*/ 24 h 233"/>
              <a:gd name="T4" fmla="*/ 66 w 194"/>
              <a:gd name="T5" fmla="*/ 69 h 233"/>
              <a:gd name="T6" fmla="*/ 4 w 194"/>
              <a:gd name="T7" fmla="*/ 24 h 233"/>
              <a:gd name="T8" fmla="*/ 41 w 194"/>
              <a:gd name="T9" fmla="*/ 82 h 233"/>
              <a:gd name="T10" fmla="*/ 0 w 194"/>
              <a:gd name="T11" fmla="*/ 93 h 233"/>
              <a:gd name="T12" fmla="*/ 33 w 194"/>
              <a:gd name="T13" fmla="*/ 126 h 233"/>
              <a:gd name="T14" fmla="*/ 2 w 194"/>
              <a:gd name="T15" fmla="*/ 157 h 233"/>
              <a:gd name="T16" fmla="*/ 51 w 194"/>
              <a:gd name="T17" fmla="*/ 151 h 233"/>
              <a:gd name="T18" fmla="*/ 43 w 194"/>
              <a:gd name="T19" fmla="*/ 190 h 233"/>
              <a:gd name="T20" fmla="*/ 69 w 194"/>
              <a:gd name="T21" fmla="*/ 169 h 233"/>
              <a:gd name="T22" fmla="*/ 76 w 194"/>
              <a:gd name="T23" fmla="*/ 233 h 233"/>
              <a:gd name="T24" fmla="*/ 96 w 194"/>
              <a:gd name="T25" fmla="*/ 161 h 233"/>
              <a:gd name="T26" fmla="*/ 118 w 194"/>
              <a:gd name="T27" fmla="*/ 213 h 233"/>
              <a:gd name="T28" fmla="*/ 127 w 194"/>
              <a:gd name="T29" fmla="*/ 156 h 233"/>
              <a:gd name="T30" fmla="*/ 163 w 194"/>
              <a:gd name="T31" fmla="*/ 195 h 233"/>
              <a:gd name="T32" fmla="*/ 151 w 194"/>
              <a:gd name="T33" fmla="*/ 139 h 233"/>
              <a:gd name="T34" fmla="*/ 194 w 194"/>
              <a:gd name="T35" fmla="*/ 143 h 233"/>
              <a:gd name="T36" fmla="*/ 158 w 194"/>
              <a:gd name="T37" fmla="*/ 113 h 233"/>
              <a:gd name="T38" fmla="*/ 189 w 194"/>
              <a:gd name="T39" fmla="*/ 87 h 233"/>
              <a:gd name="T40" fmla="*/ 150 w 194"/>
              <a:gd name="T41" fmla="*/ 79 h 233"/>
              <a:gd name="T42" fmla="*/ 164 w 194"/>
              <a:gd name="T43" fmla="*/ 47 h 233"/>
              <a:gd name="T44" fmla="*/ 127 w 194"/>
              <a:gd name="T45" fmla="*/ 57 h 233"/>
              <a:gd name="T46" fmla="*/ 130 w 194"/>
              <a:gd name="T47" fmla="*/ 0 h 233"/>
              <a:gd name="T48" fmla="*/ 97 w 194"/>
              <a:gd name="T49" fmla="*/ 6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4" h="233">
                <a:moveTo>
                  <a:pt x="97" y="62"/>
                </a:moveTo>
                <a:lnTo>
                  <a:pt x="76" y="24"/>
                </a:lnTo>
                <a:lnTo>
                  <a:pt x="66" y="69"/>
                </a:lnTo>
                <a:lnTo>
                  <a:pt x="4" y="24"/>
                </a:lnTo>
                <a:lnTo>
                  <a:pt x="41" y="82"/>
                </a:lnTo>
                <a:lnTo>
                  <a:pt x="0" y="93"/>
                </a:lnTo>
                <a:lnTo>
                  <a:pt x="33" y="126"/>
                </a:lnTo>
                <a:lnTo>
                  <a:pt x="2" y="157"/>
                </a:lnTo>
                <a:lnTo>
                  <a:pt x="51" y="151"/>
                </a:lnTo>
                <a:lnTo>
                  <a:pt x="43" y="190"/>
                </a:lnTo>
                <a:lnTo>
                  <a:pt x="69" y="169"/>
                </a:lnTo>
                <a:lnTo>
                  <a:pt x="76" y="233"/>
                </a:lnTo>
                <a:lnTo>
                  <a:pt x="96" y="161"/>
                </a:lnTo>
                <a:lnTo>
                  <a:pt x="118" y="213"/>
                </a:lnTo>
                <a:lnTo>
                  <a:pt x="127" y="156"/>
                </a:lnTo>
                <a:lnTo>
                  <a:pt x="163" y="195"/>
                </a:lnTo>
                <a:lnTo>
                  <a:pt x="151" y="139"/>
                </a:lnTo>
                <a:lnTo>
                  <a:pt x="194" y="143"/>
                </a:lnTo>
                <a:lnTo>
                  <a:pt x="158" y="113"/>
                </a:lnTo>
                <a:lnTo>
                  <a:pt x="189" y="87"/>
                </a:lnTo>
                <a:lnTo>
                  <a:pt x="150" y="79"/>
                </a:lnTo>
                <a:lnTo>
                  <a:pt x="164" y="47"/>
                </a:lnTo>
                <a:lnTo>
                  <a:pt x="127" y="57"/>
                </a:lnTo>
                <a:lnTo>
                  <a:pt x="130" y="0"/>
                </a:lnTo>
                <a:lnTo>
                  <a:pt x="97" y="62"/>
                </a:lnTo>
                <a:close/>
              </a:path>
            </a:pathLst>
          </a:custGeom>
          <a:solidFill>
            <a:srgbClr val="00CC99"/>
          </a:solidFill>
          <a:ln w="7938">
            <a:solidFill>
              <a:srgbClr val="000000"/>
            </a:solidFill>
            <a:prstDash val="solid"/>
            <a:round/>
            <a:headEnd/>
            <a:tailEnd/>
          </a:ln>
        </p:spPr>
        <p:txBody>
          <a:bodyPr/>
          <a:lstStyle/>
          <a:p>
            <a:endParaRPr lang="en-GB"/>
          </a:p>
        </p:txBody>
      </p:sp>
      <p:sp>
        <p:nvSpPr>
          <p:cNvPr id="5201" name="Freeform 81"/>
          <p:cNvSpPr>
            <a:spLocks/>
          </p:cNvSpPr>
          <p:nvPr/>
        </p:nvSpPr>
        <p:spPr bwMode="auto">
          <a:xfrm>
            <a:off x="4505325" y="4122738"/>
            <a:ext cx="153988" cy="184150"/>
          </a:xfrm>
          <a:custGeom>
            <a:avLst/>
            <a:gdLst>
              <a:gd name="T0" fmla="*/ 97 w 194"/>
              <a:gd name="T1" fmla="*/ 63 h 232"/>
              <a:gd name="T2" fmla="*/ 76 w 194"/>
              <a:gd name="T3" fmla="*/ 25 h 232"/>
              <a:gd name="T4" fmla="*/ 66 w 194"/>
              <a:gd name="T5" fmla="*/ 67 h 232"/>
              <a:gd name="T6" fmla="*/ 4 w 194"/>
              <a:gd name="T7" fmla="*/ 25 h 232"/>
              <a:gd name="T8" fmla="*/ 41 w 194"/>
              <a:gd name="T9" fmla="*/ 82 h 232"/>
              <a:gd name="T10" fmla="*/ 0 w 194"/>
              <a:gd name="T11" fmla="*/ 92 h 232"/>
              <a:gd name="T12" fmla="*/ 33 w 194"/>
              <a:gd name="T13" fmla="*/ 127 h 232"/>
              <a:gd name="T14" fmla="*/ 2 w 194"/>
              <a:gd name="T15" fmla="*/ 156 h 232"/>
              <a:gd name="T16" fmla="*/ 51 w 194"/>
              <a:gd name="T17" fmla="*/ 150 h 232"/>
              <a:gd name="T18" fmla="*/ 43 w 194"/>
              <a:gd name="T19" fmla="*/ 189 h 232"/>
              <a:gd name="T20" fmla="*/ 69 w 194"/>
              <a:gd name="T21" fmla="*/ 168 h 232"/>
              <a:gd name="T22" fmla="*/ 76 w 194"/>
              <a:gd name="T23" fmla="*/ 232 h 232"/>
              <a:gd name="T24" fmla="*/ 96 w 194"/>
              <a:gd name="T25" fmla="*/ 159 h 232"/>
              <a:gd name="T26" fmla="*/ 118 w 194"/>
              <a:gd name="T27" fmla="*/ 212 h 232"/>
              <a:gd name="T28" fmla="*/ 127 w 194"/>
              <a:gd name="T29" fmla="*/ 155 h 232"/>
              <a:gd name="T30" fmla="*/ 163 w 194"/>
              <a:gd name="T31" fmla="*/ 194 h 232"/>
              <a:gd name="T32" fmla="*/ 151 w 194"/>
              <a:gd name="T33" fmla="*/ 138 h 232"/>
              <a:gd name="T34" fmla="*/ 194 w 194"/>
              <a:gd name="T35" fmla="*/ 143 h 232"/>
              <a:gd name="T36" fmla="*/ 158 w 194"/>
              <a:gd name="T37" fmla="*/ 112 h 232"/>
              <a:gd name="T38" fmla="*/ 189 w 194"/>
              <a:gd name="T39" fmla="*/ 87 h 232"/>
              <a:gd name="T40" fmla="*/ 150 w 194"/>
              <a:gd name="T41" fmla="*/ 79 h 232"/>
              <a:gd name="T42" fmla="*/ 164 w 194"/>
              <a:gd name="T43" fmla="*/ 48 h 232"/>
              <a:gd name="T44" fmla="*/ 127 w 194"/>
              <a:gd name="T45" fmla="*/ 58 h 232"/>
              <a:gd name="T46" fmla="*/ 130 w 194"/>
              <a:gd name="T47" fmla="*/ 0 h 232"/>
              <a:gd name="T48" fmla="*/ 97 w 194"/>
              <a:gd name="T49" fmla="*/ 6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4" h="232">
                <a:moveTo>
                  <a:pt x="97" y="63"/>
                </a:moveTo>
                <a:lnTo>
                  <a:pt x="76" y="25"/>
                </a:lnTo>
                <a:lnTo>
                  <a:pt x="66" y="67"/>
                </a:lnTo>
                <a:lnTo>
                  <a:pt x="4" y="25"/>
                </a:lnTo>
                <a:lnTo>
                  <a:pt x="41" y="82"/>
                </a:lnTo>
                <a:lnTo>
                  <a:pt x="0" y="92"/>
                </a:lnTo>
                <a:lnTo>
                  <a:pt x="33" y="127"/>
                </a:lnTo>
                <a:lnTo>
                  <a:pt x="2" y="156"/>
                </a:lnTo>
                <a:lnTo>
                  <a:pt x="51" y="150"/>
                </a:lnTo>
                <a:lnTo>
                  <a:pt x="43" y="189"/>
                </a:lnTo>
                <a:lnTo>
                  <a:pt x="69" y="168"/>
                </a:lnTo>
                <a:lnTo>
                  <a:pt x="76" y="232"/>
                </a:lnTo>
                <a:lnTo>
                  <a:pt x="96" y="159"/>
                </a:lnTo>
                <a:lnTo>
                  <a:pt x="118" y="212"/>
                </a:lnTo>
                <a:lnTo>
                  <a:pt x="127" y="155"/>
                </a:lnTo>
                <a:lnTo>
                  <a:pt x="163" y="194"/>
                </a:lnTo>
                <a:lnTo>
                  <a:pt x="151" y="138"/>
                </a:lnTo>
                <a:lnTo>
                  <a:pt x="194" y="143"/>
                </a:lnTo>
                <a:lnTo>
                  <a:pt x="158" y="112"/>
                </a:lnTo>
                <a:lnTo>
                  <a:pt x="189" y="87"/>
                </a:lnTo>
                <a:lnTo>
                  <a:pt x="150" y="79"/>
                </a:lnTo>
                <a:lnTo>
                  <a:pt x="164" y="48"/>
                </a:lnTo>
                <a:lnTo>
                  <a:pt x="127" y="58"/>
                </a:lnTo>
                <a:lnTo>
                  <a:pt x="130" y="0"/>
                </a:lnTo>
                <a:lnTo>
                  <a:pt x="97" y="63"/>
                </a:lnTo>
                <a:close/>
              </a:path>
            </a:pathLst>
          </a:custGeom>
          <a:solidFill>
            <a:srgbClr val="00CC99"/>
          </a:solidFill>
          <a:ln w="7938">
            <a:solidFill>
              <a:srgbClr val="000000"/>
            </a:solidFill>
            <a:prstDash val="solid"/>
            <a:round/>
            <a:headEnd/>
            <a:tailEnd/>
          </a:ln>
        </p:spPr>
        <p:txBody>
          <a:bodyPr/>
          <a:lstStyle/>
          <a:p>
            <a:endParaRPr lang="en-GB"/>
          </a:p>
        </p:txBody>
      </p:sp>
      <p:sp>
        <p:nvSpPr>
          <p:cNvPr id="5202" name="Rectangle 82"/>
          <p:cNvSpPr>
            <a:spLocks noChangeArrowheads="1"/>
          </p:cNvSpPr>
          <p:nvPr/>
        </p:nvSpPr>
        <p:spPr bwMode="auto">
          <a:xfrm>
            <a:off x="4606925" y="4467225"/>
            <a:ext cx="411163"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03" name="Freeform 83"/>
          <p:cNvSpPr>
            <a:spLocks/>
          </p:cNvSpPr>
          <p:nvPr/>
        </p:nvSpPr>
        <p:spPr bwMode="auto">
          <a:xfrm>
            <a:off x="4606925" y="4651375"/>
            <a:ext cx="307975" cy="47625"/>
          </a:xfrm>
          <a:custGeom>
            <a:avLst/>
            <a:gdLst>
              <a:gd name="T0" fmla="*/ 0 w 388"/>
              <a:gd name="T1" fmla="*/ 0 h 61"/>
              <a:gd name="T2" fmla="*/ 0 w 388"/>
              <a:gd name="T3" fmla="*/ 59 h 61"/>
              <a:gd name="T4" fmla="*/ 388 w 388"/>
              <a:gd name="T5" fmla="*/ 61 h 61"/>
              <a:gd name="T6" fmla="*/ 388 w 388"/>
              <a:gd name="T7" fmla="*/ 2 h 61"/>
              <a:gd name="T8" fmla="*/ 0 w 388"/>
              <a:gd name="T9" fmla="*/ 0 h 61"/>
            </a:gdLst>
            <a:ahLst/>
            <a:cxnLst>
              <a:cxn ang="0">
                <a:pos x="T0" y="T1"/>
              </a:cxn>
              <a:cxn ang="0">
                <a:pos x="T2" y="T3"/>
              </a:cxn>
              <a:cxn ang="0">
                <a:pos x="T4" y="T5"/>
              </a:cxn>
              <a:cxn ang="0">
                <a:pos x="T6" y="T7"/>
              </a:cxn>
              <a:cxn ang="0">
                <a:pos x="T8" y="T9"/>
              </a:cxn>
            </a:cxnLst>
            <a:rect l="0" t="0" r="r" b="b"/>
            <a:pathLst>
              <a:path w="388" h="61">
                <a:moveTo>
                  <a:pt x="0" y="0"/>
                </a:moveTo>
                <a:lnTo>
                  <a:pt x="0" y="59"/>
                </a:lnTo>
                <a:lnTo>
                  <a:pt x="388" y="61"/>
                </a:lnTo>
                <a:lnTo>
                  <a:pt x="388"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204" name="Rectangle 84"/>
          <p:cNvSpPr>
            <a:spLocks noChangeArrowheads="1"/>
          </p:cNvSpPr>
          <p:nvPr/>
        </p:nvSpPr>
        <p:spPr bwMode="auto">
          <a:xfrm>
            <a:off x="4606925" y="4895850"/>
            <a:ext cx="922338"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05" name="Rectangle 85"/>
          <p:cNvSpPr>
            <a:spLocks noChangeArrowheads="1"/>
          </p:cNvSpPr>
          <p:nvPr/>
        </p:nvSpPr>
        <p:spPr bwMode="auto">
          <a:xfrm>
            <a:off x="4606925" y="5080000"/>
            <a:ext cx="615950" cy="460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06" name="Rectangle 86"/>
          <p:cNvSpPr>
            <a:spLocks noChangeArrowheads="1"/>
          </p:cNvSpPr>
          <p:nvPr/>
        </p:nvSpPr>
        <p:spPr bwMode="auto">
          <a:xfrm>
            <a:off x="4967288" y="4367213"/>
            <a:ext cx="2222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07" name="Rectangle 87"/>
          <p:cNvSpPr>
            <a:spLocks noChangeArrowheads="1"/>
          </p:cNvSpPr>
          <p:nvPr/>
        </p:nvSpPr>
        <p:spPr bwMode="auto">
          <a:xfrm>
            <a:off x="5041900" y="4413250"/>
            <a:ext cx="10160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T</a:t>
            </a:r>
            <a:endParaRPr lang="en-US"/>
          </a:p>
        </p:txBody>
      </p:sp>
      <p:sp>
        <p:nvSpPr>
          <p:cNvPr id="5208" name="Rectangle 88"/>
          <p:cNvSpPr>
            <a:spLocks noChangeArrowheads="1"/>
          </p:cNvSpPr>
          <p:nvPr/>
        </p:nvSpPr>
        <p:spPr bwMode="auto">
          <a:xfrm>
            <a:off x="4864100" y="4551363"/>
            <a:ext cx="2730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09" name="Rectangle 89"/>
          <p:cNvSpPr>
            <a:spLocks noChangeArrowheads="1"/>
          </p:cNvSpPr>
          <p:nvPr/>
        </p:nvSpPr>
        <p:spPr bwMode="auto">
          <a:xfrm>
            <a:off x="4940300" y="4597400"/>
            <a:ext cx="1190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C</a:t>
            </a:r>
            <a:endParaRPr lang="en-US"/>
          </a:p>
        </p:txBody>
      </p:sp>
      <p:sp>
        <p:nvSpPr>
          <p:cNvPr id="5210" name="Rectangle 90"/>
          <p:cNvSpPr>
            <a:spLocks noChangeArrowheads="1"/>
          </p:cNvSpPr>
          <p:nvPr/>
        </p:nvSpPr>
        <p:spPr bwMode="auto">
          <a:xfrm>
            <a:off x="5478463" y="4795838"/>
            <a:ext cx="2730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11" name="Rectangle 91"/>
          <p:cNvSpPr>
            <a:spLocks noChangeArrowheads="1"/>
          </p:cNvSpPr>
          <p:nvPr/>
        </p:nvSpPr>
        <p:spPr bwMode="auto">
          <a:xfrm>
            <a:off x="5554663" y="4840288"/>
            <a:ext cx="119062"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C</a:t>
            </a:r>
            <a:endParaRPr lang="en-US"/>
          </a:p>
        </p:txBody>
      </p:sp>
      <p:sp>
        <p:nvSpPr>
          <p:cNvPr id="5212" name="Rectangle 92"/>
          <p:cNvSpPr>
            <a:spLocks noChangeArrowheads="1"/>
          </p:cNvSpPr>
          <p:nvPr/>
        </p:nvSpPr>
        <p:spPr bwMode="auto">
          <a:xfrm>
            <a:off x="5172075" y="4979988"/>
            <a:ext cx="2540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13" name="Rectangle 93"/>
          <p:cNvSpPr>
            <a:spLocks noChangeArrowheads="1"/>
          </p:cNvSpPr>
          <p:nvPr/>
        </p:nvSpPr>
        <p:spPr bwMode="auto">
          <a:xfrm>
            <a:off x="5246688" y="5026025"/>
            <a:ext cx="10160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T</a:t>
            </a:r>
            <a:endParaRPr lang="en-US"/>
          </a:p>
        </p:txBody>
      </p:sp>
      <p:sp>
        <p:nvSpPr>
          <p:cNvPr id="5214" name="Freeform 94"/>
          <p:cNvSpPr>
            <a:spLocks/>
          </p:cNvSpPr>
          <p:nvPr/>
        </p:nvSpPr>
        <p:spPr bwMode="auto">
          <a:xfrm>
            <a:off x="4505325" y="4367213"/>
            <a:ext cx="153988" cy="184150"/>
          </a:xfrm>
          <a:custGeom>
            <a:avLst/>
            <a:gdLst>
              <a:gd name="T0" fmla="*/ 97 w 194"/>
              <a:gd name="T1" fmla="*/ 62 h 231"/>
              <a:gd name="T2" fmla="*/ 76 w 194"/>
              <a:gd name="T3" fmla="*/ 25 h 231"/>
              <a:gd name="T4" fmla="*/ 66 w 194"/>
              <a:gd name="T5" fmla="*/ 67 h 231"/>
              <a:gd name="T6" fmla="*/ 4 w 194"/>
              <a:gd name="T7" fmla="*/ 25 h 231"/>
              <a:gd name="T8" fmla="*/ 41 w 194"/>
              <a:gd name="T9" fmla="*/ 82 h 231"/>
              <a:gd name="T10" fmla="*/ 0 w 194"/>
              <a:gd name="T11" fmla="*/ 92 h 231"/>
              <a:gd name="T12" fmla="*/ 33 w 194"/>
              <a:gd name="T13" fmla="*/ 126 h 231"/>
              <a:gd name="T14" fmla="*/ 2 w 194"/>
              <a:gd name="T15" fmla="*/ 156 h 231"/>
              <a:gd name="T16" fmla="*/ 51 w 194"/>
              <a:gd name="T17" fmla="*/ 149 h 231"/>
              <a:gd name="T18" fmla="*/ 43 w 194"/>
              <a:gd name="T19" fmla="*/ 189 h 231"/>
              <a:gd name="T20" fmla="*/ 69 w 194"/>
              <a:gd name="T21" fmla="*/ 167 h 231"/>
              <a:gd name="T22" fmla="*/ 76 w 194"/>
              <a:gd name="T23" fmla="*/ 231 h 231"/>
              <a:gd name="T24" fmla="*/ 96 w 194"/>
              <a:gd name="T25" fmla="*/ 159 h 231"/>
              <a:gd name="T26" fmla="*/ 118 w 194"/>
              <a:gd name="T27" fmla="*/ 212 h 231"/>
              <a:gd name="T28" fmla="*/ 127 w 194"/>
              <a:gd name="T29" fmla="*/ 154 h 231"/>
              <a:gd name="T30" fmla="*/ 163 w 194"/>
              <a:gd name="T31" fmla="*/ 194 h 231"/>
              <a:gd name="T32" fmla="*/ 151 w 194"/>
              <a:gd name="T33" fmla="*/ 138 h 231"/>
              <a:gd name="T34" fmla="*/ 194 w 194"/>
              <a:gd name="T35" fmla="*/ 143 h 231"/>
              <a:gd name="T36" fmla="*/ 158 w 194"/>
              <a:gd name="T37" fmla="*/ 112 h 231"/>
              <a:gd name="T38" fmla="*/ 189 w 194"/>
              <a:gd name="T39" fmla="*/ 87 h 231"/>
              <a:gd name="T40" fmla="*/ 150 w 194"/>
              <a:gd name="T41" fmla="*/ 79 h 231"/>
              <a:gd name="T42" fmla="*/ 164 w 194"/>
              <a:gd name="T43" fmla="*/ 47 h 231"/>
              <a:gd name="T44" fmla="*/ 127 w 194"/>
              <a:gd name="T45" fmla="*/ 57 h 231"/>
              <a:gd name="T46" fmla="*/ 130 w 194"/>
              <a:gd name="T47" fmla="*/ 0 h 231"/>
              <a:gd name="T48" fmla="*/ 97 w 194"/>
              <a:gd name="T49" fmla="*/ 6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4" h="231">
                <a:moveTo>
                  <a:pt x="97" y="62"/>
                </a:moveTo>
                <a:lnTo>
                  <a:pt x="76" y="25"/>
                </a:lnTo>
                <a:lnTo>
                  <a:pt x="66" y="67"/>
                </a:lnTo>
                <a:lnTo>
                  <a:pt x="4" y="25"/>
                </a:lnTo>
                <a:lnTo>
                  <a:pt x="41" y="82"/>
                </a:lnTo>
                <a:lnTo>
                  <a:pt x="0" y="92"/>
                </a:lnTo>
                <a:lnTo>
                  <a:pt x="33" y="126"/>
                </a:lnTo>
                <a:lnTo>
                  <a:pt x="2" y="156"/>
                </a:lnTo>
                <a:lnTo>
                  <a:pt x="51" y="149"/>
                </a:lnTo>
                <a:lnTo>
                  <a:pt x="43" y="189"/>
                </a:lnTo>
                <a:lnTo>
                  <a:pt x="69" y="167"/>
                </a:lnTo>
                <a:lnTo>
                  <a:pt x="76" y="231"/>
                </a:lnTo>
                <a:lnTo>
                  <a:pt x="96" y="159"/>
                </a:lnTo>
                <a:lnTo>
                  <a:pt x="118" y="212"/>
                </a:lnTo>
                <a:lnTo>
                  <a:pt x="127" y="154"/>
                </a:lnTo>
                <a:lnTo>
                  <a:pt x="163" y="194"/>
                </a:lnTo>
                <a:lnTo>
                  <a:pt x="151" y="138"/>
                </a:lnTo>
                <a:lnTo>
                  <a:pt x="194" y="143"/>
                </a:lnTo>
                <a:lnTo>
                  <a:pt x="158" y="112"/>
                </a:lnTo>
                <a:lnTo>
                  <a:pt x="189" y="87"/>
                </a:lnTo>
                <a:lnTo>
                  <a:pt x="150" y="79"/>
                </a:lnTo>
                <a:lnTo>
                  <a:pt x="164" y="47"/>
                </a:lnTo>
                <a:lnTo>
                  <a:pt x="127" y="57"/>
                </a:lnTo>
                <a:lnTo>
                  <a:pt x="130" y="0"/>
                </a:lnTo>
                <a:lnTo>
                  <a:pt x="97" y="62"/>
                </a:lnTo>
                <a:close/>
              </a:path>
            </a:pathLst>
          </a:custGeom>
          <a:solidFill>
            <a:srgbClr val="00CC99"/>
          </a:solidFill>
          <a:ln w="7938">
            <a:solidFill>
              <a:srgbClr val="000000"/>
            </a:solidFill>
            <a:prstDash val="solid"/>
            <a:round/>
            <a:headEnd/>
            <a:tailEnd/>
          </a:ln>
        </p:spPr>
        <p:txBody>
          <a:bodyPr/>
          <a:lstStyle/>
          <a:p>
            <a:endParaRPr lang="en-GB"/>
          </a:p>
        </p:txBody>
      </p:sp>
      <p:sp>
        <p:nvSpPr>
          <p:cNvPr id="5215" name="Freeform 95"/>
          <p:cNvSpPr>
            <a:spLocks/>
          </p:cNvSpPr>
          <p:nvPr/>
        </p:nvSpPr>
        <p:spPr bwMode="auto">
          <a:xfrm>
            <a:off x="4505325" y="4551363"/>
            <a:ext cx="153988" cy="184150"/>
          </a:xfrm>
          <a:custGeom>
            <a:avLst/>
            <a:gdLst>
              <a:gd name="T0" fmla="*/ 97 w 194"/>
              <a:gd name="T1" fmla="*/ 63 h 232"/>
              <a:gd name="T2" fmla="*/ 76 w 194"/>
              <a:gd name="T3" fmla="*/ 25 h 232"/>
              <a:gd name="T4" fmla="*/ 66 w 194"/>
              <a:gd name="T5" fmla="*/ 68 h 232"/>
              <a:gd name="T6" fmla="*/ 4 w 194"/>
              <a:gd name="T7" fmla="*/ 25 h 232"/>
              <a:gd name="T8" fmla="*/ 41 w 194"/>
              <a:gd name="T9" fmla="*/ 82 h 232"/>
              <a:gd name="T10" fmla="*/ 0 w 194"/>
              <a:gd name="T11" fmla="*/ 92 h 232"/>
              <a:gd name="T12" fmla="*/ 33 w 194"/>
              <a:gd name="T13" fmla="*/ 127 h 232"/>
              <a:gd name="T14" fmla="*/ 2 w 194"/>
              <a:gd name="T15" fmla="*/ 156 h 232"/>
              <a:gd name="T16" fmla="*/ 51 w 194"/>
              <a:gd name="T17" fmla="*/ 150 h 232"/>
              <a:gd name="T18" fmla="*/ 43 w 194"/>
              <a:gd name="T19" fmla="*/ 189 h 232"/>
              <a:gd name="T20" fmla="*/ 69 w 194"/>
              <a:gd name="T21" fmla="*/ 168 h 232"/>
              <a:gd name="T22" fmla="*/ 76 w 194"/>
              <a:gd name="T23" fmla="*/ 232 h 232"/>
              <a:gd name="T24" fmla="*/ 96 w 194"/>
              <a:gd name="T25" fmla="*/ 160 h 232"/>
              <a:gd name="T26" fmla="*/ 118 w 194"/>
              <a:gd name="T27" fmla="*/ 212 h 232"/>
              <a:gd name="T28" fmla="*/ 127 w 194"/>
              <a:gd name="T29" fmla="*/ 155 h 232"/>
              <a:gd name="T30" fmla="*/ 163 w 194"/>
              <a:gd name="T31" fmla="*/ 194 h 232"/>
              <a:gd name="T32" fmla="*/ 151 w 194"/>
              <a:gd name="T33" fmla="*/ 138 h 232"/>
              <a:gd name="T34" fmla="*/ 194 w 194"/>
              <a:gd name="T35" fmla="*/ 143 h 232"/>
              <a:gd name="T36" fmla="*/ 158 w 194"/>
              <a:gd name="T37" fmla="*/ 112 h 232"/>
              <a:gd name="T38" fmla="*/ 189 w 194"/>
              <a:gd name="T39" fmla="*/ 87 h 232"/>
              <a:gd name="T40" fmla="*/ 150 w 194"/>
              <a:gd name="T41" fmla="*/ 79 h 232"/>
              <a:gd name="T42" fmla="*/ 164 w 194"/>
              <a:gd name="T43" fmla="*/ 48 h 232"/>
              <a:gd name="T44" fmla="*/ 127 w 194"/>
              <a:gd name="T45" fmla="*/ 58 h 232"/>
              <a:gd name="T46" fmla="*/ 130 w 194"/>
              <a:gd name="T47" fmla="*/ 0 h 232"/>
              <a:gd name="T48" fmla="*/ 97 w 194"/>
              <a:gd name="T49" fmla="*/ 6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4" h="232">
                <a:moveTo>
                  <a:pt x="97" y="63"/>
                </a:moveTo>
                <a:lnTo>
                  <a:pt x="76" y="25"/>
                </a:lnTo>
                <a:lnTo>
                  <a:pt x="66" y="68"/>
                </a:lnTo>
                <a:lnTo>
                  <a:pt x="4" y="25"/>
                </a:lnTo>
                <a:lnTo>
                  <a:pt x="41" y="82"/>
                </a:lnTo>
                <a:lnTo>
                  <a:pt x="0" y="92"/>
                </a:lnTo>
                <a:lnTo>
                  <a:pt x="33" y="127"/>
                </a:lnTo>
                <a:lnTo>
                  <a:pt x="2" y="156"/>
                </a:lnTo>
                <a:lnTo>
                  <a:pt x="51" y="150"/>
                </a:lnTo>
                <a:lnTo>
                  <a:pt x="43" y="189"/>
                </a:lnTo>
                <a:lnTo>
                  <a:pt x="69" y="168"/>
                </a:lnTo>
                <a:lnTo>
                  <a:pt x="76" y="232"/>
                </a:lnTo>
                <a:lnTo>
                  <a:pt x="96" y="160"/>
                </a:lnTo>
                <a:lnTo>
                  <a:pt x="118" y="212"/>
                </a:lnTo>
                <a:lnTo>
                  <a:pt x="127" y="155"/>
                </a:lnTo>
                <a:lnTo>
                  <a:pt x="163" y="194"/>
                </a:lnTo>
                <a:lnTo>
                  <a:pt x="151" y="138"/>
                </a:lnTo>
                <a:lnTo>
                  <a:pt x="194" y="143"/>
                </a:lnTo>
                <a:lnTo>
                  <a:pt x="158" y="112"/>
                </a:lnTo>
                <a:lnTo>
                  <a:pt x="189" y="87"/>
                </a:lnTo>
                <a:lnTo>
                  <a:pt x="150" y="79"/>
                </a:lnTo>
                <a:lnTo>
                  <a:pt x="164" y="48"/>
                </a:lnTo>
                <a:lnTo>
                  <a:pt x="127" y="58"/>
                </a:lnTo>
                <a:lnTo>
                  <a:pt x="130" y="0"/>
                </a:lnTo>
                <a:lnTo>
                  <a:pt x="97" y="63"/>
                </a:lnTo>
                <a:close/>
              </a:path>
            </a:pathLst>
          </a:custGeom>
          <a:solidFill>
            <a:srgbClr val="00CC99"/>
          </a:solidFill>
          <a:ln w="7938">
            <a:solidFill>
              <a:srgbClr val="000000"/>
            </a:solidFill>
            <a:prstDash val="solid"/>
            <a:round/>
            <a:headEnd/>
            <a:tailEnd/>
          </a:ln>
        </p:spPr>
        <p:txBody>
          <a:bodyPr/>
          <a:lstStyle/>
          <a:p>
            <a:endParaRPr lang="en-GB"/>
          </a:p>
        </p:txBody>
      </p:sp>
      <p:sp>
        <p:nvSpPr>
          <p:cNvPr id="5216" name="Freeform 96"/>
          <p:cNvSpPr>
            <a:spLocks/>
          </p:cNvSpPr>
          <p:nvPr/>
        </p:nvSpPr>
        <p:spPr bwMode="auto">
          <a:xfrm>
            <a:off x="4505325" y="4797425"/>
            <a:ext cx="153988" cy="182563"/>
          </a:xfrm>
          <a:custGeom>
            <a:avLst/>
            <a:gdLst>
              <a:gd name="T0" fmla="*/ 97 w 194"/>
              <a:gd name="T1" fmla="*/ 62 h 232"/>
              <a:gd name="T2" fmla="*/ 76 w 194"/>
              <a:gd name="T3" fmla="*/ 25 h 232"/>
              <a:gd name="T4" fmla="*/ 66 w 194"/>
              <a:gd name="T5" fmla="*/ 67 h 232"/>
              <a:gd name="T6" fmla="*/ 4 w 194"/>
              <a:gd name="T7" fmla="*/ 25 h 232"/>
              <a:gd name="T8" fmla="*/ 41 w 194"/>
              <a:gd name="T9" fmla="*/ 82 h 232"/>
              <a:gd name="T10" fmla="*/ 0 w 194"/>
              <a:gd name="T11" fmla="*/ 92 h 232"/>
              <a:gd name="T12" fmla="*/ 33 w 194"/>
              <a:gd name="T13" fmla="*/ 127 h 232"/>
              <a:gd name="T14" fmla="*/ 2 w 194"/>
              <a:gd name="T15" fmla="*/ 156 h 232"/>
              <a:gd name="T16" fmla="*/ 51 w 194"/>
              <a:gd name="T17" fmla="*/ 150 h 232"/>
              <a:gd name="T18" fmla="*/ 43 w 194"/>
              <a:gd name="T19" fmla="*/ 189 h 232"/>
              <a:gd name="T20" fmla="*/ 69 w 194"/>
              <a:gd name="T21" fmla="*/ 168 h 232"/>
              <a:gd name="T22" fmla="*/ 76 w 194"/>
              <a:gd name="T23" fmla="*/ 232 h 232"/>
              <a:gd name="T24" fmla="*/ 96 w 194"/>
              <a:gd name="T25" fmla="*/ 159 h 232"/>
              <a:gd name="T26" fmla="*/ 118 w 194"/>
              <a:gd name="T27" fmla="*/ 212 h 232"/>
              <a:gd name="T28" fmla="*/ 127 w 194"/>
              <a:gd name="T29" fmla="*/ 154 h 232"/>
              <a:gd name="T30" fmla="*/ 163 w 194"/>
              <a:gd name="T31" fmla="*/ 194 h 232"/>
              <a:gd name="T32" fmla="*/ 151 w 194"/>
              <a:gd name="T33" fmla="*/ 138 h 232"/>
              <a:gd name="T34" fmla="*/ 194 w 194"/>
              <a:gd name="T35" fmla="*/ 143 h 232"/>
              <a:gd name="T36" fmla="*/ 158 w 194"/>
              <a:gd name="T37" fmla="*/ 112 h 232"/>
              <a:gd name="T38" fmla="*/ 189 w 194"/>
              <a:gd name="T39" fmla="*/ 87 h 232"/>
              <a:gd name="T40" fmla="*/ 150 w 194"/>
              <a:gd name="T41" fmla="*/ 79 h 232"/>
              <a:gd name="T42" fmla="*/ 164 w 194"/>
              <a:gd name="T43" fmla="*/ 48 h 232"/>
              <a:gd name="T44" fmla="*/ 127 w 194"/>
              <a:gd name="T45" fmla="*/ 58 h 232"/>
              <a:gd name="T46" fmla="*/ 130 w 194"/>
              <a:gd name="T47" fmla="*/ 0 h 232"/>
              <a:gd name="T48" fmla="*/ 97 w 194"/>
              <a:gd name="T49" fmla="*/ 6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4" h="232">
                <a:moveTo>
                  <a:pt x="97" y="62"/>
                </a:moveTo>
                <a:lnTo>
                  <a:pt x="76" y="25"/>
                </a:lnTo>
                <a:lnTo>
                  <a:pt x="66" y="67"/>
                </a:lnTo>
                <a:lnTo>
                  <a:pt x="4" y="25"/>
                </a:lnTo>
                <a:lnTo>
                  <a:pt x="41" y="82"/>
                </a:lnTo>
                <a:lnTo>
                  <a:pt x="0" y="92"/>
                </a:lnTo>
                <a:lnTo>
                  <a:pt x="33" y="127"/>
                </a:lnTo>
                <a:lnTo>
                  <a:pt x="2" y="156"/>
                </a:lnTo>
                <a:lnTo>
                  <a:pt x="51" y="150"/>
                </a:lnTo>
                <a:lnTo>
                  <a:pt x="43" y="189"/>
                </a:lnTo>
                <a:lnTo>
                  <a:pt x="69" y="168"/>
                </a:lnTo>
                <a:lnTo>
                  <a:pt x="76" y="232"/>
                </a:lnTo>
                <a:lnTo>
                  <a:pt x="96" y="159"/>
                </a:lnTo>
                <a:lnTo>
                  <a:pt x="118" y="212"/>
                </a:lnTo>
                <a:lnTo>
                  <a:pt x="127" y="154"/>
                </a:lnTo>
                <a:lnTo>
                  <a:pt x="163" y="194"/>
                </a:lnTo>
                <a:lnTo>
                  <a:pt x="151" y="138"/>
                </a:lnTo>
                <a:lnTo>
                  <a:pt x="194" y="143"/>
                </a:lnTo>
                <a:lnTo>
                  <a:pt x="158" y="112"/>
                </a:lnTo>
                <a:lnTo>
                  <a:pt x="189" y="87"/>
                </a:lnTo>
                <a:lnTo>
                  <a:pt x="150" y="79"/>
                </a:lnTo>
                <a:lnTo>
                  <a:pt x="164" y="48"/>
                </a:lnTo>
                <a:lnTo>
                  <a:pt x="127" y="58"/>
                </a:lnTo>
                <a:lnTo>
                  <a:pt x="130" y="0"/>
                </a:lnTo>
                <a:lnTo>
                  <a:pt x="97" y="62"/>
                </a:lnTo>
                <a:close/>
              </a:path>
            </a:pathLst>
          </a:custGeom>
          <a:solidFill>
            <a:srgbClr val="00CC99"/>
          </a:solidFill>
          <a:ln w="7938">
            <a:solidFill>
              <a:srgbClr val="000000"/>
            </a:solidFill>
            <a:prstDash val="solid"/>
            <a:round/>
            <a:headEnd/>
            <a:tailEnd/>
          </a:ln>
        </p:spPr>
        <p:txBody>
          <a:bodyPr/>
          <a:lstStyle/>
          <a:p>
            <a:endParaRPr lang="en-GB"/>
          </a:p>
        </p:txBody>
      </p:sp>
      <p:sp>
        <p:nvSpPr>
          <p:cNvPr id="5217" name="Freeform 97"/>
          <p:cNvSpPr>
            <a:spLocks/>
          </p:cNvSpPr>
          <p:nvPr/>
        </p:nvSpPr>
        <p:spPr bwMode="auto">
          <a:xfrm>
            <a:off x="4505325" y="5041900"/>
            <a:ext cx="153988" cy="184150"/>
          </a:xfrm>
          <a:custGeom>
            <a:avLst/>
            <a:gdLst>
              <a:gd name="T0" fmla="*/ 97 w 194"/>
              <a:gd name="T1" fmla="*/ 62 h 231"/>
              <a:gd name="T2" fmla="*/ 76 w 194"/>
              <a:gd name="T3" fmla="*/ 24 h 231"/>
              <a:gd name="T4" fmla="*/ 66 w 194"/>
              <a:gd name="T5" fmla="*/ 67 h 231"/>
              <a:gd name="T6" fmla="*/ 4 w 194"/>
              <a:gd name="T7" fmla="*/ 24 h 231"/>
              <a:gd name="T8" fmla="*/ 41 w 194"/>
              <a:gd name="T9" fmla="*/ 82 h 231"/>
              <a:gd name="T10" fmla="*/ 0 w 194"/>
              <a:gd name="T11" fmla="*/ 92 h 231"/>
              <a:gd name="T12" fmla="*/ 33 w 194"/>
              <a:gd name="T13" fmla="*/ 126 h 231"/>
              <a:gd name="T14" fmla="*/ 2 w 194"/>
              <a:gd name="T15" fmla="*/ 156 h 231"/>
              <a:gd name="T16" fmla="*/ 51 w 194"/>
              <a:gd name="T17" fmla="*/ 149 h 231"/>
              <a:gd name="T18" fmla="*/ 43 w 194"/>
              <a:gd name="T19" fmla="*/ 189 h 231"/>
              <a:gd name="T20" fmla="*/ 69 w 194"/>
              <a:gd name="T21" fmla="*/ 167 h 231"/>
              <a:gd name="T22" fmla="*/ 76 w 194"/>
              <a:gd name="T23" fmla="*/ 231 h 231"/>
              <a:gd name="T24" fmla="*/ 96 w 194"/>
              <a:gd name="T25" fmla="*/ 159 h 231"/>
              <a:gd name="T26" fmla="*/ 118 w 194"/>
              <a:gd name="T27" fmla="*/ 212 h 231"/>
              <a:gd name="T28" fmla="*/ 127 w 194"/>
              <a:gd name="T29" fmla="*/ 154 h 231"/>
              <a:gd name="T30" fmla="*/ 163 w 194"/>
              <a:gd name="T31" fmla="*/ 194 h 231"/>
              <a:gd name="T32" fmla="*/ 151 w 194"/>
              <a:gd name="T33" fmla="*/ 138 h 231"/>
              <a:gd name="T34" fmla="*/ 194 w 194"/>
              <a:gd name="T35" fmla="*/ 143 h 231"/>
              <a:gd name="T36" fmla="*/ 158 w 194"/>
              <a:gd name="T37" fmla="*/ 111 h 231"/>
              <a:gd name="T38" fmla="*/ 189 w 194"/>
              <a:gd name="T39" fmla="*/ 87 h 231"/>
              <a:gd name="T40" fmla="*/ 150 w 194"/>
              <a:gd name="T41" fmla="*/ 79 h 231"/>
              <a:gd name="T42" fmla="*/ 164 w 194"/>
              <a:gd name="T43" fmla="*/ 47 h 231"/>
              <a:gd name="T44" fmla="*/ 127 w 194"/>
              <a:gd name="T45" fmla="*/ 57 h 231"/>
              <a:gd name="T46" fmla="*/ 130 w 194"/>
              <a:gd name="T47" fmla="*/ 0 h 231"/>
              <a:gd name="T48" fmla="*/ 97 w 194"/>
              <a:gd name="T49" fmla="*/ 6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4" h="231">
                <a:moveTo>
                  <a:pt x="97" y="62"/>
                </a:moveTo>
                <a:lnTo>
                  <a:pt x="76" y="24"/>
                </a:lnTo>
                <a:lnTo>
                  <a:pt x="66" y="67"/>
                </a:lnTo>
                <a:lnTo>
                  <a:pt x="4" y="24"/>
                </a:lnTo>
                <a:lnTo>
                  <a:pt x="41" y="82"/>
                </a:lnTo>
                <a:lnTo>
                  <a:pt x="0" y="92"/>
                </a:lnTo>
                <a:lnTo>
                  <a:pt x="33" y="126"/>
                </a:lnTo>
                <a:lnTo>
                  <a:pt x="2" y="156"/>
                </a:lnTo>
                <a:lnTo>
                  <a:pt x="51" y="149"/>
                </a:lnTo>
                <a:lnTo>
                  <a:pt x="43" y="189"/>
                </a:lnTo>
                <a:lnTo>
                  <a:pt x="69" y="167"/>
                </a:lnTo>
                <a:lnTo>
                  <a:pt x="76" y="231"/>
                </a:lnTo>
                <a:lnTo>
                  <a:pt x="96" y="159"/>
                </a:lnTo>
                <a:lnTo>
                  <a:pt x="118" y="212"/>
                </a:lnTo>
                <a:lnTo>
                  <a:pt x="127" y="154"/>
                </a:lnTo>
                <a:lnTo>
                  <a:pt x="163" y="194"/>
                </a:lnTo>
                <a:lnTo>
                  <a:pt x="151" y="138"/>
                </a:lnTo>
                <a:lnTo>
                  <a:pt x="194" y="143"/>
                </a:lnTo>
                <a:lnTo>
                  <a:pt x="158" y="111"/>
                </a:lnTo>
                <a:lnTo>
                  <a:pt x="189" y="87"/>
                </a:lnTo>
                <a:lnTo>
                  <a:pt x="150" y="79"/>
                </a:lnTo>
                <a:lnTo>
                  <a:pt x="164" y="47"/>
                </a:lnTo>
                <a:lnTo>
                  <a:pt x="127" y="57"/>
                </a:lnTo>
                <a:lnTo>
                  <a:pt x="130" y="0"/>
                </a:lnTo>
                <a:lnTo>
                  <a:pt x="97" y="62"/>
                </a:lnTo>
                <a:close/>
              </a:path>
            </a:pathLst>
          </a:custGeom>
          <a:solidFill>
            <a:srgbClr val="00CC99"/>
          </a:solidFill>
          <a:ln w="7938">
            <a:solidFill>
              <a:srgbClr val="000000"/>
            </a:solidFill>
            <a:prstDash val="solid"/>
            <a:round/>
            <a:headEnd/>
            <a:tailEnd/>
          </a:ln>
        </p:spPr>
        <p:txBody>
          <a:bodyPr/>
          <a:lstStyle/>
          <a:p>
            <a:endParaRPr lang="en-GB"/>
          </a:p>
        </p:txBody>
      </p:sp>
      <p:sp>
        <p:nvSpPr>
          <p:cNvPr id="5218" name="Rectangle 98"/>
          <p:cNvSpPr>
            <a:spLocks noChangeArrowheads="1"/>
          </p:cNvSpPr>
          <p:nvPr/>
        </p:nvSpPr>
        <p:spPr bwMode="auto">
          <a:xfrm>
            <a:off x="5940425" y="3608388"/>
            <a:ext cx="358775" cy="460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19" name="Rectangle 99"/>
          <p:cNvSpPr>
            <a:spLocks noChangeArrowheads="1"/>
          </p:cNvSpPr>
          <p:nvPr/>
        </p:nvSpPr>
        <p:spPr bwMode="auto">
          <a:xfrm>
            <a:off x="5940425" y="3792538"/>
            <a:ext cx="565150" cy="460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20" name="Freeform 100"/>
          <p:cNvSpPr>
            <a:spLocks/>
          </p:cNvSpPr>
          <p:nvPr/>
        </p:nvSpPr>
        <p:spPr bwMode="auto">
          <a:xfrm>
            <a:off x="6140450" y="1976438"/>
            <a:ext cx="404813" cy="1060450"/>
          </a:xfrm>
          <a:custGeom>
            <a:avLst/>
            <a:gdLst>
              <a:gd name="T0" fmla="*/ 14 w 511"/>
              <a:gd name="T1" fmla="*/ 146 h 1336"/>
              <a:gd name="T2" fmla="*/ 2 w 511"/>
              <a:gd name="T3" fmla="*/ 501 h 1336"/>
              <a:gd name="T4" fmla="*/ 2 w 511"/>
              <a:gd name="T5" fmla="*/ 694 h 1336"/>
              <a:gd name="T6" fmla="*/ 7 w 511"/>
              <a:gd name="T7" fmla="*/ 865 h 1336"/>
              <a:gd name="T8" fmla="*/ 22 w 511"/>
              <a:gd name="T9" fmla="*/ 1008 h 1336"/>
              <a:gd name="T10" fmla="*/ 27 w 511"/>
              <a:gd name="T11" fmla="*/ 1044 h 1336"/>
              <a:gd name="T12" fmla="*/ 45 w 511"/>
              <a:gd name="T13" fmla="*/ 1120 h 1336"/>
              <a:gd name="T14" fmla="*/ 78 w 511"/>
              <a:gd name="T15" fmla="*/ 1200 h 1336"/>
              <a:gd name="T16" fmla="*/ 107 w 511"/>
              <a:gd name="T17" fmla="*/ 1246 h 1336"/>
              <a:gd name="T18" fmla="*/ 148 w 511"/>
              <a:gd name="T19" fmla="*/ 1289 h 1336"/>
              <a:gd name="T20" fmla="*/ 198 w 511"/>
              <a:gd name="T21" fmla="*/ 1320 h 1336"/>
              <a:gd name="T22" fmla="*/ 247 w 511"/>
              <a:gd name="T23" fmla="*/ 1336 h 1336"/>
              <a:gd name="T24" fmla="*/ 285 w 511"/>
              <a:gd name="T25" fmla="*/ 1331 h 1336"/>
              <a:gd name="T26" fmla="*/ 337 w 511"/>
              <a:gd name="T27" fmla="*/ 1308 h 1336"/>
              <a:gd name="T28" fmla="*/ 413 w 511"/>
              <a:gd name="T29" fmla="*/ 1253 h 1336"/>
              <a:gd name="T30" fmla="*/ 478 w 511"/>
              <a:gd name="T31" fmla="*/ 1184 h 1336"/>
              <a:gd name="T32" fmla="*/ 493 w 511"/>
              <a:gd name="T33" fmla="*/ 1166 h 1336"/>
              <a:gd name="T34" fmla="*/ 505 w 511"/>
              <a:gd name="T35" fmla="*/ 1154 h 1336"/>
              <a:gd name="T36" fmla="*/ 511 w 511"/>
              <a:gd name="T37" fmla="*/ 1139 h 1336"/>
              <a:gd name="T38" fmla="*/ 503 w 511"/>
              <a:gd name="T39" fmla="*/ 1125 h 1336"/>
              <a:gd name="T40" fmla="*/ 506 w 511"/>
              <a:gd name="T41" fmla="*/ 1128 h 1336"/>
              <a:gd name="T42" fmla="*/ 500 w 511"/>
              <a:gd name="T43" fmla="*/ 1108 h 1336"/>
              <a:gd name="T44" fmla="*/ 498 w 511"/>
              <a:gd name="T45" fmla="*/ 1103 h 1336"/>
              <a:gd name="T46" fmla="*/ 493 w 511"/>
              <a:gd name="T47" fmla="*/ 1038 h 1336"/>
              <a:gd name="T48" fmla="*/ 493 w 511"/>
              <a:gd name="T49" fmla="*/ 965 h 1336"/>
              <a:gd name="T50" fmla="*/ 493 w 511"/>
              <a:gd name="T51" fmla="*/ 822 h 1336"/>
              <a:gd name="T52" fmla="*/ 493 w 511"/>
              <a:gd name="T53" fmla="*/ 647 h 1336"/>
              <a:gd name="T54" fmla="*/ 493 w 511"/>
              <a:gd name="T55" fmla="*/ 445 h 1336"/>
              <a:gd name="T56" fmla="*/ 493 w 511"/>
              <a:gd name="T57" fmla="*/ 151 h 1336"/>
              <a:gd name="T58" fmla="*/ 454 w 511"/>
              <a:gd name="T59" fmla="*/ 151 h 1336"/>
              <a:gd name="T60" fmla="*/ 454 w 511"/>
              <a:gd name="T61" fmla="*/ 445 h 1336"/>
              <a:gd name="T62" fmla="*/ 454 w 511"/>
              <a:gd name="T63" fmla="*/ 647 h 1336"/>
              <a:gd name="T64" fmla="*/ 454 w 511"/>
              <a:gd name="T65" fmla="*/ 822 h 1336"/>
              <a:gd name="T66" fmla="*/ 454 w 511"/>
              <a:gd name="T67" fmla="*/ 965 h 1336"/>
              <a:gd name="T68" fmla="*/ 454 w 511"/>
              <a:gd name="T69" fmla="*/ 1038 h 1336"/>
              <a:gd name="T70" fmla="*/ 459 w 511"/>
              <a:gd name="T71" fmla="*/ 1103 h 1336"/>
              <a:gd name="T72" fmla="*/ 465 w 511"/>
              <a:gd name="T73" fmla="*/ 1133 h 1336"/>
              <a:gd name="T74" fmla="*/ 475 w 511"/>
              <a:gd name="T75" fmla="*/ 1149 h 1336"/>
              <a:gd name="T76" fmla="*/ 472 w 511"/>
              <a:gd name="T77" fmla="*/ 1139 h 1336"/>
              <a:gd name="T78" fmla="*/ 473 w 511"/>
              <a:gd name="T79" fmla="*/ 1131 h 1336"/>
              <a:gd name="T80" fmla="*/ 477 w 511"/>
              <a:gd name="T81" fmla="*/ 1126 h 1336"/>
              <a:gd name="T82" fmla="*/ 465 w 511"/>
              <a:gd name="T83" fmla="*/ 1138 h 1336"/>
              <a:gd name="T84" fmla="*/ 459 w 511"/>
              <a:gd name="T85" fmla="*/ 1148 h 1336"/>
              <a:gd name="T86" fmla="*/ 414 w 511"/>
              <a:gd name="T87" fmla="*/ 1195 h 1336"/>
              <a:gd name="T88" fmla="*/ 316 w 511"/>
              <a:gd name="T89" fmla="*/ 1276 h 1336"/>
              <a:gd name="T90" fmla="*/ 304 w 511"/>
              <a:gd name="T91" fmla="*/ 1282 h 1336"/>
              <a:gd name="T92" fmla="*/ 278 w 511"/>
              <a:gd name="T93" fmla="*/ 1313 h 1336"/>
              <a:gd name="T94" fmla="*/ 247 w 511"/>
              <a:gd name="T95" fmla="*/ 1297 h 1336"/>
              <a:gd name="T96" fmla="*/ 239 w 511"/>
              <a:gd name="T97" fmla="*/ 1295 h 1336"/>
              <a:gd name="T98" fmla="*/ 176 w 511"/>
              <a:gd name="T99" fmla="*/ 1285 h 1336"/>
              <a:gd name="T100" fmla="*/ 161 w 511"/>
              <a:gd name="T101" fmla="*/ 1249 h 1336"/>
              <a:gd name="T102" fmla="*/ 122 w 511"/>
              <a:gd name="T103" fmla="*/ 1198 h 1336"/>
              <a:gd name="T104" fmla="*/ 114 w 511"/>
              <a:gd name="T105" fmla="*/ 1185 h 1336"/>
              <a:gd name="T106" fmla="*/ 81 w 511"/>
              <a:gd name="T107" fmla="*/ 1105 h 1336"/>
              <a:gd name="T108" fmla="*/ 46 w 511"/>
              <a:gd name="T109" fmla="*/ 1044 h 1336"/>
              <a:gd name="T110" fmla="*/ 60 w 511"/>
              <a:gd name="T111" fmla="*/ 1001 h 1336"/>
              <a:gd name="T112" fmla="*/ 46 w 511"/>
              <a:gd name="T113" fmla="*/ 865 h 1336"/>
              <a:gd name="T114" fmla="*/ 42 w 511"/>
              <a:gd name="T115" fmla="*/ 694 h 1336"/>
              <a:gd name="T116" fmla="*/ 42 w 511"/>
              <a:gd name="T117" fmla="*/ 501 h 1336"/>
              <a:gd name="T118" fmla="*/ 53 w 511"/>
              <a:gd name="T119" fmla="*/ 146 h 1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1" h="1336">
                <a:moveTo>
                  <a:pt x="60" y="1"/>
                </a:moveTo>
                <a:lnTo>
                  <a:pt x="20" y="0"/>
                </a:lnTo>
                <a:lnTo>
                  <a:pt x="14" y="146"/>
                </a:lnTo>
                <a:lnTo>
                  <a:pt x="9" y="292"/>
                </a:lnTo>
                <a:lnTo>
                  <a:pt x="4" y="433"/>
                </a:lnTo>
                <a:lnTo>
                  <a:pt x="2" y="501"/>
                </a:lnTo>
                <a:lnTo>
                  <a:pt x="2" y="568"/>
                </a:lnTo>
                <a:lnTo>
                  <a:pt x="0" y="632"/>
                </a:lnTo>
                <a:lnTo>
                  <a:pt x="2" y="694"/>
                </a:lnTo>
                <a:lnTo>
                  <a:pt x="2" y="753"/>
                </a:lnTo>
                <a:lnTo>
                  <a:pt x="4" y="811"/>
                </a:lnTo>
                <a:lnTo>
                  <a:pt x="7" y="865"/>
                </a:lnTo>
                <a:lnTo>
                  <a:pt x="10" y="914"/>
                </a:lnTo>
                <a:lnTo>
                  <a:pt x="15" y="962"/>
                </a:lnTo>
                <a:lnTo>
                  <a:pt x="22" y="1008"/>
                </a:lnTo>
                <a:lnTo>
                  <a:pt x="40" y="1005"/>
                </a:lnTo>
                <a:lnTo>
                  <a:pt x="22" y="1008"/>
                </a:lnTo>
                <a:lnTo>
                  <a:pt x="27" y="1044"/>
                </a:lnTo>
                <a:lnTo>
                  <a:pt x="28" y="1051"/>
                </a:lnTo>
                <a:lnTo>
                  <a:pt x="37" y="1087"/>
                </a:lnTo>
                <a:lnTo>
                  <a:pt x="45" y="1120"/>
                </a:lnTo>
                <a:lnTo>
                  <a:pt x="55" y="1149"/>
                </a:lnTo>
                <a:lnTo>
                  <a:pt x="66" y="1175"/>
                </a:lnTo>
                <a:lnTo>
                  <a:pt x="78" y="1200"/>
                </a:lnTo>
                <a:lnTo>
                  <a:pt x="89" y="1220"/>
                </a:lnTo>
                <a:lnTo>
                  <a:pt x="94" y="1226"/>
                </a:lnTo>
                <a:lnTo>
                  <a:pt x="107" y="1246"/>
                </a:lnTo>
                <a:lnTo>
                  <a:pt x="120" y="1263"/>
                </a:lnTo>
                <a:lnTo>
                  <a:pt x="133" y="1277"/>
                </a:lnTo>
                <a:lnTo>
                  <a:pt x="148" y="1289"/>
                </a:lnTo>
                <a:lnTo>
                  <a:pt x="161" y="1300"/>
                </a:lnTo>
                <a:lnTo>
                  <a:pt x="168" y="1304"/>
                </a:lnTo>
                <a:lnTo>
                  <a:pt x="198" y="1320"/>
                </a:lnTo>
                <a:lnTo>
                  <a:pt x="225" y="1331"/>
                </a:lnTo>
                <a:lnTo>
                  <a:pt x="239" y="1335"/>
                </a:lnTo>
                <a:lnTo>
                  <a:pt x="247" y="1336"/>
                </a:lnTo>
                <a:lnTo>
                  <a:pt x="262" y="1336"/>
                </a:lnTo>
                <a:lnTo>
                  <a:pt x="278" y="1333"/>
                </a:lnTo>
                <a:lnTo>
                  <a:pt x="285" y="1331"/>
                </a:lnTo>
                <a:lnTo>
                  <a:pt x="303" y="1327"/>
                </a:lnTo>
                <a:lnTo>
                  <a:pt x="319" y="1318"/>
                </a:lnTo>
                <a:lnTo>
                  <a:pt x="337" y="1308"/>
                </a:lnTo>
                <a:lnTo>
                  <a:pt x="344" y="1304"/>
                </a:lnTo>
                <a:lnTo>
                  <a:pt x="378" y="1281"/>
                </a:lnTo>
                <a:lnTo>
                  <a:pt x="413" y="1253"/>
                </a:lnTo>
                <a:lnTo>
                  <a:pt x="442" y="1223"/>
                </a:lnTo>
                <a:lnTo>
                  <a:pt x="468" y="1195"/>
                </a:lnTo>
                <a:lnTo>
                  <a:pt x="478" y="1184"/>
                </a:lnTo>
                <a:lnTo>
                  <a:pt x="488" y="1172"/>
                </a:lnTo>
                <a:lnTo>
                  <a:pt x="490" y="1172"/>
                </a:lnTo>
                <a:lnTo>
                  <a:pt x="493" y="1166"/>
                </a:lnTo>
                <a:lnTo>
                  <a:pt x="498" y="1159"/>
                </a:lnTo>
                <a:lnTo>
                  <a:pt x="501" y="1156"/>
                </a:lnTo>
                <a:lnTo>
                  <a:pt x="505" y="1154"/>
                </a:lnTo>
                <a:lnTo>
                  <a:pt x="508" y="1148"/>
                </a:lnTo>
                <a:lnTo>
                  <a:pt x="510" y="1146"/>
                </a:lnTo>
                <a:lnTo>
                  <a:pt x="511" y="1139"/>
                </a:lnTo>
                <a:lnTo>
                  <a:pt x="510" y="1131"/>
                </a:lnTo>
                <a:lnTo>
                  <a:pt x="505" y="1125"/>
                </a:lnTo>
                <a:lnTo>
                  <a:pt x="503" y="1125"/>
                </a:lnTo>
                <a:lnTo>
                  <a:pt x="503" y="1121"/>
                </a:lnTo>
                <a:lnTo>
                  <a:pt x="488" y="1136"/>
                </a:lnTo>
                <a:lnTo>
                  <a:pt x="506" y="1128"/>
                </a:lnTo>
                <a:lnTo>
                  <a:pt x="505" y="1125"/>
                </a:lnTo>
                <a:lnTo>
                  <a:pt x="501" y="1118"/>
                </a:lnTo>
                <a:lnTo>
                  <a:pt x="500" y="1108"/>
                </a:lnTo>
                <a:lnTo>
                  <a:pt x="482" y="1116"/>
                </a:lnTo>
                <a:lnTo>
                  <a:pt x="501" y="1116"/>
                </a:lnTo>
                <a:lnTo>
                  <a:pt x="498" y="1103"/>
                </a:lnTo>
                <a:lnTo>
                  <a:pt x="496" y="1087"/>
                </a:lnTo>
                <a:lnTo>
                  <a:pt x="495" y="1065"/>
                </a:lnTo>
                <a:lnTo>
                  <a:pt x="493" y="1038"/>
                </a:lnTo>
                <a:lnTo>
                  <a:pt x="493" y="1023"/>
                </a:lnTo>
                <a:lnTo>
                  <a:pt x="493" y="1005"/>
                </a:lnTo>
                <a:lnTo>
                  <a:pt x="493" y="965"/>
                </a:lnTo>
                <a:lnTo>
                  <a:pt x="493" y="923"/>
                </a:lnTo>
                <a:lnTo>
                  <a:pt x="493" y="875"/>
                </a:lnTo>
                <a:lnTo>
                  <a:pt x="493" y="822"/>
                </a:lnTo>
                <a:lnTo>
                  <a:pt x="493" y="768"/>
                </a:lnTo>
                <a:lnTo>
                  <a:pt x="493" y="709"/>
                </a:lnTo>
                <a:lnTo>
                  <a:pt x="493" y="647"/>
                </a:lnTo>
                <a:lnTo>
                  <a:pt x="493" y="581"/>
                </a:lnTo>
                <a:lnTo>
                  <a:pt x="493" y="514"/>
                </a:lnTo>
                <a:lnTo>
                  <a:pt x="493" y="445"/>
                </a:lnTo>
                <a:lnTo>
                  <a:pt x="493" y="374"/>
                </a:lnTo>
                <a:lnTo>
                  <a:pt x="493" y="300"/>
                </a:lnTo>
                <a:lnTo>
                  <a:pt x="493" y="151"/>
                </a:lnTo>
                <a:lnTo>
                  <a:pt x="493" y="0"/>
                </a:lnTo>
                <a:lnTo>
                  <a:pt x="454" y="0"/>
                </a:lnTo>
                <a:lnTo>
                  <a:pt x="454" y="151"/>
                </a:lnTo>
                <a:lnTo>
                  <a:pt x="454" y="300"/>
                </a:lnTo>
                <a:lnTo>
                  <a:pt x="454" y="374"/>
                </a:lnTo>
                <a:lnTo>
                  <a:pt x="454" y="445"/>
                </a:lnTo>
                <a:lnTo>
                  <a:pt x="454" y="514"/>
                </a:lnTo>
                <a:lnTo>
                  <a:pt x="454" y="581"/>
                </a:lnTo>
                <a:lnTo>
                  <a:pt x="454" y="647"/>
                </a:lnTo>
                <a:lnTo>
                  <a:pt x="454" y="709"/>
                </a:lnTo>
                <a:lnTo>
                  <a:pt x="454" y="768"/>
                </a:lnTo>
                <a:lnTo>
                  <a:pt x="454" y="822"/>
                </a:lnTo>
                <a:lnTo>
                  <a:pt x="454" y="875"/>
                </a:lnTo>
                <a:lnTo>
                  <a:pt x="454" y="923"/>
                </a:lnTo>
                <a:lnTo>
                  <a:pt x="454" y="965"/>
                </a:lnTo>
                <a:lnTo>
                  <a:pt x="454" y="1005"/>
                </a:lnTo>
                <a:lnTo>
                  <a:pt x="454" y="1023"/>
                </a:lnTo>
                <a:lnTo>
                  <a:pt x="454" y="1038"/>
                </a:lnTo>
                <a:lnTo>
                  <a:pt x="455" y="1065"/>
                </a:lnTo>
                <a:lnTo>
                  <a:pt x="457" y="1087"/>
                </a:lnTo>
                <a:lnTo>
                  <a:pt x="459" y="1103"/>
                </a:lnTo>
                <a:lnTo>
                  <a:pt x="462" y="1116"/>
                </a:lnTo>
                <a:lnTo>
                  <a:pt x="464" y="1123"/>
                </a:lnTo>
                <a:lnTo>
                  <a:pt x="465" y="1133"/>
                </a:lnTo>
                <a:lnTo>
                  <a:pt x="468" y="1139"/>
                </a:lnTo>
                <a:lnTo>
                  <a:pt x="470" y="1143"/>
                </a:lnTo>
                <a:lnTo>
                  <a:pt x="475" y="1149"/>
                </a:lnTo>
                <a:lnTo>
                  <a:pt x="475" y="1152"/>
                </a:lnTo>
                <a:lnTo>
                  <a:pt x="477" y="1152"/>
                </a:lnTo>
                <a:lnTo>
                  <a:pt x="472" y="1139"/>
                </a:lnTo>
                <a:lnTo>
                  <a:pt x="473" y="1146"/>
                </a:lnTo>
                <a:lnTo>
                  <a:pt x="491" y="1139"/>
                </a:lnTo>
                <a:lnTo>
                  <a:pt x="473" y="1131"/>
                </a:lnTo>
                <a:lnTo>
                  <a:pt x="472" y="1133"/>
                </a:lnTo>
                <a:lnTo>
                  <a:pt x="490" y="1141"/>
                </a:lnTo>
                <a:lnTo>
                  <a:pt x="477" y="1126"/>
                </a:lnTo>
                <a:lnTo>
                  <a:pt x="473" y="1128"/>
                </a:lnTo>
                <a:lnTo>
                  <a:pt x="470" y="1131"/>
                </a:lnTo>
                <a:lnTo>
                  <a:pt x="465" y="1138"/>
                </a:lnTo>
                <a:lnTo>
                  <a:pt x="459" y="1148"/>
                </a:lnTo>
                <a:lnTo>
                  <a:pt x="473" y="1159"/>
                </a:lnTo>
                <a:lnTo>
                  <a:pt x="459" y="1148"/>
                </a:lnTo>
                <a:lnTo>
                  <a:pt x="450" y="1156"/>
                </a:lnTo>
                <a:lnTo>
                  <a:pt x="441" y="1167"/>
                </a:lnTo>
                <a:lnTo>
                  <a:pt x="414" y="1195"/>
                </a:lnTo>
                <a:lnTo>
                  <a:pt x="385" y="1225"/>
                </a:lnTo>
                <a:lnTo>
                  <a:pt x="350" y="1253"/>
                </a:lnTo>
                <a:lnTo>
                  <a:pt x="316" y="1276"/>
                </a:lnTo>
                <a:lnTo>
                  <a:pt x="329" y="1290"/>
                </a:lnTo>
                <a:lnTo>
                  <a:pt x="322" y="1272"/>
                </a:lnTo>
                <a:lnTo>
                  <a:pt x="304" y="1282"/>
                </a:lnTo>
                <a:lnTo>
                  <a:pt x="288" y="1290"/>
                </a:lnTo>
                <a:lnTo>
                  <a:pt x="270" y="1295"/>
                </a:lnTo>
                <a:lnTo>
                  <a:pt x="278" y="1313"/>
                </a:lnTo>
                <a:lnTo>
                  <a:pt x="278" y="1294"/>
                </a:lnTo>
                <a:lnTo>
                  <a:pt x="262" y="1297"/>
                </a:lnTo>
                <a:lnTo>
                  <a:pt x="247" y="1297"/>
                </a:lnTo>
                <a:lnTo>
                  <a:pt x="247" y="1317"/>
                </a:lnTo>
                <a:lnTo>
                  <a:pt x="253" y="1299"/>
                </a:lnTo>
                <a:lnTo>
                  <a:pt x="239" y="1295"/>
                </a:lnTo>
                <a:lnTo>
                  <a:pt x="212" y="1284"/>
                </a:lnTo>
                <a:lnTo>
                  <a:pt x="183" y="1267"/>
                </a:lnTo>
                <a:lnTo>
                  <a:pt x="176" y="1285"/>
                </a:lnTo>
                <a:lnTo>
                  <a:pt x="189" y="1272"/>
                </a:lnTo>
                <a:lnTo>
                  <a:pt x="176" y="1261"/>
                </a:lnTo>
                <a:lnTo>
                  <a:pt x="161" y="1249"/>
                </a:lnTo>
                <a:lnTo>
                  <a:pt x="148" y="1235"/>
                </a:lnTo>
                <a:lnTo>
                  <a:pt x="135" y="1218"/>
                </a:lnTo>
                <a:lnTo>
                  <a:pt x="122" y="1198"/>
                </a:lnTo>
                <a:lnTo>
                  <a:pt x="107" y="1213"/>
                </a:lnTo>
                <a:lnTo>
                  <a:pt x="125" y="1205"/>
                </a:lnTo>
                <a:lnTo>
                  <a:pt x="114" y="1185"/>
                </a:lnTo>
                <a:lnTo>
                  <a:pt x="102" y="1161"/>
                </a:lnTo>
                <a:lnTo>
                  <a:pt x="91" y="1134"/>
                </a:lnTo>
                <a:lnTo>
                  <a:pt x="81" y="1105"/>
                </a:lnTo>
                <a:lnTo>
                  <a:pt x="73" y="1072"/>
                </a:lnTo>
                <a:lnTo>
                  <a:pt x="65" y="1036"/>
                </a:lnTo>
                <a:lnTo>
                  <a:pt x="46" y="1044"/>
                </a:lnTo>
                <a:lnTo>
                  <a:pt x="66" y="1044"/>
                </a:lnTo>
                <a:lnTo>
                  <a:pt x="60" y="1003"/>
                </a:lnTo>
                <a:lnTo>
                  <a:pt x="60" y="1001"/>
                </a:lnTo>
                <a:lnTo>
                  <a:pt x="55" y="962"/>
                </a:lnTo>
                <a:lnTo>
                  <a:pt x="50" y="914"/>
                </a:lnTo>
                <a:lnTo>
                  <a:pt x="46" y="865"/>
                </a:lnTo>
                <a:lnTo>
                  <a:pt x="43" y="811"/>
                </a:lnTo>
                <a:lnTo>
                  <a:pt x="42" y="753"/>
                </a:lnTo>
                <a:lnTo>
                  <a:pt x="42" y="694"/>
                </a:lnTo>
                <a:lnTo>
                  <a:pt x="40" y="632"/>
                </a:lnTo>
                <a:lnTo>
                  <a:pt x="42" y="568"/>
                </a:lnTo>
                <a:lnTo>
                  <a:pt x="42" y="501"/>
                </a:lnTo>
                <a:lnTo>
                  <a:pt x="43" y="433"/>
                </a:lnTo>
                <a:lnTo>
                  <a:pt x="48" y="292"/>
                </a:lnTo>
                <a:lnTo>
                  <a:pt x="53" y="146"/>
                </a:lnTo>
                <a:lnTo>
                  <a:pt x="6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221" name="Rectangle 101"/>
          <p:cNvSpPr>
            <a:spLocks noChangeArrowheads="1"/>
          </p:cNvSpPr>
          <p:nvPr/>
        </p:nvSpPr>
        <p:spPr bwMode="auto">
          <a:xfrm>
            <a:off x="6145213" y="2343150"/>
            <a:ext cx="4810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23" name="Rectangle 103"/>
          <p:cNvSpPr>
            <a:spLocks noChangeArrowheads="1"/>
          </p:cNvSpPr>
          <p:nvPr/>
        </p:nvSpPr>
        <p:spPr bwMode="auto">
          <a:xfrm>
            <a:off x="6248400" y="3511550"/>
            <a:ext cx="2714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24" name="Rectangle 104"/>
          <p:cNvSpPr>
            <a:spLocks noChangeArrowheads="1"/>
          </p:cNvSpPr>
          <p:nvPr/>
        </p:nvSpPr>
        <p:spPr bwMode="auto">
          <a:xfrm>
            <a:off x="6324600" y="3556000"/>
            <a:ext cx="1190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C</a:t>
            </a:r>
            <a:endParaRPr lang="en-US"/>
          </a:p>
        </p:txBody>
      </p:sp>
      <p:sp>
        <p:nvSpPr>
          <p:cNvPr id="5225" name="Rectangle 105"/>
          <p:cNvSpPr>
            <a:spLocks noChangeArrowheads="1"/>
          </p:cNvSpPr>
          <p:nvPr/>
        </p:nvSpPr>
        <p:spPr bwMode="auto">
          <a:xfrm>
            <a:off x="6453188" y="3694113"/>
            <a:ext cx="2238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26" name="Rectangle 106"/>
          <p:cNvSpPr>
            <a:spLocks noChangeArrowheads="1"/>
          </p:cNvSpPr>
          <p:nvPr/>
        </p:nvSpPr>
        <p:spPr bwMode="auto">
          <a:xfrm>
            <a:off x="6527800" y="3738563"/>
            <a:ext cx="11906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C</a:t>
            </a:r>
            <a:endParaRPr lang="en-US"/>
          </a:p>
        </p:txBody>
      </p:sp>
      <p:sp>
        <p:nvSpPr>
          <p:cNvPr id="5227" name="Freeform 107"/>
          <p:cNvSpPr>
            <a:spLocks/>
          </p:cNvSpPr>
          <p:nvPr/>
        </p:nvSpPr>
        <p:spPr bwMode="auto">
          <a:xfrm>
            <a:off x="5837238" y="3508375"/>
            <a:ext cx="153987" cy="184150"/>
          </a:xfrm>
          <a:custGeom>
            <a:avLst/>
            <a:gdLst>
              <a:gd name="T0" fmla="*/ 96 w 193"/>
              <a:gd name="T1" fmla="*/ 62 h 231"/>
              <a:gd name="T2" fmla="*/ 75 w 193"/>
              <a:gd name="T3" fmla="*/ 24 h 231"/>
              <a:gd name="T4" fmla="*/ 65 w 193"/>
              <a:gd name="T5" fmla="*/ 67 h 231"/>
              <a:gd name="T6" fmla="*/ 3 w 193"/>
              <a:gd name="T7" fmla="*/ 24 h 231"/>
              <a:gd name="T8" fmla="*/ 41 w 193"/>
              <a:gd name="T9" fmla="*/ 82 h 231"/>
              <a:gd name="T10" fmla="*/ 0 w 193"/>
              <a:gd name="T11" fmla="*/ 92 h 231"/>
              <a:gd name="T12" fmla="*/ 32 w 193"/>
              <a:gd name="T13" fmla="*/ 126 h 231"/>
              <a:gd name="T14" fmla="*/ 1 w 193"/>
              <a:gd name="T15" fmla="*/ 156 h 231"/>
              <a:gd name="T16" fmla="*/ 50 w 193"/>
              <a:gd name="T17" fmla="*/ 149 h 231"/>
              <a:gd name="T18" fmla="*/ 42 w 193"/>
              <a:gd name="T19" fmla="*/ 189 h 231"/>
              <a:gd name="T20" fmla="*/ 68 w 193"/>
              <a:gd name="T21" fmla="*/ 167 h 231"/>
              <a:gd name="T22" fmla="*/ 75 w 193"/>
              <a:gd name="T23" fmla="*/ 231 h 231"/>
              <a:gd name="T24" fmla="*/ 95 w 193"/>
              <a:gd name="T25" fmla="*/ 159 h 231"/>
              <a:gd name="T26" fmla="*/ 118 w 193"/>
              <a:gd name="T27" fmla="*/ 212 h 231"/>
              <a:gd name="T28" fmla="*/ 126 w 193"/>
              <a:gd name="T29" fmla="*/ 154 h 231"/>
              <a:gd name="T30" fmla="*/ 162 w 193"/>
              <a:gd name="T31" fmla="*/ 194 h 231"/>
              <a:gd name="T32" fmla="*/ 151 w 193"/>
              <a:gd name="T33" fmla="*/ 138 h 231"/>
              <a:gd name="T34" fmla="*/ 193 w 193"/>
              <a:gd name="T35" fmla="*/ 143 h 231"/>
              <a:gd name="T36" fmla="*/ 157 w 193"/>
              <a:gd name="T37" fmla="*/ 111 h 231"/>
              <a:gd name="T38" fmla="*/ 188 w 193"/>
              <a:gd name="T39" fmla="*/ 87 h 231"/>
              <a:gd name="T40" fmla="*/ 149 w 193"/>
              <a:gd name="T41" fmla="*/ 79 h 231"/>
              <a:gd name="T42" fmla="*/ 164 w 193"/>
              <a:gd name="T43" fmla="*/ 47 h 231"/>
              <a:gd name="T44" fmla="*/ 126 w 193"/>
              <a:gd name="T45" fmla="*/ 57 h 231"/>
              <a:gd name="T46" fmla="*/ 129 w 193"/>
              <a:gd name="T47" fmla="*/ 0 h 231"/>
              <a:gd name="T48" fmla="*/ 96 w 193"/>
              <a:gd name="T49" fmla="*/ 6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1">
                <a:moveTo>
                  <a:pt x="96" y="62"/>
                </a:moveTo>
                <a:lnTo>
                  <a:pt x="75" y="24"/>
                </a:lnTo>
                <a:lnTo>
                  <a:pt x="65" y="67"/>
                </a:lnTo>
                <a:lnTo>
                  <a:pt x="3" y="24"/>
                </a:lnTo>
                <a:lnTo>
                  <a:pt x="41" y="82"/>
                </a:lnTo>
                <a:lnTo>
                  <a:pt x="0" y="92"/>
                </a:lnTo>
                <a:lnTo>
                  <a:pt x="32" y="126"/>
                </a:lnTo>
                <a:lnTo>
                  <a:pt x="1" y="156"/>
                </a:lnTo>
                <a:lnTo>
                  <a:pt x="50" y="149"/>
                </a:lnTo>
                <a:lnTo>
                  <a:pt x="42" y="189"/>
                </a:lnTo>
                <a:lnTo>
                  <a:pt x="68" y="167"/>
                </a:lnTo>
                <a:lnTo>
                  <a:pt x="75" y="231"/>
                </a:lnTo>
                <a:lnTo>
                  <a:pt x="95" y="159"/>
                </a:lnTo>
                <a:lnTo>
                  <a:pt x="118" y="212"/>
                </a:lnTo>
                <a:lnTo>
                  <a:pt x="126" y="154"/>
                </a:lnTo>
                <a:lnTo>
                  <a:pt x="162" y="194"/>
                </a:lnTo>
                <a:lnTo>
                  <a:pt x="151" y="138"/>
                </a:lnTo>
                <a:lnTo>
                  <a:pt x="193" y="143"/>
                </a:lnTo>
                <a:lnTo>
                  <a:pt x="157" y="111"/>
                </a:lnTo>
                <a:lnTo>
                  <a:pt x="188" y="87"/>
                </a:lnTo>
                <a:lnTo>
                  <a:pt x="149" y="79"/>
                </a:lnTo>
                <a:lnTo>
                  <a:pt x="164" y="47"/>
                </a:lnTo>
                <a:lnTo>
                  <a:pt x="126" y="57"/>
                </a:lnTo>
                <a:lnTo>
                  <a:pt x="129" y="0"/>
                </a:lnTo>
                <a:lnTo>
                  <a:pt x="96" y="62"/>
                </a:lnTo>
                <a:close/>
              </a:path>
            </a:pathLst>
          </a:custGeom>
          <a:solidFill>
            <a:srgbClr val="00CC99"/>
          </a:solidFill>
          <a:ln w="7938">
            <a:solidFill>
              <a:srgbClr val="000000"/>
            </a:solidFill>
            <a:prstDash val="solid"/>
            <a:round/>
            <a:headEnd/>
            <a:tailEnd/>
          </a:ln>
        </p:spPr>
        <p:txBody>
          <a:bodyPr/>
          <a:lstStyle/>
          <a:p>
            <a:endParaRPr lang="en-GB"/>
          </a:p>
        </p:txBody>
      </p:sp>
      <p:sp>
        <p:nvSpPr>
          <p:cNvPr id="5228" name="Freeform 108"/>
          <p:cNvSpPr>
            <a:spLocks/>
          </p:cNvSpPr>
          <p:nvPr/>
        </p:nvSpPr>
        <p:spPr bwMode="auto">
          <a:xfrm>
            <a:off x="5837238" y="3754438"/>
            <a:ext cx="153987" cy="184150"/>
          </a:xfrm>
          <a:custGeom>
            <a:avLst/>
            <a:gdLst>
              <a:gd name="T0" fmla="*/ 96 w 193"/>
              <a:gd name="T1" fmla="*/ 63 h 234"/>
              <a:gd name="T2" fmla="*/ 75 w 193"/>
              <a:gd name="T3" fmla="*/ 25 h 234"/>
              <a:gd name="T4" fmla="*/ 65 w 193"/>
              <a:gd name="T5" fmla="*/ 69 h 234"/>
              <a:gd name="T6" fmla="*/ 3 w 193"/>
              <a:gd name="T7" fmla="*/ 25 h 234"/>
              <a:gd name="T8" fmla="*/ 41 w 193"/>
              <a:gd name="T9" fmla="*/ 83 h 234"/>
              <a:gd name="T10" fmla="*/ 0 w 193"/>
              <a:gd name="T11" fmla="*/ 94 h 234"/>
              <a:gd name="T12" fmla="*/ 32 w 193"/>
              <a:gd name="T13" fmla="*/ 127 h 234"/>
              <a:gd name="T14" fmla="*/ 1 w 193"/>
              <a:gd name="T15" fmla="*/ 158 h 234"/>
              <a:gd name="T16" fmla="*/ 50 w 193"/>
              <a:gd name="T17" fmla="*/ 152 h 234"/>
              <a:gd name="T18" fmla="*/ 42 w 193"/>
              <a:gd name="T19" fmla="*/ 191 h 234"/>
              <a:gd name="T20" fmla="*/ 68 w 193"/>
              <a:gd name="T21" fmla="*/ 170 h 234"/>
              <a:gd name="T22" fmla="*/ 75 w 193"/>
              <a:gd name="T23" fmla="*/ 234 h 234"/>
              <a:gd name="T24" fmla="*/ 95 w 193"/>
              <a:gd name="T25" fmla="*/ 161 h 234"/>
              <a:gd name="T26" fmla="*/ 118 w 193"/>
              <a:gd name="T27" fmla="*/ 214 h 234"/>
              <a:gd name="T28" fmla="*/ 126 w 193"/>
              <a:gd name="T29" fmla="*/ 156 h 234"/>
              <a:gd name="T30" fmla="*/ 162 w 193"/>
              <a:gd name="T31" fmla="*/ 196 h 234"/>
              <a:gd name="T32" fmla="*/ 151 w 193"/>
              <a:gd name="T33" fmla="*/ 140 h 234"/>
              <a:gd name="T34" fmla="*/ 193 w 193"/>
              <a:gd name="T35" fmla="*/ 143 h 234"/>
              <a:gd name="T36" fmla="*/ 157 w 193"/>
              <a:gd name="T37" fmla="*/ 114 h 234"/>
              <a:gd name="T38" fmla="*/ 188 w 193"/>
              <a:gd name="T39" fmla="*/ 88 h 234"/>
              <a:gd name="T40" fmla="*/ 149 w 193"/>
              <a:gd name="T41" fmla="*/ 79 h 234"/>
              <a:gd name="T42" fmla="*/ 164 w 193"/>
              <a:gd name="T43" fmla="*/ 48 h 234"/>
              <a:gd name="T44" fmla="*/ 126 w 193"/>
              <a:gd name="T45" fmla="*/ 58 h 234"/>
              <a:gd name="T46" fmla="*/ 129 w 193"/>
              <a:gd name="T47" fmla="*/ 0 h 234"/>
              <a:gd name="T48" fmla="*/ 96 w 193"/>
              <a:gd name="T49" fmla="*/ 6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4">
                <a:moveTo>
                  <a:pt x="96" y="63"/>
                </a:moveTo>
                <a:lnTo>
                  <a:pt x="75" y="25"/>
                </a:lnTo>
                <a:lnTo>
                  <a:pt x="65" y="69"/>
                </a:lnTo>
                <a:lnTo>
                  <a:pt x="3" y="25"/>
                </a:lnTo>
                <a:lnTo>
                  <a:pt x="41" y="83"/>
                </a:lnTo>
                <a:lnTo>
                  <a:pt x="0" y="94"/>
                </a:lnTo>
                <a:lnTo>
                  <a:pt x="32" y="127"/>
                </a:lnTo>
                <a:lnTo>
                  <a:pt x="1" y="158"/>
                </a:lnTo>
                <a:lnTo>
                  <a:pt x="50" y="152"/>
                </a:lnTo>
                <a:lnTo>
                  <a:pt x="42" y="191"/>
                </a:lnTo>
                <a:lnTo>
                  <a:pt x="68" y="170"/>
                </a:lnTo>
                <a:lnTo>
                  <a:pt x="75" y="234"/>
                </a:lnTo>
                <a:lnTo>
                  <a:pt x="95" y="161"/>
                </a:lnTo>
                <a:lnTo>
                  <a:pt x="118" y="214"/>
                </a:lnTo>
                <a:lnTo>
                  <a:pt x="126" y="156"/>
                </a:lnTo>
                <a:lnTo>
                  <a:pt x="162" y="196"/>
                </a:lnTo>
                <a:lnTo>
                  <a:pt x="151" y="140"/>
                </a:lnTo>
                <a:lnTo>
                  <a:pt x="193" y="143"/>
                </a:lnTo>
                <a:lnTo>
                  <a:pt x="157" y="114"/>
                </a:lnTo>
                <a:lnTo>
                  <a:pt x="188" y="88"/>
                </a:lnTo>
                <a:lnTo>
                  <a:pt x="149" y="79"/>
                </a:lnTo>
                <a:lnTo>
                  <a:pt x="164" y="48"/>
                </a:lnTo>
                <a:lnTo>
                  <a:pt x="126" y="58"/>
                </a:lnTo>
                <a:lnTo>
                  <a:pt x="129" y="0"/>
                </a:lnTo>
                <a:lnTo>
                  <a:pt x="96" y="63"/>
                </a:lnTo>
                <a:close/>
              </a:path>
            </a:pathLst>
          </a:custGeom>
          <a:solidFill>
            <a:srgbClr val="00CC99"/>
          </a:solidFill>
          <a:ln w="7938">
            <a:solidFill>
              <a:srgbClr val="000000"/>
            </a:solidFill>
            <a:prstDash val="solid"/>
            <a:round/>
            <a:headEnd/>
            <a:tailEnd/>
          </a:ln>
        </p:spPr>
        <p:txBody>
          <a:bodyPr/>
          <a:lstStyle/>
          <a:p>
            <a:endParaRPr lang="en-GB"/>
          </a:p>
        </p:txBody>
      </p:sp>
      <p:sp>
        <p:nvSpPr>
          <p:cNvPr id="5229" name="Freeform 109"/>
          <p:cNvSpPr>
            <a:spLocks/>
          </p:cNvSpPr>
          <p:nvPr/>
        </p:nvSpPr>
        <p:spPr bwMode="auto">
          <a:xfrm>
            <a:off x="5940425" y="4098925"/>
            <a:ext cx="307975" cy="49213"/>
          </a:xfrm>
          <a:custGeom>
            <a:avLst/>
            <a:gdLst>
              <a:gd name="T0" fmla="*/ 0 w 388"/>
              <a:gd name="T1" fmla="*/ 0 h 60"/>
              <a:gd name="T2" fmla="*/ 0 w 388"/>
              <a:gd name="T3" fmla="*/ 59 h 60"/>
              <a:gd name="T4" fmla="*/ 388 w 388"/>
              <a:gd name="T5" fmla="*/ 60 h 60"/>
              <a:gd name="T6" fmla="*/ 388 w 388"/>
              <a:gd name="T7" fmla="*/ 1 h 60"/>
              <a:gd name="T8" fmla="*/ 0 w 388"/>
              <a:gd name="T9" fmla="*/ 0 h 60"/>
            </a:gdLst>
            <a:ahLst/>
            <a:cxnLst>
              <a:cxn ang="0">
                <a:pos x="T0" y="T1"/>
              </a:cxn>
              <a:cxn ang="0">
                <a:pos x="T2" y="T3"/>
              </a:cxn>
              <a:cxn ang="0">
                <a:pos x="T4" y="T5"/>
              </a:cxn>
              <a:cxn ang="0">
                <a:pos x="T6" y="T7"/>
              </a:cxn>
              <a:cxn ang="0">
                <a:pos x="T8" y="T9"/>
              </a:cxn>
            </a:cxnLst>
            <a:rect l="0" t="0" r="r" b="b"/>
            <a:pathLst>
              <a:path w="388" h="60">
                <a:moveTo>
                  <a:pt x="0" y="0"/>
                </a:moveTo>
                <a:lnTo>
                  <a:pt x="0" y="59"/>
                </a:lnTo>
                <a:lnTo>
                  <a:pt x="388" y="60"/>
                </a:lnTo>
                <a:lnTo>
                  <a:pt x="388"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230" name="Rectangle 110"/>
          <p:cNvSpPr>
            <a:spLocks noChangeArrowheads="1"/>
          </p:cNvSpPr>
          <p:nvPr/>
        </p:nvSpPr>
        <p:spPr bwMode="auto">
          <a:xfrm>
            <a:off x="5940425" y="4344988"/>
            <a:ext cx="922338" cy="460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31" name="Rectangle 111"/>
          <p:cNvSpPr>
            <a:spLocks noChangeArrowheads="1"/>
          </p:cNvSpPr>
          <p:nvPr/>
        </p:nvSpPr>
        <p:spPr bwMode="auto">
          <a:xfrm>
            <a:off x="6196013" y="4000500"/>
            <a:ext cx="2730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32" name="Rectangle 112"/>
          <p:cNvSpPr>
            <a:spLocks noChangeArrowheads="1"/>
          </p:cNvSpPr>
          <p:nvPr/>
        </p:nvSpPr>
        <p:spPr bwMode="auto">
          <a:xfrm>
            <a:off x="6272213" y="4044950"/>
            <a:ext cx="119062"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C</a:t>
            </a:r>
            <a:endParaRPr lang="en-US"/>
          </a:p>
        </p:txBody>
      </p:sp>
      <p:sp>
        <p:nvSpPr>
          <p:cNvPr id="5233" name="Rectangle 113"/>
          <p:cNvSpPr>
            <a:spLocks noChangeArrowheads="1"/>
          </p:cNvSpPr>
          <p:nvPr/>
        </p:nvSpPr>
        <p:spPr bwMode="auto">
          <a:xfrm>
            <a:off x="6811963" y="4243388"/>
            <a:ext cx="2714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34" name="Rectangle 114"/>
          <p:cNvSpPr>
            <a:spLocks noChangeArrowheads="1"/>
          </p:cNvSpPr>
          <p:nvPr/>
        </p:nvSpPr>
        <p:spPr bwMode="auto">
          <a:xfrm>
            <a:off x="6886575" y="4289425"/>
            <a:ext cx="119063"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C</a:t>
            </a:r>
            <a:endParaRPr lang="en-US"/>
          </a:p>
        </p:txBody>
      </p:sp>
      <p:sp>
        <p:nvSpPr>
          <p:cNvPr id="5235" name="Freeform 115"/>
          <p:cNvSpPr>
            <a:spLocks/>
          </p:cNvSpPr>
          <p:nvPr/>
        </p:nvSpPr>
        <p:spPr bwMode="auto">
          <a:xfrm>
            <a:off x="5837238" y="4000500"/>
            <a:ext cx="153987" cy="184150"/>
          </a:xfrm>
          <a:custGeom>
            <a:avLst/>
            <a:gdLst>
              <a:gd name="T0" fmla="*/ 96 w 193"/>
              <a:gd name="T1" fmla="*/ 62 h 231"/>
              <a:gd name="T2" fmla="*/ 75 w 193"/>
              <a:gd name="T3" fmla="*/ 24 h 231"/>
              <a:gd name="T4" fmla="*/ 65 w 193"/>
              <a:gd name="T5" fmla="*/ 67 h 231"/>
              <a:gd name="T6" fmla="*/ 3 w 193"/>
              <a:gd name="T7" fmla="*/ 24 h 231"/>
              <a:gd name="T8" fmla="*/ 41 w 193"/>
              <a:gd name="T9" fmla="*/ 82 h 231"/>
              <a:gd name="T10" fmla="*/ 0 w 193"/>
              <a:gd name="T11" fmla="*/ 92 h 231"/>
              <a:gd name="T12" fmla="*/ 32 w 193"/>
              <a:gd name="T13" fmla="*/ 126 h 231"/>
              <a:gd name="T14" fmla="*/ 1 w 193"/>
              <a:gd name="T15" fmla="*/ 156 h 231"/>
              <a:gd name="T16" fmla="*/ 50 w 193"/>
              <a:gd name="T17" fmla="*/ 149 h 231"/>
              <a:gd name="T18" fmla="*/ 42 w 193"/>
              <a:gd name="T19" fmla="*/ 189 h 231"/>
              <a:gd name="T20" fmla="*/ 68 w 193"/>
              <a:gd name="T21" fmla="*/ 167 h 231"/>
              <a:gd name="T22" fmla="*/ 75 w 193"/>
              <a:gd name="T23" fmla="*/ 231 h 231"/>
              <a:gd name="T24" fmla="*/ 95 w 193"/>
              <a:gd name="T25" fmla="*/ 159 h 231"/>
              <a:gd name="T26" fmla="*/ 118 w 193"/>
              <a:gd name="T27" fmla="*/ 212 h 231"/>
              <a:gd name="T28" fmla="*/ 126 w 193"/>
              <a:gd name="T29" fmla="*/ 154 h 231"/>
              <a:gd name="T30" fmla="*/ 162 w 193"/>
              <a:gd name="T31" fmla="*/ 194 h 231"/>
              <a:gd name="T32" fmla="*/ 151 w 193"/>
              <a:gd name="T33" fmla="*/ 138 h 231"/>
              <a:gd name="T34" fmla="*/ 193 w 193"/>
              <a:gd name="T35" fmla="*/ 143 h 231"/>
              <a:gd name="T36" fmla="*/ 157 w 193"/>
              <a:gd name="T37" fmla="*/ 111 h 231"/>
              <a:gd name="T38" fmla="*/ 188 w 193"/>
              <a:gd name="T39" fmla="*/ 87 h 231"/>
              <a:gd name="T40" fmla="*/ 149 w 193"/>
              <a:gd name="T41" fmla="*/ 79 h 231"/>
              <a:gd name="T42" fmla="*/ 164 w 193"/>
              <a:gd name="T43" fmla="*/ 47 h 231"/>
              <a:gd name="T44" fmla="*/ 126 w 193"/>
              <a:gd name="T45" fmla="*/ 57 h 231"/>
              <a:gd name="T46" fmla="*/ 129 w 193"/>
              <a:gd name="T47" fmla="*/ 0 h 231"/>
              <a:gd name="T48" fmla="*/ 96 w 193"/>
              <a:gd name="T49" fmla="*/ 6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1">
                <a:moveTo>
                  <a:pt x="96" y="62"/>
                </a:moveTo>
                <a:lnTo>
                  <a:pt x="75" y="24"/>
                </a:lnTo>
                <a:lnTo>
                  <a:pt x="65" y="67"/>
                </a:lnTo>
                <a:lnTo>
                  <a:pt x="3" y="24"/>
                </a:lnTo>
                <a:lnTo>
                  <a:pt x="41" y="82"/>
                </a:lnTo>
                <a:lnTo>
                  <a:pt x="0" y="92"/>
                </a:lnTo>
                <a:lnTo>
                  <a:pt x="32" y="126"/>
                </a:lnTo>
                <a:lnTo>
                  <a:pt x="1" y="156"/>
                </a:lnTo>
                <a:lnTo>
                  <a:pt x="50" y="149"/>
                </a:lnTo>
                <a:lnTo>
                  <a:pt x="42" y="189"/>
                </a:lnTo>
                <a:lnTo>
                  <a:pt x="68" y="167"/>
                </a:lnTo>
                <a:lnTo>
                  <a:pt x="75" y="231"/>
                </a:lnTo>
                <a:lnTo>
                  <a:pt x="95" y="159"/>
                </a:lnTo>
                <a:lnTo>
                  <a:pt x="118" y="212"/>
                </a:lnTo>
                <a:lnTo>
                  <a:pt x="126" y="154"/>
                </a:lnTo>
                <a:lnTo>
                  <a:pt x="162" y="194"/>
                </a:lnTo>
                <a:lnTo>
                  <a:pt x="151" y="138"/>
                </a:lnTo>
                <a:lnTo>
                  <a:pt x="193" y="143"/>
                </a:lnTo>
                <a:lnTo>
                  <a:pt x="157" y="111"/>
                </a:lnTo>
                <a:lnTo>
                  <a:pt x="188" y="87"/>
                </a:lnTo>
                <a:lnTo>
                  <a:pt x="149" y="79"/>
                </a:lnTo>
                <a:lnTo>
                  <a:pt x="164" y="47"/>
                </a:lnTo>
                <a:lnTo>
                  <a:pt x="126" y="57"/>
                </a:lnTo>
                <a:lnTo>
                  <a:pt x="129" y="0"/>
                </a:lnTo>
                <a:lnTo>
                  <a:pt x="96" y="62"/>
                </a:lnTo>
                <a:close/>
              </a:path>
            </a:pathLst>
          </a:custGeom>
          <a:solidFill>
            <a:srgbClr val="00CC99"/>
          </a:solidFill>
          <a:ln w="7938">
            <a:solidFill>
              <a:srgbClr val="000000"/>
            </a:solidFill>
            <a:prstDash val="solid"/>
            <a:round/>
            <a:headEnd/>
            <a:tailEnd/>
          </a:ln>
        </p:spPr>
        <p:txBody>
          <a:bodyPr/>
          <a:lstStyle/>
          <a:p>
            <a:endParaRPr lang="en-GB"/>
          </a:p>
        </p:txBody>
      </p:sp>
      <p:sp>
        <p:nvSpPr>
          <p:cNvPr id="5236" name="Freeform 116"/>
          <p:cNvSpPr>
            <a:spLocks/>
          </p:cNvSpPr>
          <p:nvPr/>
        </p:nvSpPr>
        <p:spPr bwMode="auto">
          <a:xfrm>
            <a:off x="5837238" y="4244975"/>
            <a:ext cx="153987" cy="184150"/>
          </a:xfrm>
          <a:custGeom>
            <a:avLst/>
            <a:gdLst>
              <a:gd name="T0" fmla="*/ 96 w 193"/>
              <a:gd name="T1" fmla="*/ 62 h 231"/>
              <a:gd name="T2" fmla="*/ 75 w 193"/>
              <a:gd name="T3" fmla="*/ 24 h 231"/>
              <a:gd name="T4" fmla="*/ 65 w 193"/>
              <a:gd name="T5" fmla="*/ 67 h 231"/>
              <a:gd name="T6" fmla="*/ 3 w 193"/>
              <a:gd name="T7" fmla="*/ 24 h 231"/>
              <a:gd name="T8" fmla="*/ 41 w 193"/>
              <a:gd name="T9" fmla="*/ 82 h 231"/>
              <a:gd name="T10" fmla="*/ 0 w 193"/>
              <a:gd name="T11" fmla="*/ 91 h 231"/>
              <a:gd name="T12" fmla="*/ 32 w 193"/>
              <a:gd name="T13" fmla="*/ 126 h 231"/>
              <a:gd name="T14" fmla="*/ 1 w 193"/>
              <a:gd name="T15" fmla="*/ 156 h 231"/>
              <a:gd name="T16" fmla="*/ 50 w 193"/>
              <a:gd name="T17" fmla="*/ 149 h 231"/>
              <a:gd name="T18" fmla="*/ 42 w 193"/>
              <a:gd name="T19" fmla="*/ 188 h 231"/>
              <a:gd name="T20" fmla="*/ 68 w 193"/>
              <a:gd name="T21" fmla="*/ 167 h 231"/>
              <a:gd name="T22" fmla="*/ 75 w 193"/>
              <a:gd name="T23" fmla="*/ 231 h 231"/>
              <a:gd name="T24" fmla="*/ 95 w 193"/>
              <a:gd name="T25" fmla="*/ 159 h 231"/>
              <a:gd name="T26" fmla="*/ 118 w 193"/>
              <a:gd name="T27" fmla="*/ 211 h 231"/>
              <a:gd name="T28" fmla="*/ 126 w 193"/>
              <a:gd name="T29" fmla="*/ 154 h 231"/>
              <a:gd name="T30" fmla="*/ 162 w 193"/>
              <a:gd name="T31" fmla="*/ 193 h 231"/>
              <a:gd name="T32" fmla="*/ 151 w 193"/>
              <a:gd name="T33" fmla="*/ 137 h 231"/>
              <a:gd name="T34" fmla="*/ 193 w 193"/>
              <a:gd name="T35" fmla="*/ 142 h 231"/>
              <a:gd name="T36" fmla="*/ 157 w 193"/>
              <a:gd name="T37" fmla="*/ 111 h 231"/>
              <a:gd name="T38" fmla="*/ 188 w 193"/>
              <a:gd name="T39" fmla="*/ 87 h 231"/>
              <a:gd name="T40" fmla="*/ 149 w 193"/>
              <a:gd name="T41" fmla="*/ 78 h 231"/>
              <a:gd name="T42" fmla="*/ 164 w 193"/>
              <a:gd name="T43" fmla="*/ 47 h 231"/>
              <a:gd name="T44" fmla="*/ 126 w 193"/>
              <a:gd name="T45" fmla="*/ 57 h 231"/>
              <a:gd name="T46" fmla="*/ 129 w 193"/>
              <a:gd name="T47" fmla="*/ 0 h 231"/>
              <a:gd name="T48" fmla="*/ 96 w 193"/>
              <a:gd name="T49" fmla="*/ 6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1">
                <a:moveTo>
                  <a:pt x="96" y="62"/>
                </a:moveTo>
                <a:lnTo>
                  <a:pt x="75" y="24"/>
                </a:lnTo>
                <a:lnTo>
                  <a:pt x="65" y="67"/>
                </a:lnTo>
                <a:lnTo>
                  <a:pt x="3" y="24"/>
                </a:lnTo>
                <a:lnTo>
                  <a:pt x="41" y="82"/>
                </a:lnTo>
                <a:lnTo>
                  <a:pt x="0" y="91"/>
                </a:lnTo>
                <a:lnTo>
                  <a:pt x="32" y="126"/>
                </a:lnTo>
                <a:lnTo>
                  <a:pt x="1" y="156"/>
                </a:lnTo>
                <a:lnTo>
                  <a:pt x="50" y="149"/>
                </a:lnTo>
                <a:lnTo>
                  <a:pt x="42" y="188"/>
                </a:lnTo>
                <a:lnTo>
                  <a:pt x="68" y="167"/>
                </a:lnTo>
                <a:lnTo>
                  <a:pt x="75" y="231"/>
                </a:lnTo>
                <a:lnTo>
                  <a:pt x="95" y="159"/>
                </a:lnTo>
                <a:lnTo>
                  <a:pt x="118" y="211"/>
                </a:lnTo>
                <a:lnTo>
                  <a:pt x="126" y="154"/>
                </a:lnTo>
                <a:lnTo>
                  <a:pt x="162" y="193"/>
                </a:lnTo>
                <a:lnTo>
                  <a:pt x="151" y="137"/>
                </a:lnTo>
                <a:lnTo>
                  <a:pt x="193" y="142"/>
                </a:lnTo>
                <a:lnTo>
                  <a:pt x="157" y="111"/>
                </a:lnTo>
                <a:lnTo>
                  <a:pt x="188" y="87"/>
                </a:lnTo>
                <a:lnTo>
                  <a:pt x="149" y="78"/>
                </a:lnTo>
                <a:lnTo>
                  <a:pt x="164" y="47"/>
                </a:lnTo>
                <a:lnTo>
                  <a:pt x="126" y="57"/>
                </a:lnTo>
                <a:lnTo>
                  <a:pt x="129" y="0"/>
                </a:lnTo>
                <a:lnTo>
                  <a:pt x="96" y="62"/>
                </a:lnTo>
                <a:close/>
              </a:path>
            </a:pathLst>
          </a:custGeom>
          <a:solidFill>
            <a:srgbClr val="00CC99"/>
          </a:solidFill>
          <a:ln w="7938">
            <a:solidFill>
              <a:srgbClr val="000000"/>
            </a:solidFill>
            <a:prstDash val="solid"/>
            <a:round/>
            <a:headEnd/>
            <a:tailEnd/>
          </a:ln>
        </p:spPr>
        <p:txBody>
          <a:bodyPr/>
          <a:lstStyle/>
          <a:p>
            <a:endParaRPr lang="en-GB"/>
          </a:p>
        </p:txBody>
      </p:sp>
      <p:sp>
        <p:nvSpPr>
          <p:cNvPr id="5237" name="Freeform 117"/>
          <p:cNvSpPr>
            <a:spLocks/>
          </p:cNvSpPr>
          <p:nvPr/>
        </p:nvSpPr>
        <p:spPr bwMode="auto">
          <a:xfrm>
            <a:off x="1931988" y="2032000"/>
            <a:ext cx="379412" cy="131763"/>
          </a:xfrm>
          <a:custGeom>
            <a:avLst/>
            <a:gdLst>
              <a:gd name="T0" fmla="*/ 0 w 478"/>
              <a:gd name="T1" fmla="*/ 15 h 166"/>
              <a:gd name="T2" fmla="*/ 26 w 478"/>
              <a:gd name="T3" fmla="*/ 60 h 166"/>
              <a:gd name="T4" fmla="*/ 69 w 478"/>
              <a:gd name="T5" fmla="*/ 114 h 166"/>
              <a:gd name="T6" fmla="*/ 92 w 478"/>
              <a:gd name="T7" fmla="*/ 132 h 166"/>
              <a:gd name="T8" fmla="*/ 136 w 478"/>
              <a:gd name="T9" fmla="*/ 155 h 166"/>
              <a:gd name="T10" fmla="*/ 162 w 478"/>
              <a:gd name="T11" fmla="*/ 161 h 166"/>
              <a:gd name="T12" fmla="*/ 200 w 478"/>
              <a:gd name="T13" fmla="*/ 165 h 166"/>
              <a:gd name="T14" fmla="*/ 274 w 478"/>
              <a:gd name="T15" fmla="*/ 166 h 166"/>
              <a:gd name="T16" fmla="*/ 345 w 478"/>
              <a:gd name="T17" fmla="*/ 161 h 166"/>
              <a:gd name="T18" fmla="*/ 387 w 478"/>
              <a:gd name="T19" fmla="*/ 156 h 166"/>
              <a:gd name="T20" fmla="*/ 402 w 478"/>
              <a:gd name="T21" fmla="*/ 155 h 166"/>
              <a:gd name="T22" fmla="*/ 437 w 478"/>
              <a:gd name="T23" fmla="*/ 143 h 166"/>
              <a:gd name="T24" fmla="*/ 451 w 478"/>
              <a:gd name="T25" fmla="*/ 132 h 166"/>
              <a:gd name="T26" fmla="*/ 463 w 478"/>
              <a:gd name="T27" fmla="*/ 119 h 166"/>
              <a:gd name="T28" fmla="*/ 473 w 478"/>
              <a:gd name="T29" fmla="*/ 99 h 166"/>
              <a:gd name="T30" fmla="*/ 478 w 478"/>
              <a:gd name="T31" fmla="*/ 76 h 166"/>
              <a:gd name="T32" fmla="*/ 443 w 478"/>
              <a:gd name="T33" fmla="*/ 94 h 166"/>
              <a:gd name="T34" fmla="*/ 445 w 478"/>
              <a:gd name="T35" fmla="*/ 87 h 166"/>
              <a:gd name="T36" fmla="*/ 435 w 478"/>
              <a:gd name="T37" fmla="*/ 107 h 166"/>
              <a:gd name="T38" fmla="*/ 438 w 478"/>
              <a:gd name="T39" fmla="*/ 102 h 166"/>
              <a:gd name="T40" fmla="*/ 420 w 478"/>
              <a:gd name="T41" fmla="*/ 119 h 166"/>
              <a:gd name="T42" fmla="*/ 425 w 478"/>
              <a:gd name="T43" fmla="*/ 115 h 166"/>
              <a:gd name="T44" fmla="*/ 395 w 478"/>
              <a:gd name="T45" fmla="*/ 127 h 166"/>
              <a:gd name="T46" fmla="*/ 397 w 478"/>
              <a:gd name="T47" fmla="*/ 127 h 166"/>
              <a:gd name="T48" fmla="*/ 374 w 478"/>
              <a:gd name="T49" fmla="*/ 128 h 166"/>
              <a:gd name="T50" fmla="*/ 310 w 478"/>
              <a:gd name="T51" fmla="*/ 135 h 166"/>
              <a:gd name="T52" fmla="*/ 236 w 478"/>
              <a:gd name="T53" fmla="*/ 137 h 166"/>
              <a:gd name="T54" fmla="*/ 169 w 478"/>
              <a:gd name="T55" fmla="*/ 132 h 166"/>
              <a:gd name="T56" fmla="*/ 174 w 478"/>
              <a:gd name="T57" fmla="*/ 133 h 166"/>
              <a:gd name="T58" fmla="*/ 146 w 478"/>
              <a:gd name="T59" fmla="*/ 127 h 166"/>
              <a:gd name="T60" fmla="*/ 103 w 478"/>
              <a:gd name="T61" fmla="*/ 104 h 166"/>
              <a:gd name="T62" fmla="*/ 108 w 478"/>
              <a:gd name="T63" fmla="*/ 107 h 166"/>
              <a:gd name="T64" fmla="*/ 75 w 478"/>
              <a:gd name="T65" fmla="*/ 76 h 166"/>
              <a:gd name="T66" fmla="*/ 36 w 478"/>
              <a:gd name="T67" fmla="*/ 48 h 166"/>
              <a:gd name="T68" fmla="*/ 24 w 478"/>
              <a:gd name="T6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8" h="166">
                <a:moveTo>
                  <a:pt x="24" y="0"/>
                </a:moveTo>
                <a:lnTo>
                  <a:pt x="0" y="15"/>
                </a:lnTo>
                <a:lnTo>
                  <a:pt x="23" y="55"/>
                </a:lnTo>
                <a:lnTo>
                  <a:pt x="26" y="60"/>
                </a:lnTo>
                <a:lnTo>
                  <a:pt x="54" y="97"/>
                </a:lnTo>
                <a:lnTo>
                  <a:pt x="69" y="114"/>
                </a:lnTo>
                <a:lnTo>
                  <a:pt x="87" y="128"/>
                </a:lnTo>
                <a:lnTo>
                  <a:pt x="92" y="132"/>
                </a:lnTo>
                <a:lnTo>
                  <a:pt x="111" y="143"/>
                </a:lnTo>
                <a:lnTo>
                  <a:pt x="136" y="155"/>
                </a:lnTo>
                <a:lnTo>
                  <a:pt x="148" y="158"/>
                </a:lnTo>
                <a:lnTo>
                  <a:pt x="162" y="161"/>
                </a:lnTo>
                <a:lnTo>
                  <a:pt x="169" y="161"/>
                </a:lnTo>
                <a:lnTo>
                  <a:pt x="200" y="165"/>
                </a:lnTo>
                <a:lnTo>
                  <a:pt x="236" y="166"/>
                </a:lnTo>
                <a:lnTo>
                  <a:pt x="274" y="166"/>
                </a:lnTo>
                <a:lnTo>
                  <a:pt x="310" y="165"/>
                </a:lnTo>
                <a:lnTo>
                  <a:pt x="345" y="161"/>
                </a:lnTo>
                <a:lnTo>
                  <a:pt x="374" y="158"/>
                </a:lnTo>
                <a:lnTo>
                  <a:pt x="387" y="156"/>
                </a:lnTo>
                <a:lnTo>
                  <a:pt x="402" y="155"/>
                </a:lnTo>
                <a:lnTo>
                  <a:pt x="402" y="155"/>
                </a:lnTo>
                <a:lnTo>
                  <a:pt x="422" y="148"/>
                </a:lnTo>
                <a:lnTo>
                  <a:pt x="437" y="143"/>
                </a:lnTo>
                <a:lnTo>
                  <a:pt x="441" y="140"/>
                </a:lnTo>
                <a:lnTo>
                  <a:pt x="451" y="132"/>
                </a:lnTo>
                <a:lnTo>
                  <a:pt x="460" y="124"/>
                </a:lnTo>
                <a:lnTo>
                  <a:pt x="463" y="119"/>
                </a:lnTo>
                <a:lnTo>
                  <a:pt x="468" y="109"/>
                </a:lnTo>
                <a:lnTo>
                  <a:pt x="473" y="99"/>
                </a:lnTo>
                <a:lnTo>
                  <a:pt x="473" y="94"/>
                </a:lnTo>
                <a:lnTo>
                  <a:pt x="478" y="76"/>
                </a:lnTo>
                <a:lnTo>
                  <a:pt x="450" y="71"/>
                </a:lnTo>
                <a:lnTo>
                  <a:pt x="443" y="94"/>
                </a:lnTo>
                <a:lnTo>
                  <a:pt x="458" y="94"/>
                </a:lnTo>
                <a:lnTo>
                  <a:pt x="445" y="87"/>
                </a:lnTo>
                <a:lnTo>
                  <a:pt x="440" y="97"/>
                </a:lnTo>
                <a:lnTo>
                  <a:pt x="435" y="107"/>
                </a:lnTo>
                <a:lnTo>
                  <a:pt x="448" y="112"/>
                </a:lnTo>
                <a:lnTo>
                  <a:pt x="438" y="102"/>
                </a:lnTo>
                <a:lnTo>
                  <a:pt x="430" y="110"/>
                </a:lnTo>
                <a:lnTo>
                  <a:pt x="420" y="119"/>
                </a:lnTo>
                <a:lnTo>
                  <a:pt x="430" y="128"/>
                </a:lnTo>
                <a:lnTo>
                  <a:pt x="425" y="115"/>
                </a:lnTo>
                <a:lnTo>
                  <a:pt x="410" y="120"/>
                </a:lnTo>
                <a:lnTo>
                  <a:pt x="395" y="127"/>
                </a:lnTo>
                <a:lnTo>
                  <a:pt x="399" y="140"/>
                </a:lnTo>
                <a:lnTo>
                  <a:pt x="397" y="127"/>
                </a:lnTo>
                <a:lnTo>
                  <a:pt x="387" y="127"/>
                </a:lnTo>
                <a:lnTo>
                  <a:pt x="374" y="128"/>
                </a:lnTo>
                <a:lnTo>
                  <a:pt x="345" y="132"/>
                </a:lnTo>
                <a:lnTo>
                  <a:pt x="310" y="135"/>
                </a:lnTo>
                <a:lnTo>
                  <a:pt x="274" y="137"/>
                </a:lnTo>
                <a:lnTo>
                  <a:pt x="236" y="137"/>
                </a:lnTo>
                <a:lnTo>
                  <a:pt x="200" y="135"/>
                </a:lnTo>
                <a:lnTo>
                  <a:pt x="169" y="132"/>
                </a:lnTo>
                <a:lnTo>
                  <a:pt x="169" y="147"/>
                </a:lnTo>
                <a:lnTo>
                  <a:pt x="174" y="133"/>
                </a:lnTo>
                <a:lnTo>
                  <a:pt x="159" y="130"/>
                </a:lnTo>
                <a:lnTo>
                  <a:pt x="146" y="127"/>
                </a:lnTo>
                <a:lnTo>
                  <a:pt x="123" y="115"/>
                </a:lnTo>
                <a:lnTo>
                  <a:pt x="103" y="104"/>
                </a:lnTo>
                <a:lnTo>
                  <a:pt x="98" y="117"/>
                </a:lnTo>
                <a:lnTo>
                  <a:pt x="108" y="107"/>
                </a:lnTo>
                <a:lnTo>
                  <a:pt x="90" y="92"/>
                </a:lnTo>
                <a:lnTo>
                  <a:pt x="75" y="76"/>
                </a:lnTo>
                <a:lnTo>
                  <a:pt x="47" y="38"/>
                </a:lnTo>
                <a:lnTo>
                  <a:pt x="36" y="48"/>
                </a:lnTo>
                <a:lnTo>
                  <a:pt x="51" y="43"/>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238" name="Freeform 118"/>
          <p:cNvSpPr>
            <a:spLocks/>
          </p:cNvSpPr>
          <p:nvPr/>
        </p:nvSpPr>
        <p:spPr bwMode="auto">
          <a:xfrm>
            <a:off x="3367088" y="2093913"/>
            <a:ext cx="381000" cy="131762"/>
          </a:xfrm>
          <a:custGeom>
            <a:avLst/>
            <a:gdLst>
              <a:gd name="T0" fmla="*/ 0 w 479"/>
              <a:gd name="T1" fmla="*/ 14 h 165"/>
              <a:gd name="T2" fmla="*/ 26 w 479"/>
              <a:gd name="T3" fmla="*/ 59 h 165"/>
              <a:gd name="T4" fmla="*/ 69 w 479"/>
              <a:gd name="T5" fmla="*/ 113 h 165"/>
              <a:gd name="T6" fmla="*/ 92 w 479"/>
              <a:gd name="T7" fmla="*/ 131 h 165"/>
              <a:gd name="T8" fmla="*/ 136 w 479"/>
              <a:gd name="T9" fmla="*/ 154 h 165"/>
              <a:gd name="T10" fmla="*/ 162 w 479"/>
              <a:gd name="T11" fmla="*/ 160 h 165"/>
              <a:gd name="T12" fmla="*/ 202 w 479"/>
              <a:gd name="T13" fmla="*/ 164 h 165"/>
              <a:gd name="T14" fmla="*/ 274 w 479"/>
              <a:gd name="T15" fmla="*/ 165 h 165"/>
              <a:gd name="T16" fmla="*/ 346 w 479"/>
              <a:gd name="T17" fmla="*/ 160 h 165"/>
              <a:gd name="T18" fmla="*/ 389 w 479"/>
              <a:gd name="T19" fmla="*/ 156 h 165"/>
              <a:gd name="T20" fmla="*/ 404 w 479"/>
              <a:gd name="T21" fmla="*/ 154 h 165"/>
              <a:gd name="T22" fmla="*/ 438 w 479"/>
              <a:gd name="T23" fmla="*/ 142 h 165"/>
              <a:gd name="T24" fmla="*/ 453 w 479"/>
              <a:gd name="T25" fmla="*/ 131 h 165"/>
              <a:gd name="T26" fmla="*/ 464 w 479"/>
              <a:gd name="T27" fmla="*/ 118 h 165"/>
              <a:gd name="T28" fmla="*/ 474 w 479"/>
              <a:gd name="T29" fmla="*/ 98 h 165"/>
              <a:gd name="T30" fmla="*/ 479 w 479"/>
              <a:gd name="T31" fmla="*/ 75 h 165"/>
              <a:gd name="T32" fmla="*/ 445 w 479"/>
              <a:gd name="T33" fmla="*/ 93 h 165"/>
              <a:gd name="T34" fmla="*/ 446 w 479"/>
              <a:gd name="T35" fmla="*/ 87 h 165"/>
              <a:gd name="T36" fmla="*/ 437 w 479"/>
              <a:gd name="T37" fmla="*/ 106 h 165"/>
              <a:gd name="T38" fmla="*/ 440 w 479"/>
              <a:gd name="T39" fmla="*/ 101 h 165"/>
              <a:gd name="T40" fmla="*/ 422 w 479"/>
              <a:gd name="T41" fmla="*/ 118 h 165"/>
              <a:gd name="T42" fmla="*/ 427 w 479"/>
              <a:gd name="T43" fmla="*/ 115 h 165"/>
              <a:gd name="T44" fmla="*/ 397 w 479"/>
              <a:gd name="T45" fmla="*/ 126 h 165"/>
              <a:gd name="T46" fmla="*/ 399 w 479"/>
              <a:gd name="T47" fmla="*/ 126 h 165"/>
              <a:gd name="T48" fmla="*/ 376 w 479"/>
              <a:gd name="T49" fmla="*/ 128 h 165"/>
              <a:gd name="T50" fmla="*/ 312 w 479"/>
              <a:gd name="T51" fmla="*/ 134 h 165"/>
              <a:gd name="T52" fmla="*/ 236 w 479"/>
              <a:gd name="T53" fmla="*/ 136 h 165"/>
              <a:gd name="T54" fmla="*/ 169 w 479"/>
              <a:gd name="T55" fmla="*/ 131 h 165"/>
              <a:gd name="T56" fmla="*/ 174 w 479"/>
              <a:gd name="T57" fmla="*/ 133 h 165"/>
              <a:gd name="T58" fmla="*/ 146 w 479"/>
              <a:gd name="T59" fmla="*/ 126 h 165"/>
              <a:gd name="T60" fmla="*/ 103 w 479"/>
              <a:gd name="T61" fmla="*/ 103 h 165"/>
              <a:gd name="T62" fmla="*/ 108 w 479"/>
              <a:gd name="T63" fmla="*/ 106 h 165"/>
              <a:gd name="T64" fmla="*/ 75 w 479"/>
              <a:gd name="T65" fmla="*/ 75 h 165"/>
              <a:gd name="T66" fmla="*/ 36 w 479"/>
              <a:gd name="T67" fmla="*/ 47 h 165"/>
              <a:gd name="T68" fmla="*/ 24 w 479"/>
              <a:gd name="T69"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9" h="165">
                <a:moveTo>
                  <a:pt x="24" y="0"/>
                </a:moveTo>
                <a:lnTo>
                  <a:pt x="0" y="14"/>
                </a:lnTo>
                <a:lnTo>
                  <a:pt x="23" y="54"/>
                </a:lnTo>
                <a:lnTo>
                  <a:pt x="26" y="59"/>
                </a:lnTo>
                <a:lnTo>
                  <a:pt x="54" y="96"/>
                </a:lnTo>
                <a:lnTo>
                  <a:pt x="69" y="113"/>
                </a:lnTo>
                <a:lnTo>
                  <a:pt x="87" y="128"/>
                </a:lnTo>
                <a:lnTo>
                  <a:pt x="92" y="131"/>
                </a:lnTo>
                <a:lnTo>
                  <a:pt x="111" y="142"/>
                </a:lnTo>
                <a:lnTo>
                  <a:pt x="136" y="154"/>
                </a:lnTo>
                <a:lnTo>
                  <a:pt x="147" y="157"/>
                </a:lnTo>
                <a:lnTo>
                  <a:pt x="162" y="160"/>
                </a:lnTo>
                <a:lnTo>
                  <a:pt x="169" y="160"/>
                </a:lnTo>
                <a:lnTo>
                  <a:pt x="202" y="164"/>
                </a:lnTo>
                <a:lnTo>
                  <a:pt x="236" y="165"/>
                </a:lnTo>
                <a:lnTo>
                  <a:pt x="274" y="165"/>
                </a:lnTo>
                <a:lnTo>
                  <a:pt x="312" y="164"/>
                </a:lnTo>
                <a:lnTo>
                  <a:pt x="346" y="160"/>
                </a:lnTo>
                <a:lnTo>
                  <a:pt x="376" y="157"/>
                </a:lnTo>
                <a:lnTo>
                  <a:pt x="389" y="156"/>
                </a:lnTo>
                <a:lnTo>
                  <a:pt x="404" y="154"/>
                </a:lnTo>
                <a:lnTo>
                  <a:pt x="404" y="154"/>
                </a:lnTo>
                <a:lnTo>
                  <a:pt x="423" y="147"/>
                </a:lnTo>
                <a:lnTo>
                  <a:pt x="438" y="142"/>
                </a:lnTo>
                <a:lnTo>
                  <a:pt x="443" y="139"/>
                </a:lnTo>
                <a:lnTo>
                  <a:pt x="453" y="131"/>
                </a:lnTo>
                <a:lnTo>
                  <a:pt x="461" y="123"/>
                </a:lnTo>
                <a:lnTo>
                  <a:pt x="464" y="118"/>
                </a:lnTo>
                <a:lnTo>
                  <a:pt x="469" y="108"/>
                </a:lnTo>
                <a:lnTo>
                  <a:pt x="474" y="98"/>
                </a:lnTo>
                <a:lnTo>
                  <a:pt x="474" y="93"/>
                </a:lnTo>
                <a:lnTo>
                  <a:pt x="479" y="75"/>
                </a:lnTo>
                <a:lnTo>
                  <a:pt x="451" y="70"/>
                </a:lnTo>
                <a:lnTo>
                  <a:pt x="445" y="93"/>
                </a:lnTo>
                <a:lnTo>
                  <a:pt x="459" y="93"/>
                </a:lnTo>
                <a:lnTo>
                  <a:pt x="446" y="87"/>
                </a:lnTo>
                <a:lnTo>
                  <a:pt x="441" y="96"/>
                </a:lnTo>
                <a:lnTo>
                  <a:pt x="437" y="106"/>
                </a:lnTo>
                <a:lnTo>
                  <a:pt x="450" y="111"/>
                </a:lnTo>
                <a:lnTo>
                  <a:pt x="440" y="101"/>
                </a:lnTo>
                <a:lnTo>
                  <a:pt x="432" y="110"/>
                </a:lnTo>
                <a:lnTo>
                  <a:pt x="422" y="118"/>
                </a:lnTo>
                <a:lnTo>
                  <a:pt x="432" y="128"/>
                </a:lnTo>
                <a:lnTo>
                  <a:pt x="427" y="115"/>
                </a:lnTo>
                <a:lnTo>
                  <a:pt x="412" y="119"/>
                </a:lnTo>
                <a:lnTo>
                  <a:pt x="397" y="126"/>
                </a:lnTo>
                <a:lnTo>
                  <a:pt x="400" y="139"/>
                </a:lnTo>
                <a:lnTo>
                  <a:pt x="399" y="126"/>
                </a:lnTo>
                <a:lnTo>
                  <a:pt x="389" y="126"/>
                </a:lnTo>
                <a:lnTo>
                  <a:pt x="376" y="128"/>
                </a:lnTo>
                <a:lnTo>
                  <a:pt x="346" y="131"/>
                </a:lnTo>
                <a:lnTo>
                  <a:pt x="312" y="134"/>
                </a:lnTo>
                <a:lnTo>
                  <a:pt x="274" y="136"/>
                </a:lnTo>
                <a:lnTo>
                  <a:pt x="236" y="136"/>
                </a:lnTo>
                <a:lnTo>
                  <a:pt x="202" y="134"/>
                </a:lnTo>
                <a:lnTo>
                  <a:pt x="169" y="131"/>
                </a:lnTo>
                <a:lnTo>
                  <a:pt x="169" y="146"/>
                </a:lnTo>
                <a:lnTo>
                  <a:pt x="174" y="133"/>
                </a:lnTo>
                <a:lnTo>
                  <a:pt x="159" y="129"/>
                </a:lnTo>
                <a:lnTo>
                  <a:pt x="146" y="126"/>
                </a:lnTo>
                <a:lnTo>
                  <a:pt x="123" y="115"/>
                </a:lnTo>
                <a:lnTo>
                  <a:pt x="103" y="103"/>
                </a:lnTo>
                <a:lnTo>
                  <a:pt x="98" y="116"/>
                </a:lnTo>
                <a:lnTo>
                  <a:pt x="108" y="106"/>
                </a:lnTo>
                <a:lnTo>
                  <a:pt x="90" y="92"/>
                </a:lnTo>
                <a:lnTo>
                  <a:pt x="75" y="75"/>
                </a:lnTo>
                <a:lnTo>
                  <a:pt x="47" y="37"/>
                </a:lnTo>
                <a:lnTo>
                  <a:pt x="36" y="47"/>
                </a:lnTo>
                <a:lnTo>
                  <a:pt x="51" y="42"/>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239" name="Freeform 119"/>
          <p:cNvSpPr>
            <a:spLocks/>
          </p:cNvSpPr>
          <p:nvPr/>
        </p:nvSpPr>
        <p:spPr bwMode="auto">
          <a:xfrm>
            <a:off x="4803775" y="2154238"/>
            <a:ext cx="379413" cy="131762"/>
          </a:xfrm>
          <a:custGeom>
            <a:avLst/>
            <a:gdLst>
              <a:gd name="T0" fmla="*/ 0 w 478"/>
              <a:gd name="T1" fmla="*/ 15 h 166"/>
              <a:gd name="T2" fmla="*/ 27 w 478"/>
              <a:gd name="T3" fmla="*/ 59 h 166"/>
              <a:gd name="T4" fmla="*/ 69 w 478"/>
              <a:gd name="T5" fmla="*/ 113 h 166"/>
              <a:gd name="T6" fmla="*/ 92 w 478"/>
              <a:gd name="T7" fmla="*/ 131 h 166"/>
              <a:gd name="T8" fmla="*/ 137 w 478"/>
              <a:gd name="T9" fmla="*/ 154 h 166"/>
              <a:gd name="T10" fmla="*/ 163 w 478"/>
              <a:gd name="T11" fmla="*/ 161 h 166"/>
              <a:gd name="T12" fmla="*/ 201 w 478"/>
              <a:gd name="T13" fmla="*/ 164 h 166"/>
              <a:gd name="T14" fmla="*/ 275 w 478"/>
              <a:gd name="T15" fmla="*/ 166 h 166"/>
              <a:gd name="T16" fmla="*/ 345 w 478"/>
              <a:gd name="T17" fmla="*/ 161 h 166"/>
              <a:gd name="T18" fmla="*/ 388 w 478"/>
              <a:gd name="T19" fmla="*/ 156 h 166"/>
              <a:gd name="T20" fmla="*/ 403 w 478"/>
              <a:gd name="T21" fmla="*/ 154 h 166"/>
              <a:gd name="T22" fmla="*/ 437 w 478"/>
              <a:gd name="T23" fmla="*/ 143 h 166"/>
              <a:gd name="T24" fmla="*/ 452 w 478"/>
              <a:gd name="T25" fmla="*/ 131 h 166"/>
              <a:gd name="T26" fmla="*/ 463 w 478"/>
              <a:gd name="T27" fmla="*/ 118 h 166"/>
              <a:gd name="T28" fmla="*/ 473 w 478"/>
              <a:gd name="T29" fmla="*/ 98 h 166"/>
              <a:gd name="T30" fmla="*/ 478 w 478"/>
              <a:gd name="T31" fmla="*/ 75 h 166"/>
              <a:gd name="T32" fmla="*/ 444 w 478"/>
              <a:gd name="T33" fmla="*/ 93 h 166"/>
              <a:gd name="T34" fmla="*/ 445 w 478"/>
              <a:gd name="T35" fmla="*/ 87 h 166"/>
              <a:gd name="T36" fmla="*/ 435 w 478"/>
              <a:gd name="T37" fmla="*/ 106 h 166"/>
              <a:gd name="T38" fmla="*/ 439 w 478"/>
              <a:gd name="T39" fmla="*/ 102 h 166"/>
              <a:gd name="T40" fmla="*/ 421 w 478"/>
              <a:gd name="T41" fmla="*/ 118 h 166"/>
              <a:gd name="T42" fmla="*/ 426 w 478"/>
              <a:gd name="T43" fmla="*/ 115 h 166"/>
              <a:gd name="T44" fmla="*/ 396 w 478"/>
              <a:gd name="T45" fmla="*/ 126 h 166"/>
              <a:gd name="T46" fmla="*/ 398 w 478"/>
              <a:gd name="T47" fmla="*/ 126 h 166"/>
              <a:gd name="T48" fmla="*/ 375 w 478"/>
              <a:gd name="T49" fmla="*/ 128 h 166"/>
              <a:gd name="T50" fmla="*/ 311 w 478"/>
              <a:gd name="T51" fmla="*/ 134 h 166"/>
              <a:gd name="T52" fmla="*/ 237 w 478"/>
              <a:gd name="T53" fmla="*/ 136 h 166"/>
              <a:gd name="T54" fmla="*/ 169 w 478"/>
              <a:gd name="T55" fmla="*/ 131 h 166"/>
              <a:gd name="T56" fmla="*/ 174 w 478"/>
              <a:gd name="T57" fmla="*/ 133 h 166"/>
              <a:gd name="T58" fmla="*/ 146 w 478"/>
              <a:gd name="T59" fmla="*/ 126 h 166"/>
              <a:gd name="T60" fmla="*/ 104 w 478"/>
              <a:gd name="T61" fmla="*/ 103 h 166"/>
              <a:gd name="T62" fmla="*/ 109 w 478"/>
              <a:gd name="T63" fmla="*/ 106 h 166"/>
              <a:gd name="T64" fmla="*/ 76 w 478"/>
              <a:gd name="T65" fmla="*/ 75 h 166"/>
              <a:gd name="T66" fmla="*/ 36 w 478"/>
              <a:gd name="T67" fmla="*/ 47 h 166"/>
              <a:gd name="T68" fmla="*/ 25 w 478"/>
              <a:gd name="T6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8" h="166">
                <a:moveTo>
                  <a:pt x="25" y="0"/>
                </a:moveTo>
                <a:lnTo>
                  <a:pt x="0" y="15"/>
                </a:lnTo>
                <a:lnTo>
                  <a:pt x="23" y="54"/>
                </a:lnTo>
                <a:lnTo>
                  <a:pt x="27" y="59"/>
                </a:lnTo>
                <a:lnTo>
                  <a:pt x="54" y="97"/>
                </a:lnTo>
                <a:lnTo>
                  <a:pt x="69" y="113"/>
                </a:lnTo>
                <a:lnTo>
                  <a:pt x="87" y="128"/>
                </a:lnTo>
                <a:lnTo>
                  <a:pt x="92" y="131"/>
                </a:lnTo>
                <a:lnTo>
                  <a:pt x="112" y="143"/>
                </a:lnTo>
                <a:lnTo>
                  <a:pt x="137" y="154"/>
                </a:lnTo>
                <a:lnTo>
                  <a:pt x="148" y="157"/>
                </a:lnTo>
                <a:lnTo>
                  <a:pt x="163" y="161"/>
                </a:lnTo>
                <a:lnTo>
                  <a:pt x="169" y="161"/>
                </a:lnTo>
                <a:lnTo>
                  <a:pt x="201" y="164"/>
                </a:lnTo>
                <a:lnTo>
                  <a:pt x="237" y="166"/>
                </a:lnTo>
                <a:lnTo>
                  <a:pt x="275" y="166"/>
                </a:lnTo>
                <a:lnTo>
                  <a:pt x="311" y="164"/>
                </a:lnTo>
                <a:lnTo>
                  <a:pt x="345" y="161"/>
                </a:lnTo>
                <a:lnTo>
                  <a:pt x="375" y="157"/>
                </a:lnTo>
                <a:lnTo>
                  <a:pt x="388" y="156"/>
                </a:lnTo>
                <a:lnTo>
                  <a:pt x="403" y="154"/>
                </a:lnTo>
                <a:lnTo>
                  <a:pt x="403" y="154"/>
                </a:lnTo>
                <a:lnTo>
                  <a:pt x="422" y="148"/>
                </a:lnTo>
                <a:lnTo>
                  <a:pt x="437" y="143"/>
                </a:lnTo>
                <a:lnTo>
                  <a:pt x="442" y="139"/>
                </a:lnTo>
                <a:lnTo>
                  <a:pt x="452" y="131"/>
                </a:lnTo>
                <a:lnTo>
                  <a:pt x="460" y="123"/>
                </a:lnTo>
                <a:lnTo>
                  <a:pt x="463" y="118"/>
                </a:lnTo>
                <a:lnTo>
                  <a:pt x="468" y="108"/>
                </a:lnTo>
                <a:lnTo>
                  <a:pt x="473" y="98"/>
                </a:lnTo>
                <a:lnTo>
                  <a:pt x="473" y="93"/>
                </a:lnTo>
                <a:lnTo>
                  <a:pt x="478" y="75"/>
                </a:lnTo>
                <a:lnTo>
                  <a:pt x="450" y="70"/>
                </a:lnTo>
                <a:lnTo>
                  <a:pt x="444" y="93"/>
                </a:lnTo>
                <a:lnTo>
                  <a:pt x="458" y="93"/>
                </a:lnTo>
                <a:lnTo>
                  <a:pt x="445" y="87"/>
                </a:lnTo>
                <a:lnTo>
                  <a:pt x="440" y="97"/>
                </a:lnTo>
                <a:lnTo>
                  <a:pt x="435" y="106"/>
                </a:lnTo>
                <a:lnTo>
                  <a:pt x="449" y="111"/>
                </a:lnTo>
                <a:lnTo>
                  <a:pt x="439" y="102"/>
                </a:lnTo>
                <a:lnTo>
                  <a:pt x="431" y="110"/>
                </a:lnTo>
                <a:lnTo>
                  <a:pt x="421" y="118"/>
                </a:lnTo>
                <a:lnTo>
                  <a:pt x="431" y="128"/>
                </a:lnTo>
                <a:lnTo>
                  <a:pt x="426" y="115"/>
                </a:lnTo>
                <a:lnTo>
                  <a:pt x="411" y="120"/>
                </a:lnTo>
                <a:lnTo>
                  <a:pt x="396" y="126"/>
                </a:lnTo>
                <a:lnTo>
                  <a:pt x="399" y="139"/>
                </a:lnTo>
                <a:lnTo>
                  <a:pt x="398" y="126"/>
                </a:lnTo>
                <a:lnTo>
                  <a:pt x="388" y="126"/>
                </a:lnTo>
                <a:lnTo>
                  <a:pt x="375" y="128"/>
                </a:lnTo>
                <a:lnTo>
                  <a:pt x="345" y="131"/>
                </a:lnTo>
                <a:lnTo>
                  <a:pt x="311" y="134"/>
                </a:lnTo>
                <a:lnTo>
                  <a:pt x="275" y="136"/>
                </a:lnTo>
                <a:lnTo>
                  <a:pt x="237" y="136"/>
                </a:lnTo>
                <a:lnTo>
                  <a:pt x="201" y="134"/>
                </a:lnTo>
                <a:lnTo>
                  <a:pt x="169" y="131"/>
                </a:lnTo>
                <a:lnTo>
                  <a:pt x="169" y="146"/>
                </a:lnTo>
                <a:lnTo>
                  <a:pt x="174" y="133"/>
                </a:lnTo>
                <a:lnTo>
                  <a:pt x="160" y="129"/>
                </a:lnTo>
                <a:lnTo>
                  <a:pt x="146" y="126"/>
                </a:lnTo>
                <a:lnTo>
                  <a:pt x="123" y="115"/>
                </a:lnTo>
                <a:lnTo>
                  <a:pt x="104" y="103"/>
                </a:lnTo>
                <a:lnTo>
                  <a:pt x="99" y="116"/>
                </a:lnTo>
                <a:lnTo>
                  <a:pt x="109" y="106"/>
                </a:lnTo>
                <a:lnTo>
                  <a:pt x="91" y="92"/>
                </a:lnTo>
                <a:lnTo>
                  <a:pt x="76" y="75"/>
                </a:lnTo>
                <a:lnTo>
                  <a:pt x="48" y="38"/>
                </a:lnTo>
                <a:lnTo>
                  <a:pt x="36" y="47"/>
                </a:lnTo>
                <a:lnTo>
                  <a:pt x="51" y="42"/>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240" name="Freeform 120"/>
          <p:cNvSpPr>
            <a:spLocks/>
          </p:cNvSpPr>
          <p:nvPr/>
        </p:nvSpPr>
        <p:spPr bwMode="auto">
          <a:xfrm>
            <a:off x="6135688" y="2216150"/>
            <a:ext cx="381000" cy="131763"/>
          </a:xfrm>
          <a:custGeom>
            <a:avLst/>
            <a:gdLst>
              <a:gd name="T0" fmla="*/ 0 w 479"/>
              <a:gd name="T1" fmla="*/ 15 h 166"/>
              <a:gd name="T2" fmla="*/ 26 w 479"/>
              <a:gd name="T3" fmla="*/ 59 h 166"/>
              <a:gd name="T4" fmla="*/ 69 w 479"/>
              <a:gd name="T5" fmla="*/ 113 h 166"/>
              <a:gd name="T6" fmla="*/ 92 w 479"/>
              <a:gd name="T7" fmla="*/ 131 h 166"/>
              <a:gd name="T8" fmla="*/ 136 w 479"/>
              <a:gd name="T9" fmla="*/ 154 h 166"/>
              <a:gd name="T10" fmla="*/ 162 w 479"/>
              <a:gd name="T11" fmla="*/ 161 h 166"/>
              <a:gd name="T12" fmla="*/ 202 w 479"/>
              <a:gd name="T13" fmla="*/ 164 h 166"/>
              <a:gd name="T14" fmla="*/ 274 w 479"/>
              <a:gd name="T15" fmla="*/ 166 h 166"/>
              <a:gd name="T16" fmla="*/ 346 w 479"/>
              <a:gd name="T17" fmla="*/ 161 h 166"/>
              <a:gd name="T18" fmla="*/ 389 w 479"/>
              <a:gd name="T19" fmla="*/ 156 h 166"/>
              <a:gd name="T20" fmla="*/ 404 w 479"/>
              <a:gd name="T21" fmla="*/ 154 h 166"/>
              <a:gd name="T22" fmla="*/ 438 w 479"/>
              <a:gd name="T23" fmla="*/ 143 h 166"/>
              <a:gd name="T24" fmla="*/ 453 w 479"/>
              <a:gd name="T25" fmla="*/ 131 h 166"/>
              <a:gd name="T26" fmla="*/ 464 w 479"/>
              <a:gd name="T27" fmla="*/ 118 h 166"/>
              <a:gd name="T28" fmla="*/ 474 w 479"/>
              <a:gd name="T29" fmla="*/ 98 h 166"/>
              <a:gd name="T30" fmla="*/ 479 w 479"/>
              <a:gd name="T31" fmla="*/ 75 h 166"/>
              <a:gd name="T32" fmla="*/ 445 w 479"/>
              <a:gd name="T33" fmla="*/ 94 h 166"/>
              <a:gd name="T34" fmla="*/ 446 w 479"/>
              <a:gd name="T35" fmla="*/ 87 h 166"/>
              <a:gd name="T36" fmla="*/ 436 w 479"/>
              <a:gd name="T37" fmla="*/ 107 h 166"/>
              <a:gd name="T38" fmla="*/ 440 w 479"/>
              <a:gd name="T39" fmla="*/ 102 h 166"/>
              <a:gd name="T40" fmla="*/ 422 w 479"/>
              <a:gd name="T41" fmla="*/ 118 h 166"/>
              <a:gd name="T42" fmla="*/ 426 w 479"/>
              <a:gd name="T43" fmla="*/ 115 h 166"/>
              <a:gd name="T44" fmla="*/ 397 w 479"/>
              <a:gd name="T45" fmla="*/ 126 h 166"/>
              <a:gd name="T46" fmla="*/ 399 w 479"/>
              <a:gd name="T47" fmla="*/ 126 h 166"/>
              <a:gd name="T48" fmla="*/ 376 w 479"/>
              <a:gd name="T49" fmla="*/ 128 h 166"/>
              <a:gd name="T50" fmla="*/ 312 w 479"/>
              <a:gd name="T51" fmla="*/ 135 h 166"/>
              <a:gd name="T52" fmla="*/ 236 w 479"/>
              <a:gd name="T53" fmla="*/ 136 h 166"/>
              <a:gd name="T54" fmla="*/ 169 w 479"/>
              <a:gd name="T55" fmla="*/ 131 h 166"/>
              <a:gd name="T56" fmla="*/ 174 w 479"/>
              <a:gd name="T57" fmla="*/ 133 h 166"/>
              <a:gd name="T58" fmla="*/ 146 w 479"/>
              <a:gd name="T59" fmla="*/ 126 h 166"/>
              <a:gd name="T60" fmla="*/ 103 w 479"/>
              <a:gd name="T61" fmla="*/ 103 h 166"/>
              <a:gd name="T62" fmla="*/ 108 w 479"/>
              <a:gd name="T63" fmla="*/ 107 h 166"/>
              <a:gd name="T64" fmla="*/ 75 w 479"/>
              <a:gd name="T65" fmla="*/ 75 h 166"/>
              <a:gd name="T66" fmla="*/ 36 w 479"/>
              <a:gd name="T67" fmla="*/ 48 h 166"/>
              <a:gd name="T68" fmla="*/ 24 w 479"/>
              <a:gd name="T69"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9" h="166">
                <a:moveTo>
                  <a:pt x="24" y="0"/>
                </a:moveTo>
                <a:lnTo>
                  <a:pt x="0" y="15"/>
                </a:lnTo>
                <a:lnTo>
                  <a:pt x="23" y="54"/>
                </a:lnTo>
                <a:lnTo>
                  <a:pt x="26" y="59"/>
                </a:lnTo>
                <a:lnTo>
                  <a:pt x="54" y="97"/>
                </a:lnTo>
                <a:lnTo>
                  <a:pt x="69" y="113"/>
                </a:lnTo>
                <a:lnTo>
                  <a:pt x="87" y="128"/>
                </a:lnTo>
                <a:lnTo>
                  <a:pt x="92" y="131"/>
                </a:lnTo>
                <a:lnTo>
                  <a:pt x="111" y="143"/>
                </a:lnTo>
                <a:lnTo>
                  <a:pt x="136" y="154"/>
                </a:lnTo>
                <a:lnTo>
                  <a:pt x="147" y="158"/>
                </a:lnTo>
                <a:lnTo>
                  <a:pt x="162" y="161"/>
                </a:lnTo>
                <a:lnTo>
                  <a:pt x="169" y="161"/>
                </a:lnTo>
                <a:lnTo>
                  <a:pt x="202" y="164"/>
                </a:lnTo>
                <a:lnTo>
                  <a:pt x="236" y="166"/>
                </a:lnTo>
                <a:lnTo>
                  <a:pt x="274" y="166"/>
                </a:lnTo>
                <a:lnTo>
                  <a:pt x="312" y="164"/>
                </a:lnTo>
                <a:lnTo>
                  <a:pt x="346" y="161"/>
                </a:lnTo>
                <a:lnTo>
                  <a:pt x="376" y="158"/>
                </a:lnTo>
                <a:lnTo>
                  <a:pt x="389" y="156"/>
                </a:lnTo>
                <a:lnTo>
                  <a:pt x="404" y="154"/>
                </a:lnTo>
                <a:lnTo>
                  <a:pt x="404" y="154"/>
                </a:lnTo>
                <a:lnTo>
                  <a:pt x="423" y="148"/>
                </a:lnTo>
                <a:lnTo>
                  <a:pt x="438" y="143"/>
                </a:lnTo>
                <a:lnTo>
                  <a:pt x="443" y="140"/>
                </a:lnTo>
                <a:lnTo>
                  <a:pt x="453" y="131"/>
                </a:lnTo>
                <a:lnTo>
                  <a:pt x="461" y="123"/>
                </a:lnTo>
                <a:lnTo>
                  <a:pt x="464" y="118"/>
                </a:lnTo>
                <a:lnTo>
                  <a:pt x="469" y="108"/>
                </a:lnTo>
                <a:lnTo>
                  <a:pt x="474" y="98"/>
                </a:lnTo>
                <a:lnTo>
                  <a:pt x="474" y="94"/>
                </a:lnTo>
                <a:lnTo>
                  <a:pt x="479" y="75"/>
                </a:lnTo>
                <a:lnTo>
                  <a:pt x="451" y="71"/>
                </a:lnTo>
                <a:lnTo>
                  <a:pt x="445" y="94"/>
                </a:lnTo>
                <a:lnTo>
                  <a:pt x="459" y="94"/>
                </a:lnTo>
                <a:lnTo>
                  <a:pt x="446" y="87"/>
                </a:lnTo>
                <a:lnTo>
                  <a:pt x="441" y="97"/>
                </a:lnTo>
                <a:lnTo>
                  <a:pt x="436" y="107"/>
                </a:lnTo>
                <a:lnTo>
                  <a:pt x="449" y="112"/>
                </a:lnTo>
                <a:lnTo>
                  <a:pt x="440" y="102"/>
                </a:lnTo>
                <a:lnTo>
                  <a:pt x="431" y="110"/>
                </a:lnTo>
                <a:lnTo>
                  <a:pt x="422" y="118"/>
                </a:lnTo>
                <a:lnTo>
                  <a:pt x="431" y="128"/>
                </a:lnTo>
                <a:lnTo>
                  <a:pt x="426" y="115"/>
                </a:lnTo>
                <a:lnTo>
                  <a:pt x="412" y="120"/>
                </a:lnTo>
                <a:lnTo>
                  <a:pt x="397" y="126"/>
                </a:lnTo>
                <a:lnTo>
                  <a:pt x="400" y="140"/>
                </a:lnTo>
                <a:lnTo>
                  <a:pt x="399" y="126"/>
                </a:lnTo>
                <a:lnTo>
                  <a:pt x="389" y="126"/>
                </a:lnTo>
                <a:lnTo>
                  <a:pt x="376" y="128"/>
                </a:lnTo>
                <a:lnTo>
                  <a:pt x="346" y="131"/>
                </a:lnTo>
                <a:lnTo>
                  <a:pt x="312" y="135"/>
                </a:lnTo>
                <a:lnTo>
                  <a:pt x="274" y="136"/>
                </a:lnTo>
                <a:lnTo>
                  <a:pt x="236" y="136"/>
                </a:lnTo>
                <a:lnTo>
                  <a:pt x="202" y="135"/>
                </a:lnTo>
                <a:lnTo>
                  <a:pt x="169" y="131"/>
                </a:lnTo>
                <a:lnTo>
                  <a:pt x="169" y="146"/>
                </a:lnTo>
                <a:lnTo>
                  <a:pt x="174" y="133"/>
                </a:lnTo>
                <a:lnTo>
                  <a:pt x="159" y="130"/>
                </a:lnTo>
                <a:lnTo>
                  <a:pt x="146" y="126"/>
                </a:lnTo>
                <a:lnTo>
                  <a:pt x="123" y="115"/>
                </a:lnTo>
                <a:lnTo>
                  <a:pt x="103" y="103"/>
                </a:lnTo>
                <a:lnTo>
                  <a:pt x="98" y="117"/>
                </a:lnTo>
                <a:lnTo>
                  <a:pt x="108" y="107"/>
                </a:lnTo>
                <a:lnTo>
                  <a:pt x="90" y="92"/>
                </a:lnTo>
                <a:lnTo>
                  <a:pt x="75" y="75"/>
                </a:lnTo>
                <a:lnTo>
                  <a:pt x="47" y="38"/>
                </a:lnTo>
                <a:lnTo>
                  <a:pt x="36" y="48"/>
                </a:lnTo>
                <a:lnTo>
                  <a:pt x="50" y="43"/>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nvGrpSpPr>
          <p:cNvPr id="5243" name="Group 123"/>
          <p:cNvGrpSpPr>
            <a:grpSpLocks/>
          </p:cNvGrpSpPr>
          <p:nvPr/>
        </p:nvGrpSpPr>
        <p:grpSpPr bwMode="auto">
          <a:xfrm>
            <a:off x="2084388" y="3141663"/>
            <a:ext cx="122237" cy="244475"/>
            <a:chOff x="1313" y="1889"/>
            <a:chExt cx="77" cy="154"/>
          </a:xfrm>
        </p:grpSpPr>
        <p:sp>
          <p:nvSpPr>
            <p:cNvPr id="5241" name="Rectangle 121"/>
            <p:cNvSpPr>
              <a:spLocks noChangeArrowheads="1"/>
            </p:cNvSpPr>
            <p:nvPr/>
          </p:nvSpPr>
          <p:spPr bwMode="auto">
            <a:xfrm>
              <a:off x="1345" y="1889"/>
              <a:ext cx="14" cy="8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42" name="Freeform 122"/>
            <p:cNvSpPr>
              <a:spLocks/>
            </p:cNvSpPr>
            <p:nvPr/>
          </p:nvSpPr>
          <p:spPr bwMode="auto">
            <a:xfrm>
              <a:off x="1313" y="1968"/>
              <a:ext cx="77" cy="75"/>
            </a:xfrm>
            <a:custGeom>
              <a:avLst/>
              <a:gdLst>
                <a:gd name="T0" fmla="*/ 0 w 153"/>
                <a:gd name="T1" fmla="*/ 0 h 151"/>
                <a:gd name="T2" fmla="*/ 77 w 153"/>
                <a:gd name="T3" fmla="*/ 151 h 151"/>
                <a:gd name="T4" fmla="*/ 153 w 153"/>
                <a:gd name="T5" fmla="*/ 0 h 151"/>
                <a:gd name="T6" fmla="*/ 0 w 153"/>
                <a:gd name="T7" fmla="*/ 0 h 151"/>
              </a:gdLst>
              <a:ahLst/>
              <a:cxnLst>
                <a:cxn ang="0">
                  <a:pos x="T0" y="T1"/>
                </a:cxn>
                <a:cxn ang="0">
                  <a:pos x="T2" y="T3"/>
                </a:cxn>
                <a:cxn ang="0">
                  <a:pos x="T4" y="T5"/>
                </a:cxn>
                <a:cxn ang="0">
                  <a:pos x="T6" y="T7"/>
                </a:cxn>
              </a:cxnLst>
              <a:rect l="0" t="0" r="r" b="b"/>
              <a:pathLst>
                <a:path w="153" h="151">
                  <a:moveTo>
                    <a:pt x="0" y="0"/>
                  </a:moveTo>
                  <a:lnTo>
                    <a:pt x="77" y="151"/>
                  </a:lnTo>
                  <a:lnTo>
                    <a:pt x="153"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5246" name="Group 126"/>
          <p:cNvGrpSpPr>
            <a:grpSpLocks/>
          </p:cNvGrpSpPr>
          <p:nvPr/>
        </p:nvGrpSpPr>
        <p:grpSpPr bwMode="auto">
          <a:xfrm>
            <a:off x="3521075" y="3079750"/>
            <a:ext cx="122238" cy="246063"/>
            <a:chOff x="2218" y="1850"/>
            <a:chExt cx="77" cy="155"/>
          </a:xfrm>
        </p:grpSpPr>
        <p:sp>
          <p:nvSpPr>
            <p:cNvPr id="5244" name="Rectangle 124"/>
            <p:cNvSpPr>
              <a:spLocks noChangeArrowheads="1"/>
            </p:cNvSpPr>
            <p:nvPr/>
          </p:nvSpPr>
          <p:spPr bwMode="auto">
            <a:xfrm>
              <a:off x="2249" y="1850"/>
              <a:ext cx="15" cy="8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45" name="Freeform 125"/>
            <p:cNvSpPr>
              <a:spLocks/>
            </p:cNvSpPr>
            <p:nvPr/>
          </p:nvSpPr>
          <p:spPr bwMode="auto">
            <a:xfrm>
              <a:off x="2218" y="1929"/>
              <a:ext cx="77" cy="76"/>
            </a:xfrm>
            <a:custGeom>
              <a:avLst/>
              <a:gdLst>
                <a:gd name="T0" fmla="*/ 0 w 153"/>
                <a:gd name="T1" fmla="*/ 0 h 151"/>
                <a:gd name="T2" fmla="*/ 78 w 153"/>
                <a:gd name="T3" fmla="*/ 151 h 151"/>
                <a:gd name="T4" fmla="*/ 153 w 153"/>
                <a:gd name="T5" fmla="*/ 0 h 151"/>
                <a:gd name="T6" fmla="*/ 0 w 153"/>
                <a:gd name="T7" fmla="*/ 0 h 151"/>
              </a:gdLst>
              <a:ahLst/>
              <a:cxnLst>
                <a:cxn ang="0">
                  <a:pos x="T0" y="T1"/>
                </a:cxn>
                <a:cxn ang="0">
                  <a:pos x="T2" y="T3"/>
                </a:cxn>
                <a:cxn ang="0">
                  <a:pos x="T4" y="T5"/>
                </a:cxn>
                <a:cxn ang="0">
                  <a:pos x="T6" y="T7"/>
                </a:cxn>
              </a:cxnLst>
              <a:rect l="0" t="0" r="r" b="b"/>
              <a:pathLst>
                <a:path w="153" h="151">
                  <a:moveTo>
                    <a:pt x="0" y="0"/>
                  </a:moveTo>
                  <a:lnTo>
                    <a:pt x="78" y="151"/>
                  </a:lnTo>
                  <a:lnTo>
                    <a:pt x="153"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5249" name="Group 129"/>
          <p:cNvGrpSpPr>
            <a:grpSpLocks/>
          </p:cNvGrpSpPr>
          <p:nvPr/>
        </p:nvGrpSpPr>
        <p:grpSpPr bwMode="auto">
          <a:xfrm>
            <a:off x="4956175" y="3079750"/>
            <a:ext cx="122238" cy="246063"/>
            <a:chOff x="3122" y="1850"/>
            <a:chExt cx="77" cy="155"/>
          </a:xfrm>
        </p:grpSpPr>
        <p:sp>
          <p:nvSpPr>
            <p:cNvPr id="5247" name="Rectangle 127"/>
            <p:cNvSpPr>
              <a:spLocks noChangeArrowheads="1"/>
            </p:cNvSpPr>
            <p:nvPr/>
          </p:nvSpPr>
          <p:spPr bwMode="auto">
            <a:xfrm>
              <a:off x="3153" y="1850"/>
              <a:ext cx="15" cy="8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48" name="Freeform 128"/>
            <p:cNvSpPr>
              <a:spLocks/>
            </p:cNvSpPr>
            <p:nvPr/>
          </p:nvSpPr>
          <p:spPr bwMode="auto">
            <a:xfrm>
              <a:off x="3122" y="1929"/>
              <a:ext cx="77" cy="76"/>
            </a:xfrm>
            <a:custGeom>
              <a:avLst/>
              <a:gdLst>
                <a:gd name="T0" fmla="*/ 0 w 153"/>
                <a:gd name="T1" fmla="*/ 0 h 151"/>
                <a:gd name="T2" fmla="*/ 78 w 153"/>
                <a:gd name="T3" fmla="*/ 151 h 151"/>
                <a:gd name="T4" fmla="*/ 153 w 153"/>
                <a:gd name="T5" fmla="*/ 0 h 151"/>
                <a:gd name="T6" fmla="*/ 0 w 153"/>
                <a:gd name="T7" fmla="*/ 0 h 151"/>
              </a:gdLst>
              <a:ahLst/>
              <a:cxnLst>
                <a:cxn ang="0">
                  <a:pos x="T0" y="T1"/>
                </a:cxn>
                <a:cxn ang="0">
                  <a:pos x="T2" y="T3"/>
                </a:cxn>
                <a:cxn ang="0">
                  <a:pos x="T4" y="T5"/>
                </a:cxn>
                <a:cxn ang="0">
                  <a:pos x="T6" y="T7"/>
                </a:cxn>
              </a:cxnLst>
              <a:rect l="0" t="0" r="r" b="b"/>
              <a:pathLst>
                <a:path w="153" h="151">
                  <a:moveTo>
                    <a:pt x="0" y="0"/>
                  </a:moveTo>
                  <a:lnTo>
                    <a:pt x="78" y="151"/>
                  </a:lnTo>
                  <a:lnTo>
                    <a:pt x="153"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5252" name="Group 132"/>
          <p:cNvGrpSpPr>
            <a:grpSpLocks/>
          </p:cNvGrpSpPr>
          <p:nvPr/>
        </p:nvGrpSpPr>
        <p:grpSpPr bwMode="auto">
          <a:xfrm>
            <a:off x="6237288" y="3141663"/>
            <a:ext cx="122237" cy="244475"/>
            <a:chOff x="3929" y="1889"/>
            <a:chExt cx="77" cy="154"/>
          </a:xfrm>
        </p:grpSpPr>
        <p:sp>
          <p:nvSpPr>
            <p:cNvPr id="5250" name="Rectangle 130"/>
            <p:cNvSpPr>
              <a:spLocks noChangeArrowheads="1"/>
            </p:cNvSpPr>
            <p:nvPr/>
          </p:nvSpPr>
          <p:spPr bwMode="auto">
            <a:xfrm>
              <a:off x="3961" y="1889"/>
              <a:ext cx="14" cy="8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5251" name="Freeform 131"/>
            <p:cNvSpPr>
              <a:spLocks/>
            </p:cNvSpPr>
            <p:nvPr/>
          </p:nvSpPr>
          <p:spPr bwMode="auto">
            <a:xfrm>
              <a:off x="3929" y="1968"/>
              <a:ext cx="77" cy="75"/>
            </a:xfrm>
            <a:custGeom>
              <a:avLst/>
              <a:gdLst>
                <a:gd name="T0" fmla="*/ 0 w 152"/>
                <a:gd name="T1" fmla="*/ 0 h 151"/>
                <a:gd name="T2" fmla="*/ 77 w 152"/>
                <a:gd name="T3" fmla="*/ 151 h 151"/>
                <a:gd name="T4" fmla="*/ 152 w 152"/>
                <a:gd name="T5" fmla="*/ 0 h 151"/>
                <a:gd name="T6" fmla="*/ 0 w 152"/>
                <a:gd name="T7" fmla="*/ 0 h 151"/>
              </a:gdLst>
              <a:ahLst/>
              <a:cxnLst>
                <a:cxn ang="0">
                  <a:pos x="T0" y="T1"/>
                </a:cxn>
                <a:cxn ang="0">
                  <a:pos x="T2" y="T3"/>
                </a:cxn>
                <a:cxn ang="0">
                  <a:pos x="T4" y="T5"/>
                </a:cxn>
                <a:cxn ang="0">
                  <a:pos x="T6" y="T7"/>
                </a:cxn>
              </a:cxnLst>
              <a:rect l="0" t="0" r="r" b="b"/>
              <a:pathLst>
                <a:path w="152" h="151">
                  <a:moveTo>
                    <a:pt x="0" y="0"/>
                  </a:moveTo>
                  <a:lnTo>
                    <a:pt x="77" y="151"/>
                  </a:lnTo>
                  <a:lnTo>
                    <a:pt x="15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5257" name="Rectangle 137"/>
          <p:cNvSpPr>
            <a:spLocks noGrp="1" noChangeArrowheads="1"/>
          </p:cNvSpPr>
          <p:nvPr>
            <p:ph type="title"/>
          </p:nvPr>
        </p:nvSpPr>
        <p:spPr/>
        <p:txBody>
          <a:bodyPr/>
          <a:lstStyle/>
          <a:p>
            <a:r>
              <a:rPr lang="en-US" sz="4000" dirty="0" err="1"/>
              <a:t>Maxam</a:t>
            </a:r>
            <a:r>
              <a:rPr lang="en-US" sz="4000" dirty="0"/>
              <a:t>-Gilbert Sequencing</a:t>
            </a:r>
          </a:p>
        </p:txBody>
      </p:sp>
      <p:grpSp>
        <p:nvGrpSpPr>
          <p:cNvPr id="9" name="Group 8"/>
          <p:cNvGrpSpPr/>
          <p:nvPr/>
        </p:nvGrpSpPr>
        <p:grpSpPr>
          <a:xfrm>
            <a:off x="544285" y="1167267"/>
            <a:ext cx="1551215" cy="1376702"/>
            <a:chOff x="544285" y="1167267"/>
            <a:chExt cx="1551215" cy="1376702"/>
          </a:xfrm>
        </p:grpSpPr>
        <p:sp>
          <p:nvSpPr>
            <p:cNvPr id="5135" name="Rectangle 15"/>
            <p:cNvSpPr>
              <a:spLocks noChangeArrowheads="1"/>
            </p:cNvSpPr>
            <p:nvPr/>
          </p:nvSpPr>
          <p:spPr bwMode="auto">
            <a:xfrm>
              <a:off x="544285" y="1167267"/>
              <a:ext cx="5987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sz="1200" b="1" dirty="0" smtClean="0">
                  <a:solidFill>
                    <a:srgbClr val="000000"/>
                  </a:solidFill>
                </a:rPr>
                <a:t>Dimethyl Sulfate</a:t>
              </a:r>
              <a:endParaRPr lang="en-US" sz="1200" dirty="0"/>
            </a:p>
          </p:txBody>
        </p:sp>
        <p:cxnSp>
          <p:nvCxnSpPr>
            <p:cNvPr id="3" name="Straight Arrow Connector 2"/>
            <p:cNvCxnSpPr/>
            <p:nvPr/>
          </p:nvCxnSpPr>
          <p:spPr>
            <a:xfrm>
              <a:off x="1088571" y="1602304"/>
              <a:ext cx="1006929" cy="9416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1" name="Group 10"/>
          <p:cNvGrpSpPr/>
          <p:nvPr/>
        </p:nvGrpSpPr>
        <p:grpSpPr>
          <a:xfrm>
            <a:off x="4261644" y="1445317"/>
            <a:ext cx="743744" cy="1008164"/>
            <a:chOff x="4261644" y="1445317"/>
            <a:chExt cx="743744" cy="1008164"/>
          </a:xfrm>
        </p:grpSpPr>
        <p:sp>
          <p:nvSpPr>
            <p:cNvPr id="5189" name="Rectangle 69"/>
            <p:cNvSpPr>
              <a:spLocks noChangeArrowheads="1"/>
            </p:cNvSpPr>
            <p:nvPr/>
          </p:nvSpPr>
          <p:spPr bwMode="auto">
            <a:xfrm>
              <a:off x="4261644" y="1445317"/>
              <a:ext cx="6729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b="1" dirty="0" smtClean="0">
                  <a:solidFill>
                    <a:srgbClr val="000000"/>
                  </a:solidFill>
                </a:rPr>
                <a:t>Hydrazine </a:t>
              </a:r>
              <a:endParaRPr lang="en-US" sz="1200" dirty="0"/>
            </a:p>
          </p:txBody>
        </p:sp>
        <p:cxnSp>
          <p:nvCxnSpPr>
            <p:cNvPr id="5" name="Straight Arrow Connector 4"/>
            <p:cNvCxnSpPr/>
            <p:nvPr/>
          </p:nvCxnSpPr>
          <p:spPr>
            <a:xfrm>
              <a:off x="4659313" y="1709057"/>
              <a:ext cx="346075" cy="7444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0" name="Group 9"/>
          <p:cNvGrpSpPr/>
          <p:nvPr/>
        </p:nvGrpSpPr>
        <p:grpSpPr>
          <a:xfrm>
            <a:off x="2401888" y="1251868"/>
            <a:ext cx="1113518" cy="1080396"/>
            <a:chOff x="2401888" y="1251868"/>
            <a:chExt cx="1113518" cy="1080396"/>
          </a:xfrm>
        </p:grpSpPr>
        <p:sp>
          <p:nvSpPr>
            <p:cNvPr id="5154" name="Rectangle 34"/>
            <p:cNvSpPr>
              <a:spLocks noChangeArrowheads="1"/>
            </p:cNvSpPr>
            <p:nvPr/>
          </p:nvSpPr>
          <p:spPr bwMode="auto">
            <a:xfrm>
              <a:off x="2401888" y="1251868"/>
              <a:ext cx="105804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b="1" dirty="0" smtClean="0">
                  <a:solidFill>
                    <a:srgbClr val="000000"/>
                  </a:solidFill>
                </a:rPr>
                <a:t>Dimethyl Sulfate</a:t>
              </a:r>
            </a:p>
            <a:p>
              <a:r>
                <a:rPr lang="en-US" sz="1200" b="1" dirty="0">
                  <a:solidFill>
                    <a:srgbClr val="000000"/>
                  </a:solidFill>
                </a:rPr>
                <a:t>  </a:t>
              </a:r>
              <a:r>
                <a:rPr lang="en-US" sz="1200" b="1" dirty="0" smtClean="0">
                  <a:solidFill>
                    <a:srgbClr val="000000"/>
                  </a:solidFill>
                </a:rPr>
                <a:t>            +</a:t>
              </a:r>
            </a:p>
            <a:p>
              <a:r>
                <a:rPr lang="en-US" sz="1200" b="1" dirty="0" smtClean="0">
                  <a:solidFill>
                    <a:srgbClr val="000000"/>
                  </a:solidFill>
                </a:rPr>
                <a:t>Formic Acid</a:t>
              </a:r>
            </a:p>
          </p:txBody>
        </p:sp>
        <p:cxnSp>
          <p:nvCxnSpPr>
            <p:cNvPr id="136" name="Straight Arrow Connector 135"/>
            <p:cNvCxnSpPr/>
            <p:nvPr/>
          </p:nvCxnSpPr>
          <p:spPr>
            <a:xfrm>
              <a:off x="3169331" y="1587840"/>
              <a:ext cx="346075" cy="7444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2" name="Group 11"/>
          <p:cNvGrpSpPr/>
          <p:nvPr/>
        </p:nvGrpSpPr>
        <p:grpSpPr>
          <a:xfrm>
            <a:off x="5705181" y="1240212"/>
            <a:ext cx="637675" cy="1301263"/>
            <a:chOff x="5705181" y="1240212"/>
            <a:chExt cx="637675" cy="1301263"/>
          </a:xfrm>
        </p:grpSpPr>
        <p:sp>
          <p:nvSpPr>
            <p:cNvPr id="137" name="Rectangle 69"/>
            <p:cNvSpPr>
              <a:spLocks noChangeArrowheads="1"/>
            </p:cNvSpPr>
            <p:nvPr/>
          </p:nvSpPr>
          <p:spPr bwMode="auto">
            <a:xfrm>
              <a:off x="5705181" y="1240212"/>
              <a:ext cx="6376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b="1" dirty="0" smtClean="0">
                  <a:solidFill>
                    <a:srgbClr val="000000"/>
                  </a:solidFill>
                </a:rPr>
                <a:t>Hydrazine</a:t>
              </a:r>
            </a:p>
            <a:p>
              <a:r>
                <a:rPr lang="en-US" sz="1200" b="1" dirty="0" smtClean="0">
                  <a:solidFill>
                    <a:srgbClr val="000000"/>
                  </a:solidFill>
                </a:rPr>
                <a:t>       + </a:t>
              </a:r>
            </a:p>
            <a:p>
              <a:r>
                <a:rPr lang="en-US" sz="1200" b="1" dirty="0" smtClean="0">
                  <a:solidFill>
                    <a:srgbClr val="000000"/>
                  </a:solidFill>
                </a:rPr>
                <a:t>     </a:t>
              </a:r>
              <a:r>
                <a:rPr lang="en-US" sz="1200" b="1" dirty="0" err="1" smtClean="0">
                  <a:solidFill>
                    <a:srgbClr val="000000"/>
                  </a:solidFill>
                </a:rPr>
                <a:t>NaCl</a:t>
              </a:r>
              <a:r>
                <a:rPr lang="en-US" sz="1200" b="1" dirty="0" smtClean="0">
                  <a:solidFill>
                    <a:srgbClr val="000000"/>
                  </a:solidFill>
                </a:rPr>
                <a:t> </a:t>
              </a:r>
              <a:endParaRPr lang="en-US" sz="1200" dirty="0"/>
            </a:p>
          </p:txBody>
        </p:sp>
        <p:cxnSp>
          <p:nvCxnSpPr>
            <p:cNvPr id="138" name="Straight Arrow Connector 137"/>
            <p:cNvCxnSpPr/>
            <p:nvPr/>
          </p:nvCxnSpPr>
          <p:spPr>
            <a:xfrm>
              <a:off x="5876925" y="1797051"/>
              <a:ext cx="346075" cy="7444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3" name="Group 12"/>
          <p:cNvGrpSpPr/>
          <p:nvPr/>
        </p:nvGrpSpPr>
        <p:grpSpPr>
          <a:xfrm>
            <a:off x="337457" y="4306888"/>
            <a:ext cx="1450068" cy="774699"/>
            <a:chOff x="337457" y="4306888"/>
            <a:chExt cx="1450068" cy="774699"/>
          </a:xfrm>
        </p:grpSpPr>
        <p:cxnSp>
          <p:nvCxnSpPr>
            <p:cNvPr id="7" name="Straight Arrow Connector 6"/>
            <p:cNvCxnSpPr/>
            <p:nvPr/>
          </p:nvCxnSpPr>
          <p:spPr>
            <a:xfrm flipH="1">
              <a:off x="914400" y="4306888"/>
              <a:ext cx="677635" cy="3444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37457" y="4699000"/>
              <a:ext cx="1450068" cy="382587"/>
            </a:xfrm>
            <a:prstGeom prst="rect">
              <a:avLst/>
            </a:prstGeom>
            <a:noFill/>
          </p:spPr>
          <p:txBody>
            <a:bodyPr wrap="square" rtlCol="0">
              <a:spAutoFit/>
            </a:bodyPr>
            <a:lstStyle/>
            <a:p>
              <a:r>
                <a:rPr lang="en-GB" dirty="0" smtClean="0"/>
                <a:t>Radio label</a:t>
              </a:r>
              <a:endParaRPr lang="en-GB" dirty="0"/>
            </a:p>
          </p:txBody>
        </p:sp>
      </p:grpSp>
    </p:spTree>
    <p:extLst>
      <p:ext uri="{BB962C8B-B14F-4D97-AF65-F5344CB8AC3E}">
        <p14:creationId xmlns:p14="http://schemas.microsoft.com/office/powerpoint/2010/main" val="3102298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Maxam</a:t>
            </a:r>
            <a:r>
              <a:rPr lang="en-GB" dirty="0" smtClean="0"/>
              <a:t>-Gilbert Sequencing</a:t>
            </a:r>
            <a:endParaRPr lang="en-GB" dirty="0"/>
          </a:p>
        </p:txBody>
      </p:sp>
      <p:pic>
        <p:nvPicPr>
          <p:cNvPr id="808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263" y="1535661"/>
            <a:ext cx="7229475" cy="454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63225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457200" y="38100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4000">
                <a:solidFill>
                  <a:schemeClr val="bg1"/>
                </a:solidFill>
                <a:effectLst>
                  <a:outerShdw blurRad="38100" dist="38100" dir="2700000" algn="tl">
                    <a:srgbClr val="C0C0C0"/>
                  </a:outerShdw>
                </a:effectLst>
              </a:rPr>
              <a:t/>
            </a:r>
            <a:br>
              <a:rPr lang="en-US" sz="4000">
                <a:solidFill>
                  <a:schemeClr val="bg1"/>
                </a:solidFill>
                <a:effectLst>
                  <a:outerShdw blurRad="38100" dist="38100" dir="2700000" algn="tl">
                    <a:srgbClr val="C0C0C0"/>
                  </a:outerShdw>
                </a:effectLst>
              </a:rPr>
            </a:br>
            <a:endParaRPr lang="en-US" sz="4000">
              <a:solidFill>
                <a:schemeClr val="bg1"/>
              </a:solidFill>
              <a:effectLst>
                <a:outerShdw blurRad="38100" dist="38100" dir="2700000" algn="tl">
                  <a:srgbClr val="C0C0C0"/>
                </a:outerShdw>
              </a:effectLst>
            </a:endParaRPr>
          </a:p>
        </p:txBody>
      </p:sp>
      <p:sp>
        <p:nvSpPr>
          <p:cNvPr id="14339" name="Text Box 3"/>
          <p:cNvSpPr txBox="1">
            <a:spLocks noChangeArrowheads="1"/>
          </p:cNvSpPr>
          <p:nvPr/>
        </p:nvSpPr>
        <p:spPr bwMode="auto">
          <a:xfrm>
            <a:off x="762000" y="5791200"/>
            <a:ext cx="754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400"/>
              <a:t>Sequencing gels are read from </a:t>
            </a:r>
            <a:r>
              <a:rPr lang="en-US" sz="2400">
                <a:solidFill>
                  <a:srgbClr val="FF0000"/>
                </a:solidFill>
              </a:rPr>
              <a:t>bottom to top </a:t>
            </a:r>
            <a:r>
              <a:rPr lang="en-US" sz="2400"/>
              <a:t>(5</a:t>
            </a:r>
            <a:r>
              <a:rPr lang="en-US" sz="2400">
                <a:cs typeface="Arial" pitchFamily="34" charset="0"/>
              </a:rPr>
              <a:t>′</a:t>
            </a:r>
            <a:r>
              <a:rPr lang="en-US" sz="2400"/>
              <a:t> to 3</a:t>
            </a:r>
            <a:r>
              <a:rPr lang="en-US" sz="2400">
                <a:cs typeface="Arial" pitchFamily="34" charset="0"/>
              </a:rPr>
              <a:t>′</a:t>
            </a:r>
            <a:r>
              <a:rPr lang="en-US" sz="2400"/>
              <a:t>).</a:t>
            </a:r>
          </a:p>
        </p:txBody>
      </p:sp>
      <p:grpSp>
        <p:nvGrpSpPr>
          <p:cNvPr id="14340" name="Group 4"/>
          <p:cNvGrpSpPr>
            <a:grpSpLocks/>
          </p:cNvGrpSpPr>
          <p:nvPr/>
        </p:nvGrpSpPr>
        <p:grpSpPr bwMode="auto">
          <a:xfrm>
            <a:off x="990600" y="1955800"/>
            <a:ext cx="6289675" cy="3759200"/>
            <a:chOff x="144" y="1008"/>
            <a:chExt cx="3962" cy="2368"/>
          </a:xfrm>
        </p:grpSpPr>
        <p:sp>
          <p:nvSpPr>
            <p:cNvPr id="14341" name="Rectangle 5"/>
            <p:cNvSpPr>
              <a:spLocks noChangeArrowheads="1"/>
            </p:cNvSpPr>
            <p:nvPr/>
          </p:nvSpPr>
          <p:spPr bwMode="auto">
            <a:xfrm>
              <a:off x="2064" y="1776"/>
              <a:ext cx="1632" cy="1056"/>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342" name="Line 6"/>
            <p:cNvSpPr>
              <a:spLocks noChangeShapeType="1"/>
            </p:cNvSpPr>
            <p:nvPr/>
          </p:nvSpPr>
          <p:spPr bwMode="auto">
            <a:xfrm>
              <a:off x="2256" y="1962"/>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3" name="Line 7"/>
            <p:cNvSpPr>
              <a:spLocks noChangeShapeType="1"/>
            </p:cNvSpPr>
            <p:nvPr/>
          </p:nvSpPr>
          <p:spPr bwMode="auto">
            <a:xfrm>
              <a:off x="2592" y="2094"/>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4" name="Line 8"/>
            <p:cNvSpPr>
              <a:spLocks noChangeShapeType="1"/>
            </p:cNvSpPr>
            <p:nvPr/>
          </p:nvSpPr>
          <p:spPr bwMode="auto">
            <a:xfrm>
              <a:off x="2592" y="2160"/>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5" name="Line 9"/>
            <p:cNvSpPr>
              <a:spLocks noChangeShapeType="1"/>
            </p:cNvSpPr>
            <p:nvPr/>
          </p:nvSpPr>
          <p:spPr bwMode="auto">
            <a:xfrm>
              <a:off x="2928" y="2352"/>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6" name="Line 10"/>
            <p:cNvSpPr>
              <a:spLocks noChangeShapeType="1"/>
            </p:cNvSpPr>
            <p:nvPr/>
          </p:nvSpPr>
          <p:spPr bwMode="auto">
            <a:xfrm>
              <a:off x="3264" y="2496"/>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7" name="Line 11"/>
            <p:cNvSpPr>
              <a:spLocks noChangeShapeType="1"/>
            </p:cNvSpPr>
            <p:nvPr/>
          </p:nvSpPr>
          <p:spPr bwMode="auto">
            <a:xfrm>
              <a:off x="2592" y="2688"/>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8" name="Line 12"/>
            <p:cNvSpPr>
              <a:spLocks noChangeShapeType="1"/>
            </p:cNvSpPr>
            <p:nvPr/>
          </p:nvSpPr>
          <p:spPr bwMode="auto">
            <a:xfrm>
              <a:off x="2256" y="2688"/>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9" name="Line 13"/>
            <p:cNvSpPr>
              <a:spLocks noChangeShapeType="1"/>
            </p:cNvSpPr>
            <p:nvPr/>
          </p:nvSpPr>
          <p:spPr bwMode="auto">
            <a:xfrm>
              <a:off x="2592" y="1920"/>
              <a:ext cx="250"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0" name="Line 14"/>
            <p:cNvSpPr>
              <a:spLocks noChangeShapeType="1"/>
            </p:cNvSpPr>
            <p:nvPr/>
          </p:nvSpPr>
          <p:spPr bwMode="auto">
            <a:xfrm>
              <a:off x="2928" y="2208"/>
              <a:ext cx="249"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1" name="Line 15"/>
            <p:cNvSpPr>
              <a:spLocks noChangeShapeType="1"/>
            </p:cNvSpPr>
            <p:nvPr/>
          </p:nvSpPr>
          <p:spPr bwMode="auto">
            <a:xfrm>
              <a:off x="2592" y="1968"/>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2" name="Line 16"/>
            <p:cNvSpPr>
              <a:spLocks noChangeShapeType="1"/>
            </p:cNvSpPr>
            <p:nvPr/>
          </p:nvSpPr>
          <p:spPr bwMode="auto">
            <a:xfrm>
              <a:off x="2592" y="2592"/>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3" name="Line 17"/>
            <p:cNvSpPr>
              <a:spLocks noChangeShapeType="1"/>
            </p:cNvSpPr>
            <p:nvPr/>
          </p:nvSpPr>
          <p:spPr bwMode="auto">
            <a:xfrm>
              <a:off x="2928" y="2064"/>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4" name="Line 18"/>
            <p:cNvSpPr>
              <a:spLocks noChangeShapeType="1"/>
            </p:cNvSpPr>
            <p:nvPr/>
          </p:nvSpPr>
          <p:spPr bwMode="auto">
            <a:xfrm>
              <a:off x="2928" y="2496"/>
              <a:ext cx="250"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5" name="Text Box 19"/>
            <p:cNvSpPr txBox="1">
              <a:spLocks noChangeArrowheads="1"/>
            </p:cNvSpPr>
            <p:nvPr/>
          </p:nvSpPr>
          <p:spPr bwMode="auto">
            <a:xfrm>
              <a:off x="2160" y="1536"/>
              <a:ext cx="130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600" b="1" dirty="0"/>
                <a:t>   G    </a:t>
              </a:r>
              <a:r>
                <a:rPr lang="en-US" sz="1600" b="1" dirty="0" smtClean="0"/>
                <a:t>    G+A     T+C     </a:t>
              </a:r>
              <a:r>
                <a:rPr lang="en-US" sz="1600" b="1" dirty="0"/>
                <a:t>C</a:t>
              </a:r>
            </a:p>
          </p:txBody>
        </p:sp>
        <p:sp>
          <p:nvSpPr>
            <p:cNvPr id="14356" name="Line 20"/>
            <p:cNvSpPr>
              <a:spLocks noChangeShapeType="1"/>
            </p:cNvSpPr>
            <p:nvPr/>
          </p:nvSpPr>
          <p:spPr bwMode="auto">
            <a:xfrm>
              <a:off x="3264" y="2208"/>
              <a:ext cx="249"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7" name="Line 21"/>
            <p:cNvSpPr>
              <a:spLocks noChangeShapeType="1"/>
            </p:cNvSpPr>
            <p:nvPr/>
          </p:nvSpPr>
          <p:spPr bwMode="auto">
            <a:xfrm>
              <a:off x="3264" y="2064"/>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8" name="Line 22"/>
            <p:cNvSpPr>
              <a:spLocks noChangeShapeType="1"/>
            </p:cNvSpPr>
            <p:nvPr/>
          </p:nvSpPr>
          <p:spPr bwMode="auto">
            <a:xfrm>
              <a:off x="2256" y="2410"/>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9" name="Line 23"/>
            <p:cNvSpPr>
              <a:spLocks noChangeShapeType="1"/>
            </p:cNvSpPr>
            <p:nvPr/>
          </p:nvSpPr>
          <p:spPr bwMode="auto">
            <a:xfrm>
              <a:off x="2592" y="2304"/>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60" name="Line 24"/>
            <p:cNvSpPr>
              <a:spLocks noChangeShapeType="1"/>
            </p:cNvSpPr>
            <p:nvPr/>
          </p:nvSpPr>
          <p:spPr bwMode="auto">
            <a:xfrm>
              <a:off x="2256" y="2304"/>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61" name="Line 25"/>
            <p:cNvSpPr>
              <a:spLocks noChangeShapeType="1"/>
            </p:cNvSpPr>
            <p:nvPr/>
          </p:nvSpPr>
          <p:spPr bwMode="auto">
            <a:xfrm>
              <a:off x="2592" y="2400"/>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62" name="Line 26"/>
            <p:cNvSpPr>
              <a:spLocks noChangeShapeType="1"/>
            </p:cNvSpPr>
            <p:nvPr/>
          </p:nvSpPr>
          <p:spPr bwMode="auto">
            <a:xfrm>
              <a:off x="2592" y="1872"/>
              <a:ext cx="250"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63" name="Text Box 27"/>
            <p:cNvSpPr txBox="1">
              <a:spLocks noChangeArrowheads="1"/>
            </p:cNvSpPr>
            <p:nvPr/>
          </p:nvSpPr>
          <p:spPr bwMode="auto">
            <a:xfrm>
              <a:off x="3888" y="1008"/>
              <a:ext cx="218" cy="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b="1">
                  <a:solidFill>
                    <a:srgbClr val="FF3300"/>
                  </a:solidFill>
                </a:rPr>
                <a:t>3</a:t>
              </a:r>
              <a:r>
                <a:rPr lang="en-US" sz="1600" b="1">
                  <a:solidFill>
                    <a:srgbClr val="FF3300"/>
                  </a:solidFill>
                  <a:cs typeface="Arial" pitchFamily="34" charset="0"/>
                </a:rPr>
                <a:t>′</a:t>
              </a:r>
            </a:p>
            <a:p>
              <a:r>
                <a:rPr lang="en-US" sz="1600" b="1"/>
                <a:t>A</a:t>
              </a:r>
            </a:p>
            <a:p>
              <a:r>
                <a:rPr lang="en-US" sz="1600" b="1"/>
                <a:t>A</a:t>
              </a:r>
            </a:p>
            <a:p>
              <a:r>
                <a:rPr lang="en-US" sz="1600" b="1"/>
                <a:t>G</a:t>
              </a:r>
            </a:p>
            <a:p>
              <a:r>
                <a:rPr lang="en-US" sz="1600" b="1"/>
                <a:t>C</a:t>
              </a:r>
            </a:p>
            <a:p>
              <a:r>
                <a:rPr lang="en-US" sz="1600" b="1"/>
                <a:t>A</a:t>
              </a:r>
            </a:p>
            <a:p>
              <a:r>
                <a:rPr lang="en-US" sz="1600" b="1"/>
                <a:t>A</a:t>
              </a:r>
            </a:p>
            <a:p>
              <a:r>
                <a:rPr lang="en-US" sz="1600" b="1"/>
                <a:t>C</a:t>
              </a:r>
            </a:p>
            <a:p>
              <a:r>
                <a:rPr lang="en-US" sz="1600" b="1"/>
                <a:t>G</a:t>
              </a:r>
            </a:p>
            <a:p>
              <a:r>
                <a:rPr lang="en-US" sz="1600" b="1"/>
                <a:t>T</a:t>
              </a:r>
            </a:p>
            <a:p>
              <a:r>
                <a:rPr lang="en-US" sz="1600" b="1"/>
                <a:t>G</a:t>
              </a:r>
            </a:p>
            <a:p>
              <a:r>
                <a:rPr lang="en-US" sz="1600" b="1"/>
                <a:t>C</a:t>
              </a:r>
            </a:p>
            <a:p>
              <a:r>
                <a:rPr lang="en-US" sz="1600" b="1"/>
                <a:t>A</a:t>
              </a:r>
            </a:p>
            <a:p>
              <a:r>
                <a:rPr lang="en-US" sz="1600" b="1"/>
                <a:t>G</a:t>
              </a:r>
            </a:p>
            <a:p>
              <a:r>
                <a:rPr lang="en-US" sz="1600" b="1">
                  <a:solidFill>
                    <a:srgbClr val="FF3300"/>
                  </a:solidFill>
                </a:rPr>
                <a:t>5</a:t>
              </a:r>
              <a:r>
                <a:rPr lang="en-US" sz="1600" b="1">
                  <a:solidFill>
                    <a:srgbClr val="FF3300"/>
                  </a:solidFill>
                  <a:cs typeface="Arial" pitchFamily="34" charset="0"/>
                </a:rPr>
                <a:t>′</a:t>
              </a:r>
            </a:p>
          </p:txBody>
        </p:sp>
        <p:sp>
          <p:nvSpPr>
            <p:cNvPr id="14364" name="Text Box 28"/>
            <p:cNvSpPr txBox="1">
              <a:spLocks noChangeArrowheads="1"/>
            </p:cNvSpPr>
            <p:nvPr/>
          </p:nvSpPr>
          <p:spPr bwMode="auto">
            <a:xfrm>
              <a:off x="144" y="1632"/>
              <a:ext cx="1968" cy="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dirty="0"/>
                <a:t>Longer fragments</a:t>
              </a:r>
            </a:p>
            <a:p>
              <a:endParaRPr lang="en-US" sz="2400" dirty="0"/>
            </a:p>
            <a:p>
              <a:endParaRPr lang="en-US" sz="2400" dirty="0"/>
            </a:p>
            <a:p>
              <a:endParaRPr lang="en-US" sz="2400" dirty="0"/>
            </a:p>
            <a:p>
              <a:r>
                <a:rPr lang="en-US" sz="2400" dirty="0"/>
                <a:t>Shortest fragments</a:t>
              </a:r>
            </a:p>
          </p:txBody>
        </p:sp>
        <p:grpSp>
          <p:nvGrpSpPr>
            <p:cNvPr id="14365" name="Group 29"/>
            <p:cNvGrpSpPr>
              <a:grpSpLocks/>
            </p:cNvGrpSpPr>
            <p:nvPr/>
          </p:nvGrpSpPr>
          <p:grpSpPr bwMode="auto">
            <a:xfrm>
              <a:off x="864" y="2784"/>
              <a:ext cx="355" cy="152"/>
              <a:chOff x="1029" y="2198"/>
              <a:chExt cx="355" cy="152"/>
            </a:xfrm>
          </p:grpSpPr>
          <p:sp>
            <p:nvSpPr>
              <p:cNvPr id="14366" name="Rectangle 30"/>
              <p:cNvSpPr>
                <a:spLocks noChangeArrowheads="1"/>
              </p:cNvSpPr>
              <p:nvPr/>
            </p:nvSpPr>
            <p:spPr bwMode="auto">
              <a:xfrm>
                <a:off x="1094" y="2260"/>
                <a:ext cx="194" cy="3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4367" name="Rectangle 31"/>
              <p:cNvSpPr>
                <a:spLocks noChangeArrowheads="1"/>
              </p:cNvSpPr>
              <p:nvPr/>
            </p:nvSpPr>
            <p:spPr bwMode="auto">
              <a:xfrm>
                <a:off x="1303" y="2225"/>
                <a:ext cx="8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G</a:t>
                </a:r>
                <a:endParaRPr lang="en-US"/>
              </a:p>
            </p:txBody>
          </p:sp>
          <p:sp>
            <p:nvSpPr>
              <p:cNvPr id="14368" name="Freeform 32"/>
              <p:cNvSpPr>
                <a:spLocks/>
              </p:cNvSpPr>
              <p:nvPr/>
            </p:nvSpPr>
            <p:spPr bwMode="auto">
              <a:xfrm>
                <a:off x="1029" y="2198"/>
                <a:ext cx="97" cy="115"/>
              </a:xfrm>
              <a:custGeom>
                <a:avLst/>
                <a:gdLst>
                  <a:gd name="T0" fmla="*/ 97 w 193"/>
                  <a:gd name="T1" fmla="*/ 63 h 232"/>
                  <a:gd name="T2" fmla="*/ 75 w 193"/>
                  <a:gd name="T3" fmla="*/ 25 h 232"/>
                  <a:gd name="T4" fmla="*/ 65 w 193"/>
                  <a:gd name="T5" fmla="*/ 67 h 232"/>
                  <a:gd name="T6" fmla="*/ 3 w 193"/>
                  <a:gd name="T7" fmla="*/ 25 h 232"/>
                  <a:gd name="T8" fmla="*/ 41 w 193"/>
                  <a:gd name="T9" fmla="*/ 82 h 232"/>
                  <a:gd name="T10" fmla="*/ 0 w 193"/>
                  <a:gd name="T11" fmla="*/ 92 h 232"/>
                  <a:gd name="T12" fmla="*/ 33 w 193"/>
                  <a:gd name="T13" fmla="*/ 127 h 232"/>
                  <a:gd name="T14" fmla="*/ 1 w 193"/>
                  <a:gd name="T15" fmla="*/ 156 h 232"/>
                  <a:gd name="T16" fmla="*/ 51 w 193"/>
                  <a:gd name="T17" fmla="*/ 150 h 232"/>
                  <a:gd name="T18" fmla="*/ 42 w 193"/>
                  <a:gd name="T19" fmla="*/ 189 h 232"/>
                  <a:gd name="T20" fmla="*/ 69 w 193"/>
                  <a:gd name="T21" fmla="*/ 168 h 232"/>
                  <a:gd name="T22" fmla="*/ 75 w 193"/>
                  <a:gd name="T23" fmla="*/ 232 h 232"/>
                  <a:gd name="T24" fmla="*/ 95 w 193"/>
                  <a:gd name="T25" fmla="*/ 159 h 232"/>
                  <a:gd name="T26" fmla="*/ 118 w 193"/>
                  <a:gd name="T27" fmla="*/ 212 h 232"/>
                  <a:gd name="T28" fmla="*/ 126 w 193"/>
                  <a:gd name="T29" fmla="*/ 154 h 232"/>
                  <a:gd name="T30" fmla="*/ 162 w 193"/>
                  <a:gd name="T31" fmla="*/ 194 h 232"/>
                  <a:gd name="T32" fmla="*/ 151 w 193"/>
                  <a:gd name="T33" fmla="*/ 138 h 232"/>
                  <a:gd name="T34" fmla="*/ 193 w 193"/>
                  <a:gd name="T35" fmla="*/ 143 h 232"/>
                  <a:gd name="T36" fmla="*/ 157 w 193"/>
                  <a:gd name="T37" fmla="*/ 112 h 232"/>
                  <a:gd name="T38" fmla="*/ 189 w 193"/>
                  <a:gd name="T39" fmla="*/ 87 h 232"/>
                  <a:gd name="T40" fmla="*/ 149 w 193"/>
                  <a:gd name="T41" fmla="*/ 79 h 232"/>
                  <a:gd name="T42" fmla="*/ 164 w 193"/>
                  <a:gd name="T43" fmla="*/ 48 h 232"/>
                  <a:gd name="T44" fmla="*/ 126 w 193"/>
                  <a:gd name="T45" fmla="*/ 58 h 232"/>
                  <a:gd name="T46" fmla="*/ 129 w 193"/>
                  <a:gd name="T47" fmla="*/ 0 h 232"/>
                  <a:gd name="T48" fmla="*/ 97 w 193"/>
                  <a:gd name="T49" fmla="*/ 6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2">
                    <a:moveTo>
                      <a:pt x="97" y="63"/>
                    </a:moveTo>
                    <a:lnTo>
                      <a:pt x="75" y="25"/>
                    </a:lnTo>
                    <a:lnTo>
                      <a:pt x="65" y="67"/>
                    </a:lnTo>
                    <a:lnTo>
                      <a:pt x="3" y="25"/>
                    </a:lnTo>
                    <a:lnTo>
                      <a:pt x="41" y="82"/>
                    </a:lnTo>
                    <a:lnTo>
                      <a:pt x="0" y="92"/>
                    </a:lnTo>
                    <a:lnTo>
                      <a:pt x="33" y="127"/>
                    </a:lnTo>
                    <a:lnTo>
                      <a:pt x="1" y="156"/>
                    </a:lnTo>
                    <a:lnTo>
                      <a:pt x="51" y="150"/>
                    </a:lnTo>
                    <a:lnTo>
                      <a:pt x="42" y="189"/>
                    </a:lnTo>
                    <a:lnTo>
                      <a:pt x="69" y="168"/>
                    </a:lnTo>
                    <a:lnTo>
                      <a:pt x="75" y="232"/>
                    </a:lnTo>
                    <a:lnTo>
                      <a:pt x="95" y="159"/>
                    </a:lnTo>
                    <a:lnTo>
                      <a:pt x="118" y="212"/>
                    </a:lnTo>
                    <a:lnTo>
                      <a:pt x="126" y="154"/>
                    </a:lnTo>
                    <a:lnTo>
                      <a:pt x="162" y="194"/>
                    </a:lnTo>
                    <a:lnTo>
                      <a:pt x="151" y="138"/>
                    </a:lnTo>
                    <a:lnTo>
                      <a:pt x="193" y="143"/>
                    </a:lnTo>
                    <a:lnTo>
                      <a:pt x="157" y="112"/>
                    </a:lnTo>
                    <a:lnTo>
                      <a:pt x="189" y="87"/>
                    </a:lnTo>
                    <a:lnTo>
                      <a:pt x="149" y="79"/>
                    </a:lnTo>
                    <a:lnTo>
                      <a:pt x="164" y="48"/>
                    </a:lnTo>
                    <a:lnTo>
                      <a:pt x="126" y="58"/>
                    </a:lnTo>
                    <a:lnTo>
                      <a:pt x="129" y="0"/>
                    </a:lnTo>
                    <a:lnTo>
                      <a:pt x="97" y="63"/>
                    </a:lnTo>
                    <a:close/>
                  </a:path>
                </a:pathLst>
              </a:custGeom>
              <a:solidFill>
                <a:srgbClr val="00CC99"/>
              </a:solidFill>
              <a:ln w="7938">
                <a:solidFill>
                  <a:srgbClr val="000000"/>
                </a:solidFill>
                <a:prstDash val="solid"/>
                <a:round/>
                <a:headEnd/>
                <a:tailEnd/>
              </a:ln>
            </p:spPr>
            <p:txBody>
              <a:bodyPr/>
              <a:lstStyle/>
              <a:p>
                <a:endParaRPr lang="en-GB"/>
              </a:p>
            </p:txBody>
          </p:sp>
        </p:grpSp>
        <p:grpSp>
          <p:nvGrpSpPr>
            <p:cNvPr id="14369" name="Group 33"/>
            <p:cNvGrpSpPr>
              <a:grpSpLocks/>
            </p:cNvGrpSpPr>
            <p:nvPr/>
          </p:nvGrpSpPr>
          <p:grpSpPr bwMode="auto">
            <a:xfrm>
              <a:off x="672" y="1920"/>
              <a:ext cx="835" cy="152"/>
              <a:chOff x="1933" y="2932"/>
              <a:chExt cx="835" cy="152"/>
            </a:xfrm>
          </p:grpSpPr>
          <p:sp>
            <p:nvSpPr>
              <p:cNvPr id="14370" name="Freeform 34"/>
              <p:cNvSpPr>
                <a:spLocks/>
              </p:cNvSpPr>
              <p:nvPr/>
            </p:nvSpPr>
            <p:spPr bwMode="auto">
              <a:xfrm>
                <a:off x="1998" y="2994"/>
                <a:ext cx="678" cy="30"/>
              </a:xfrm>
              <a:custGeom>
                <a:avLst/>
                <a:gdLst>
                  <a:gd name="T0" fmla="*/ 0 w 1357"/>
                  <a:gd name="T1" fmla="*/ 0 h 61"/>
                  <a:gd name="T2" fmla="*/ 0 w 1357"/>
                  <a:gd name="T3" fmla="*/ 59 h 61"/>
                  <a:gd name="T4" fmla="*/ 1357 w 1357"/>
                  <a:gd name="T5" fmla="*/ 61 h 61"/>
                  <a:gd name="T6" fmla="*/ 1357 w 1357"/>
                  <a:gd name="T7" fmla="*/ 2 h 61"/>
                  <a:gd name="T8" fmla="*/ 0 w 1357"/>
                  <a:gd name="T9" fmla="*/ 0 h 61"/>
                </a:gdLst>
                <a:ahLst/>
                <a:cxnLst>
                  <a:cxn ang="0">
                    <a:pos x="T0" y="T1"/>
                  </a:cxn>
                  <a:cxn ang="0">
                    <a:pos x="T2" y="T3"/>
                  </a:cxn>
                  <a:cxn ang="0">
                    <a:pos x="T4" y="T5"/>
                  </a:cxn>
                  <a:cxn ang="0">
                    <a:pos x="T6" y="T7"/>
                  </a:cxn>
                  <a:cxn ang="0">
                    <a:pos x="T8" y="T9"/>
                  </a:cxn>
                </a:cxnLst>
                <a:rect l="0" t="0" r="r" b="b"/>
                <a:pathLst>
                  <a:path w="1357" h="61">
                    <a:moveTo>
                      <a:pt x="0" y="0"/>
                    </a:moveTo>
                    <a:lnTo>
                      <a:pt x="0" y="59"/>
                    </a:lnTo>
                    <a:lnTo>
                      <a:pt x="1357" y="61"/>
                    </a:lnTo>
                    <a:lnTo>
                      <a:pt x="1357"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371" name="Rectangle 35"/>
              <p:cNvSpPr>
                <a:spLocks noChangeArrowheads="1"/>
              </p:cNvSpPr>
              <p:nvPr/>
            </p:nvSpPr>
            <p:spPr bwMode="auto">
              <a:xfrm>
                <a:off x="2693" y="2959"/>
                <a:ext cx="75"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A</a:t>
                </a:r>
                <a:endParaRPr lang="en-US"/>
              </a:p>
            </p:txBody>
          </p:sp>
          <p:sp>
            <p:nvSpPr>
              <p:cNvPr id="14372" name="Freeform 36"/>
              <p:cNvSpPr>
                <a:spLocks/>
              </p:cNvSpPr>
              <p:nvPr/>
            </p:nvSpPr>
            <p:spPr bwMode="auto">
              <a:xfrm>
                <a:off x="1933" y="2932"/>
                <a:ext cx="97" cy="115"/>
              </a:xfrm>
              <a:custGeom>
                <a:avLst/>
                <a:gdLst>
                  <a:gd name="T0" fmla="*/ 97 w 193"/>
                  <a:gd name="T1" fmla="*/ 62 h 232"/>
                  <a:gd name="T2" fmla="*/ 75 w 193"/>
                  <a:gd name="T3" fmla="*/ 25 h 232"/>
                  <a:gd name="T4" fmla="*/ 65 w 193"/>
                  <a:gd name="T5" fmla="*/ 67 h 232"/>
                  <a:gd name="T6" fmla="*/ 3 w 193"/>
                  <a:gd name="T7" fmla="*/ 25 h 232"/>
                  <a:gd name="T8" fmla="*/ 41 w 193"/>
                  <a:gd name="T9" fmla="*/ 82 h 232"/>
                  <a:gd name="T10" fmla="*/ 0 w 193"/>
                  <a:gd name="T11" fmla="*/ 92 h 232"/>
                  <a:gd name="T12" fmla="*/ 33 w 193"/>
                  <a:gd name="T13" fmla="*/ 127 h 232"/>
                  <a:gd name="T14" fmla="*/ 1 w 193"/>
                  <a:gd name="T15" fmla="*/ 156 h 232"/>
                  <a:gd name="T16" fmla="*/ 51 w 193"/>
                  <a:gd name="T17" fmla="*/ 150 h 232"/>
                  <a:gd name="T18" fmla="*/ 42 w 193"/>
                  <a:gd name="T19" fmla="*/ 189 h 232"/>
                  <a:gd name="T20" fmla="*/ 69 w 193"/>
                  <a:gd name="T21" fmla="*/ 168 h 232"/>
                  <a:gd name="T22" fmla="*/ 75 w 193"/>
                  <a:gd name="T23" fmla="*/ 232 h 232"/>
                  <a:gd name="T24" fmla="*/ 95 w 193"/>
                  <a:gd name="T25" fmla="*/ 159 h 232"/>
                  <a:gd name="T26" fmla="*/ 118 w 193"/>
                  <a:gd name="T27" fmla="*/ 212 h 232"/>
                  <a:gd name="T28" fmla="*/ 126 w 193"/>
                  <a:gd name="T29" fmla="*/ 154 h 232"/>
                  <a:gd name="T30" fmla="*/ 162 w 193"/>
                  <a:gd name="T31" fmla="*/ 194 h 232"/>
                  <a:gd name="T32" fmla="*/ 151 w 193"/>
                  <a:gd name="T33" fmla="*/ 138 h 232"/>
                  <a:gd name="T34" fmla="*/ 193 w 193"/>
                  <a:gd name="T35" fmla="*/ 143 h 232"/>
                  <a:gd name="T36" fmla="*/ 157 w 193"/>
                  <a:gd name="T37" fmla="*/ 112 h 232"/>
                  <a:gd name="T38" fmla="*/ 189 w 193"/>
                  <a:gd name="T39" fmla="*/ 87 h 232"/>
                  <a:gd name="T40" fmla="*/ 149 w 193"/>
                  <a:gd name="T41" fmla="*/ 79 h 232"/>
                  <a:gd name="T42" fmla="*/ 164 w 193"/>
                  <a:gd name="T43" fmla="*/ 48 h 232"/>
                  <a:gd name="T44" fmla="*/ 126 w 193"/>
                  <a:gd name="T45" fmla="*/ 58 h 232"/>
                  <a:gd name="T46" fmla="*/ 129 w 193"/>
                  <a:gd name="T47" fmla="*/ 0 h 232"/>
                  <a:gd name="T48" fmla="*/ 97 w 193"/>
                  <a:gd name="T49" fmla="*/ 6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2">
                    <a:moveTo>
                      <a:pt x="97" y="62"/>
                    </a:moveTo>
                    <a:lnTo>
                      <a:pt x="75" y="25"/>
                    </a:lnTo>
                    <a:lnTo>
                      <a:pt x="65" y="67"/>
                    </a:lnTo>
                    <a:lnTo>
                      <a:pt x="3" y="25"/>
                    </a:lnTo>
                    <a:lnTo>
                      <a:pt x="41" y="82"/>
                    </a:lnTo>
                    <a:lnTo>
                      <a:pt x="0" y="92"/>
                    </a:lnTo>
                    <a:lnTo>
                      <a:pt x="33" y="127"/>
                    </a:lnTo>
                    <a:lnTo>
                      <a:pt x="1" y="156"/>
                    </a:lnTo>
                    <a:lnTo>
                      <a:pt x="51" y="150"/>
                    </a:lnTo>
                    <a:lnTo>
                      <a:pt x="42" y="189"/>
                    </a:lnTo>
                    <a:lnTo>
                      <a:pt x="69" y="168"/>
                    </a:lnTo>
                    <a:lnTo>
                      <a:pt x="75" y="232"/>
                    </a:lnTo>
                    <a:lnTo>
                      <a:pt x="95" y="159"/>
                    </a:lnTo>
                    <a:lnTo>
                      <a:pt x="118" y="212"/>
                    </a:lnTo>
                    <a:lnTo>
                      <a:pt x="126" y="154"/>
                    </a:lnTo>
                    <a:lnTo>
                      <a:pt x="162" y="194"/>
                    </a:lnTo>
                    <a:lnTo>
                      <a:pt x="151" y="138"/>
                    </a:lnTo>
                    <a:lnTo>
                      <a:pt x="193" y="143"/>
                    </a:lnTo>
                    <a:lnTo>
                      <a:pt x="157" y="112"/>
                    </a:lnTo>
                    <a:lnTo>
                      <a:pt x="189" y="87"/>
                    </a:lnTo>
                    <a:lnTo>
                      <a:pt x="149" y="79"/>
                    </a:lnTo>
                    <a:lnTo>
                      <a:pt x="164" y="48"/>
                    </a:lnTo>
                    <a:lnTo>
                      <a:pt x="126" y="58"/>
                    </a:lnTo>
                    <a:lnTo>
                      <a:pt x="129" y="0"/>
                    </a:lnTo>
                    <a:lnTo>
                      <a:pt x="97" y="62"/>
                    </a:lnTo>
                    <a:close/>
                  </a:path>
                </a:pathLst>
              </a:custGeom>
              <a:solidFill>
                <a:srgbClr val="00CC99"/>
              </a:solidFill>
              <a:ln w="7938">
                <a:solidFill>
                  <a:srgbClr val="000000"/>
                </a:solidFill>
                <a:prstDash val="solid"/>
                <a:round/>
                <a:headEnd/>
                <a:tailEnd/>
              </a:ln>
            </p:spPr>
            <p:txBody>
              <a:bodyPr/>
              <a:lstStyle/>
              <a:p>
                <a:endParaRPr lang="en-GB"/>
              </a:p>
            </p:txBody>
          </p:sp>
        </p:grpSp>
      </p:grpSp>
      <p:sp>
        <p:nvSpPr>
          <p:cNvPr id="14375" name="Rectangle 39"/>
          <p:cNvSpPr>
            <a:spLocks noGrp="1" noChangeArrowheads="1"/>
          </p:cNvSpPr>
          <p:nvPr>
            <p:ph type="title"/>
          </p:nvPr>
        </p:nvSpPr>
        <p:spPr>
          <a:xfrm>
            <a:off x="304800" y="304800"/>
            <a:ext cx="8839200" cy="1219200"/>
          </a:xfrm>
        </p:spPr>
        <p:txBody>
          <a:bodyPr/>
          <a:lstStyle/>
          <a:p>
            <a:r>
              <a:rPr lang="en-US" sz="4000"/>
              <a:t>Maxam-Gilbert Sequencing</a:t>
            </a:r>
          </a:p>
        </p:txBody>
      </p:sp>
    </p:spTree>
    <p:extLst>
      <p:ext uri="{BB962C8B-B14F-4D97-AF65-F5344CB8AC3E}">
        <p14:creationId xmlns:p14="http://schemas.microsoft.com/office/powerpoint/2010/main" val="23796641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Sanger di-</a:t>
            </a:r>
            <a:r>
              <a:rPr lang="en-GB" dirty="0" err="1" smtClean="0"/>
              <a:t>deoxy</a:t>
            </a:r>
            <a:r>
              <a:rPr lang="en-GB" dirty="0" smtClean="0"/>
              <a:t> sequencing method</a:t>
            </a:r>
            <a:endParaRPr lang="en-GB" dirty="0"/>
          </a:p>
        </p:txBody>
      </p:sp>
      <p:pic>
        <p:nvPicPr>
          <p:cNvPr id="798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788072"/>
            <a:ext cx="7467600"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82997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457200" y="38100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4000">
                <a:solidFill>
                  <a:schemeClr val="bg1"/>
                </a:solidFill>
                <a:effectLst>
                  <a:outerShdw blurRad="38100" dist="38100" dir="2700000" algn="tl">
                    <a:srgbClr val="C0C0C0"/>
                  </a:outerShdw>
                </a:effectLst>
              </a:rPr>
              <a:t/>
            </a:r>
            <a:br>
              <a:rPr lang="en-US" sz="4000">
                <a:solidFill>
                  <a:schemeClr val="bg1"/>
                </a:solidFill>
                <a:effectLst>
                  <a:outerShdw blurRad="38100" dist="38100" dir="2700000" algn="tl">
                    <a:srgbClr val="C0C0C0"/>
                  </a:outerShdw>
                </a:effectLst>
              </a:rPr>
            </a:br>
            <a:endParaRPr lang="en-US" sz="4000">
              <a:solidFill>
                <a:schemeClr val="bg1"/>
              </a:solidFill>
              <a:effectLst>
                <a:outerShdw blurRad="38100" dist="38100" dir="2700000" algn="tl">
                  <a:srgbClr val="C0C0C0"/>
                </a:outerShdw>
              </a:effectLst>
            </a:endParaRPr>
          </a:p>
        </p:txBody>
      </p:sp>
      <p:sp>
        <p:nvSpPr>
          <p:cNvPr id="12339" name="Rectangle 51"/>
          <p:cNvSpPr>
            <a:spLocks noGrp="1" noChangeArrowheads="1"/>
          </p:cNvSpPr>
          <p:nvPr>
            <p:ph type="title"/>
          </p:nvPr>
        </p:nvSpPr>
        <p:spPr/>
        <p:txBody>
          <a:bodyPr>
            <a:normAutofit/>
          </a:bodyPr>
          <a:lstStyle/>
          <a:p>
            <a:r>
              <a:rPr lang="en-US" sz="4000" dirty="0" smtClean="0"/>
              <a:t>Sanger Sequencing</a:t>
            </a:r>
            <a:endParaRPr lang="en-US" sz="4000" dirty="0"/>
          </a:p>
        </p:txBody>
      </p:sp>
      <p:sp>
        <p:nvSpPr>
          <p:cNvPr id="12340" name="Rectangle 52"/>
          <p:cNvSpPr>
            <a:spLocks noGrp="1" noChangeArrowheads="1"/>
          </p:cNvSpPr>
          <p:nvPr>
            <p:ph type="body" idx="1"/>
          </p:nvPr>
        </p:nvSpPr>
        <p:spPr/>
        <p:txBody>
          <a:bodyPr>
            <a:normAutofit fontScale="92500"/>
          </a:bodyPr>
          <a:lstStyle/>
          <a:p>
            <a:pPr>
              <a:lnSpc>
                <a:spcPct val="90000"/>
              </a:lnSpc>
            </a:pPr>
            <a:r>
              <a:rPr lang="en-US" sz="2800" dirty="0" smtClean="0"/>
              <a:t>Uses a mixture of radio-labelled di-</a:t>
            </a:r>
            <a:r>
              <a:rPr lang="en-US" sz="2800" dirty="0" err="1" smtClean="0"/>
              <a:t>deoxy</a:t>
            </a:r>
            <a:r>
              <a:rPr lang="en-US" sz="2800" dirty="0" smtClean="0"/>
              <a:t> (</a:t>
            </a:r>
            <a:r>
              <a:rPr lang="en-US" sz="2800" dirty="0" err="1" smtClean="0"/>
              <a:t>ddNTP</a:t>
            </a:r>
            <a:r>
              <a:rPr lang="en-US" sz="2800" dirty="0" smtClean="0"/>
              <a:t>) and </a:t>
            </a:r>
            <a:r>
              <a:rPr lang="en-US" sz="2800" dirty="0" err="1" smtClean="0"/>
              <a:t>dexoy</a:t>
            </a:r>
            <a:r>
              <a:rPr lang="en-US" sz="2800" dirty="0" smtClean="0"/>
              <a:t> (</a:t>
            </a:r>
            <a:r>
              <a:rPr lang="en-US" sz="2800" dirty="0" err="1" smtClean="0"/>
              <a:t>dNTP</a:t>
            </a:r>
            <a:r>
              <a:rPr lang="en-US" sz="2800" dirty="0" smtClean="0"/>
              <a:t>) nucleotides to terminate base incorporation as soon as a </a:t>
            </a:r>
            <a:r>
              <a:rPr lang="en-US" sz="2800" dirty="0" err="1" smtClean="0"/>
              <a:t>ddNTP</a:t>
            </a:r>
            <a:r>
              <a:rPr lang="en-US" sz="2800" dirty="0" smtClean="0"/>
              <a:t> is encountered</a:t>
            </a:r>
          </a:p>
          <a:p>
            <a:pPr>
              <a:lnSpc>
                <a:spcPct val="90000"/>
              </a:lnSpc>
            </a:pPr>
            <a:r>
              <a:rPr lang="en-US" sz="2800" dirty="0" smtClean="0"/>
              <a:t>With </a:t>
            </a:r>
            <a:r>
              <a:rPr lang="en-US" sz="2800" dirty="0"/>
              <a:t>addition of enzyme (DNA polymerase), the primer is extended until a </a:t>
            </a:r>
            <a:r>
              <a:rPr lang="en-US" sz="2800" dirty="0" err="1" smtClean="0"/>
              <a:t>ddNTP</a:t>
            </a:r>
            <a:r>
              <a:rPr lang="en-US" sz="2800" dirty="0" smtClean="0"/>
              <a:t> </a:t>
            </a:r>
            <a:r>
              <a:rPr lang="en-US" sz="2800" dirty="0"/>
              <a:t>is encountered.</a:t>
            </a:r>
          </a:p>
          <a:p>
            <a:pPr>
              <a:lnSpc>
                <a:spcPct val="90000"/>
              </a:lnSpc>
            </a:pPr>
            <a:r>
              <a:rPr lang="en-US" sz="2800" dirty="0"/>
              <a:t>The chain will end with the incorporation of the </a:t>
            </a:r>
            <a:r>
              <a:rPr lang="en-US" sz="2800" dirty="0" err="1" smtClean="0"/>
              <a:t>ddNTP</a:t>
            </a:r>
            <a:endParaRPr lang="en-US" sz="2800" dirty="0"/>
          </a:p>
          <a:p>
            <a:pPr>
              <a:lnSpc>
                <a:spcPct val="90000"/>
              </a:lnSpc>
            </a:pPr>
            <a:r>
              <a:rPr lang="en-US" sz="2800" dirty="0"/>
              <a:t>With the proper </a:t>
            </a:r>
            <a:r>
              <a:rPr lang="en-US" sz="2800" dirty="0" err="1"/>
              <a:t>dNTP:ddNTP</a:t>
            </a:r>
            <a:r>
              <a:rPr lang="en-US" sz="2800" dirty="0"/>
              <a:t> </a:t>
            </a:r>
            <a:r>
              <a:rPr lang="en-US" sz="2800" dirty="0" smtClean="0"/>
              <a:t>ratio (about 100:1), </a:t>
            </a:r>
            <a:r>
              <a:rPr lang="en-US" sz="2800" dirty="0"/>
              <a:t>the chain will terminate throughout the length of the template.</a:t>
            </a:r>
          </a:p>
          <a:p>
            <a:pPr>
              <a:lnSpc>
                <a:spcPct val="90000"/>
              </a:lnSpc>
            </a:pPr>
            <a:r>
              <a:rPr lang="en-US" sz="2800" dirty="0"/>
              <a:t>All terminated chains will end in the </a:t>
            </a:r>
            <a:r>
              <a:rPr lang="en-US" sz="2800" dirty="0" err="1"/>
              <a:t>ddNTP</a:t>
            </a:r>
            <a:r>
              <a:rPr lang="en-US" sz="2800" dirty="0"/>
              <a:t> added to that </a:t>
            </a:r>
            <a:r>
              <a:rPr lang="en-US" sz="2800" dirty="0" smtClean="0"/>
              <a:t>reaction</a:t>
            </a:r>
            <a:endParaRPr lang="en-US" sz="2800" dirty="0"/>
          </a:p>
        </p:txBody>
      </p:sp>
    </p:spTree>
    <p:extLst>
      <p:ext uri="{BB962C8B-B14F-4D97-AF65-F5344CB8AC3E}">
        <p14:creationId xmlns:p14="http://schemas.microsoft.com/office/powerpoint/2010/main" val="14342863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457200" y="38100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4000">
                <a:solidFill>
                  <a:schemeClr val="bg1"/>
                </a:solidFill>
                <a:effectLst>
                  <a:outerShdw blurRad="38100" dist="38100" dir="2700000" algn="tl">
                    <a:srgbClr val="C0C0C0"/>
                  </a:outerShdw>
                </a:effectLst>
              </a:rPr>
              <a:t/>
            </a:r>
            <a:br>
              <a:rPr lang="en-US" sz="4000">
                <a:solidFill>
                  <a:schemeClr val="bg1"/>
                </a:solidFill>
                <a:effectLst>
                  <a:outerShdw blurRad="38100" dist="38100" dir="2700000" algn="tl">
                    <a:srgbClr val="C0C0C0"/>
                  </a:outerShdw>
                </a:effectLst>
              </a:rPr>
            </a:br>
            <a:endParaRPr lang="en-US" sz="4000">
              <a:solidFill>
                <a:schemeClr val="bg1"/>
              </a:solidFill>
              <a:effectLst>
                <a:outerShdw blurRad="38100" dist="38100" dir="2700000" algn="tl">
                  <a:srgbClr val="C0C0C0"/>
                </a:outerShdw>
              </a:effectLst>
            </a:endParaRPr>
          </a:p>
        </p:txBody>
      </p:sp>
      <p:sp>
        <p:nvSpPr>
          <p:cNvPr id="10294" name="Text Box 54"/>
          <p:cNvSpPr txBox="1">
            <a:spLocks noChangeArrowheads="1"/>
          </p:cNvSpPr>
          <p:nvPr/>
        </p:nvSpPr>
        <p:spPr bwMode="auto">
          <a:xfrm>
            <a:off x="6705600" y="4038600"/>
            <a:ext cx="19748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dirty="0"/>
              <a:t>Chain terminates </a:t>
            </a:r>
          </a:p>
          <a:p>
            <a:r>
              <a:rPr lang="en-US" dirty="0"/>
              <a:t>at </a:t>
            </a:r>
            <a:r>
              <a:rPr lang="en-US" dirty="0" err="1"/>
              <a:t>ddG</a:t>
            </a:r>
            <a:endParaRPr lang="en-US" dirty="0"/>
          </a:p>
        </p:txBody>
      </p:sp>
      <p:sp>
        <p:nvSpPr>
          <p:cNvPr id="10301" name="Rectangle 61"/>
          <p:cNvSpPr>
            <a:spLocks noGrp="1" noChangeArrowheads="1"/>
          </p:cNvSpPr>
          <p:nvPr>
            <p:ph type="title"/>
          </p:nvPr>
        </p:nvSpPr>
        <p:spPr/>
        <p:txBody>
          <a:bodyPr>
            <a:normAutofit fontScale="90000"/>
          </a:bodyPr>
          <a:lstStyle/>
          <a:p>
            <a:r>
              <a:rPr lang="en-US" sz="4000" dirty="0" smtClean="0"/>
              <a:t>How is sequencing terminated at each of the 4 bases?</a:t>
            </a:r>
            <a:endParaRPr lang="en-US" sz="4000" dirty="0"/>
          </a:p>
        </p:txBody>
      </p:sp>
      <p:sp>
        <p:nvSpPr>
          <p:cNvPr id="10302" name="Rectangle 62"/>
          <p:cNvSpPr>
            <a:spLocks noGrp="1" noChangeArrowheads="1"/>
          </p:cNvSpPr>
          <p:nvPr>
            <p:ph type="body" idx="1"/>
          </p:nvPr>
        </p:nvSpPr>
        <p:spPr/>
        <p:txBody>
          <a:bodyPr/>
          <a:lstStyle/>
          <a:p>
            <a:pPr>
              <a:buFont typeface="Wingdings" pitchFamily="2" charset="2"/>
              <a:buNone/>
            </a:pPr>
            <a:r>
              <a:rPr lang="en-US" dirty="0"/>
              <a:t>  The 3</a:t>
            </a:r>
            <a:r>
              <a:rPr lang="en-US" dirty="0">
                <a:cs typeface="Arial" pitchFamily="34" charset="0"/>
              </a:rPr>
              <a:t>′</a:t>
            </a:r>
            <a:r>
              <a:rPr lang="en-US" dirty="0"/>
              <a:t>-OH group necessary for formation of the </a:t>
            </a:r>
            <a:r>
              <a:rPr lang="en-US" dirty="0" err="1"/>
              <a:t>phosphodiester</a:t>
            </a:r>
            <a:r>
              <a:rPr lang="en-US" dirty="0"/>
              <a:t> bond is missing in </a:t>
            </a:r>
            <a:r>
              <a:rPr lang="en-US" dirty="0" err="1" smtClean="0"/>
              <a:t>ddNTPs</a:t>
            </a:r>
            <a:endParaRPr lang="en-US" dirty="0"/>
          </a:p>
          <a:p>
            <a:endParaRPr lang="en-US" dirty="0"/>
          </a:p>
        </p:txBody>
      </p:sp>
      <p:pic>
        <p:nvPicPr>
          <p:cNvPr id="10303" name="Picture 63" descr="F10-06"/>
          <p:cNvPicPr>
            <a:picLocks noChangeAspect="1" noChangeArrowheads="1"/>
          </p:cNvPicPr>
          <p:nvPr/>
        </p:nvPicPr>
        <p:blipFill>
          <a:blip r:embed="rId3">
            <a:extLst>
              <a:ext uri="{28A0092B-C50C-407E-A947-70E740481C1C}">
                <a14:useLocalDpi xmlns:a14="http://schemas.microsoft.com/office/drawing/2010/main" val="0"/>
              </a:ext>
            </a:extLst>
          </a:blip>
          <a:srcRect t="8696"/>
          <a:stretch>
            <a:fillRect/>
          </a:stretch>
        </p:blipFill>
        <p:spPr bwMode="auto">
          <a:xfrm>
            <a:off x="1905000" y="2584174"/>
            <a:ext cx="4680857" cy="4273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8447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7704" y="1484784"/>
            <a:ext cx="5328592" cy="3416320"/>
          </a:xfrm>
          <a:prstGeom prst="rect">
            <a:avLst/>
          </a:prstGeom>
        </p:spPr>
        <p:txBody>
          <a:bodyPr wrap="square">
            <a:spAutoFit/>
          </a:bodyPr>
          <a:lstStyle/>
          <a:p>
            <a:r>
              <a:rPr lang="en-GB" dirty="0" smtClean="0"/>
              <a:t>“The double helix is indeed a remarkable molecule.</a:t>
            </a:r>
          </a:p>
          <a:p>
            <a:r>
              <a:rPr lang="en-GB" dirty="0" smtClean="0"/>
              <a:t>Modern man is perhaps 50,000 years old, civilization</a:t>
            </a:r>
          </a:p>
          <a:p>
            <a:r>
              <a:rPr lang="en-GB" dirty="0" smtClean="0"/>
              <a:t>has existed for scarcely 10,000 years and the United</a:t>
            </a:r>
          </a:p>
          <a:p>
            <a:r>
              <a:rPr lang="en-GB" dirty="0" smtClean="0"/>
              <a:t>States for only just over 200 years; but DNA and</a:t>
            </a:r>
          </a:p>
          <a:p>
            <a:r>
              <a:rPr lang="en-GB" dirty="0" smtClean="0"/>
              <a:t>RNA have been around for at least several billion</a:t>
            </a:r>
          </a:p>
          <a:p>
            <a:r>
              <a:rPr lang="en-GB" dirty="0" smtClean="0"/>
              <a:t>years. </a:t>
            </a:r>
          </a:p>
          <a:p>
            <a:endParaRPr lang="en-GB" dirty="0"/>
          </a:p>
          <a:p>
            <a:r>
              <a:rPr lang="en-GB" dirty="0" smtClean="0"/>
              <a:t>All that time the double helix has been there,</a:t>
            </a:r>
          </a:p>
          <a:p>
            <a:r>
              <a:rPr lang="en-GB" dirty="0" smtClean="0"/>
              <a:t>and active, and yet we are the </a:t>
            </a:r>
            <a:r>
              <a:rPr lang="en-GB" dirty="0"/>
              <a:t>f</a:t>
            </a:r>
            <a:r>
              <a:rPr lang="en-GB" dirty="0" smtClean="0"/>
              <a:t>irst creatures on Earth</a:t>
            </a:r>
          </a:p>
          <a:p>
            <a:r>
              <a:rPr lang="en-GB" dirty="0" smtClean="0"/>
              <a:t>to become aware of its existence.”</a:t>
            </a:r>
          </a:p>
          <a:p>
            <a:endParaRPr lang="en-GB" dirty="0" smtClean="0"/>
          </a:p>
          <a:p>
            <a:r>
              <a:rPr lang="en-GB" dirty="0" smtClean="0"/>
              <a:t>Francis Crick (1916–2004)</a:t>
            </a:r>
            <a:endParaRPr lang="en-GB" dirty="0"/>
          </a:p>
        </p:txBody>
      </p:sp>
    </p:spTree>
    <p:extLst>
      <p:ext uri="{BB962C8B-B14F-4D97-AF65-F5344CB8AC3E}">
        <p14:creationId xmlns:p14="http://schemas.microsoft.com/office/powerpoint/2010/main" val="7330181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457200" y="38100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4000">
                <a:solidFill>
                  <a:schemeClr val="bg1"/>
                </a:solidFill>
                <a:effectLst>
                  <a:outerShdw blurRad="38100" dist="38100" dir="2700000" algn="tl">
                    <a:srgbClr val="C0C0C0"/>
                  </a:outerShdw>
                </a:effectLst>
              </a:rPr>
              <a:t/>
            </a:r>
            <a:br>
              <a:rPr lang="en-US" sz="4000">
                <a:solidFill>
                  <a:schemeClr val="bg1"/>
                </a:solidFill>
                <a:effectLst>
                  <a:outerShdw blurRad="38100" dist="38100" dir="2700000" algn="tl">
                    <a:srgbClr val="C0C0C0"/>
                  </a:outerShdw>
                </a:effectLst>
              </a:rPr>
            </a:br>
            <a:endParaRPr lang="en-US" sz="4000">
              <a:solidFill>
                <a:schemeClr val="bg1"/>
              </a:solidFill>
              <a:effectLst>
                <a:outerShdw blurRad="38100" dist="38100" dir="2700000" algn="tl">
                  <a:srgbClr val="C0C0C0"/>
                </a:outerShdw>
              </a:effectLst>
            </a:endParaRPr>
          </a:p>
        </p:txBody>
      </p:sp>
      <p:sp>
        <p:nvSpPr>
          <p:cNvPr id="8195" name="AutoShape 3"/>
          <p:cNvSpPr>
            <a:spLocks noChangeArrowheads="1"/>
          </p:cNvSpPr>
          <p:nvPr/>
        </p:nvSpPr>
        <p:spPr bwMode="auto">
          <a:xfrm>
            <a:off x="2057400" y="2057400"/>
            <a:ext cx="182563" cy="547688"/>
          </a:xfrm>
          <a:prstGeom prst="can">
            <a:avLst>
              <a:gd name="adj" fmla="val 75000"/>
            </a:avLst>
          </a:prstGeom>
          <a:solidFill>
            <a:srgbClr val="FFFFFF"/>
          </a:solidFill>
          <a:ln w="28575">
            <a:solidFill>
              <a:srgbClr val="000000"/>
            </a:solidFill>
            <a:round/>
            <a:headEnd/>
            <a:tailEnd/>
          </a:ln>
        </p:spPr>
        <p:txBody>
          <a:bodyPr/>
          <a:lstStyle/>
          <a:p>
            <a:endParaRPr lang="en-GB"/>
          </a:p>
        </p:txBody>
      </p:sp>
      <p:sp>
        <p:nvSpPr>
          <p:cNvPr id="8196" name="AutoShape 4"/>
          <p:cNvSpPr>
            <a:spLocks noChangeArrowheads="1"/>
          </p:cNvSpPr>
          <p:nvPr/>
        </p:nvSpPr>
        <p:spPr bwMode="auto">
          <a:xfrm>
            <a:off x="2057400" y="3200400"/>
            <a:ext cx="182563" cy="549275"/>
          </a:xfrm>
          <a:prstGeom prst="can">
            <a:avLst>
              <a:gd name="adj" fmla="val 75217"/>
            </a:avLst>
          </a:prstGeom>
          <a:solidFill>
            <a:srgbClr val="FFFFFF"/>
          </a:solidFill>
          <a:ln w="28575">
            <a:solidFill>
              <a:srgbClr val="000000"/>
            </a:solidFill>
            <a:round/>
            <a:headEnd/>
            <a:tailEnd/>
          </a:ln>
        </p:spPr>
        <p:txBody>
          <a:bodyPr/>
          <a:lstStyle/>
          <a:p>
            <a:endParaRPr lang="en-GB"/>
          </a:p>
        </p:txBody>
      </p:sp>
      <p:sp>
        <p:nvSpPr>
          <p:cNvPr id="8197" name="AutoShape 5"/>
          <p:cNvSpPr>
            <a:spLocks noChangeArrowheads="1"/>
          </p:cNvSpPr>
          <p:nvPr/>
        </p:nvSpPr>
        <p:spPr bwMode="auto">
          <a:xfrm>
            <a:off x="2057400" y="4419600"/>
            <a:ext cx="182563" cy="549275"/>
          </a:xfrm>
          <a:prstGeom prst="can">
            <a:avLst>
              <a:gd name="adj" fmla="val 75217"/>
            </a:avLst>
          </a:prstGeom>
          <a:solidFill>
            <a:srgbClr val="FFFFFF"/>
          </a:solidFill>
          <a:ln w="28575">
            <a:solidFill>
              <a:srgbClr val="000000"/>
            </a:solidFill>
            <a:round/>
            <a:headEnd/>
            <a:tailEnd/>
          </a:ln>
        </p:spPr>
        <p:txBody>
          <a:bodyPr/>
          <a:lstStyle/>
          <a:p>
            <a:endParaRPr lang="en-GB"/>
          </a:p>
        </p:txBody>
      </p:sp>
      <p:sp>
        <p:nvSpPr>
          <p:cNvPr id="8198" name="AutoShape 6"/>
          <p:cNvSpPr>
            <a:spLocks noChangeArrowheads="1"/>
          </p:cNvSpPr>
          <p:nvPr/>
        </p:nvSpPr>
        <p:spPr bwMode="auto">
          <a:xfrm>
            <a:off x="2057400" y="5410200"/>
            <a:ext cx="182563" cy="549275"/>
          </a:xfrm>
          <a:prstGeom prst="can">
            <a:avLst>
              <a:gd name="adj" fmla="val 75217"/>
            </a:avLst>
          </a:prstGeom>
          <a:solidFill>
            <a:srgbClr val="FFFFFF"/>
          </a:solidFill>
          <a:ln w="28575">
            <a:solidFill>
              <a:srgbClr val="000000"/>
            </a:solidFill>
            <a:round/>
            <a:headEnd/>
            <a:tailEnd/>
          </a:ln>
        </p:spPr>
        <p:txBody>
          <a:bodyPr/>
          <a:lstStyle/>
          <a:p>
            <a:endParaRPr lang="en-GB"/>
          </a:p>
        </p:txBody>
      </p:sp>
      <p:grpSp>
        <p:nvGrpSpPr>
          <p:cNvPr id="8199" name="Group 7"/>
          <p:cNvGrpSpPr>
            <a:grpSpLocks noChangeAspect="1"/>
          </p:cNvGrpSpPr>
          <p:nvPr/>
        </p:nvGrpSpPr>
        <p:grpSpPr bwMode="auto">
          <a:xfrm>
            <a:off x="2362200" y="2057400"/>
            <a:ext cx="4889500" cy="3995738"/>
            <a:chOff x="1488" y="1296"/>
            <a:chExt cx="3080" cy="2517"/>
          </a:xfrm>
        </p:grpSpPr>
        <p:sp>
          <p:nvSpPr>
            <p:cNvPr id="8200" name="AutoShape 8"/>
            <p:cNvSpPr>
              <a:spLocks noChangeAspect="1" noChangeArrowheads="1" noTextEdit="1"/>
            </p:cNvSpPr>
            <p:nvPr/>
          </p:nvSpPr>
          <p:spPr bwMode="auto">
            <a:xfrm>
              <a:off x="1488" y="1296"/>
              <a:ext cx="3079" cy="2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201" name="Rectangle 9"/>
            <p:cNvSpPr>
              <a:spLocks noChangeArrowheads="1"/>
            </p:cNvSpPr>
            <p:nvPr/>
          </p:nvSpPr>
          <p:spPr bwMode="auto">
            <a:xfrm>
              <a:off x="1488" y="1296"/>
              <a:ext cx="3080" cy="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202" name="Rectangle 10"/>
            <p:cNvSpPr>
              <a:spLocks noChangeArrowheads="1"/>
            </p:cNvSpPr>
            <p:nvPr/>
          </p:nvSpPr>
          <p:spPr bwMode="auto">
            <a:xfrm>
              <a:off x="1538" y="1322"/>
              <a:ext cx="555"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FF3300"/>
                  </a:solidFill>
                </a:rPr>
                <a:t>ddATP </a:t>
              </a:r>
              <a:r>
                <a:rPr lang="en-US" sz="1700" b="1">
                  <a:solidFill>
                    <a:srgbClr val="000000"/>
                  </a:solidFill>
                </a:rPr>
                <a:t>+</a:t>
              </a:r>
              <a:endParaRPr lang="en-US"/>
            </a:p>
          </p:txBody>
        </p:sp>
        <p:sp>
          <p:nvSpPr>
            <p:cNvPr id="8203" name="Rectangle 11"/>
            <p:cNvSpPr>
              <a:spLocks noChangeArrowheads="1"/>
            </p:cNvSpPr>
            <p:nvPr/>
          </p:nvSpPr>
          <p:spPr bwMode="auto">
            <a:xfrm>
              <a:off x="2282" y="1322"/>
              <a:ext cx="30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04" name="Rectangle 12"/>
            <p:cNvSpPr>
              <a:spLocks noChangeArrowheads="1"/>
            </p:cNvSpPr>
            <p:nvPr/>
          </p:nvSpPr>
          <p:spPr bwMode="auto">
            <a:xfrm>
              <a:off x="2512" y="1322"/>
              <a:ext cx="264"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FF3300"/>
                  </a:solidFill>
                </a:rPr>
                <a:t>ddA</a:t>
              </a:r>
              <a:endParaRPr lang="en-US">
                <a:solidFill>
                  <a:srgbClr val="FF3300"/>
                </a:solidFill>
              </a:endParaRPr>
            </a:p>
          </p:txBody>
        </p:sp>
        <p:sp>
          <p:nvSpPr>
            <p:cNvPr id="8205" name="Rectangle 13"/>
            <p:cNvSpPr>
              <a:spLocks noChangeArrowheads="1"/>
            </p:cNvSpPr>
            <p:nvPr/>
          </p:nvSpPr>
          <p:spPr bwMode="auto">
            <a:xfrm>
              <a:off x="1538" y="1483"/>
              <a:ext cx="388"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four </a:t>
              </a:r>
              <a:endParaRPr lang="en-US"/>
            </a:p>
          </p:txBody>
        </p:sp>
        <p:sp>
          <p:nvSpPr>
            <p:cNvPr id="8206" name="Rectangle 14"/>
            <p:cNvSpPr>
              <a:spLocks noChangeArrowheads="1"/>
            </p:cNvSpPr>
            <p:nvPr/>
          </p:nvSpPr>
          <p:spPr bwMode="auto">
            <a:xfrm>
              <a:off x="1845" y="1483"/>
              <a:ext cx="52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dNTPs</a:t>
              </a:r>
              <a:endParaRPr lang="en-US"/>
            </a:p>
          </p:txBody>
        </p:sp>
        <p:sp>
          <p:nvSpPr>
            <p:cNvPr id="8207" name="Rectangle 15"/>
            <p:cNvSpPr>
              <a:spLocks noChangeArrowheads="1"/>
            </p:cNvSpPr>
            <p:nvPr/>
          </p:nvSpPr>
          <p:spPr bwMode="auto">
            <a:xfrm>
              <a:off x="2282" y="1483"/>
              <a:ext cx="30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08" name="Rectangle 16"/>
            <p:cNvSpPr>
              <a:spLocks noChangeArrowheads="1"/>
            </p:cNvSpPr>
            <p:nvPr/>
          </p:nvSpPr>
          <p:spPr bwMode="auto">
            <a:xfrm>
              <a:off x="2512" y="1483"/>
              <a:ext cx="18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dirty="0" err="1">
                  <a:solidFill>
                    <a:srgbClr val="000000"/>
                  </a:solidFill>
                </a:rPr>
                <a:t>dAdGdCdTdGdCdCdCdG</a:t>
              </a:r>
              <a:r>
                <a:rPr lang="en-US" sz="1700" b="1" dirty="0">
                  <a:solidFill>
                    <a:srgbClr val="000000"/>
                  </a:solidFill>
                </a:rPr>
                <a:t> </a:t>
              </a:r>
              <a:endParaRPr lang="en-US" dirty="0"/>
            </a:p>
          </p:txBody>
        </p:sp>
        <p:sp>
          <p:nvSpPr>
            <p:cNvPr id="8209" name="Rectangle 17"/>
            <p:cNvSpPr>
              <a:spLocks noChangeArrowheads="1"/>
            </p:cNvSpPr>
            <p:nvPr/>
          </p:nvSpPr>
          <p:spPr bwMode="auto">
            <a:xfrm>
              <a:off x="1488" y="1892"/>
              <a:ext cx="2798" cy="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210" name="Rectangle 18"/>
            <p:cNvSpPr>
              <a:spLocks noChangeArrowheads="1"/>
            </p:cNvSpPr>
            <p:nvPr/>
          </p:nvSpPr>
          <p:spPr bwMode="auto">
            <a:xfrm>
              <a:off x="1538" y="1917"/>
              <a:ext cx="555"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FF3300"/>
                  </a:solidFill>
                </a:rPr>
                <a:t>ddCTP</a:t>
              </a:r>
              <a:r>
                <a:rPr lang="en-US" sz="1700" b="1">
                  <a:solidFill>
                    <a:srgbClr val="000000"/>
                  </a:solidFill>
                </a:rPr>
                <a:t> +</a:t>
              </a:r>
              <a:endParaRPr lang="en-US"/>
            </a:p>
          </p:txBody>
        </p:sp>
        <p:sp>
          <p:nvSpPr>
            <p:cNvPr id="8211" name="Rectangle 19"/>
            <p:cNvSpPr>
              <a:spLocks noChangeArrowheads="1"/>
            </p:cNvSpPr>
            <p:nvPr/>
          </p:nvSpPr>
          <p:spPr bwMode="auto">
            <a:xfrm>
              <a:off x="2282" y="1917"/>
              <a:ext cx="34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12" name="Rectangle 20"/>
            <p:cNvSpPr>
              <a:spLocks noChangeArrowheads="1"/>
            </p:cNvSpPr>
            <p:nvPr/>
          </p:nvSpPr>
          <p:spPr bwMode="auto">
            <a:xfrm>
              <a:off x="2550" y="1917"/>
              <a:ext cx="634"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dAdG</a:t>
              </a:r>
              <a:r>
                <a:rPr lang="en-US" sz="1700" b="1">
                  <a:solidFill>
                    <a:srgbClr val="FF3300"/>
                  </a:solidFill>
                </a:rPr>
                <a:t>ddC</a:t>
              </a:r>
              <a:endParaRPr lang="en-US">
                <a:solidFill>
                  <a:srgbClr val="FF3300"/>
                </a:solidFill>
              </a:endParaRPr>
            </a:p>
          </p:txBody>
        </p:sp>
        <p:sp>
          <p:nvSpPr>
            <p:cNvPr id="8213" name="Rectangle 21"/>
            <p:cNvSpPr>
              <a:spLocks noChangeArrowheads="1"/>
            </p:cNvSpPr>
            <p:nvPr/>
          </p:nvSpPr>
          <p:spPr bwMode="auto">
            <a:xfrm>
              <a:off x="1538" y="2076"/>
              <a:ext cx="388"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four </a:t>
              </a:r>
              <a:endParaRPr lang="en-US"/>
            </a:p>
          </p:txBody>
        </p:sp>
        <p:sp>
          <p:nvSpPr>
            <p:cNvPr id="8214" name="Rectangle 22"/>
            <p:cNvSpPr>
              <a:spLocks noChangeArrowheads="1"/>
            </p:cNvSpPr>
            <p:nvPr/>
          </p:nvSpPr>
          <p:spPr bwMode="auto">
            <a:xfrm>
              <a:off x="1845" y="2076"/>
              <a:ext cx="52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dNTPs</a:t>
              </a:r>
              <a:endParaRPr lang="en-US"/>
            </a:p>
          </p:txBody>
        </p:sp>
        <p:sp>
          <p:nvSpPr>
            <p:cNvPr id="8215" name="Rectangle 23"/>
            <p:cNvSpPr>
              <a:spLocks noChangeArrowheads="1"/>
            </p:cNvSpPr>
            <p:nvPr/>
          </p:nvSpPr>
          <p:spPr bwMode="auto">
            <a:xfrm>
              <a:off x="2282" y="2076"/>
              <a:ext cx="34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16" name="Rectangle 24"/>
            <p:cNvSpPr>
              <a:spLocks noChangeArrowheads="1"/>
            </p:cNvSpPr>
            <p:nvPr/>
          </p:nvSpPr>
          <p:spPr bwMode="auto">
            <a:xfrm>
              <a:off x="2550" y="2076"/>
              <a:ext cx="1170"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dAdGdCdTdG</a:t>
              </a:r>
              <a:r>
                <a:rPr lang="en-US" sz="1700" b="1">
                  <a:solidFill>
                    <a:srgbClr val="FF3300"/>
                  </a:solidFill>
                </a:rPr>
                <a:t>ddC</a:t>
              </a:r>
              <a:endParaRPr lang="en-US">
                <a:solidFill>
                  <a:srgbClr val="FF3300"/>
                </a:solidFill>
              </a:endParaRPr>
            </a:p>
          </p:txBody>
        </p:sp>
        <p:sp>
          <p:nvSpPr>
            <p:cNvPr id="8217" name="Rectangle 25"/>
            <p:cNvSpPr>
              <a:spLocks noChangeArrowheads="1"/>
            </p:cNvSpPr>
            <p:nvPr/>
          </p:nvSpPr>
          <p:spPr bwMode="auto">
            <a:xfrm>
              <a:off x="2034" y="2234"/>
              <a:ext cx="58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18" name="Rectangle 26"/>
            <p:cNvSpPr>
              <a:spLocks noChangeArrowheads="1"/>
            </p:cNvSpPr>
            <p:nvPr/>
          </p:nvSpPr>
          <p:spPr bwMode="auto">
            <a:xfrm>
              <a:off x="2531" y="2234"/>
              <a:ext cx="1351"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dAdGdCdTdGdC</a:t>
              </a:r>
              <a:r>
                <a:rPr lang="en-US" sz="1700" b="1">
                  <a:solidFill>
                    <a:srgbClr val="FF3300"/>
                  </a:solidFill>
                </a:rPr>
                <a:t>ddC</a:t>
              </a:r>
              <a:endParaRPr lang="en-US">
                <a:solidFill>
                  <a:srgbClr val="FF3300"/>
                </a:solidFill>
              </a:endParaRPr>
            </a:p>
          </p:txBody>
        </p:sp>
        <p:sp>
          <p:nvSpPr>
            <p:cNvPr id="8219" name="Rectangle 27"/>
            <p:cNvSpPr>
              <a:spLocks noChangeArrowheads="1"/>
            </p:cNvSpPr>
            <p:nvPr/>
          </p:nvSpPr>
          <p:spPr bwMode="auto">
            <a:xfrm>
              <a:off x="2034" y="2393"/>
              <a:ext cx="58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20" name="Rectangle 28"/>
            <p:cNvSpPr>
              <a:spLocks noChangeArrowheads="1"/>
            </p:cNvSpPr>
            <p:nvPr/>
          </p:nvSpPr>
          <p:spPr bwMode="auto">
            <a:xfrm>
              <a:off x="2531" y="2393"/>
              <a:ext cx="153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dAdGdCdTdGdCdC</a:t>
              </a:r>
              <a:r>
                <a:rPr lang="en-US" sz="1700" b="1">
                  <a:solidFill>
                    <a:srgbClr val="FF3300"/>
                  </a:solidFill>
                </a:rPr>
                <a:t>ddC</a:t>
              </a:r>
              <a:endParaRPr lang="en-US">
                <a:solidFill>
                  <a:srgbClr val="FF3300"/>
                </a:solidFill>
              </a:endParaRPr>
            </a:p>
          </p:txBody>
        </p:sp>
        <p:sp>
          <p:nvSpPr>
            <p:cNvPr id="8221" name="Rectangle 29"/>
            <p:cNvSpPr>
              <a:spLocks noChangeArrowheads="1"/>
            </p:cNvSpPr>
            <p:nvPr/>
          </p:nvSpPr>
          <p:spPr bwMode="auto">
            <a:xfrm>
              <a:off x="1488" y="2736"/>
              <a:ext cx="2881" cy="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222" name="Rectangle 30"/>
            <p:cNvSpPr>
              <a:spLocks noChangeArrowheads="1"/>
            </p:cNvSpPr>
            <p:nvPr/>
          </p:nvSpPr>
          <p:spPr bwMode="auto">
            <a:xfrm>
              <a:off x="1538" y="2761"/>
              <a:ext cx="56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FF3300"/>
                  </a:solidFill>
                </a:rPr>
                <a:t>ddGTP</a:t>
              </a:r>
              <a:r>
                <a:rPr lang="en-US" sz="1700" b="1">
                  <a:solidFill>
                    <a:srgbClr val="000000"/>
                  </a:solidFill>
                </a:rPr>
                <a:t> +</a:t>
              </a:r>
              <a:endParaRPr lang="en-US"/>
            </a:p>
          </p:txBody>
        </p:sp>
        <p:sp>
          <p:nvSpPr>
            <p:cNvPr id="8223" name="Rectangle 31"/>
            <p:cNvSpPr>
              <a:spLocks noChangeArrowheads="1"/>
            </p:cNvSpPr>
            <p:nvPr/>
          </p:nvSpPr>
          <p:spPr bwMode="auto">
            <a:xfrm>
              <a:off x="2282" y="2761"/>
              <a:ext cx="34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24" name="Rectangle 32"/>
            <p:cNvSpPr>
              <a:spLocks noChangeArrowheads="1"/>
            </p:cNvSpPr>
            <p:nvPr/>
          </p:nvSpPr>
          <p:spPr bwMode="auto">
            <a:xfrm>
              <a:off x="2550" y="2761"/>
              <a:ext cx="45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dA</a:t>
              </a:r>
              <a:r>
                <a:rPr lang="en-US" sz="1700" b="1">
                  <a:solidFill>
                    <a:srgbClr val="FF3300"/>
                  </a:solidFill>
                </a:rPr>
                <a:t>ddG</a:t>
              </a:r>
              <a:endParaRPr lang="en-US">
                <a:solidFill>
                  <a:srgbClr val="FF3300"/>
                </a:solidFill>
              </a:endParaRPr>
            </a:p>
          </p:txBody>
        </p:sp>
        <p:sp>
          <p:nvSpPr>
            <p:cNvPr id="8225" name="Rectangle 33"/>
            <p:cNvSpPr>
              <a:spLocks noChangeArrowheads="1"/>
            </p:cNvSpPr>
            <p:nvPr/>
          </p:nvSpPr>
          <p:spPr bwMode="auto">
            <a:xfrm>
              <a:off x="1538" y="2920"/>
              <a:ext cx="388"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four </a:t>
              </a:r>
              <a:endParaRPr lang="en-US"/>
            </a:p>
          </p:txBody>
        </p:sp>
        <p:sp>
          <p:nvSpPr>
            <p:cNvPr id="8226" name="Rectangle 34"/>
            <p:cNvSpPr>
              <a:spLocks noChangeArrowheads="1"/>
            </p:cNvSpPr>
            <p:nvPr/>
          </p:nvSpPr>
          <p:spPr bwMode="auto">
            <a:xfrm>
              <a:off x="1845" y="2920"/>
              <a:ext cx="52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dNTPs</a:t>
              </a:r>
              <a:endParaRPr lang="en-US"/>
            </a:p>
          </p:txBody>
        </p:sp>
        <p:sp>
          <p:nvSpPr>
            <p:cNvPr id="8227" name="Rectangle 35"/>
            <p:cNvSpPr>
              <a:spLocks noChangeArrowheads="1"/>
            </p:cNvSpPr>
            <p:nvPr/>
          </p:nvSpPr>
          <p:spPr bwMode="auto">
            <a:xfrm>
              <a:off x="2282" y="2920"/>
              <a:ext cx="34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28" name="Rectangle 36"/>
            <p:cNvSpPr>
              <a:spLocks noChangeArrowheads="1"/>
            </p:cNvSpPr>
            <p:nvPr/>
          </p:nvSpPr>
          <p:spPr bwMode="auto">
            <a:xfrm>
              <a:off x="2550" y="2920"/>
              <a:ext cx="989"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dAdGdCdT</a:t>
              </a:r>
              <a:r>
                <a:rPr lang="en-US" sz="1700" b="1">
                  <a:solidFill>
                    <a:srgbClr val="FF3300"/>
                  </a:solidFill>
                </a:rPr>
                <a:t>ddG</a:t>
              </a:r>
              <a:endParaRPr lang="en-US">
                <a:solidFill>
                  <a:srgbClr val="FF3300"/>
                </a:solidFill>
              </a:endParaRPr>
            </a:p>
          </p:txBody>
        </p:sp>
        <p:sp>
          <p:nvSpPr>
            <p:cNvPr id="8229" name="Rectangle 37"/>
            <p:cNvSpPr>
              <a:spLocks noChangeArrowheads="1"/>
            </p:cNvSpPr>
            <p:nvPr/>
          </p:nvSpPr>
          <p:spPr bwMode="auto">
            <a:xfrm>
              <a:off x="2034" y="3078"/>
              <a:ext cx="58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30" name="Rectangle 38"/>
            <p:cNvSpPr>
              <a:spLocks noChangeArrowheads="1"/>
            </p:cNvSpPr>
            <p:nvPr/>
          </p:nvSpPr>
          <p:spPr bwMode="auto">
            <a:xfrm>
              <a:off x="2531" y="3078"/>
              <a:ext cx="1721"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dAdGdCdTdGdCdCdC</a:t>
              </a:r>
              <a:r>
                <a:rPr lang="en-US" sz="1700" b="1">
                  <a:solidFill>
                    <a:srgbClr val="FF3300"/>
                  </a:solidFill>
                </a:rPr>
                <a:t>ddG</a:t>
              </a:r>
              <a:endParaRPr lang="en-US">
                <a:solidFill>
                  <a:srgbClr val="FF3300"/>
                </a:solidFill>
              </a:endParaRPr>
            </a:p>
          </p:txBody>
        </p:sp>
        <p:sp>
          <p:nvSpPr>
            <p:cNvPr id="8231" name="Rectangle 39"/>
            <p:cNvSpPr>
              <a:spLocks noChangeArrowheads="1"/>
            </p:cNvSpPr>
            <p:nvPr/>
          </p:nvSpPr>
          <p:spPr bwMode="auto">
            <a:xfrm>
              <a:off x="1538" y="3430"/>
              <a:ext cx="2979" cy="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232" name="Rectangle 40"/>
            <p:cNvSpPr>
              <a:spLocks noChangeArrowheads="1"/>
            </p:cNvSpPr>
            <p:nvPr/>
          </p:nvSpPr>
          <p:spPr bwMode="auto">
            <a:xfrm>
              <a:off x="1587" y="3456"/>
              <a:ext cx="540"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FF3300"/>
                  </a:solidFill>
                </a:rPr>
                <a:t>ddTTP </a:t>
              </a:r>
              <a:r>
                <a:rPr lang="en-US" sz="1700" b="1">
                  <a:solidFill>
                    <a:srgbClr val="000000"/>
                  </a:solidFill>
                </a:rPr>
                <a:t>+</a:t>
              </a:r>
              <a:endParaRPr lang="en-US"/>
            </a:p>
          </p:txBody>
        </p:sp>
        <p:sp>
          <p:nvSpPr>
            <p:cNvPr id="8233" name="Rectangle 41"/>
            <p:cNvSpPr>
              <a:spLocks noChangeArrowheads="1"/>
            </p:cNvSpPr>
            <p:nvPr/>
          </p:nvSpPr>
          <p:spPr bwMode="auto">
            <a:xfrm>
              <a:off x="2332" y="3456"/>
              <a:ext cx="26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34" name="Rectangle 42"/>
            <p:cNvSpPr>
              <a:spLocks noChangeArrowheads="1"/>
            </p:cNvSpPr>
            <p:nvPr/>
          </p:nvSpPr>
          <p:spPr bwMode="auto">
            <a:xfrm>
              <a:off x="2523" y="3456"/>
              <a:ext cx="800"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dAdGdC</a:t>
              </a:r>
              <a:r>
                <a:rPr lang="en-US" sz="1700" b="1">
                  <a:solidFill>
                    <a:srgbClr val="FF3300"/>
                  </a:solidFill>
                </a:rPr>
                <a:t>ddT</a:t>
              </a:r>
              <a:endParaRPr lang="en-US">
                <a:solidFill>
                  <a:srgbClr val="FF3300"/>
                </a:solidFill>
              </a:endParaRPr>
            </a:p>
          </p:txBody>
        </p:sp>
        <p:sp>
          <p:nvSpPr>
            <p:cNvPr id="8235" name="Rectangle 43"/>
            <p:cNvSpPr>
              <a:spLocks noChangeArrowheads="1"/>
            </p:cNvSpPr>
            <p:nvPr/>
          </p:nvSpPr>
          <p:spPr bwMode="auto">
            <a:xfrm>
              <a:off x="1587" y="3617"/>
              <a:ext cx="388"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four </a:t>
              </a:r>
              <a:endParaRPr lang="en-US"/>
            </a:p>
          </p:txBody>
        </p:sp>
        <p:sp>
          <p:nvSpPr>
            <p:cNvPr id="8236" name="Rectangle 44"/>
            <p:cNvSpPr>
              <a:spLocks noChangeArrowheads="1"/>
            </p:cNvSpPr>
            <p:nvPr/>
          </p:nvSpPr>
          <p:spPr bwMode="auto">
            <a:xfrm>
              <a:off x="1894" y="3617"/>
              <a:ext cx="525"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dNTPs</a:t>
              </a:r>
              <a:endParaRPr lang="en-US"/>
            </a:p>
          </p:txBody>
        </p:sp>
        <p:sp>
          <p:nvSpPr>
            <p:cNvPr id="8237" name="Rectangle 45"/>
            <p:cNvSpPr>
              <a:spLocks noChangeArrowheads="1"/>
            </p:cNvSpPr>
            <p:nvPr/>
          </p:nvSpPr>
          <p:spPr bwMode="auto">
            <a:xfrm>
              <a:off x="2332" y="3617"/>
              <a:ext cx="26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     </a:t>
              </a:r>
              <a:endParaRPr lang="en-US"/>
            </a:p>
          </p:txBody>
        </p:sp>
        <p:sp>
          <p:nvSpPr>
            <p:cNvPr id="8238" name="Rectangle 46"/>
            <p:cNvSpPr>
              <a:spLocks noChangeArrowheads="1"/>
            </p:cNvSpPr>
            <p:nvPr/>
          </p:nvSpPr>
          <p:spPr bwMode="auto">
            <a:xfrm>
              <a:off x="2523" y="3617"/>
              <a:ext cx="180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700" b="1">
                  <a:solidFill>
                    <a:srgbClr val="000000"/>
                  </a:solidFill>
                </a:rPr>
                <a:t>dAdGdCdTdGdCdCdCdG</a:t>
              </a:r>
              <a:endParaRPr lang="en-US"/>
            </a:p>
          </p:txBody>
        </p:sp>
      </p:grpSp>
      <p:sp>
        <p:nvSpPr>
          <p:cNvPr id="8239" name="Text Box 47"/>
          <p:cNvSpPr txBox="1">
            <a:spLocks noChangeArrowheads="1"/>
          </p:cNvSpPr>
          <p:nvPr/>
        </p:nvSpPr>
        <p:spPr bwMode="auto">
          <a:xfrm>
            <a:off x="1797269" y="1789465"/>
            <a:ext cx="1098331" cy="4260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600" b="1" dirty="0"/>
              <a:t>A</a:t>
            </a:r>
          </a:p>
          <a:p>
            <a:endParaRPr lang="en-US" sz="1200" dirty="0"/>
          </a:p>
          <a:p>
            <a:endParaRPr lang="en-US" sz="1200" dirty="0"/>
          </a:p>
          <a:p>
            <a:endParaRPr lang="en-US" sz="1200" dirty="0"/>
          </a:p>
          <a:p>
            <a:endParaRPr lang="en-US" sz="1200" dirty="0"/>
          </a:p>
          <a:p>
            <a:endParaRPr lang="en-US" sz="1200" dirty="0"/>
          </a:p>
          <a:p>
            <a:r>
              <a:rPr lang="en-US" sz="1600" b="1" dirty="0" smtClean="0"/>
              <a:t>C</a:t>
            </a:r>
            <a:endParaRPr lang="en-US" sz="1600" b="1" dirty="0"/>
          </a:p>
          <a:p>
            <a:endParaRPr lang="en-US" sz="1600" b="1" dirty="0"/>
          </a:p>
          <a:p>
            <a:endParaRPr lang="en-US" sz="1600" b="1" dirty="0"/>
          </a:p>
          <a:p>
            <a:endParaRPr lang="en-US" sz="1600" b="1" dirty="0"/>
          </a:p>
          <a:p>
            <a:endParaRPr lang="en-US" sz="1600" b="1" dirty="0"/>
          </a:p>
          <a:p>
            <a:r>
              <a:rPr lang="en-US" sz="1600" b="1" dirty="0" smtClean="0"/>
              <a:t>G</a:t>
            </a:r>
            <a:endParaRPr lang="en-US" sz="1600" b="1" dirty="0"/>
          </a:p>
          <a:p>
            <a:endParaRPr lang="en-US" sz="1600" b="1" dirty="0"/>
          </a:p>
          <a:p>
            <a:endParaRPr lang="en-US" sz="1600" b="1" dirty="0"/>
          </a:p>
          <a:p>
            <a:endParaRPr lang="en-US" sz="1600" b="1" dirty="0"/>
          </a:p>
          <a:p>
            <a:r>
              <a:rPr lang="en-US" sz="1600" b="1" dirty="0" smtClean="0"/>
              <a:t>T</a:t>
            </a:r>
            <a:endParaRPr lang="en-US" dirty="0"/>
          </a:p>
        </p:txBody>
      </p:sp>
      <p:sp>
        <p:nvSpPr>
          <p:cNvPr id="8242" name="Rectangle 50"/>
          <p:cNvSpPr>
            <a:spLocks noGrp="1" noChangeArrowheads="1"/>
          </p:cNvSpPr>
          <p:nvPr>
            <p:ph type="title"/>
          </p:nvPr>
        </p:nvSpPr>
        <p:spPr/>
        <p:txBody>
          <a:bodyPr>
            <a:normAutofit/>
          </a:bodyPr>
          <a:lstStyle/>
          <a:p>
            <a:r>
              <a:rPr lang="en-US" sz="4000" dirty="0" smtClean="0"/>
              <a:t>Sanger </a:t>
            </a:r>
            <a:r>
              <a:rPr lang="en-US" sz="4000" dirty="0"/>
              <a:t>s</a:t>
            </a:r>
            <a:r>
              <a:rPr lang="en-US" sz="4000" dirty="0" smtClean="0"/>
              <a:t>equencing </a:t>
            </a:r>
            <a:endParaRPr lang="en-US" sz="4000" dirty="0"/>
          </a:p>
        </p:txBody>
      </p:sp>
      <p:sp>
        <p:nvSpPr>
          <p:cNvPr id="2" name="Rectangle 1"/>
          <p:cNvSpPr/>
          <p:nvPr/>
        </p:nvSpPr>
        <p:spPr>
          <a:xfrm>
            <a:off x="3601698" y="1420133"/>
            <a:ext cx="1358064" cy="369332"/>
          </a:xfrm>
          <a:prstGeom prst="rect">
            <a:avLst/>
          </a:prstGeom>
        </p:spPr>
        <p:txBody>
          <a:bodyPr wrap="none">
            <a:spAutoFit/>
          </a:bodyPr>
          <a:lstStyle/>
          <a:p>
            <a:r>
              <a:rPr lang="en-US" b="1" dirty="0" smtClean="0">
                <a:solidFill>
                  <a:srgbClr val="000000"/>
                </a:solidFill>
              </a:rPr>
              <a:t>AGCTGCCCG</a:t>
            </a:r>
            <a:endParaRPr lang="en-GB" dirty="0"/>
          </a:p>
        </p:txBody>
      </p:sp>
    </p:spTree>
    <p:extLst>
      <p:ext uri="{BB962C8B-B14F-4D97-AF65-F5344CB8AC3E}">
        <p14:creationId xmlns:p14="http://schemas.microsoft.com/office/powerpoint/2010/main" val="3404667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Sanger di-</a:t>
            </a:r>
            <a:r>
              <a:rPr lang="en-GB" dirty="0" err="1" smtClean="0"/>
              <a:t>deoxy</a:t>
            </a:r>
            <a:r>
              <a:rPr lang="en-GB" dirty="0" smtClean="0"/>
              <a:t> method</a:t>
            </a:r>
            <a:endParaRPr lang="en-GB" dirty="0"/>
          </a:p>
        </p:txBody>
      </p:sp>
      <p:grpSp>
        <p:nvGrpSpPr>
          <p:cNvPr id="3" name="Group 4"/>
          <p:cNvGrpSpPr>
            <a:grpSpLocks/>
          </p:cNvGrpSpPr>
          <p:nvPr/>
        </p:nvGrpSpPr>
        <p:grpSpPr bwMode="auto">
          <a:xfrm>
            <a:off x="990600" y="1955800"/>
            <a:ext cx="6289675" cy="3759200"/>
            <a:chOff x="144" y="1008"/>
            <a:chExt cx="3962" cy="2368"/>
          </a:xfrm>
        </p:grpSpPr>
        <p:sp>
          <p:nvSpPr>
            <p:cNvPr id="4" name="Rectangle 5"/>
            <p:cNvSpPr>
              <a:spLocks noChangeArrowheads="1"/>
            </p:cNvSpPr>
            <p:nvPr/>
          </p:nvSpPr>
          <p:spPr bwMode="auto">
            <a:xfrm>
              <a:off x="2064" y="1776"/>
              <a:ext cx="1632" cy="1056"/>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 name="Line 6"/>
            <p:cNvSpPr>
              <a:spLocks noChangeShapeType="1"/>
            </p:cNvSpPr>
            <p:nvPr/>
          </p:nvSpPr>
          <p:spPr bwMode="auto">
            <a:xfrm>
              <a:off x="2256" y="1962"/>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Line 8"/>
            <p:cNvSpPr>
              <a:spLocks noChangeShapeType="1"/>
            </p:cNvSpPr>
            <p:nvPr/>
          </p:nvSpPr>
          <p:spPr bwMode="auto">
            <a:xfrm>
              <a:off x="2592" y="2160"/>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 name="Line 9"/>
            <p:cNvSpPr>
              <a:spLocks noChangeShapeType="1"/>
            </p:cNvSpPr>
            <p:nvPr/>
          </p:nvSpPr>
          <p:spPr bwMode="auto">
            <a:xfrm>
              <a:off x="3263" y="2352"/>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 name="Line 11"/>
            <p:cNvSpPr>
              <a:spLocks noChangeShapeType="1"/>
            </p:cNvSpPr>
            <p:nvPr/>
          </p:nvSpPr>
          <p:spPr bwMode="auto">
            <a:xfrm>
              <a:off x="2592" y="2680"/>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 name="Line 12"/>
            <p:cNvSpPr>
              <a:spLocks noChangeShapeType="1"/>
            </p:cNvSpPr>
            <p:nvPr/>
          </p:nvSpPr>
          <p:spPr bwMode="auto">
            <a:xfrm>
              <a:off x="2256" y="2688"/>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 name="Line 13"/>
            <p:cNvSpPr>
              <a:spLocks noChangeShapeType="1"/>
            </p:cNvSpPr>
            <p:nvPr/>
          </p:nvSpPr>
          <p:spPr bwMode="auto">
            <a:xfrm>
              <a:off x="2592" y="1920"/>
              <a:ext cx="250"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 name="Line 18"/>
            <p:cNvSpPr>
              <a:spLocks noChangeShapeType="1"/>
            </p:cNvSpPr>
            <p:nvPr/>
          </p:nvSpPr>
          <p:spPr bwMode="auto">
            <a:xfrm>
              <a:off x="2928" y="2496"/>
              <a:ext cx="250"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 name="Text Box 19"/>
            <p:cNvSpPr txBox="1">
              <a:spLocks noChangeArrowheads="1"/>
            </p:cNvSpPr>
            <p:nvPr/>
          </p:nvSpPr>
          <p:spPr bwMode="auto">
            <a:xfrm>
              <a:off x="2160" y="1536"/>
              <a:ext cx="143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1600" b="1" dirty="0"/>
                <a:t> </a:t>
              </a:r>
              <a:r>
                <a:rPr lang="en-US" sz="1600" b="1" dirty="0" err="1" smtClean="0"/>
                <a:t>ddG</a:t>
              </a:r>
              <a:r>
                <a:rPr lang="en-US" sz="1600" b="1" dirty="0" smtClean="0"/>
                <a:t>     </a:t>
              </a:r>
              <a:r>
                <a:rPr lang="en-US" sz="1600" b="1" dirty="0" err="1" smtClean="0"/>
                <a:t>ddA</a:t>
              </a:r>
              <a:r>
                <a:rPr lang="en-US" sz="1600" b="1" dirty="0" smtClean="0"/>
                <a:t>     </a:t>
              </a:r>
              <a:r>
                <a:rPr lang="en-US" sz="1600" b="1" dirty="0" err="1" smtClean="0"/>
                <a:t>ddT</a:t>
              </a:r>
              <a:r>
                <a:rPr lang="en-US" sz="1600" b="1" dirty="0" smtClean="0"/>
                <a:t>     </a:t>
              </a:r>
              <a:r>
                <a:rPr lang="en-US" sz="1600" b="1" dirty="0" err="1" smtClean="0"/>
                <a:t>ddC</a:t>
              </a:r>
              <a:endParaRPr lang="en-US" sz="1600" b="1" dirty="0"/>
            </a:p>
          </p:txBody>
        </p:sp>
        <p:sp>
          <p:nvSpPr>
            <p:cNvPr id="19" name="Line 20"/>
            <p:cNvSpPr>
              <a:spLocks noChangeShapeType="1"/>
            </p:cNvSpPr>
            <p:nvPr/>
          </p:nvSpPr>
          <p:spPr bwMode="auto">
            <a:xfrm>
              <a:off x="2592" y="2208"/>
              <a:ext cx="249"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 name="Line 21"/>
            <p:cNvSpPr>
              <a:spLocks noChangeShapeType="1"/>
            </p:cNvSpPr>
            <p:nvPr/>
          </p:nvSpPr>
          <p:spPr bwMode="auto">
            <a:xfrm>
              <a:off x="3264" y="2064"/>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 name="Line 22"/>
            <p:cNvSpPr>
              <a:spLocks noChangeShapeType="1"/>
            </p:cNvSpPr>
            <p:nvPr/>
          </p:nvSpPr>
          <p:spPr bwMode="auto">
            <a:xfrm>
              <a:off x="2256" y="2410"/>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 name="Line 24"/>
            <p:cNvSpPr>
              <a:spLocks noChangeShapeType="1"/>
            </p:cNvSpPr>
            <p:nvPr/>
          </p:nvSpPr>
          <p:spPr bwMode="auto">
            <a:xfrm>
              <a:off x="2256" y="2378"/>
              <a:ext cx="250"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 name="Line 26"/>
            <p:cNvSpPr>
              <a:spLocks noChangeShapeType="1"/>
            </p:cNvSpPr>
            <p:nvPr/>
          </p:nvSpPr>
          <p:spPr bwMode="auto">
            <a:xfrm>
              <a:off x="2592" y="1872"/>
              <a:ext cx="250" cy="1"/>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 name="Text Box 27"/>
            <p:cNvSpPr txBox="1">
              <a:spLocks noChangeArrowheads="1"/>
            </p:cNvSpPr>
            <p:nvPr/>
          </p:nvSpPr>
          <p:spPr bwMode="auto">
            <a:xfrm>
              <a:off x="3888" y="1008"/>
              <a:ext cx="218" cy="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600" b="1">
                  <a:solidFill>
                    <a:srgbClr val="FF3300"/>
                  </a:solidFill>
                </a:rPr>
                <a:t>3</a:t>
              </a:r>
              <a:r>
                <a:rPr lang="en-US" sz="1600" b="1">
                  <a:solidFill>
                    <a:srgbClr val="FF3300"/>
                  </a:solidFill>
                  <a:cs typeface="Arial" pitchFamily="34" charset="0"/>
                </a:rPr>
                <a:t>′</a:t>
              </a:r>
            </a:p>
            <a:p>
              <a:r>
                <a:rPr lang="en-US" sz="1600" b="1"/>
                <a:t>A</a:t>
              </a:r>
            </a:p>
            <a:p>
              <a:r>
                <a:rPr lang="en-US" sz="1600" b="1"/>
                <a:t>A</a:t>
              </a:r>
            </a:p>
            <a:p>
              <a:r>
                <a:rPr lang="en-US" sz="1600" b="1"/>
                <a:t>G</a:t>
              </a:r>
            </a:p>
            <a:p>
              <a:r>
                <a:rPr lang="en-US" sz="1600" b="1"/>
                <a:t>C</a:t>
              </a:r>
            </a:p>
            <a:p>
              <a:r>
                <a:rPr lang="en-US" sz="1600" b="1"/>
                <a:t>A</a:t>
              </a:r>
            </a:p>
            <a:p>
              <a:r>
                <a:rPr lang="en-US" sz="1600" b="1"/>
                <a:t>A</a:t>
              </a:r>
            </a:p>
            <a:p>
              <a:r>
                <a:rPr lang="en-US" sz="1600" b="1"/>
                <a:t>C</a:t>
              </a:r>
            </a:p>
            <a:p>
              <a:r>
                <a:rPr lang="en-US" sz="1600" b="1"/>
                <a:t>G</a:t>
              </a:r>
            </a:p>
            <a:p>
              <a:r>
                <a:rPr lang="en-US" sz="1600" b="1"/>
                <a:t>T</a:t>
              </a:r>
            </a:p>
            <a:p>
              <a:r>
                <a:rPr lang="en-US" sz="1600" b="1"/>
                <a:t>G</a:t>
              </a:r>
            </a:p>
            <a:p>
              <a:r>
                <a:rPr lang="en-US" sz="1600" b="1"/>
                <a:t>C</a:t>
              </a:r>
            </a:p>
            <a:p>
              <a:r>
                <a:rPr lang="en-US" sz="1600" b="1"/>
                <a:t>A</a:t>
              </a:r>
            </a:p>
            <a:p>
              <a:r>
                <a:rPr lang="en-US" sz="1600" b="1"/>
                <a:t>G</a:t>
              </a:r>
            </a:p>
            <a:p>
              <a:r>
                <a:rPr lang="en-US" sz="1600" b="1">
                  <a:solidFill>
                    <a:srgbClr val="FF3300"/>
                  </a:solidFill>
                </a:rPr>
                <a:t>5</a:t>
              </a:r>
              <a:r>
                <a:rPr lang="en-US" sz="1600" b="1">
                  <a:solidFill>
                    <a:srgbClr val="FF3300"/>
                  </a:solidFill>
                  <a:cs typeface="Arial" pitchFamily="34" charset="0"/>
                </a:rPr>
                <a:t>′</a:t>
              </a:r>
            </a:p>
          </p:txBody>
        </p:sp>
        <p:sp>
          <p:nvSpPr>
            <p:cNvPr id="27" name="Text Box 28"/>
            <p:cNvSpPr txBox="1">
              <a:spLocks noChangeArrowheads="1"/>
            </p:cNvSpPr>
            <p:nvPr/>
          </p:nvSpPr>
          <p:spPr bwMode="auto">
            <a:xfrm>
              <a:off x="144" y="1632"/>
              <a:ext cx="1968" cy="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dirty="0"/>
                <a:t>Longer fragments</a:t>
              </a:r>
            </a:p>
            <a:p>
              <a:endParaRPr lang="en-US" sz="2400" dirty="0"/>
            </a:p>
            <a:p>
              <a:endParaRPr lang="en-US" sz="2400" dirty="0"/>
            </a:p>
            <a:p>
              <a:endParaRPr lang="en-US" sz="2400" dirty="0"/>
            </a:p>
            <a:p>
              <a:r>
                <a:rPr lang="en-US" sz="2400" dirty="0"/>
                <a:t>Shortest fragments</a:t>
              </a:r>
            </a:p>
          </p:txBody>
        </p:sp>
        <p:grpSp>
          <p:nvGrpSpPr>
            <p:cNvPr id="28" name="Group 29"/>
            <p:cNvGrpSpPr>
              <a:grpSpLocks/>
            </p:cNvGrpSpPr>
            <p:nvPr/>
          </p:nvGrpSpPr>
          <p:grpSpPr bwMode="auto">
            <a:xfrm>
              <a:off x="864" y="2784"/>
              <a:ext cx="355" cy="152"/>
              <a:chOff x="1029" y="2198"/>
              <a:chExt cx="355" cy="152"/>
            </a:xfrm>
          </p:grpSpPr>
          <p:sp>
            <p:nvSpPr>
              <p:cNvPr id="33" name="Rectangle 30"/>
              <p:cNvSpPr>
                <a:spLocks noChangeArrowheads="1"/>
              </p:cNvSpPr>
              <p:nvPr/>
            </p:nvSpPr>
            <p:spPr bwMode="auto">
              <a:xfrm>
                <a:off x="1094" y="2260"/>
                <a:ext cx="194" cy="3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4" name="Rectangle 31"/>
              <p:cNvSpPr>
                <a:spLocks noChangeArrowheads="1"/>
              </p:cNvSpPr>
              <p:nvPr/>
            </p:nvSpPr>
            <p:spPr bwMode="auto">
              <a:xfrm>
                <a:off x="1303" y="2225"/>
                <a:ext cx="8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G</a:t>
                </a:r>
                <a:endParaRPr lang="en-US"/>
              </a:p>
            </p:txBody>
          </p:sp>
          <p:sp>
            <p:nvSpPr>
              <p:cNvPr id="35" name="Freeform 32"/>
              <p:cNvSpPr>
                <a:spLocks/>
              </p:cNvSpPr>
              <p:nvPr/>
            </p:nvSpPr>
            <p:spPr bwMode="auto">
              <a:xfrm>
                <a:off x="1029" y="2198"/>
                <a:ext cx="97" cy="115"/>
              </a:xfrm>
              <a:custGeom>
                <a:avLst/>
                <a:gdLst>
                  <a:gd name="T0" fmla="*/ 97 w 193"/>
                  <a:gd name="T1" fmla="*/ 63 h 232"/>
                  <a:gd name="T2" fmla="*/ 75 w 193"/>
                  <a:gd name="T3" fmla="*/ 25 h 232"/>
                  <a:gd name="T4" fmla="*/ 65 w 193"/>
                  <a:gd name="T5" fmla="*/ 67 h 232"/>
                  <a:gd name="T6" fmla="*/ 3 w 193"/>
                  <a:gd name="T7" fmla="*/ 25 h 232"/>
                  <a:gd name="T8" fmla="*/ 41 w 193"/>
                  <a:gd name="T9" fmla="*/ 82 h 232"/>
                  <a:gd name="T10" fmla="*/ 0 w 193"/>
                  <a:gd name="T11" fmla="*/ 92 h 232"/>
                  <a:gd name="T12" fmla="*/ 33 w 193"/>
                  <a:gd name="T13" fmla="*/ 127 h 232"/>
                  <a:gd name="T14" fmla="*/ 1 w 193"/>
                  <a:gd name="T15" fmla="*/ 156 h 232"/>
                  <a:gd name="T16" fmla="*/ 51 w 193"/>
                  <a:gd name="T17" fmla="*/ 150 h 232"/>
                  <a:gd name="T18" fmla="*/ 42 w 193"/>
                  <a:gd name="T19" fmla="*/ 189 h 232"/>
                  <a:gd name="T20" fmla="*/ 69 w 193"/>
                  <a:gd name="T21" fmla="*/ 168 h 232"/>
                  <a:gd name="T22" fmla="*/ 75 w 193"/>
                  <a:gd name="T23" fmla="*/ 232 h 232"/>
                  <a:gd name="T24" fmla="*/ 95 w 193"/>
                  <a:gd name="T25" fmla="*/ 159 h 232"/>
                  <a:gd name="T26" fmla="*/ 118 w 193"/>
                  <a:gd name="T27" fmla="*/ 212 h 232"/>
                  <a:gd name="T28" fmla="*/ 126 w 193"/>
                  <a:gd name="T29" fmla="*/ 154 h 232"/>
                  <a:gd name="T30" fmla="*/ 162 w 193"/>
                  <a:gd name="T31" fmla="*/ 194 h 232"/>
                  <a:gd name="T32" fmla="*/ 151 w 193"/>
                  <a:gd name="T33" fmla="*/ 138 h 232"/>
                  <a:gd name="T34" fmla="*/ 193 w 193"/>
                  <a:gd name="T35" fmla="*/ 143 h 232"/>
                  <a:gd name="T36" fmla="*/ 157 w 193"/>
                  <a:gd name="T37" fmla="*/ 112 h 232"/>
                  <a:gd name="T38" fmla="*/ 189 w 193"/>
                  <a:gd name="T39" fmla="*/ 87 h 232"/>
                  <a:gd name="T40" fmla="*/ 149 w 193"/>
                  <a:gd name="T41" fmla="*/ 79 h 232"/>
                  <a:gd name="T42" fmla="*/ 164 w 193"/>
                  <a:gd name="T43" fmla="*/ 48 h 232"/>
                  <a:gd name="T44" fmla="*/ 126 w 193"/>
                  <a:gd name="T45" fmla="*/ 58 h 232"/>
                  <a:gd name="T46" fmla="*/ 129 w 193"/>
                  <a:gd name="T47" fmla="*/ 0 h 232"/>
                  <a:gd name="T48" fmla="*/ 97 w 193"/>
                  <a:gd name="T49" fmla="*/ 6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2">
                    <a:moveTo>
                      <a:pt x="97" y="63"/>
                    </a:moveTo>
                    <a:lnTo>
                      <a:pt x="75" y="25"/>
                    </a:lnTo>
                    <a:lnTo>
                      <a:pt x="65" y="67"/>
                    </a:lnTo>
                    <a:lnTo>
                      <a:pt x="3" y="25"/>
                    </a:lnTo>
                    <a:lnTo>
                      <a:pt x="41" y="82"/>
                    </a:lnTo>
                    <a:lnTo>
                      <a:pt x="0" y="92"/>
                    </a:lnTo>
                    <a:lnTo>
                      <a:pt x="33" y="127"/>
                    </a:lnTo>
                    <a:lnTo>
                      <a:pt x="1" y="156"/>
                    </a:lnTo>
                    <a:lnTo>
                      <a:pt x="51" y="150"/>
                    </a:lnTo>
                    <a:lnTo>
                      <a:pt x="42" y="189"/>
                    </a:lnTo>
                    <a:lnTo>
                      <a:pt x="69" y="168"/>
                    </a:lnTo>
                    <a:lnTo>
                      <a:pt x="75" y="232"/>
                    </a:lnTo>
                    <a:lnTo>
                      <a:pt x="95" y="159"/>
                    </a:lnTo>
                    <a:lnTo>
                      <a:pt x="118" y="212"/>
                    </a:lnTo>
                    <a:lnTo>
                      <a:pt x="126" y="154"/>
                    </a:lnTo>
                    <a:lnTo>
                      <a:pt x="162" y="194"/>
                    </a:lnTo>
                    <a:lnTo>
                      <a:pt x="151" y="138"/>
                    </a:lnTo>
                    <a:lnTo>
                      <a:pt x="193" y="143"/>
                    </a:lnTo>
                    <a:lnTo>
                      <a:pt x="157" y="112"/>
                    </a:lnTo>
                    <a:lnTo>
                      <a:pt x="189" y="87"/>
                    </a:lnTo>
                    <a:lnTo>
                      <a:pt x="149" y="79"/>
                    </a:lnTo>
                    <a:lnTo>
                      <a:pt x="164" y="48"/>
                    </a:lnTo>
                    <a:lnTo>
                      <a:pt x="126" y="58"/>
                    </a:lnTo>
                    <a:lnTo>
                      <a:pt x="129" y="0"/>
                    </a:lnTo>
                    <a:lnTo>
                      <a:pt x="97" y="63"/>
                    </a:lnTo>
                    <a:close/>
                  </a:path>
                </a:pathLst>
              </a:custGeom>
              <a:solidFill>
                <a:srgbClr val="00CC99"/>
              </a:solidFill>
              <a:ln w="7938">
                <a:solidFill>
                  <a:srgbClr val="000000"/>
                </a:solidFill>
                <a:prstDash val="solid"/>
                <a:round/>
                <a:headEnd/>
                <a:tailEnd/>
              </a:ln>
            </p:spPr>
            <p:txBody>
              <a:bodyPr/>
              <a:lstStyle/>
              <a:p>
                <a:endParaRPr lang="en-GB"/>
              </a:p>
            </p:txBody>
          </p:sp>
        </p:grpSp>
        <p:grpSp>
          <p:nvGrpSpPr>
            <p:cNvPr id="29" name="Group 33"/>
            <p:cNvGrpSpPr>
              <a:grpSpLocks/>
            </p:cNvGrpSpPr>
            <p:nvPr/>
          </p:nvGrpSpPr>
          <p:grpSpPr bwMode="auto">
            <a:xfrm>
              <a:off x="672" y="1920"/>
              <a:ext cx="835" cy="152"/>
              <a:chOff x="1933" y="2932"/>
              <a:chExt cx="835" cy="152"/>
            </a:xfrm>
          </p:grpSpPr>
          <p:sp>
            <p:nvSpPr>
              <p:cNvPr id="30" name="Freeform 34"/>
              <p:cNvSpPr>
                <a:spLocks/>
              </p:cNvSpPr>
              <p:nvPr/>
            </p:nvSpPr>
            <p:spPr bwMode="auto">
              <a:xfrm>
                <a:off x="1998" y="2994"/>
                <a:ext cx="678" cy="30"/>
              </a:xfrm>
              <a:custGeom>
                <a:avLst/>
                <a:gdLst>
                  <a:gd name="T0" fmla="*/ 0 w 1357"/>
                  <a:gd name="T1" fmla="*/ 0 h 61"/>
                  <a:gd name="T2" fmla="*/ 0 w 1357"/>
                  <a:gd name="T3" fmla="*/ 59 h 61"/>
                  <a:gd name="T4" fmla="*/ 1357 w 1357"/>
                  <a:gd name="T5" fmla="*/ 61 h 61"/>
                  <a:gd name="T6" fmla="*/ 1357 w 1357"/>
                  <a:gd name="T7" fmla="*/ 2 h 61"/>
                  <a:gd name="T8" fmla="*/ 0 w 1357"/>
                  <a:gd name="T9" fmla="*/ 0 h 61"/>
                </a:gdLst>
                <a:ahLst/>
                <a:cxnLst>
                  <a:cxn ang="0">
                    <a:pos x="T0" y="T1"/>
                  </a:cxn>
                  <a:cxn ang="0">
                    <a:pos x="T2" y="T3"/>
                  </a:cxn>
                  <a:cxn ang="0">
                    <a:pos x="T4" y="T5"/>
                  </a:cxn>
                  <a:cxn ang="0">
                    <a:pos x="T6" y="T7"/>
                  </a:cxn>
                  <a:cxn ang="0">
                    <a:pos x="T8" y="T9"/>
                  </a:cxn>
                </a:cxnLst>
                <a:rect l="0" t="0" r="r" b="b"/>
                <a:pathLst>
                  <a:path w="1357" h="61">
                    <a:moveTo>
                      <a:pt x="0" y="0"/>
                    </a:moveTo>
                    <a:lnTo>
                      <a:pt x="0" y="59"/>
                    </a:lnTo>
                    <a:lnTo>
                      <a:pt x="1357" y="61"/>
                    </a:lnTo>
                    <a:lnTo>
                      <a:pt x="1357"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1" name="Rectangle 35"/>
              <p:cNvSpPr>
                <a:spLocks noChangeArrowheads="1"/>
              </p:cNvSpPr>
              <p:nvPr/>
            </p:nvSpPr>
            <p:spPr bwMode="auto">
              <a:xfrm>
                <a:off x="2693" y="2959"/>
                <a:ext cx="75"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a:solidFill>
                      <a:srgbClr val="000000"/>
                    </a:solidFill>
                  </a:rPr>
                  <a:t>A</a:t>
                </a:r>
                <a:endParaRPr lang="en-US"/>
              </a:p>
            </p:txBody>
          </p:sp>
          <p:sp>
            <p:nvSpPr>
              <p:cNvPr id="32" name="Freeform 36"/>
              <p:cNvSpPr>
                <a:spLocks/>
              </p:cNvSpPr>
              <p:nvPr/>
            </p:nvSpPr>
            <p:spPr bwMode="auto">
              <a:xfrm>
                <a:off x="1933" y="2932"/>
                <a:ext cx="97" cy="115"/>
              </a:xfrm>
              <a:custGeom>
                <a:avLst/>
                <a:gdLst>
                  <a:gd name="T0" fmla="*/ 97 w 193"/>
                  <a:gd name="T1" fmla="*/ 62 h 232"/>
                  <a:gd name="T2" fmla="*/ 75 w 193"/>
                  <a:gd name="T3" fmla="*/ 25 h 232"/>
                  <a:gd name="T4" fmla="*/ 65 w 193"/>
                  <a:gd name="T5" fmla="*/ 67 h 232"/>
                  <a:gd name="T6" fmla="*/ 3 w 193"/>
                  <a:gd name="T7" fmla="*/ 25 h 232"/>
                  <a:gd name="T8" fmla="*/ 41 w 193"/>
                  <a:gd name="T9" fmla="*/ 82 h 232"/>
                  <a:gd name="T10" fmla="*/ 0 w 193"/>
                  <a:gd name="T11" fmla="*/ 92 h 232"/>
                  <a:gd name="T12" fmla="*/ 33 w 193"/>
                  <a:gd name="T13" fmla="*/ 127 h 232"/>
                  <a:gd name="T14" fmla="*/ 1 w 193"/>
                  <a:gd name="T15" fmla="*/ 156 h 232"/>
                  <a:gd name="T16" fmla="*/ 51 w 193"/>
                  <a:gd name="T17" fmla="*/ 150 h 232"/>
                  <a:gd name="T18" fmla="*/ 42 w 193"/>
                  <a:gd name="T19" fmla="*/ 189 h 232"/>
                  <a:gd name="T20" fmla="*/ 69 w 193"/>
                  <a:gd name="T21" fmla="*/ 168 h 232"/>
                  <a:gd name="T22" fmla="*/ 75 w 193"/>
                  <a:gd name="T23" fmla="*/ 232 h 232"/>
                  <a:gd name="T24" fmla="*/ 95 w 193"/>
                  <a:gd name="T25" fmla="*/ 159 h 232"/>
                  <a:gd name="T26" fmla="*/ 118 w 193"/>
                  <a:gd name="T27" fmla="*/ 212 h 232"/>
                  <a:gd name="T28" fmla="*/ 126 w 193"/>
                  <a:gd name="T29" fmla="*/ 154 h 232"/>
                  <a:gd name="T30" fmla="*/ 162 w 193"/>
                  <a:gd name="T31" fmla="*/ 194 h 232"/>
                  <a:gd name="T32" fmla="*/ 151 w 193"/>
                  <a:gd name="T33" fmla="*/ 138 h 232"/>
                  <a:gd name="T34" fmla="*/ 193 w 193"/>
                  <a:gd name="T35" fmla="*/ 143 h 232"/>
                  <a:gd name="T36" fmla="*/ 157 w 193"/>
                  <a:gd name="T37" fmla="*/ 112 h 232"/>
                  <a:gd name="T38" fmla="*/ 189 w 193"/>
                  <a:gd name="T39" fmla="*/ 87 h 232"/>
                  <a:gd name="T40" fmla="*/ 149 w 193"/>
                  <a:gd name="T41" fmla="*/ 79 h 232"/>
                  <a:gd name="T42" fmla="*/ 164 w 193"/>
                  <a:gd name="T43" fmla="*/ 48 h 232"/>
                  <a:gd name="T44" fmla="*/ 126 w 193"/>
                  <a:gd name="T45" fmla="*/ 58 h 232"/>
                  <a:gd name="T46" fmla="*/ 129 w 193"/>
                  <a:gd name="T47" fmla="*/ 0 h 232"/>
                  <a:gd name="T48" fmla="*/ 97 w 193"/>
                  <a:gd name="T49" fmla="*/ 6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3" h="232">
                    <a:moveTo>
                      <a:pt x="97" y="62"/>
                    </a:moveTo>
                    <a:lnTo>
                      <a:pt x="75" y="25"/>
                    </a:lnTo>
                    <a:lnTo>
                      <a:pt x="65" y="67"/>
                    </a:lnTo>
                    <a:lnTo>
                      <a:pt x="3" y="25"/>
                    </a:lnTo>
                    <a:lnTo>
                      <a:pt x="41" y="82"/>
                    </a:lnTo>
                    <a:lnTo>
                      <a:pt x="0" y="92"/>
                    </a:lnTo>
                    <a:lnTo>
                      <a:pt x="33" y="127"/>
                    </a:lnTo>
                    <a:lnTo>
                      <a:pt x="1" y="156"/>
                    </a:lnTo>
                    <a:lnTo>
                      <a:pt x="51" y="150"/>
                    </a:lnTo>
                    <a:lnTo>
                      <a:pt x="42" y="189"/>
                    </a:lnTo>
                    <a:lnTo>
                      <a:pt x="69" y="168"/>
                    </a:lnTo>
                    <a:lnTo>
                      <a:pt x="75" y="232"/>
                    </a:lnTo>
                    <a:lnTo>
                      <a:pt x="95" y="159"/>
                    </a:lnTo>
                    <a:lnTo>
                      <a:pt x="118" y="212"/>
                    </a:lnTo>
                    <a:lnTo>
                      <a:pt x="126" y="154"/>
                    </a:lnTo>
                    <a:lnTo>
                      <a:pt x="162" y="194"/>
                    </a:lnTo>
                    <a:lnTo>
                      <a:pt x="151" y="138"/>
                    </a:lnTo>
                    <a:lnTo>
                      <a:pt x="193" y="143"/>
                    </a:lnTo>
                    <a:lnTo>
                      <a:pt x="157" y="112"/>
                    </a:lnTo>
                    <a:lnTo>
                      <a:pt x="189" y="87"/>
                    </a:lnTo>
                    <a:lnTo>
                      <a:pt x="149" y="79"/>
                    </a:lnTo>
                    <a:lnTo>
                      <a:pt x="164" y="48"/>
                    </a:lnTo>
                    <a:lnTo>
                      <a:pt x="126" y="58"/>
                    </a:lnTo>
                    <a:lnTo>
                      <a:pt x="129" y="0"/>
                    </a:lnTo>
                    <a:lnTo>
                      <a:pt x="97" y="62"/>
                    </a:lnTo>
                    <a:close/>
                  </a:path>
                </a:pathLst>
              </a:custGeom>
              <a:solidFill>
                <a:srgbClr val="00CC99"/>
              </a:solidFill>
              <a:ln w="7938">
                <a:solidFill>
                  <a:srgbClr val="000000"/>
                </a:solidFill>
                <a:prstDash val="solid"/>
                <a:round/>
                <a:headEnd/>
                <a:tailEnd/>
              </a:ln>
            </p:spPr>
            <p:txBody>
              <a:bodyPr/>
              <a:lstStyle/>
              <a:p>
                <a:endParaRPr lang="en-GB"/>
              </a:p>
            </p:txBody>
          </p:sp>
        </p:grpSp>
      </p:grpSp>
      <p:sp>
        <p:nvSpPr>
          <p:cNvPr id="37" name="Line 16"/>
          <p:cNvSpPr>
            <a:spLocks noChangeShapeType="1"/>
          </p:cNvSpPr>
          <p:nvPr/>
        </p:nvSpPr>
        <p:spPr bwMode="auto">
          <a:xfrm>
            <a:off x="5943600" y="4597838"/>
            <a:ext cx="396875" cy="15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8" name="Line 10"/>
          <p:cNvSpPr>
            <a:spLocks noChangeShapeType="1"/>
          </p:cNvSpPr>
          <p:nvPr/>
        </p:nvSpPr>
        <p:spPr bwMode="auto">
          <a:xfrm>
            <a:off x="4343400" y="4471988"/>
            <a:ext cx="396875" cy="15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6496472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1985: Automating Sanger Sequencing</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Disadvantages of Sanger sequencing</a:t>
            </a:r>
          </a:p>
          <a:p>
            <a:pPr lvl="1"/>
            <a:r>
              <a:rPr lang="en-GB" dirty="0" smtClean="0"/>
              <a:t>Labour intensive </a:t>
            </a:r>
          </a:p>
          <a:p>
            <a:pPr lvl="1"/>
            <a:r>
              <a:rPr lang="en-GB" dirty="0" smtClean="0"/>
              <a:t>Used radioactive labels</a:t>
            </a:r>
          </a:p>
          <a:p>
            <a:pPr lvl="1"/>
            <a:r>
              <a:rPr lang="en-GB" dirty="0" smtClean="0"/>
              <a:t>Interpretation/analysis was subjective</a:t>
            </a:r>
          </a:p>
          <a:p>
            <a:r>
              <a:rPr lang="en-GB" dirty="0" smtClean="0"/>
              <a:t>Difficult to scale up</a:t>
            </a:r>
          </a:p>
          <a:p>
            <a:r>
              <a:rPr lang="en-GB" dirty="0" smtClean="0"/>
              <a:t>Leroy Hood, Michael </a:t>
            </a:r>
            <a:r>
              <a:rPr lang="en-GB" dirty="0" err="1" smtClean="0"/>
              <a:t>Hunkpiller</a:t>
            </a:r>
            <a:r>
              <a:rPr lang="en-GB" dirty="0" smtClean="0"/>
              <a:t> developed an automated method utilising: </a:t>
            </a:r>
          </a:p>
          <a:p>
            <a:pPr lvl="1"/>
            <a:r>
              <a:rPr lang="en-GB" dirty="0" smtClean="0"/>
              <a:t>Fluorescent labels instead of radioactivity</a:t>
            </a:r>
          </a:p>
          <a:p>
            <a:pPr lvl="1"/>
            <a:r>
              <a:rPr lang="en-GB" dirty="0" smtClean="0"/>
              <a:t>Utilise computerised algorithms to analyse data</a:t>
            </a:r>
          </a:p>
          <a:p>
            <a:pPr lvl="1"/>
            <a:r>
              <a:rPr lang="en-GB" dirty="0" smtClean="0"/>
              <a:t>Robotics</a:t>
            </a:r>
            <a:endParaRPr lang="en-GB" dirty="0"/>
          </a:p>
        </p:txBody>
      </p:sp>
    </p:spTree>
    <p:extLst>
      <p:ext uri="{BB962C8B-B14F-4D97-AF65-F5344CB8AC3E}">
        <p14:creationId xmlns:p14="http://schemas.microsoft.com/office/powerpoint/2010/main" val="5612121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381000" y="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4000">
                <a:solidFill>
                  <a:schemeClr val="bg1"/>
                </a:solidFill>
                <a:effectLst>
                  <a:outerShdw blurRad="38100" dist="38100" dir="2700000" algn="tl">
                    <a:srgbClr val="C0C0C0"/>
                  </a:outerShdw>
                </a:effectLst>
              </a:rPr>
              <a:t/>
            </a:r>
            <a:br>
              <a:rPr lang="en-US" sz="4000">
                <a:solidFill>
                  <a:schemeClr val="bg1"/>
                </a:solidFill>
                <a:effectLst>
                  <a:outerShdw blurRad="38100" dist="38100" dir="2700000" algn="tl">
                    <a:srgbClr val="C0C0C0"/>
                  </a:outerShdw>
                </a:effectLst>
              </a:rPr>
            </a:br>
            <a:endParaRPr lang="en-US" sz="4000">
              <a:solidFill>
                <a:schemeClr val="bg1"/>
              </a:solidFill>
              <a:effectLst>
                <a:outerShdw blurRad="38100" dist="38100" dir="2700000" algn="tl">
                  <a:srgbClr val="C0C0C0"/>
                </a:outerShdw>
              </a:effectLst>
            </a:endParaRPr>
          </a:p>
        </p:txBody>
      </p:sp>
      <p:sp>
        <p:nvSpPr>
          <p:cNvPr id="18446" name="AutoShape 14"/>
          <p:cNvSpPr>
            <a:spLocks noChangeArrowheads="1"/>
          </p:cNvSpPr>
          <p:nvPr/>
        </p:nvSpPr>
        <p:spPr bwMode="auto">
          <a:xfrm>
            <a:off x="1371600" y="4100513"/>
            <a:ext cx="182563" cy="547687"/>
          </a:xfrm>
          <a:prstGeom prst="can">
            <a:avLst>
              <a:gd name="adj" fmla="val 75000"/>
            </a:avLst>
          </a:prstGeom>
          <a:solidFill>
            <a:srgbClr val="FFFFFF"/>
          </a:solidFill>
          <a:ln w="28575">
            <a:solidFill>
              <a:srgbClr val="000000"/>
            </a:solidFill>
            <a:round/>
            <a:headEnd/>
            <a:tailEnd/>
          </a:ln>
        </p:spPr>
        <p:txBody>
          <a:bodyPr/>
          <a:lstStyle/>
          <a:p>
            <a:endParaRPr lang="en-US"/>
          </a:p>
        </p:txBody>
      </p:sp>
      <p:sp>
        <p:nvSpPr>
          <p:cNvPr id="18447" name="AutoShape 15"/>
          <p:cNvSpPr>
            <a:spLocks noChangeArrowheads="1"/>
          </p:cNvSpPr>
          <p:nvPr/>
        </p:nvSpPr>
        <p:spPr bwMode="auto">
          <a:xfrm>
            <a:off x="1371600" y="4710113"/>
            <a:ext cx="182563" cy="547687"/>
          </a:xfrm>
          <a:prstGeom prst="can">
            <a:avLst>
              <a:gd name="adj" fmla="val 75000"/>
            </a:avLst>
          </a:prstGeom>
          <a:solidFill>
            <a:srgbClr val="FFFFFF"/>
          </a:solidFill>
          <a:ln w="28575">
            <a:solidFill>
              <a:srgbClr val="000000"/>
            </a:solidFill>
            <a:round/>
            <a:headEnd/>
            <a:tailEnd/>
          </a:ln>
        </p:spPr>
        <p:txBody>
          <a:bodyPr/>
          <a:lstStyle/>
          <a:p>
            <a:endParaRPr lang="en-GB"/>
          </a:p>
        </p:txBody>
      </p:sp>
      <p:sp>
        <p:nvSpPr>
          <p:cNvPr id="18448" name="AutoShape 16"/>
          <p:cNvSpPr>
            <a:spLocks noChangeArrowheads="1"/>
          </p:cNvSpPr>
          <p:nvPr/>
        </p:nvSpPr>
        <p:spPr bwMode="auto">
          <a:xfrm>
            <a:off x="1371600" y="5319713"/>
            <a:ext cx="182563" cy="547687"/>
          </a:xfrm>
          <a:prstGeom prst="can">
            <a:avLst>
              <a:gd name="adj" fmla="val 75000"/>
            </a:avLst>
          </a:prstGeom>
          <a:solidFill>
            <a:srgbClr val="FFFFFF"/>
          </a:solidFill>
          <a:ln w="28575">
            <a:solidFill>
              <a:srgbClr val="000000"/>
            </a:solidFill>
            <a:round/>
            <a:headEnd/>
            <a:tailEnd/>
          </a:ln>
        </p:spPr>
        <p:txBody>
          <a:bodyPr/>
          <a:lstStyle/>
          <a:p>
            <a:endParaRPr lang="en-GB"/>
          </a:p>
        </p:txBody>
      </p:sp>
      <p:sp>
        <p:nvSpPr>
          <p:cNvPr id="18449" name="AutoShape 17"/>
          <p:cNvSpPr>
            <a:spLocks noChangeArrowheads="1"/>
          </p:cNvSpPr>
          <p:nvPr/>
        </p:nvSpPr>
        <p:spPr bwMode="auto">
          <a:xfrm>
            <a:off x="1371600" y="5929313"/>
            <a:ext cx="182563" cy="547687"/>
          </a:xfrm>
          <a:prstGeom prst="can">
            <a:avLst>
              <a:gd name="adj" fmla="val 75000"/>
            </a:avLst>
          </a:prstGeom>
          <a:solidFill>
            <a:srgbClr val="FFFFFF"/>
          </a:solidFill>
          <a:ln w="28575">
            <a:solidFill>
              <a:srgbClr val="000000"/>
            </a:solidFill>
            <a:round/>
            <a:headEnd/>
            <a:tailEnd/>
          </a:ln>
        </p:spPr>
        <p:txBody>
          <a:bodyPr/>
          <a:lstStyle/>
          <a:p>
            <a:endParaRPr lang="en-GB"/>
          </a:p>
        </p:txBody>
      </p:sp>
      <p:grpSp>
        <p:nvGrpSpPr>
          <p:cNvPr id="18453" name="Group 21"/>
          <p:cNvGrpSpPr>
            <a:grpSpLocks/>
          </p:cNvGrpSpPr>
          <p:nvPr/>
        </p:nvGrpSpPr>
        <p:grpSpPr bwMode="auto">
          <a:xfrm>
            <a:off x="3657600" y="4876800"/>
            <a:ext cx="609600" cy="762000"/>
            <a:chOff x="2640" y="2928"/>
            <a:chExt cx="384" cy="480"/>
          </a:xfrm>
        </p:grpSpPr>
        <p:sp>
          <p:nvSpPr>
            <p:cNvPr id="18451" name="AutoShape 19"/>
            <p:cNvSpPr>
              <a:spLocks noChangeArrowheads="1"/>
            </p:cNvSpPr>
            <p:nvPr/>
          </p:nvSpPr>
          <p:spPr bwMode="auto">
            <a:xfrm>
              <a:off x="2688" y="2928"/>
              <a:ext cx="192" cy="480"/>
            </a:xfrm>
            <a:prstGeom prst="can">
              <a:avLst>
                <a:gd name="adj" fmla="val 62500"/>
              </a:avLst>
            </a:prstGeom>
            <a:solidFill>
              <a:srgbClr val="FFFFFF"/>
            </a:solidFill>
            <a:ln w="28575">
              <a:solidFill>
                <a:srgbClr val="000000"/>
              </a:solidFill>
              <a:round/>
              <a:headEnd/>
              <a:tailEnd/>
            </a:ln>
          </p:spPr>
          <p:txBody>
            <a:bodyPr/>
            <a:lstStyle/>
            <a:p>
              <a:endParaRPr lang="en-GB"/>
            </a:p>
          </p:txBody>
        </p:sp>
        <p:sp>
          <p:nvSpPr>
            <p:cNvPr id="18452" name="Text Box 20"/>
            <p:cNvSpPr txBox="1">
              <a:spLocks noChangeArrowheads="1"/>
            </p:cNvSpPr>
            <p:nvPr/>
          </p:nvSpPr>
          <p:spPr bwMode="auto">
            <a:xfrm>
              <a:off x="2640" y="3024"/>
              <a:ext cx="384"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600" b="1" dirty="0">
                  <a:solidFill>
                    <a:schemeClr val="hlink"/>
                  </a:solidFill>
                </a:rPr>
                <a:t>A</a:t>
              </a:r>
              <a:r>
                <a:rPr lang="en-US" sz="1600" b="1" dirty="0">
                  <a:solidFill>
                    <a:schemeClr val="accent2"/>
                  </a:solidFill>
                </a:rPr>
                <a:t>C</a:t>
              </a:r>
            </a:p>
            <a:p>
              <a:r>
                <a:rPr lang="en-US" sz="1600" b="1" dirty="0"/>
                <a:t>G</a:t>
              </a:r>
              <a:r>
                <a:rPr lang="en-US" sz="1600" b="1" dirty="0">
                  <a:solidFill>
                    <a:srgbClr val="FF3300"/>
                  </a:solidFill>
                </a:rPr>
                <a:t>T</a:t>
              </a:r>
              <a:endParaRPr lang="en-US" dirty="0">
                <a:solidFill>
                  <a:srgbClr val="FF3300"/>
                </a:solidFill>
              </a:endParaRPr>
            </a:p>
          </p:txBody>
        </p:sp>
      </p:grpSp>
      <p:sp>
        <p:nvSpPr>
          <p:cNvPr id="18454" name="Line 22"/>
          <p:cNvSpPr>
            <a:spLocks noChangeShapeType="1"/>
          </p:cNvSpPr>
          <p:nvPr/>
        </p:nvSpPr>
        <p:spPr bwMode="auto">
          <a:xfrm>
            <a:off x="1905000" y="5257800"/>
            <a:ext cx="15240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455" name="Text Box 23"/>
          <p:cNvSpPr txBox="1">
            <a:spLocks noChangeArrowheads="1"/>
          </p:cNvSpPr>
          <p:nvPr/>
        </p:nvSpPr>
        <p:spPr bwMode="auto">
          <a:xfrm>
            <a:off x="4419600" y="4724400"/>
            <a:ext cx="3444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a:t>The fragments are distinguished by size and “color.”</a:t>
            </a:r>
          </a:p>
        </p:txBody>
      </p:sp>
      <p:sp>
        <p:nvSpPr>
          <p:cNvPr id="18468" name="Rectangle 36"/>
          <p:cNvSpPr>
            <a:spLocks noGrp="1" noChangeArrowheads="1"/>
          </p:cNvSpPr>
          <p:nvPr>
            <p:ph type="title"/>
          </p:nvPr>
        </p:nvSpPr>
        <p:spPr/>
        <p:txBody>
          <a:bodyPr/>
          <a:lstStyle/>
          <a:p>
            <a:r>
              <a:rPr lang="en-US" sz="4000"/>
              <a:t>Dye Terminator Sequencing</a:t>
            </a:r>
          </a:p>
        </p:txBody>
      </p:sp>
      <p:sp>
        <p:nvSpPr>
          <p:cNvPr id="18469" name="Rectangle 37"/>
          <p:cNvSpPr>
            <a:spLocks noGrp="1" noChangeArrowheads="1"/>
          </p:cNvSpPr>
          <p:nvPr>
            <p:ph type="body" idx="1"/>
          </p:nvPr>
        </p:nvSpPr>
        <p:spPr/>
        <p:txBody>
          <a:bodyPr/>
          <a:lstStyle/>
          <a:p>
            <a:r>
              <a:rPr lang="en-US" sz="2800" dirty="0"/>
              <a:t>A distinct dye or “color” is used for each of the four </a:t>
            </a:r>
            <a:r>
              <a:rPr lang="en-US" sz="2800" dirty="0" err="1"/>
              <a:t>ddNTP</a:t>
            </a:r>
            <a:r>
              <a:rPr lang="en-US" sz="2800" dirty="0"/>
              <a:t>.</a:t>
            </a:r>
          </a:p>
          <a:p>
            <a:r>
              <a:rPr lang="en-US" sz="2800" dirty="0"/>
              <a:t>Since the terminating nucleotides can be distinguished by color, all four reactions can be performed in a single tube.</a:t>
            </a:r>
          </a:p>
          <a:p>
            <a:endParaRPr lang="en-US" sz="2800" dirty="0">
              <a:solidFill>
                <a:srgbClr val="00B050"/>
              </a:solidFill>
            </a:endParaRPr>
          </a:p>
        </p:txBody>
      </p:sp>
      <p:sp>
        <p:nvSpPr>
          <p:cNvPr id="18464" name="Text Box 32"/>
          <p:cNvSpPr txBox="1">
            <a:spLocks noChangeArrowheads="1"/>
          </p:cNvSpPr>
          <p:nvPr/>
        </p:nvSpPr>
        <p:spPr bwMode="auto">
          <a:xfrm>
            <a:off x="1295400" y="4191000"/>
            <a:ext cx="304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A</a:t>
            </a:r>
          </a:p>
        </p:txBody>
      </p:sp>
      <p:sp>
        <p:nvSpPr>
          <p:cNvPr id="18465" name="Text Box 33"/>
          <p:cNvSpPr txBox="1">
            <a:spLocks noChangeArrowheads="1"/>
          </p:cNvSpPr>
          <p:nvPr/>
        </p:nvSpPr>
        <p:spPr bwMode="auto">
          <a:xfrm>
            <a:off x="1295400" y="4845050"/>
            <a:ext cx="304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a:t>
            </a:r>
          </a:p>
        </p:txBody>
      </p:sp>
      <p:sp>
        <p:nvSpPr>
          <p:cNvPr id="18466" name="Text Box 34"/>
          <p:cNvSpPr txBox="1">
            <a:spLocks noChangeArrowheads="1"/>
          </p:cNvSpPr>
          <p:nvPr/>
        </p:nvSpPr>
        <p:spPr bwMode="auto">
          <a:xfrm>
            <a:off x="1295400" y="5454650"/>
            <a:ext cx="304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G</a:t>
            </a:r>
          </a:p>
        </p:txBody>
      </p:sp>
      <p:sp>
        <p:nvSpPr>
          <p:cNvPr id="18467" name="Text Box 35"/>
          <p:cNvSpPr txBox="1">
            <a:spLocks noChangeArrowheads="1"/>
          </p:cNvSpPr>
          <p:nvPr/>
        </p:nvSpPr>
        <p:spPr bwMode="auto">
          <a:xfrm>
            <a:off x="1295400" y="6064250"/>
            <a:ext cx="304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a:t>T</a:t>
            </a:r>
          </a:p>
        </p:txBody>
      </p:sp>
    </p:spTree>
    <p:extLst>
      <p:ext uri="{BB962C8B-B14F-4D97-AF65-F5344CB8AC3E}">
        <p14:creationId xmlns:p14="http://schemas.microsoft.com/office/powerpoint/2010/main" val="36070518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381000" y="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4000">
                <a:solidFill>
                  <a:schemeClr val="bg1"/>
                </a:solidFill>
                <a:effectLst>
                  <a:outerShdw blurRad="38100" dist="38100" dir="2700000" algn="tl">
                    <a:srgbClr val="C0C0C0"/>
                  </a:outerShdw>
                </a:effectLst>
              </a:rPr>
              <a:t/>
            </a:r>
            <a:br>
              <a:rPr lang="en-US" sz="4000">
                <a:solidFill>
                  <a:schemeClr val="bg1"/>
                </a:solidFill>
                <a:effectLst>
                  <a:outerShdw blurRad="38100" dist="38100" dir="2700000" algn="tl">
                    <a:srgbClr val="C0C0C0"/>
                  </a:outerShdw>
                </a:effectLst>
              </a:rPr>
            </a:br>
            <a:endParaRPr lang="en-US" sz="4000">
              <a:solidFill>
                <a:schemeClr val="bg1"/>
              </a:solidFill>
              <a:effectLst>
                <a:outerShdw blurRad="38100" dist="38100" dir="2700000" algn="tl">
                  <a:srgbClr val="C0C0C0"/>
                </a:outerShdw>
              </a:effectLst>
            </a:endParaRPr>
          </a:p>
        </p:txBody>
      </p:sp>
      <p:sp>
        <p:nvSpPr>
          <p:cNvPr id="19473" name="Rectangle 17"/>
          <p:cNvSpPr>
            <a:spLocks noChangeArrowheads="1"/>
          </p:cNvSpPr>
          <p:nvPr/>
        </p:nvSpPr>
        <p:spPr bwMode="auto">
          <a:xfrm>
            <a:off x="3154363" y="2735263"/>
            <a:ext cx="31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sp>
        <p:nvSpPr>
          <p:cNvPr id="19474" name="Rectangle 18"/>
          <p:cNvSpPr>
            <a:spLocks noChangeArrowheads="1"/>
          </p:cNvSpPr>
          <p:nvPr/>
        </p:nvSpPr>
        <p:spPr bwMode="auto">
          <a:xfrm>
            <a:off x="7092280" y="6048795"/>
            <a:ext cx="8048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dirty="0">
                <a:solidFill>
                  <a:srgbClr val="FF0000"/>
                </a:solidFill>
              </a:rPr>
              <a:t>Capillary</a:t>
            </a:r>
            <a:endParaRPr lang="en-US" dirty="0"/>
          </a:p>
        </p:txBody>
      </p:sp>
      <p:sp>
        <p:nvSpPr>
          <p:cNvPr id="19475" name="Rectangle 19"/>
          <p:cNvSpPr>
            <a:spLocks noChangeArrowheads="1"/>
          </p:cNvSpPr>
          <p:nvPr/>
        </p:nvSpPr>
        <p:spPr bwMode="auto">
          <a:xfrm>
            <a:off x="7740650" y="5930900"/>
            <a:ext cx="31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grpSp>
        <p:nvGrpSpPr>
          <p:cNvPr id="19554" name="Group 98"/>
          <p:cNvGrpSpPr>
            <a:grpSpLocks/>
          </p:cNvGrpSpPr>
          <p:nvPr/>
        </p:nvGrpSpPr>
        <p:grpSpPr bwMode="auto">
          <a:xfrm>
            <a:off x="1127125" y="3860800"/>
            <a:ext cx="179388" cy="1328738"/>
            <a:chOff x="3883" y="2310"/>
            <a:chExt cx="113" cy="837"/>
          </a:xfrm>
        </p:grpSpPr>
        <p:sp>
          <p:nvSpPr>
            <p:cNvPr id="19476" name="Rectangle 20"/>
            <p:cNvSpPr>
              <a:spLocks noChangeArrowheads="1"/>
            </p:cNvSpPr>
            <p:nvPr/>
          </p:nvSpPr>
          <p:spPr bwMode="auto">
            <a:xfrm>
              <a:off x="3883" y="2310"/>
              <a:ext cx="93"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a:solidFill>
                    <a:srgbClr val="000000"/>
                  </a:solidFill>
                </a:rPr>
                <a:t>G</a:t>
              </a:r>
              <a:endParaRPr lang="en-US"/>
            </a:p>
          </p:txBody>
        </p:sp>
        <p:sp>
          <p:nvSpPr>
            <p:cNvPr id="19478" name="Rectangle 22"/>
            <p:cNvSpPr>
              <a:spLocks noChangeArrowheads="1"/>
            </p:cNvSpPr>
            <p:nvPr/>
          </p:nvSpPr>
          <p:spPr bwMode="auto">
            <a:xfrm>
              <a:off x="3883" y="2448"/>
              <a:ext cx="73"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a:solidFill>
                    <a:srgbClr val="000000"/>
                  </a:solidFill>
                </a:rPr>
                <a:t>T</a:t>
              </a:r>
              <a:endParaRPr lang="en-US"/>
            </a:p>
          </p:txBody>
        </p:sp>
        <p:sp>
          <p:nvSpPr>
            <p:cNvPr id="19479" name="Rectangle 23"/>
            <p:cNvSpPr>
              <a:spLocks noChangeArrowheads="1"/>
            </p:cNvSpPr>
            <p:nvPr/>
          </p:nvSpPr>
          <p:spPr bwMode="auto">
            <a:xfrm>
              <a:off x="3955" y="2488"/>
              <a:ext cx="2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sp>
          <p:nvSpPr>
            <p:cNvPr id="19480" name="Rectangle 24"/>
            <p:cNvSpPr>
              <a:spLocks noChangeArrowheads="1"/>
            </p:cNvSpPr>
            <p:nvPr/>
          </p:nvSpPr>
          <p:spPr bwMode="auto">
            <a:xfrm>
              <a:off x="3883" y="2586"/>
              <a:ext cx="8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a:solidFill>
                    <a:srgbClr val="000000"/>
                  </a:solidFill>
                </a:rPr>
                <a:t>C</a:t>
              </a:r>
              <a:endParaRPr lang="en-US"/>
            </a:p>
          </p:txBody>
        </p:sp>
        <p:sp>
          <p:nvSpPr>
            <p:cNvPr id="19481" name="Rectangle 25"/>
            <p:cNvSpPr>
              <a:spLocks noChangeArrowheads="1"/>
            </p:cNvSpPr>
            <p:nvPr/>
          </p:nvSpPr>
          <p:spPr bwMode="auto">
            <a:xfrm>
              <a:off x="3969" y="2626"/>
              <a:ext cx="2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sp>
          <p:nvSpPr>
            <p:cNvPr id="19482" name="Rectangle 26"/>
            <p:cNvSpPr>
              <a:spLocks noChangeArrowheads="1"/>
            </p:cNvSpPr>
            <p:nvPr/>
          </p:nvSpPr>
          <p:spPr bwMode="auto">
            <a:xfrm>
              <a:off x="3883" y="2723"/>
              <a:ext cx="73"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a:solidFill>
                    <a:srgbClr val="000000"/>
                  </a:solidFill>
                </a:rPr>
                <a:t>T</a:t>
              </a:r>
              <a:endParaRPr lang="en-US"/>
            </a:p>
          </p:txBody>
        </p:sp>
        <p:sp>
          <p:nvSpPr>
            <p:cNvPr id="19484" name="Rectangle 28"/>
            <p:cNvSpPr>
              <a:spLocks noChangeArrowheads="1"/>
            </p:cNvSpPr>
            <p:nvPr/>
          </p:nvSpPr>
          <p:spPr bwMode="auto">
            <a:xfrm>
              <a:off x="3883" y="2863"/>
              <a:ext cx="93"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a:solidFill>
                    <a:srgbClr val="000000"/>
                  </a:solidFill>
                </a:rPr>
                <a:t>G</a:t>
              </a:r>
              <a:endParaRPr lang="en-US"/>
            </a:p>
          </p:txBody>
        </p:sp>
        <p:sp>
          <p:nvSpPr>
            <p:cNvPr id="19485" name="Rectangle 29"/>
            <p:cNvSpPr>
              <a:spLocks noChangeArrowheads="1"/>
            </p:cNvSpPr>
            <p:nvPr/>
          </p:nvSpPr>
          <p:spPr bwMode="auto">
            <a:xfrm>
              <a:off x="3976" y="2903"/>
              <a:ext cx="2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sp>
          <p:nvSpPr>
            <p:cNvPr id="19486" name="Rectangle 30"/>
            <p:cNvSpPr>
              <a:spLocks noChangeArrowheads="1"/>
            </p:cNvSpPr>
            <p:nvPr/>
          </p:nvSpPr>
          <p:spPr bwMode="auto">
            <a:xfrm>
              <a:off x="3883" y="3003"/>
              <a:ext cx="8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a:solidFill>
                    <a:srgbClr val="000000"/>
                  </a:solidFill>
                </a:rPr>
                <a:t>A</a:t>
              </a:r>
              <a:endParaRPr lang="en-US"/>
            </a:p>
          </p:txBody>
        </p:sp>
        <p:sp>
          <p:nvSpPr>
            <p:cNvPr id="19487" name="Rectangle 31"/>
            <p:cNvSpPr>
              <a:spLocks noChangeArrowheads="1"/>
            </p:cNvSpPr>
            <p:nvPr/>
          </p:nvSpPr>
          <p:spPr bwMode="auto">
            <a:xfrm>
              <a:off x="3967" y="3043"/>
              <a:ext cx="2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grpSp>
      <p:sp>
        <p:nvSpPr>
          <p:cNvPr id="19488" name="Freeform 32"/>
          <p:cNvSpPr>
            <a:spLocks/>
          </p:cNvSpPr>
          <p:nvPr/>
        </p:nvSpPr>
        <p:spPr bwMode="auto">
          <a:xfrm>
            <a:off x="7304088" y="5356225"/>
            <a:ext cx="285750" cy="406400"/>
          </a:xfrm>
          <a:custGeom>
            <a:avLst/>
            <a:gdLst>
              <a:gd name="T0" fmla="*/ 358 w 358"/>
              <a:gd name="T1" fmla="*/ 384 h 513"/>
              <a:gd name="T2" fmla="*/ 268 w 358"/>
              <a:gd name="T3" fmla="*/ 384 h 513"/>
              <a:gd name="T4" fmla="*/ 268 w 358"/>
              <a:gd name="T5" fmla="*/ 0 h 513"/>
              <a:gd name="T6" fmla="*/ 178 w 358"/>
              <a:gd name="T7" fmla="*/ 64 h 513"/>
              <a:gd name="T8" fmla="*/ 90 w 358"/>
              <a:gd name="T9" fmla="*/ 0 h 513"/>
              <a:gd name="T10" fmla="*/ 90 w 358"/>
              <a:gd name="T11" fmla="*/ 384 h 513"/>
              <a:gd name="T12" fmla="*/ 0 w 358"/>
              <a:gd name="T13" fmla="*/ 384 h 513"/>
              <a:gd name="T14" fmla="*/ 178 w 358"/>
              <a:gd name="T15" fmla="*/ 513 h 513"/>
              <a:gd name="T16" fmla="*/ 358 w 358"/>
              <a:gd name="T17" fmla="*/ 384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513">
                <a:moveTo>
                  <a:pt x="358" y="384"/>
                </a:moveTo>
                <a:lnTo>
                  <a:pt x="268" y="384"/>
                </a:lnTo>
                <a:lnTo>
                  <a:pt x="268" y="0"/>
                </a:lnTo>
                <a:lnTo>
                  <a:pt x="178" y="64"/>
                </a:lnTo>
                <a:lnTo>
                  <a:pt x="90" y="0"/>
                </a:lnTo>
                <a:lnTo>
                  <a:pt x="90" y="384"/>
                </a:lnTo>
                <a:lnTo>
                  <a:pt x="0" y="384"/>
                </a:lnTo>
                <a:lnTo>
                  <a:pt x="178" y="513"/>
                </a:lnTo>
                <a:lnTo>
                  <a:pt x="358" y="38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489" name="Freeform 33"/>
          <p:cNvSpPr>
            <a:spLocks/>
          </p:cNvSpPr>
          <p:nvPr/>
        </p:nvSpPr>
        <p:spPr bwMode="auto">
          <a:xfrm>
            <a:off x="7304088" y="5356225"/>
            <a:ext cx="285750" cy="406400"/>
          </a:xfrm>
          <a:custGeom>
            <a:avLst/>
            <a:gdLst>
              <a:gd name="T0" fmla="*/ 358 w 358"/>
              <a:gd name="T1" fmla="*/ 384 h 513"/>
              <a:gd name="T2" fmla="*/ 268 w 358"/>
              <a:gd name="T3" fmla="*/ 384 h 513"/>
              <a:gd name="T4" fmla="*/ 268 w 358"/>
              <a:gd name="T5" fmla="*/ 0 h 513"/>
              <a:gd name="T6" fmla="*/ 178 w 358"/>
              <a:gd name="T7" fmla="*/ 64 h 513"/>
              <a:gd name="T8" fmla="*/ 90 w 358"/>
              <a:gd name="T9" fmla="*/ 0 h 513"/>
              <a:gd name="T10" fmla="*/ 90 w 358"/>
              <a:gd name="T11" fmla="*/ 384 h 513"/>
              <a:gd name="T12" fmla="*/ 0 w 358"/>
              <a:gd name="T13" fmla="*/ 384 h 513"/>
              <a:gd name="T14" fmla="*/ 178 w 358"/>
              <a:gd name="T15" fmla="*/ 513 h 513"/>
              <a:gd name="T16" fmla="*/ 358 w 358"/>
              <a:gd name="T17" fmla="*/ 384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513">
                <a:moveTo>
                  <a:pt x="358" y="384"/>
                </a:moveTo>
                <a:lnTo>
                  <a:pt x="268" y="384"/>
                </a:lnTo>
                <a:lnTo>
                  <a:pt x="268" y="0"/>
                </a:lnTo>
                <a:lnTo>
                  <a:pt x="178" y="64"/>
                </a:lnTo>
                <a:lnTo>
                  <a:pt x="90" y="0"/>
                </a:lnTo>
                <a:lnTo>
                  <a:pt x="90" y="384"/>
                </a:lnTo>
                <a:lnTo>
                  <a:pt x="0" y="384"/>
                </a:lnTo>
                <a:lnTo>
                  <a:pt x="178" y="513"/>
                </a:lnTo>
                <a:lnTo>
                  <a:pt x="358" y="384"/>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490" name="Freeform 34"/>
          <p:cNvSpPr>
            <a:spLocks/>
          </p:cNvSpPr>
          <p:nvPr/>
        </p:nvSpPr>
        <p:spPr bwMode="auto">
          <a:xfrm>
            <a:off x="7223125" y="3327400"/>
            <a:ext cx="447675" cy="2165350"/>
          </a:xfrm>
          <a:custGeom>
            <a:avLst/>
            <a:gdLst>
              <a:gd name="T0" fmla="*/ 253 w 564"/>
              <a:gd name="T1" fmla="*/ 2 h 2728"/>
              <a:gd name="T2" fmla="*/ 198 w 564"/>
              <a:gd name="T3" fmla="*/ 16 h 2728"/>
              <a:gd name="T4" fmla="*/ 146 w 564"/>
              <a:gd name="T5" fmla="*/ 41 h 2728"/>
              <a:gd name="T6" fmla="*/ 102 w 564"/>
              <a:gd name="T7" fmla="*/ 77 h 2728"/>
              <a:gd name="T8" fmla="*/ 63 w 564"/>
              <a:gd name="T9" fmla="*/ 123 h 2728"/>
              <a:gd name="T10" fmla="*/ 34 w 564"/>
              <a:gd name="T11" fmla="*/ 177 h 2728"/>
              <a:gd name="T12" fmla="*/ 11 w 564"/>
              <a:gd name="T13" fmla="*/ 240 h 2728"/>
              <a:gd name="T14" fmla="*/ 2 w 564"/>
              <a:gd name="T15" fmla="*/ 308 h 2728"/>
              <a:gd name="T16" fmla="*/ 0 w 564"/>
              <a:gd name="T17" fmla="*/ 2388 h 2728"/>
              <a:gd name="T18" fmla="*/ 4 w 564"/>
              <a:gd name="T19" fmla="*/ 2458 h 2728"/>
              <a:gd name="T20" fmla="*/ 21 w 564"/>
              <a:gd name="T21" fmla="*/ 2521 h 2728"/>
              <a:gd name="T22" fmla="*/ 48 w 564"/>
              <a:gd name="T23" fmla="*/ 2580 h 2728"/>
              <a:gd name="T24" fmla="*/ 82 w 564"/>
              <a:gd name="T25" fmla="*/ 2630 h 2728"/>
              <a:gd name="T26" fmla="*/ 125 w 564"/>
              <a:gd name="T27" fmla="*/ 2671 h 2728"/>
              <a:gd name="T28" fmla="*/ 171 w 564"/>
              <a:gd name="T29" fmla="*/ 2701 h 2728"/>
              <a:gd name="T30" fmla="*/ 224 w 564"/>
              <a:gd name="T31" fmla="*/ 2721 h 2728"/>
              <a:gd name="T32" fmla="*/ 280 w 564"/>
              <a:gd name="T33" fmla="*/ 2728 h 2728"/>
              <a:gd name="T34" fmla="*/ 338 w 564"/>
              <a:gd name="T35" fmla="*/ 2721 h 2728"/>
              <a:gd name="T36" fmla="*/ 389 w 564"/>
              <a:gd name="T37" fmla="*/ 2701 h 2728"/>
              <a:gd name="T38" fmla="*/ 437 w 564"/>
              <a:gd name="T39" fmla="*/ 2671 h 2728"/>
              <a:gd name="T40" fmla="*/ 481 w 564"/>
              <a:gd name="T41" fmla="*/ 2630 h 2728"/>
              <a:gd name="T42" fmla="*/ 514 w 564"/>
              <a:gd name="T43" fmla="*/ 2580 h 2728"/>
              <a:gd name="T44" fmla="*/ 541 w 564"/>
              <a:gd name="T45" fmla="*/ 2521 h 2728"/>
              <a:gd name="T46" fmla="*/ 558 w 564"/>
              <a:gd name="T47" fmla="*/ 2458 h 2728"/>
              <a:gd name="T48" fmla="*/ 564 w 564"/>
              <a:gd name="T49" fmla="*/ 2388 h 2728"/>
              <a:gd name="T50" fmla="*/ 562 w 564"/>
              <a:gd name="T51" fmla="*/ 308 h 2728"/>
              <a:gd name="T52" fmla="*/ 552 w 564"/>
              <a:gd name="T53" fmla="*/ 240 h 2728"/>
              <a:gd name="T54" fmla="*/ 529 w 564"/>
              <a:gd name="T55" fmla="*/ 177 h 2728"/>
              <a:gd name="T56" fmla="*/ 501 w 564"/>
              <a:gd name="T57" fmla="*/ 123 h 2728"/>
              <a:gd name="T58" fmla="*/ 462 w 564"/>
              <a:gd name="T59" fmla="*/ 77 h 2728"/>
              <a:gd name="T60" fmla="*/ 416 w 564"/>
              <a:gd name="T61" fmla="*/ 41 h 2728"/>
              <a:gd name="T62" fmla="*/ 364 w 564"/>
              <a:gd name="T63" fmla="*/ 16 h 2728"/>
              <a:gd name="T64" fmla="*/ 311 w 564"/>
              <a:gd name="T65" fmla="*/ 2 h 2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4" h="2728">
                <a:moveTo>
                  <a:pt x="280" y="0"/>
                </a:moveTo>
                <a:lnTo>
                  <a:pt x="253" y="2"/>
                </a:lnTo>
                <a:lnTo>
                  <a:pt x="224" y="8"/>
                </a:lnTo>
                <a:lnTo>
                  <a:pt x="198" y="16"/>
                </a:lnTo>
                <a:lnTo>
                  <a:pt x="171" y="27"/>
                </a:lnTo>
                <a:lnTo>
                  <a:pt x="146" y="41"/>
                </a:lnTo>
                <a:lnTo>
                  <a:pt x="125" y="58"/>
                </a:lnTo>
                <a:lnTo>
                  <a:pt x="102" y="77"/>
                </a:lnTo>
                <a:lnTo>
                  <a:pt x="82" y="100"/>
                </a:lnTo>
                <a:lnTo>
                  <a:pt x="63" y="123"/>
                </a:lnTo>
                <a:lnTo>
                  <a:pt x="48" y="152"/>
                </a:lnTo>
                <a:lnTo>
                  <a:pt x="34" y="177"/>
                </a:lnTo>
                <a:lnTo>
                  <a:pt x="21" y="210"/>
                </a:lnTo>
                <a:lnTo>
                  <a:pt x="11" y="240"/>
                </a:lnTo>
                <a:lnTo>
                  <a:pt x="4" y="273"/>
                </a:lnTo>
                <a:lnTo>
                  <a:pt x="2" y="308"/>
                </a:lnTo>
                <a:lnTo>
                  <a:pt x="0" y="342"/>
                </a:lnTo>
                <a:lnTo>
                  <a:pt x="0" y="2388"/>
                </a:lnTo>
                <a:lnTo>
                  <a:pt x="2" y="2423"/>
                </a:lnTo>
                <a:lnTo>
                  <a:pt x="4" y="2458"/>
                </a:lnTo>
                <a:lnTo>
                  <a:pt x="11" y="2490"/>
                </a:lnTo>
                <a:lnTo>
                  <a:pt x="21" y="2521"/>
                </a:lnTo>
                <a:lnTo>
                  <a:pt x="34" y="2552"/>
                </a:lnTo>
                <a:lnTo>
                  <a:pt x="48" y="2580"/>
                </a:lnTo>
                <a:lnTo>
                  <a:pt x="63" y="2605"/>
                </a:lnTo>
                <a:lnTo>
                  <a:pt x="82" y="2630"/>
                </a:lnTo>
                <a:lnTo>
                  <a:pt x="102" y="2651"/>
                </a:lnTo>
                <a:lnTo>
                  <a:pt x="125" y="2671"/>
                </a:lnTo>
                <a:lnTo>
                  <a:pt x="146" y="2688"/>
                </a:lnTo>
                <a:lnTo>
                  <a:pt x="171" y="2701"/>
                </a:lnTo>
                <a:lnTo>
                  <a:pt x="198" y="2715"/>
                </a:lnTo>
                <a:lnTo>
                  <a:pt x="224" y="2721"/>
                </a:lnTo>
                <a:lnTo>
                  <a:pt x="253" y="2726"/>
                </a:lnTo>
                <a:lnTo>
                  <a:pt x="280" y="2728"/>
                </a:lnTo>
                <a:lnTo>
                  <a:pt x="311" y="2726"/>
                </a:lnTo>
                <a:lnTo>
                  <a:pt x="338" y="2721"/>
                </a:lnTo>
                <a:lnTo>
                  <a:pt x="364" y="2715"/>
                </a:lnTo>
                <a:lnTo>
                  <a:pt x="389" y="2701"/>
                </a:lnTo>
                <a:lnTo>
                  <a:pt x="416" y="2688"/>
                </a:lnTo>
                <a:lnTo>
                  <a:pt x="437" y="2671"/>
                </a:lnTo>
                <a:lnTo>
                  <a:pt x="462" y="2651"/>
                </a:lnTo>
                <a:lnTo>
                  <a:pt x="481" y="2630"/>
                </a:lnTo>
                <a:lnTo>
                  <a:pt x="501" y="2605"/>
                </a:lnTo>
                <a:lnTo>
                  <a:pt x="514" y="2580"/>
                </a:lnTo>
                <a:lnTo>
                  <a:pt x="529" y="2552"/>
                </a:lnTo>
                <a:lnTo>
                  <a:pt x="541" y="2521"/>
                </a:lnTo>
                <a:lnTo>
                  <a:pt x="552" y="2490"/>
                </a:lnTo>
                <a:lnTo>
                  <a:pt x="558" y="2458"/>
                </a:lnTo>
                <a:lnTo>
                  <a:pt x="562" y="2423"/>
                </a:lnTo>
                <a:lnTo>
                  <a:pt x="564" y="2388"/>
                </a:lnTo>
                <a:lnTo>
                  <a:pt x="564" y="342"/>
                </a:lnTo>
                <a:lnTo>
                  <a:pt x="562" y="308"/>
                </a:lnTo>
                <a:lnTo>
                  <a:pt x="558" y="273"/>
                </a:lnTo>
                <a:lnTo>
                  <a:pt x="552" y="240"/>
                </a:lnTo>
                <a:lnTo>
                  <a:pt x="541" y="210"/>
                </a:lnTo>
                <a:lnTo>
                  <a:pt x="529" y="177"/>
                </a:lnTo>
                <a:lnTo>
                  <a:pt x="514" y="152"/>
                </a:lnTo>
                <a:lnTo>
                  <a:pt x="501" y="123"/>
                </a:lnTo>
                <a:lnTo>
                  <a:pt x="481" y="100"/>
                </a:lnTo>
                <a:lnTo>
                  <a:pt x="462" y="77"/>
                </a:lnTo>
                <a:lnTo>
                  <a:pt x="437" y="58"/>
                </a:lnTo>
                <a:lnTo>
                  <a:pt x="416" y="41"/>
                </a:lnTo>
                <a:lnTo>
                  <a:pt x="389" y="27"/>
                </a:lnTo>
                <a:lnTo>
                  <a:pt x="364" y="16"/>
                </a:lnTo>
                <a:lnTo>
                  <a:pt x="338" y="8"/>
                </a:lnTo>
                <a:lnTo>
                  <a:pt x="311" y="2"/>
                </a:lnTo>
                <a:lnTo>
                  <a:pt x="28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491" name="Freeform 35"/>
          <p:cNvSpPr>
            <a:spLocks/>
          </p:cNvSpPr>
          <p:nvPr/>
        </p:nvSpPr>
        <p:spPr bwMode="auto">
          <a:xfrm>
            <a:off x="7223125" y="3327400"/>
            <a:ext cx="447675" cy="2165350"/>
          </a:xfrm>
          <a:custGeom>
            <a:avLst/>
            <a:gdLst>
              <a:gd name="T0" fmla="*/ 253 w 564"/>
              <a:gd name="T1" fmla="*/ 2 h 2728"/>
              <a:gd name="T2" fmla="*/ 198 w 564"/>
              <a:gd name="T3" fmla="*/ 16 h 2728"/>
              <a:gd name="T4" fmla="*/ 146 w 564"/>
              <a:gd name="T5" fmla="*/ 41 h 2728"/>
              <a:gd name="T6" fmla="*/ 102 w 564"/>
              <a:gd name="T7" fmla="*/ 77 h 2728"/>
              <a:gd name="T8" fmla="*/ 63 w 564"/>
              <a:gd name="T9" fmla="*/ 123 h 2728"/>
              <a:gd name="T10" fmla="*/ 34 w 564"/>
              <a:gd name="T11" fmla="*/ 177 h 2728"/>
              <a:gd name="T12" fmla="*/ 11 w 564"/>
              <a:gd name="T13" fmla="*/ 240 h 2728"/>
              <a:gd name="T14" fmla="*/ 2 w 564"/>
              <a:gd name="T15" fmla="*/ 308 h 2728"/>
              <a:gd name="T16" fmla="*/ 0 w 564"/>
              <a:gd name="T17" fmla="*/ 2388 h 2728"/>
              <a:gd name="T18" fmla="*/ 4 w 564"/>
              <a:gd name="T19" fmla="*/ 2458 h 2728"/>
              <a:gd name="T20" fmla="*/ 21 w 564"/>
              <a:gd name="T21" fmla="*/ 2521 h 2728"/>
              <a:gd name="T22" fmla="*/ 48 w 564"/>
              <a:gd name="T23" fmla="*/ 2580 h 2728"/>
              <a:gd name="T24" fmla="*/ 82 w 564"/>
              <a:gd name="T25" fmla="*/ 2630 h 2728"/>
              <a:gd name="T26" fmla="*/ 125 w 564"/>
              <a:gd name="T27" fmla="*/ 2671 h 2728"/>
              <a:gd name="T28" fmla="*/ 171 w 564"/>
              <a:gd name="T29" fmla="*/ 2701 h 2728"/>
              <a:gd name="T30" fmla="*/ 224 w 564"/>
              <a:gd name="T31" fmla="*/ 2721 h 2728"/>
              <a:gd name="T32" fmla="*/ 280 w 564"/>
              <a:gd name="T33" fmla="*/ 2728 h 2728"/>
              <a:gd name="T34" fmla="*/ 338 w 564"/>
              <a:gd name="T35" fmla="*/ 2721 h 2728"/>
              <a:gd name="T36" fmla="*/ 389 w 564"/>
              <a:gd name="T37" fmla="*/ 2701 h 2728"/>
              <a:gd name="T38" fmla="*/ 437 w 564"/>
              <a:gd name="T39" fmla="*/ 2671 h 2728"/>
              <a:gd name="T40" fmla="*/ 481 w 564"/>
              <a:gd name="T41" fmla="*/ 2630 h 2728"/>
              <a:gd name="T42" fmla="*/ 514 w 564"/>
              <a:gd name="T43" fmla="*/ 2580 h 2728"/>
              <a:gd name="T44" fmla="*/ 541 w 564"/>
              <a:gd name="T45" fmla="*/ 2521 h 2728"/>
              <a:gd name="T46" fmla="*/ 558 w 564"/>
              <a:gd name="T47" fmla="*/ 2458 h 2728"/>
              <a:gd name="T48" fmla="*/ 564 w 564"/>
              <a:gd name="T49" fmla="*/ 2388 h 2728"/>
              <a:gd name="T50" fmla="*/ 562 w 564"/>
              <a:gd name="T51" fmla="*/ 308 h 2728"/>
              <a:gd name="T52" fmla="*/ 552 w 564"/>
              <a:gd name="T53" fmla="*/ 240 h 2728"/>
              <a:gd name="T54" fmla="*/ 529 w 564"/>
              <a:gd name="T55" fmla="*/ 177 h 2728"/>
              <a:gd name="T56" fmla="*/ 501 w 564"/>
              <a:gd name="T57" fmla="*/ 123 h 2728"/>
              <a:gd name="T58" fmla="*/ 462 w 564"/>
              <a:gd name="T59" fmla="*/ 77 h 2728"/>
              <a:gd name="T60" fmla="*/ 416 w 564"/>
              <a:gd name="T61" fmla="*/ 41 h 2728"/>
              <a:gd name="T62" fmla="*/ 364 w 564"/>
              <a:gd name="T63" fmla="*/ 16 h 2728"/>
              <a:gd name="T64" fmla="*/ 311 w 564"/>
              <a:gd name="T65" fmla="*/ 2 h 2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4" h="2728">
                <a:moveTo>
                  <a:pt x="280" y="0"/>
                </a:moveTo>
                <a:lnTo>
                  <a:pt x="253" y="2"/>
                </a:lnTo>
                <a:lnTo>
                  <a:pt x="224" y="8"/>
                </a:lnTo>
                <a:lnTo>
                  <a:pt x="198" y="16"/>
                </a:lnTo>
                <a:lnTo>
                  <a:pt x="171" y="27"/>
                </a:lnTo>
                <a:lnTo>
                  <a:pt x="146" y="41"/>
                </a:lnTo>
                <a:lnTo>
                  <a:pt x="125" y="58"/>
                </a:lnTo>
                <a:lnTo>
                  <a:pt x="102" y="77"/>
                </a:lnTo>
                <a:lnTo>
                  <a:pt x="82" y="100"/>
                </a:lnTo>
                <a:lnTo>
                  <a:pt x="63" y="123"/>
                </a:lnTo>
                <a:lnTo>
                  <a:pt x="48" y="152"/>
                </a:lnTo>
                <a:lnTo>
                  <a:pt x="34" y="177"/>
                </a:lnTo>
                <a:lnTo>
                  <a:pt x="21" y="210"/>
                </a:lnTo>
                <a:lnTo>
                  <a:pt x="11" y="240"/>
                </a:lnTo>
                <a:lnTo>
                  <a:pt x="4" y="273"/>
                </a:lnTo>
                <a:lnTo>
                  <a:pt x="2" y="308"/>
                </a:lnTo>
                <a:lnTo>
                  <a:pt x="0" y="342"/>
                </a:lnTo>
                <a:lnTo>
                  <a:pt x="0" y="2388"/>
                </a:lnTo>
                <a:lnTo>
                  <a:pt x="2" y="2423"/>
                </a:lnTo>
                <a:lnTo>
                  <a:pt x="4" y="2458"/>
                </a:lnTo>
                <a:lnTo>
                  <a:pt x="11" y="2490"/>
                </a:lnTo>
                <a:lnTo>
                  <a:pt x="21" y="2521"/>
                </a:lnTo>
                <a:lnTo>
                  <a:pt x="34" y="2552"/>
                </a:lnTo>
                <a:lnTo>
                  <a:pt x="48" y="2580"/>
                </a:lnTo>
                <a:lnTo>
                  <a:pt x="63" y="2605"/>
                </a:lnTo>
                <a:lnTo>
                  <a:pt x="82" y="2630"/>
                </a:lnTo>
                <a:lnTo>
                  <a:pt x="102" y="2651"/>
                </a:lnTo>
                <a:lnTo>
                  <a:pt x="125" y="2671"/>
                </a:lnTo>
                <a:lnTo>
                  <a:pt x="146" y="2688"/>
                </a:lnTo>
                <a:lnTo>
                  <a:pt x="171" y="2701"/>
                </a:lnTo>
                <a:lnTo>
                  <a:pt x="198" y="2715"/>
                </a:lnTo>
                <a:lnTo>
                  <a:pt x="224" y="2721"/>
                </a:lnTo>
                <a:lnTo>
                  <a:pt x="253" y="2726"/>
                </a:lnTo>
                <a:lnTo>
                  <a:pt x="280" y="2728"/>
                </a:lnTo>
                <a:lnTo>
                  <a:pt x="311" y="2726"/>
                </a:lnTo>
                <a:lnTo>
                  <a:pt x="338" y="2721"/>
                </a:lnTo>
                <a:lnTo>
                  <a:pt x="364" y="2715"/>
                </a:lnTo>
                <a:lnTo>
                  <a:pt x="389" y="2701"/>
                </a:lnTo>
                <a:lnTo>
                  <a:pt x="416" y="2688"/>
                </a:lnTo>
                <a:lnTo>
                  <a:pt x="437" y="2671"/>
                </a:lnTo>
                <a:lnTo>
                  <a:pt x="462" y="2651"/>
                </a:lnTo>
                <a:lnTo>
                  <a:pt x="481" y="2630"/>
                </a:lnTo>
                <a:lnTo>
                  <a:pt x="501" y="2605"/>
                </a:lnTo>
                <a:lnTo>
                  <a:pt x="514" y="2580"/>
                </a:lnTo>
                <a:lnTo>
                  <a:pt x="529" y="2552"/>
                </a:lnTo>
                <a:lnTo>
                  <a:pt x="541" y="2521"/>
                </a:lnTo>
                <a:lnTo>
                  <a:pt x="552" y="2490"/>
                </a:lnTo>
                <a:lnTo>
                  <a:pt x="558" y="2458"/>
                </a:lnTo>
                <a:lnTo>
                  <a:pt x="562" y="2423"/>
                </a:lnTo>
                <a:lnTo>
                  <a:pt x="564" y="2388"/>
                </a:lnTo>
                <a:lnTo>
                  <a:pt x="564" y="342"/>
                </a:lnTo>
                <a:lnTo>
                  <a:pt x="562" y="308"/>
                </a:lnTo>
                <a:lnTo>
                  <a:pt x="558" y="273"/>
                </a:lnTo>
                <a:lnTo>
                  <a:pt x="552" y="240"/>
                </a:lnTo>
                <a:lnTo>
                  <a:pt x="541" y="210"/>
                </a:lnTo>
                <a:lnTo>
                  <a:pt x="529" y="177"/>
                </a:lnTo>
                <a:lnTo>
                  <a:pt x="514" y="152"/>
                </a:lnTo>
                <a:lnTo>
                  <a:pt x="501" y="123"/>
                </a:lnTo>
                <a:lnTo>
                  <a:pt x="481" y="100"/>
                </a:lnTo>
                <a:lnTo>
                  <a:pt x="462" y="77"/>
                </a:lnTo>
                <a:lnTo>
                  <a:pt x="437" y="58"/>
                </a:lnTo>
                <a:lnTo>
                  <a:pt x="416" y="41"/>
                </a:lnTo>
                <a:lnTo>
                  <a:pt x="389" y="27"/>
                </a:lnTo>
                <a:lnTo>
                  <a:pt x="364" y="16"/>
                </a:lnTo>
                <a:lnTo>
                  <a:pt x="338" y="8"/>
                </a:lnTo>
                <a:lnTo>
                  <a:pt x="311" y="2"/>
                </a:lnTo>
                <a:lnTo>
                  <a:pt x="280" y="0"/>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492" name="Freeform 36"/>
          <p:cNvSpPr>
            <a:spLocks/>
          </p:cNvSpPr>
          <p:nvPr/>
        </p:nvSpPr>
        <p:spPr bwMode="auto">
          <a:xfrm>
            <a:off x="7223125" y="3327400"/>
            <a:ext cx="447675" cy="541338"/>
          </a:xfrm>
          <a:custGeom>
            <a:avLst/>
            <a:gdLst>
              <a:gd name="T0" fmla="*/ 2 w 564"/>
              <a:gd name="T1" fmla="*/ 377 h 684"/>
              <a:gd name="T2" fmla="*/ 11 w 564"/>
              <a:gd name="T3" fmla="*/ 444 h 684"/>
              <a:gd name="T4" fmla="*/ 34 w 564"/>
              <a:gd name="T5" fmla="*/ 505 h 684"/>
              <a:gd name="T6" fmla="*/ 63 w 564"/>
              <a:gd name="T7" fmla="*/ 559 h 684"/>
              <a:gd name="T8" fmla="*/ 102 w 564"/>
              <a:gd name="T9" fmla="*/ 607 h 684"/>
              <a:gd name="T10" fmla="*/ 146 w 564"/>
              <a:gd name="T11" fmla="*/ 642 h 684"/>
              <a:gd name="T12" fmla="*/ 198 w 564"/>
              <a:gd name="T13" fmla="*/ 667 h 684"/>
              <a:gd name="T14" fmla="*/ 253 w 564"/>
              <a:gd name="T15" fmla="*/ 682 h 684"/>
              <a:gd name="T16" fmla="*/ 311 w 564"/>
              <a:gd name="T17" fmla="*/ 682 h 684"/>
              <a:gd name="T18" fmla="*/ 364 w 564"/>
              <a:gd name="T19" fmla="*/ 667 h 684"/>
              <a:gd name="T20" fmla="*/ 416 w 564"/>
              <a:gd name="T21" fmla="*/ 642 h 684"/>
              <a:gd name="T22" fmla="*/ 462 w 564"/>
              <a:gd name="T23" fmla="*/ 607 h 684"/>
              <a:gd name="T24" fmla="*/ 501 w 564"/>
              <a:gd name="T25" fmla="*/ 559 h 684"/>
              <a:gd name="T26" fmla="*/ 529 w 564"/>
              <a:gd name="T27" fmla="*/ 505 h 684"/>
              <a:gd name="T28" fmla="*/ 552 w 564"/>
              <a:gd name="T29" fmla="*/ 444 h 684"/>
              <a:gd name="T30" fmla="*/ 562 w 564"/>
              <a:gd name="T31" fmla="*/ 377 h 684"/>
              <a:gd name="T32" fmla="*/ 562 w 564"/>
              <a:gd name="T33" fmla="*/ 308 h 684"/>
              <a:gd name="T34" fmla="*/ 552 w 564"/>
              <a:gd name="T35" fmla="*/ 240 h 684"/>
              <a:gd name="T36" fmla="*/ 529 w 564"/>
              <a:gd name="T37" fmla="*/ 177 h 684"/>
              <a:gd name="T38" fmla="*/ 501 w 564"/>
              <a:gd name="T39" fmla="*/ 123 h 684"/>
              <a:gd name="T40" fmla="*/ 462 w 564"/>
              <a:gd name="T41" fmla="*/ 77 h 684"/>
              <a:gd name="T42" fmla="*/ 416 w 564"/>
              <a:gd name="T43" fmla="*/ 41 h 684"/>
              <a:gd name="T44" fmla="*/ 364 w 564"/>
              <a:gd name="T45" fmla="*/ 16 h 684"/>
              <a:gd name="T46" fmla="*/ 311 w 564"/>
              <a:gd name="T47" fmla="*/ 2 h 684"/>
              <a:gd name="T48" fmla="*/ 253 w 564"/>
              <a:gd name="T49" fmla="*/ 2 h 684"/>
              <a:gd name="T50" fmla="*/ 198 w 564"/>
              <a:gd name="T51" fmla="*/ 16 h 684"/>
              <a:gd name="T52" fmla="*/ 146 w 564"/>
              <a:gd name="T53" fmla="*/ 41 h 684"/>
              <a:gd name="T54" fmla="*/ 102 w 564"/>
              <a:gd name="T55" fmla="*/ 77 h 684"/>
              <a:gd name="T56" fmla="*/ 63 w 564"/>
              <a:gd name="T57" fmla="*/ 123 h 684"/>
              <a:gd name="T58" fmla="*/ 34 w 564"/>
              <a:gd name="T59" fmla="*/ 177 h 684"/>
              <a:gd name="T60" fmla="*/ 11 w 564"/>
              <a:gd name="T61" fmla="*/ 240 h 684"/>
              <a:gd name="T62" fmla="*/ 2 w 564"/>
              <a:gd name="T63" fmla="*/ 308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64" h="684">
                <a:moveTo>
                  <a:pt x="0" y="342"/>
                </a:moveTo>
                <a:lnTo>
                  <a:pt x="2" y="377"/>
                </a:lnTo>
                <a:lnTo>
                  <a:pt x="4" y="411"/>
                </a:lnTo>
                <a:lnTo>
                  <a:pt x="11" y="444"/>
                </a:lnTo>
                <a:lnTo>
                  <a:pt x="21" y="475"/>
                </a:lnTo>
                <a:lnTo>
                  <a:pt x="34" y="505"/>
                </a:lnTo>
                <a:lnTo>
                  <a:pt x="48" y="532"/>
                </a:lnTo>
                <a:lnTo>
                  <a:pt x="63" y="559"/>
                </a:lnTo>
                <a:lnTo>
                  <a:pt x="82" y="582"/>
                </a:lnTo>
                <a:lnTo>
                  <a:pt x="102" y="607"/>
                </a:lnTo>
                <a:lnTo>
                  <a:pt x="125" y="626"/>
                </a:lnTo>
                <a:lnTo>
                  <a:pt x="146" y="642"/>
                </a:lnTo>
                <a:lnTo>
                  <a:pt x="171" y="657"/>
                </a:lnTo>
                <a:lnTo>
                  <a:pt x="198" y="667"/>
                </a:lnTo>
                <a:lnTo>
                  <a:pt x="224" y="676"/>
                </a:lnTo>
                <a:lnTo>
                  <a:pt x="253" y="682"/>
                </a:lnTo>
                <a:lnTo>
                  <a:pt x="280" y="684"/>
                </a:lnTo>
                <a:lnTo>
                  <a:pt x="311" y="682"/>
                </a:lnTo>
                <a:lnTo>
                  <a:pt x="338" y="676"/>
                </a:lnTo>
                <a:lnTo>
                  <a:pt x="364" y="667"/>
                </a:lnTo>
                <a:lnTo>
                  <a:pt x="389" y="657"/>
                </a:lnTo>
                <a:lnTo>
                  <a:pt x="416" y="642"/>
                </a:lnTo>
                <a:lnTo>
                  <a:pt x="437" y="626"/>
                </a:lnTo>
                <a:lnTo>
                  <a:pt x="462" y="607"/>
                </a:lnTo>
                <a:lnTo>
                  <a:pt x="481" y="582"/>
                </a:lnTo>
                <a:lnTo>
                  <a:pt x="501" y="559"/>
                </a:lnTo>
                <a:lnTo>
                  <a:pt x="514" y="532"/>
                </a:lnTo>
                <a:lnTo>
                  <a:pt x="529" y="505"/>
                </a:lnTo>
                <a:lnTo>
                  <a:pt x="541" y="475"/>
                </a:lnTo>
                <a:lnTo>
                  <a:pt x="552" y="444"/>
                </a:lnTo>
                <a:lnTo>
                  <a:pt x="558" y="411"/>
                </a:lnTo>
                <a:lnTo>
                  <a:pt x="562" y="377"/>
                </a:lnTo>
                <a:lnTo>
                  <a:pt x="564" y="342"/>
                </a:lnTo>
                <a:lnTo>
                  <a:pt x="562" y="308"/>
                </a:lnTo>
                <a:lnTo>
                  <a:pt x="558" y="273"/>
                </a:lnTo>
                <a:lnTo>
                  <a:pt x="552" y="240"/>
                </a:lnTo>
                <a:lnTo>
                  <a:pt x="541" y="210"/>
                </a:lnTo>
                <a:lnTo>
                  <a:pt x="529" y="177"/>
                </a:lnTo>
                <a:lnTo>
                  <a:pt x="514" y="152"/>
                </a:lnTo>
                <a:lnTo>
                  <a:pt x="501" y="123"/>
                </a:lnTo>
                <a:lnTo>
                  <a:pt x="481" y="100"/>
                </a:lnTo>
                <a:lnTo>
                  <a:pt x="462" y="77"/>
                </a:lnTo>
                <a:lnTo>
                  <a:pt x="437" y="58"/>
                </a:lnTo>
                <a:lnTo>
                  <a:pt x="416" y="41"/>
                </a:lnTo>
                <a:lnTo>
                  <a:pt x="389" y="27"/>
                </a:lnTo>
                <a:lnTo>
                  <a:pt x="364" y="16"/>
                </a:lnTo>
                <a:lnTo>
                  <a:pt x="338" y="8"/>
                </a:lnTo>
                <a:lnTo>
                  <a:pt x="311" y="2"/>
                </a:lnTo>
                <a:lnTo>
                  <a:pt x="280" y="0"/>
                </a:lnTo>
                <a:lnTo>
                  <a:pt x="253" y="2"/>
                </a:lnTo>
                <a:lnTo>
                  <a:pt x="224" y="8"/>
                </a:lnTo>
                <a:lnTo>
                  <a:pt x="198" y="16"/>
                </a:lnTo>
                <a:lnTo>
                  <a:pt x="171" y="27"/>
                </a:lnTo>
                <a:lnTo>
                  <a:pt x="146" y="41"/>
                </a:lnTo>
                <a:lnTo>
                  <a:pt x="125" y="58"/>
                </a:lnTo>
                <a:lnTo>
                  <a:pt x="102" y="77"/>
                </a:lnTo>
                <a:lnTo>
                  <a:pt x="82" y="100"/>
                </a:lnTo>
                <a:lnTo>
                  <a:pt x="63" y="123"/>
                </a:lnTo>
                <a:lnTo>
                  <a:pt x="48" y="152"/>
                </a:lnTo>
                <a:lnTo>
                  <a:pt x="34" y="177"/>
                </a:lnTo>
                <a:lnTo>
                  <a:pt x="21" y="210"/>
                </a:lnTo>
                <a:lnTo>
                  <a:pt x="11" y="240"/>
                </a:lnTo>
                <a:lnTo>
                  <a:pt x="4" y="273"/>
                </a:lnTo>
                <a:lnTo>
                  <a:pt x="2" y="308"/>
                </a:lnTo>
                <a:lnTo>
                  <a:pt x="0" y="342"/>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493" name="Freeform 37"/>
          <p:cNvSpPr>
            <a:spLocks/>
          </p:cNvSpPr>
          <p:nvPr/>
        </p:nvSpPr>
        <p:spPr bwMode="auto">
          <a:xfrm>
            <a:off x="7223125" y="3327400"/>
            <a:ext cx="447675" cy="541338"/>
          </a:xfrm>
          <a:custGeom>
            <a:avLst/>
            <a:gdLst>
              <a:gd name="T0" fmla="*/ 2 w 564"/>
              <a:gd name="T1" fmla="*/ 377 h 684"/>
              <a:gd name="T2" fmla="*/ 11 w 564"/>
              <a:gd name="T3" fmla="*/ 444 h 684"/>
              <a:gd name="T4" fmla="*/ 34 w 564"/>
              <a:gd name="T5" fmla="*/ 505 h 684"/>
              <a:gd name="T6" fmla="*/ 63 w 564"/>
              <a:gd name="T7" fmla="*/ 559 h 684"/>
              <a:gd name="T8" fmla="*/ 102 w 564"/>
              <a:gd name="T9" fmla="*/ 607 h 684"/>
              <a:gd name="T10" fmla="*/ 146 w 564"/>
              <a:gd name="T11" fmla="*/ 642 h 684"/>
              <a:gd name="T12" fmla="*/ 198 w 564"/>
              <a:gd name="T13" fmla="*/ 667 h 684"/>
              <a:gd name="T14" fmla="*/ 253 w 564"/>
              <a:gd name="T15" fmla="*/ 682 h 684"/>
              <a:gd name="T16" fmla="*/ 311 w 564"/>
              <a:gd name="T17" fmla="*/ 682 h 684"/>
              <a:gd name="T18" fmla="*/ 364 w 564"/>
              <a:gd name="T19" fmla="*/ 667 h 684"/>
              <a:gd name="T20" fmla="*/ 416 w 564"/>
              <a:gd name="T21" fmla="*/ 642 h 684"/>
              <a:gd name="T22" fmla="*/ 462 w 564"/>
              <a:gd name="T23" fmla="*/ 607 h 684"/>
              <a:gd name="T24" fmla="*/ 501 w 564"/>
              <a:gd name="T25" fmla="*/ 559 h 684"/>
              <a:gd name="T26" fmla="*/ 529 w 564"/>
              <a:gd name="T27" fmla="*/ 505 h 684"/>
              <a:gd name="T28" fmla="*/ 552 w 564"/>
              <a:gd name="T29" fmla="*/ 444 h 684"/>
              <a:gd name="T30" fmla="*/ 562 w 564"/>
              <a:gd name="T31" fmla="*/ 377 h 684"/>
              <a:gd name="T32" fmla="*/ 562 w 564"/>
              <a:gd name="T33" fmla="*/ 308 h 684"/>
              <a:gd name="T34" fmla="*/ 552 w 564"/>
              <a:gd name="T35" fmla="*/ 240 h 684"/>
              <a:gd name="T36" fmla="*/ 529 w 564"/>
              <a:gd name="T37" fmla="*/ 177 h 684"/>
              <a:gd name="T38" fmla="*/ 501 w 564"/>
              <a:gd name="T39" fmla="*/ 123 h 684"/>
              <a:gd name="T40" fmla="*/ 462 w 564"/>
              <a:gd name="T41" fmla="*/ 77 h 684"/>
              <a:gd name="T42" fmla="*/ 416 w 564"/>
              <a:gd name="T43" fmla="*/ 41 h 684"/>
              <a:gd name="T44" fmla="*/ 364 w 564"/>
              <a:gd name="T45" fmla="*/ 16 h 684"/>
              <a:gd name="T46" fmla="*/ 311 w 564"/>
              <a:gd name="T47" fmla="*/ 2 h 684"/>
              <a:gd name="T48" fmla="*/ 253 w 564"/>
              <a:gd name="T49" fmla="*/ 2 h 684"/>
              <a:gd name="T50" fmla="*/ 198 w 564"/>
              <a:gd name="T51" fmla="*/ 16 h 684"/>
              <a:gd name="T52" fmla="*/ 146 w 564"/>
              <a:gd name="T53" fmla="*/ 41 h 684"/>
              <a:gd name="T54" fmla="*/ 102 w 564"/>
              <a:gd name="T55" fmla="*/ 77 h 684"/>
              <a:gd name="T56" fmla="*/ 63 w 564"/>
              <a:gd name="T57" fmla="*/ 123 h 684"/>
              <a:gd name="T58" fmla="*/ 34 w 564"/>
              <a:gd name="T59" fmla="*/ 177 h 684"/>
              <a:gd name="T60" fmla="*/ 11 w 564"/>
              <a:gd name="T61" fmla="*/ 240 h 684"/>
              <a:gd name="T62" fmla="*/ 2 w 564"/>
              <a:gd name="T63" fmla="*/ 308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64" h="684">
                <a:moveTo>
                  <a:pt x="0" y="342"/>
                </a:moveTo>
                <a:lnTo>
                  <a:pt x="2" y="377"/>
                </a:lnTo>
                <a:lnTo>
                  <a:pt x="4" y="411"/>
                </a:lnTo>
                <a:lnTo>
                  <a:pt x="11" y="444"/>
                </a:lnTo>
                <a:lnTo>
                  <a:pt x="21" y="475"/>
                </a:lnTo>
                <a:lnTo>
                  <a:pt x="34" y="505"/>
                </a:lnTo>
                <a:lnTo>
                  <a:pt x="48" y="532"/>
                </a:lnTo>
                <a:lnTo>
                  <a:pt x="63" y="559"/>
                </a:lnTo>
                <a:lnTo>
                  <a:pt x="82" y="582"/>
                </a:lnTo>
                <a:lnTo>
                  <a:pt x="102" y="607"/>
                </a:lnTo>
                <a:lnTo>
                  <a:pt x="125" y="626"/>
                </a:lnTo>
                <a:lnTo>
                  <a:pt x="146" y="642"/>
                </a:lnTo>
                <a:lnTo>
                  <a:pt x="171" y="657"/>
                </a:lnTo>
                <a:lnTo>
                  <a:pt x="198" y="667"/>
                </a:lnTo>
                <a:lnTo>
                  <a:pt x="224" y="676"/>
                </a:lnTo>
                <a:lnTo>
                  <a:pt x="253" y="682"/>
                </a:lnTo>
                <a:lnTo>
                  <a:pt x="280" y="684"/>
                </a:lnTo>
                <a:lnTo>
                  <a:pt x="311" y="682"/>
                </a:lnTo>
                <a:lnTo>
                  <a:pt x="338" y="676"/>
                </a:lnTo>
                <a:lnTo>
                  <a:pt x="364" y="667"/>
                </a:lnTo>
                <a:lnTo>
                  <a:pt x="389" y="657"/>
                </a:lnTo>
                <a:lnTo>
                  <a:pt x="416" y="642"/>
                </a:lnTo>
                <a:lnTo>
                  <a:pt x="437" y="626"/>
                </a:lnTo>
                <a:lnTo>
                  <a:pt x="462" y="607"/>
                </a:lnTo>
                <a:lnTo>
                  <a:pt x="481" y="582"/>
                </a:lnTo>
                <a:lnTo>
                  <a:pt x="501" y="559"/>
                </a:lnTo>
                <a:lnTo>
                  <a:pt x="514" y="532"/>
                </a:lnTo>
                <a:lnTo>
                  <a:pt x="529" y="505"/>
                </a:lnTo>
                <a:lnTo>
                  <a:pt x="541" y="475"/>
                </a:lnTo>
                <a:lnTo>
                  <a:pt x="552" y="444"/>
                </a:lnTo>
                <a:lnTo>
                  <a:pt x="558" y="411"/>
                </a:lnTo>
                <a:lnTo>
                  <a:pt x="562" y="377"/>
                </a:lnTo>
                <a:lnTo>
                  <a:pt x="564" y="342"/>
                </a:lnTo>
                <a:lnTo>
                  <a:pt x="562" y="308"/>
                </a:lnTo>
                <a:lnTo>
                  <a:pt x="558" y="273"/>
                </a:lnTo>
                <a:lnTo>
                  <a:pt x="552" y="240"/>
                </a:lnTo>
                <a:lnTo>
                  <a:pt x="541" y="210"/>
                </a:lnTo>
                <a:lnTo>
                  <a:pt x="529" y="177"/>
                </a:lnTo>
                <a:lnTo>
                  <a:pt x="514" y="152"/>
                </a:lnTo>
                <a:lnTo>
                  <a:pt x="501" y="123"/>
                </a:lnTo>
                <a:lnTo>
                  <a:pt x="481" y="100"/>
                </a:lnTo>
                <a:lnTo>
                  <a:pt x="462" y="77"/>
                </a:lnTo>
                <a:lnTo>
                  <a:pt x="437" y="58"/>
                </a:lnTo>
                <a:lnTo>
                  <a:pt x="416" y="41"/>
                </a:lnTo>
                <a:lnTo>
                  <a:pt x="389" y="27"/>
                </a:lnTo>
                <a:lnTo>
                  <a:pt x="364" y="16"/>
                </a:lnTo>
                <a:lnTo>
                  <a:pt x="338" y="8"/>
                </a:lnTo>
                <a:lnTo>
                  <a:pt x="311" y="2"/>
                </a:lnTo>
                <a:lnTo>
                  <a:pt x="280" y="0"/>
                </a:lnTo>
                <a:lnTo>
                  <a:pt x="253" y="2"/>
                </a:lnTo>
                <a:lnTo>
                  <a:pt x="224" y="8"/>
                </a:lnTo>
                <a:lnTo>
                  <a:pt x="198" y="16"/>
                </a:lnTo>
                <a:lnTo>
                  <a:pt x="171" y="27"/>
                </a:lnTo>
                <a:lnTo>
                  <a:pt x="146" y="41"/>
                </a:lnTo>
                <a:lnTo>
                  <a:pt x="125" y="58"/>
                </a:lnTo>
                <a:lnTo>
                  <a:pt x="102" y="77"/>
                </a:lnTo>
                <a:lnTo>
                  <a:pt x="82" y="100"/>
                </a:lnTo>
                <a:lnTo>
                  <a:pt x="63" y="123"/>
                </a:lnTo>
                <a:lnTo>
                  <a:pt x="48" y="152"/>
                </a:lnTo>
                <a:lnTo>
                  <a:pt x="34" y="177"/>
                </a:lnTo>
                <a:lnTo>
                  <a:pt x="21" y="210"/>
                </a:lnTo>
                <a:lnTo>
                  <a:pt x="11" y="240"/>
                </a:lnTo>
                <a:lnTo>
                  <a:pt x="4" y="273"/>
                </a:lnTo>
                <a:lnTo>
                  <a:pt x="2" y="308"/>
                </a:lnTo>
                <a:lnTo>
                  <a:pt x="0" y="342"/>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494" name="Freeform 38"/>
          <p:cNvSpPr>
            <a:spLocks noEditPoints="1"/>
          </p:cNvSpPr>
          <p:nvPr/>
        </p:nvSpPr>
        <p:spPr bwMode="auto">
          <a:xfrm>
            <a:off x="7188200" y="3292475"/>
            <a:ext cx="517525" cy="2236788"/>
          </a:xfrm>
          <a:custGeom>
            <a:avLst/>
            <a:gdLst>
              <a:gd name="T0" fmla="*/ 232 w 650"/>
              <a:gd name="T1" fmla="*/ 16 h 2818"/>
              <a:gd name="T2" fmla="*/ 161 w 650"/>
              <a:gd name="T3" fmla="*/ 52 h 2818"/>
              <a:gd name="T4" fmla="*/ 78 w 650"/>
              <a:gd name="T5" fmla="*/ 139 h 2818"/>
              <a:gd name="T6" fmla="*/ 27 w 650"/>
              <a:gd name="T7" fmla="*/ 236 h 2818"/>
              <a:gd name="T8" fmla="*/ 2 w 650"/>
              <a:gd name="T9" fmla="*/ 342 h 2818"/>
              <a:gd name="T10" fmla="*/ 2 w 650"/>
              <a:gd name="T11" fmla="*/ 2467 h 2818"/>
              <a:gd name="T12" fmla="*/ 15 w 650"/>
              <a:gd name="T13" fmla="*/ 2551 h 2818"/>
              <a:gd name="T14" fmla="*/ 67 w 650"/>
              <a:gd name="T15" fmla="*/ 2667 h 2818"/>
              <a:gd name="T16" fmla="*/ 136 w 650"/>
              <a:gd name="T17" fmla="*/ 2745 h 2818"/>
              <a:gd name="T18" fmla="*/ 224 w 650"/>
              <a:gd name="T19" fmla="*/ 2799 h 2818"/>
              <a:gd name="T20" fmla="*/ 297 w 650"/>
              <a:gd name="T21" fmla="*/ 2816 h 2818"/>
              <a:gd name="T22" fmla="*/ 391 w 650"/>
              <a:gd name="T23" fmla="*/ 2811 h 2818"/>
              <a:gd name="T24" fmla="*/ 477 w 650"/>
              <a:gd name="T25" fmla="*/ 2772 h 2818"/>
              <a:gd name="T26" fmla="*/ 556 w 650"/>
              <a:gd name="T27" fmla="*/ 2705 h 2818"/>
              <a:gd name="T28" fmla="*/ 612 w 650"/>
              <a:gd name="T29" fmla="*/ 2611 h 2818"/>
              <a:gd name="T30" fmla="*/ 644 w 650"/>
              <a:gd name="T31" fmla="*/ 2509 h 2818"/>
              <a:gd name="T32" fmla="*/ 650 w 650"/>
              <a:gd name="T33" fmla="*/ 386 h 2818"/>
              <a:gd name="T34" fmla="*/ 637 w 650"/>
              <a:gd name="T35" fmla="*/ 277 h 2818"/>
              <a:gd name="T36" fmla="*/ 598 w 650"/>
              <a:gd name="T37" fmla="*/ 177 h 2818"/>
              <a:gd name="T38" fmla="*/ 535 w 650"/>
              <a:gd name="T39" fmla="*/ 91 h 2818"/>
              <a:gd name="T40" fmla="*/ 451 w 650"/>
              <a:gd name="T41" fmla="*/ 29 h 2818"/>
              <a:gd name="T42" fmla="*/ 362 w 650"/>
              <a:gd name="T43" fmla="*/ 2 h 2818"/>
              <a:gd name="T44" fmla="*/ 324 w 650"/>
              <a:gd name="T45" fmla="*/ 89 h 2818"/>
              <a:gd name="T46" fmla="*/ 374 w 650"/>
              <a:gd name="T47" fmla="*/ 94 h 2818"/>
              <a:gd name="T48" fmla="*/ 416 w 650"/>
              <a:gd name="T49" fmla="*/ 112 h 2818"/>
              <a:gd name="T50" fmla="*/ 453 w 650"/>
              <a:gd name="T51" fmla="*/ 135 h 2818"/>
              <a:gd name="T52" fmla="*/ 545 w 650"/>
              <a:gd name="T53" fmla="*/ 167 h 2818"/>
              <a:gd name="T54" fmla="*/ 545 w 650"/>
              <a:gd name="T55" fmla="*/ 271 h 2818"/>
              <a:gd name="T56" fmla="*/ 558 w 650"/>
              <a:gd name="T57" fmla="*/ 327 h 2818"/>
              <a:gd name="T58" fmla="*/ 564 w 650"/>
              <a:gd name="T59" fmla="*/ 386 h 2818"/>
              <a:gd name="T60" fmla="*/ 564 w 650"/>
              <a:gd name="T61" fmla="*/ 2457 h 2818"/>
              <a:gd name="T62" fmla="*/ 556 w 650"/>
              <a:gd name="T63" fmla="*/ 2517 h 2818"/>
              <a:gd name="T64" fmla="*/ 504 w 650"/>
              <a:gd name="T65" fmla="*/ 2632 h 2818"/>
              <a:gd name="T66" fmla="*/ 474 w 650"/>
              <a:gd name="T67" fmla="*/ 2663 h 2818"/>
              <a:gd name="T68" fmla="*/ 443 w 650"/>
              <a:gd name="T69" fmla="*/ 2690 h 2818"/>
              <a:gd name="T70" fmla="*/ 399 w 650"/>
              <a:gd name="T71" fmla="*/ 2713 h 2818"/>
              <a:gd name="T72" fmla="*/ 355 w 650"/>
              <a:gd name="T73" fmla="*/ 2726 h 2818"/>
              <a:gd name="T74" fmla="*/ 305 w 650"/>
              <a:gd name="T75" fmla="*/ 2728 h 2818"/>
              <a:gd name="T76" fmla="*/ 259 w 650"/>
              <a:gd name="T77" fmla="*/ 2717 h 2818"/>
              <a:gd name="T78" fmla="*/ 222 w 650"/>
              <a:gd name="T79" fmla="*/ 2701 h 2818"/>
              <a:gd name="T80" fmla="*/ 138 w 650"/>
              <a:gd name="T81" fmla="*/ 2619 h 2818"/>
              <a:gd name="T82" fmla="*/ 117 w 650"/>
              <a:gd name="T83" fmla="*/ 2576 h 2818"/>
              <a:gd name="T84" fmla="*/ 98 w 650"/>
              <a:gd name="T85" fmla="*/ 2525 h 2818"/>
              <a:gd name="T86" fmla="*/ 88 w 650"/>
              <a:gd name="T87" fmla="*/ 2467 h 2818"/>
              <a:gd name="T88" fmla="*/ 46 w 650"/>
              <a:gd name="T89" fmla="*/ 352 h 2818"/>
              <a:gd name="T90" fmla="*/ 55 w 650"/>
              <a:gd name="T91" fmla="*/ 284 h 2818"/>
              <a:gd name="T92" fmla="*/ 132 w 650"/>
              <a:gd name="T93" fmla="*/ 211 h 2818"/>
              <a:gd name="T94" fmla="*/ 155 w 650"/>
              <a:gd name="T95" fmla="*/ 175 h 2818"/>
              <a:gd name="T96" fmla="*/ 190 w 650"/>
              <a:gd name="T97" fmla="*/ 85 h 2818"/>
              <a:gd name="T98" fmla="*/ 242 w 650"/>
              <a:gd name="T99" fmla="*/ 60 h 2818"/>
              <a:gd name="T100" fmla="*/ 297 w 650"/>
              <a:gd name="T101" fmla="*/ 46 h 2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0" h="2818">
                <a:moveTo>
                  <a:pt x="297" y="0"/>
                </a:moveTo>
                <a:lnTo>
                  <a:pt x="288" y="2"/>
                </a:lnTo>
                <a:lnTo>
                  <a:pt x="261" y="6"/>
                </a:lnTo>
                <a:lnTo>
                  <a:pt x="232" y="16"/>
                </a:lnTo>
                <a:lnTo>
                  <a:pt x="224" y="19"/>
                </a:lnTo>
                <a:lnTo>
                  <a:pt x="197" y="29"/>
                </a:lnTo>
                <a:lnTo>
                  <a:pt x="174" y="44"/>
                </a:lnTo>
                <a:lnTo>
                  <a:pt x="161" y="52"/>
                </a:lnTo>
                <a:lnTo>
                  <a:pt x="136" y="71"/>
                </a:lnTo>
                <a:lnTo>
                  <a:pt x="117" y="91"/>
                </a:lnTo>
                <a:lnTo>
                  <a:pt x="96" y="112"/>
                </a:lnTo>
                <a:lnTo>
                  <a:pt x="78" y="139"/>
                </a:lnTo>
                <a:lnTo>
                  <a:pt x="67" y="152"/>
                </a:lnTo>
                <a:lnTo>
                  <a:pt x="52" y="177"/>
                </a:lnTo>
                <a:lnTo>
                  <a:pt x="38" y="206"/>
                </a:lnTo>
                <a:lnTo>
                  <a:pt x="27" y="236"/>
                </a:lnTo>
                <a:lnTo>
                  <a:pt x="15" y="267"/>
                </a:lnTo>
                <a:lnTo>
                  <a:pt x="13" y="277"/>
                </a:lnTo>
                <a:lnTo>
                  <a:pt x="8" y="307"/>
                </a:lnTo>
                <a:lnTo>
                  <a:pt x="2" y="342"/>
                </a:lnTo>
                <a:lnTo>
                  <a:pt x="2" y="352"/>
                </a:lnTo>
                <a:lnTo>
                  <a:pt x="0" y="386"/>
                </a:lnTo>
                <a:lnTo>
                  <a:pt x="0" y="2432"/>
                </a:lnTo>
                <a:lnTo>
                  <a:pt x="2" y="2467"/>
                </a:lnTo>
                <a:lnTo>
                  <a:pt x="2" y="2477"/>
                </a:lnTo>
                <a:lnTo>
                  <a:pt x="8" y="2509"/>
                </a:lnTo>
                <a:lnTo>
                  <a:pt x="13" y="2544"/>
                </a:lnTo>
                <a:lnTo>
                  <a:pt x="15" y="2551"/>
                </a:lnTo>
                <a:lnTo>
                  <a:pt x="27" y="2582"/>
                </a:lnTo>
                <a:lnTo>
                  <a:pt x="38" y="2611"/>
                </a:lnTo>
                <a:lnTo>
                  <a:pt x="52" y="2640"/>
                </a:lnTo>
                <a:lnTo>
                  <a:pt x="67" y="2667"/>
                </a:lnTo>
                <a:lnTo>
                  <a:pt x="78" y="2682"/>
                </a:lnTo>
                <a:lnTo>
                  <a:pt x="96" y="2705"/>
                </a:lnTo>
                <a:lnTo>
                  <a:pt x="117" y="2726"/>
                </a:lnTo>
                <a:lnTo>
                  <a:pt x="136" y="2745"/>
                </a:lnTo>
                <a:lnTo>
                  <a:pt x="161" y="2765"/>
                </a:lnTo>
                <a:lnTo>
                  <a:pt x="174" y="2772"/>
                </a:lnTo>
                <a:lnTo>
                  <a:pt x="197" y="2788"/>
                </a:lnTo>
                <a:lnTo>
                  <a:pt x="224" y="2799"/>
                </a:lnTo>
                <a:lnTo>
                  <a:pt x="232" y="2801"/>
                </a:lnTo>
                <a:lnTo>
                  <a:pt x="261" y="2811"/>
                </a:lnTo>
                <a:lnTo>
                  <a:pt x="288" y="2816"/>
                </a:lnTo>
                <a:lnTo>
                  <a:pt x="297" y="2816"/>
                </a:lnTo>
                <a:lnTo>
                  <a:pt x="324" y="2818"/>
                </a:lnTo>
                <a:lnTo>
                  <a:pt x="355" y="2816"/>
                </a:lnTo>
                <a:lnTo>
                  <a:pt x="362" y="2816"/>
                </a:lnTo>
                <a:lnTo>
                  <a:pt x="391" y="2811"/>
                </a:lnTo>
                <a:lnTo>
                  <a:pt x="416" y="2801"/>
                </a:lnTo>
                <a:lnTo>
                  <a:pt x="426" y="2799"/>
                </a:lnTo>
                <a:lnTo>
                  <a:pt x="451" y="2788"/>
                </a:lnTo>
                <a:lnTo>
                  <a:pt x="477" y="2772"/>
                </a:lnTo>
                <a:lnTo>
                  <a:pt x="489" y="2765"/>
                </a:lnTo>
                <a:lnTo>
                  <a:pt x="514" y="2745"/>
                </a:lnTo>
                <a:lnTo>
                  <a:pt x="535" y="2726"/>
                </a:lnTo>
                <a:lnTo>
                  <a:pt x="556" y="2705"/>
                </a:lnTo>
                <a:lnTo>
                  <a:pt x="573" y="2682"/>
                </a:lnTo>
                <a:lnTo>
                  <a:pt x="583" y="2667"/>
                </a:lnTo>
                <a:lnTo>
                  <a:pt x="598" y="2640"/>
                </a:lnTo>
                <a:lnTo>
                  <a:pt x="612" y="2611"/>
                </a:lnTo>
                <a:lnTo>
                  <a:pt x="625" y="2582"/>
                </a:lnTo>
                <a:lnTo>
                  <a:pt x="635" y="2551"/>
                </a:lnTo>
                <a:lnTo>
                  <a:pt x="637" y="2544"/>
                </a:lnTo>
                <a:lnTo>
                  <a:pt x="644" y="2509"/>
                </a:lnTo>
                <a:lnTo>
                  <a:pt x="650" y="2477"/>
                </a:lnTo>
                <a:lnTo>
                  <a:pt x="650" y="2467"/>
                </a:lnTo>
                <a:lnTo>
                  <a:pt x="650" y="2432"/>
                </a:lnTo>
                <a:lnTo>
                  <a:pt x="650" y="386"/>
                </a:lnTo>
                <a:lnTo>
                  <a:pt x="650" y="352"/>
                </a:lnTo>
                <a:lnTo>
                  <a:pt x="650" y="342"/>
                </a:lnTo>
                <a:lnTo>
                  <a:pt x="644" y="307"/>
                </a:lnTo>
                <a:lnTo>
                  <a:pt x="637" y="277"/>
                </a:lnTo>
                <a:lnTo>
                  <a:pt x="635" y="267"/>
                </a:lnTo>
                <a:lnTo>
                  <a:pt x="625" y="236"/>
                </a:lnTo>
                <a:lnTo>
                  <a:pt x="612" y="206"/>
                </a:lnTo>
                <a:lnTo>
                  <a:pt x="598" y="177"/>
                </a:lnTo>
                <a:lnTo>
                  <a:pt x="583" y="152"/>
                </a:lnTo>
                <a:lnTo>
                  <a:pt x="573" y="139"/>
                </a:lnTo>
                <a:lnTo>
                  <a:pt x="556" y="112"/>
                </a:lnTo>
                <a:lnTo>
                  <a:pt x="535" y="91"/>
                </a:lnTo>
                <a:lnTo>
                  <a:pt x="514" y="71"/>
                </a:lnTo>
                <a:lnTo>
                  <a:pt x="489" y="52"/>
                </a:lnTo>
                <a:lnTo>
                  <a:pt x="477" y="44"/>
                </a:lnTo>
                <a:lnTo>
                  <a:pt x="451" y="29"/>
                </a:lnTo>
                <a:lnTo>
                  <a:pt x="426" y="19"/>
                </a:lnTo>
                <a:lnTo>
                  <a:pt x="416" y="16"/>
                </a:lnTo>
                <a:lnTo>
                  <a:pt x="391" y="6"/>
                </a:lnTo>
                <a:lnTo>
                  <a:pt x="362" y="2"/>
                </a:lnTo>
                <a:lnTo>
                  <a:pt x="355" y="0"/>
                </a:lnTo>
                <a:lnTo>
                  <a:pt x="324" y="0"/>
                </a:lnTo>
                <a:lnTo>
                  <a:pt x="297" y="0"/>
                </a:lnTo>
                <a:close/>
                <a:moveTo>
                  <a:pt x="324" y="89"/>
                </a:moveTo>
                <a:lnTo>
                  <a:pt x="355" y="91"/>
                </a:lnTo>
                <a:lnTo>
                  <a:pt x="355" y="46"/>
                </a:lnTo>
                <a:lnTo>
                  <a:pt x="345" y="91"/>
                </a:lnTo>
                <a:lnTo>
                  <a:pt x="374" y="94"/>
                </a:lnTo>
                <a:lnTo>
                  <a:pt x="399" y="104"/>
                </a:lnTo>
                <a:lnTo>
                  <a:pt x="408" y="60"/>
                </a:lnTo>
                <a:lnTo>
                  <a:pt x="391" y="102"/>
                </a:lnTo>
                <a:lnTo>
                  <a:pt x="416" y="112"/>
                </a:lnTo>
                <a:lnTo>
                  <a:pt x="443" y="127"/>
                </a:lnTo>
                <a:lnTo>
                  <a:pt x="460" y="85"/>
                </a:lnTo>
                <a:lnTo>
                  <a:pt x="430" y="115"/>
                </a:lnTo>
                <a:lnTo>
                  <a:pt x="453" y="135"/>
                </a:lnTo>
                <a:lnTo>
                  <a:pt x="474" y="154"/>
                </a:lnTo>
                <a:lnTo>
                  <a:pt x="495" y="175"/>
                </a:lnTo>
                <a:lnTo>
                  <a:pt x="512" y="200"/>
                </a:lnTo>
                <a:lnTo>
                  <a:pt x="545" y="167"/>
                </a:lnTo>
                <a:lnTo>
                  <a:pt x="504" y="186"/>
                </a:lnTo>
                <a:lnTo>
                  <a:pt x="520" y="211"/>
                </a:lnTo>
                <a:lnTo>
                  <a:pt x="533" y="240"/>
                </a:lnTo>
                <a:lnTo>
                  <a:pt x="545" y="271"/>
                </a:lnTo>
                <a:lnTo>
                  <a:pt x="556" y="302"/>
                </a:lnTo>
                <a:lnTo>
                  <a:pt x="596" y="284"/>
                </a:lnTo>
                <a:lnTo>
                  <a:pt x="552" y="294"/>
                </a:lnTo>
                <a:lnTo>
                  <a:pt x="558" y="327"/>
                </a:lnTo>
                <a:lnTo>
                  <a:pt x="564" y="361"/>
                </a:lnTo>
                <a:lnTo>
                  <a:pt x="606" y="352"/>
                </a:lnTo>
                <a:lnTo>
                  <a:pt x="562" y="352"/>
                </a:lnTo>
                <a:lnTo>
                  <a:pt x="564" y="386"/>
                </a:lnTo>
                <a:lnTo>
                  <a:pt x="564" y="2432"/>
                </a:lnTo>
                <a:lnTo>
                  <a:pt x="562" y="2467"/>
                </a:lnTo>
                <a:lnTo>
                  <a:pt x="606" y="2467"/>
                </a:lnTo>
                <a:lnTo>
                  <a:pt x="564" y="2457"/>
                </a:lnTo>
                <a:lnTo>
                  <a:pt x="558" y="2492"/>
                </a:lnTo>
                <a:lnTo>
                  <a:pt x="552" y="2525"/>
                </a:lnTo>
                <a:lnTo>
                  <a:pt x="596" y="2534"/>
                </a:lnTo>
                <a:lnTo>
                  <a:pt x="556" y="2517"/>
                </a:lnTo>
                <a:lnTo>
                  <a:pt x="545" y="2548"/>
                </a:lnTo>
                <a:lnTo>
                  <a:pt x="533" y="2576"/>
                </a:lnTo>
                <a:lnTo>
                  <a:pt x="520" y="2605"/>
                </a:lnTo>
                <a:lnTo>
                  <a:pt x="504" y="2632"/>
                </a:lnTo>
                <a:lnTo>
                  <a:pt x="545" y="2649"/>
                </a:lnTo>
                <a:lnTo>
                  <a:pt x="512" y="2619"/>
                </a:lnTo>
                <a:lnTo>
                  <a:pt x="495" y="2642"/>
                </a:lnTo>
                <a:lnTo>
                  <a:pt x="474" y="2663"/>
                </a:lnTo>
                <a:lnTo>
                  <a:pt x="453" y="2682"/>
                </a:lnTo>
                <a:lnTo>
                  <a:pt x="430" y="2701"/>
                </a:lnTo>
                <a:lnTo>
                  <a:pt x="460" y="2732"/>
                </a:lnTo>
                <a:lnTo>
                  <a:pt x="443" y="2690"/>
                </a:lnTo>
                <a:lnTo>
                  <a:pt x="416" y="2705"/>
                </a:lnTo>
                <a:lnTo>
                  <a:pt x="391" y="2717"/>
                </a:lnTo>
                <a:lnTo>
                  <a:pt x="408" y="2759"/>
                </a:lnTo>
                <a:lnTo>
                  <a:pt x="399" y="2713"/>
                </a:lnTo>
                <a:lnTo>
                  <a:pt x="374" y="2722"/>
                </a:lnTo>
                <a:lnTo>
                  <a:pt x="345" y="2728"/>
                </a:lnTo>
                <a:lnTo>
                  <a:pt x="355" y="2770"/>
                </a:lnTo>
                <a:lnTo>
                  <a:pt x="355" y="2726"/>
                </a:lnTo>
                <a:lnTo>
                  <a:pt x="324" y="2728"/>
                </a:lnTo>
                <a:lnTo>
                  <a:pt x="297" y="2726"/>
                </a:lnTo>
                <a:lnTo>
                  <a:pt x="297" y="2770"/>
                </a:lnTo>
                <a:lnTo>
                  <a:pt x="305" y="2728"/>
                </a:lnTo>
                <a:lnTo>
                  <a:pt x="278" y="2722"/>
                </a:lnTo>
                <a:lnTo>
                  <a:pt x="249" y="2713"/>
                </a:lnTo>
                <a:lnTo>
                  <a:pt x="242" y="2759"/>
                </a:lnTo>
                <a:lnTo>
                  <a:pt x="259" y="2717"/>
                </a:lnTo>
                <a:lnTo>
                  <a:pt x="232" y="2705"/>
                </a:lnTo>
                <a:lnTo>
                  <a:pt x="209" y="2690"/>
                </a:lnTo>
                <a:lnTo>
                  <a:pt x="190" y="2732"/>
                </a:lnTo>
                <a:lnTo>
                  <a:pt x="222" y="2701"/>
                </a:lnTo>
                <a:lnTo>
                  <a:pt x="197" y="2682"/>
                </a:lnTo>
                <a:lnTo>
                  <a:pt x="176" y="2663"/>
                </a:lnTo>
                <a:lnTo>
                  <a:pt x="155" y="2642"/>
                </a:lnTo>
                <a:lnTo>
                  <a:pt x="138" y="2619"/>
                </a:lnTo>
                <a:lnTo>
                  <a:pt x="107" y="2649"/>
                </a:lnTo>
                <a:lnTo>
                  <a:pt x="148" y="2632"/>
                </a:lnTo>
                <a:lnTo>
                  <a:pt x="132" y="2605"/>
                </a:lnTo>
                <a:lnTo>
                  <a:pt x="117" y="2576"/>
                </a:lnTo>
                <a:lnTo>
                  <a:pt x="105" y="2548"/>
                </a:lnTo>
                <a:lnTo>
                  <a:pt x="96" y="2517"/>
                </a:lnTo>
                <a:lnTo>
                  <a:pt x="55" y="2534"/>
                </a:lnTo>
                <a:lnTo>
                  <a:pt x="98" y="2525"/>
                </a:lnTo>
                <a:lnTo>
                  <a:pt x="92" y="2492"/>
                </a:lnTo>
                <a:lnTo>
                  <a:pt x="86" y="2457"/>
                </a:lnTo>
                <a:lnTo>
                  <a:pt x="46" y="2467"/>
                </a:lnTo>
                <a:lnTo>
                  <a:pt x="88" y="2467"/>
                </a:lnTo>
                <a:lnTo>
                  <a:pt x="86" y="2432"/>
                </a:lnTo>
                <a:lnTo>
                  <a:pt x="86" y="386"/>
                </a:lnTo>
                <a:lnTo>
                  <a:pt x="88" y="352"/>
                </a:lnTo>
                <a:lnTo>
                  <a:pt x="46" y="352"/>
                </a:lnTo>
                <a:lnTo>
                  <a:pt x="86" y="361"/>
                </a:lnTo>
                <a:lnTo>
                  <a:pt x="92" y="327"/>
                </a:lnTo>
                <a:lnTo>
                  <a:pt x="98" y="294"/>
                </a:lnTo>
                <a:lnTo>
                  <a:pt x="55" y="284"/>
                </a:lnTo>
                <a:lnTo>
                  <a:pt x="96" y="302"/>
                </a:lnTo>
                <a:lnTo>
                  <a:pt x="105" y="271"/>
                </a:lnTo>
                <a:lnTo>
                  <a:pt x="117" y="240"/>
                </a:lnTo>
                <a:lnTo>
                  <a:pt x="132" y="211"/>
                </a:lnTo>
                <a:lnTo>
                  <a:pt x="148" y="186"/>
                </a:lnTo>
                <a:lnTo>
                  <a:pt x="107" y="167"/>
                </a:lnTo>
                <a:lnTo>
                  <a:pt x="138" y="200"/>
                </a:lnTo>
                <a:lnTo>
                  <a:pt x="155" y="175"/>
                </a:lnTo>
                <a:lnTo>
                  <a:pt x="176" y="154"/>
                </a:lnTo>
                <a:lnTo>
                  <a:pt x="197" y="135"/>
                </a:lnTo>
                <a:lnTo>
                  <a:pt x="222" y="115"/>
                </a:lnTo>
                <a:lnTo>
                  <a:pt x="190" y="85"/>
                </a:lnTo>
                <a:lnTo>
                  <a:pt x="209" y="127"/>
                </a:lnTo>
                <a:lnTo>
                  <a:pt x="232" y="112"/>
                </a:lnTo>
                <a:lnTo>
                  <a:pt x="259" y="102"/>
                </a:lnTo>
                <a:lnTo>
                  <a:pt x="242" y="60"/>
                </a:lnTo>
                <a:lnTo>
                  <a:pt x="249" y="104"/>
                </a:lnTo>
                <a:lnTo>
                  <a:pt x="278" y="94"/>
                </a:lnTo>
                <a:lnTo>
                  <a:pt x="305" y="91"/>
                </a:lnTo>
                <a:lnTo>
                  <a:pt x="297" y="46"/>
                </a:lnTo>
                <a:lnTo>
                  <a:pt x="297" y="91"/>
                </a:lnTo>
                <a:lnTo>
                  <a:pt x="324" y="89"/>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495" name="Freeform 39"/>
          <p:cNvSpPr>
            <a:spLocks/>
          </p:cNvSpPr>
          <p:nvPr/>
        </p:nvSpPr>
        <p:spPr bwMode="auto">
          <a:xfrm>
            <a:off x="7188200" y="3292475"/>
            <a:ext cx="517525" cy="2236788"/>
          </a:xfrm>
          <a:custGeom>
            <a:avLst/>
            <a:gdLst>
              <a:gd name="T0" fmla="*/ 288 w 650"/>
              <a:gd name="T1" fmla="*/ 2 h 2818"/>
              <a:gd name="T2" fmla="*/ 232 w 650"/>
              <a:gd name="T3" fmla="*/ 16 h 2818"/>
              <a:gd name="T4" fmla="*/ 197 w 650"/>
              <a:gd name="T5" fmla="*/ 29 h 2818"/>
              <a:gd name="T6" fmla="*/ 161 w 650"/>
              <a:gd name="T7" fmla="*/ 52 h 2818"/>
              <a:gd name="T8" fmla="*/ 117 w 650"/>
              <a:gd name="T9" fmla="*/ 91 h 2818"/>
              <a:gd name="T10" fmla="*/ 78 w 650"/>
              <a:gd name="T11" fmla="*/ 139 h 2818"/>
              <a:gd name="T12" fmla="*/ 52 w 650"/>
              <a:gd name="T13" fmla="*/ 177 h 2818"/>
              <a:gd name="T14" fmla="*/ 27 w 650"/>
              <a:gd name="T15" fmla="*/ 236 h 2818"/>
              <a:gd name="T16" fmla="*/ 13 w 650"/>
              <a:gd name="T17" fmla="*/ 277 h 2818"/>
              <a:gd name="T18" fmla="*/ 2 w 650"/>
              <a:gd name="T19" fmla="*/ 342 h 2818"/>
              <a:gd name="T20" fmla="*/ 0 w 650"/>
              <a:gd name="T21" fmla="*/ 386 h 2818"/>
              <a:gd name="T22" fmla="*/ 2 w 650"/>
              <a:gd name="T23" fmla="*/ 2467 h 2818"/>
              <a:gd name="T24" fmla="*/ 8 w 650"/>
              <a:gd name="T25" fmla="*/ 2509 h 2818"/>
              <a:gd name="T26" fmla="*/ 15 w 650"/>
              <a:gd name="T27" fmla="*/ 2551 h 2818"/>
              <a:gd name="T28" fmla="*/ 38 w 650"/>
              <a:gd name="T29" fmla="*/ 2611 h 2818"/>
              <a:gd name="T30" fmla="*/ 67 w 650"/>
              <a:gd name="T31" fmla="*/ 2667 h 2818"/>
              <a:gd name="T32" fmla="*/ 96 w 650"/>
              <a:gd name="T33" fmla="*/ 2705 h 2818"/>
              <a:gd name="T34" fmla="*/ 136 w 650"/>
              <a:gd name="T35" fmla="*/ 2745 h 2818"/>
              <a:gd name="T36" fmla="*/ 174 w 650"/>
              <a:gd name="T37" fmla="*/ 2772 h 2818"/>
              <a:gd name="T38" fmla="*/ 224 w 650"/>
              <a:gd name="T39" fmla="*/ 2799 h 2818"/>
              <a:gd name="T40" fmla="*/ 261 w 650"/>
              <a:gd name="T41" fmla="*/ 2811 h 2818"/>
              <a:gd name="T42" fmla="*/ 297 w 650"/>
              <a:gd name="T43" fmla="*/ 2816 h 2818"/>
              <a:gd name="T44" fmla="*/ 355 w 650"/>
              <a:gd name="T45" fmla="*/ 2816 h 2818"/>
              <a:gd name="T46" fmla="*/ 391 w 650"/>
              <a:gd name="T47" fmla="*/ 2811 h 2818"/>
              <a:gd name="T48" fmla="*/ 426 w 650"/>
              <a:gd name="T49" fmla="*/ 2799 h 2818"/>
              <a:gd name="T50" fmla="*/ 477 w 650"/>
              <a:gd name="T51" fmla="*/ 2772 h 2818"/>
              <a:gd name="T52" fmla="*/ 514 w 650"/>
              <a:gd name="T53" fmla="*/ 2745 h 2818"/>
              <a:gd name="T54" fmla="*/ 556 w 650"/>
              <a:gd name="T55" fmla="*/ 2705 h 2818"/>
              <a:gd name="T56" fmla="*/ 583 w 650"/>
              <a:gd name="T57" fmla="*/ 2667 h 2818"/>
              <a:gd name="T58" fmla="*/ 612 w 650"/>
              <a:gd name="T59" fmla="*/ 2611 h 2818"/>
              <a:gd name="T60" fmla="*/ 635 w 650"/>
              <a:gd name="T61" fmla="*/ 2551 h 2818"/>
              <a:gd name="T62" fmla="*/ 644 w 650"/>
              <a:gd name="T63" fmla="*/ 2509 h 2818"/>
              <a:gd name="T64" fmla="*/ 650 w 650"/>
              <a:gd name="T65" fmla="*/ 2467 h 2818"/>
              <a:gd name="T66" fmla="*/ 650 w 650"/>
              <a:gd name="T67" fmla="*/ 386 h 2818"/>
              <a:gd name="T68" fmla="*/ 650 w 650"/>
              <a:gd name="T69" fmla="*/ 342 h 2818"/>
              <a:gd name="T70" fmla="*/ 637 w 650"/>
              <a:gd name="T71" fmla="*/ 277 h 2818"/>
              <a:gd name="T72" fmla="*/ 625 w 650"/>
              <a:gd name="T73" fmla="*/ 236 h 2818"/>
              <a:gd name="T74" fmla="*/ 598 w 650"/>
              <a:gd name="T75" fmla="*/ 177 h 2818"/>
              <a:gd name="T76" fmla="*/ 573 w 650"/>
              <a:gd name="T77" fmla="*/ 139 h 2818"/>
              <a:gd name="T78" fmla="*/ 535 w 650"/>
              <a:gd name="T79" fmla="*/ 91 h 2818"/>
              <a:gd name="T80" fmla="*/ 489 w 650"/>
              <a:gd name="T81" fmla="*/ 52 h 2818"/>
              <a:gd name="T82" fmla="*/ 451 w 650"/>
              <a:gd name="T83" fmla="*/ 29 h 2818"/>
              <a:gd name="T84" fmla="*/ 416 w 650"/>
              <a:gd name="T85" fmla="*/ 16 h 2818"/>
              <a:gd name="T86" fmla="*/ 362 w 650"/>
              <a:gd name="T87" fmla="*/ 2 h 2818"/>
              <a:gd name="T88" fmla="*/ 324 w 650"/>
              <a:gd name="T89" fmla="*/ 0 h 2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0" h="2818">
                <a:moveTo>
                  <a:pt x="297" y="0"/>
                </a:moveTo>
                <a:lnTo>
                  <a:pt x="288" y="2"/>
                </a:lnTo>
                <a:lnTo>
                  <a:pt x="261" y="6"/>
                </a:lnTo>
                <a:lnTo>
                  <a:pt x="232" y="16"/>
                </a:lnTo>
                <a:lnTo>
                  <a:pt x="224" y="19"/>
                </a:lnTo>
                <a:lnTo>
                  <a:pt x="197" y="29"/>
                </a:lnTo>
                <a:lnTo>
                  <a:pt x="174" y="44"/>
                </a:lnTo>
                <a:lnTo>
                  <a:pt x="161" y="52"/>
                </a:lnTo>
                <a:lnTo>
                  <a:pt x="136" y="71"/>
                </a:lnTo>
                <a:lnTo>
                  <a:pt x="117" y="91"/>
                </a:lnTo>
                <a:lnTo>
                  <a:pt x="96" y="112"/>
                </a:lnTo>
                <a:lnTo>
                  <a:pt x="78" y="139"/>
                </a:lnTo>
                <a:lnTo>
                  <a:pt x="67" y="152"/>
                </a:lnTo>
                <a:lnTo>
                  <a:pt x="52" y="177"/>
                </a:lnTo>
                <a:lnTo>
                  <a:pt x="38" y="206"/>
                </a:lnTo>
                <a:lnTo>
                  <a:pt x="27" y="236"/>
                </a:lnTo>
                <a:lnTo>
                  <a:pt x="15" y="267"/>
                </a:lnTo>
                <a:lnTo>
                  <a:pt x="13" y="277"/>
                </a:lnTo>
                <a:lnTo>
                  <a:pt x="8" y="307"/>
                </a:lnTo>
                <a:lnTo>
                  <a:pt x="2" y="342"/>
                </a:lnTo>
                <a:lnTo>
                  <a:pt x="2" y="352"/>
                </a:lnTo>
                <a:lnTo>
                  <a:pt x="0" y="386"/>
                </a:lnTo>
                <a:lnTo>
                  <a:pt x="0" y="2432"/>
                </a:lnTo>
                <a:lnTo>
                  <a:pt x="2" y="2467"/>
                </a:lnTo>
                <a:lnTo>
                  <a:pt x="2" y="2477"/>
                </a:lnTo>
                <a:lnTo>
                  <a:pt x="8" y="2509"/>
                </a:lnTo>
                <a:lnTo>
                  <a:pt x="13" y="2544"/>
                </a:lnTo>
                <a:lnTo>
                  <a:pt x="15" y="2551"/>
                </a:lnTo>
                <a:lnTo>
                  <a:pt x="27" y="2582"/>
                </a:lnTo>
                <a:lnTo>
                  <a:pt x="38" y="2611"/>
                </a:lnTo>
                <a:lnTo>
                  <a:pt x="52" y="2640"/>
                </a:lnTo>
                <a:lnTo>
                  <a:pt x="67" y="2667"/>
                </a:lnTo>
                <a:lnTo>
                  <a:pt x="78" y="2682"/>
                </a:lnTo>
                <a:lnTo>
                  <a:pt x="96" y="2705"/>
                </a:lnTo>
                <a:lnTo>
                  <a:pt x="117" y="2726"/>
                </a:lnTo>
                <a:lnTo>
                  <a:pt x="136" y="2745"/>
                </a:lnTo>
                <a:lnTo>
                  <a:pt x="161" y="2765"/>
                </a:lnTo>
                <a:lnTo>
                  <a:pt x="174" y="2772"/>
                </a:lnTo>
                <a:lnTo>
                  <a:pt x="197" y="2788"/>
                </a:lnTo>
                <a:lnTo>
                  <a:pt x="224" y="2799"/>
                </a:lnTo>
                <a:lnTo>
                  <a:pt x="232" y="2801"/>
                </a:lnTo>
                <a:lnTo>
                  <a:pt x="261" y="2811"/>
                </a:lnTo>
                <a:lnTo>
                  <a:pt x="288" y="2816"/>
                </a:lnTo>
                <a:lnTo>
                  <a:pt x="297" y="2816"/>
                </a:lnTo>
                <a:lnTo>
                  <a:pt x="324" y="2818"/>
                </a:lnTo>
                <a:lnTo>
                  <a:pt x="355" y="2816"/>
                </a:lnTo>
                <a:lnTo>
                  <a:pt x="362" y="2816"/>
                </a:lnTo>
                <a:lnTo>
                  <a:pt x="391" y="2811"/>
                </a:lnTo>
                <a:lnTo>
                  <a:pt x="416" y="2801"/>
                </a:lnTo>
                <a:lnTo>
                  <a:pt x="426" y="2799"/>
                </a:lnTo>
                <a:lnTo>
                  <a:pt x="451" y="2788"/>
                </a:lnTo>
                <a:lnTo>
                  <a:pt x="477" y="2772"/>
                </a:lnTo>
                <a:lnTo>
                  <a:pt x="489" y="2765"/>
                </a:lnTo>
                <a:lnTo>
                  <a:pt x="514" y="2745"/>
                </a:lnTo>
                <a:lnTo>
                  <a:pt x="535" y="2726"/>
                </a:lnTo>
                <a:lnTo>
                  <a:pt x="556" y="2705"/>
                </a:lnTo>
                <a:lnTo>
                  <a:pt x="573" y="2682"/>
                </a:lnTo>
                <a:lnTo>
                  <a:pt x="583" y="2667"/>
                </a:lnTo>
                <a:lnTo>
                  <a:pt x="598" y="2640"/>
                </a:lnTo>
                <a:lnTo>
                  <a:pt x="612" y="2611"/>
                </a:lnTo>
                <a:lnTo>
                  <a:pt x="625" y="2582"/>
                </a:lnTo>
                <a:lnTo>
                  <a:pt x="635" y="2551"/>
                </a:lnTo>
                <a:lnTo>
                  <a:pt x="637" y="2544"/>
                </a:lnTo>
                <a:lnTo>
                  <a:pt x="644" y="2509"/>
                </a:lnTo>
                <a:lnTo>
                  <a:pt x="650" y="2477"/>
                </a:lnTo>
                <a:lnTo>
                  <a:pt x="650" y="2467"/>
                </a:lnTo>
                <a:lnTo>
                  <a:pt x="650" y="2432"/>
                </a:lnTo>
                <a:lnTo>
                  <a:pt x="650" y="386"/>
                </a:lnTo>
                <a:lnTo>
                  <a:pt x="650" y="352"/>
                </a:lnTo>
                <a:lnTo>
                  <a:pt x="650" y="342"/>
                </a:lnTo>
                <a:lnTo>
                  <a:pt x="644" y="307"/>
                </a:lnTo>
                <a:lnTo>
                  <a:pt x="637" y="277"/>
                </a:lnTo>
                <a:lnTo>
                  <a:pt x="635" y="267"/>
                </a:lnTo>
                <a:lnTo>
                  <a:pt x="625" y="236"/>
                </a:lnTo>
                <a:lnTo>
                  <a:pt x="612" y="206"/>
                </a:lnTo>
                <a:lnTo>
                  <a:pt x="598" y="177"/>
                </a:lnTo>
                <a:lnTo>
                  <a:pt x="583" y="152"/>
                </a:lnTo>
                <a:lnTo>
                  <a:pt x="573" y="139"/>
                </a:lnTo>
                <a:lnTo>
                  <a:pt x="556" y="112"/>
                </a:lnTo>
                <a:lnTo>
                  <a:pt x="535" y="91"/>
                </a:lnTo>
                <a:lnTo>
                  <a:pt x="514" y="71"/>
                </a:lnTo>
                <a:lnTo>
                  <a:pt x="489" y="52"/>
                </a:lnTo>
                <a:lnTo>
                  <a:pt x="477" y="44"/>
                </a:lnTo>
                <a:lnTo>
                  <a:pt x="451" y="29"/>
                </a:lnTo>
                <a:lnTo>
                  <a:pt x="426" y="19"/>
                </a:lnTo>
                <a:lnTo>
                  <a:pt x="416" y="16"/>
                </a:lnTo>
                <a:lnTo>
                  <a:pt x="391" y="6"/>
                </a:lnTo>
                <a:lnTo>
                  <a:pt x="362" y="2"/>
                </a:lnTo>
                <a:lnTo>
                  <a:pt x="355" y="0"/>
                </a:lnTo>
                <a:lnTo>
                  <a:pt x="324" y="0"/>
                </a:lnTo>
                <a:lnTo>
                  <a:pt x="297" y="0"/>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496" name="Freeform 40"/>
          <p:cNvSpPr>
            <a:spLocks/>
          </p:cNvSpPr>
          <p:nvPr/>
        </p:nvSpPr>
        <p:spPr bwMode="auto">
          <a:xfrm>
            <a:off x="7224713" y="3328988"/>
            <a:ext cx="444500" cy="2162175"/>
          </a:xfrm>
          <a:custGeom>
            <a:avLst/>
            <a:gdLst>
              <a:gd name="T0" fmla="*/ 309 w 560"/>
              <a:gd name="T1" fmla="*/ 45 h 2724"/>
              <a:gd name="T2" fmla="*/ 299 w 560"/>
              <a:gd name="T3" fmla="*/ 45 h 2724"/>
              <a:gd name="T4" fmla="*/ 353 w 560"/>
              <a:gd name="T5" fmla="*/ 58 h 2724"/>
              <a:gd name="T6" fmla="*/ 345 w 560"/>
              <a:gd name="T7" fmla="*/ 56 h 2724"/>
              <a:gd name="T8" fmla="*/ 397 w 560"/>
              <a:gd name="T9" fmla="*/ 81 h 2724"/>
              <a:gd name="T10" fmla="*/ 384 w 560"/>
              <a:gd name="T11" fmla="*/ 69 h 2724"/>
              <a:gd name="T12" fmla="*/ 428 w 560"/>
              <a:gd name="T13" fmla="*/ 108 h 2724"/>
              <a:gd name="T14" fmla="*/ 466 w 560"/>
              <a:gd name="T15" fmla="*/ 154 h 2724"/>
              <a:gd name="T16" fmla="*/ 458 w 560"/>
              <a:gd name="T17" fmla="*/ 140 h 2724"/>
              <a:gd name="T18" fmla="*/ 487 w 560"/>
              <a:gd name="T19" fmla="*/ 194 h 2724"/>
              <a:gd name="T20" fmla="*/ 510 w 560"/>
              <a:gd name="T21" fmla="*/ 256 h 2724"/>
              <a:gd name="T22" fmla="*/ 506 w 560"/>
              <a:gd name="T23" fmla="*/ 248 h 2724"/>
              <a:gd name="T24" fmla="*/ 518 w 560"/>
              <a:gd name="T25" fmla="*/ 315 h 2724"/>
              <a:gd name="T26" fmla="*/ 516 w 560"/>
              <a:gd name="T27" fmla="*/ 306 h 2724"/>
              <a:gd name="T28" fmla="*/ 518 w 560"/>
              <a:gd name="T29" fmla="*/ 2386 h 2724"/>
              <a:gd name="T30" fmla="*/ 560 w 560"/>
              <a:gd name="T31" fmla="*/ 2421 h 2724"/>
              <a:gd name="T32" fmla="*/ 512 w 560"/>
              <a:gd name="T33" fmla="*/ 2446 h 2724"/>
              <a:gd name="T34" fmla="*/ 550 w 560"/>
              <a:gd name="T35" fmla="*/ 2488 h 2724"/>
              <a:gd name="T36" fmla="*/ 499 w 560"/>
              <a:gd name="T37" fmla="*/ 2502 h 2724"/>
              <a:gd name="T38" fmla="*/ 474 w 560"/>
              <a:gd name="T39" fmla="*/ 2559 h 2724"/>
              <a:gd name="T40" fmla="*/ 499 w 560"/>
              <a:gd name="T41" fmla="*/ 2603 h 2724"/>
              <a:gd name="T42" fmla="*/ 449 w 560"/>
              <a:gd name="T43" fmla="*/ 2596 h 2724"/>
              <a:gd name="T44" fmla="*/ 407 w 560"/>
              <a:gd name="T45" fmla="*/ 2636 h 2724"/>
              <a:gd name="T46" fmla="*/ 414 w 560"/>
              <a:gd name="T47" fmla="*/ 2686 h 2724"/>
              <a:gd name="T48" fmla="*/ 370 w 560"/>
              <a:gd name="T49" fmla="*/ 2659 h 2724"/>
              <a:gd name="T50" fmla="*/ 362 w 560"/>
              <a:gd name="T51" fmla="*/ 2713 h 2724"/>
              <a:gd name="T52" fmla="*/ 328 w 560"/>
              <a:gd name="T53" fmla="*/ 2676 h 2724"/>
              <a:gd name="T54" fmla="*/ 309 w 560"/>
              <a:gd name="T55" fmla="*/ 2724 h 2724"/>
              <a:gd name="T56" fmla="*/ 278 w 560"/>
              <a:gd name="T57" fmla="*/ 2682 h 2724"/>
              <a:gd name="T58" fmla="*/ 251 w 560"/>
              <a:gd name="T59" fmla="*/ 2724 h 2724"/>
              <a:gd name="T60" fmla="*/ 232 w 560"/>
              <a:gd name="T61" fmla="*/ 2676 h 2724"/>
              <a:gd name="T62" fmla="*/ 196 w 560"/>
              <a:gd name="T63" fmla="*/ 2713 h 2724"/>
              <a:gd name="T64" fmla="*/ 186 w 560"/>
              <a:gd name="T65" fmla="*/ 2659 h 2724"/>
              <a:gd name="T66" fmla="*/ 144 w 560"/>
              <a:gd name="T67" fmla="*/ 2686 h 2724"/>
              <a:gd name="T68" fmla="*/ 151 w 560"/>
              <a:gd name="T69" fmla="*/ 2636 h 2724"/>
              <a:gd name="T70" fmla="*/ 109 w 560"/>
              <a:gd name="T71" fmla="*/ 2596 h 2724"/>
              <a:gd name="T72" fmla="*/ 61 w 560"/>
              <a:gd name="T73" fmla="*/ 2603 h 2724"/>
              <a:gd name="T74" fmla="*/ 86 w 560"/>
              <a:gd name="T75" fmla="*/ 2559 h 2724"/>
              <a:gd name="T76" fmla="*/ 59 w 560"/>
              <a:gd name="T77" fmla="*/ 2502 h 2724"/>
              <a:gd name="T78" fmla="*/ 9 w 560"/>
              <a:gd name="T79" fmla="*/ 2488 h 2724"/>
              <a:gd name="T80" fmla="*/ 46 w 560"/>
              <a:gd name="T81" fmla="*/ 2446 h 2724"/>
              <a:gd name="T82" fmla="*/ 0 w 560"/>
              <a:gd name="T83" fmla="*/ 2421 h 2724"/>
              <a:gd name="T84" fmla="*/ 40 w 560"/>
              <a:gd name="T85" fmla="*/ 2386 h 2724"/>
              <a:gd name="T86" fmla="*/ 42 w 560"/>
              <a:gd name="T87" fmla="*/ 306 h 2724"/>
              <a:gd name="T88" fmla="*/ 40 w 560"/>
              <a:gd name="T89" fmla="*/ 315 h 2724"/>
              <a:gd name="T90" fmla="*/ 52 w 560"/>
              <a:gd name="T91" fmla="*/ 248 h 2724"/>
              <a:gd name="T92" fmla="*/ 50 w 560"/>
              <a:gd name="T93" fmla="*/ 256 h 2724"/>
              <a:gd name="T94" fmla="*/ 71 w 560"/>
              <a:gd name="T95" fmla="*/ 194 h 2724"/>
              <a:gd name="T96" fmla="*/ 102 w 560"/>
              <a:gd name="T97" fmla="*/ 140 h 2724"/>
              <a:gd name="T98" fmla="*/ 92 w 560"/>
              <a:gd name="T99" fmla="*/ 154 h 2724"/>
              <a:gd name="T100" fmla="*/ 130 w 560"/>
              <a:gd name="T101" fmla="*/ 108 h 2724"/>
              <a:gd name="T102" fmla="*/ 176 w 560"/>
              <a:gd name="T103" fmla="*/ 69 h 2724"/>
              <a:gd name="T104" fmla="*/ 163 w 560"/>
              <a:gd name="T105" fmla="*/ 81 h 2724"/>
              <a:gd name="T106" fmla="*/ 213 w 560"/>
              <a:gd name="T107" fmla="*/ 56 h 2724"/>
              <a:gd name="T108" fmla="*/ 203 w 560"/>
              <a:gd name="T109" fmla="*/ 58 h 2724"/>
              <a:gd name="T110" fmla="*/ 259 w 560"/>
              <a:gd name="T111" fmla="*/ 45 h 2724"/>
              <a:gd name="T112" fmla="*/ 251 w 560"/>
              <a:gd name="T113" fmla="*/ 45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60" h="2724">
                <a:moveTo>
                  <a:pt x="278" y="43"/>
                </a:moveTo>
                <a:lnTo>
                  <a:pt x="309" y="45"/>
                </a:lnTo>
                <a:lnTo>
                  <a:pt x="309" y="0"/>
                </a:lnTo>
                <a:lnTo>
                  <a:pt x="299" y="45"/>
                </a:lnTo>
                <a:lnTo>
                  <a:pt x="328" y="48"/>
                </a:lnTo>
                <a:lnTo>
                  <a:pt x="353" y="58"/>
                </a:lnTo>
                <a:lnTo>
                  <a:pt x="362" y="14"/>
                </a:lnTo>
                <a:lnTo>
                  <a:pt x="345" y="56"/>
                </a:lnTo>
                <a:lnTo>
                  <a:pt x="370" y="66"/>
                </a:lnTo>
                <a:lnTo>
                  <a:pt x="397" y="81"/>
                </a:lnTo>
                <a:lnTo>
                  <a:pt x="414" y="39"/>
                </a:lnTo>
                <a:lnTo>
                  <a:pt x="384" y="69"/>
                </a:lnTo>
                <a:lnTo>
                  <a:pt x="407" y="89"/>
                </a:lnTo>
                <a:lnTo>
                  <a:pt x="428" y="108"/>
                </a:lnTo>
                <a:lnTo>
                  <a:pt x="449" y="129"/>
                </a:lnTo>
                <a:lnTo>
                  <a:pt x="466" y="154"/>
                </a:lnTo>
                <a:lnTo>
                  <a:pt x="499" y="121"/>
                </a:lnTo>
                <a:lnTo>
                  <a:pt x="458" y="140"/>
                </a:lnTo>
                <a:lnTo>
                  <a:pt x="474" y="165"/>
                </a:lnTo>
                <a:lnTo>
                  <a:pt x="487" y="194"/>
                </a:lnTo>
                <a:lnTo>
                  <a:pt x="499" y="225"/>
                </a:lnTo>
                <a:lnTo>
                  <a:pt x="510" y="256"/>
                </a:lnTo>
                <a:lnTo>
                  <a:pt x="550" y="238"/>
                </a:lnTo>
                <a:lnTo>
                  <a:pt x="506" y="248"/>
                </a:lnTo>
                <a:lnTo>
                  <a:pt x="512" y="281"/>
                </a:lnTo>
                <a:lnTo>
                  <a:pt x="518" y="315"/>
                </a:lnTo>
                <a:lnTo>
                  <a:pt x="560" y="306"/>
                </a:lnTo>
                <a:lnTo>
                  <a:pt x="516" y="306"/>
                </a:lnTo>
                <a:lnTo>
                  <a:pt x="518" y="340"/>
                </a:lnTo>
                <a:lnTo>
                  <a:pt x="518" y="2386"/>
                </a:lnTo>
                <a:lnTo>
                  <a:pt x="516" y="2421"/>
                </a:lnTo>
                <a:lnTo>
                  <a:pt x="560" y="2421"/>
                </a:lnTo>
                <a:lnTo>
                  <a:pt x="518" y="2411"/>
                </a:lnTo>
                <a:lnTo>
                  <a:pt x="512" y="2446"/>
                </a:lnTo>
                <a:lnTo>
                  <a:pt x="506" y="2479"/>
                </a:lnTo>
                <a:lnTo>
                  <a:pt x="550" y="2488"/>
                </a:lnTo>
                <a:lnTo>
                  <a:pt x="510" y="2471"/>
                </a:lnTo>
                <a:lnTo>
                  <a:pt x="499" y="2502"/>
                </a:lnTo>
                <a:lnTo>
                  <a:pt x="487" y="2530"/>
                </a:lnTo>
                <a:lnTo>
                  <a:pt x="474" y="2559"/>
                </a:lnTo>
                <a:lnTo>
                  <a:pt x="458" y="2586"/>
                </a:lnTo>
                <a:lnTo>
                  <a:pt x="499" y="2603"/>
                </a:lnTo>
                <a:lnTo>
                  <a:pt x="466" y="2573"/>
                </a:lnTo>
                <a:lnTo>
                  <a:pt x="449" y="2596"/>
                </a:lnTo>
                <a:lnTo>
                  <a:pt x="428" y="2617"/>
                </a:lnTo>
                <a:lnTo>
                  <a:pt x="407" y="2636"/>
                </a:lnTo>
                <a:lnTo>
                  <a:pt x="384" y="2655"/>
                </a:lnTo>
                <a:lnTo>
                  <a:pt x="414" y="2686"/>
                </a:lnTo>
                <a:lnTo>
                  <a:pt x="397" y="2644"/>
                </a:lnTo>
                <a:lnTo>
                  <a:pt x="370" y="2659"/>
                </a:lnTo>
                <a:lnTo>
                  <a:pt x="345" y="2671"/>
                </a:lnTo>
                <a:lnTo>
                  <a:pt x="362" y="2713"/>
                </a:lnTo>
                <a:lnTo>
                  <a:pt x="353" y="2667"/>
                </a:lnTo>
                <a:lnTo>
                  <a:pt x="328" y="2676"/>
                </a:lnTo>
                <a:lnTo>
                  <a:pt x="299" y="2682"/>
                </a:lnTo>
                <a:lnTo>
                  <a:pt x="309" y="2724"/>
                </a:lnTo>
                <a:lnTo>
                  <a:pt x="309" y="2680"/>
                </a:lnTo>
                <a:lnTo>
                  <a:pt x="278" y="2682"/>
                </a:lnTo>
                <a:lnTo>
                  <a:pt x="251" y="2680"/>
                </a:lnTo>
                <a:lnTo>
                  <a:pt x="251" y="2724"/>
                </a:lnTo>
                <a:lnTo>
                  <a:pt x="259" y="2682"/>
                </a:lnTo>
                <a:lnTo>
                  <a:pt x="232" y="2676"/>
                </a:lnTo>
                <a:lnTo>
                  <a:pt x="203" y="2667"/>
                </a:lnTo>
                <a:lnTo>
                  <a:pt x="196" y="2713"/>
                </a:lnTo>
                <a:lnTo>
                  <a:pt x="213" y="2671"/>
                </a:lnTo>
                <a:lnTo>
                  <a:pt x="186" y="2659"/>
                </a:lnTo>
                <a:lnTo>
                  <a:pt x="163" y="2644"/>
                </a:lnTo>
                <a:lnTo>
                  <a:pt x="144" y="2686"/>
                </a:lnTo>
                <a:lnTo>
                  <a:pt x="176" y="2655"/>
                </a:lnTo>
                <a:lnTo>
                  <a:pt x="151" y="2636"/>
                </a:lnTo>
                <a:lnTo>
                  <a:pt x="130" y="2617"/>
                </a:lnTo>
                <a:lnTo>
                  <a:pt x="109" y="2596"/>
                </a:lnTo>
                <a:lnTo>
                  <a:pt x="92" y="2573"/>
                </a:lnTo>
                <a:lnTo>
                  <a:pt x="61" y="2603"/>
                </a:lnTo>
                <a:lnTo>
                  <a:pt x="102" y="2586"/>
                </a:lnTo>
                <a:lnTo>
                  <a:pt x="86" y="2559"/>
                </a:lnTo>
                <a:lnTo>
                  <a:pt x="71" y="2530"/>
                </a:lnTo>
                <a:lnTo>
                  <a:pt x="59" y="2502"/>
                </a:lnTo>
                <a:lnTo>
                  <a:pt x="50" y="2471"/>
                </a:lnTo>
                <a:lnTo>
                  <a:pt x="9" y="2488"/>
                </a:lnTo>
                <a:lnTo>
                  <a:pt x="52" y="2479"/>
                </a:lnTo>
                <a:lnTo>
                  <a:pt x="46" y="2446"/>
                </a:lnTo>
                <a:lnTo>
                  <a:pt x="40" y="2411"/>
                </a:lnTo>
                <a:lnTo>
                  <a:pt x="0" y="2421"/>
                </a:lnTo>
                <a:lnTo>
                  <a:pt x="42" y="2421"/>
                </a:lnTo>
                <a:lnTo>
                  <a:pt x="40" y="2386"/>
                </a:lnTo>
                <a:lnTo>
                  <a:pt x="40" y="340"/>
                </a:lnTo>
                <a:lnTo>
                  <a:pt x="42" y="306"/>
                </a:lnTo>
                <a:lnTo>
                  <a:pt x="0" y="306"/>
                </a:lnTo>
                <a:lnTo>
                  <a:pt x="40" y="315"/>
                </a:lnTo>
                <a:lnTo>
                  <a:pt x="46" y="281"/>
                </a:lnTo>
                <a:lnTo>
                  <a:pt x="52" y="248"/>
                </a:lnTo>
                <a:lnTo>
                  <a:pt x="9" y="238"/>
                </a:lnTo>
                <a:lnTo>
                  <a:pt x="50" y="256"/>
                </a:lnTo>
                <a:lnTo>
                  <a:pt x="59" y="225"/>
                </a:lnTo>
                <a:lnTo>
                  <a:pt x="71" y="194"/>
                </a:lnTo>
                <a:lnTo>
                  <a:pt x="86" y="165"/>
                </a:lnTo>
                <a:lnTo>
                  <a:pt x="102" y="140"/>
                </a:lnTo>
                <a:lnTo>
                  <a:pt x="61" y="121"/>
                </a:lnTo>
                <a:lnTo>
                  <a:pt x="92" y="154"/>
                </a:lnTo>
                <a:lnTo>
                  <a:pt x="109" y="129"/>
                </a:lnTo>
                <a:lnTo>
                  <a:pt x="130" y="108"/>
                </a:lnTo>
                <a:lnTo>
                  <a:pt x="151" y="89"/>
                </a:lnTo>
                <a:lnTo>
                  <a:pt x="176" y="69"/>
                </a:lnTo>
                <a:lnTo>
                  <a:pt x="144" y="39"/>
                </a:lnTo>
                <a:lnTo>
                  <a:pt x="163" y="81"/>
                </a:lnTo>
                <a:lnTo>
                  <a:pt x="186" y="66"/>
                </a:lnTo>
                <a:lnTo>
                  <a:pt x="213" y="56"/>
                </a:lnTo>
                <a:lnTo>
                  <a:pt x="196" y="14"/>
                </a:lnTo>
                <a:lnTo>
                  <a:pt x="203" y="58"/>
                </a:lnTo>
                <a:lnTo>
                  <a:pt x="232" y="48"/>
                </a:lnTo>
                <a:lnTo>
                  <a:pt x="259" y="45"/>
                </a:lnTo>
                <a:lnTo>
                  <a:pt x="251" y="0"/>
                </a:lnTo>
                <a:lnTo>
                  <a:pt x="251" y="45"/>
                </a:lnTo>
                <a:lnTo>
                  <a:pt x="278" y="4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497" name="Freeform 41"/>
          <p:cNvSpPr>
            <a:spLocks/>
          </p:cNvSpPr>
          <p:nvPr/>
        </p:nvSpPr>
        <p:spPr bwMode="auto">
          <a:xfrm>
            <a:off x="7188200" y="3598863"/>
            <a:ext cx="517525" cy="304800"/>
          </a:xfrm>
          <a:custGeom>
            <a:avLst/>
            <a:gdLst>
              <a:gd name="T0" fmla="*/ 0 w 650"/>
              <a:gd name="T1" fmla="*/ 0 h 386"/>
              <a:gd name="T2" fmla="*/ 2 w 650"/>
              <a:gd name="T3" fmla="*/ 42 h 386"/>
              <a:gd name="T4" fmla="*/ 13 w 650"/>
              <a:gd name="T5" fmla="*/ 111 h 386"/>
              <a:gd name="T6" fmla="*/ 27 w 650"/>
              <a:gd name="T7" fmla="*/ 152 h 386"/>
              <a:gd name="T8" fmla="*/ 52 w 650"/>
              <a:gd name="T9" fmla="*/ 209 h 386"/>
              <a:gd name="T10" fmla="*/ 78 w 650"/>
              <a:gd name="T11" fmla="*/ 248 h 386"/>
              <a:gd name="T12" fmla="*/ 117 w 650"/>
              <a:gd name="T13" fmla="*/ 296 h 386"/>
              <a:gd name="T14" fmla="*/ 161 w 650"/>
              <a:gd name="T15" fmla="*/ 332 h 386"/>
              <a:gd name="T16" fmla="*/ 197 w 650"/>
              <a:gd name="T17" fmla="*/ 355 h 386"/>
              <a:gd name="T18" fmla="*/ 232 w 650"/>
              <a:gd name="T19" fmla="*/ 371 h 386"/>
              <a:gd name="T20" fmla="*/ 288 w 650"/>
              <a:gd name="T21" fmla="*/ 384 h 386"/>
              <a:gd name="T22" fmla="*/ 324 w 650"/>
              <a:gd name="T23" fmla="*/ 386 h 386"/>
              <a:gd name="T24" fmla="*/ 362 w 650"/>
              <a:gd name="T25" fmla="*/ 384 h 386"/>
              <a:gd name="T26" fmla="*/ 416 w 650"/>
              <a:gd name="T27" fmla="*/ 371 h 386"/>
              <a:gd name="T28" fmla="*/ 451 w 650"/>
              <a:gd name="T29" fmla="*/ 355 h 386"/>
              <a:gd name="T30" fmla="*/ 489 w 650"/>
              <a:gd name="T31" fmla="*/ 332 h 386"/>
              <a:gd name="T32" fmla="*/ 535 w 650"/>
              <a:gd name="T33" fmla="*/ 296 h 386"/>
              <a:gd name="T34" fmla="*/ 573 w 650"/>
              <a:gd name="T35" fmla="*/ 248 h 386"/>
              <a:gd name="T36" fmla="*/ 598 w 650"/>
              <a:gd name="T37" fmla="*/ 209 h 386"/>
              <a:gd name="T38" fmla="*/ 625 w 650"/>
              <a:gd name="T39" fmla="*/ 152 h 386"/>
              <a:gd name="T40" fmla="*/ 637 w 650"/>
              <a:gd name="T41" fmla="*/ 111 h 386"/>
              <a:gd name="T42" fmla="*/ 650 w 650"/>
              <a:gd name="T43" fmla="*/ 42 h 386"/>
              <a:gd name="T44" fmla="*/ 650 w 650"/>
              <a:gd name="T45" fmla="*/ 0 h 386"/>
              <a:gd name="T46" fmla="*/ 562 w 650"/>
              <a:gd name="T47" fmla="*/ 35 h 386"/>
              <a:gd name="T48" fmla="*/ 564 w 650"/>
              <a:gd name="T49" fmla="*/ 25 h 386"/>
              <a:gd name="T50" fmla="*/ 552 w 650"/>
              <a:gd name="T51" fmla="*/ 94 h 386"/>
              <a:gd name="T52" fmla="*/ 556 w 650"/>
              <a:gd name="T53" fmla="*/ 85 h 386"/>
              <a:gd name="T54" fmla="*/ 533 w 650"/>
              <a:gd name="T55" fmla="*/ 146 h 386"/>
              <a:gd name="T56" fmla="*/ 504 w 650"/>
              <a:gd name="T57" fmla="*/ 200 h 386"/>
              <a:gd name="T58" fmla="*/ 512 w 650"/>
              <a:gd name="T59" fmla="*/ 184 h 386"/>
              <a:gd name="T60" fmla="*/ 474 w 650"/>
              <a:gd name="T61" fmla="*/ 232 h 386"/>
              <a:gd name="T62" fmla="*/ 430 w 650"/>
              <a:gd name="T63" fmla="*/ 269 h 386"/>
              <a:gd name="T64" fmla="*/ 443 w 650"/>
              <a:gd name="T65" fmla="*/ 259 h 386"/>
              <a:gd name="T66" fmla="*/ 391 w 650"/>
              <a:gd name="T67" fmla="*/ 284 h 386"/>
              <a:gd name="T68" fmla="*/ 399 w 650"/>
              <a:gd name="T69" fmla="*/ 282 h 386"/>
              <a:gd name="T70" fmla="*/ 345 w 650"/>
              <a:gd name="T71" fmla="*/ 296 h 386"/>
              <a:gd name="T72" fmla="*/ 355 w 650"/>
              <a:gd name="T73" fmla="*/ 296 h 386"/>
              <a:gd name="T74" fmla="*/ 297 w 650"/>
              <a:gd name="T75" fmla="*/ 296 h 386"/>
              <a:gd name="T76" fmla="*/ 305 w 650"/>
              <a:gd name="T77" fmla="*/ 296 h 386"/>
              <a:gd name="T78" fmla="*/ 249 w 650"/>
              <a:gd name="T79" fmla="*/ 282 h 386"/>
              <a:gd name="T80" fmla="*/ 259 w 650"/>
              <a:gd name="T81" fmla="*/ 284 h 386"/>
              <a:gd name="T82" fmla="*/ 209 w 650"/>
              <a:gd name="T83" fmla="*/ 259 h 386"/>
              <a:gd name="T84" fmla="*/ 222 w 650"/>
              <a:gd name="T85" fmla="*/ 269 h 386"/>
              <a:gd name="T86" fmla="*/ 176 w 650"/>
              <a:gd name="T87" fmla="*/ 232 h 386"/>
              <a:gd name="T88" fmla="*/ 138 w 650"/>
              <a:gd name="T89" fmla="*/ 184 h 386"/>
              <a:gd name="T90" fmla="*/ 148 w 650"/>
              <a:gd name="T91" fmla="*/ 200 h 386"/>
              <a:gd name="T92" fmla="*/ 117 w 650"/>
              <a:gd name="T93" fmla="*/ 146 h 386"/>
              <a:gd name="T94" fmla="*/ 96 w 650"/>
              <a:gd name="T95" fmla="*/ 85 h 386"/>
              <a:gd name="T96" fmla="*/ 98 w 650"/>
              <a:gd name="T97" fmla="*/ 94 h 386"/>
              <a:gd name="T98" fmla="*/ 86 w 650"/>
              <a:gd name="T99" fmla="*/ 25 h 386"/>
              <a:gd name="T100" fmla="*/ 88 w 650"/>
              <a:gd name="T101" fmla="*/ 3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0" h="386">
                <a:moveTo>
                  <a:pt x="86" y="0"/>
                </a:moveTo>
                <a:lnTo>
                  <a:pt x="0" y="0"/>
                </a:lnTo>
                <a:lnTo>
                  <a:pt x="2" y="35"/>
                </a:lnTo>
                <a:lnTo>
                  <a:pt x="2" y="42"/>
                </a:lnTo>
                <a:lnTo>
                  <a:pt x="8" y="77"/>
                </a:lnTo>
                <a:lnTo>
                  <a:pt x="13" y="111"/>
                </a:lnTo>
                <a:lnTo>
                  <a:pt x="15" y="119"/>
                </a:lnTo>
                <a:lnTo>
                  <a:pt x="27" y="152"/>
                </a:lnTo>
                <a:lnTo>
                  <a:pt x="38" y="181"/>
                </a:lnTo>
                <a:lnTo>
                  <a:pt x="52" y="209"/>
                </a:lnTo>
                <a:lnTo>
                  <a:pt x="67" y="232"/>
                </a:lnTo>
                <a:lnTo>
                  <a:pt x="78" y="248"/>
                </a:lnTo>
                <a:lnTo>
                  <a:pt x="96" y="273"/>
                </a:lnTo>
                <a:lnTo>
                  <a:pt x="117" y="296"/>
                </a:lnTo>
                <a:lnTo>
                  <a:pt x="136" y="315"/>
                </a:lnTo>
                <a:lnTo>
                  <a:pt x="161" y="332"/>
                </a:lnTo>
                <a:lnTo>
                  <a:pt x="174" y="342"/>
                </a:lnTo>
                <a:lnTo>
                  <a:pt x="197" y="355"/>
                </a:lnTo>
                <a:lnTo>
                  <a:pt x="224" y="367"/>
                </a:lnTo>
                <a:lnTo>
                  <a:pt x="232" y="371"/>
                </a:lnTo>
                <a:lnTo>
                  <a:pt x="261" y="380"/>
                </a:lnTo>
                <a:lnTo>
                  <a:pt x="288" y="384"/>
                </a:lnTo>
                <a:lnTo>
                  <a:pt x="297" y="384"/>
                </a:lnTo>
                <a:lnTo>
                  <a:pt x="324" y="386"/>
                </a:lnTo>
                <a:lnTo>
                  <a:pt x="355" y="384"/>
                </a:lnTo>
                <a:lnTo>
                  <a:pt x="362" y="384"/>
                </a:lnTo>
                <a:lnTo>
                  <a:pt x="391" y="380"/>
                </a:lnTo>
                <a:lnTo>
                  <a:pt x="416" y="371"/>
                </a:lnTo>
                <a:lnTo>
                  <a:pt x="426" y="367"/>
                </a:lnTo>
                <a:lnTo>
                  <a:pt x="451" y="355"/>
                </a:lnTo>
                <a:lnTo>
                  <a:pt x="477" y="342"/>
                </a:lnTo>
                <a:lnTo>
                  <a:pt x="489" y="332"/>
                </a:lnTo>
                <a:lnTo>
                  <a:pt x="514" y="315"/>
                </a:lnTo>
                <a:lnTo>
                  <a:pt x="535" y="296"/>
                </a:lnTo>
                <a:lnTo>
                  <a:pt x="556" y="273"/>
                </a:lnTo>
                <a:lnTo>
                  <a:pt x="573" y="248"/>
                </a:lnTo>
                <a:lnTo>
                  <a:pt x="583" y="232"/>
                </a:lnTo>
                <a:lnTo>
                  <a:pt x="598" y="209"/>
                </a:lnTo>
                <a:lnTo>
                  <a:pt x="612" y="181"/>
                </a:lnTo>
                <a:lnTo>
                  <a:pt x="625" y="152"/>
                </a:lnTo>
                <a:lnTo>
                  <a:pt x="635" y="119"/>
                </a:lnTo>
                <a:lnTo>
                  <a:pt x="637" y="111"/>
                </a:lnTo>
                <a:lnTo>
                  <a:pt x="644" y="77"/>
                </a:lnTo>
                <a:lnTo>
                  <a:pt x="650" y="42"/>
                </a:lnTo>
                <a:lnTo>
                  <a:pt x="650" y="35"/>
                </a:lnTo>
                <a:lnTo>
                  <a:pt x="650" y="0"/>
                </a:lnTo>
                <a:lnTo>
                  <a:pt x="564" y="0"/>
                </a:lnTo>
                <a:lnTo>
                  <a:pt x="562" y="35"/>
                </a:lnTo>
                <a:lnTo>
                  <a:pt x="606" y="35"/>
                </a:lnTo>
                <a:lnTo>
                  <a:pt x="564" y="25"/>
                </a:lnTo>
                <a:lnTo>
                  <a:pt x="558" y="60"/>
                </a:lnTo>
                <a:lnTo>
                  <a:pt x="552" y="94"/>
                </a:lnTo>
                <a:lnTo>
                  <a:pt x="596" y="102"/>
                </a:lnTo>
                <a:lnTo>
                  <a:pt x="556" y="85"/>
                </a:lnTo>
                <a:lnTo>
                  <a:pt x="545" y="117"/>
                </a:lnTo>
                <a:lnTo>
                  <a:pt x="533" y="146"/>
                </a:lnTo>
                <a:lnTo>
                  <a:pt x="520" y="175"/>
                </a:lnTo>
                <a:lnTo>
                  <a:pt x="504" y="200"/>
                </a:lnTo>
                <a:lnTo>
                  <a:pt x="545" y="217"/>
                </a:lnTo>
                <a:lnTo>
                  <a:pt x="512" y="184"/>
                </a:lnTo>
                <a:lnTo>
                  <a:pt x="495" y="209"/>
                </a:lnTo>
                <a:lnTo>
                  <a:pt x="474" y="232"/>
                </a:lnTo>
                <a:lnTo>
                  <a:pt x="453" y="252"/>
                </a:lnTo>
                <a:lnTo>
                  <a:pt x="430" y="269"/>
                </a:lnTo>
                <a:lnTo>
                  <a:pt x="460" y="300"/>
                </a:lnTo>
                <a:lnTo>
                  <a:pt x="443" y="259"/>
                </a:lnTo>
                <a:lnTo>
                  <a:pt x="416" y="273"/>
                </a:lnTo>
                <a:lnTo>
                  <a:pt x="391" y="284"/>
                </a:lnTo>
                <a:lnTo>
                  <a:pt x="408" y="325"/>
                </a:lnTo>
                <a:lnTo>
                  <a:pt x="399" y="282"/>
                </a:lnTo>
                <a:lnTo>
                  <a:pt x="374" y="290"/>
                </a:lnTo>
                <a:lnTo>
                  <a:pt x="345" y="296"/>
                </a:lnTo>
                <a:lnTo>
                  <a:pt x="355" y="340"/>
                </a:lnTo>
                <a:lnTo>
                  <a:pt x="355" y="296"/>
                </a:lnTo>
                <a:lnTo>
                  <a:pt x="324" y="296"/>
                </a:lnTo>
                <a:lnTo>
                  <a:pt x="297" y="296"/>
                </a:lnTo>
                <a:lnTo>
                  <a:pt x="297" y="340"/>
                </a:lnTo>
                <a:lnTo>
                  <a:pt x="305" y="296"/>
                </a:lnTo>
                <a:lnTo>
                  <a:pt x="278" y="290"/>
                </a:lnTo>
                <a:lnTo>
                  <a:pt x="249" y="282"/>
                </a:lnTo>
                <a:lnTo>
                  <a:pt x="242" y="325"/>
                </a:lnTo>
                <a:lnTo>
                  <a:pt x="259" y="284"/>
                </a:lnTo>
                <a:lnTo>
                  <a:pt x="232" y="273"/>
                </a:lnTo>
                <a:lnTo>
                  <a:pt x="209" y="259"/>
                </a:lnTo>
                <a:lnTo>
                  <a:pt x="190" y="300"/>
                </a:lnTo>
                <a:lnTo>
                  <a:pt x="222" y="269"/>
                </a:lnTo>
                <a:lnTo>
                  <a:pt x="197" y="252"/>
                </a:lnTo>
                <a:lnTo>
                  <a:pt x="176" y="232"/>
                </a:lnTo>
                <a:lnTo>
                  <a:pt x="155" y="209"/>
                </a:lnTo>
                <a:lnTo>
                  <a:pt x="138" y="184"/>
                </a:lnTo>
                <a:lnTo>
                  <a:pt x="107" y="217"/>
                </a:lnTo>
                <a:lnTo>
                  <a:pt x="148" y="200"/>
                </a:lnTo>
                <a:lnTo>
                  <a:pt x="132" y="175"/>
                </a:lnTo>
                <a:lnTo>
                  <a:pt x="117" y="146"/>
                </a:lnTo>
                <a:lnTo>
                  <a:pt x="105" y="117"/>
                </a:lnTo>
                <a:lnTo>
                  <a:pt x="96" y="85"/>
                </a:lnTo>
                <a:lnTo>
                  <a:pt x="55" y="102"/>
                </a:lnTo>
                <a:lnTo>
                  <a:pt x="98" y="94"/>
                </a:lnTo>
                <a:lnTo>
                  <a:pt x="92" y="60"/>
                </a:lnTo>
                <a:lnTo>
                  <a:pt x="86" y="25"/>
                </a:lnTo>
                <a:lnTo>
                  <a:pt x="46" y="35"/>
                </a:lnTo>
                <a:lnTo>
                  <a:pt x="88" y="35"/>
                </a:lnTo>
                <a:lnTo>
                  <a:pt x="86"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498" name="Freeform 42"/>
          <p:cNvSpPr>
            <a:spLocks/>
          </p:cNvSpPr>
          <p:nvPr/>
        </p:nvSpPr>
        <p:spPr bwMode="auto">
          <a:xfrm>
            <a:off x="7188200" y="3598863"/>
            <a:ext cx="517525" cy="304800"/>
          </a:xfrm>
          <a:custGeom>
            <a:avLst/>
            <a:gdLst>
              <a:gd name="T0" fmla="*/ 0 w 650"/>
              <a:gd name="T1" fmla="*/ 0 h 386"/>
              <a:gd name="T2" fmla="*/ 2 w 650"/>
              <a:gd name="T3" fmla="*/ 42 h 386"/>
              <a:gd name="T4" fmla="*/ 13 w 650"/>
              <a:gd name="T5" fmla="*/ 111 h 386"/>
              <a:gd name="T6" fmla="*/ 27 w 650"/>
              <a:gd name="T7" fmla="*/ 152 h 386"/>
              <a:gd name="T8" fmla="*/ 52 w 650"/>
              <a:gd name="T9" fmla="*/ 209 h 386"/>
              <a:gd name="T10" fmla="*/ 78 w 650"/>
              <a:gd name="T11" fmla="*/ 248 h 386"/>
              <a:gd name="T12" fmla="*/ 117 w 650"/>
              <a:gd name="T13" fmla="*/ 296 h 386"/>
              <a:gd name="T14" fmla="*/ 161 w 650"/>
              <a:gd name="T15" fmla="*/ 332 h 386"/>
              <a:gd name="T16" fmla="*/ 197 w 650"/>
              <a:gd name="T17" fmla="*/ 355 h 386"/>
              <a:gd name="T18" fmla="*/ 232 w 650"/>
              <a:gd name="T19" fmla="*/ 371 h 386"/>
              <a:gd name="T20" fmla="*/ 288 w 650"/>
              <a:gd name="T21" fmla="*/ 384 h 386"/>
              <a:gd name="T22" fmla="*/ 324 w 650"/>
              <a:gd name="T23" fmla="*/ 386 h 386"/>
              <a:gd name="T24" fmla="*/ 362 w 650"/>
              <a:gd name="T25" fmla="*/ 384 h 386"/>
              <a:gd name="T26" fmla="*/ 416 w 650"/>
              <a:gd name="T27" fmla="*/ 371 h 386"/>
              <a:gd name="T28" fmla="*/ 451 w 650"/>
              <a:gd name="T29" fmla="*/ 355 h 386"/>
              <a:gd name="T30" fmla="*/ 489 w 650"/>
              <a:gd name="T31" fmla="*/ 332 h 386"/>
              <a:gd name="T32" fmla="*/ 535 w 650"/>
              <a:gd name="T33" fmla="*/ 296 h 386"/>
              <a:gd name="T34" fmla="*/ 573 w 650"/>
              <a:gd name="T35" fmla="*/ 248 h 386"/>
              <a:gd name="T36" fmla="*/ 598 w 650"/>
              <a:gd name="T37" fmla="*/ 209 h 386"/>
              <a:gd name="T38" fmla="*/ 625 w 650"/>
              <a:gd name="T39" fmla="*/ 152 h 386"/>
              <a:gd name="T40" fmla="*/ 637 w 650"/>
              <a:gd name="T41" fmla="*/ 111 h 386"/>
              <a:gd name="T42" fmla="*/ 650 w 650"/>
              <a:gd name="T43" fmla="*/ 42 h 386"/>
              <a:gd name="T44" fmla="*/ 650 w 650"/>
              <a:gd name="T45" fmla="*/ 0 h 386"/>
              <a:gd name="T46" fmla="*/ 562 w 650"/>
              <a:gd name="T47" fmla="*/ 35 h 386"/>
              <a:gd name="T48" fmla="*/ 564 w 650"/>
              <a:gd name="T49" fmla="*/ 25 h 386"/>
              <a:gd name="T50" fmla="*/ 552 w 650"/>
              <a:gd name="T51" fmla="*/ 94 h 386"/>
              <a:gd name="T52" fmla="*/ 556 w 650"/>
              <a:gd name="T53" fmla="*/ 85 h 386"/>
              <a:gd name="T54" fmla="*/ 533 w 650"/>
              <a:gd name="T55" fmla="*/ 146 h 386"/>
              <a:gd name="T56" fmla="*/ 504 w 650"/>
              <a:gd name="T57" fmla="*/ 200 h 386"/>
              <a:gd name="T58" fmla="*/ 512 w 650"/>
              <a:gd name="T59" fmla="*/ 184 h 386"/>
              <a:gd name="T60" fmla="*/ 474 w 650"/>
              <a:gd name="T61" fmla="*/ 232 h 386"/>
              <a:gd name="T62" fmla="*/ 430 w 650"/>
              <a:gd name="T63" fmla="*/ 269 h 386"/>
              <a:gd name="T64" fmla="*/ 443 w 650"/>
              <a:gd name="T65" fmla="*/ 259 h 386"/>
              <a:gd name="T66" fmla="*/ 391 w 650"/>
              <a:gd name="T67" fmla="*/ 284 h 386"/>
              <a:gd name="T68" fmla="*/ 399 w 650"/>
              <a:gd name="T69" fmla="*/ 282 h 386"/>
              <a:gd name="T70" fmla="*/ 345 w 650"/>
              <a:gd name="T71" fmla="*/ 296 h 386"/>
              <a:gd name="T72" fmla="*/ 355 w 650"/>
              <a:gd name="T73" fmla="*/ 296 h 386"/>
              <a:gd name="T74" fmla="*/ 297 w 650"/>
              <a:gd name="T75" fmla="*/ 296 h 386"/>
              <a:gd name="T76" fmla="*/ 305 w 650"/>
              <a:gd name="T77" fmla="*/ 296 h 386"/>
              <a:gd name="T78" fmla="*/ 249 w 650"/>
              <a:gd name="T79" fmla="*/ 282 h 386"/>
              <a:gd name="T80" fmla="*/ 259 w 650"/>
              <a:gd name="T81" fmla="*/ 284 h 386"/>
              <a:gd name="T82" fmla="*/ 209 w 650"/>
              <a:gd name="T83" fmla="*/ 259 h 386"/>
              <a:gd name="T84" fmla="*/ 222 w 650"/>
              <a:gd name="T85" fmla="*/ 269 h 386"/>
              <a:gd name="T86" fmla="*/ 176 w 650"/>
              <a:gd name="T87" fmla="*/ 232 h 386"/>
              <a:gd name="T88" fmla="*/ 138 w 650"/>
              <a:gd name="T89" fmla="*/ 184 h 386"/>
              <a:gd name="T90" fmla="*/ 148 w 650"/>
              <a:gd name="T91" fmla="*/ 200 h 386"/>
              <a:gd name="T92" fmla="*/ 117 w 650"/>
              <a:gd name="T93" fmla="*/ 146 h 386"/>
              <a:gd name="T94" fmla="*/ 96 w 650"/>
              <a:gd name="T95" fmla="*/ 85 h 386"/>
              <a:gd name="T96" fmla="*/ 98 w 650"/>
              <a:gd name="T97" fmla="*/ 94 h 386"/>
              <a:gd name="T98" fmla="*/ 86 w 650"/>
              <a:gd name="T99" fmla="*/ 25 h 386"/>
              <a:gd name="T100" fmla="*/ 88 w 650"/>
              <a:gd name="T101" fmla="*/ 3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0" h="386">
                <a:moveTo>
                  <a:pt x="86" y="0"/>
                </a:moveTo>
                <a:lnTo>
                  <a:pt x="0" y="0"/>
                </a:lnTo>
                <a:lnTo>
                  <a:pt x="2" y="35"/>
                </a:lnTo>
                <a:lnTo>
                  <a:pt x="2" y="42"/>
                </a:lnTo>
                <a:lnTo>
                  <a:pt x="8" y="77"/>
                </a:lnTo>
                <a:lnTo>
                  <a:pt x="13" y="111"/>
                </a:lnTo>
                <a:lnTo>
                  <a:pt x="15" y="119"/>
                </a:lnTo>
                <a:lnTo>
                  <a:pt x="27" y="152"/>
                </a:lnTo>
                <a:lnTo>
                  <a:pt x="38" y="181"/>
                </a:lnTo>
                <a:lnTo>
                  <a:pt x="52" y="209"/>
                </a:lnTo>
                <a:lnTo>
                  <a:pt x="67" y="232"/>
                </a:lnTo>
                <a:lnTo>
                  <a:pt x="78" y="248"/>
                </a:lnTo>
                <a:lnTo>
                  <a:pt x="96" y="273"/>
                </a:lnTo>
                <a:lnTo>
                  <a:pt x="117" y="296"/>
                </a:lnTo>
                <a:lnTo>
                  <a:pt x="136" y="315"/>
                </a:lnTo>
                <a:lnTo>
                  <a:pt x="161" y="332"/>
                </a:lnTo>
                <a:lnTo>
                  <a:pt x="174" y="342"/>
                </a:lnTo>
                <a:lnTo>
                  <a:pt x="197" y="355"/>
                </a:lnTo>
                <a:lnTo>
                  <a:pt x="224" y="367"/>
                </a:lnTo>
                <a:lnTo>
                  <a:pt x="232" y="371"/>
                </a:lnTo>
                <a:lnTo>
                  <a:pt x="261" y="380"/>
                </a:lnTo>
                <a:lnTo>
                  <a:pt x="288" y="384"/>
                </a:lnTo>
                <a:lnTo>
                  <a:pt x="297" y="384"/>
                </a:lnTo>
                <a:lnTo>
                  <a:pt x="324" y="386"/>
                </a:lnTo>
                <a:lnTo>
                  <a:pt x="355" y="384"/>
                </a:lnTo>
                <a:lnTo>
                  <a:pt x="362" y="384"/>
                </a:lnTo>
                <a:lnTo>
                  <a:pt x="391" y="380"/>
                </a:lnTo>
                <a:lnTo>
                  <a:pt x="416" y="371"/>
                </a:lnTo>
                <a:lnTo>
                  <a:pt x="426" y="367"/>
                </a:lnTo>
                <a:lnTo>
                  <a:pt x="451" y="355"/>
                </a:lnTo>
                <a:lnTo>
                  <a:pt x="477" y="342"/>
                </a:lnTo>
                <a:lnTo>
                  <a:pt x="489" y="332"/>
                </a:lnTo>
                <a:lnTo>
                  <a:pt x="514" y="315"/>
                </a:lnTo>
                <a:lnTo>
                  <a:pt x="535" y="296"/>
                </a:lnTo>
                <a:lnTo>
                  <a:pt x="556" y="273"/>
                </a:lnTo>
                <a:lnTo>
                  <a:pt x="573" y="248"/>
                </a:lnTo>
                <a:lnTo>
                  <a:pt x="583" y="232"/>
                </a:lnTo>
                <a:lnTo>
                  <a:pt x="598" y="209"/>
                </a:lnTo>
                <a:lnTo>
                  <a:pt x="612" y="181"/>
                </a:lnTo>
                <a:lnTo>
                  <a:pt x="625" y="152"/>
                </a:lnTo>
                <a:lnTo>
                  <a:pt x="635" y="119"/>
                </a:lnTo>
                <a:lnTo>
                  <a:pt x="637" y="111"/>
                </a:lnTo>
                <a:lnTo>
                  <a:pt x="644" y="77"/>
                </a:lnTo>
                <a:lnTo>
                  <a:pt x="650" y="42"/>
                </a:lnTo>
                <a:lnTo>
                  <a:pt x="650" y="35"/>
                </a:lnTo>
                <a:lnTo>
                  <a:pt x="650" y="0"/>
                </a:lnTo>
                <a:lnTo>
                  <a:pt x="564" y="0"/>
                </a:lnTo>
                <a:lnTo>
                  <a:pt x="562" y="35"/>
                </a:lnTo>
                <a:lnTo>
                  <a:pt x="606" y="35"/>
                </a:lnTo>
                <a:lnTo>
                  <a:pt x="564" y="25"/>
                </a:lnTo>
                <a:lnTo>
                  <a:pt x="558" y="60"/>
                </a:lnTo>
                <a:lnTo>
                  <a:pt x="552" y="94"/>
                </a:lnTo>
                <a:lnTo>
                  <a:pt x="596" y="102"/>
                </a:lnTo>
                <a:lnTo>
                  <a:pt x="556" y="85"/>
                </a:lnTo>
                <a:lnTo>
                  <a:pt x="545" y="117"/>
                </a:lnTo>
                <a:lnTo>
                  <a:pt x="533" y="146"/>
                </a:lnTo>
                <a:lnTo>
                  <a:pt x="520" y="175"/>
                </a:lnTo>
                <a:lnTo>
                  <a:pt x="504" y="200"/>
                </a:lnTo>
                <a:lnTo>
                  <a:pt x="545" y="217"/>
                </a:lnTo>
                <a:lnTo>
                  <a:pt x="512" y="184"/>
                </a:lnTo>
                <a:lnTo>
                  <a:pt x="495" y="209"/>
                </a:lnTo>
                <a:lnTo>
                  <a:pt x="474" y="232"/>
                </a:lnTo>
                <a:lnTo>
                  <a:pt x="453" y="252"/>
                </a:lnTo>
                <a:lnTo>
                  <a:pt x="430" y="269"/>
                </a:lnTo>
                <a:lnTo>
                  <a:pt x="460" y="300"/>
                </a:lnTo>
                <a:lnTo>
                  <a:pt x="443" y="259"/>
                </a:lnTo>
                <a:lnTo>
                  <a:pt x="416" y="273"/>
                </a:lnTo>
                <a:lnTo>
                  <a:pt x="391" y="284"/>
                </a:lnTo>
                <a:lnTo>
                  <a:pt x="408" y="325"/>
                </a:lnTo>
                <a:lnTo>
                  <a:pt x="399" y="282"/>
                </a:lnTo>
                <a:lnTo>
                  <a:pt x="374" y="290"/>
                </a:lnTo>
                <a:lnTo>
                  <a:pt x="345" y="296"/>
                </a:lnTo>
                <a:lnTo>
                  <a:pt x="355" y="340"/>
                </a:lnTo>
                <a:lnTo>
                  <a:pt x="355" y="296"/>
                </a:lnTo>
                <a:lnTo>
                  <a:pt x="324" y="296"/>
                </a:lnTo>
                <a:lnTo>
                  <a:pt x="297" y="296"/>
                </a:lnTo>
                <a:lnTo>
                  <a:pt x="297" y="340"/>
                </a:lnTo>
                <a:lnTo>
                  <a:pt x="305" y="296"/>
                </a:lnTo>
                <a:lnTo>
                  <a:pt x="278" y="290"/>
                </a:lnTo>
                <a:lnTo>
                  <a:pt x="249" y="282"/>
                </a:lnTo>
                <a:lnTo>
                  <a:pt x="242" y="325"/>
                </a:lnTo>
                <a:lnTo>
                  <a:pt x="259" y="284"/>
                </a:lnTo>
                <a:lnTo>
                  <a:pt x="232" y="273"/>
                </a:lnTo>
                <a:lnTo>
                  <a:pt x="209" y="259"/>
                </a:lnTo>
                <a:lnTo>
                  <a:pt x="190" y="300"/>
                </a:lnTo>
                <a:lnTo>
                  <a:pt x="222" y="269"/>
                </a:lnTo>
                <a:lnTo>
                  <a:pt x="197" y="252"/>
                </a:lnTo>
                <a:lnTo>
                  <a:pt x="176" y="232"/>
                </a:lnTo>
                <a:lnTo>
                  <a:pt x="155" y="209"/>
                </a:lnTo>
                <a:lnTo>
                  <a:pt x="138" y="184"/>
                </a:lnTo>
                <a:lnTo>
                  <a:pt x="107" y="217"/>
                </a:lnTo>
                <a:lnTo>
                  <a:pt x="148" y="200"/>
                </a:lnTo>
                <a:lnTo>
                  <a:pt x="132" y="175"/>
                </a:lnTo>
                <a:lnTo>
                  <a:pt x="117" y="146"/>
                </a:lnTo>
                <a:lnTo>
                  <a:pt x="105" y="117"/>
                </a:lnTo>
                <a:lnTo>
                  <a:pt x="96" y="85"/>
                </a:lnTo>
                <a:lnTo>
                  <a:pt x="55" y="102"/>
                </a:lnTo>
                <a:lnTo>
                  <a:pt x="98" y="94"/>
                </a:lnTo>
                <a:lnTo>
                  <a:pt x="92" y="60"/>
                </a:lnTo>
                <a:lnTo>
                  <a:pt x="86" y="25"/>
                </a:lnTo>
                <a:lnTo>
                  <a:pt x="46" y="35"/>
                </a:lnTo>
                <a:lnTo>
                  <a:pt x="88" y="35"/>
                </a:lnTo>
                <a:lnTo>
                  <a:pt x="86" y="0"/>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499" name="Freeform 43"/>
          <p:cNvSpPr>
            <a:spLocks/>
          </p:cNvSpPr>
          <p:nvPr/>
        </p:nvSpPr>
        <p:spPr bwMode="auto">
          <a:xfrm>
            <a:off x="7223125" y="3970338"/>
            <a:ext cx="447675" cy="69850"/>
          </a:xfrm>
          <a:custGeom>
            <a:avLst/>
            <a:gdLst>
              <a:gd name="T0" fmla="*/ 255 w 566"/>
              <a:gd name="T1" fmla="*/ 0 h 88"/>
              <a:gd name="T2" fmla="*/ 200 w 566"/>
              <a:gd name="T3" fmla="*/ 1 h 88"/>
              <a:gd name="T4" fmla="*/ 148 w 566"/>
              <a:gd name="T5" fmla="*/ 5 h 88"/>
              <a:gd name="T6" fmla="*/ 104 w 566"/>
              <a:gd name="T7" fmla="*/ 11 h 88"/>
              <a:gd name="T8" fmla="*/ 75 w 566"/>
              <a:gd name="T9" fmla="*/ 15 h 88"/>
              <a:gd name="T10" fmla="*/ 58 w 566"/>
              <a:gd name="T11" fmla="*/ 19 h 88"/>
              <a:gd name="T12" fmla="*/ 42 w 566"/>
              <a:gd name="T13" fmla="*/ 21 h 88"/>
              <a:gd name="T14" fmla="*/ 29 w 566"/>
              <a:gd name="T15" fmla="*/ 24 h 88"/>
              <a:gd name="T16" fmla="*/ 17 w 566"/>
              <a:gd name="T17" fmla="*/ 28 h 88"/>
              <a:gd name="T18" fmla="*/ 10 w 566"/>
              <a:gd name="T19" fmla="*/ 34 h 88"/>
              <a:gd name="T20" fmla="*/ 4 w 566"/>
              <a:gd name="T21" fmla="*/ 38 h 88"/>
              <a:gd name="T22" fmla="*/ 0 w 566"/>
              <a:gd name="T23" fmla="*/ 42 h 88"/>
              <a:gd name="T24" fmla="*/ 0 w 566"/>
              <a:gd name="T25" fmla="*/ 46 h 88"/>
              <a:gd name="T26" fmla="*/ 4 w 566"/>
              <a:gd name="T27" fmla="*/ 51 h 88"/>
              <a:gd name="T28" fmla="*/ 10 w 566"/>
              <a:gd name="T29" fmla="*/ 55 h 88"/>
              <a:gd name="T30" fmla="*/ 17 w 566"/>
              <a:gd name="T31" fmla="*/ 59 h 88"/>
              <a:gd name="T32" fmla="*/ 29 w 566"/>
              <a:gd name="T33" fmla="*/ 63 h 88"/>
              <a:gd name="T34" fmla="*/ 42 w 566"/>
              <a:gd name="T35" fmla="*/ 67 h 88"/>
              <a:gd name="T36" fmla="*/ 58 w 566"/>
              <a:gd name="T37" fmla="*/ 71 h 88"/>
              <a:gd name="T38" fmla="*/ 75 w 566"/>
              <a:gd name="T39" fmla="*/ 74 h 88"/>
              <a:gd name="T40" fmla="*/ 104 w 566"/>
              <a:gd name="T41" fmla="*/ 78 h 88"/>
              <a:gd name="T42" fmla="*/ 148 w 566"/>
              <a:gd name="T43" fmla="*/ 82 h 88"/>
              <a:gd name="T44" fmla="*/ 200 w 566"/>
              <a:gd name="T45" fmla="*/ 86 h 88"/>
              <a:gd name="T46" fmla="*/ 255 w 566"/>
              <a:gd name="T47" fmla="*/ 88 h 88"/>
              <a:gd name="T48" fmla="*/ 313 w 566"/>
              <a:gd name="T49" fmla="*/ 88 h 88"/>
              <a:gd name="T50" fmla="*/ 368 w 566"/>
              <a:gd name="T51" fmla="*/ 86 h 88"/>
              <a:gd name="T52" fmla="*/ 418 w 566"/>
              <a:gd name="T53" fmla="*/ 82 h 88"/>
              <a:gd name="T54" fmla="*/ 464 w 566"/>
              <a:gd name="T55" fmla="*/ 78 h 88"/>
              <a:gd name="T56" fmla="*/ 493 w 566"/>
              <a:gd name="T57" fmla="*/ 74 h 88"/>
              <a:gd name="T58" fmla="*/ 510 w 566"/>
              <a:gd name="T59" fmla="*/ 71 h 88"/>
              <a:gd name="T60" fmla="*/ 526 w 566"/>
              <a:gd name="T61" fmla="*/ 67 h 88"/>
              <a:gd name="T62" fmla="*/ 539 w 566"/>
              <a:gd name="T63" fmla="*/ 63 h 88"/>
              <a:gd name="T64" fmla="*/ 549 w 566"/>
              <a:gd name="T65" fmla="*/ 59 h 88"/>
              <a:gd name="T66" fmla="*/ 558 w 566"/>
              <a:gd name="T67" fmla="*/ 55 h 88"/>
              <a:gd name="T68" fmla="*/ 564 w 566"/>
              <a:gd name="T69" fmla="*/ 51 h 88"/>
              <a:gd name="T70" fmla="*/ 566 w 566"/>
              <a:gd name="T71" fmla="*/ 46 h 88"/>
              <a:gd name="T72" fmla="*/ 566 w 566"/>
              <a:gd name="T73" fmla="*/ 42 h 88"/>
              <a:gd name="T74" fmla="*/ 564 w 566"/>
              <a:gd name="T75" fmla="*/ 38 h 88"/>
              <a:gd name="T76" fmla="*/ 558 w 566"/>
              <a:gd name="T77" fmla="*/ 34 h 88"/>
              <a:gd name="T78" fmla="*/ 549 w 566"/>
              <a:gd name="T79" fmla="*/ 28 h 88"/>
              <a:gd name="T80" fmla="*/ 539 w 566"/>
              <a:gd name="T81" fmla="*/ 24 h 88"/>
              <a:gd name="T82" fmla="*/ 526 w 566"/>
              <a:gd name="T83" fmla="*/ 21 h 88"/>
              <a:gd name="T84" fmla="*/ 510 w 566"/>
              <a:gd name="T85" fmla="*/ 19 h 88"/>
              <a:gd name="T86" fmla="*/ 493 w 566"/>
              <a:gd name="T87" fmla="*/ 15 h 88"/>
              <a:gd name="T88" fmla="*/ 464 w 566"/>
              <a:gd name="T89" fmla="*/ 11 h 88"/>
              <a:gd name="T90" fmla="*/ 418 w 566"/>
              <a:gd name="T91" fmla="*/ 5 h 88"/>
              <a:gd name="T92" fmla="*/ 368 w 566"/>
              <a:gd name="T93" fmla="*/ 1 h 88"/>
              <a:gd name="T94" fmla="*/ 313 w 566"/>
              <a:gd name="T9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8">
                <a:moveTo>
                  <a:pt x="284" y="0"/>
                </a:moveTo>
                <a:lnTo>
                  <a:pt x="255" y="0"/>
                </a:lnTo>
                <a:lnTo>
                  <a:pt x="226" y="1"/>
                </a:lnTo>
                <a:lnTo>
                  <a:pt x="200" y="1"/>
                </a:lnTo>
                <a:lnTo>
                  <a:pt x="173" y="3"/>
                </a:lnTo>
                <a:lnTo>
                  <a:pt x="148" y="5"/>
                </a:lnTo>
                <a:lnTo>
                  <a:pt x="125" y="7"/>
                </a:lnTo>
                <a:lnTo>
                  <a:pt x="104" y="11"/>
                </a:lnTo>
                <a:lnTo>
                  <a:pt x="83" y="13"/>
                </a:lnTo>
                <a:lnTo>
                  <a:pt x="75" y="15"/>
                </a:lnTo>
                <a:lnTo>
                  <a:pt x="65" y="17"/>
                </a:lnTo>
                <a:lnTo>
                  <a:pt x="58" y="19"/>
                </a:lnTo>
                <a:lnTo>
                  <a:pt x="48" y="19"/>
                </a:lnTo>
                <a:lnTo>
                  <a:pt x="42" y="21"/>
                </a:lnTo>
                <a:lnTo>
                  <a:pt x="35" y="23"/>
                </a:lnTo>
                <a:lnTo>
                  <a:pt x="29" y="24"/>
                </a:lnTo>
                <a:lnTo>
                  <a:pt x="23" y="26"/>
                </a:lnTo>
                <a:lnTo>
                  <a:pt x="17" y="28"/>
                </a:lnTo>
                <a:lnTo>
                  <a:pt x="13" y="30"/>
                </a:lnTo>
                <a:lnTo>
                  <a:pt x="10" y="34"/>
                </a:lnTo>
                <a:lnTo>
                  <a:pt x="6" y="36"/>
                </a:lnTo>
                <a:lnTo>
                  <a:pt x="4" y="38"/>
                </a:lnTo>
                <a:lnTo>
                  <a:pt x="2" y="40"/>
                </a:lnTo>
                <a:lnTo>
                  <a:pt x="0" y="42"/>
                </a:lnTo>
                <a:lnTo>
                  <a:pt x="0" y="44"/>
                </a:lnTo>
                <a:lnTo>
                  <a:pt x="0" y="46"/>
                </a:lnTo>
                <a:lnTo>
                  <a:pt x="2" y="49"/>
                </a:lnTo>
                <a:lnTo>
                  <a:pt x="4" y="51"/>
                </a:lnTo>
                <a:lnTo>
                  <a:pt x="6" y="53"/>
                </a:lnTo>
                <a:lnTo>
                  <a:pt x="10" y="55"/>
                </a:lnTo>
                <a:lnTo>
                  <a:pt x="13" y="57"/>
                </a:lnTo>
                <a:lnTo>
                  <a:pt x="17" y="59"/>
                </a:lnTo>
                <a:lnTo>
                  <a:pt x="23" y="61"/>
                </a:lnTo>
                <a:lnTo>
                  <a:pt x="29" y="63"/>
                </a:lnTo>
                <a:lnTo>
                  <a:pt x="35" y="65"/>
                </a:lnTo>
                <a:lnTo>
                  <a:pt x="42" y="67"/>
                </a:lnTo>
                <a:lnTo>
                  <a:pt x="48" y="69"/>
                </a:lnTo>
                <a:lnTo>
                  <a:pt x="58" y="71"/>
                </a:lnTo>
                <a:lnTo>
                  <a:pt x="65" y="72"/>
                </a:lnTo>
                <a:lnTo>
                  <a:pt x="75" y="74"/>
                </a:lnTo>
                <a:lnTo>
                  <a:pt x="83" y="74"/>
                </a:lnTo>
                <a:lnTo>
                  <a:pt x="104" y="78"/>
                </a:lnTo>
                <a:lnTo>
                  <a:pt x="125" y="80"/>
                </a:lnTo>
                <a:lnTo>
                  <a:pt x="148" y="82"/>
                </a:lnTo>
                <a:lnTo>
                  <a:pt x="173" y="84"/>
                </a:lnTo>
                <a:lnTo>
                  <a:pt x="200" y="86"/>
                </a:lnTo>
                <a:lnTo>
                  <a:pt x="226" y="88"/>
                </a:lnTo>
                <a:lnTo>
                  <a:pt x="255" y="88"/>
                </a:lnTo>
                <a:lnTo>
                  <a:pt x="284" y="88"/>
                </a:lnTo>
                <a:lnTo>
                  <a:pt x="313" y="88"/>
                </a:lnTo>
                <a:lnTo>
                  <a:pt x="341" y="88"/>
                </a:lnTo>
                <a:lnTo>
                  <a:pt x="368" y="86"/>
                </a:lnTo>
                <a:lnTo>
                  <a:pt x="393" y="84"/>
                </a:lnTo>
                <a:lnTo>
                  <a:pt x="418" y="82"/>
                </a:lnTo>
                <a:lnTo>
                  <a:pt x="441" y="80"/>
                </a:lnTo>
                <a:lnTo>
                  <a:pt x="464" y="78"/>
                </a:lnTo>
                <a:lnTo>
                  <a:pt x="483" y="74"/>
                </a:lnTo>
                <a:lnTo>
                  <a:pt x="493" y="74"/>
                </a:lnTo>
                <a:lnTo>
                  <a:pt x="503" y="72"/>
                </a:lnTo>
                <a:lnTo>
                  <a:pt x="510" y="71"/>
                </a:lnTo>
                <a:lnTo>
                  <a:pt x="518" y="69"/>
                </a:lnTo>
                <a:lnTo>
                  <a:pt x="526" y="67"/>
                </a:lnTo>
                <a:lnTo>
                  <a:pt x="531" y="65"/>
                </a:lnTo>
                <a:lnTo>
                  <a:pt x="539" y="63"/>
                </a:lnTo>
                <a:lnTo>
                  <a:pt x="545" y="61"/>
                </a:lnTo>
                <a:lnTo>
                  <a:pt x="549" y="59"/>
                </a:lnTo>
                <a:lnTo>
                  <a:pt x="554" y="57"/>
                </a:lnTo>
                <a:lnTo>
                  <a:pt x="558" y="55"/>
                </a:lnTo>
                <a:lnTo>
                  <a:pt x="560" y="53"/>
                </a:lnTo>
                <a:lnTo>
                  <a:pt x="564" y="51"/>
                </a:lnTo>
                <a:lnTo>
                  <a:pt x="566" y="49"/>
                </a:lnTo>
                <a:lnTo>
                  <a:pt x="566" y="46"/>
                </a:lnTo>
                <a:lnTo>
                  <a:pt x="566" y="44"/>
                </a:lnTo>
                <a:lnTo>
                  <a:pt x="566" y="42"/>
                </a:lnTo>
                <a:lnTo>
                  <a:pt x="566" y="40"/>
                </a:lnTo>
                <a:lnTo>
                  <a:pt x="564" y="38"/>
                </a:lnTo>
                <a:lnTo>
                  <a:pt x="560" y="36"/>
                </a:lnTo>
                <a:lnTo>
                  <a:pt x="558" y="34"/>
                </a:lnTo>
                <a:lnTo>
                  <a:pt x="554" y="30"/>
                </a:lnTo>
                <a:lnTo>
                  <a:pt x="549" y="28"/>
                </a:lnTo>
                <a:lnTo>
                  <a:pt x="545" y="26"/>
                </a:lnTo>
                <a:lnTo>
                  <a:pt x="539" y="24"/>
                </a:lnTo>
                <a:lnTo>
                  <a:pt x="531" y="23"/>
                </a:lnTo>
                <a:lnTo>
                  <a:pt x="526" y="21"/>
                </a:lnTo>
                <a:lnTo>
                  <a:pt x="518" y="19"/>
                </a:lnTo>
                <a:lnTo>
                  <a:pt x="510" y="19"/>
                </a:lnTo>
                <a:lnTo>
                  <a:pt x="503" y="17"/>
                </a:lnTo>
                <a:lnTo>
                  <a:pt x="493" y="15"/>
                </a:lnTo>
                <a:lnTo>
                  <a:pt x="483" y="13"/>
                </a:lnTo>
                <a:lnTo>
                  <a:pt x="464" y="11"/>
                </a:lnTo>
                <a:lnTo>
                  <a:pt x="441" y="7"/>
                </a:lnTo>
                <a:lnTo>
                  <a:pt x="418" y="5"/>
                </a:lnTo>
                <a:lnTo>
                  <a:pt x="393" y="3"/>
                </a:lnTo>
                <a:lnTo>
                  <a:pt x="368" y="1"/>
                </a:lnTo>
                <a:lnTo>
                  <a:pt x="341" y="1"/>
                </a:lnTo>
                <a:lnTo>
                  <a:pt x="313" y="0"/>
                </a:lnTo>
                <a:lnTo>
                  <a:pt x="28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00" name="Freeform 44"/>
          <p:cNvSpPr>
            <a:spLocks/>
          </p:cNvSpPr>
          <p:nvPr/>
        </p:nvSpPr>
        <p:spPr bwMode="auto">
          <a:xfrm>
            <a:off x="7223125" y="3970338"/>
            <a:ext cx="447675" cy="69850"/>
          </a:xfrm>
          <a:custGeom>
            <a:avLst/>
            <a:gdLst>
              <a:gd name="T0" fmla="*/ 255 w 566"/>
              <a:gd name="T1" fmla="*/ 0 h 88"/>
              <a:gd name="T2" fmla="*/ 200 w 566"/>
              <a:gd name="T3" fmla="*/ 1 h 88"/>
              <a:gd name="T4" fmla="*/ 148 w 566"/>
              <a:gd name="T5" fmla="*/ 5 h 88"/>
              <a:gd name="T6" fmla="*/ 104 w 566"/>
              <a:gd name="T7" fmla="*/ 11 h 88"/>
              <a:gd name="T8" fmla="*/ 75 w 566"/>
              <a:gd name="T9" fmla="*/ 15 h 88"/>
              <a:gd name="T10" fmla="*/ 58 w 566"/>
              <a:gd name="T11" fmla="*/ 19 h 88"/>
              <a:gd name="T12" fmla="*/ 42 w 566"/>
              <a:gd name="T13" fmla="*/ 21 h 88"/>
              <a:gd name="T14" fmla="*/ 29 w 566"/>
              <a:gd name="T15" fmla="*/ 24 h 88"/>
              <a:gd name="T16" fmla="*/ 17 w 566"/>
              <a:gd name="T17" fmla="*/ 28 h 88"/>
              <a:gd name="T18" fmla="*/ 10 w 566"/>
              <a:gd name="T19" fmla="*/ 34 h 88"/>
              <a:gd name="T20" fmla="*/ 4 w 566"/>
              <a:gd name="T21" fmla="*/ 38 h 88"/>
              <a:gd name="T22" fmla="*/ 0 w 566"/>
              <a:gd name="T23" fmla="*/ 42 h 88"/>
              <a:gd name="T24" fmla="*/ 0 w 566"/>
              <a:gd name="T25" fmla="*/ 46 h 88"/>
              <a:gd name="T26" fmla="*/ 4 w 566"/>
              <a:gd name="T27" fmla="*/ 51 h 88"/>
              <a:gd name="T28" fmla="*/ 10 w 566"/>
              <a:gd name="T29" fmla="*/ 55 h 88"/>
              <a:gd name="T30" fmla="*/ 17 w 566"/>
              <a:gd name="T31" fmla="*/ 59 h 88"/>
              <a:gd name="T32" fmla="*/ 29 w 566"/>
              <a:gd name="T33" fmla="*/ 63 h 88"/>
              <a:gd name="T34" fmla="*/ 42 w 566"/>
              <a:gd name="T35" fmla="*/ 67 h 88"/>
              <a:gd name="T36" fmla="*/ 58 w 566"/>
              <a:gd name="T37" fmla="*/ 71 h 88"/>
              <a:gd name="T38" fmla="*/ 75 w 566"/>
              <a:gd name="T39" fmla="*/ 74 h 88"/>
              <a:gd name="T40" fmla="*/ 104 w 566"/>
              <a:gd name="T41" fmla="*/ 78 h 88"/>
              <a:gd name="T42" fmla="*/ 148 w 566"/>
              <a:gd name="T43" fmla="*/ 82 h 88"/>
              <a:gd name="T44" fmla="*/ 200 w 566"/>
              <a:gd name="T45" fmla="*/ 86 h 88"/>
              <a:gd name="T46" fmla="*/ 255 w 566"/>
              <a:gd name="T47" fmla="*/ 88 h 88"/>
              <a:gd name="T48" fmla="*/ 313 w 566"/>
              <a:gd name="T49" fmla="*/ 88 h 88"/>
              <a:gd name="T50" fmla="*/ 368 w 566"/>
              <a:gd name="T51" fmla="*/ 86 h 88"/>
              <a:gd name="T52" fmla="*/ 418 w 566"/>
              <a:gd name="T53" fmla="*/ 82 h 88"/>
              <a:gd name="T54" fmla="*/ 464 w 566"/>
              <a:gd name="T55" fmla="*/ 78 h 88"/>
              <a:gd name="T56" fmla="*/ 493 w 566"/>
              <a:gd name="T57" fmla="*/ 74 h 88"/>
              <a:gd name="T58" fmla="*/ 510 w 566"/>
              <a:gd name="T59" fmla="*/ 71 h 88"/>
              <a:gd name="T60" fmla="*/ 526 w 566"/>
              <a:gd name="T61" fmla="*/ 67 h 88"/>
              <a:gd name="T62" fmla="*/ 539 w 566"/>
              <a:gd name="T63" fmla="*/ 63 h 88"/>
              <a:gd name="T64" fmla="*/ 549 w 566"/>
              <a:gd name="T65" fmla="*/ 59 h 88"/>
              <a:gd name="T66" fmla="*/ 558 w 566"/>
              <a:gd name="T67" fmla="*/ 55 h 88"/>
              <a:gd name="T68" fmla="*/ 564 w 566"/>
              <a:gd name="T69" fmla="*/ 51 h 88"/>
              <a:gd name="T70" fmla="*/ 566 w 566"/>
              <a:gd name="T71" fmla="*/ 46 h 88"/>
              <a:gd name="T72" fmla="*/ 566 w 566"/>
              <a:gd name="T73" fmla="*/ 42 h 88"/>
              <a:gd name="T74" fmla="*/ 564 w 566"/>
              <a:gd name="T75" fmla="*/ 38 h 88"/>
              <a:gd name="T76" fmla="*/ 558 w 566"/>
              <a:gd name="T77" fmla="*/ 34 h 88"/>
              <a:gd name="T78" fmla="*/ 549 w 566"/>
              <a:gd name="T79" fmla="*/ 28 h 88"/>
              <a:gd name="T80" fmla="*/ 539 w 566"/>
              <a:gd name="T81" fmla="*/ 24 h 88"/>
              <a:gd name="T82" fmla="*/ 526 w 566"/>
              <a:gd name="T83" fmla="*/ 21 h 88"/>
              <a:gd name="T84" fmla="*/ 510 w 566"/>
              <a:gd name="T85" fmla="*/ 19 h 88"/>
              <a:gd name="T86" fmla="*/ 493 w 566"/>
              <a:gd name="T87" fmla="*/ 15 h 88"/>
              <a:gd name="T88" fmla="*/ 464 w 566"/>
              <a:gd name="T89" fmla="*/ 11 h 88"/>
              <a:gd name="T90" fmla="*/ 418 w 566"/>
              <a:gd name="T91" fmla="*/ 5 h 88"/>
              <a:gd name="T92" fmla="*/ 368 w 566"/>
              <a:gd name="T93" fmla="*/ 1 h 88"/>
              <a:gd name="T94" fmla="*/ 313 w 566"/>
              <a:gd name="T9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8">
                <a:moveTo>
                  <a:pt x="284" y="0"/>
                </a:moveTo>
                <a:lnTo>
                  <a:pt x="255" y="0"/>
                </a:lnTo>
                <a:lnTo>
                  <a:pt x="226" y="1"/>
                </a:lnTo>
                <a:lnTo>
                  <a:pt x="200" y="1"/>
                </a:lnTo>
                <a:lnTo>
                  <a:pt x="173" y="3"/>
                </a:lnTo>
                <a:lnTo>
                  <a:pt x="148" y="5"/>
                </a:lnTo>
                <a:lnTo>
                  <a:pt x="125" y="7"/>
                </a:lnTo>
                <a:lnTo>
                  <a:pt x="104" y="11"/>
                </a:lnTo>
                <a:lnTo>
                  <a:pt x="83" y="13"/>
                </a:lnTo>
                <a:lnTo>
                  <a:pt x="75" y="15"/>
                </a:lnTo>
                <a:lnTo>
                  <a:pt x="65" y="17"/>
                </a:lnTo>
                <a:lnTo>
                  <a:pt x="58" y="19"/>
                </a:lnTo>
                <a:lnTo>
                  <a:pt x="48" y="19"/>
                </a:lnTo>
                <a:lnTo>
                  <a:pt x="42" y="21"/>
                </a:lnTo>
                <a:lnTo>
                  <a:pt x="35" y="23"/>
                </a:lnTo>
                <a:lnTo>
                  <a:pt x="29" y="24"/>
                </a:lnTo>
                <a:lnTo>
                  <a:pt x="23" y="26"/>
                </a:lnTo>
                <a:lnTo>
                  <a:pt x="17" y="28"/>
                </a:lnTo>
                <a:lnTo>
                  <a:pt x="13" y="30"/>
                </a:lnTo>
                <a:lnTo>
                  <a:pt x="10" y="34"/>
                </a:lnTo>
                <a:lnTo>
                  <a:pt x="6" y="36"/>
                </a:lnTo>
                <a:lnTo>
                  <a:pt x="4" y="38"/>
                </a:lnTo>
                <a:lnTo>
                  <a:pt x="2" y="40"/>
                </a:lnTo>
                <a:lnTo>
                  <a:pt x="0" y="42"/>
                </a:lnTo>
                <a:lnTo>
                  <a:pt x="0" y="44"/>
                </a:lnTo>
                <a:lnTo>
                  <a:pt x="0" y="46"/>
                </a:lnTo>
                <a:lnTo>
                  <a:pt x="2" y="49"/>
                </a:lnTo>
                <a:lnTo>
                  <a:pt x="4" y="51"/>
                </a:lnTo>
                <a:lnTo>
                  <a:pt x="6" y="53"/>
                </a:lnTo>
                <a:lnTo>
                  <a:pt x="10" y="55"/>
                </a:lnTo>
                <a:lnTo>
                  <a:pt x="13" y="57"/>
                </a:lnTo>
                <a:lnTo>
                  <a:pt x="17" y="59"/>
                </a:lnTo>
                <a:lnTo>
                  <a:pt x="23" y="61"/>
                </a:lnTo>
                <a:lnTo>
                  <a:pt x="29" y="63"/>
                </a:lnTo>
                <a:lnTo>
                  <a:pt x="35" y="65"/>
                </a:lnTo>
                <a:lnTo>
                  <a:pt x="42" y="67"/>
                </a:lnTo>
                <a:lnTo>
                  <a:pt x="48" y="69"/>
                </a:lnTo>
                <a:lnTo>
                  <a:pt x="58" y="71"/>
                </a:lnTo>
                <a:lnTo>
                  <a:pt x="65" y="72"/>
                </a:lnTo>
                <a:lnTo>
                  <a:pt x="75" y="74"/>
                </a:lnTo>
                <a:lnTo>
                  <a:pt x="83" y="74"/>
                </a:lnTo>
                <a:lnTo>
                  <a:pt x="104" y="78"/>
                </a:lnTo>
                <a:lnTo>
                  <a:pt x="125" y="80"/>
                </a:lnTo>
                <a:lnTo>
                  <a:pt x="148" y="82"/>
                </a:lnTo>
                <a:lnTo>
                  <a:pt x="173" y="84"/>
                </a:lnTo>
                <a:lnTo>
                  <a:pt x="200" y="86"/>
                </a:lnTo>
                <a:lnTo>
                  <a:pt x="226" y="88"/>
                </a:lnTo>
                <a:lnTo>
                  <a:pt x="255" y="88"/>
                </a:lnTo>
                <a:lnTo>
                  <a:pt x="284" y="88"/>
                </a:lnTo>
                <a:lnTo>
                  <a:pt x="313" y="88"/>
                </a:lnTo>
                <a:lnTo>
                  <a:pt x="341" y="88"/>
                </a:lnTo>
                <a:lnTo>
                  <a:pt x="368" y="86"/>
                </a:lnTo>
                <a:lnTo>
                  <a:pt x="393" y="84"/>
                </a:lnTo>
                <a:lnTo>
                  <a:pt x="418" y="82"/>
                </a:lnTo>
                <a:lnTo>
                  <a:pt x="441" y="80"/>
                </a:lnTo>
                <a:lnTo>
                  <a:pt x="464" y="78"/>
                </a:lnTo>
                <a:lnTo>
                  <a:pt x="483" y="74"/>
                </a:lnTo>
                <a:lnTo>
                  <a:pt x="493" y="74"/>
                </a:lnTo>
                <a:lnTo>
                  <a:pt x="503" y="72"/>
                </a:lnTo>
                <a:lnTo>
                  <a:pt x="510" y="71"/>
                </a:lnTo>
                <a:lnTo>
                  <a:pt x="518" y="69"/>
                </a:lnTo>
                <a:lnTo>
                  <a:pt x="526" y="67"/>
                </a:lnTo>
                <a:lnTo>
                  <a:pt x="531" y="65"/>
                </a:lnTo>
                <a:lnTo>
                  <a:pt x="539" y="63"/>
                </a:lnTo>
                <a:lnTo>
                  <a:pt x="545" y="61"/>
                </a:lnTo>
                <a:lnTo>
                  <a:pt x="549" y="59"/>
                </a:lnTo>
                <a:lnTo>
                  <a:pt x="554" y="57"/>
                </a:lnTo>
                <a:lnTo>
                  <a:pt x="558" y="55"/>
                </a:lnTo>
                <a:lnTo>
                  <a:pt x="560" y="53"/>
                </a:lnTo>
                <a:lnTo>
                  <a:pt x="564" y="51"/>
                </a:lnTo>
                <a:lnTo>
                  <a:pt x="566" y="49"/>
                </a:lnTo>
                <a:lnTo>
                  <a:pt x="566" y="46"/>
                </a:lnTo>
                <a:lnTo>
                  <a:pt x="566" y="44"/>
                </a:lnTo>
                <a:lnTo>
                  <a:pt x="566" y="42"/>
                </a:lnTo>
                <a:lnTo>
                  <a:pt x="566" y="40"/>
                </a:lnTo>
                <a:lnTo>
                  <a:pt x="564" y="38"/>
                </a:lnTo>
                <a:lnTo>
                  <a:pt x="560" y="36"/>
                </a:lnTo>
                <a:lnTo>
                  <a:pt x="558" y="34"/>
                </a:lnTo>
                <a:lnTo>
                  <a:pt x="554" y="30"/>
                </a:lnTo>
                <a:lnTo>
                  <a:pt x="549" y="28"/>
                </a:lnTo>
                <a:lnTo>
                  <a:pt x="545" y="26"/>
                </a:lnTo>
                <a:lnTo>
                  <a:pt x="539" y="24"/>
                </a:lnTo>
                <a:lnTo>
                  <a:pt x="531" y="23"/>
                </a:lnTo>
                <a:lnTo>
                  <a:pt x="526" y="21"/>
                </a:lnTo>
                <a:lnTo>
                  <a:pt x="518" y="19"/>
                </a:lnTo>
                <a:lnTo>
                  <a:pt x="510" y="19"/>
                </a:lnTo>
                <a:lnTo>
                  <a:pt x="503" y="17"/>
                </a:lnTo>
                <a:lnTo>
                  <a:pt x="493" y="15"/>
                </a:lnTo>
                <a:lnTo>
                  <a:pt x="483" y="13"/>
                </a:lnTo>
                <a:lnTo>
                  <a:pt x="464" y="11"/>
                </a:lnTo>
                <a:lnTo>
                  <a:pt x="441" y="7"/>
                </a:lnTo>
                <a:lnTo>
                  <a:pt x="418" y="5"/>
                </a:lnTo>
                <a:lnTo>
                  <a:pt x="393" y="3"/>
                </a:lnTo>
                <a:lnTo>
                  <a:pt x="368" y="1"/>
                </a:lnTo>
                <a:lnTo>
                  <a:pt x="341" y="1"/>
                </a:lnTo>
                <a:lnTo>
                  <a:pt x="313" y="0"/>
                </a:lnTo>
                <a:lnTo>
                  <a:pt x="284"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01" name="Freeform 45"/>
          <p:cNvSpPr>
            <a:spLocks/>
          </p:cNvSpPr>
          <p:nvPr/>
        </p:nvSpPr>
        <p:spPr bwMode="auto">
          <a:xfrm>
            <a:off x="7223125" y="4376738"/>
            <a:ext cx="447675" cy="68262"/>
          </a:xfrm>
          <a:custGeom>
            <a:avLst/>
            <a:gdLst>
              <a:gd name="T0" fmla="*/ 255 w 566"/>
              <a:gd name="T1" fmla="*/ 0 h 86"/>
              <a:gd name="T2" fmla="*/ 200 w 566"/>
              <a:gd name="T3" fmla="*/ 2 h 86"/>
              <a:gd name="T4" fmla="*/ 148 w 566"/>
              <a:gd name="T5" fmla="*/ 4 h 86"/>
              <a:gd name="T6" fmla="*/ 104 w 566"/>
              <a:gd name="T7" fmla="*/ 10 h 86"/>
              <a:gd name="T8" fmla="*/ 75 w 566"/>
              <a:gd name="T9" fmla="*/ 13 h 86"/>
              <a:gd name="T10" fmla="*/ 58 w 566"/>
              <a:gd name="T11" fmla="*/ 17 h 86"/>
              <a:gd name="T12" fmla="*/ 42 w 566"/>
              <a:gd name="T13" fmla="*/ 19 h 86"/>
              <a:gd name="T14" fmla="*/ 29 w 566"/>
              <a:gd name="T15" fmla="*/ 23 h 86"/>
              <a:gd name="T16" fmla="*/ 17 w 566"/>
              <a:gd name="T17" fmla="*/ 27 h 86"/>
              <a:gd name="T18" fmla="*/ 10 w 566"/>
              <a:gd name="T19" fmla="*/ 31 h 86"/>
              <a:gd name="T20" fmla="*/ 4 w 566"/>
              <a:gd name="T21" fmla="*/ 37 h 86"/>
              <a:gd name="T22" fmla="*/ 0 w 566"/>
              <a:gd name="T23" fmla="*/ 40 h 86"/>
              <a:gd name="T24" fmla="*/ 0 w 566"/>
              <a:gd name="T25" fmla="*/ 44 h 86"/>
              <a:gd name="T26" fmla="*/ 4 w 566"/>
              <a:gd name="T27" fmla="*/ 48 h 86"/>
              <a:gd name="T28" fmla="*/ 10 w 566"/>
              <a:gd name="T29" fmla="*/ 54 h 86"/>
              <a:gd name="T30" fmla="*/ 17 w 566"/>
              <a:gd name="T31" fmla="*/ 58 h 86"/>
              <a:gd name="T32" fmla="*/ 29 w 566"/>
              <a:gd name="T33" fmla="*/ 61 h 86"/>
              <a:gd name="T34" fmla="*/ 42 w 566"/>
              <a:gd name="T35" fmla="*/ 65 h 86"/>
              <a:gd name="T36" fmla="*/ 58 w 566"/>
              <a:gd name="T37" fmla="*/ 69 h 86"/>
              <a:gd name="T38" fmla="*/ 75 w 566"/>
              <a:gd name="T39" fmla="*/ 71 h 86"/>
              <a:gd name="T40" fmla="*/ 104 w 566"/>
              <a:gd name="T41" fmla="*/ 75 h 86"/>
              <a:gd name="T42" fmla="*/ 148 w 566"/>
              <a:gd name="T43" fmla="*/ 81 h 86"/>
              <a:gd name="T44" fmla="*/ 200 w 566"/>
              <a:gd name="T45" fmla="*/ 85 h 86"/>
              <a:gd name="T46" fmla="*/ 255 w 566"/>
              <a:gd name="T47" fmla="*/ 85 h 86"/>
              <a:gd name="T48" fmla="*/ 313 w 566"/>
              <a:gd name="T49" fmla="*/ 85 h 86"/>
              <a:gd name="T50" fmla="*/ 368 w 566"/>
              <a:gd name="T51" fmla="*/ 85 h 86"/>
              <a:gd name="T52" fmla="*/ 418 w 566"/>
              <a:gd name="T53" fmla="*/ 81 h 86"/>
              <a:gd name="T54" fmla="*/ 464 w 566"/>
              <a:gd name="T55" fmla="*/ 75 h 86"/>
              <a:gd name="T56" fmla="*/ 493 w 566"/>
              <a:gd name="T57" fmla="*/ 71 h 86"/>
              <a:gd name="T58" fmla="*/ 510 w 566"/>
              <a:gd name="T59" fmla="*/ 69 h 86"/>
              <a:gd name="T60" fmla="*/ 526 w 566"/>
              <a:gd name="T61" fmla="*/ 65 h 86"/>
              <a:gd name="T62" fmla="*/ 539 w 566"/>
              <a:gd name="T63" fmla="*/ 61 h 86"/>
              <a:gd name="T64" fmla="*/ 549 w 566"/>
              <a:gd name="T65" fmla="*/ 58 h 86"/>
              <a:gd name="T66" fmla="*/ 558 w 566"/>
              <a:gd name="T67" fmla="*/ 54 h 86"/>
              <a:gd name="T68" fmla="*/ 564 w 566"/>
              <a:gd name="T69" fmla="*/ 48 h 86"/>
              <a:gd name="T70" fmla="*/ 566 w 566"/>
              <a:gd name="T71" fmla="*/ 44 h 86"/>
              <a:gd name="T72" fmla="*/ 566 w 566"/>
              <a:gd name="T73" fmla="*/ 40 h 86"/>
              <a:gd name="T74" fmla="*/ 564 w 566"/>
              <a:gd name="T75" fmla="*/ 37 h 86"/>
              <a:gd name="T76" fmla="*/ 558 w 566"/>
              <a:gd name="T77" fmla="*/ 31 h 86"/>
              <a:gd name="T78" fmla="*/ 549 w 566"/>
              <a:gd name="T79" fmla="*/ 27 h 86"/>
              <a:gd name="T80" fmla="*/ 539 w 566"/>
              <a:gd name="T81" fmla="*/ 23 h 86"/>
              <a:gd name="T82" fmla="*/ 526 w 566"/>
              <a:gd name="T83" fmla="*/ 19 h 86"/>
              <a:gd name="T84" fmla="*/ 510 w 566"/>
              <a:gd name="T85" fmla="*/ 17 h 86"/>
              <a:gd name="T86" fmla="*/ 493 w 566"/>
              <a:gd name="T87" fmla="*/ 13 h 86"/>
              <a:gd name="T88" fmla="*/ 464 w 566"/>
              <a:gd name="T89" fmla="*/ 10 h 86"/>
              <a:gd name="T90" fmla="*/ 418 w 566"/>
              <a:gd name="T91" fmla="*/ 4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0"/>
                </a:lnTo>
                <a:lnTo>
                  <a:pt x="200" y="2"/>
                </a:lnTo>
                <a:lnTo>
                  <a:pt x="173" y="2"/>
                </a:lnTo>
                <a:lnTo>
                  <a:pt x="148" y="4"/>
                </a:lnTo>
                <a:lnTo>
                  <a:pt x="125" y="6"/>
                </a:lnTo>
                <a:lnTo>
                  <a:pt x="104" y="10"/>
                </a:lnTo>
                <a:lnTo>
                  <a:pt x="83" y="12"/>
                </a:lnTo>
                <a:lnTo>
                  <a:pt x="75" y="13"/>
                </a:lnTo>
                <a:lnTo>
                  <a:pt x="65" y="15"/>
                </a:lnTo>
                <a:lnTo>
                  <a:pt x="58" y="17"/>
                </a:lnTo>
                <a:lnTo>
                  <a:pt x="48" y="17"/>
                </a:lnTo>
                <a:lnTo>
                  <a:pt x="42" y="19"/>
                </a:lnTo>
                <a:lnTo>
                  <a:pt x="35" y="21"/>
                </a:lnTo>
                <a:lnTo>
                  <a:pt x="29" y="23"/>
                </a:lnTo>
                <a:lnTo>
                  <a:pt x="23" y="25"/>
                </a:lnTo>
                <a:lnTo>
                  <a:pt x="17" y="27"/>
                </a:lnTo>
                <a:lnTo>
                  <a:pt x="13" y="29"/>
                </a:lnTo>
                <a:lnTo>
                  <a:pt x="10" y="31"/>
                </a:lnTo>
                <a:lnTo>
                  <a:pt x="6" y="35"/>
                </a:lnTo>
                <a:lnTo>
                  <a:pt x="4" y="37"/>
                </a:lnTo>
                <a:lnTo>
                  <a:pt x="2" y="38"/>
                </a:lnTo>
                <a:lnTo>
                  <a:pt x="0" y="40"/>
                </a:lnTo>
                <a:lnTo>
                  <a:pt x="0" y="42"/>
                </a:lnTo>
                <a:lnTo>
                  <a:pt x="0" y="44"/>
                </a:lnTo>
                <a:lnTo>
                  <a:pt x="2" y="46"/>
                </a:lnTo>
                <a:lnTo>
                  <a:pt x="4" y="48"/>
                </a:lnTo>
                <a:lnTo>
                  <a:pt x="6" y="52"/>
                </a:lnTo>
                <a:lnTo>
                  <a:pt x="10" y="54"/>
                </a:lnTo>
                <a:lnTo>
                  <a:pt x="13" y="56"/>
                </a:lnTo>
                <a:lnTo>
                  <a:pt x="17" y="58"/>
                </a:lnTo>
                <a:lnTo>
                  <a:pt x="23" y="60"/>
                </a:lnTo>
                <a:lnTo>
                  <a:pt x="29" y="61"/>
                </a:lnTo>
                <a:lnTo>
                  <a:pt x="35" y="63"/>
                </a:lnTo>
                <a:lnTo>
                  <a:pt x="42" y="65"/>
                </a:lnTo>
                <a:lnTo>
                  <a:pt x="48" y="67"/>
                </a:lnTo>
                <a:lnTo>
                  <a:pt x="58" y="69"/>
                </a:lnTo>
                <a:lnTo>
                  <a:pt x="65" y="69"/>
                </a:lnTo>
                <a:lnTo>
                  <a:pt x="75" y="71"/>
                </a:lnTo>
                <a:lnTo>
                  <a:pt x="83" y="73"/>
                </a:lnTo>
                <a:lnTo>
                  <a:pt x="104" y="75"/>
                </a:lnTo>
                <a:lnTo>
                  <a:pt x="125" y="79"/>
                </a:lnTo>
                <a:lnTo>
                  <a:pt x="148" y="81"/>
                </a:lnTo>
                <a:lnTo>
                  <a:pt x="173" y="83"/>
                </a:lnTo>
                <a:lnTo>
                  <a:pt x="200" y="85"/>
                </a:lnTo>
                <a:lnTo>
                  <a:pt x="226" y="85"/>
                </a:lnTo>
                <a:lnTo>
                  <a:pt x="255" y="85"/>
                </a:lnTo>
                <a:lnTo>
                  <a:pt x="284" y="86"/>
                </a:lnTo>
                <a:lnTo>
                  <a:pt x="313" y="85"/>
                </a:lnTo>
                <a:lnTo>
                  <a:pt x="341" y="85"/>
                </a:lnTo>
                <a:lnTo>
                  <a:pt x="368" y="85"/>
                </a:lnTo>
                <a:lnTo>
                  <a:pt x="393" y="83"/>
                </a:lnTo>
                <a:lnTo>
                  <a:pt x="418" y="81"/>
                </a:lnTo>
                <a:lnTo>
                  <a:pt x="441" y="79"/>
                </a:lnTo>
                <a:lnTo>
                  <a:pt x="464" y="75"/>
                </a:lnTo>
                <a:lnTo>
                  <a:pt x="483" y="73"/>
                </a:lnTo>
                <a:lnTo>
                  <a:pt x="493" y="71"/>
                </a:lnTo>
                <a:lnTo>
                  <a:pt x="503" y="69"/>
                </a:lnTo>
                <a:lnTo>
                  <a:pt x="510" y="69"/>
                </a:lnTo>
                <a:lnTo>
                  <a:pt x="518" y="67"/>
                </a:lnTo>
                <a:lnTo>
                  <a:pt x="526" y="65"/>
                </a:lnTo>
                <a:lnTo>
                  <a:pt x="531" y="63"/>
                </a:lnTo>
                <a:lnTo>
                  <a:pt x="539" y="61"/>
                </a:lnTo>
                <a:lnTo>
                  <a:pt x="545" y="60"/>
                </a:lnTo>
                <a:lnTo>
                  <a:pt x="549" y="58"/>
                </a:lnTo>
                <a:lnTo>
                  <a:pt x="554" y="56"/>
                </a:lnTo>
                <a:lnTo>
                  <a:pt x="558" y="54"/>
                </a:lnTo>
                <a:lnTo>
                  <a:pt x="560" y="52"/>
                </a:lnTo>
                <a:lnTo>
                  <a:pt x="564" y="48"/>
                </a:lnTo>
                <a:lnTo>
                  <a:pt x="566" y="46"/>
                </a:lnTo>
                <a:lnTo>
                  <a:pt x="566" y="44"/>
                </a:lnTo>
                <a:lnTo>
                  <a:pt x="566" y="42"/>
                </a:lnTo>
                <a:lnTo>
                  <a:pt x="566" y="40"/>
                </a:lnTo>
                <a:lnTo>
                  <a:pt x="566" y="38"/>
                </a:lnTo>
                <a:lnTo>
                  <a:pt x="564" y="37"/>
                </a:lnTo>
                <a:lnTo>
                  <a:pt x="560" y="35"/>
                </a:lnTo>
                <a:lnTo>
                  <a:pt x="558" y="31"/>
                </a:lnTo>
                <a:lnTo>
                  <a:pt x="554" y="29"/>
                </a:lnTo>
                <a:lnTo>
                  <a:pt x="549" y="27"/>
                </a:lnTo>
                <a:lnTo>
                  <a:pt x="545" y="25"/>
                </a:lnTo>
                <a:lnTo>
                  <a:pt x="539" y="23"/>
                </a:lnTo>
                <a:lnTo>
                  <a:pt x="531" y="21"/>
                </a:lnTo>
                <a:lnTo>
                  <a:pt x="526" y="19"/>
                </a:lnTo>
                <a:lnTo>
                  <a:pt x="518" y="17"/>
                </a:lnTo>
                <a:lnTo>
                  <a:pt x="510" y="17"/>
                </a:lnTo>
                <a:lnTo>
                  <a:pt x="503" y="15"/>
                </a:lnTo>
                <a:lnTo>
                  <a:pt x="493" y="13"/>
                </a:lnTo>
                <a:lnTo>
                  <a:pt x="483" y="12"/>
                </a:lnTo>
                <a:lnTo>
                  <a:pt x="464" y="10"/>
                </a:lnTo>
                <a:lnTo>
                  <a:pt x="441" y="6"/>
                </a:lnTo>
                <a:lnTo>
                  <a:pt x="418" y="4"/>
                </a:lnTo>
                <a:lnTo>
                  <a:pt x="393" y="2"/>
                </a:lnTo>
                <a:lnTo>
                  <a:pt x="368" y="2"/>
                </a:lnTo>
                <a:lnTo>
                  <a:pt x="341" y="0"/>
                </a:lnTo>
                <a:lnTo>
                  <a:pt x="313" y="0"/>
                </a:lnTo>
                <a:lnTo>
                  <a:pt x="28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02" name="Freeform 46"/>
          <p:cNvSpPr>
            <a:spLocks/>
          </p:cNvSpPr>
          <p:nvPr/>
        </p:nvSpPr>
        <p:spPr bwMode="auto">
          <a:xfrm>
            <a:off x="7223125" y="4376738"/>
            <a:ext cx="447675" cy="68262"/>
          </a:xfrm>
          <a:custGeom>
            <a:avLst/>
            <a:gdLst>
              <a:gd name="T0" fmla="*/ 255 w 566"/>
              <a:gd name="T1" fmla="*/ 0 h 86"/>
              <a:gd name="T2" fmla="*/ 200 w 566"/>
              <a:gd name="T3" fmla="*/ 2 h 86"/>
              <a:gd name="T4" fmla="*/ 148 w 566"/>
              <a:gd name="T5" fmla="*/ 4 h 86"/>
              <a:gd name="T6" fmla="*/ 104 w 566"/>
              <a:gd name="T7" fmla="*/ 10 h 86"/>
              <a:gd name="T8" fmla="*/ 75 w 566"/>
              <a:gd name="T9" fmla="*/ 13 h 86"/>
              <a:gd name="T10" fmla="*/ 58 w 566"/>
              <a:gd name="T11" fmla="*/ 17 h 86"/>
              <a:gd name="T12" fmla="*/ 42 w 566"/>
              <a:gd name="T13" fmla="*/ 19 h 86"/>
              <a:gd name="T14" fmla="*/ 29 w 566"/>
              <a:gd name="T15" fmla="*/ 23 h 86"/>
              <a:gd name="T16" fmla="*/ 17 w 566"/>
              <a:gd name="T17" fmla="*/ 27 h 86"/>
              <a:gd name="T18" fmla="*/ 10 w 566"/>
              <a:gd name="T19" fmla="*/ 31 h 86"/>
              <a:gd name="T20" fmla="*/ 4 w 566"/>
              <a:gd name="T21" fmla="*/ 37 h 86"/>
              <a:gd name="T22" fmla="*/ 0 w 566"/>
              <a:gd name="T23" fmla="*/ 40 h 86"/>
              <a:gd name="T24" fmla="*/ 0 w 566"/>
              <a:gd name="T25" fmla="*/ 44 h 86"/>
              <a:gd name="T26" fmla="*/ 4 w 566"/>
              <a:gd name="T27" fmla="*/ 48 h 86"/>
              <a:gd name="T28" fmla="*/ 10 w 566"/>
              <a:gd name="T29" fmla="*/ 54 h 86"/>
              <a:gd name="T30" fmla="*/ 17 w 566"/>
              <a:gd name="T31" fmla="*/ 58 h 86"/>
              <a:gd name="T32" fmla="*/ 29 w 566"/>
              <a:gd name="T33" fmla="*/ 61 h 86"/>
              <a:gd name="T34" fmla="*/ 42 w 566"/>
              <a:gd name="T35" fmla="*/ 65 h 86"/>
              <a:gd name="T36" fmla="*/ 58 w 566"/>
              <a:gd name="T37" fmla="*/ 69 h 86"/>
              <a:gd name="T38" fmla="*/ 75 w 566"/>
              <a:gd name="T39" fmla="*/ 71 h 86"/>
              <a:gd name="T40" fmla="*/ 104 w 566"/>
              <a:gd name="T41" fmla="*/ 75 h 86"/>
              <a:gd name="T42" fmla="*/ 148 w 566"/>
              <a:gd name="T43" fmla="*/ 81 h 86"/>
              <a:gd name="T44" fmla="*/ 200 w 566"/>
              <a:gd name="T45" fmla="*/ 85 h 86"/>
              <a:gd name="T46" fmla="*/ 255 w 566"/>
              <a:gd name="T47" fmla="*/ 85 h 86"/>
              <a:gd name="T48" fmla="*/ 313 w 566"/>
              <a:gd name="T49" fmla="*/ 85 h 86"/>
              <a:gd name="T50" fmla="*/ 368 w 566"/>
              <a:gd name="T51" fmla="*/ 85 h 86"/>
              <a:gd name="T52" fmla="*/ 418 w 566"/>
              <a:gd name="T53" fmla="*/ 81 h 86"/>
              <a:gd name="T54" fmla="*/ 464 w 566"/>
              <a:gd name="T55" fmla="*/ 75 h 86"/>
              <a:gd name="T56" fmla="*/ 493 w 566"/>
              <a:gd name="T57" fmla="*/ 71 h 86"/>
              <a:gd name="T58" fmla="*/ 510 w 566"/>
              <a:gd name="T59" fmla="*/ 69 h 86"/>
              <a:gd name="T60" fmla="*/ 526 w 566"/>
              <a:gd name="T61" fmla="*/ 65 h 86"/>
              <a:gd name="T62" fmla="*/ 539 w 566"/>
              <a:gd name="T63" fmla="*/ 61 h 86"/>
              <a:gd name="T64" fmla="*/ 549 w 566"/>
              <a:gd name="T65" fmla="*/ 58 h 86"/>
              <a:gd name="T66" fmla="*/ 558 w 566"/>
              <a:gd name="T67" fmla="*/ 54 h 86"/>
              <a:gd name="T68" fmla="*/ 564 w 566"/>
              <a:gd name="T69" fmla="*/ 48 h 86"/>
              <a:gd name="T70" fmla="*/ 566 w 566"/>
              <a:gd name="T71" fmla="*/ 44 h 86"/>
              <a:gd name="T72" fmla="*/ 566 w 566"/>
              <a:gd name="T73" fmla="*/ 40 h 86"/>
              <a:gd name="T74" fmla="*/ 564 w 566"/>
              <a:gd name="T75" fmla="*/ 37 h 86"/>
              <a:gd name="T76" fmla="*/ 558 w 566"/>
              <a:gd name="T77" fmla="*/ 31 h 86"/>
              <a:gd name="T78" fmla="*/ 549 w 566"/>
              <a:gd name="T79" fmla="*/ 27 h 86"/>
              <a:gd name="T80" fmla="*/ 539 w 566"/>
              <a:gd name="T81" fmla="*/ 23 h 86"/>
              <a:gd name="T82" fmla="*/ 526 w 566"/>
              <a:gd name="T83" fmla="*/ 19 h 86"/>
              <a:gd name="T84" fmla="*/ 510 w 566"/>
              <a:gd name="T85" fmla="*/ 17 h 86"/>
              <a:gd name="T86" fmla="*/ 493 w 566"/>
              <a:gd name="T87" fmla="*/ 13 h 86"/>
              <a:gd name="T88" fmla="*/ 464 w 566"/>
              <a:gd name="T89" fmla="*/ 10 h 86"/>
              <a:gd name="T90" fmla="*/ 418 w 566"/>
              <a:gd name="T91" fmla="*/ 4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0"/>
                </a:lnTo>
                <a:lnTo>
                  <a:pt x="200" y="2"/>
                </a:lnTo>
                <a:lnTo>
                  <a:pt x="173" y="2"/>
                </a:lnTo>
                <a:lnTo>
                  <a:pt x="148" y="4"/>
                </a:lnTo>
                <a:lnTo>
                  <a:pt x="125" y="6"/>
                </a:lnTo>
                <a:lnTo>
                  <a:pt x="104" y="10"/>
                </a:lnTo>
                <a:lnTo>
                  <a:pt x="83" y="12"/>
                </a:lnTo>
                <a:lnTo>
                  <a:pt x="75" y="13"/>
                </a:lnTo>
                <a:lnTo>
                  <a:pt x="65" y="15"/>
                </a:lnTo>
                <a:lnTo>
                  <a:pt x="58" y="17"/>
                </a:lnTo>
                <a:lnTo>
                  <a:pt x="48" y="17"/>
                </a:lnTo>
                <a:lnTo>
                  <a:pt x="42" y="19"/>
                </a:lnTo>
                <a:lnTo>
                  <a:pt x="35" y="21"/>
                </a:lnTo>
                <a:lnTo>
                  <a:pt x="29" y="23"/>
                </a:lnTo>
                <a:lnTo>
                  <a:pt x="23" y="25"/>
                </a:lnTo>
                <a:lnTo>
                  <a:pt x="17" y="27"/>
                </a:lnTo>
                <a:lnTo>
                  <a:pt x="13" y="29"/>
                </a:lnTo>
                <a:lnTo>
                  <a:pt x="10" y="31"/>
                </a:lnTo>
                <a:lnTo>
                  <a:pt x="6" y="35"/>
                </a:lnTo>
                <a:lnTo>
                  <a:pt x="4" y="37"/>
                </a:lnTo>
                <a:lnTo>
                  <a:pt x="2" y="38"/>
                </a:lnTo>
                <a:lnTo>
                  <a:pt x="0" y="40"/>
                </a:lnTo>
                <a:lnTo>
                  <a:pt x="0" y="42"/>
                </a:lnTo>
                <a:lnTo>
                  <a:pt x="0" y="44"/>
                </a:lnTo>
                <a:lnTo>
                  <a:pt x="2" y="46"/>
                </a:lnTo>
                <a:lnTo>
                  <a:pt x="4" y="48"/>
                </a:lnTo>
                <a:lnTo>
                  <a:pt x="6" y="52"/>
                </a:lnTo>
                <a:lnTo>
                  <a:pt x="10" y="54"/>
                </a:lnTo>
                <a:lnTo>
                  <a:pt x="13" y="56"/>
                </a:lnTo>
                <a:lnTo>
                  <a:pt x="17" y="58"/>
                </a:lnTo>
                <a:lnTo>
                  <a:pt x="23" y="60"/>
                </a:lnTo>
                <a:lnTo>
                  <a:pt x="29" y="61"/>
                </a:lnTo>
                <a:lnTo>
                  <a:pt x="35" y="63"/>
                </a:lnTo>
                <a:lnTo>
                  <a:pt x="42" y="65"/>
                </a:lnTo>
                <a:lnTo>
                  <a:pt x="48" y="67"/>
                </a:lnTo>
                <a:lnTo>
                  <a:pt x="58" y="69"/>
                </a:lnTo>
                <a:lnTo>
                  <a:pt x="65" y="69"/>
                </a:lnTo>
                <a:lnTo>
                  <a:pt x="75" y="71"/>
                </a:lnTo>
                <a:lnTo>
                  <a:pt x="83" y="73"/>
                </a:lnTo>
                <a:lnTo>
                  <a:pt x="104" y="75"/>
                </a:lnTo>
                <a:lnTo>
                  <a:pt x="125" y="79"/>
                </a:lnTo>
                <a:lnTo>
                  <a:pt x="148" y="81"/>
                </a:lnTo>
                <a:lnTo>
                  <a:pt x="173" y="83"/>
                </a:lnTo>
                <a:lnTo>
                  <a:pt x="200" y="85"/>
                </a:lnTo>
                <a:lnTo>
                  <a:pt x="226" y="85"/>
                </a:lnTo>
                <a:lnTo>
                  <a:pt x="255" y="85"/>
                </a:lnTo>
                <a:lnTo>
                  <a:pt x="284" y="86"/>
                </a:lnTo>
                <a:lnTo>
                  <a:pt x="313" y="85"/>
                </a:lnTo>
                <a:lnTo>
                  <a:pt x="341" y="85"/>
                </a:lnTo>
                <a:lnTo>
                  <a:pt x="368" y="85"/>
                </a:lnTo>
                <a:lnTo>
                  <a:pt x="393" y="83"/>
                </a:lnTo>
                <a:lnTo>
                  <a:pt x="418" y="81"/>
                </a:lnTo>
                <a:lnTo>
                  <a:pt x="441" y="79"/>
                </a:lnTo>
                <a:lnTo>
                  <a:pt x="464" y="75"/>
                </a:lnTo>
                <a:lnTo>
                  <a:pt x="483" y="73"/>
                </a:lnTo>
                <a:lnTo>
                  <a:pt x="493" y="71"/>
                </a:lnTo>
                <a:lnTo>
                  <a:pt x="503" y="69"/>
                </a:lnTo>
                <a:lnTo>
                  <a:pt x="510" y="69"/>
                </a:lnTo>
                <a:lnTo>
                  <a:pt x="518" y="67"/>
                </a:lnTo>
                <a:lnTo>
                  <a:pt x="526" y="65"/>
                </a:lnTo>
                <a:lnTo>
                  <a:pt x="531" y="63"/>
                </a:lnTo>
                <a:lnTo>
                  <a:pt x="539" y="61"/>
                </a:lnTo>
                <a:lnTo>
                  <a:pt x="545" y="60"/>
                </a:lnTo>
                <a:lnTo>
                  <a:pt x="549" y="58"/>
                </a:lnTo>
                <a:lnTo>
                  <a:pt x="554" y="56"/>
                </a:lnTo>
                <a:lnTo>
                  <a:pt x="558" y="54"/>
                </a:lnTo>
                <a:lnTo>
                  <a:pt x="560" y="52"/>
                </a:lnTo>
                <a:lnTo>
                  <a:pt x="564" y="48"/>
                </a:lnTo>
                <a:lnTo>
                  <a:pt x="566" y="46"/>
                </a:lnTo>
                <a:lnTo>
                  <a:pt x="566" y="44"/>
                </a:lnTo>
                <a:lnTo>
                  <a:pt x="566" y="42"/>
                </a:lnTo>
                <a:lnTo>
                  <a:pt x="566" y="40"/>
                </a:lnTo>
                <a:lnTo>
                  <a:pt x="566" y="38"/>
                </a:lnTo>
                <a:lnTo>
                  <a:pt x="564" y="37"/>
                </a:lnTo>
                <a:lnTo>
                  <a:pt x="560" y="35"/>
                </a:lnTo>
                <a:lnTo>
                  <a:pt x="558" y="31"/>
                </a:lnTo>
                <a:lnTo>
                  <a:pt x="554" y="29"/>
                </a:lnTo>
                <a:lnTo>
                  <a:pt x="549" y="27"/>
                </a:lnTo>
                <a:lnTo>
                  <a:pt x="545" y="25"/>
                </a:lnTo>
                <a:lnTo>
                  <a:pt x="539" y="23"/>
                </a:lnTo>
                <a:lnTo>
                  <a:pt x="531" y="21"/>
                </a:lnTo>
                <a:lnTo>
                  <a:pt x="526" y="19"/>
                </a:lnTo>
                <a:lnTo>
                  <a:pt x="518" y="17"/>
                </a:lnTo>
                <a:lnTo>
                  <a:pt x="510" y="17"/>
                </a:lnTo>
                <a:lnTo>
                  <a:pt x="503" y="15"/>
                </a:lnTo>
                <a:lnTo>
                  <a:pt x="493" y="13"/>
                </a:lnTo>
                <a:lnTo>
                  <a:pt x="483" y="12"/>
                </a:lnTo>
                <a:lnTo>
                  <a:pt x="464" y="10"/>
                </a:lnTo>
                <a:lnTo>
                  <a:pt x="441" y="6"/>
                </a:lnTo>
                <a:lnTo>
                  <a:pt x="418" y="4"/>
                </a:lnTo>
                <a:lnTo>
                  <a:pt x="393" y="2"/>
                </a:lnTo>
                <a:lnTo>
                  <a:pt x="368" y="2"/>
                </a:lnTo>
                <a:lnTo>
                  <a:pt x="341" y="0"/>
                </a:lnTo>
                <a:lnTo>
                  <a:pt x="313" y="0"/>
                </a:lnTo>
                <a:lnTo>
                  <a:pt x="284" y="0"/>
                </a:lnTo>
              </a:path>
            </a:pathLst>
          </a:custGeom>
          <a:noFill/>
          <a:ln w="79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03" name="Freeform 47"/>
          <p:cNvSpPr>
            <a:spLocks/>
          </p:cNvSpPr>
          <p:nvPr/>
        </p:nvSpPr>
        <p:spPr bwMode="auto">
          <a:xfrm>
            <a:off x="7223125" y="4648200"/>
            <a:ext cx="447675" cy="68263"/>
          </a:xfrm>
          <a:custGeom>
            <a:avLst/>
            <a:gdLst>
              <a:gd name="T0" fmla="*/ 255 w 566"/>
              <a:gd name="T1" fmla="*/ 0 h 86"/>
              <a:gd name="T2" fmla="*/ 200 w 566"/>
              <a:gd name="T3" fmla="*/ 2 h 86"/>
              <a:gd name="T4" fmla="*/ 148 w 566"/>
              <a:gd name="T5" fmla="*/ 4 h 86"/>
              <a:gd name="T6" fmla="*/ 104 w 566"/>
              <a:gd name="T7" fmla="*/ 9 h 86"/>
              <a:gd name="T8" fmla="*/ 75 w 566"/>
              <a:gd name="T9" fmla="*/ 13 h 86"/>
              <a:gd name="T10" fmla="*/ 58 w 566"/>
              <a:gd name="T11" fmla="*/ 17 h 86"/>
              <a:gd name="T12" fmla="*/ 42 w 566"/>
              <a:gd name="T13" fmla="*/ 19 h 86"/>
              <a:gd name="T14" fmla="*/ 29 w 566"/>
              <a:gd name="T15" fmla="*/ 23 h 86"/>
              <a:gd name="T16" fmla="*/ 17 w 566"/>
              <a:gd name="T17" fmla="*/ 27 h 86"/>
              <a:gd name="T18" fmla="*/ 10 w 566"/>
              <a:gd name="T19" fmla="*/ 30 h 86"/>
              <a:gd name="T20" fmla="*/ 4 w 566"/>
              <a:gd name="T21" fmla="*/ 36 h 86"/>
              <a:gd name="T22" fmla="*/ 0 w 566"/>
              <a:gd name="T23" fmla="*/ 40 h 86"/>
              <a:gd name="T24" fmla="*/ 0 w 566"/>
              <a:gd name="T25" fmla="*/ 44 h 86"/>
              <a:gd name="T26" fmla="*/ 4 w 566"/>
              <a:gd name="T27" fmla="*/ 48 h 86"/>
              <a:gd name="T28" fmla="*/ 10 w 566"/>
              <a:gd name="T29" fmla="*/ 53 h 86"/>
              <a:gd name="T30" fmla="*/ 17 w 566"/>
              <a:gd name="T31" fmla="*/ 57 h 86"/>
              <a:gd name="T32" fmla="*/ 29 w 566"/>
              <a:gd name="T33" fmla="*/ 61 h 86"/>
              <a:gd name="T34" fmla="*/ 42 w 566"/>
              <a:gd name="T35" fmla="*/ 65 h 86"/>
              <a:gd name="T36" fmla="*/ 58 w 566"/>
              <a:gd name="T37" fmla="*/ 67 h 86"/>
              <a:gd name="T38" fmla="*/ 75 w 566"/>
              <a:gd name="T39" fmla="*/ 71 h 86"/>
              <a:gd name="T40" fmla="*/ 104 w 566"/>
              <a:gd name="T41" fmla="*/ 75 h 86"/>
              <a:gd name="T42" fmla="*/ 148 w 566"/>
              <a:gd name="T43" fmla="*/ 80 h 86"/>
              <a:gd name="T44" fmla="*/ 200 w 566"/>
              <a:gd name="T45" fmla="*/ 82 h 86"/>
              <a:gd name="T46" fmla="*/ 255 w 566"/>
              <a:gd name="T47" fmla="*/ 84 h 86"/>
              <a:gd name="T48" fmla="*/ 313 w 566"/>
              <a:gd name="T49" fmla="*/ 84 h 86"/>
              <a:gd name="T50" fmla="*/ 368 w 566"/>
              <a:gd name="T51" fmla="*/ 84 h 86"/>
              <a:gd name="T52" fmla="*/ 418 w 566"/>
              <a:gd name="T53" fmla="*/ 80 h 86"/>
              <a:gd name="T54" fmla="*/ 464 w 566"/>
              <a:gd name="T55" fmla="*/ 75 h 86"/>
              <a:gd name="T56" fmla="*/ 493 w 566"/>
              <a:gd name="T57" fmla="*/ 71 h 86"/>
              <a:gd name="T58" fmla="*/ 510 w 566"/>
              <a:gd name="T59" fmla="*/ 67 h 86"/>
              <a:gd name="T60" fmla="*/ 526 w 566"/>
              <a:gd name="T61" fmla="*/ 65 h 86"/>
              <a:gd name="T62" fmla="*/ 539 w 566"/>
              <a:gd name="T63" fmla="*/ 61 h 86"/>
              <a:gd name="T64" fmla="*/ 549 w 566"/>
              <a:gd name="T65" fmla="*/ 57 h 86"/>
              <a:gd name="T66" fmla="*/ 558 w 566"/>
              <a:gd name="T67" fmla="*/ 53 h 86"/>
              <a:gd name="T68" fmla="*/ 564 w 566"/>
              <a:gd name="T69" fmla="*/ 48 h 86"/>
              <a:gd name="T70" fmla="*/ 566 w 566"/>
              <a:gd name="T71" fmla="*/ 44 h 86"/>
              <a:gd name="T72" fmla="*/ 566 w 566"/>
              <a:gd name="T73" fmla="*/ 40 h 86"/>
              <a:gd name="T74" fmla="*/ 564 w 566"/>
              <a:gd name="T75" fmla="*/ 36 h 86"/>
              <a:gd name="T76" fmla="*/ 558 w 566"/>
              <a:gd name="T77" fmla="*/ 30 h 86"/>
              <a:gd name="T78" fmla="*/ 549 w 566"/>
              <a:gd name="T79" fmla="*/ 27 h 86"/>
              <a:gd name="T80" fmla="*/ 539 w 566"/>
              <a:gd name="T81" fmla="*/ 23 h 86"/>
              <a:gd name="T82" fmla="*/ 526 w 566"/>
              <a:gd name="T83" fmla="*/ 19 h 86"/>
              <a:gd name="T84" fmla="*/ 510 w 566"/>
              <a:gd name="T85" fmla="*/ 17 h 86"/>
              <a:gd name="T86" fmla="*/ 493 w 566"/>
              <a:gd name="T87" fmla="*/ 13 h 86"/>
              <a:gd name="T88" fmla="*/ 464 w 566"/>
              <a:gd name="T89" fmla="*/ 9 h 86"/>
              <a:gd name="T90" fmla="*/ 418 w 566"/>
              <a:gd name="T91" fmla="*/ 4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0"/>
                </a:lnTo>
                <a:lnTo>
                  <a:pt x="200" y="2"/>
                </a:lnTo>
                <a:lnTo>
                  <a:pt x="173" y="2"/>
                </a:lnTo>
                <a:lnTo>
                  <a:pt x="148" y="4"/>
                </a:lnTo>
                <a:lnTo>
                  <a:pt x="125" y="5"/>
                </a:lnTo>
                <a:lnTo>
                  <a:pt x="104" y="9"/>
                </a:lnTo>
                <a:lnTo>
                  <a:pt x="83" y="11"/>
                </a:lnTo>
                <a:lnTo>
                  <a:pt x="75" y="13"/>
                </a:lnTo>
                <a:lnTo>
                  <a:pt x="65" y="15"/>
                </a:lnTo>
                <a:lnTo>
                  <a:pt x="58" y="17"/>
                </a:lnTo>
                <a:lnTo>
                  <a:pt x="48" y="17"/>
                </a:lnTo>
                <a:lnTo>
                  <a:pt x="42" y="19"/>
                </a:lnTo>
                <a:lnTo>
                  <a:pt x="35" y="21"/>
                </a:lnTo>
                <a:lnTo>
                  <a:pt x="29" y="23"/>
                </a:lnTo>
                <a:lnTo>
                  <a:pt x="23" y="25"/>
                </a:lnTo>
                <a:lnTo>
                  <a:pt x="17" y="27"/>
                </a:lnTo>
                <a:lnTo>
                  <a:pt x="13" y="29"/>
                </a:lnTo>
                <a:lnTo>
                  <a:pt x="10" y="30"/>
                </a:lnTo>
                <a:lnTo>
                  <a:pt x="6" y="32"/>
                </a:lnTo>
                <a:lnTo>
                  <a:pt x="4" y="36"/>
                </a:lnTo>
                <a:lnTo>
                  <a:pt x="2" y="38"/>
                </a:lnTo>
                <a:lnTo>
                  <a:pt x="0" y="40"/>
                </a:lnTo>
                <a:lnTo>
                  <a:pt x="0" y="42"/>
                </a:lnTo>
                <a:lnTo>
                  <a:pt x="0" y="44"/>
                </a:lnTo>
                <a:lnTo>
                  <a:pt x="2" y="46"/>
                </a:lnTo>
                <a:lnTo>
                  <a:pt x="4" y="48"/>
                </a:lnTo>
                <a:lnTo>
                  <a:pt x="6" y="52"/>
                </a:lnTo>
                <a:lnTo>
                  <a:pt x="10" y="53"/>
                </a:lnTo>
                <a:lnTo>
                  <a:pt x="13" y="55"/>
                </a:lnTo>
                <a:lnTo>
                  <a:pt x="17" y="57"/>
                </a:lnTo>
                <a:lnTo>
                  <a:pt x="23" y="59"/>
                </a:lnTo>
                <a:lnTo>
                  <a:pt x="29" y="61"/>
                </a:lnTo>
                <a:lnTo>
                  <a:pt x="35" y="63"/>
                </a:lnTo>
                <a:lnTo>
                  <a:pt x="42" y="65"/>
                </a:lnTo>
                <a:lnTo>
                  <a:pt x="48" y="67"/>
                </a:lnTo>
                <a:lnTo>
                  <a:pt x="58" y="67"/>
                </a:lnTo>
                <a:lnTo>
                  <a:pt x="65" y="69"/>
                </a:lnTo>
                <a:lnTo>
                  <a:pt x="75" y="71"/>
                </a:lnTo>
                <a:lnTo>
                  <a:pt x="83" y="73"/>
                </a:lnTo>
                <a:lnTo>
                  <a:pt x="104" y="75"/>
                </a:lnTo>
                <a:lnTo>
                  <a:pt x="125" y="78"/>
                </a:lnTo>
                <a:lnTo>
                  <a:pt x="148" y="80"/>
                </a:lnTo>
                <a:lnTo>
                  <a:pt x="173" y="82"/>
                </a:lnTo>
                <a:lnTo>
                  <a:pt x="200" y="82"/>
                </a:lnTo>
                <a:lnTo>
                  <a:pt x="226" y="84"/>
                </a:lnTo>
                <a:lnTo>
                  <a:pt x="255" y="84"/>
                </a:lnTo>
                <a:lnTo>
                  <a:pt x="284" y="86"/>
                </a:lnTo>
                <a:lnTo>
                  <a:pt x="313" y="84"/>
                </a:lnTo>
                <a:lnTo>
                  <a:pt x="341" y="84"/>
                </a:lnTo>
                <a:lnTo>
                  <a:pt x="368" y="84"/>
                </a:lnTo>
                <a:lnTo>
                  <a:pt x="393" y="82"/>
                </a:lnTo>
                <a:lnTo>
                  <a:pt x="418" y="80"/>
                </a:lnTo>
                <a:lnTo>
                  <a:pt x="441" y="78"/>
                </a:lnTo>
                <a:lnTo>
                  <a:pt x="464" y="75"/>
                </a:lnTo>
                <a:lnTo>
                  <a:pt x="483" y="73"/>
                </a:lnTo>
                <a:lnTo>
                  <a:pt x="493" y="71"/>
                </a:lnTo>
                <a:lnTo>
                  <a:pt x="503" y="69"/>
                </a:lnTo>
                <a:lnTo>
                  <a:pt x="510" y="67"/>
                </a:lnTo>
                <a:lnTo>
                  <a:pt x="518" y="67"/>
                </a:lnTo>
                <a:lnTo>
                  <a:pt x="526" y="65"/>
                </a:lnTo>
                <a:lnTo>
                  <a:pt x="531" y="63"/>
                </a:lnTo>
                <a:lnTo>
                  <a:pt x="539" y="61"/>
                </a:lnTo>
                <a:lnTo>
                  <a:pt x="545" y="59"/>
                </a:lnTo>
                <a:lnTo>
                  <a:pt x="549" y="57"/>
                </a:lnTo>
                <a:lnTo>
                  <a:pt x="554" y="55"/>
                </a:lnTo>
                <a:lnTo>
                  <a:pt x="558" y="53"/>
                </a:lnTo>
                <a:lnTo>
                  <a:pt x="560" y="52"/>
                </a:lnTo>
                <a:lnTo>
                  <a:pt x="564" y="48"/>
                </a:lnTo>
                <a:lnTo>
                  <a:pt x="566" y="46"/>
                </a:lnTo>
                <a:lnTo>
                  <a:pt x="566" y="44"/>
                </a:lnTo>
                <a:lnTo>
                  <a:pt x="566" y="42"/>
                </a:lnTo>
                <a:lnTo>
                  <a:pt x="566" y="40"/>
                </a:lnTo>
                <a:lnTo>
                  <a:pt x="566" y="38"/>
                </a:lnTo>
                <a:lnTo>
                  <a:pt x="564" y="36"/>
                </a:lnTo>
                <a:lnTo>
                  <a:pt x="560" y="32"/>
                </a:lnTo>
                <a:lnTo>
                  <a:pt x="558" y="30"/>
                </a:lnTo>
                <a:lnTo>
                  <a:pt x="554" y="29"/>
                </a:lnTo>
                <a:lnTo>
                  <a:pt x="549" y="27"/>
                </a:lnTo>
                <a:lnTo>
                  <a:pt x="545" y="25"/>
                </a:lnTo>
                <a:lnTo>
                  <a:pt x="539" y="23"/>
                </a:lnTo>
                <a:lnTo>
                  <a:pt x="531" y="21"/>
                </a:lnTo>
                <a:lnTo>
                  <a:pt x="526" y="19"/>
                </a:lnTo>
                <a:lnTo>
                  <a:pt x="518" y="17"/>
                </a:lnTo>
                <a:lnTo>
                  <a:pt x="510" y="17"/>
                </a:lnTo>
                <a:lnTo>
                  <a:pt x="503" y="15"/>
                </a:lnTo>
                <a:lnTo>
                  <a:pt x="493" y="13"/>
                </a:lnTo>
                <a:lnTo>
                  <a:pt x="483" y="11"/>
                </a:lnTo>
                <a:lnTo>
                  <a:pt x="464" y="9"/>
                </a:lnTo>
                <a:lnTo>
                  <a:pt x="441" y="5"/>
                </a:lnTo>
                <a:lnTo>
                  <a:pt x="418" y="4"/>
                </a:lnTo>
                <a:lnTo>
                  <a:pt x="393" y="2"/>
                </a:lnTo>
                <a:lnTo>
                  <a:pt x="368" y="2"/>
                </a:lnTo>
                <a:lnTo>
                  <a:pt x="341" y="0"/>
                </a:lnTo>
                <a:lnTo>
                  <a:pt x="313" y="0"/>
                </a:lnTo>
                <a:lnTo>
                  <a:pt x="284" y="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04" name="Freeform 48"/>
          <p:cNvSpPr>
            <a:spLocks/>
          </p:cNvSpPr>
          <p:nvPr/>
        </p:nvSpPr>
        <p:spPr bwMode="auto">
          <a:xfrm>
            <a:off x="7223125" y="4648200"/>
            <a:ext cx="447675" cy="68263"/>
          </a:xfrm>
          <a:custGeom>
            <a:avLst/>
            <a:gdLst>
              <a:gd name="T0" fmla="*/ 255 w 566"/>
              <a:gd name="T1" fmla="*/ 0 h 86"/>
              <a:gd name="T2" fmla="*/ 200 w 566"/>
              <a:gd name="T3" fmla="*/ 2 h 86"/>
              <a:gd name="T4" fmla="*/ 148 w 566"/>
              <a:gd name="T5" fmla="*/ 4 h 86"/>
              <a:gd name="T6" fmla="*/ 104 w 566"/>
              <a:gd name="T7" fmla="*/ 9 h 86"/>
              <a:gd name="T8" fmla="*/ 75 w 566"/>
              <a:gd name="T9" fmla="*/ 13 h 86"/>
              <a:gd name="T10" fmla="*/ 58 w 566"/>
              <a:gd name="T11" fmla="*/ 17 h 86"/>
              <a:gd name="T12" fmla="*/ 42 w 566"/>
              <a:gd name="T13" fmla="*/ 19 h 86"/>
              <a:gd name="T14" fmla="*/ 29 w 566"/>
              <a:gd name="T15" fmla="*/ 23 h 86"/>
              <a:gd name="T16" fmla="*/ 17 w 566"/>
              <a:gd name="T17" fmla="*/ 27 h 86"/>
              <a:gd name="T18" fmla="*/ 10 w 566"/>
              <a:gd name="T19" fmla="*/ 30 h 86"/>
              <a:gd name="T20" fmla="*/ 4 w 566"/>
              <a:gd name="T21" fmla="*/ 36 h 86"/>
              <a:gd name="T22" fmla="*/ 0 w 566"/>
              <a:gd name="T23" fmla="*/ 40 h 86"/>
              <a:gd name="T24" fmla="*/ 0 w 566"/>
              <a:gd name="T25" fmla="*/ 44 h 86"/>
              <a:gd name="T26" fmla="*/ 4 w 566"/>
              <a:gd name="T27" fmla="*/ 48 h 86"/>
              <a:gd name="T28" fmla="*/ 10 w 566"/>
              <a:gd name="T29" fmla="*/ 53 h 86"/>
              <a:gd name="T30" fmla="*/ 17 w 566"/>
              <a:gd name="T31" fmla="*/ 57 h 86"/>
              <a:gd name="T32" fmla="*/ 29 w 566"/>
              <a:gd name="T33" fmla="*/ 61 h 86"/>
              <a:gd name="T34" fmla="*/ 42 w 566"/>
              <a:gd name="T35" fmla="*/ 65 h 86"/>
              <a:gd name="T36" fmla="*/ 58 w 566"/>
              <a:gd name="T37" fmla="*/ 67 h 86"/>
              <a:gd name="T38" fmla="*/ 75 w 566"/>
              <a:gd name="T39" fmla="*/ 71 h 86"/>
              <a:gd name="T40" fmla="*/ 104 w 566"/>
              <a:gd name="T41" fmla="*/ 75 h 86"/>
              <a:gd name="T42" fmla="*/ 148 w 566"/>
              <a:gd name="T43" fmla="*/ 80 h 86"/>
              <a:gd name="T44" fmla="*/ 200 w 566"/>
              <a:gd name="T45" fmla="*/ 82 h 86"/>
              <a:gd name="T46" fmla="*/ 255 w 566"/>
              <a:gd name="T47" fmla="*/ 84 h 86"/>
              <a:gd name="T48" fmla="*/ 313 w 566"/>
              <a:gd name="T49" fmla="*/ 84 h 86"/>
              <a:gd name="T50" fmla="*/ 368 w 566"/>
              <a:gd name="T51" fmla="*/ 84 h 86"/>
              <a:gd name="T52" fmla="*/ 418 w 566"/>
              <a:gd name="T53" fmla="*/ 80 h 86"/>
              <a:gd name="T54" fmla="*/ 464 w 566"/>
              <a:gd name="T55" fmla="*/ 75 h 86"/>
              <a:gd name="T56" fmla="*/ 493 w 566"/>
              <a:gd name="T57" fmla="*/ 71 h 86"/>
              <a:gd name="T58" fmla="*/ 510 w 566"/>
              <a:gd name="T59" fmla="*/ 67 h 86"/>
              <a:gd name="T60" fmla="*/ 526 w 566"/>
              <a:gd name="T61" fmla="*/ 65 h 86"/>
              <a:gd name="T62" fmla="*/ 539 w 566"/>
              <a:gd name="T63" fmla="*/ 61 h 86"/>
              <a:gd name="T64" fmla="*/ 549 w 566"/>
              <a:gd name="T65" fmla="*/ 57 h 86"/>
              <a:gd name="T66" fmla="*/ 558 w 566"/>
              <a:gd name="T67" fmla="*/ 53 h 86"/>
              <a:gd name="T68" fmla="*/ 564 w 566"/>
              <a:gd name="T69" fmla="*/ 48 h 86"/>
              <a:gd name="T70" fmla="*/ 566 w 566"/>
              <a:gd name="T71" fmla="*/ 44 h 86"/>
              <a:gd name="T72" fmla="*/ 566 w 566"/>
              <a:gd name="T73" fmla="*/ 40 h 86"/>
              <a:gd name="T74" fmla="*/ 564 w 566"/>
              <a:gd name="T75" fmla="*/ 36 h 86"/>
              <a:gd name="T76" fmla="*/ 558 w 566"/>
              <a:gd name="T77" fmla="*/ 30 h 86"/>
              <a:gd name="T78" fmla="*/ 549 w 566"/>
              <a:gd name="T79" fmla="*/ 27 h 86"/>
              <a:gd name="T80" fmla="*/ 539 w 566"/>
              <a:gd name="T81" fmla="*/ 23 h 86"/>
              <a:gd name="T82" fmla="*/ 526 w 566"/>
              <a:gd name="T83" fmla="*/ 19 h 86"/>
              <a:gd name="T84" fmla="*/ 510 w 566"/>
              <a:gd name="T85" fmla="*/ 17 h 86"/>
              <a:gd name="T86" fmla="*/ 493 w 566"/>
              <a:gd name="T87" fmla="*/ 13 h 86"/>
              <a:gd name="T88" fmla="*/ 464 w 566"/>
              <a:gd name="T89" fmla="*/ 9 h 86"/>
              <a:gd name="T90" fmla="*/ 418 w 566"/>
              <a:gd name="T91" fmla="*/ 4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0"/>
                </a:lnTo>
                <a:lnTo>
                  <a:pt x="200" y="2"/>
                </a:lnTo>
                <a:lnTo>
                  <a:pt x="173" y="2"/>
                </a:lnTo>
                <a:lnTo>
                  <a:pt x="148" y="4"/>
                </a:lnTo>
                <a:lnTo>
                  <a:pt x="125" y="5"/>
                </a:lnTo>
                <a:lnTo>
                  <a:pt x="104" y="9"/>
                </a:lnTo>
                <a:lnTo>
                  <a:pt x="83" y="11"/>
                </a:lnTo>
                <a:lnTo>
                  <a:pt x="75" y="13"/>
                </a:lnTo>
                <a:lnTo>
                  <a:pt x="65" y="15"/>
                </a:lnTo>
                <a:lnTo>
                  <a:pt x="58" y="17"/>
                </a:lnTo>
                <a:lnTo>
                  <a:pt x="48" y="17"/>
                </a:lnTo>
                <a:lnTo>
                  <a:pt x="42" y="19"/>
                </a:lnTo>
                <a:lnTo>
                  <a:pt x="35" y="21"/>
                </a:lnTo>
                <a:lnTo>
                  <a:pt x="29" y="23"/>
                </a:lnTo>
                <a:lnTo>
                  <a:pt x="23" y="25"/>
                </a:lnTo>
                <a:lnTo>
                  <a:pt x="17" y="27"/>
                </a:lnTo>
                <a:lnTo>
                  <a:pt x="13" y="29"/>
                </a:lnTo>
                <a:lnTo>
                  <a:pt x="10" y="30"/>
                </a:lnTo>
                <a:lnTo>
                  <a:pt x="6" y="32"/>
                </a:lnTo>
                <a:lnTo>
                  <a:pt x="4" y="36"/>
                </a:lnTo>
                <a:lnTo>
                  <a:pt x="2" y="38"/>
                </a:lnTo>
                <a:lnTo>
                  <a:pt x="0" y="40"/>
                </a:lnTo>
                <a:lnTo>
                  <a:pt x="0" y="42"/>
                </a:lnTo>
                <a:lnTo>
                  <a:pt x="0" y="44"/>
                </a:lnTo>
                <a:lnTo>
                  <a:pt x="2" y="46"/>
                </a:lnTo>
                <a:lnTo>
                  <a:pt x="4" y="48"/>
                </a:lnTo>
                <a:lnTo>
                  <a:pt x="6" y="52"/>
                </a:lnTo>
                <a:lnTo>
                  <a:pt x="10" y="53"/>
                </a:lnTo>
                <a:lnTo>
                  <a:pt x="13" y="55"/>
                </a:lnTo>
                <a:lnTo>
                  <a:pt x="17" y="57"/>
                </a:lnTo>
                <a:lnTo>
                  <a:pt x="23" y="59"/>
                </a:lnTo>
                <a:lnTo>
                  <a:pt x="29" y="61"/>
                </a:lnTo>
                <a:lnTo>
                  <a:pt x="35" y="63"/>
                </a:lnTo>
                <a:lnTo>
                  <a:pt x="42" y="65"/>
                </a:lnTo>
                <a:lnTo>
                  <a:pt x="48" y="67"/>
                </a:lnTo>
                <a:lnTo>
                  <a:pt x="58" y="67"/>
                </a:lnTo>
                <a:lnTo>
                  <a:pt x="65" y="69"/>
                </a:lnTo>
                <a:lnTo>
                  <a:pt x="75" y="71"/>
                </a:lnTo>
                <a:lnTo>
                  <a:pt x="83" y="73"/>
                </a:lnTo>
                <a:lnTo>
                  <a:pt x="104" y="75"/>
                </a:lnTo>
                <a:lnTo>
                  <a:pt x="125" y="78"/>
                </a:lnTo>
                <a:lnTo>
                  <a:pt x="148" y="80"/>
                </a:lnTo>
                <a:lnTo>
                  <a:pt x="173" y="82"/>
                </a:lnTo>
                <a:lnTo>
                  <a:pt x="200" y="82"/>
                </a:lnTo>
                <a:lnTo>
                  <a:pt x="226" y="84"/>
                </a:lnTo>
                <a:lnTo>
                  <a:pt x="255" y="84"/>
                </a:lnTo>
                <a:lnTo>
                  <a:pt x="284" y="86"/>
                </a:lnTo>
                <a:lnTo>
                  <a:pt x="313" y="84"/>
                </a:lnTo>
                <a:lnTo>
                  <a:pt x="341" y="84"/>
                </a:lnTo>
                <a:lnTo>
                  <a:pt x="368" y="84"/>
                </a:lnTo>
                <a:lnTo>
                  <a:pt x="393" y="82"/>
                </a:lnTo>
                <a:lnTo>
                  <a:pt x="418" y="80"/>
                </a:lnTo>
                <a:lnTo>
                  <a:pt x="441" y="78"/>
                </a:lnTo>
                <a:lnTo>
                  <a:pt x="464" y="75"/>
                </a:lnTo>
                <a:lnTo>
                  <a:pt x="483" y="73"/>
                </a:lnTo>
                <a:lnTo>
                  <a:pt x="493" y="71"/>
                </a:lnTo>
                <a:lnTo>
                  <a:pt x="503" y="69"/>
                </a:lnTo>
                <a:lnTo>
                  <a:pt x="510" y="67"/>
                </a:lnTo>
                <a:lnTo>
                  <a:pt x="518" y="67"/>
                </a:lnTo>
                <a:lnTo>
                  <a:pt x="526" y="65"/>
                </a:lnTo>
                <a:lnTo>
                  <a:pt x="531" y="63"/>
                </a:lnTo>
                <a:lnTo>
                  <a:pt x="539" y="61"/>
                </a:lnTo>
                <a:lnTo>
                  <a:pt x="545" y="59"/>
                </a:lnTo>
                <a:lnTo>
                  <a:pt x="549" y="57"/>
                </a:lnTo>
                <a:lnTo>
                  <a:pt x="554" y="55"/>
                </a:lnTo>
                <a:lnTo>
                  <a:pt x="558" y="53"/>
                </a:lnTo>
                <a:lnTo>
                  <a:pt x="560" y="52"/>
                </a:lnTo>
                <a:lnTo>
                  <a:pt x="564" y="48"/>
                </a:lnTo>
                <a:lnTo>
                  <a:pt x="566" y="46"/>
                </a:lnTo>
                <a:lnTo>
                  <a:pt x="566" y="44"/>
                </a:lnTo>
                <a:lnTo>
                  <a:pt x="566" y="42"/>
                </a:lnTo>
                <a:lnTo>
                  <a:pt x="566" y="40"/>
                </a:lnTo>
                <a:lnTo>
                  <a:pt x="566" y="38"/>
                </a:lnTo>
                <a:lnTo>
                  <a:pt x="564" y="36"/>
                </a:lnTo>
                <a:lnTo>
                  <a:pt x="560" y="32"/>
                </a:lnTo>
                <a:lnTo>
                  <a:pt x="558" y="30"/>
                </a:lnTo>
                <a:lnTo>
                  <a:pt x="554" y="29"/>
                </a:lnTo>
                <a:lnTo>
                  <a:pt x="549" y="27"/>
                </a:lnTo>
                <a:lnTo>
                  <a:pt x="545" y="25"/>
                </a:lnTo>
                <a:lnTo>
                  <a:pt x="539" y="23"/>
                </a:lnTo>
                <a:lnTo>
                  <a:pt x="531" y="21"/>
                </a:lnTo>
                <a:lnTo>
                  <a:pt x="526" y="19"/>
                </a:lnTo>
                <a:lnTo>
                  <a:pt x="518" y="17"/>
                </a:lnTo>
                <a:lnTo>
                  <a:pt x="510" y="17"/>
                </a:lnTo>
                <a:lnTo>
                  <a:pt x="503" y="15"/>
                </a:lnTo>
                <a:lnTo>
                  <a:pt x="493" y="13"/>
                </a:lnTo>
                <a:lnTo>
                  <a:pt x="483" y="11"/>
                </a:lnTo>
                <a:lnTo>
                  <a:pt x="464" y="9"/>
                </a:lnTo>
                <a:lnTo>
                  <a:pt x="441" y="5"/>
                </a:lnTo>
                <a:lnTo>
                  <a:pt x="418" y="4"/>
                </a:lnTo>
                <a:lnTo>
                  <a:pt x="393" y="2"/>
                </a:lnTo>
                <a:lnTo>
                  <a:pt x="368" y="2"/>
                </a:lnTo>
                <a:lnTo>
                  <a:pt x="341" y="0"/>
                </a:lnTo>
                <a:lnTo>
                  <a:pt x="313" y="0"/>
                </a:lnTo>
                <a:lnTo>
                  <a:pt x="284" y="0"/>
                </a:lnTo>
              </a:path>
            </a:pathLst>
          </a:custGeom>
          <a:noFill/>
          <a:ln w="7938">
            <a:solidFill>
              <a:srgbClr val="FF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05" name="Freeform 49"/>
          <p:cNvSpPr>
            <a:spLocks/>
          </p:cNvSpPr>
          <p:nvPr/>
        </p:nvSpPr>
        <p:spPr bwMode="auto">
          <a:xfrm>
            <a:off x="7223125" y="4918075"/>
            <a:ext cx="447675" cy="68263"/>
          </a:xfrm>
          <a:custGeom>
            <a:avLst/>
            <a:gdLst>
              <a:gd name="T0" fmla="*/ 255 w 566"/>
              <a:gd name="T1" fmla="*/ 1 h 86"/>
              <a:gd name="T2" fmla="*/ 200 w 566"/>
              <a:gd name="T3" fmla="*/ 1 h 86"/>
              <a:gd name="T4" fmla="*/ 148 w 566"/>
              <a:gd name="T5" fmla="*/ 5 h 86"/>
              <a:gd name="T6" fmla="*/ 104 w 566"/>
              <a:gd name="T7" fmla="*/ 11 h 86"/>
              <a:gd name="T8" fmla="*/ 75 w 566"/>
              <a:gd name="T9" fmla="*/ 15 h 86"/>
              <a:gd name="T10" fmla="*/ 58 w 566"/>
              <a:gd name="T11" fmla="*/ 17 h 86"/>
              <a:gd name="T12" fmla="*/ 42 w 566"/>
              <a:gd name="T13" fmla="*/ 21 h 86"/>
              <a:gd name="T14" fmla="*/ 29 w 566"/>
              <a:gd name="T15" fmla="*/ 24 h 86"/>
              <a:gd name="T16" fmla="*/ 17 w 566"/>
              <a:gd name="T17" fmla="*/ 28 h 86"/>
              <a:gd name="T18" fmla="*/ 10 w 566"/>
              <a:gd name="T19" fmla="*/ 32 h 86"/>
              <a:gd name="T20" fmla="*/ 4 w 566"/>
              <a:gd name="T21" fmla="*/ 36 h 86"/>
              <a:gd name="T22" fmla="*/ 0 w 566"/>
              <a:gd name="T23" fmla="*/ 42 h 86"/>
              <a:gd name="T24" fmla="*/ 0 w 566"/>
              <a:gd name="T25" fmla="*/ 46 h 86"/>
              <a:gd name="T26" fmla="*/ 4 w 566"/>
              <a:gd name="T27" fmla="*/ 49 h 86"/>
              <a:gd name="T28" fmla="*/ 10 w 566"/>
              <a:gd name="T29" fmla="*/ 55 h 86"/>
              <a:gd name="T30" fmla="*/ 17 w 566"/>
              <a:gd name="T31" fmla="*/ 59 h 86"/>
              <a:gd name="T32" fmla="*/ 29 w 566"/>
              <a:gd name="T33" fmla="*/ 63 h 86"/>
              <a:gd name="T34" fmla="*/ 42 w 566"/>
              <a:gd name="T35" fmla="*/ 67 h 86"/>
              <a:gd name="T36" fmla="*/ 58 w 566"/>
              <a:gd name="T37" fmla="*/ 69 h 86"/>
              <a:gd name="T38" fmla="*/ 75 w 566"/>
              <a:gd name="T39" fmla="*/ 72 h 86"/>
              <a:gd name="T40" fmla="*/ 104 w 566"/>
              <a:gd name="T41" fmla="*/ 76 h 86"/>
              <a:gd name="T42" fmla="*/ 148 w 566"/>
              <a:gd name="T43" fmla="*/ 82 h 86"/>
              <a:gd name="T44" fmla="*/ 200 w 566"/>
              <a:gd name="T45" fmla="*/ 84 h 86"/>
              <a:gd name="T46" fmla="*/ 255 w 566"/>
              <a:gd name="T47" fmla="*/ 86 h 86"/>
              <a:gd name="T48" fmla="*/ 313 w 566"/>
              <a:gd name="T49" fmla="*/ 86 h 86"/>
              <a:gd name="T50" fmla="*/ 368 w 566"/>
              <a:gd name="T51" fmla="*/ 84 h 86"/>
              <a:gd name="T52" fmla="*/ 418 w 566"/>
              <a:gd name="T53" fmla="*/ 82 h 86"/>
              <a:gd name="T54" fmla="*/ 464 w 566"/>
              <a:gd name="T55" fmla="*/ 76 h 86"/>
              <a:gd name="T56" fmla="*/ 493 w 566"/>
              <a:gd name="T57" fmla="*/ 72 h 86"/>
              <a:gd name="T58" fmla="*/ 510 w 566"/>
              <a:gd name="T59" fmla="*/ 69 h 86"/>
              <a:gd name="T60" fmla="*/ 526 w 566"/>
              <a:gd name="T61" fmla="*/ 67 h 86"/>
              <a:gd name="T62" fmla="*/ 539 w 566"/>
              <a:gd name="T63" fmla="*/ 63 h 86"/>
              <a:gd name="T64" fmla="*/ 549 w 566"/>
              <a:gd name="T65" fmla="*/ 59 h 86"/>
              <a:gd name="T66" fmla="*/ 558 w 566"/>
              <a:gd name="T67" fmla="*/ 55 h 86"/>
              <a:gd name="T68" fmla="*/ 564 w 566"/>
              <a:gd name="T69" fmla="*/ 49 h 86"/>
              <a:gd name="T70" fmla="*/ 566 w 566"/>
              <a:gd name="T71" fmla="*/ 46 h 86"/>
              <a:gd name="T72" fmla="*/ 566 w 566"/>
              <a:gd name="T73" fmla="*/ 42 h 86"/>
              <a:gd name="T74" fmla="*/ 564 w 566"/>
              <a:gd name="T75" fmla="*/ 36 h 86"/>
              <a:gd name="T76" fmla="*/ 558 w 566"/>
              <a:gd name="T77" fmla="*/ 32 h 86"/>
              <a:gd name="T78" fmla="*/ 549 w 566"/>
              <a:gd name="T79" fmla="*/ 28 h 86"/>
              <a:gd name="T80" fmla="*/ 539 w 566"/>
              <a:gd name="T81" fmla="*/ 24 h 86"/>
              <a:gd name="T82" fmla="*/ 526 w 566"/>
              <a:gd name="T83" fmla="*/ 21 h 86"/>
              <a:gd name="T84" fmla="*/ 510 w 566"/>
              <a:gd name="T85" fmla="*/ 17 h 86"/>
              <a:gd name="T86" fmla="*/ 493 w 566"/>
              <a:gd name="T87" fmla="*/ 15 h 86"/>
              <a:gd name="T88" fmla="*/ 464 w 566"/>
              <a:gd name="T89" fmla="*/ 11 h 86"/>
              <a:gd name="T90" fmla="*/ 418 w 566"/>
              <a:gd name="T91" fmla="*/ 5 h 86"/>
              <a:gd name="T92" fmla="*/ 368 w 566"/>
              <a:gd name="T93" fmla="*/ 1 h 86"/>
              <a:gd name="T94" fmla="*/ 313 w 566"/>
              <a:gd name="T95" fmla="*/ 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1"/>
                </a:lnTo>
                <a:lnTo>
                  <a:pt x="226" y="1"/>
                </a:lnTo>
                <a:lnTo>
                  <a:pt x="200" y="1"/>
                </a:lnTo>
                <a:lnTo>
                  <a:pt x="173" y="3"/>
                </a:lnTo>
                <a:lnTo>
                  <a:pt x="148" y="5"/>
                </a:lnTo>
                <a:lnTo>
                  <a:pt x="125" y="7"/>
                </a:lnTo>
                <a:lnTo>
                  <a:pt x="104" y="11"/>
                </a:lnTo>
                <a:lnTo>
                  <a:pt x="83" y="13"/>
                </a:lnTo>
                <a:lnTo>
                  <a:pt x="75" y="15"/>
                </a:lnTo>
                <a:lnTo>
                  <a:pt x="65" y="17"/>
                </a:lnTo>
                <a:lnTo>
                  <a:pt x="58" y="17"/>
                </a:lnTo>
                <a:lnTo>
                  <a:pt x="48" y="19"/>
                </a:lnTo>
                <a:lnTo>
                  <a:pt x="42" y="21"/>
                </a:lnTo>
                <a:lnTo>
                  <a:pt x="35" y="23"/>
                </a:lnTo>
                <a:lnTo>
                  <a:pt x="29" y="24"/>
                </a:lnTo>
                <a:lnTo>
                  <a:pt x="23" y="26"/>
                </a:lnTo>
                <a:lnTo>
                  <a:pt x="17" y="28"/>
                </a:lnTo>
                <a:lnTo>
                  <a:pt x="13" y="30"/>
                </a:lnTo>
                <a:lnTo>
                  <a:pt x="10" y="32"/>
                </a:lnTo>
                <a:lnTo>
                  <a:pt x="6" y="34"/>
                </a:lnTo>
                <a:lnTo>
                  <a:pt x="4" y="36"/>
                </a:lnTo>
                <a:lnTo>
                  <a:pt x="2" y="40"/>
                </a:lnTo>
                <a:lnTo>
                  <a:pt x="0" y="42"/>
                </a:lnTo>
                <a:lnTo>
                  <a:pt x="0" y="44"/>
                </a:lnTo>
                <a:lnTo>
                  <a:pt x="0" y="46"/>
                </a:lnTo>
                <a:lnTo>
                  <a:pt x="2" y="48"/>
                </a:lnTo>
                <a:lnTo>
                  <a:pt x="4" y="49"/>
                </a:lnTo>
                <a:lnTo>
                  <a:pt x="6" y="51"/>
                </a:lnTo>
                <a:lnTo>
                  <a:pt x="10" y="55"/>
                </a:lnTo>
                <a:lnTo>
                  <a:pt x="13" y="57"/>
                </a:lnTo>
                <a:lnTo>
                  <a:pt x="17" y="59"/>
                </a:lnTo>
                <a:lnTo>
                  <a:pt x="23" y="61"/>
                </a:lnTo>
                <a:lnTo>
                  <a:pt x="29" y="63"/>
                </a:lnTo>
                <a:lnTo>
                  <a:pt x="35" y="65"/>
                </a:lnTo>
                <a:lnTo>
                  <a:pt x="42" y="67"/>
                </a:lnTo>
                <a:lnTo>
                  <a:pt x="48" y="69"/>
                </a:lnTo>
                <a:lnTo>
                  <a:pt x="58" y="69"/>
                </a:lnTo>
                <a:lnTo>
                  <a:pt x="65" y="71"/>
                </a:lnTo>
                <a:lnTo>
                  <a:pt x="75" y="72"/>
                </a:lnTo>
                <a:lnTo>
                  <a:pt x="83" y="74"/>
                </a:lnTo>
                <a:lnTo>
                  <a:pt x="104" y="76"/>
                </a:lnTo>
                <a:lnTo>
                  <a:pt x="125" y="80"/>
                </a:lnTo>
                <a:lnTo>
                  <a:pt x="148" y="82"/>
                </a:lnTo>
                <a:lnTo>
                  <a:pt x="173" y="84"/>
                </a:lnTo>
                <a:lnTo>
                  <a:pt x="200" y="84"/>
                </a:lnTo>
                <a:lnTo>
                  <a:pt x="226" y="86"/>
                </a:lnTo>
                <a:lnTo>
                  <a:pt x="255" y="86"/>
                </a:lnTo>
                <a:lnTo>
                  <a:pt x="284" y="86"/>
                </a:lnTo>
                <a:lnTo>
                  <a:pt x="313" y="86"/>
                </a:lnTo>
                <a:lnTo>
                  <a:pt x="341" y="86"/>
                </a:lnTo>
                <a:lnTo>
                  <a:pt x="368" y="84"/>
                </a:lnTo>
                <a:lnTo>
                  <a:pt x="393" y="84"/>
                </a:lnTo>
                <a:lnTo>
                  <a:pt x="418" y="82"/>
                </a:lnTo>
                <a:lnTo>
                  <a:pt x="441" y="80"/>
                </a:lnTo>
                <a:lnTo>
                  <a:pt x="464" y="76"/>
                </a:lnTo>
                <a:lnTo>
                  <a:pt x="483" y="74"/>
                </a:lnTo>
                <a:lnTo>
                  <a:pt x="493" y="72"/>
                </a:lnTo>
                <a:lnTo>
                  <a:pt x="503" y="71"/>
                </a:lnTo>
                <a:lnTo>
                  <a:pt x="510" y="69"/>
                </a:lnTo>
                <a:lnTo>
                  <a:pt x="518" y="69"/>
                </a:lnTo>
                <a:lnTo>
                  <a:pt x="526" y="67"/>
                </a:lnTo>
                <a:lnTo>
                  <a:pt x="531" y="65"/>
                </a:lnTo>
                <a:lnTo>
                  <a:pt x="539" y="63"/>
                </a:lnTo>
                <a:lnTo>
                  <a:pt x="545" y="61"/>
                </a:lnTo>
                <a:lnTo>
                  <a:pt x="549" y="59"/>
                </a:lnTo>
                <a:lnTo>
                  <a:pt x="554" y="57"/>
                </a:lnTo>
                <a:lnTo>
                  <a:pt x="558" y="55"/>
                </a:lnTo>
                <a:lnTo>
                  <a:pt x="560" y="51"/>
                </a:lnTo>
                <a:lnTo>
                  <a:pt x="564" y="49"/>
                </a:lnTo>
                <a:lnTo>
                  <a:pt x="566" y="48"/>
                </a:lnTo>
                <a:lnTo>
                  <a:pt x="566" y="46"/>
                </a:lnTo>
                <a:lnTo>
                  <a:pt x="566" y="44"/>
                </a:lnTo>
                <a:lnTo>
                  <a:pt x="566" y="42"/>
                </a:lnTo>
                <a:lnTo>
                  <a:pt x="566" y="40"/>
                </a:lnTo>
                <a:lnTo>
                  <a:pt x="564" y="36"/>
                </a:lnTo>
                <a:lnTo>
                  <a:pt x="560" y="34"/>
                </a:lnTo>
                <a:lnTo>
                  <a:pt x="558" y="32"/>
                </a:lnTo>
                <a:lnTo>
                  <a:pt x="554" y="30"/>
                </a:lnTo>
                <a:lnTo>
                  <a:pt x="549" y="28"/>
                </a:lnTo>
                <a:lnTo>
                  <a:pt x="545" y="26"/>
                </a:lnTo>
                <a:lnTo>
                  <a:pt x="539" y="24"/>
                </a:lnTo>
                <a:lnTo>
                  <a:pt x="531" y="23"/>
                </a:lnTo>
                <a:lnTo>
                  <a:pt x="526" y="21"/>
                </a:lnTo>
                <a:lnTo>
                  <a:pt x="518" y="19"/>
                </a:lnTo>
                <a:lnTo>
                  <a:pt x="510" y="17"/>
                </a:lnTo>
                <a:lnTo>
                  <a:pt x="503" y="17"/>
                </a:lnTo>
                <a:lnTo>
                  <a:pt x="493" y="15"/>
                </a:lnTo>
                <a:lnTo>
                  <a:pt x="483" y="13"/>
                </a:lnTo>
                <a:lnTo>
                  <a:pt x="464" y="11"/>
                </a:lnTo>
                <a:lnTo>
                  <a:pt x="441" y="7"/>
                </a:lnTo>
                <a:lnTo>
                  <a:pt x="418" y="5"/>
                </a:lnTo>
                <a:lnTo>
                  <a:pt x="393" y="3"/>
                </a:lnTo>
                <a:lnTo>
                  <a:pt x="368" y="1"/>
                </a:lnTo>
                <a:lnTo>
                  <a:pt x="341" y="1"/>
                </a:lnTo>
                <a:lnTo>
                  <a:pt x="313" y="1"/>
                </a:lnTo>
                <a:lnTo>
                  <a:pt x="28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06" name="Freeform 50"/>
          <p:cNvSpPr>
            <a:spLocks/>
          </p:cNvSpPr>
          <p:nvPr/>
        </p:nvSpPr>
        <p:spPr bwMode="auto">
          <a:xfrm>
            <a:off x="7223125" y="4918075"/>
            <a:ext cx="447675" cy="68263"/>
          </a:xfrm>
          <a:custGeom>
            <a:avLst/>
            <a:gdLst>
              <a:gd name="T0" fmla="*/ 255 w 566"/>
              <a:gd name="T1" fmla="*/ 1 h 86"/>
              <a:gd name="T2" fmla="*/ 200 w 566"/>
              <a:gd name="T3" fmla="*/ 1 h 86"/>
              <a:gd name="T4" fmla="*/ 148 w 566"/>
              <a:gd name="T5" fmla="*/ 5 h 86"/>
              <a:gd name="T6" fmla="*/ 104 w 566"/>
              <a:gd name="T7" fmla="*/ 11 h 86"/>
              <a:gd name="T8" fmla="*/ 75 w 566"/>
              <a:gd name="T9" fmla="*/ 15 h 86"/>
              <a:gd name="T10" fmla="*/ 58 w 566"/>
              <a:gd name="T11" fmla="*/ 17 h 86"/>
              <a:gd name="T12" fmla="*/ 42 w 566"/>
              <a:gd name="T13" fmla="*/ 21 h 86"/>
              <a:gd name="T14" fmla="*/ 29 w 566"/>
              <a:gd name="T15" fmla="*/ 24 h 86"/>
              <a:gd name="T16" fmla="*/ 17 w 566"/>
              <a:gd name="T17" fmla="*/ 28 h 86"/>
              <a:gd name="T18" fmla="*/ 10 w 566"/>
              <a:gd name="T19" fmla="*/ 32 h 86"/>
              <a:gd name="T20" fmla="*/ 4 w 566"/>
              <a:gd name="T21" fmla="*/ 36 h 86"/>
              <a:gd name="T22" fmla="*/ 0 w 566"/>
              <a:gd name="T23" fmla="*/ 42 h 86"/>
              <a:gd name="T24" fmla="*/ 0 w 566"/>
              <a:gd name="T25" fmla="*/ 46 h 86"/>
              <a:gd name="T26" fmla="*/ 4 w 566"/>
              <a:gd name="T27" fmla="*/ 49 h 86"/>
              <a:gd name="T28" fmla="*/ 10 w 566"/>
              <a:gd name="T29" fmla="*/ 55 h 86"/>
              <a:gd name="T30" fmla="*/ 17 w 566"/>
              <a:gd name="T31" fmla="*/ 59 h 86"/>
              <a:gd name="T32" fmla="*/ 29 w 566"/>
              <a:gd name="T33" fmla="*/ 63 h 86"/>
              <a:gd name="T34" fmla="*/ 42 w 566"/>
              <a:gd name="T35" fmla="*/ 67 h 86"/>
              <a:gd name="T36" fmla="*/ 58 w 566"/>
              <a:gd name="T37" fmla="*/ 69 h 86"/>
              <a:gd name="T38" fmla="*/ 75 w 566"/>
              <a:gd name="T39" fmla="*/ 72 h 86"/>
              <a:gd name="T40" fmla="*/ 104 w 566"/>
              <a:gd name="T41" fmla="*/ 76 h 86"/>
              <a:gd name="T42" fmla="*/ 148 w 566"/>
              <a:gd name="T43" fmla="*/ 82 h 86"/>
              <a:gd name="T44" fmla="*/ 200 w 566"/>
              <a:gd name="T45" fmla="*/ 84 h 86"/>
              <a:gd name="T46" fmla="*/ 255 w 566"/>
              <a:gd name="T47" fmla="*/ 86 h 86"/>
              <a:gd name="T48" fmla="*/ 313 w 566"/>
              <a:gd name="T49" fmla="*/ 86 h 86"/>
              <a:gd name="T50" fmla="*/ 368 w 566"/>
              <a:gd name="T51" fmla="*/ 84 h 86"/>
              <a:gd name="T52" fmla="*/ 418 w 566"/>
              <a:gd name="T53" fmla="*/ 82 h 86"/>
              <a:gd name="T54" fmla="*/ 464 w 566"/>
              <a:gd name="T55" fmla="*/ 76 h 86"/>
              <a:gd name="T56" fmla="*/ 493 w 566"/>
              <a:gd name="T57" fmla="*/ 72 h 86"/>
              <a:gd name="T58" fmla="*/ 510 w 566"/>
              <a:gd name="T59" fmla="*/ 69 h 86"/>
              <a:gd name="T60" fmla="*/ 526 w 566"/>
              <a:gd name="T61" fmla="*/ 67 h 86"/>
              <a:gd name="T62" fmla="*/ 539 w 566"/>
              <a:gd name="T63" fmla="*/ 63 h 86"/>
              <a:gd name="T64" fmla="*/ 549 w 566"/>
              <a:gd name="T65" fmla="*/ 59 h 86"/>
              <a:gd name="T66" fmla="*/ 558 w 566"/>
              <a:gd name="T67" fmla="*/ 55 h 86"/>
              <a:gd name="T68" fmla="*/ 564 w 566"/>
              <a:gd name="T69" fmla="*/ 49 h 86"/>
              <a:gd name="T70" fmla="*/ 566 w 566"/>
              <a:gd name="T71" fmla="*/ 46 h 86"/>
              <a:gd name="T72" fmla="*/ 566 w 566"/>
              <a:gd name="T73" fmla="*/ 42 h 86"/>
              <a:gd name="T74" fmla="*/ 564 w 566"/>
              <a:gd name="T75" fmla="*/ 36 h 86"/>
              <a:gd name="T76" fmla="*/ 558 w 566"/>
              <a:gd name="T77" fmla="*/ 32 h 86"/>
              <a:gd name="T78" fmla="*/ 549 w 566"/>
              <a:gd name="T79" fmla="*/ 28 h 86"/>
              <a:gd name="T80" fmla="*/ 539 w 566"/>
              <a:gd name="T81" fmla="*/ 24 h 86"/>
              <a:gd name="T82" fmla="*/ 526 w 566"/>
              <a:gd name="T83" fmla="*/ 21 h 86"/>
              <a:gd name="T84" fmla="*/ 510 w 566"/>
              <a:gd name="T85" fmla="*/ 17 h 86"/>
              <a:gd name="T86" fmla="*/ 493 w 566"/>
              <a:gd name="T87" fmla="*/ 15 h 86"/>
              <a:gd name="T88" fmla="*/ 464 w 566"/>
              <a:gd name="T89" fmla="*/ 11 h 86"/>
              <a:gd name="T90" fmla="*/ 418 w 566"/>
              <a:gd name="T91" fmla="*/ 5 h 86"/>
              <a:gd name="T92" fmla="*/ 368 w 566"/>
              <a:gd name="T93" fmla="*/ 1 h 86"/>
              <a:gd name="T94" fmla="*/ 313 w 566"/>
              <a:gd name="T95" fmla="*/ 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1"/>
                </a:lnTo>
                <a:lnTo>
                  <a:pt x="226" y="1"/>
                </a:lnTo>
                <a:lnTo>
                  <a:pt x="200" y="1"/>
                </a:lnTo>
                <a:lnTo>
                  <a:pt x="173" y="3"/>
                </a:lnTo>
                <a:lnTo>
                  <a:pt x="148" y="5"/>
                </a:lnTo>
                <a:lnTo>
                  <a:pt x="125" y="7"/>
                </a:lnTo>
                <a:lnTo>
                  <a:pt x="104" y="11"/>
                </a:lnTo>
                <a:lnTo>
                  <a:pt x="83" y="13"/>
                </a:lnTo>
                <a:lnTo>
                  <a:pt x="75" y="15"/>
                </a:lnTo>
                <a:lnTo>
                  <a:pt x="65" y="17"/>
                </a:lnTo>
                <a:lnTo>
                  <a:pt x="58" y="17"/>
                </a:lnTo>
                <a:lnTo>
                  <a:pt x="48" y="19"/>
                </a:lnTo>
                <a:lnTo>
                  <a:pt x="42" y="21"/>
                </a:lnTo>
                <a:lnTo>
                  <a:pt x="35" y="23"/>
                </a:lnTo>
                <a:lnTo>
                  <a:pt x="29" y="24"/>
                </a:lnTo>
                <a:lnTo>
                  <a:pt x="23" y="26"/>
                </a:lnTo>
                <a:lnTo>
                  <a:pt x="17" y="28"/>
                </a:lnTo>
                <a:lnTo>
                  <a:pt x="13" y="30"/>
                </a:lnTo>
                <a:lnTo>
                  <a:pt x="10" y="32"/>
                </a:lnTo>
                <a:lnTo>
                  <a:pt x="6" y="34"/>
                </a:lnTo>
                <a:lnTo>
                  <a:pt x="4" y="36"/>
                </a:lnTo>
                <a:lnTo>
                  <a:pt x="2" y="40"/>
                </a:lnTo>
                <a:lnTo>
                  <a:pt x="0" y="42"/>
                </a:lnTo>
                <a:lnTo>
                  <a:pt x="0" y="44"/>
                </a:lnTo>
                <a:lnTo>
                  <a:pt x="0" y="46"/>
                </a:lnTo>
                <a:lnTo>
                  <a:pt x="2" y="48"/>
                </a:lnTo>
                <a:lnTo>
                  <a:pt x="4" y="49"/>
                </a:lnTo>
                <a:lnTo>
                  <a:pt x="6" y="51"/>
                </a:lnTo>
                <a:lnTo>
                  <a:pt x="10" y="55"/>
                </a:lnTo>
                <a:lnTo>
                  <a:pt x="13" y="57"/>
                </a:lnTo>
                <a:lnTo>
                  <a:pt x="17" y="59"/>
                </a:lnTo>
                <a:lnTo>
                  <a:pt x="23" y="61"/>
                </a:lnTo>
                <a:lnTo>
                  <a:pt x="29" y="63"/>
                </a:lnTo>
                <a:lnTo>
                  <a:pt x="35" y="65"/>
                </a:lnTo>
                <a:lnTo>
                  <a:pt x="42" y="67"/>
                </a:lnTo>
                <a:lnTo>
                  <a:pt x="48" y="69"/>
                </a:lnTo>
                <a:lnTo>
                  <a:pt x="58" y="69"/>
                </a:lnTo>
                <a:lnTo>
                  <a:pt x="65" y="71"/>
                </a:lnTo>
                <a:lnTo>
                  <a:pt x="75" y="72"/>
                </a:lnTo>
                <a:lnTo>
                  <a:pt x="83" y="74"/>
                </a:lnTo>
                <a:lnTo>
                  <a:pt x="104" y="76"/>
                </a:lnTo>
                <a:lnTo>
                  <a:pt x="125" y="80"/>
                </a:lnTo>
                <a:lnTo>
                  <a:pt x="148" y="82"/>
                </a:lnTo>
                <a:lnTo>
                  <a:pt x="173" y="84"/>
                </a:lnTo>
                <a:lnTo>
                  <a:pt x="200" y="84"/>
                </a:lnTo>
                <a:lnTo>
                  <a:pt x="226" y="86"/>
                </a:lnTo>
                <a:lnTo>
                  <a:pt x="255" y="86"/>
                </a:lnTo>
                <a:lnTo>
                  <a:pt x="284" y="86"/>
                </a:lnTo>
                <a:lnTo>
                  <a:pt x="313" y="86"/>
                </a:lnTo>
                <a:lnTo>
                  <a:pt x="341" y="86"/>
                </a:lnTo>
                <a:lnTo>
                  <a:pt x="368" y="84"/>
                </a:lnTo>
                <a:lnTo>
                  <a:pt x="393" y="84"/>
                </a:lnTo>
                <a:lnTo>
                  <a:pt x="418" y="82"/>
                </a:lnTo>
                <a:lnTo>
                  <a:pt x="441" y="80"/>
                </a:lnTo>
                <a:lnTo>
                  <a:pt x="464" y="76"/>
                </a:lnTo>
                <a:lnTo>
                  <a:pt x="483" y="74"/>
                </a:lnTo>
                <a:lnTo>
                  <a:pt x="493" y="72"/>
                </a:lnTo>
                <a:lnTo>
                  <a:pt x="503" y="71"/>
                </a:lnTo>
                <a:lnTo>
                  <a:pt x="510" y="69"/>
                </a:lnTo>
                <a:lnTo>
                  <a:pt x="518" y="69"/>
                </a:lnTo>
                <a:lnTo>
                  <a:pt x="526" y="67"/>
                </a:lnTo>
                <a:lnTo>
                  <a:pt x="531" y="65"/>
                </a:lnTo>
                <a:lnTo>
                  <a:pt x="539" y="63"/>
                </a:lnTo>
                <a:lnTo>
                  <a:pt x="545" y="61"/>
                </a:lnTo>
                <a:lnTo>
                  <a:pt x="549" y="59"/>
                </a:lnTo>
                <a:lnTo>
                  <a:pt x="554" y="57"/>
                </a:lnTo>
                <a:lnTo>
                  <a:pt x="558" y="55"/>
                </a:lnTo>
                <a:lnTo>
                  <a:pt x="560" y="51"/>
                </a:lnTo>
                <a:lnTo>
                  <a:pt x="564" y="49"/>
                </a:lnTo>
                <a:lnTo>
                  <a:pt x="566" y="48"/>
                </a:lnTo>
                <a:lnTo>
                  <a:pt x="566" y="46"/>
                </a:lnTo>
                <a:lnTo>
                  <a:pt x="566" y="44"/>
                </a:lnTo>
                <a:lnTo>
                  <a:pt x="566" y="42"/>
                </a:lnTo>
                <a:lnTo>
                  <a:pt x="566" y="40"/>
                </a:lnTo>
                <a:lnTo>
                  <a:pt x="564" y="36"/>
                </a:lnTo>
                <a:lnTo>
                  <a:pt x="560" y="34"/>
                </a:lnTo>
                <a:lnTo>
                  <a:pt x="558" y="32"/>
                </a:lnTo>
                <a:lnTo>
                  <a:pt x="554" y="30"/>
                </a:lnTo>
                <a:lnTo>
                  <a:pt x="549" y="28"/>
                </a:lnTo>
                <a:lnTo>
                  <a:pt x="545" y="26"/>
                </a:lnTo>
                <a:lnTo>
                  <a:pt x="539" y="24"/>
                </a:lnTo>
                <a:lnTo>
                  <a:pt x="531" y="23"/>
                </a:lnTo>
                <a:lnTo>
                  <a:pt x="526" y="21"/>
                </a:lnTo>
                <a:lnTo>
                  <a:pt x="518" y="19"/>
                </a:lnTo>
                <a:lnTo>
                  <a:pt x="510" y="17"/>
                </a:lnTo>
                <a:lnTo>
                  <a:pt x="503" y="17"/>
                </a:lnTo>
                <a:lnTo>
                  <a:pt x="493" y="15"/>
                </a:lnTo>
                <a:lnTo>
                  <a:pt x="483" y="13"/>
                </a:lnTo>
                <a:lnTo>
                  <a:pt x="464" y="11"/>
                </a:lnTo>
                <a:lnTo>
                  <a:pt x="441" y="7"/>
                </a:lnTo>
                <a:lnTo>
                  <a:pt x="418" y="5"/>
                </a:lnTo>
                <a:lnTo>
                  <a:pt x="393" y="3"/>
                </a:lnTo>
                <a:lnTo>
                  <a:pt x="368" y="1"/>
                </a:lnTo>
                <a:lnTo>
                  <a:pt x="341" y="1"/>
                </a:lnTo>
                <a:lnTo>
                  <a:pt x="313" y="1"/>
                </a:lnTo>
                <a:lnTo>
                  <a:pt x="284"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07" name="Freeform 51"/>
          <p:cNvSpPr>
            <a:spLocks/>
          </p:cNvSpPr>
          <p:nvPr/>
        </p:nvSpPr>
        <p:spPr bwMode="auto">
          <a:xfrm>
            <a:off x="7223125" y="5154613"/>
            <a:ext cx="447675" cy="69850"/>
          </a:xfrm>
          <a:custGeom>
            <a:avLst/>
            <a:gdLst>
              <a:gd name="T0" fmla="*/ 255 w 566"/>
              <a:gd name="T1" fmla="*/ 0 h 86"/>
              <a:gd name="T2" fmla="*/ 200 w 566"/>
              <a:gd name="T3" fmla="*/ 2 h 86"/>
              <a:gd name="T4" fmla="*/ 148 w 566"/>
              <a:gd name="T5" fmla="*/ 6 h 86"/>
              <a:gd name="T6" fmla="*/ 104 w 566"/>
              <a:gd name="T7" fmla="*/ 10 h 86"/>
              <a:gd name="T8" fmla="*/ 75 w 566"/>
              <a:gd name="T9" fmla="*/ 15 h 86"/>
              <a:gd name="T10" fmla="*/ 58 w 566"/>
              <a:gd name="T11" fmla="*/ 17 h 86"/>
              <a:gd name="T12" fmla="*/ 42 w 566"/>
              <a:gd name="T13" fmla="*/ 21 h 86"/>
              <a:gd name="T14" fmla="*/ 29 w 566"/>
              <a:gd name="T15" fmla="*/ 25 h 86"/>
              <a:gd name="T16" fmla="*/ 17 w 566"/>
              <a:gd name="T17" fmla="*/ 29 h 86"/>
              <a:gd name="T18" fmla="*/ 10 w 566"/>
              <a:gd name="T19" fmla="*/ 33 h 86"/>
              <a:gd name="T20" fmla="*/ 4 w 566"/>
              <a:gd name="T21" fmla="*/ 36 h 86"/>
              <a:gd name="T22" fmla="*/ 0 w 566"/>
              <a:gd name="T23" fmla="*/ 42 h 86"/>
              <a:gd name="T24" fmla="*/ 0 w 566"/>
              <a:gd name="T25" fmla="*/ 46 h 86"/>
              <a:gd name="T26" fmla="*/ 4 w 566"/>
              <a:gd name="T27" fmla="*/ 50 h 86"/>
              <a:gd name="T28" fmla="*/ 10 w 566"/>
              <a:gd name="T29" fmla="*/ 54 h 86"/>
              <a:gd name="T30" fmla="*/ 17 w 566"/>
              <a:gd name="T31" fmla="*/ 58 h 86"/>
              <a:gd name="T32" fmla="*/ 29 w 566"/>
              <a:gd name="T33" fmla="*/ 63 h 86"/>
              <a:gd name="T34" fmla="*/ 42 w 566"/>
              <a:gd name="T35" fmla="*/ 65 h 86"/>
              <a:gd name="T36" fmla="*/ 58 w 566"/>
              <a:gd name="T37" fmla="*/ 69 h 86"/>
              <a:gd name="T38" fmla="*/ 75 w 566"/>
              <a:gd name="T39" fmla="*/ 73 h 86"/>
              <a:gd name="T40" fmla="*/ 104 w 566"/>
              <a:gd name="T41" fmla="*/ 77 h 86"/>
              <a:gd name="T42" fmla="*/ 148 w 566"/>
              <a:gd name="T43" fmla="*/ 83 h 86"/>
              <a:gd name="T44" fmla="*/ 200 w 566"/>
              <a:gd name="T45" fmla="*/ 84 h 86"/>
              <a:gd name="T46" fmla="*/ 255 w 566"/>
              <a:gd name="T47" fmla="*/ 86 h 86"/>
              <a:gd name="T48" fmla="*/ 313 w 566"/>
              <a:gd name="T49" fmla="*/ 86 h 86"/>
              <a:gd name="T50" fmla="*/ 368 w 566"/>
              <a:gd name="T51" fmla="*/ 84 h 86"/>
              <a:gd name="T52" fmla="*/ 418 w 566"/>
              <a:gd name="T53" fmla="*/ 83 h 86"/>
              <a:gd name="T54" fmla="*/ 464 w 566"/>
              <a:gd name="T55" fmla="*/ 77 h 86"/>
              <a:gd name="T56" fmla="*/ 493 w 566"/>
              <a:gd name="T57" fmla="*/ 73 h 86"/>
              <a:gd name="T58" fmla="*/ 510 w 566"/>
              <a:gd name="T59" fmla="*/ 69 h 86"/>
              <a:gd name="T60" fmla="*/ 526 w 566"/>
              <a:gd name="T61" fmla="*/ 65 h 86"/>
              <a:gd name="T62" fmla="*/ 539 w 566"/>
              <a:gd name="T63" fmla="*/ 63 h 86"/>
              <a:gd name="T64" fmla="*/ 549 w 566"/>
              <a:gd name="T65" fmla="*/ 58 h 86"/>
              <a:gd name="T66" fmla="*/ 558 w 566"/>
              <a:gd name="T67" fmla="*/ 54 h 86"/>
              <a:gd name="T68" fmla="*/ 564 w 566"/>
              <a:gd name="T69" fmla="*/ 50 h 86"/>
              <a:gd name="T70" fmla="*/ 566 w 566"/>
              <a:gd name="T71" fmla="*/ 46 h 86"/>
              <a:gd name="T72" fmla="*/ 566 w 566"/>
              <a:gd name="T73" fmla="*/ 42 h 86"/>
              <a:gd name="T74" fmla="*/ 564 w 566"/>
              <a:gd name="T75" fmla="*/ 36 h 86"/>
              <a:gd name="T76" fmla="*/ 558 w 566"/>
              <a:gd name="T77" fmla="*/ 33 h 86"/>
              <a:gd name="T78" fmla="*/ 549 w 566"/>
              <a:gd name="T79" fmla="*/ 29 h 86"/>
              <a:gd name="T80" fmla="*/ 539 w 566"/>
              <a:gd name="T81" fmla="*/ 25 h 86"/>
              <a:gd name="T82" fmla="*/ 526 w 566"/>
              <a:gd name="T83" fmla="*/ 21 h 86"/>
              <a:gd name="T84" fmla="*/ 510 w 566"/>
              <a:gd name="T85" fmla="*/ 17 h 86"/>
              <a:gd name="T86" fmla="*/ 493 w 566"/>
              <a:gd name="T87" fmla="*/ 15 h 86"/>
              <a:gd name="T88" fmla="*/ 464 w 566"/>
              <a:gd name="T89" fmla="*/ 10 h 86"/>
              <a:gd name="T90" fmla="*/ 418 w 566"/>
              <a:gd name="T91" fmla="*/ 6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2"/>
                </a:lnTo>
                <a:lnTo>
                  <a:pt x="200" y="2"/>
                </a:lnTo>
                <a:lnTo>
                  <a:pt x="173" y="4"/>
                </a:lnTo>
                <a:lnTo>
                  <a:pt x="148" y="6"/>
                </a:lnTo>
                <a:lnTo>
                  <a:pt x="125" y="8"/>
                </a:lnTo>
                <a:lnTo>
                  <a:pt x="104" y="10"/>
                </a:lnTo>
                <a:lnTo>
                  <a:pt x="83" y="13"/>
                </a:lnTo>
                <a:lnTo>
                  <a:pt x="75" y="15"/>
                </a:lnTo>
                <a:lnTo>
                  <a:pt x="65" y="15"/>
                </a:lnTo>
                <a:lnTo>
                  <a:pt x="58" y="17"/>
                </a:lnTo>
                <a:lnTo>
                  <a:pt x="48" y="19"/>
                </a:lnTo>
                <a:lnTo>
                  <a:pt x="42" y="21"/>
                </a:lnTo>
                <a:lnTo>
                  <a:pt x="35" y="23"/>
                </a:lnTo>
                <a:lnTo>
                  <a:pt x="29" y="25"/>
                </a:lnTo>
                <a:lnTo>
                  <a:pt x="23" y="27"/>
                </a:lnTo>
                <a:lnTo>
                  <a:pt x="17" y="29"/>
                </a:lnTo>
                <a:lnTo>
                  <a:pt x="13" y="31"/>
                </a:lnTo>
                <a:lnTo>
                  <a:pt x="10" y="33"/>
                </a:lnTo>
                <a:lnTo>
                  <a:pt x="6" y="35"/>
                </a:lnTo>
                <a:lnTo>
                  <a:pt x="4" y="36"/>
                </a:lnTo>
                <a:lnTo>
                  <a:pt x="2" y="38"/>
                </a:lnTo>
                <a:lnTo>
                  <a:pt x="0" y="42"/>
                </a:lnTo>
                <a:lnTo>
                  <a:pt x="0" y="44"/>
                </a:lnTo>
                <a:lnTo>
                  <a:pt x="0" y="46"/>
                </a:lnTo>
                <a:lnTo>
                  <a:pt x="2" y="48"/>
                </a:lnTo>
                <a:lnTo>
                  <a:pt x="4" y="50"/>
                </a:lnTo>
                <a:lnTo>
                  <a:pt x="6" y="52"/>
                </a:lnTo>
                <a:lnTo>
                  <a:pt x="10" y="54"/>
                </a:lnTo>
                <a:lnTo>
                  <a:pt x="13" y="56"/>
                </a:lnTo>
                <a:lnTo>
                  <a:pt x="17" y="58"/>
                </a:lnTo>
                <a:lnTo>
                  <a:pt x="23" y="61"/>
                </a:lnTo>
                <a:lnTo>
                  <a:pt x="29" y="63"/>
                </a:lnTo>
                <a:lnTo>
                  <a:pt x="35" y="63"/>
                </a:lnTo>
                <a:lnTo>
                  <a:pt x="42" y="65"/>
                </a:lnTo>
                <a:lnTo>
                  <a:pt x="48" y="67"/>
                </a:lnTo>
                <a:lnTo>
                  <a:pt x="58" y="69"/>
                </a:lnTo>
                <a:lnTo>
                  <a:pt x="65" y="71"/>
                </a:lnTo>
                <a:lnTo>
                  <a:pt x="75" y="73"/>
                </a:lnTo>
                <a:lnTo>
                  <a:pt x="83" y="75"/>
                </a:lnTo>
                <a:lnTo>
                  <a:pt x="104" y="77"/>
                </a:lnTo>
                <a:lnTo>
                  <a:pt x="125" y="79"/>
                </a:lnTo>
                <a:lnTo>
                  <a:pt x="148" y="83"/>
                </a:lnTo>
                <a:lnTo>
                  <a:pt x="173" y="83"/>
                </a:lnTo>
                <a:lnTo>
                  <a:pt x="200" y="84"/>
                </a:lnTo>
                <a:lnTo>
                  <a:pt x="226" y="86"/>
                </a:lnTo>
                <a:lnTo>
                  <a:pt x="255" y="86"/>
                </a:lnTo>
                <a:lnTo>
                  <a:pt x="284" y="86"/>
                </a:lnTo>
                <a:lnTo>
                  <a:pt x="313" y="86"/>
                </a:lnTo>
                <a:lnTo>
                  <a:pt x="341" y="86"/>
                </a:lnTo>
                <a:lnTo>
                  <a:pt x="368" y="84"/>
                </a:lnTo>
                <a:lnTo>
                  <a:pt x="393" y="83"/>
                </a:lnTo>
                <a:lnTo>
                  <a:pt x="418" y="83"/>
                </a:lnTo>
                <a:lnTo>
                  <a:pt x="441" y="79"/>
                </a:lnTo>
                <a:lnTo>
                  <a:pt x="464" y="77"/>
                </a:lnTo>
                <a:lnTo>
                  <a:pt x="483" y="75"/>
                </a:lnTo>
                <a:lnTo>
                  <a:pt x="493" y="73"/>
                </a:lnTo>
                <a:lnTo>
                  <a:pt x="503" y="71"/>
                </a:lnTo>
                <a:lnTo>
                  <a:pt x="510" y="69"/>
                </a:lnTo>
                <a:lnTo>
                  <a:pt x="518" y="67"/>
                </a:lnTo>
                <a:lnTo>
                  <a:pt x="526" y="65"/>
                </a:lnTo>
                <a:lnTo>
                  <a:pt x="531" y="63"/>
                </a:lnTo>
                <a:lnTo>
                  <a:pt x="539" y="63"/>
                </a:lnTo>
                <a:lnTo>
                  <a:pt x="545" y="61"/>
                </a:lnTo>
                <a:lnTo>
                  <a:pt x="549" y="58"/>
                </a:lnTo>
                <a:lnTo>
                  <a:pt x="554" y="56"/>
                </a:lnTo>
                <a:lnTo>
                  <a:pt x="558" y="54"/>
                </a:lnTo>
                <a:lnTo>
                  <a:pt x="560" y="52"/>
                </a:lnTo>
                <a:lnTo>
                  <a:pt x="564" y="50"/>
                </a:lnTo>
                <a:lnTo>
                  <a:pt x="566" y="48"/>
                </a:lnTo>
                <a:lnTo>
                  <a:pt x="566" y="46"/>
                </a:lnTo>
                <a:lnTo>
                  <a:pt x="566" y="44"/>
                </a:lnTo>
                <a:lnTo>
                  <a:pt x="566" y="42"/>
                </a:lnTo>
                <a:lnTo>
                  <a:pt x="566" y="38"/>
                </a:lnTo>
                <a:lnTo>
                  <a:pt x="564" y="36"/>
                </a:lnTo>
                <a:lnTo>
                  <a:pt x="560" y="35"/>
                </a:lnTo>
                <a:lnTo>
                  <a:pt x="558" y="33"/>
                </a:lnTo>
                <a:lnTo>
                  <a:pt x="554" y="31"/>
                </a:lnTo>
                <a:lnTo>
                  <a:pt x="549" y="29"/>
                </a:lnTo>
                <a:lnTo>
                  <a:pt x="545" y="27"/>
                </a:lnTo>
                <a:lnTo>
                  <a:pt x="539" y="25"/>
                </a:lnTo>
                <a:lnTo>
                  <a:pt x="531" y="23"/>
                </a:lnTo>
                <a:lnTo>
                  <a:pt x="526" y="21"/>
                </a:lnTo>
                <a:lnTo>
                  <a:pt x="518" y="19"/>
                </a:lnTo>
                <a:lnTo>
                  <a:pt x="510" y="17"/>
                </a:lnTo>
                <a:lnTo>
                  <a:pt x="503" y="15"/>
                </a:lnTo>
                <a:lnTo>
                  <a:pt x="493" y="15"/>
                </a:lnTo>
                <a:lnTo>
                  <a:pt x="483" y="13"/>
                </a:lnTo>
                <a:lnTo>
                  <a:pt x="464" y="10"/>
                </a:lnTo>
                <a:lnTo>
                  <a:pt x="441" y="8"/>
                </a:lnTo>
                <a:lnTo>
                  <a:pt x="418" y="6"/>
                </a:lnTo>
                <a:lnTo>
                  <a:pt x="393" y="4"/>
                </a:lnTo>
                <a:lnTo>
                  <a:pt x="368" y="2"/>
                </a:lnTo>
                <a:lnTo>
                  <a:pt x="341" y="2"/>
                </a:lnTo>
                <a:lnTo>
                  <a:pt x="313" y="0"/>
                </a:lnTo>
                <a:lnTo>
                  <a:pt x="284"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08" name="Freeform 52"/>
          <p:cNvSpPr>
            <a:spLocks/>
          </p:cNvSpPr>
          <p:nvPr/>
        </p:nvSpPr>
        <p:spPr bwMode="auto">
          <a:xfrm>
            <a:off x="7223125" y="5154613"/>
            <a:ext cx="447675" cy="69850"/>
          </a:xfrm>
          <a:custGeom>
            <a:avLst/>
            <a:gdLst>
              <a:gd name="T0" fmla="*/ 255 w 566"/>
              <a:gd name="T1" fmla="*/ 0 h 86"/>
              <a:gd name="T2" fmla="*/ 200 w 566"/>
              <a:gd name="T3" fmla="*/ 2 h 86"/>
              <a:gd name="T4" fmla="*/ 148 w 566"/>
              <a:gd name="T5" fmla="*/ 6 h 86"/>
              <a:gd name="T6" fmla="*/ 104 w 566"/>
              <a:gd name="T7" fmla="*/ 10 h 86"/>
              <a:gd name="T8" fmla="*/ 75 w 566"/>
              <a:gd name="T9" fmla="*/ 15 h 86"/>
              <a:gd name="T10" fmla="*/ 58 w 566"/>
              <a:gd name="T11" fmla="*/ 17 h 86"/>
              <a:gd name="T12" fmla="*/ 42 w 566"/>
              <a:gd name="T13" fmla="*/ 21 h 86"/>
              <a:gd name="T14" fmla="*/ 29 w 566"/>
              <a:gd name="T15" fmla="*/ 25 h 86"/>
              <a:gd name="T16" fmla="*/ 17 w 566"/>
              <a:gd name="T17" fmla="*/ 29 h 86"/>
              <a:gd name="T18" fmla="*/ 10 w 566"/>
              <a:gd name="T19" fmla="*/ 33 h 86"/>
              <a:gd name="T20" fmla="*/ 4 w 566"/>
              <a:gd name="T21" fmla="*/ 36 h 86"/>
              <a:gd name="T22" fmla="*/ 0 w 566"/>
              <a:gd name="T23" fmla="*/ 42 h 86"/>
              <a:gd name="T24" fmla="*/ 0 w 566"/>
              <a:gd name="T25" fmla="*/ 46 h 86"/>
              <a:gd name="T26" fmla="*/ 4 w 566"/>
              <a:gd name="T27" fmla="*/ 50 h 86"/>
              <a:gd name="T28" fmla="*/ 10 w 566"/>
              <a:gd name="T29" fmla="*/ 54 h 86"/>
              <a:gd name="T30" fmla="*/ 17 w 566"/>
              <a:gd name="T31" fmla="*/ 58 h 86"/>
              <a:gd name="T32" fmla="*/ 29 w 566"/>
              <a:gd name="T33" fmla="*/ 63 h 86"/>
              <a:gd name="T34" fmla="*/ 42 w 566"/>
              <a:gd name="T35" fmla="*/ 65 h 86"/>
              <a:gd name="T36" fmla="*/ 58 w 566"/>
              <a:gd name="T37" fmla="*/ 69 h 86"/>
              <a:gd name="T38" fmla="*/ 75 w 566"/>
              <a:gd name="T39" fmla="*/ 73 h 86"/>
              <a:gd name="T40" fmla="*/ 104 w 566"/>
              <a:gd name="T41" fmla="*/ 77 h 86"/>
              <a:gd name="T42" fmla="*/ 148 w 566"/>
              <a:gd name="T43" fmla="*/ 83 h 86"/>
              <a:gd name="T44" fmla="*/ 200 w 566"/>
              <a:gd name="T45" fmla="*/ 84 h 86"/>
              <a:gd name="T46" fmla="*/ 255 w 566"/>
              <a:gd name="T47" fmla="*/ 86 h 86"/>
              <a:gd name="T48" fmla="*/ 313 w 566"/>
              <a:gd name="T49" fmla="*/ 86 h 86"/>
              <a:gd name="T50" fmla="*/ 368 w 566"/>
              <a:gd name="T51" fmla="*/ 84 h 86"/>
              <a:gd name="T52" fmla="*/ 418 w 566"/>
              <a:gd name="T53" fmla="*/ 83 h 86"/>
              <a:gd name="T54" fmla="*/ 464 w 566"/>
              <a:gd name="T55" fmla="*/ 77 h 86"/>
              <a:gd name="T56" fmla="*/ 493 w 566"/>
              <a:gd name="T57" fmla="*/ 73 h 86"/>
              <a:gd name="T58" fmla="*/ 510 w 566"/>
              <a:gd name="T59" fmla="*/ 69 h 86"/>
              <a:gd name="T60" fmla="*/ 526 w 566"/>
              <a:gd name="T61" fmla="*/ 65 h 86"/>
              <a:gd name="T62" fmla="*/ 539 w 566"/>
              <a:gd name="T63" fmla="*/ 63 h 86"/>
              <a:gd name="T64" fmla="*/ 549 w 566"/>
              <a:gd name="T65" fmla="*/ 58 h 86"/>
              <a:gd name="T66" fmla="*/ 558 w 566"/>
              <a:gd name="T67" fmla="*/ 54 h 86"/>
              <a:gd name="T68" fmla="*/ 564 w 566"/>
              <a:gd name="T69" fmla="*/ 50 h 86"/>
              <a:gd name="T70" fmla="*/ 566 w 566"/>
              <a:gd name="T71" fmla="*/ 46 h 86"/>
              <a:gd name="T72" fmla="*/ 566 w 566"/>
              <a:gd name="T73" fmla="*/ 42 h 86"/>
              <a:gd name="T74" fmla="*/ 564 w 566"/>
              <a:gd name="T75" fmla="*/ 36 h 86"/>
              <a:gd name="T76" fmla="*/ 558 w 566"/>
              <a:gd name="T77" fmla="*/ 33 h 86"/>
              <a:gd name="T78" fmla="*/ 549 w 566"/>
              <a:gd name="T79" fmla="*/ 29 h 86"/>
              <a:gd name="T80" fmla="*/ 539 w 566"/>
              <a:gd name="T81" fmla="*/ 25 h 86"/>
              <a:gd name="T82" fmla="*/ 526 w 566"/>
              <a:gd name="T83" fmla="*/ 21 h 86"/>
              <a:gd name="T84" fmla="*/ 510 w 566"/>
              <a:gd name="T85" fmla="*/ 17 h 86"/>
              <a:gd name="T86" fmla="*/ 493 w 566"/>
              <a:gd name="T87" fmla="*/ 15 h 86"/>
              <a:gd name="T88" fmla="*/ 464 w 566"/>
              <a:gd name="T89" fmla="*/ 10 h 86"/>
              <a:gd name="T90" fmla="*/ 418 w 566"/>
              <a:gd name="T91" fmla="*/ 6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2"/>
                </a:lnTo>
                <a:lnTo>
                  <a:pt x="200" y="2"/>
                </a:lnTo>
                <a:lnTo>
                  <a:pt x="173" y="4"/>
                </a:lnTo>
                <a:lnTo>
                  <a:pt x="148" y="6"/>
                </a:lnTo>
                <a:lnTo>
                  <a:pt x="125" y="8"/>
                </a:lnTo>
                <a:lnTo>
                  <a:pt x="104" y="10"/>
                </a:lnTo>
                <a:lnTo>
                  <a:pt x="83" y="13"/>
                </a:lnTo>
                <a:lnTo>
                  <a:pt x="75" y="15"/>
                </a:lnTo>
                <a:lnTo>
                  <a:pt x="65" y="15"/>
                </a:lnTo>
                <a:lnTo>
                  <a:pt x="58" y="17"/>
                </a:lnTo>
                <a:lnTo>
                  <a:pt x="48" y="19"/>
                </a:lnTo>
                <a:lnTo>
                  <a:pt x="42" y="21"/>
                </a:lnTo>
                <a:lnTo>
                  <a:pt x="35" y="23"/>
                </a:lnTo>
                <a:lnTo>
                  <a:pt x="29" y="25"/>
                </a:lnTo>
                <a:lnTo>
                  <a:pt x="23" y="27"/>
                </a:lnTo>
                <a:lnTo>
                  <a:pt x="17" y="29"/>
                </a:lnTo>
                <a:lnTo>
                  <a:pt x="13" y="31"/>
                </a:lnTo>
                <a:lnTo>
                  <a:pt x="10" y="33"/>
                </a:lnTo>
                <a:lnTo>
                  <a:pt x="6" y="35"/>
                </a:lnTo>
                <a:lnTo>
                  <a:pt x="4" y="36"/>
                </a:lnTo>
                <a:lnTo>
                  <a:pt x="2" y="38"/>
                </a:lnTo>
                <a:lnTo>
                  <a:pt x="0" y="42"/>
                </a:lnTo>
                <a:lnTo>
                  <a:pt x="0" y="44"/>
                </a:lnTo>
                <a:lnTo>
                  <a:pt x="0" y="46"/>
                </a:lnTo>
                <a:lnTo>
                  <a:pt x="2" y="48"/>
                </a:lnTo>
                <a:lnTo>
                  <a:pt x="4" y="50"/>
                </a:lnTo>
                <a:lnTo>
                  <a:pt x="6" y="52"/>
                </a:lnTo>
                <a:lnTo>
                  <a:pt x="10" y="54"/>
                </a:lnTo>
                <a:lnTo>
                  <a:pt x="13" y="56"/>
                </a:lnTo>
                <a:lnTo>
                  <a:pt x="17" y="58"/>
                </a:lnTo>
                <a:lnTo>
                  <a:pt x="23" y="61"/>
                </a:lnTo>
                <a:lnTo>
                  <a:pt x="29" y="63"/>
                </a:lnTo>
                <a:lnTo>
                  <a:pt x="35" y="63"/>
                </a:lnTo>
                <a:lnTo>
                  <a:pt x="42" y="65"/>
                </a:lnTo>
                <a:lnTo>
                  <a:pt x="48" y="67"/>
                </a:lnTo>
                <a:lnTo>
                  <a:pt x="58" y="69"/>
                </a:lnTo>
                <a:lnTo>
                  <a:pt x="65" y="71"/>
                </a:lnTo>
                <a:lnTo>
                  <a:pt x="75" y="73"/>
                </a:lnTo>
                <a:lnTo>
                  <a:pt x="83" y="75"/>
                </a:lnTo>
                <a:lnTo>
                  <a:pt x="104" y="77"/>
                </a:lnTo>
                <a:lnTo>
                  <a:pt x="125" y="79"/>
                </a:lnTo>
                <a:lnTo>
                  <a:pt x="148" y="83"/>
                </a:lnTo>
                <a:lnTo>
                  <a:pt x="173" y="83"/>
                </a:lnTo>
                <a:lnTo>
                  <a:pt x="200" y="84"/>
                </a:lnTo>
                <a:lnTo>
                  <a:pt x="226" y="86"/>
                </a:lnTo>
                <a:lnTo>
                  <a:pt x="255" y="86"/>
                </a:lnTo>
                <a:lnTo>
                  <a:pt x="284" y="86"/>
                </a:lnTo>
                <a:lnTo>
                  <a:pt x="313" y="86"/>
                </a:lnTo>
                <a:lnTo>
                  <a:pt x="341" y="86"/>
                </a:lnTo>
                <a:lnTo>
                  <a:pt x="368" y="84"/>
                </a:lnTo>
                <a:lnTo>
                  <a:pt x="393" y="83"/>
                </a:lnTo>
                <a:lnTo>
                  <a:pt x="418" y="83"/>
                </a:lnTo>
                <a:lnTo>
                  <a:pt x="441" y="79"/>
                </a:lnTo>
                <a:lnTo>
                  <a:pt x="464" y="77"/>
                </a:lnTo>
                <a:lnTo>
                  <a:pt x="483" y="75"/>
                </a:lnTo>
                <a:lnTo>
                  <a:pt x="493" y="73"/>
                </a:lnTo>
                <a:lnTo>
                  <a:pt x="503" y="71"/>
                </a:lnTo>
                <a:lnTo>
                  <a:pt x="510" y="69"/>
                </a:lnTo>
                <a:lnTo>
                  <a:pt x="518" y="67"/>
                </a:lnTo>
                <a:lnTo>
                  <a:pt x="526" y="65"/>
                </a:lnTo>
                <a:lnTo>
                  <a:pt x="531" y="63"/>
                </a:lnTo>
                <a:lnTo>
                  <a:pt x="539" y="63"/>
                </a:lnTo>
                <a:lnTo>
                  <a:pt x="545" y="61"/>
                </a:lnTo>
                <a:lnTo>
                  <a:pt x="549" y="58"/>
                </a:lnTo>
                <a:lnTo>
                  <a:pt x="554" y="56"/>
                </a:lnTo>
                <a:lnTo>
                  <a:pt x="558" y="54"/>
                </a:lnTo>
                <a:lnTo>
                  <a:pt x="560" y="52"/>
                </a:lnTo>
                <a:lnTo>
                  <a:pt x="564" y="50"/>
                </a:lnTo>
                <a:lnTo>
                  <a:pt x="566" y="48"/>
                </a:lnTo>
                <a:lnTo>
                  <a:pt x="566" y="46"/>
                </a:lnTo>
                <a:lnTo>
                  <a:pt x="566" y="44"/>
                </a:lnTo>
                <a:lnTo>
                  <a:pt x="566" y="42"/>
                </a:lnTo>
                <a:lnTo>
                  <a:pt x="566" y="38"/>
                </a:lnTo>
                <a:lnTo>
                  <a:pt x="564" y="36"/>
                </a:lnTo>
                <a:lnTo>
                  <a:pt x="560" y="35"/>
                </a:lnTo>
                <a:lnTo>
                  <a:pt x="558" y="33"/>
                </a:lnTo>
                <a:lnTo>
                  <a:pt x="554" y="31"/>
                </a:lnTo>
                <a:lnTo>
                  <a:pt x="549" y="29"/>
                </a:lnTo>
                <a:lnTo>
                  <a:pt x="545" y="27"/>
                </a:lnTo>
                <a:lnTo>
                  <a:pt x="539" y="25"/>
                </a:lnTo>
                <a:lnTo>
                  <a:pt x="531" y="23"/>
                </a:lnTo>
                <a:lnTo>
                  <a:pt x="526" y="21"/>
                </a:lnTo>
                <a:lnTo>
                  <a:pt x="518" y="19"/>
                </a:lnTo>
                <a:lnTo>
                  <a:pt x="510" y="17"/>
                </a:lnTo>
                <a:lnTo>
                  <a:pt x="503" y="15"/>
                </a:lnTo>
                <a:lnTo>
                  <a:pt x="493" y="15"/>
                </a:lnTo>
                <a:lnTo>
                  <a:pt x="483" y="13"/>
                </a:lnTo>
                <a:lnTo>
                  <a:pt x="464" y="10"/>
                </a:lnTo>
                <a:lnTo>
                  <a:pt x="441" y="8"/>
                </a:lnTo>
                <a:lnTo>
                  <a:pt x="418" y="6"/>
                </a:lnTo>
                <a:lnTo>
                  <a:pt x="393" y="4"/>
                </a:lnTo>
                <a:lnTo>
                  <a:pt x="368" y="2"/>
                </a:lnTo>
                <a:lnTo>
                  <a:pt x="341" y="2"/>
                </a:lnTo>
                <a:lnTo>
                  <a:pt x="313" y="0"/>
                </a:lnTo>
                <a:lnTo>
                  <a:pt x="284" y="0"/>
                </a:lnTo>
              </a:path>
            </a:pathLst>
          </a:custGeom>
          <a:noFill/>
          <a:ln w="79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09" name="Freeform 53"/>
          <p:cNvSpPr>
            <a:spLocks/>
          </p:cNvSpPr>
          <p:nvPr/>
        </p:nvSpPr>
        <p:spPr bwMode="auto">
          <a:xfrm>
            <a:off x="7223125" y="4138613"/>
            <a:ext cx="447675" cy="69850"/>
          </a:xfrm>
          <a:custGeom>
            <a:avLst/>
            <a:gdLst>
              <a:gd name="T0" fmla="*/ 255 w 566"/>
              <a:gd name="T1" fmla="*/ 0 h 88"/>
              <a:gd name="T2" fmla="*/ 200 w 566"/>
              <a:gd name="T3" fmla="*/ 2 h 88"/>
              <a:gd name="T4" fmla="*/ 148 w 566"/>
              <a:gd name="T5" fmla="*/ 5 h 88"/>
              <a:gd name="T6" fmla="*/ 104 w 566"/>
              <a:gd name="T7" fmla="*/ 9 h 88"/>
              <a:gd name="T8" fmla="*/ 75 w 566"/>
              <a:gd name="T9" fmla="*/ 13 h 88"/>
              <a:gd name="T10" fmla="*/ 58 w 566"/>
              <a:gd name="T11" fmla="*/ 17 h 88"/>
              <a:gd name="T12" fmla="*/ 42 w 566"/>
              <a:gd name="T13" fmla="*/ 21 h 88"/>
              <a:gd name="T14" fmla="*/ 29 w 566"/>
              <a:gd name="T15" fmla="*/ 25 h 88"/>
              <a:gd name="T16" fmla="*/ 17 w 566"/>
              <a:gd name="T17" fmla="*/ 28 h 88"/>
              <a:gd name="T18" fmla="*/ 10 w 566"/>
              <a:gd name="T19" fmla="*/ 32 h 88"/>
              <a:gd name="T20" fmla="*/ 4 w 566"/>
              <a:gd name="T21" fmla="*/ 36 h 88"/>
              <a:gd name="T22" fmla="*/ 0 w 566"/>
              <a:gd name="T23" fmla="*/ 42 h 88"/>
              <a:gd name="T24" fmla="*/ 0 w 566"/>
              <a:gd name="T25" fmla="*/ 46 h 88"/>
              <a:gd name="T26" fmla="*/ 4 w 566"/>
              <a:gd name="T27" fmla="*/ 50 h 88"/>
              <a:gd name="T28" fmla="*/ 10 w 566"/>
              <a:gd name="T29" fmla="*/ 55 h 88"/>
              <a:gd name="T30" fmla="*/ 17 w 566"/>
              <a:gd name="T31" fmla="*/ 59 h 88"/>
              <a:gd name="T32" fmla="*/ 29 w 566"/>
              <a:gd name="T33" fmla="*/ 63 h 88"/>
              <a:gd name="T34" fmla="*/ 42 w 566"/>
              <a:gd name="T35" fmla="*/ 67 h 88"/>
              <a:gd name="T36" fmla="*/ 58 w 566"/>
              <a:gd name="T37" fmla="*/ 71 h 88"/>
              <a:gd name="T38" fmla="*/ 75 w 566"/>
              <a:gd name="T39" fmla="*/ 73 h 88"/>
              <a:gd name="T40" fmla="*/ 104 w 566"/>
              <a:gd name="T41" fmla="*/ 78 h 88"/>
              <a:gd name="T42" fmla="*/ 148 w 566"/>
              <a:gd name="T43" fmla="*/ 82 h 88"/>
              <a:gd name="T44" fmla="*/ 200 w 566"/>
              <a:gd name="T45" fmla="*/ 86 h 88"/>
              <a:gd name="T46" fmla="*/ 255 w 566"/>
              <a:gd name="T47" fmla="*/ 88 h 88"/>
              <a:gd name="T48" fmla="*/ 313 w 566"/>
              <a:gd name="T49" fmla="*/ 88 h 88"/>
              <a:gd name="T50" fmla="*/ 368 w 566"/>
              <a:gd name="T51" fmla="*/ 86 h 88"/>
              <a:gd name="T52" fmla="*/ 418 w 566"/>
              <a:gd name="T53" fmla="*/ 82 h 88"/>
              <a:gd name="T54" fmla="*/ 464 w 566"/>
              <a:gd name="T55" fmla="*/ 78 h 88"/>
              <a:gd name="T56" fmla="*/ 493 w 566"/>
              <a:gd name="T57" fmla="*/ 73 h 88"/>
              <a:gd name="T58" fmla="*/ 510 w 566"/>
              <a:gd name="T59" fmla="*/ 71 h 88"/>
              <a:gd name="T60" fmla="*/ 526 w 566"/>
              <a:gd name="T61" fmla="*/ 67 h 88"/>
              <a:gd name="T62" fmla="*/ 539 w 566"/>
              <a:gd name="T63" fmla="*/ 63 h 88"/>
              <a:gd name="T64" fmla="*/ 549 w 566"/>
              <a:gd name="T65" fmla="*/ 59 h 88"/>
              <a:gd name="T66" fmla="*/ 558 w 566"/>
              <a:gd name="T67" fmla="*/ 55 h 88"/>
              <a:gd name="T68" fmla="*/ 564 w 566"/>
              <a:gd name="T69" fmla="*/ 50 h 88"/>
              <a:gd name="T70" fmla="*/ 566 w 566"/>
              <a:gd name="T71" fmla="*/ 46 h 88"/>
              <a:gd name="T72" fmla="*/ 566 w 566"/>
              <a:gd name="T73" fmla="*/ 42 h 88"/>
              <a:gd name="T74" fmla="*/ 564 w 566"/>
              <a:gd name="T75" fmla="*/ 36 h 88"/>
              <a:gd name="T76" fmla="*/ 558 w 566"/>
              <a:gd name="T77" fmla="*/ 32 h 88"/>
              <a:gd name="T78" fmla="*/ 549 w 566"/>
              <a:gd name="T79" fmla="*/ 28 h 88"/>
              <a:gd name="T80" fmla="*/ 539 w 566"/>
              <a:gd name="T81" fmla="*/ 25 h 88"/>
              <a:gd name="T82" fmla="*/ 526 w 566"/>
              <a:gd name="T83" fmla="*/ 21 h 88"/>
              <a:gd name="T84" fmla="*/ 510 w 566"/>
              <a:gd name="T85" fmla="*/ 17 h 88"/>
              <a:gd name="T86" fmla="*/ 493 w 566"/>
              <a:gd name="T87" fmla="*/ 13 h 88"/>
              <a:gd name="T88" fmla="*/ 464 w 566"/>
              <a:gd name="T89" fmla="*/ 9 h 88"/>
              <a:gd name="T90" fmla="*/ 418 w 566"/>
              <a:gd name="T91" fmla="*/ 5 h 88"/>
              <a:gd name="T92" fmla="*/ 368 w 566"/>
              <a:gd name="T93" fmla="*/ 2 h 88"/>
              <a:gd name="T94" fmla="*/ 313 w 566"/>
              <a:gd name="T9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8">
                <a:moveTo>
                  <a:pt x="284" y="0"/>
                </a:moveTo>
                <a:lnTo>
                  <a:pt x="255" y="0"/>
                </a:lnTo>
                <a:lnTo>
                  <a:pt x="226" y="0"/>
                </a:lnTo>
                <a:lnTo>
                  <a:pt x="200" y="2"/>
                </a:lnTo>
                <a:lnTo>
                  <a:pt x="173" y="3"/>
                </a:lnTo>
                <a:lnTo>
                  <a:pt x="148" y="5"/>
                </a:lnTo>
                <a:lnTo>
                  <a:pt x="125" y="7"/>
                </a:lnTo>
                <a:lnTo>
                  <a:pt x="104" y="9"/>
                </a:lnTo>
                <a:lnTo>
                  <a:pt x="83" y="13"/>
                </a:lnTo>
                <a:lnTo>
                  <a:pt x="75" y="13"/>
                </a:lnTo>
                <a:lnTo>
                  <a:pt x="65" y="15"/>
                </a:lnTo>
                <a:lnTo>
                  <a:pt x="58" y="17"/>
                </a:lnTo>
                <a:lnTo>
                  <a:pt x="48" y="19"/>
                </a:lnTo>
                <a:lnTo>
                  <a:pt x="42" y="21"/>
                </a:lnTo>
                <a:lnTo>
                  <a:pt x="35" y="23"/>
                </a:lnTo>
                <a:lnTo>
                  <a:pt x="29" y="25"/>
                </a:lnTo>
                <a:lnTo>
                  <a:pt x="23" y="26"/>
                </a:lnTo>
                <a:lnTo>
                  <a:pt x="17" y="28"/>
                </a:lnTo>
                <a:lnTo>
                  <a:pt x="13" y="30"/>
                </a:lnTo>
                <a:lnTo>
                  <a:pt x="10" y="32"/>
                </a:lnTo>
                <a:lnTo>
                  <a:pt x="6" y="34"/>
                </a:lnTo>
                <a:lnTo>
                  <a:pt x="4" y="36"/>
                </a:lnTo>
                <a:lnTo>
                  <a:pt x="2" y="40"/>
                </a:lnTo>
                <a:lnTo>
                  <a:pt x="0" y="42"/>
                </a:lnTo>
                <a:lnTo>
                  <a:pt x="0" y="44"/>
                </a:lnTo>
                <a:lnTo>
                  <a:pt x="0" y="46"/>
                </a:lnTo>
                <a:lnTo>
                  <a:pt x="2" y="48"/>
                </a:lnTo>
                <a:lnTo>
                  <a:pt x="4" y="50"/>
                </a:lnTo>
                <a:lnTo>
                  <a:pt x="6" y="53"/>
                </a:lnTo>
                <a:lnTo>
                  <a:pt x="10" y="55"/>
                </a:lnTo>
                <a:lnTo>
                  <a:pt x="13" y="57"/>
                </a:lnTo>
                <a:lnTo>
                  <a:pt x="17" y="59"/>
                </a:lnTo>
                <a:lnTo>
                  <a:pt x="23" y="61"/>
                </a:lnTo>
                <a:lnTo>
                  <a:pt x="29" y="63"/>
                </a:lnTo>
                <a:lnTo>
                  <a:pt x="35" y="65"/>
                </a:lnTo>
                <a:lnTo>
                  <a:pt x="42" y="67"/>
                </a:lnTo>
                <a:lnTo>
                  <a:pt x="48" y="69"/>
                </a:lnTo>
                <a:lnTo>
                  <a:pt x="58" y="71"/>
                </a:lnTo>
                <a:lnTo>
                  <a:pt x="65" y="73"/>
                </a:lnTo>
                <a:lnTo>
                  <a:pt x="75" y="73"/>
                </a:lnTo>
                <a:lnTo>
                  <a:pt x="83" y="74"/>
                </a:lnTo>
                <a:lnTo>
                  <a:pt x="104" y="78"/>
                </a:lnTo>
                <a:lnTo>
                  <a:pt x="125" y="80"/>
                </a:lnTo>
                <a:lnTo>
                  <a:pt x="148" y="82"/>
                </a:lnTo>
                <a:lnTo>
                  <a:pt x="173" y="84"/>
                </a:lnTo>
                <a:lnTo>
                  <a:pt x="200" y="86"/>
                </a:lnTo>
                <a:lnTo>
                  <a:pt x="226" y="88"/>
                </a:lnTo>
                <a:lnTo>
                  <a:pt x="255" y="88"/>
                </a:lnTo>
                <a:lnTo>
                  <a:pt x="284" y="88"/>
                </a:lnTo>
                <a:lnTo>
                  <a:pt x="313" y="88"/>
                </a:lnTo>
                <a:lnTo>
                  <a:pt x="341" y="88"/>
                </a:lnTo>
                <a:lnTo>
                  <a:pt x="368" y="86"/>
                </a:lnTo>
                <a:lnTo>
                  <a:pt x="393" y="84"/>
                </a:lnTo>
                <a:lnTo>
                  <a:pt x="418" y="82"/>
                </a:lnTo>
                <a:lnTo>
                  <a:pt x="441" y="80"/>
                </a:lnTo>
                <a:lnTo>
                  <a:pt x="464" y="78"/>
                </a:lnTo>
                <a:lnTo>
                  <a:pt x="483" y="74"/>
                </a:lnTo>
                <a:lnTo>
                  <a:pt x="493" y="73"/>
                </a:lnTo>
                <a:lnTo>
                  <a:pt x="503" y="73"/>
                </a:lnTo>
                <a:lnTo>
                  <a:pt x="510" y="71"/>
                </a:lnTo>
                <a:lnTo>
                  <a:pt x="518" y="69"/>
                </a:lnTo>
                <a:lnTo>
                  <a:pt x="526" y="67"/>
                </a:lnTo>
                <a:lnTo>
                  <a:pt x="531" y="65"/>
                </a:lnTo>
                <a:lnTo>
                  <a:pt x="539" y="63"/>
                </a:lnTo>
                <a:lnTo>
                  <a:pt x="545" y="61"/>
                </a:lnTo>
                <a:lnTo>
                  <a:pt x="549" y="59"/>
                </a:lnTo>
                <a:lnTo>
                  <a:pt x="554" y="57"/>
                </a:lnTo>
                <a:lnTo>
                  <a:pt x="558" y="55"/>
                </a:lnTo>
                <a:lnTo>
                  <a:pt x="560" y="53"/>
                </a:lnTo>
                <a:lnTo>
                  <a:pt x="564" y="50"/>
                </a:lnTo>
                <a:lnTo>
                  <a:pt x="566" y="48"/>
                </a:lnTo>
                <a:lnTo>
                  <a:pt x="566" y="46"/>
                </a:lnTo>
                <a:lnTo>
                  <a:pt x="566" y="44"/>
                </a:lnTo>
                <a:lnTo>
                  <a:pt x="566" y="42"/>
                </a:lnTo>
                <a:lnTo>
                  <a:pt x="566" y="40"/>
                </a:lnTo>
                <a:lnTo>
                  <a:pt x="564" y="36"/>
                </a:lnTo>
                <a:lnTo>
                  <a:pt x="560" y="34"/>
                </a:lnTo>
                <a:lnTo>
                  <a:pt x="558" y="32"/>
                </a:lnTo>
                <a:lnTo>
                  <a:pt x="554" y="30"/>
                </a:lnTo>
                <a:lnTo>
                  <a:pt x="549" y="28"/>
                </a:lnTo>
                <a:lnTo>
                  <a:pt x="545" y="26"/>
                </a:lnTo>
                <a:lnTo>
                  <a:pt x="539" y="25"/>
                </a:lnTo>
                <a:lnTo>
                  <a:pt x="531" y="23"/>
                </a:lnTo>
                <a:lnTo>
                  <a:pt x="526" y="21"/>
                </a:lnTo>
                <a:lnTo>
                  <a:pt x="518" y="19"/>
                </a:lnTo>
                <a:lnTo>
                  <a:pt x="510" y="17"/>
                </a:lnTo>
                <a:lnTo>
                  <a:pt x="503" y="15"/>
                </a:lnTo>
                <a:lnTo>
                  <a:pt x="493" y="13"/>
                </a:lnTo>
                <a:lnTo>
                  <a:pt x="483" y="13"/>
                </a:lnTo>
                <a:lnTo>
                  <a:pt x="464" y="9"/>
                </a:lnTo>
                <a:lnTo>
                  <a:pt x="441" y="7"/>
                </a:lnTo>
                <a:lnTo>
                  <a:pt x="418" y="5"/>
                </a:lnTo>
                <a:lnTo>
                  <a:pt x="393" y="3"/>
                </a:lnTo>
                <a:lnTo>
                  <a:pt x="368" y="2"/>
                </a:lnTo>
                <a:lnTo>
                  <a:pt x="341" y="0"/>
                </a:lnTo>
                <a:lnTo>
                  <a:pt x="313" y="0"/>
                </a:lnTo>
                <a:lnTo>
                  <a:pt x="284" y="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10" name="Freeform 54"/>
          <p:cNvSpPr>
            <a:spLocks/>
          </p:cNvSpPr>
          <p:nvPr/>
        </p:nvSpPr>
        <p:spPr bwMode="auto">
          <a:xfrm>
            <a:off x="7223125" y="4138613"/>
            <a:ext cx="447675" cy="69850"/>
          </a:xfrm>
          <a:custGeom>
            <a:avLst/>
            <a:gdLst>
              <a:gd name="T0" fmla="*/ 255 w 566"/>
              <a:gd name="T1" fmla="*/ 0 h 88"/>
              <a:gd name="T2" fmla="*/ 200 w 566"/>
              <a:gd name="T3" fmla="*/ 2 h 88"/>
              <a:gd name="T4" fmla="*/ 148 w 566"/>
              <a:gd name="T5" fmla="*/ 5 h 88"/>
              <a:gd name="T6" fmla="*/ 104 w 566"/>
              <a:gd name="T7" fmla="*/ 9 h 88"/>
              <a:gd name="T8" fmla="*/ 75 w 566"/>
              <a:gd name="T9" fmla="*/ 13 h 88"/>
              <a:gd name="T10" fmla="*/ 58 w 566"/>
              <a:gd name="T11" fmla="*/ 17 h 88"/>
              <a:gd name="T12" fmla="*/ 42 w 566"/>
              <a:gd name="T13" fmla="*/ 21 h 88"/>
              <a:gd name="T14" fmla="*/ 29 w 566"/>
              <a:gd name="T15" fmla="*/ 25 h 88"/>
              <a:gd name="T16" fmla="*/ 17 w 566"/>
              <a:gd name="T17" fmla="*/ 28 h 88"/>
              <a:gd name="T18" fmla="*/ 10 w 566"/>
              <a:gd name="T19" fmla="*/ 32 h 88"/>
              <a:gd name="T20" fmla="*/ 4 w 566"/>
              <a:gd name="T21" fmla="*/ 36 h 88"/>
              <a:gd name="T22" fmla="*/ 0 w 566"/>
              <a:gd name="T23" fmla="*/ 42 h 88"/>
              <a:gd name="T24" fmla="*/ 0 w 566"/>
              <a:gd name="T25" fmla="*/ 46 h 88"/>
              <a:gd name="T26" fmla="*/ 4 w 566"/>
              <a:gd name="T27" fmla="*/ 50 h 88"/>
              <a:gd name="T28" fmla="*/ 10 w 566"/>
              <a:gd name="T29" fmla="*/ 55 h 88"/>
              <a:gd name="T30" fmla="*/ 17 w 566"/>
              <a:gd name="T31" fmla="*/ 59 h 88"/>
              <a:gd name="T32" fmla="*/ 29 w 566"/>
              <a:gd name="T33" fmla="*/ 63 h 88"/>
              <a:gd name="T34" fmla="*/ 42 w 566"/>
              <a:gd name="T35" fmla="*/ 67 h 88"/>
              <a:gd name="T36" fmla="*/ 58 w 566"/>
              <a:gd name="T37" fmla="*/ 71 h 88"/>
              <a:gd name="T38" fmla="*/ 75 w 566"/>
              <a:gd name="T39" fmla="*/ 73 h 88"/>
              <a:gd name="T40" fmla="*/ 104 w 566"/>
              <a:gd name="T41" fmla="*/ 78 h 88"/>
              <a:gd name="T42" fmla="*/ 148 w 566"/>
              <a:gd name="T43" fmla="*/ 82 h 88"/>
              <a:gd name="T44" fmla="*/ 200 w 566"/>
              <a:gd name="T45" fmla="*/ 86 h 88"/>
              <a:gd name="T46" fmla="*/ 255 w 566"/>
              <a:gd name="T47" fmla="*/ 88 h 88"/>
              <a:gd name="T48" fmla="*/ 313 w 566"/>
              <a:gd name="T49" fmla="*/ 88 h 88"/>
              <a:gd name="T50" fmla="*/ 368 w 566"/>
              <a:gd name="T51" fmla="*/ 86 h 88"/>
              <a:gd name="T52" fmla="*/ 418 w 566"/>
              <a:gd name="T53" fmla="*/ 82 h 88"/>
              <a:gd name="T54" fmla="*/ 464 w 566"/>
              <a:gd name="T55" fmla="*/ 78 h 88"/>
              <a:gd name="T56" fmla="*/ 493 w 566"/>
              <a:gd name="T57" fmla="*/ 73 h 88"/>
              <a:gd name="T58" fmla="*/ 510 w 566"/>
              <a:gd name="T59" fmla="*/ 71 h 88"/>
              <a:gd name="T60" fmla="*/ 526 w 566"/>
              <a:gd name="T61" fmla="*/ 67 h 88"/>
              <a:gd name="T62" fmla="*/ 539 w 566"/>
              <a:gd name="T63" fmla="*/ 63 h 88"/>
              <a:gd name="T64" fmla="*/ 549 w 566"/>
              <a:gd name="T65" fmla="*/ 59 h 88"/>
              <a:gd name="T66" fmla="*/ 558 w 566"/>
              <a:gd name="T67" fmla="*/ 55 h 88"/>
              <a:gd name="T68" fmla="*/ 564 w 566"/>
              <a:gd name="T69" fmla="*/ 50 h 88"/>
              <a:gd name="T70" fmla="*/ 566 w 566"/>
              <a:gd name="T71" fmla="*/ 46 h 88"/>
              <a:gd name="T72" fmla="*/ 566 w 566"/>
              <a:gd name="T73" fmla="*/ 42 h 88"/>
              <a:gd name="T74" fmla="*/ 564 w 566"/>
              <a:gd name="T75" fmla="*/ 36 h 88"/>
              <a:gd name="T76" fmla="*/ 558 w 566"/>
              <a:gd name="T77" fmla="*/ 32 h 88"/>
              <a:gd name="T78" fmla="*/ 549 w 566"/>
              <a:gd name="T79" fmla="*/ 28 h 88"/>
              <a:gd name="T80" fmla="*/ 539 w 566"/>
              <a:gd name="T81" fmla="*/ 25 h 88"/>
              <a:gd name="T82" fmla="*/ 526 w 566"/>
              <a:gd name="T83" fmla="*/ 21 h 88"/>
              <a:gd name="T84" fmla="*/ 510 w 566"/>
              <a:gd name="T85" fmla="*/ 17 h 88"/>
              <a:gd name="T86" fmla="*/ 493 w 566"/>
              <a:gd name="T87" fmla="*/ 13 h 88"/>
              <a:gd name="T88" fmla="*/ 464 w 566"/>
              <a:gd name="T89" fmla="*/ 9 h 88"/>
              <a:gd name="T90" fmla="*/ 418 w 566"/>
              <a:gd name="T91" fmla="*/ 5 h 88"/>
              <a:gd name="T92" fmla="*/ 368 w 566"/>
              <a:gd name="T93" fmla="*/ 2 h 88"/>
              <a:gd name="T94" fmla="*/ 313 w 566"/>
              <a:gd name="T9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8">
                <a:moveTo>
                  <a:pt x="284" y="0"/>
                </a:moveTo>
                <a:lnTo>
                  <a:pt x="255" y="0"/>
                </a:lnTo>
                <a:lnTo>
                  <a:pt x="226" y="0"/>
                </a:lnTo>
                <a:lnTo>
                  <a:pt x="200" y="2"/>
                </a:lnTo>
                <a:lnTo>
                  <a:pt x="173" y="3"/>
                </a:lnTo>
                <a:lnTo>
                  <a:pt x="148" y="5"/>
                </a:lnTo>
                <a:lnTo>
                  <a:pt x="125" y="7"/>
                </a:lnTo>
                <a:lnTo>
                  <a:pt x="104" y="9"/>
                </a:lnTo>
                <a:lnTo>
                  <a:pt x="83" y="13"/>
                </a:lnTo>
                <a:lnTo>
                  <a:pt x="75" y="13"/>
                </a:lnTo>
                <a:lnTo>
                  <a:pt x="65" y="15"/>
                </a:lnTo>
                <a:lnTo>
                  <a:pt x="58" y="17"/>
                </a:lnTo>
                <a:lnTo>
                  <a:pt x="48" y="19"/>
                </a:lnTo>
                <a:lnTo>
                  <a:pt x="42" y="21"/>
                </a:lnTo>
                <a:lnTo>
                  <a:pt x="35" y="23"/>
                </a:lnTo>
                <a:lnTo>
                  <a:pt x="29" y="25"/>
                </a:lnTo>
                <a:lnTo>
                  <a:pt x="23" y="26"/>
                </a:lnTo>
                <a:lnTo>
                  <a:pt x="17" y="28"/>
                </a:lnTo>
                <a:lnTo>
                  <a:pt x="13" y="30"/>
                </a:lnTo>
                <a:lnTo>
                  <a:pt x="10" y="32"/>
                </a:lnTo>
                <a:lnTo>
                  <a:pt x="6" y="34"/>
                </a:lnTo>
                <a:lnTo>
                  <a:pt x="4" y="36"/>
                </a:lnTo>
                <a:lnTo>
                  <a:pt x="2" y="40"/>
                </a:lnTo>
                <a:lnTo>
                  <a:pt x="0" y="42"/>
                </a:lnTo>
                <a:lnTo>
                  <a:pt x="0" y="44"/>
                </a:lnTo>
                <a:lnTo>
                  <a:pt x="0" y="46"/>
                </a:lnTo>
                <a:lnTo>
                  <a:pt x="2" y="48"/>
                </a:lnTo>
                <a:lnTo>
                  <a:pt x="4" y="50"/>
                </a:lnTo>
                <a:lnTo>
                  <a:pt x="6" y="53"/>
                </a:lnTo>
                <a:lnTo>
                  <a:pt x="10" y="55"/>
                </a:lnTo>
                <a:lnTo>
                  <a:pt x="13" y="57"/>
                </a:lnTo>
                <a:lnTo>
                  <a:pt x="17" y="59"/>
                </a:lnTo>
                <a:lnTo>
                  <a:pt x="23" y="61"/>
                </a:lnTo>
                <a:lnTo>
                  <a:pt x="29" y="63"/>
                </a:lnTo>
                <a:lnTo>
                  <a:pt x="35" y="65"/>
                </a:lnTo>
                <a:lnTo>
                  <a:pt x="42" y="67"/>
                </a:lnTo>
                <a:lnTo>
                  <a:pt x="48" y="69"/>
                </a:lnTo>
                <a:lnTo>
                  <a:pt x="58" y="71"/>
                </a:lnTo>
                <a:lnTo>
                  <a:pt x="65" y="73"/>
                </a:lnTo>
                <a:lnTo>
                  <a:pt x="75" y="73"/>
                </a:lnTo>
                <a:lnTo>
                  <a:pt x="83" y="74"/>
                </a:lnTo>
                <a:lnTo>
                  <a:pt x="104" y="78"/>
                </a:lnTo>
                <a:lnTo>
                  <a:pt x="125" y="80"/>
                </a:lnTo>
                <a:lnTo>
                  <a:pt x="148" y="82"/>
                </a:lnTo>
                <a:lnTo>
                  <a:pt x="173" y="84"/>
                </a:lnTo>
                <a:lnTo>
                  <a:pt x="200" y="86"/>
                </a:lnTo>
                <a:lnTo>
                  <a:pt x="226" y="88"/>
                </a:lnTo>
                <a:lnTo>
                  <a:pt x="255" y="88"/>
                </a:lnTo>
                <a:lnTo>
                  <a:pt x="284" y="88"/>
                </a:lnTo>
                <a:lnTo>
                  <a:pt x="313" y="88"/>
                </a:lnTo>
                <a:lnTo>
                  <a:pt x="341" y="88"/>
                </a:lnTo>
                <a:lnTo>
                  <a:pt x="368" y="86"/>
                </a:lnTo>
                <a:lnTo>
                  <a:pt x="393" y="84"/>
                </a:lnTo>
                <a:lnTo>
                  <a:pt x="418" y="82"/>
                </a:lnTo>
                <a:lnTo>
                  <a:pt x="441" y="80"/>
                </a:lnTo>
                <a:lnTo>
                  <a:pt x="464" y="78"/>
                </a:lnTo>
                <a:lnTo>
                  <a:pt x="483" y="74"/>
                </a:lnTo>
                <a:lnTo>
                  <a:pt x="493" y="73"/>
                </a:lnTo>
                <a:lnTo>
                  <a:pt x="503" y="73"/>
                </a:lnTo>
                <a:lnTo>
                  <a:pt x="510" y="71"/>
                </a:lnTo>
                <a:lnTo>
                  <a:pt x="518" y="69"/>
                </a:lnTo>
                <a:lnTo>
                  <a:pt x="526" y="67"/>
                </a:lnTo>
                <a:lnTo>
                  <a:pt x="531" y="65"/>
                </a:lnTo>
                <a:lnTo>
                  <a:pt x="539" y="63"/>
                </a:lnTo>
                <a:lnTo>
                  <a:pt x="545" y="61"/>
                </a:lnTo>
                <a:lnTo>
                  <a:pt x="549" y="59"/>
                </a:lnTo>
                <a:lnTo>
                  <a:pt x="554" y="57"/>
                </a:lnTo>
                <a:lnTo>
                  <a:pt x="558" y="55"/>
                </a:lnTo>
                <a:lnTo>
                  <a:pt x="560" y="53"/>
                </a:lnTo>
                <a:lnTo>
                  <a:pt x="564" y="50"/>
                </a:lnTo>
                <a:lnTo>
                  <a:pt x="566" y="48"/>
                </a:lnTo>
                <a:lnTo>
                  <a:pt x="566" y="46"/>
                </a:lnTo>
                <a:lnTo>
                  <a:pt x="566" y="44"/>
                </a:lnTo>
                <a:lnTo>
                  <a:pt x="566" y="42"/>
                </a:lnTo>
                <a:lnTo>
                  <a:pt x="566" y="40"/>
                </a:lnTo>
                <a:lnTo>
                  <a:pt x="564" y="36"/>
                </a:lnTo>
                <a:lnTo>
                  <a:pt x="560" y="34"/>
                </a:lnTo>
                <a:lnTo>
                  <a:pt x="558" y="32"/>
                </a:lnTo>
                <a:lnTo>
                  <a:pt x="554" y="30"/>
                </a:lnTo>
                <a:lnTo>
                  <a:pt x="549" y="28"/>
                </a:lnTo>
                <a:lnTo>
                  <a:pt x="545" y="26"/>
                </a:lnTo>
                <a:lnTo>
                  <a:pt x="539" y="25"/>
                </a:lnTo>
                <a:lnTo>
                  <a:pt x="531" y="23"/>
                </a:lnTo>
                <a:lnTo>
                  <a:pt x="526" y="21"/>
                </a:lnTo>
                <a:lnTo>
                  <a:pt x="518" y="19"/>
                </a:lnTo>
                <a:lnTo>
                  <a:pt x="510" y="17"/>
                </a:lnTo>
                <a:lnTo>
                  <a:pt x="503" y="15"/>
                </a:lnTo>
                <a:lnTo>
                  <a:pt x="493" y="13"/>
                </a:lnTo>
                <a:lnTo>
                  <a:pt x="483" y="13"/>
                </a:lnTo>
                <a:lnTo>
                  <a:pt x="464" y="9"/>
                </a:lnTo>
                <a:lnTo>
                  <a:pt x="441" y="7"/>
                </a:lnTo>
                <a:lnTo>
                  <a:pt x="418" y="5"/>
                </a:lnTo>
                <a:lnTo>
                  <a:pt x="393" y="3"/>
                </a:lnTo>
                <a:lnTo>
                  <a:pt x="368" y="2"/>
                </a:lnTo>
                <a:lnTo>
                  <a:pt x="341" y="0"/>
                </a:lnTo>
                <a:lnTo>
                  <a:pt x="313" y="0"/>
                </a:lnTo>
                <a:lnTo>
                  <a:pt x="284" y="0"/>
                </a:lnTo>
              </a:path>
            </a:pathLst>
          </a:custGeom>
          <a:noFill/>
          <a:ln w="7938">
            <a:solidFill>
              <a:srgbClr val="FF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11" name="Freeform 55"/>
          <p:cNvSpPr>
            <a:spLocks/>
          </p:cNvSpPr>
          <p:nvPr/>
        </p:nvSpPr>
        <p:spPr bwMode="auto">
          <a:xfrm>
            <a:off x="7304088" y="3224213"/>
            <a:ext cx="285750" cy="407987"/>
          </a:xfrm>
          <a:custGeom>
            <a:avLst/>
            <a:gdLst>
              <a:gd name="T0" fmla="*/ 358 w 358"/>
              <a:gd name="T1" fmla="*/ 386 h 512"/>
              <a:gd name="T2" fmla="*/ 268 w 358"/>
              <a:gd name="T3" fmla="*/ 386 h 512"/>
              <a:gd name="T4" fmla="*/ 268 w 358"/>
              <a:gd name="T5" fmla="*/ 0 h 512"/>
              <a:gd name="T6" fmla="*/ 178 w 358"/>
              <a:gd name="T7" fmla="*/ 65 h 512"/>
              <a:gd name="T8" fmla="*/ 90 w 358"/>
              <a:gd name="T9" fmla="*/ 0 h 512"/>
              <a:gd name="T10" fmla="*/ 90 w 358"/>
              <a:gd name="T11" fmla="*/ 386 h 512"/>
              <a:gd name="T12" fmla="*/ 0 w 358"/>
              <a:gd name="T13" fmla="*/ 386 h 512"/>
              <a:gd name="T14" fmla="*/ 178 w 358"/>
              <a:gd name="T15" fmla="*/ 512 h 512"/>
              <a:gd name="T16" fmla="*/ 358 w 358"/>
              <a:gd name="T17" fmla="*/ 38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512">
                <a:moveTo>
                  <a:pt x="358" y="386"/>
                </a:moveTo>
                <a:lnTo>
                  <a:pt x="268" y="386"/>
                </a:lnTo>
                <a:lnTo>
                  <a:pt x="268" y="0"/>
                </a:lnTo>
                <a:lnTo>
                  <a:pt x="178" y="65"/>
                </a:lnTo>
                <a:lnTo>
                  <a:pt x="90" y="0"/>
                </a:lnTo>
                <a:lnTo>
                  <a:pt x="90" y="386"/>
                </a:lnTo>
                <a:lnTo>
                  <a:pt x="0" y="386"/>
                </a:lnTo>
                <a:lnTo>
                  <a:pt x="178" y="512"/>
                </a:lnTo>
                <a:lnTo>
                  <a:pt x="358" y="38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12" name="Freeform 56"/>
          <p:cNvSpPr>
            <a:spLocks/>
          </p:cNvSpPr>
          <p:nvPr/>
        </p:nvSpPr>
        <p:spPr bwMode="auto">
          <a:xfrm>
            <a:off x="7304088" y="3224213"/>
            <a:ext cx="285750" cy="407987"/>
          </a:xfrm>
          <a:custGeom>
            <a:avLst/>
            <a:gdLst>
              <a:gd name="T0" fmla="*/ 358 w 358"/>
              <a:gd name="T1" fmla="*/ 386 h 512"/>
              <a:gd name="T2" fmla="*/ 268 w 358"/>
              <a:gd name="T3" fmla="*/ 386 h 512"/>
              <a:gd name="T4" fmla="*/ 268 w 358"/>
              <a:gd name="T5" fmla="*/ 0 h 512"/>
              <a:gd name="T6" fmla="*/ 178 w 358"/>
              <a:gd name="T7" fmla="*/ 65 h 512"/>
              <a:gd name="T8" fmla="*/ 90 w 358"/>
              <a:gd name="T9" fmla="*/ 0 h 512"/>
              <a:gd name="T10" fmla="*/ 90 w 358"/>
              <a:gd name="T11" fmla="*/ 386 h 512"/>
              <a:gd name="T12" fmla="*/ 0 w 358"/>
              <a:gd name="T13" fmla="*/ 386 h 512"/>
              <a:gd name="T14" fmla="*/ 178 w 358"/>
              <a:gd name="T15" fmla="*/ 512 h 512"/>
              <a:gd name="T16" fmla="*/ 358 w 358"/>
              <a:gd name="T17" fmla="*/ 38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512">
                <a:moveTo>
                  <a:pt x="358" y="386"/>
                </a:moveTo>
                <a:lnTo>
                  <a:pt x="268" y="386"/>
                </a:lnTo>
                <a:lnTo>
                  <a:pt x="268" y="0"/>
                </a:lnTo>
                <a:lnTo>
                  <a:pt x="178" y="65"/>
                </a:lnTo>
                <a:lnTo>
                  <a:pt x="90" y="0"/>
                </a:lnTo>
                <a:lnTo>
                  <a:pt x="90" y="386"/>
                </a:lnTo>
                <a:lnTo>
                  <a:pt x="0" y="386"/>
                </a:lnTo>
                <a:lnTo>
                  <a:pt x="178" y="512"/>
                </a:lnTo>
                <a:lnTo>
                  <a:pt x="358" y="386"/>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13" name="Rectangle 57"/>
          <p:cNvSpPr>
            <a:spLocks noChangeArrowheads="1"/>
          </p:cNvSpPr>
          <p:nvPr/>
        </p:nvSpPr>
        <p:spPr bwMode="auto">
          <a:xfrm>
            <a:off x="5089525" y="5794375"/>
            <a:ext cx="7286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dirty="0">
                <a:solidFill>
                  <a:srgbClr val="FF0000"/>
                </a:solidFill>
              </a:rPr>
              <a:t>Slab gel</a:t>
            </a:r>
            <a:endParaRPr lang="en-US" dirty="0"/>
          </a:p>
        </p:txBody>
      </p:sp>
      <p:grpSp>
        <p:nvGrpSpPr>
          <p:cNvPr id="19555" name="Group 99"/>
          <p:cNvGrpSpPr>
            <a:grpSpLocks/>
          </p:cNvGrpSpPr>
          <p:nvPr/>
        </p:nvGrpSpPr>
        <p:grpSpPr bwMode="auto">
          <a:xfrm>
            <a:off x="4937125" y="3175000"/>
            <a:ext cx="752475" cy="2263775"/>
            <a:chOff x="2948" y="1818"/>
            <a:chExt cx="474" cy="1426"/>
          </a:xfrm>
        </p:grpSpPr>
        <p:sp>
          <p:nvSpPr>
            <p:cNvPr id="19515" name="Rectangle 59"/>
            <p:cNvSpPr>
              <a:spLocks noChangeArrowheads="1"/>
            </p:cNvSpPr>
            <p:nvPr/>
          </p:nvSpPr>
          <p:spPr bwMode="auto">
            <a:xfrm>
              <a:off x="2948" y="2079"/>
              <a:ext cx="474" cy="116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516" name="Rectangle 60"/>
            <p:cNvSpPr>
              <a:spLocks noChangeArrowheads="1"/>
            </p:cNvSpPr>
            <p:nvPr/>
          </p:nvSpPr>
          <p:spPr bwMode="auto">
            <a:xfrm>
              <a:off x="2948" y="2079"/>
              <a:ext cx="474" cy="1165"/>
            </a:xfrm>
            <a:prstGeom prst="rect">
              <a:avLst/>
            </a:prstGeom>
            <a:noFill/>
            <a:ln w="6826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18" name="Freeform 62"/>
            <p:cNvSpPr>
              <a:spLocks/>
            </p:cNvSpPr>
            <p:nvPr/>
          </p:nvSpPr>
          <p:spPr bwMode="auto">
            <a:xfrm>
              <a:off x="3044" y="2250"/>
              <a:ext cx="283" cy="43"/>
            </a:xfrm>
            <a:custGeom>
              <a:avLst/>
              <a:gdLst>
                <a:gd name="T0" fmla="*/ 253 w 566"/>
                <a:gd name="T1" fmla="*/ 0 h 87"/>
                <a:gd name="T2" fmla="*/ 198 w 566"/>
                <a:gd name="T3" fmla="*/ 2 h 87"/>
                <a:gd name="T4" fmla="*/ 148 w 566"/>
                <a:gd name="T5" fmla="*/ 4 h 87"/>
                <a:gd name="T6" fmla="*/ 102 w 566"/>
                <a:gd name="T7" fmla="*/ 10 h 87"/>
                <a:gd name="T8" fmla="*/ 73 w 566"/>
                <a:gd name="T9" fmla="*/ 14 h 87"/>
                <a:gd name="T10" fmla="*/ 56 w 566"/>
                <a:gd name="T11" fmla="*/ 17 h 87"/>
                <a:gd name="T12" fmla="*/ 41 w 566"/>
                <a:gd name="T13" fmla="*/ 19 h 87"/>
                <a:gd name="T14" fmla="*/ 27 w 566"/>
                <a:gd name="T15" fmla="*/ 23 h 87"/>
                <a:gd name="T16" fmla="*/ 17 w 566"/>
                <a:gd name="T17" fmla="*/ 27 h 87"/>
                <a:gd name="T18" fmla="*/ 8 w 566"/>
                <a:gd name="T19" fmla="*/ 33 h 87"/>
                <a:gd name="T20" fmla="*/ 2 w 566"/>
                <a:gd name="T21" fmla="*/ 37 h 87"/>
                <a:gd name="T22" fmla="*/ 0 w 566"/>
                <a:gd name="T23" fmla="*/ 41 h 87"/>
                <a:gd name="T24" fmla="*/ 0 w 566"/>
                <a:gd name="T25" fmla="*/ 44 h 87"/>
                <a:gd name="T26" fmla="*/ 2 w 566"/>
                <a:gd name="T27" fmla="*/ 50 h 87"/>
                <a:gd name="T28" fmla="*/ 8 w 566"/>
                <a:gd name="T29" fmla="*/ 54 h 87"/>
                <a:gd name="T30" fmla="*/ 17 w 566"/>
                <a:gd name="T31" fmla="*/ 58 h 87"/>
                <a:gd name="T32" fmla="*/ 27 w 566"/>
                <a:gd name="T33" fmla="*/ 62 h 87"/>
                <a:gd name="T34" fmla="*/ 41 w 566"/>
                <a:gd name="T35" fmla="*/ 65 h 87"/>
                <a:gd name="T36" fmla="*/ 56 w 566"/>
                <a:gd name="T37" fmla="*/ 69 h 87"/>
                <a:gd name="T38" fmla="*/ 73 w 566"/>
                <a:gd name="T39" fmla="*/ 71 h 87"/>
                <a:gd name="T40" fmla="*/ 102 w 566"/>
                <a:gd name="T41" fmla="*/ 77 h 87"/>
                <a:gd name="T42" fmla="*/ 148 w 566"/>
                <a:gd name="T43" fmla="*/ 81 h 87"/>
                <a:gd name="T44" fmla="*/ 198 w 566"/>
                <a:gd name="T45" fmla="*/ 85 h 87"/>
                <a:gd name="T46" fmla="*/ 253 w 566"/>
                <a:gd name="T47" fmla="*/ 87 h 87"/>
                <a:gd name="T48" fmla="*/ 311 w 566"/>
                <a:gd name="T49" fmla="*/ 87 h 87"/>
                <a:gd name="T50" fmla="*/ 367 w 566"/>
                <a:gd name="T51" fmla="*/ 85 h 87"/>
                <a:gd name="T52" fmla="*/ 418 w 566"/>
                <a:gd name="T53" fmla="*/ 81 h 87"/>
                <a:gd name="T54" fmla="*/ 463 w 566"/>
                <a:gd name="T55" fmla="*/ 77 h 87"/>
                <a:gd name="T56" fmla="*/ 491 w 566"/>
                <a:gd name="T57" fmla="*/ 71 h 87"/>
                <a:gd name="T58" fmla="*/ 509 w 566"/>
                <a:gd name="T59" fmla="*/ 69 h 87"/>
                <a:gd name="T60" fmla="*/ 524 w 566"/>
                <a:gd name="T61" fmla="*/ 65 h 87"/>
                <a:gd name="T62" fmla="*/ 537 w 566"/>
                <a:gd name="T63" fmla="*/ 62 h 87"/>
                <a:gd name="T64" fmla="*/ 549 w 566"/>
                <a:gd name="T65" fmla="*/ 58 h 87"/>
                <a:gd name="T66" fmla="*/ 556 w 566"/>
                <a:gd name="T67" fmla="*/ 54 h 87"/>
                <a:gd name="T68" fmla="*/ 562 w 566"/>
                <a:gd name="T69" fmla="*/ 50 h 87"/>
                <a:gd name="T70" fmla="*/ 566 w 566"/>
                <a:gd name="T71" fmla="*/ 44 h 87"/>
                <a:gd name="T72" fmla="*/ 566 w 566"/>
                <a:gd name="T73" fmla="*/ 41 h 87"/>
                <a:gd name="T74" fmla="*/ 562 w 566"/>
                <a:gd name="T75" fmla="*/ 37 h 87"/>
                <a:gd name="T76" fmla="*/ 556 w 566"/>
                <a:gd name="T77" fmla="*/ 33 h 87"/>
                <a:gd name="T78" fmla="*/ 549 w 566"/>
                <a:gd name="T79" fmla="*/ 27 h 87"/>
                <a:gd name="T80" fmla="*/ 537 w 566"/>
                <a:gd name="T81" fmla="*/ 23 h 87"/>
                <a:gd name="T82" fmla="*/ 524 w 566"/>
                <a:gd name="T83" fmla="*/ 19 h 87"/>
                <a:gd name="T84" fmla="*/ 509 w 566"/>
                <a:gd name="T85" fmla="*/ 17 h 87"/>
                <a:gd name="T86" fmla="*/ 491 w 566"/>
                <a:gd name="T87" fmla="*/ 14 h 87"/>
                <a:gd name="T88" fmla="*/ 463 w 566"/>
                <a:gd name="T89" fmla="*/ 10 h 87"/>
                <a:gd name="T90" fmla="*/ 418 w 566"/>
                <a:gd name="T91" fmla="*/ 4 h 87"/>
                <a:gd name="T92" fmla="*/ 367 w 566"/>
                <a:gd name="T93" fmla="*/ 2 h 87"/>
                <a:gd name="T94" fmla="*/ 311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2" y="0"/>
                  </a:moveTo>
                  <a:lnTo>
                    <a:pt x="253" y="0"/>
                  </a:lnTo>
                  <a:lnTo>
                    <a:pt x="227" y="0"/>
                  </a:lnTo>
                  <a:lnTo>
                    <a:pt x="198" y="2"/>
                  </a:lnTo>
                  <a:lnTo>
                    <a:pt x="173" y="2"/>
                  </a:lnTo>
                  <a:lnTo>
                    <a:pt x="148" y="4"/>
                  </a:lnTo>
                  <a:lnTo>
                    <a:pt x="125" y="6"/>
                  </a:lnTo>
                  <a:lnTo>
                    <a:pt x="102" y="10"/>
                  </a:lnTo>
                  <a:lnTo>
                    <a:pt x="83" y="12"/>
                  </a:lnTo>
                  <a:lnTo>
                    <a:pt x="73" y="14"/>
                  </a:lnTo>
                  <a:lnTo>
                    <a:pt x="64" y="16"/>
                  </a:lnTo>
                  <a:lnTo>
                    <a:pt x="56" y="17"/>
                  </a:lnTo>
                  <a:lnTo>
                    <a:pt x="48" y="19"/>
                  </a:lnTo>
                  <a:lnTo>
                    <a:pt x="41" y="19"/>
                  </a:lnTo>
                  <a:lnTo>
                    <a:pt x="35" y="21"/>
                  </a:lnTo>
                  <a:lnTo>
                    <a:pt x="27" y="23"/>
                  </a:lnTo>
                  <a:lnTo>
                    <a:pt x="21" y="25"/>
                  </a:lnTo>
                  <a:lnTo>
                    <a:pt x="17" y="27"/>
                  </a:lnTo>
                  <a:lnTo>
                    <a:pt x="12" y="29"/>
                  </a:lnTo>
                  <a:lnTo>
                    <a:pt x="8" y="33"/>
                  </a:lnTo>
                  <a:lnTo>
                    <a:pt x="6" y="35"/>
                  </a:lnTo>
                  <a:lnTo>
                    <a:pt x="2" y="37"/>
                  </a:lnTo>
                  <a:lnTo>
                    <a:pt x="2" y="39"/>
                  </a:lnTo>
                  <a:lnTo>
                    <a:pt x="0" y="41"/>
                  </a:lnTo>
                  <a:lnTo>
                    <a:pt x="0" y="42"/>
                  </a:lnTo>
                  <a:lnTo>
                    <a:pt x="0" y="44"/>
                  </a:lnTo>
                  <a:lnTo>
                    <a:pt x="2" y="46"/>
                  </a:lnTo>
                  <a:lnTo>
                    <a:pt x="2" y="50"/>
                  </a:lnTo>
                  <a:lnTo>
                    <a:pt x="6" y="52"/>
                  </a:lnTo>
                  <a:lnTo>
                    <a:pt x="8" y="54"/>
                  </a:lnTo>
                  <a:lnTo>
                    <a:pt x="12" y="56"/>
                  </a:lnTo>
                  <a:lnTo>
                    <a:pt x="17" y="58"/>
                  </a:lnTo>
                  <a:lnTo>
                    <a:pt x="21" y="60"/>
                  </a:lnTo>
                  <a:lnTo>
                    <a:pt x="27" y="62"/>
                  </a:lnTo>
                  <a:lnTo>
                    <a:pt x="35" y="64"/>
                  </a:lnTo>
                  <a:lnTo>
                    <a:pt x="41" y="65"/>
                  </a:lnTo>
                  <a:lnTo>
                    <a:pt x="48" y="67"/>
                  </a:lnTo>
                  <a:lnTo>
                    <a:pt x="56" y="69"/>
                  </a:lnTo>
                  <a:lnTo>
                    <a:pt x="64" y="69"/>
                  </a:lnTo>
                  <a:lnTo>
                    <a:pt x="73" y="71"/>
                  </a:lnTo>
                  <a:lnTo>
                    <a:pt x="83" y="73"/>
                  </a:lnTo>
                  <a:lnTo>
                    <a:pt x="102" y="77"/>
                  </a:lnTo>
                  <a:lnTo>
                    <a:pt x="125" y="79"/>
                  </a:lnTo>
                  <a:lnTo>
                    <a:pt x="148" y="81"/>
                  </a:lnTo>
                  <a:lnTo>
                    <a:pt x="173" y="83"/>
                  </a:lnTo>
                  <a:lnTo>
                    <a:pt x="198" y="85"/>
                  </a:lnTo>
                  <a:lnTo>
                    <a:pt x="227" y="85"/>
                  </a:lnTo>
                  <a:lnTo>
                    <a:pt x="253" y="87"/>
                  </a:lnTo>
                  <a:lnTo>
                    <a:pt x="282" y="87"/>
                  </a:lnTo>
                  <a:lnTo>
                    <a:pt x="311" y="87"/>
                  </a:lnTo>
                  <a:lnTo>
                    <a:pt x="340" y="85"/>
                  </a:lnTo>
                  <a:lnTo>
                    <a:pt x="367" y="85"/>
                  </a:lnTo>
                  <a:lnTo>
                    <a:pt x="393" y="83"/>
                  </a:lnTo>
                  <a:lnTo>
                    <a:pt x="418" y="81"/>
                  </a:lnTo>
                  <a:lnTo>
                    <a:pt x="441" y="79"/>
                  </a:lnTo>
                  <a:lnTo>
                    <a:pt x="463" y="77"/>
                  </a:lnTo>
                  <a:lnTo>
                    <a:pt x="484" y="73"/>
                  </a:lnTo>
                  <a:lnTo>
                    <a:pt x="491" y="71"/>
                  </a:lnTo>
                  <a:lnTo>
                    <a:pt x="501" y="69"/>
                  </a:lnTo>
                  <a:lnTo>
                    <a:pt x="509" y="69"/>
                  </a:lnTo>
                  <a:lnTo>
                    <a:pt x="518" y="67"/>
                  </a:lnTo>
                  <a:lnTo>
                    <a:pt x="524" y="65"/>
                  </a:lnTo>
                  <a:lnTo>
                    <a:pt x="532" y="64"/>
                  </a:lnTo>
                  <a:lnTo>
                    <a:pt x="537" y="62"/>
                  </a:lnTo>
                  <a:lnTo>
                    <a:pt x="543" y="60"/>
                  </a:lnTo>
                  <a:lnTo>
                    <a:pt x="549" y="58"/>
                  </a:lnTo>
                  <a:lnTo>
                    <a:pt x="553" y="56"/>
                  </a:lnTo>
                  <a:lnTo>
                    <a:pt x="556" y="54"/>
                  </a:lnTo>
                  <a:lnTo>
                    <a:pt x="560" y="52"/>
                  </a:lnTo>
                  <a:lnTo>
                    <a:pt x="562" y="50"/>
                  </a:lnTo>
                  <a:lnTo>
                    <a:pt x="564" y="46"/>
                  </a:lnTo>
                  <a:lnTo>
                    <a:pt x="566" y="44"/>
                  </a:lnTo>
                  <a:lnTo>
                    <a:pt x="566" y="42"/>
                  </a:lnTo>
                  <a:lnTo>
                    <a:pt x="566" y="41"/>
                  </a:lnTo>
                  <a:lnTo>
                    <a:pt x="564" y="39"/>
                  </a:lnTo>
                  <a:lnTo>
                    <a:pt x="562" y="37"/>
                  </a:lnTo>
                  <a:lnTo>
                    <a:pt x="560" y="35"/>
                  </a:lnTo>
                  <a:lnTo>
                    <a:pt x="556" y="33"/>
                  </a:lnTo>
                  <a:lnTo>
                    <a:pt x="553" y="29"/>
                  </a:lnTo>
                  <a:lnTo>
                    <a:pt x="549" y="27"/>
                  </a:lnTo>
                  <a:lnTo>
                    <a:pt x="543" y="25"/>
                  </a:lnTo>
                  <a:lnTo>
                    <a:pt x="537" y="23"/>
                  </a:lnTo>
                  <a:lnTo>
                    <a:pt x="532" y="21"/>
                  </a:lnTo>
                  <a:lnTo>
                    <a:pt x="524" y="19"/>
                  </a:lnTo>
                  <a:lnTo>
                    <a:pt x="518" y="19"/>
                  </a:lnTo>
                  <a:lnTo>
                    <a:pt x="509" y="17"/>
                  </a:lnTo>
                  <a:lnTo>
                    <a:pt x="501" y="16"/>
                  </a:lnTo>
                  <a:lnTo>
                    <a:pt x="491" y="14"/>
                  </a:lnTo>
                  <a:lnTo>
                    <a:pt x="484" y="12"/>
                  </a:lnTo>
                  <a:lnTo>
                    <a:pt x="463" y="10"/>
                  </a:lnTo>
                  <a:lnTo>
                    <a:pt x="441" y="6"/>
                  </a:lnTo>
                  <a:lnTo>
                    <a:pt x="418" y="4"/>
                  </a:lnTo>
                  <a:lnTo>
                    <a:pt x="393" y="2"/>
                  </a:lnTo>
                  <a:lnTo>
                    <a:pt x="367" y="2"/>
                  </a:lnTo>
                  <a:lnTo>
                    <a:pt x="340" y="0"/>
                  </a:lnTo>
                  <a:lnTo>
                    <a:pt x="311" y="0"/>
                  </a:lnTo>
                  <a:lnTo>
                    <a:pt x="282" y="0"/>
                  </a:lnTo>
                </a:path>
              </a:pathLst>
            </a:custGeom>
            <a:solidFill>
              <a:schemeClr val="tx1"/>
            </a:solidFill>
            <a:ln w="7938">
              <a:solidFill>
                <a:srgbClr val="000000"/>
              </a:solidFill>
              <a:prstDash val="solid"/>
              <a:round/>
              <a:headEnd/>
              <a:tailEnd/>
            </a:ln>
          </p:spPr>
          <p:txBody>
            <a:bodyPr/>
            <a:lstStyle/>
            <a:p>
              <a:endParaRPr lang="en-GB"/>
            </a:p>
          </p:txBody>
        </p:sp>
        <p:sp>
          <p:nvSpPr>
            <p:cNvPr id="19519" name="Freeform 63"/>
            <p:cNvSpPr>
              <a:spLocks/>
            </p:cNvSpPr>
            <p:nvPr/>
          </p:nvSpPr>
          <p:spPr bwMode="auto">
            <a:xfrm>
              <a:off x="3061" y="2549"/>
              <a:ext cx="283" cy="44"/>
            </a:xfrm>
            <a:custGeom>
              <a:avLst/>
              <a:gdLst>
                <a:gd name="T0" fmla="*/ 256 w 566"/>
                <a:gd name="T1" fmla="*/ 2 h 86"/>
                <a:gd name="T2" fmla="*/ 200 w 566"/>
                <a:gd name="T3" fmla="*/ 2 h 86"/>
                <a:gd name="T4" fmla="*/ 148 w 566"/>
                <a:gd name="T5" fmla="*/ 5 h 86"/>
                <a:gd name="T6" fmla="*/ 104 w 566"/>
                <a:gd name="T7" fmla="*/ 11 h 86"/>
                <a:gd name="T8" fmla="*/ 73 w 566"/>
                <a:gd name="T9" fmla="*/ 15 h 86"/>
                <a:gd name="T10" fmla="*/ 56 w 566"/>
                <a:gd name="T11" fmla="*/ 19 h 86"/>
                <a:gd name="T12" fmla="*/ 41 w 566"/>
                <a:gd name="T13" fmla="*/ 21 h 86"/>
                <a:gd name="T14" fmla="*/ 29 w 566"/>
                <a:gd name="T15" fmla="*/ 25 h 86"/>
                <a:gd name="T16" fmla="*/ 18 w 566"/>
                <a:gd name="T17" fmla="*/ 28 h 86"/>
                <a:gd name="T18" fmla="*/ 10 w 566"/>
                <a:gd name="T19" fmla="*/ 32 h 86"/>
                <a:gd name="T20" fmla="*/ 4 w 566"/>
                <a:gd name="T21" fmla="*/ 38 h 86"/>
                <a:gd name="T22" fmla="*/ 0 w 566"/>
                <a:gd name="T23" fmla="*/ 42 h 86"/>
                <a:gd name="T24" fmla="*/ 0 w 566"/>
                <a:gd name="T25" fmla="*/ 46 h 86"/>
                <a:gd name="T26" fmla="*/ 4 w 566"/>
                <a:gd name="T27" fmla="*/ 50 h 86"/>
                <a:gd name="T28" fmla="*/ 10 w 566"/>
                <a:gd name="T29" fmla="*/ 55 h 86"/>
                <a:gd name="T30" fmla="*/ 18 w 566"/>
                <a:gd name="T31" fmla="*/ 59 h 86"/>
                <a:gd name="T32" fmla="*/ 29 w 566"/>
                <a:gd name="T33" fmla="*/ 63 h 86"/>
                <a:gd name="T34" fmla="*/ 41 w 566"/>
                <a:gd name="T35" fmla="*/ 67 h 86"/>
                <a:gd name="T36" fmla="*/ 56 w 566"/>
                <a:gd name="T37" fmla="*/ 69 h 86"/>
                <a:gd name="T38" fmla="*/ 73 w 566"/>
                <a:gd name="T39" fmla="*/ 73 h 86"/>
                <a:gd name="T40" fmla="*/ 104 w 566"/>
                <a:gd name="T41" fmla="*/ 76 h 86"/>
                <a:gd name="T42" fmla="*/ 148 w 566"/>
                <a:gd name="T43" fmla="*/ 82 h 86"/>
                <a:gd name="T44" fmla="*/ 200 w 566"/>
                <a:gd name="T45" fmla="*/ 84 h 86"/>
                <a:gd name="T46" fmla="*/ 256 w 566"/>
                <a:gd name="T47" fmla="*/ 86 h 86"/>
                <a:gd name="T48" fmla="*/ 313 w 566"/>
                <a:gd name="T49" fmla="*/ 86 h 86"/>
                <a:gd name="T50" fmla="*/ 369 w 566"/>
                <a:gd name="T51" fmla="*/ 84 h 86"/>
                <a:gd name="T52" fmla="*/ 419 w 566"/>
                <a:gd name="T53" fmla="*/ 82 h 86"/>
                <a:gd name="T54" fmla="*/ 463 w 566"/>
                <a:gd name="T55" fmla="*/ 76 h 86"/>
                <a:gd name="T56" fmla="*/ 493 w 566"/>
                <a:gd name="T57" fmla="*/ 73 h 86"/>
                <a:gd name="T58" fmla="*/ 511 w 566"/>
                <a:gd name="T59" fmla="*/ 69 h 86"/>
                <a:gd name="T60" fmla="*/ 526 w 566"/>
                <a:gd name="T61" fmla="*/ 67 h 86"/>
                <a:gd name="T62" fmla="*/ 539 w 566"/>
                <a:gd name="T63" fmla="*/ 63 h 86"/>
                <a:gd name="T64" fmla="*/ 549 w 566"/>
                <a:gd name="T65" fmla="*/ 59 h 86"/>
                <a:gd name="T66" fmla="*/ 559 w 566"/>
                <a:gd name="T67" fmla="*/ 55 h 86"/>
                <a:gd name="T68" fmla="*/ 562 w 566"/>
                <a:gd name="T69" fmla="*/ 50 h 86"/>
                <a:gd name="T70" fmla="*/ 566 w 566"/>
                <a:gd name="T71" fmla="*/ 46 h 86"/>
                <a:gd name="T72" fmla="*/ 566 w 566"/>
                <a:gd name="T73" fmla="*/ 42 h 86"/>
                <a:gd name="T74" fmla="*/ 562 w 566"/>
                <a:gd name="T75" fmla="*/ 38 h 86"/>
                <a:gd name="T76" fmla="*/ 559 w 566"/>
                <a:gd name="T77" fmla="*/ 32 h 86"/>
                <a:gd name="T78" fmla="*/ 549 w 566"/>
                <a:gd name="T79" fmla="*/ 28 h 86"/>
                <a:gd name="T80" fmla="*/ 539 w 566"/>
                <a:gd name="T81" fmla="*/ 25 h 86"/>
                <a:gd name="T82" fmla="*/ 526 w 566"/>
                <a:gd name="T83" fmla="*/ 21 h 86"/>
                <a:gd name="T84" fmla="*/ 511 w 566"/>
                <a:gd name="T85" fmla="*/ 19 h 86"/>
                <a:gd name="T86" fmla="*/ 493 w 566"/>
                <a:gd name="T87" fmla="*/ 15 h 86"/>
                <a:gd name="T88" fmla="*/ 463 w 566"/>
                <a:gd name="T89" fmla="*/ 11 h 86"/>
                <a:gd name="T90" fmla="*/ 419 w 566"/>
                <a:gd name="T91" fmla="*/ 5 h 86"/>
                <a:gd name="T92" fmla="*/ 367 w 566"/>
                <a:gd name="T93" fmla="*/ 2 h 86"/>
                <a:gd name="T94" fmla="*/ 313 w 566"/>
                <a:gd name="T95"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6" y="2"/>
                  </a:lnTo>
                  <a:lnTo>
                    <a:pt x="227" y="2"/>
                  </a:lnTo>
                  <a:lnTo>
                    <a:pt x="200" y="2"/>
                  </a:lnTo>
                  <a:lnTo>
                    <a:pt x="173" y="4"/>
                  </a:lnTo>
                  <a:lnTo>
                    <a:pt x="148" y="5"/>
                  </a:lnTo>
                  <a:lnTo>
                    <a:pt x="125" y="7"/>
                  </a:lnTo>
                  <a:lnTo>
                    <a:pt x="104" y="11"/>
                  </a:lnTo>
                  <a:lnTo>
                    <a:pt x="83" y="13"/>
                  </a:lnTo>
                  <a:lnTo>
                    <a:pt x="73" y="15"/>
                  </a:lnTo>
                  <a:lnTo>
                    <a:pt x="66" y="17"/>
                  </a:lnTo>
                  <a:lnTo>
                    <a:pt x="56" y="19"/>
                  </a:lnTo>
                  <a:lnTo>
                    <a:pt x="48" y="19"/>
                  </a:lnTo>
                  <a:lnTo>
                    <a:pt x="41" y="21"/>
                  </a:lnTo>
                  <a:lnTo>
                    <a:pt x="35" y="23"/>
                  </a:lnTo>
                  <a:lnTo>
                    <a:pt x="29" y="25"/>
                  </a:lnTo>
                  <a:lnTo>
                    <a:pt x="23" y="27"/>
                  </a:lnTo>
                  <a:lnTo>
                    <a:pt x="18" y="28"/>
                  </a:lnTo>
                  <a:lnTo>
                    <a:pt x="14" y="30"/>
                  </a:lnTo>
                  <a:lnTo>
                    <a:pt x="10" y="32"/>
                  </a:lnTo>
                  <a:lnTo>
                    <a:pt x="6" y="34"/>
                  </a:lnTo>
                  <a:lnTo>
                    <a:pt x="4" y="38"/>
                  </a:lnTo>
                  <a:lnTo>
                    <a:pt x="2" y="40"/>
                  </a:lnTo>
                  <a:lnTo>
                    <a:pt x="0" y="42"/>
                  </a:lnTo>
                  <a:lnTo>
                    <a:pt x="0" y="44"/>
                  </a:lnTo>
                  <a:lnTo>
                    <a:pt x="0" y="46"/>
                  </a:lnTo>
                  <a:lnTo>
                    <a:pt x="2" y="48"/>
                  </a:lnTo>
                  <a:lnTo>
                    <a:pt x="4" y="50"/>
                  </a:lnTo>
                  <a:lnTo>
                    <a:pt x="6" y="53"/>
                  </a:lnTo>
                  <a:lnTo>
                    <a:pt x="10" y="55"/>
                  </a:lnTo>
                  <a:lnTo>
                    <a:pt x="14" y="57"/>
                  </a:lnTo>
                  <a:lnTo>
                    <a:pt x="18" y="59"/>
                  </a:lnTo>
                  <a:lnTo>
                    <a:pt x="23" y="61"/>
                  </a:lnTo>
                  <a:lnTo>
                    <a:pt x="29" y="63"/>
                  </a:lnTo>
                  <a:lnTo>
                    <a:pt x="35" y="65"/>
                  </a:lnTo>
                  <a:lnTo>
                    <a:pt x="41" y="67"/>
                  </a:lnTo>
                  <a:lnTo>
                    <a:pt x="48" y="69"/>
                  </a:lnTo>
                  <a:lnTo>
                    <a:pt x="56" y="69"/>
                  </a:lnTo>
                  <a:lnTo>
                    <a:pt x="66" y="71"/>
                  </a:lnTo>
                  <a:lnTo>
                    <a:pt x="73" y="73"/>
                  </a:lnTo>
                  <a:lnTo>
                    <a:pt x="83" y="75"/>
                  </a:lnTo>
                  <a:lnTo>
                    <a:pt x="104" y="76"/>
                  </a:lnTo>
                  <a:lnTo>
                    <a:pt x="125" y="80"/>
                  </a:lnTo>
                  <a:lnTo>
                    <a:pt x="148" y="82"/>
                  </a:lnTo>
                  <a:lnTo>
                    <a:pt x="173" y="84"/>
                  </a:lnTo>
                  <a:lnTo>
                    <a:pt x="200" y="84"/>
                  </a:lnTo>
                  <a:lnTo>
                    <a:pt x="227" y="86"/>
                  </a:lnTo>
                  <a:lnTo>
                    <a:pt x="256" y="86"/>
                  </a:lnTo>
                  <a:lnTo>
                    <a:pt x="284" y="86"/>
                  </a:lnTo>
                  <a:lnTo>
                    <a:pt x="313" y="86"/>
                  </a:lnTo>
                  <a:lnTo>
                    <a:pt x="340" y="86"/>
                  </a:lnTo>
                  <a:lnTo>
                    <a:pt x="369" y="84"/>
                  </a:lnTo>
                  <a:lnTo>
                    <a:pt x="394" y="84"/>
                  </a:lnTo>
                  <a:lnTo>
                    <a:pt x="419" y="82"/>
                  </a:lnTo>
                  <a:lnTo>
                    <a:pt x="442" y="80"/>
                  </a:lnTo>
                  <a:lnTo>
                    <a:pt x="463" y="76"/>
                  </a:lnTo>
                  <a:lnTo>
                    <a:pt x="484" y="75"/>
                  </a:lnTo>
                  <a:lnTo>
                    <a:pt x="493" y="73"/>
                  </a:lnTo>
                  <a:lnTo>
                    <a:pt x="501" y="71"/>
                  </a:lnTo>
                  <a:lnTo>
                    <a:pt x="511" y="69"/>
                  </a:lnTo>
                  <a:lnTo>
                    <a:pt x="518" y="69"/>
                  </a:lnTo>
                  <a:lnTo>
                    <a:pt x="526" y="67"/>
                  </a:lnTo>
                  <a:lnTo>
                    <a:pt x="532" y="65"/>
                  </a:lnTo>
                  <a:lnTo>
                    <a:pt x="539" y="63"/>
                  </a:lnTo>
                  <a:lnTo>
                    <a:pt x="545" y="61"/>
                  </a:lnTo>
                  <a:lnTo>
                    <a:pt x="549" y="59"/>
                  </a:lnTo>
                  <a:lnTo>
                    <a:pt x="555" y="57"/>
                  </a:lnTo>
                  <a:lnTo>
                    <a:pt x="559" y="55"/>
                  </a:lnTo>
                  <a:lnTo>
                    <a:pt x="561" y="53"/>
                  </a:lnTo>
                  <a:lnTo>
                    <a:pt x="562" y="50"/>
                  </a:lnTo>
                  <a:lnTo>
                    <a:pt x="564" y="48"/>
                  </a:lnTo>
                  <a:lnTo>
                    <a:pt x="566" y="46"/>
                  </a:lnTo>
                  <a:lnTo>
                    <a:pt x="566" y="44"/>
                  </a:lnTo>
                  <a:lnTo>
                    <a:pt x="566" y="42"/>
                  </a:lnTo>
                  <a:lnTo>
                    <a:pt x="564" y="40"/>
                  </a:lnTo>
                  <a:lnTo>
                    <a:pt x="562" y="38"/>
                  </a:lnTo>
                  <a:lnTo>
                    <a:pt x="561" y="34"/>
                  </a:lnTo>
                  <a:lnTo>
                    <a:pt x="559" y="32"/>
                  </a:lnTo>
                  <a:lnTo>
                    <a:pt x="555" y="30"/>
                  </a:lnTo>
                  <a:lnTo>
                    <a:pt x="549" y="28"/>
                  </a:lnTo>
                  <a:lnTo>
                    <a:pt x="545" y="27"/>
                  </a:lnTo>
                  <a:lnTo>
                    <a:pt x="539" y="25"/>
                  </a:lnTo>
                  <a:lnTo>
                    <a:pt x="532" y="23"/>
                  </a:lnTo>
                  <a:lnTo>
                    <a:pt x="526" y="21"/>
                  </a:lnTo>
                  <a:lnTo>
                    <a:pt x="518" y="19"/>
                  </a:lnTo>
                  <a:lnTo>
                    <a:pt x="511" y="19"/>
                  </a:lnTo>
                  <a:lnTo>
                    <a:pt x="501" y="17"/>
                  </a:lnTo>
                  <a:lnTo>
                    <a:pt x="493" y="15"/>
                  </a:lnTo>
                  <a:lnTo>
                    <a:pt x="484" y="13"/>
                  </a:lnTo>
                  <a:lnTo>
                    <a:pt x="463" y="11"/>
                  </a:lnTo>
                  <a:lnTo>
                    <a:pt x="442" y="7"/>
                  </a:lnTo>
                  <a:lnTo>
                    <a:pt x="419" y="5"/>
                  </a:lnTo>
                  <a:lnTo>
                    <a:pt x="394" y="4"/>
                  </a:lnTo>
                  <a:lnTo>
                    <a:pt x="367" y="2"/>
                  </a:lnTo>
                  <a:lnTo>
                    <a:pt x="340" y="2"/>
                  </a:lnTo>
                  <a:lnTo>
                    <a:pt x="313" y="2"/>
                  </a:lnTo>
                  <a:lnTo>
                    <a:pt x="28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20" name="Freeform 64"/>
            <p:cNvSpPr>
              <a:spLocks/>
            </p:cNvSpPr>
            <p:nvPr/>
          </p:nvSpPr>
          <p:spPr bwMode="auto">
            <a:xfrm>
              <a:off x="3061" y="2549"/>
              <a:ext cx="283" cy="44"/>
            </a:xfrm>
            <a:custGeom>
              <a:avLst/>
              <a:gdLst>
                <a:gd name="T0" fmla="*/ 256 w 566"/>
                <a:gd name="T1" fmla="*/ 2 h 86"/>
                <a:gd name="T2" fmla="*/ 200 w 566"/>
                <a:gd name="T3" fmla="*/ 2 h 86"/>
                <a:gd name="T4" fmla="*/ 148 w 566"/>
                <a:gd name="T5" fmla="*/ 5 h 86"/>
                <a:gd name="T6" fmla="*/ 104 w 566"/>
                <a:gd name="T7" fmla="*/ 11 h 86"/>
                <a:gd name="T8" fmla="*/ 73 w 566"/>
                <a:gd name="T9" fmla="*/ 15 h 86"/>
                <a:gd name="T10" fmla="*/ 56 w 566"/>
                <a:gd name="T11" fmla="*/ 19 h 86"/>
                <a:gd name="T12" fmla="*/ 41 w 566"/>
                <a:gd name="T13" fmla="*/ 21 h 86"/>
                <a:gd name="T14" fmla="*/ 29 w 566"/>
                <a:gd name="T15" fmla="*/ 25 h 86"/>
                <a:gd name="T16" fmla="*/ 18 w 566"/>
                <a:gd name="T17" fmla="*/ 28 h 86"/>
                <a:gd name="T18" fmla="*/ 10 w 566"/>
                <a:gd name="T19" fmla="*/ 32 h 86"/>
                <a:gd name="T20" fmla="*/ 4 w 566"/>
                <a:gd name="T21" fmla="*/ 38 h 86"/>
                <a:gd name="T22" fmla="*/ 0 w 566"/>
                <a:gd name="T23" fmla="*/ 42 h 86"/>
                <a:gd name="T24" fmla="*/ 0 w 566"/>
                <a:gd name="T25" fmla="*/ 46 h 86"/>
                <a:gd name="T26" fmla="*/ 4 w 566"/>
                <a:gd name="T27" fmla="*/ 50 h 86"/>
                <a:gd name="T28" fmla="*/ 10 w 566"/>
                <a:gd name="T29" fmla="*/ 55 h 86"/>
                <a:gd name="T30" fmla="*/ 18 w 566"/>
                <a:gd name="T31" fmla="*/ 59 h 86"/>
                <a:gd name="T32" fmla="*/ 29 w 566"/>
                <a:gd name="T33" fmla="*/ 63 h 86"/>
                <a:gd name="T34" fmla="*/ 41 w 566"/>
                <a:gd name="T35" fmla="*/ 67 h 86"/>
                <a:gd name="T36" fmla="*/ 56 w 566"/>
                <a:gd name="T37" fmla="*/ 69 h 86"/>
                <a:gd name="T38" fmla="*/ 73 w 566"/>
                <a:gd name="T39" fmla="*/ 73 h 86"/>
                <a:gd name="T40" fmla="*/ 104 w 566"/>
                <a:gd name="T41" fmla="*/ 76 h 86"/>
                <a:gd name="T42" fmla="*/ 148 w 566"/>
                <a:gd name="T43" fmla="*/ 82 h 86"/>
                <a:gd name="T44" fmla="*/ 200 w 566"/>
                <a:gd name="T45" fmla="*/ 84 h 86"/>
                <a:gd name="T46" fmla="*/ 256 w 566"/>
                <a:gd name="T47" fmla="*/ 86 h 86"/>
                <a:gd name="T48" fmla="*/ 313 w 566"/>
                <a:gd name="T49" fmla="*/ 86 h 86"/>
                <a:gd name="T50" fmla="*/ 369 w 566"/>
                <a:gd name="T51" fmla="*/ 84 h 86"/>
                <a:gd name="T52" fmla="*/ 419 w 566"/>
                <a:gd name="T53" fmla="*/ 82 h 86"/>
                <a:gd name="T54" fmla="*/ 463 w 566"/>
                <a:gd name="T55" fmla="*/ 76 h 86"/>
                <a:gd name="T56" fmla="*/ 493 w 566"/>
                <a:gd name="T57" fmla="*/ 73 h 86"/>
                <a:gd name="T58" fmla="*/ 511 w 566"/>
                <a:gd name="T59" fmla="*/ 69 h 86"/>
                <a:gd name="T60" fmla="*/ 526 w 566"/>
                <a:gd name="T61" fmla="*/ 67 h 86"/>
                <a:gd name="T62" fmla="*/ 539 w 566"/>
                <a:gd name="T63" fmla="*/ 63 h 86"/>
                <a:gd name="T64" fmla="*/ 549 w 566"/>
                <a:gd name="T65" fmla="*/ 59 h 86"/>
                <a:gd name="T66" fmla="*/ 559 w 566"/>
                <a:gd name="T67" fmla="*/ 55 h 86"/>
                <a:gd name="T68" fmla="*/ 562 w 566"/>
                <a:gd name="T69" fmla="*/ 50 h 86"/>
                <a:gd name="T70" fmla="*/ 566 w 566"/>
                <a:gd name="T71" fmla="*/ 46 h 86"/>
                <a:gd name="T72" fmla="*/ 566 w 566"/>
                <a:gd name="T73" fmla="*/ 42 h 86"/>
                <a:gd name="T74" fmla="*/ 562 w 566"/>
                <a:gd name="T75" fmla="*/ 38 h 86"/>
                <a:gd name="T76" fmla="*/ 559 w 566"/>
                <a:gd name="T77" fmla="*/ 32 h 86"/>
                <a:gd name="T78" fmla="*/ 549 w 566"/>
                <a:gd name="T79" fmla="*/ 28 h 86"/>
                <a:gd name="T80" fmla="*/ 539 w 566"/>
                <a:gd name="T81" fmla="*/ 25 h 86"/>
                <a:gd name="T82" fmla="*/ 526 w 566"/>
                <a:gd name="T83" fmla="*/ 21 h 86"/>
                <a:gd name="T84" fmla="*/ 511 w 566"/>
                <a:gd name="T85" fmla="*/ 19 h 86"/>
                <a:gd name="T86" fmla="*/ 493 w 566"/>
                <a:gd name="T87" fmla="*/ 15 h 86"/>
                <a:gd name="T88" fmla="*/ 463 w 566"/>
                <a:gd name="T89" fmla="*/ 11 h 86"/>
                <a:gd name="T90" fmla="*/ 419 w 566"/>
                <a:gd name="T91" fmla="*/ 5 h 86"/>
                <a:gd name="T92" fmla="*/ 367 w 566"/>
                <a:gd name="T93" fmla="*/ 2 h 86"/>
                <a:gd name="T94" fmla="*/ 313 w 566"/>
                <a:gd name="T95"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6" y="2"/>
                  </a:lnTo>
                  <a:lnTo>
                    <a:pt x="227" y="2"/>
                  </a:lnTo>
                  <a:lnTo>
                    <a:pt x="200" y="2"/>
                  </a:lnTo>
                  <a:lnTo>
                    <a:pt x="173" y="4"/>
                  </a:lnTo>
                  <a:lnTo>
                    <a:pt x="148" y="5"/>
                  </a:lnTo>
                  <a:lnTo>
                    <a:pt x="125" y="7"/>
                  </a:lnTo>
                  <a:lnTo>
                    <a:pt x="104" y="11"/>
                  </a:lnTo>
                  <a:lnTo>
                    <a:pt x="83" y="13"/>
                  </a:lnTo>
                  <a:lnTo>
                    <a:pt x="73" y="15"/>
                  </a:lnTo>
                  <a:lnTo>
                    <a:pt x="66" y="17"/>
                  </a:lnTo>
                  <a:lnTo>
                    <a:pt x="56" y="19"/>
                  </a:lnTo>
                  <a:lnTo>
                    <a:pt x="48" y="19"/>
                  </a:lnTo>
                  <a:lnTo>
                    <a:pt x="41" y="21"/>
                  </a:lnTo>
                  <a:lnTo>
                    <a:pt x="35" y="23"/>
                  </a:lnTo>
                  <a:lnTo>
                    <a:pt x="29" y="25"/>
                  </a:lnTo>
                  <a:lnTo>
                    <a:pt x="23" y="27"/>
                  </a:lnTo>
                  <a:lnTo>
                    <a:pt x="18" y="28"/>
                  </a:lnTo>
                  <a:lnTo>
                    <a:pt x="14" y="30"/>
                  </a:lnTo>
                  <a:lnTo>
                    <a:pt x="10" y="32"/>
                  </a:lnTo>
                  <a:lnTo>
                    <a:pt x="6" y="34"/>
                  </a:lnTo>
                  <a:lnTo>
                    <a:pt x="4" y="38"/>
                  </a:lnTo>
                  <a:lnTo>
                    <a:pt x="2" y="40"/>
                  </a:lnTo>
                  <a:lnTo>
                    <a:pt x="0" y="42"/>
                  </a:lnTo>
                  <a:lnTo>
                    <a:pt x="0" y="44"/>
                  </a:lnTo>
                  <a:lnTo>
                    <a:pt x="0" y="46"/>
                  </a:lnTo>
                  <a:lnTo>
                    <a:pt x="2" y="48"/>
                  </a:lnTo>
                  <a:lnTo>
                    <a:pt x="4" y="50"/>
                  </a:lnTo>
                  <a:lnTo>
                    <a:pt x="6" y="53"/>
                  </a:lnTo>
                  <a:lnTo>
                    <a:pt x="10" y="55"/>
                  </a:lnTo>
                  <a:lnTo>
                    <a:pt x="14" y="57"/>
                  </a:lnTo>
                  <a:lnTo>
                    <a:pt x="18" y="59"/>
                  </a:lnTo>
                  <a:lnTo>
                    <a:pt x="23" y="61"/>
                  </a:lnTo>
                  <a:lnTo>
                    <a:pt x="29" y="63"/>
                  </a:lnTo>
                  <a:lnTo>
                    <a:pt x="35" y="65"/>
                  </a:lnTo>
                  <a:lnTo>
                    <a:pt x="41" y="67"/>
                  </a:lnTo>
                  <a:lnTo>
                    <a:pt x="48" y="69"/>
                  </a:lnTo>
                  <a:lnTo>
                    <a:pt x="56" y="69"/>
                  </a:lnTo>
                  <a:lnTo>
                    <a:pt x="66" y="71"/>
                  </a:lnTo>
                  <a:lnTo>
                    <a:pt x="73" y="73"/>
                  </a:lnTo>
                  <a:lnTo>
                    <a:pt x="83" y="75"/>
                  </a:lnTo>
                  <a:lnTo>
                    <a:pt x="104" y="76"/>
                  </a:lnTo>
                  <a:lnTo>
                    <a:pt x="125" y="80"/>
                  </a:lnTo>
                  <a:lnTo>
                    <a:pt x="148" y="82"/>
                  </a:lnTo>
                  <a:lnTo>
                    <a:pt x="173" y="84"/>
                  </a:lnTo>
                  <a:lnTo>
                    <a:pt x="200" y="84"/>
                  </a:lnTo>
                  <a:lnTo>
                    <a:pt x="227" y="86"/>
                  </a:lnTo>
                  <a:lnTo>
                    <a:pt x="256" y="86"/>
                  </a:lnTo>
                  <a:lnTo>
                    <a:pt x="284" y="86"/>
                  </a:lnTo>
                  <a:lnTo>
                    <a:pt x="313" y="86"/>
                  </a:lnTo>
                  <a:lnTo>
                    <a:pt x="340" y="86"/>
                  </a:lnTo>
                  <a:lnTo>
                    <a:pt x="369" y="84"/>
                  </a:lnTo>
                  <a:lnTo>
                    <a:pt x="394" y="84"/>
                  </a:lnTo>
                  <a:lnTo>
                    <a:pt x="419" y="82"/>
                  </a:lnTo>
                  <a:lnTo>
                    <a:pt x="442" y="80"/>
                  </a:lnTo>
                  <a:lnTo>
                    <a:pt x="463" y="76"/>
                  </a:lnTo>
                  <a:lnTo>
                    <a:pt x="484" y="75"/>
                  </a:lnTo>
                  <a:lnTo>
                    <a:pt x="493" y="73"/>
                  </a:lnTo>
                  <a:lnTo>
                    <a:pt x="501" y="71"/>
                  </a:lnTo>
                  <a:lnTo>
                    <a:pt x="511" y="69"/>
                  </a:lnTo>
                  <a:lnTo>
                    <a:pt x="518" y="69"/>
                  </a:lnTo>
                  <a:lnTo>
                    <a:pt x="526" y="67"/>
                  </a:lnTo>
                  <a:lnTo>
                    <a:pt x="532" y="65"/>
                  </a:lnTo>
                  <a:lnTo>
                    <a:pt x="539" y="63"/>
                  </a:lnTo>
                  <a:lnTo>
                    <a:pt x="545" y="61"/>
                  </a:lnTo>
                  <a:lnTo>
                    <a:pt x="549" y="59"/>
                  </a:lnTo>
                  <a:lnTo>
                    <a:pt x="555" y="57"/>
                  </a:lnTo>
                  <a:lnTo>
                    <a:pt x="559" y="55"/>
                  </a:lnTo>
                  <a:lnTo>
                    <a:pt x="561" y="53"/>
                  </a:lnTo>
                  <a:lnTo>
                    <a:pt x="562" y="50"/>
                  </a:lnTo>
                  <a:lnTo>
                    <a:pt x="564" y="48"/>
                  </a:lnTo>
                  <a:lnTo>
                    <a:pt x="566" y="46"/>
                  </a:lnTo>
                  <a:lnTo>
                    <a:pt x="566" y="44"/>
                  </a:lnTo>
                  <a:lnTo>
                    <a:pt x="566" y="42"/>
                  </a:lnTo>
                  <a:lnTo>
                    <a:pt x="564" y="40"/>
                  </a:lnTo>
                  <a:lnTo>
                    <a:pt x="562" y="38"/>
                  </a:lnTo>
                  <a:lnTo>
                    <a:pt x="561" y="34"/>
                  </a:lnTo>
                  <a:lnTo>
                    <a:pt x="559" y="32"/>
                  </a:lnTo>
                  <a:lnTo>
                    <a:pt x="555" y="30"/>
                  </a:lnTo>
                  <a:lnTo>
                    <a:pt x="549" y="28"/>
                  </a:lnTo>
                  <a:lnTo>
                    <a:pt x="545" y="27"/>
                  </a:lnTo>
                  <a:lnTo>
                    <a:pt x="539" y="25"/>
                  </a:lnTo>
                  <a:lnTo>
                    <a:pt x="532" y="23"/>
                  </a:lnTo>
                  <a:lnTo>
                    <a:pt x="526" y="21"/>
                  </a:lnTo>
                  <a:lnTo>
                    <a:pt x="518" y="19"/>
                  </a:lnTo>
                  <a:lnTo>
                    <a:pt x="511" y="19"/>
                  </a:lnTo>
                  <a:lnTo>
                    <a:pt x="501" y="17"/>
                  </a:lnTo>
                  <a:lnTo>
                    <a:pt x="493" y="15"/>
                  </a:lnTo>
                  <a:lnTo>
                    <a:pt x="484" y="13"/>
                  </a:lnTo>
                  <a:lnTo>
                    <a:pt x="463" y="11"/>
                  </a:lnTo>
                  <a:lnTo>
                    <a:pt x="442" y="7"/>
                  </a:lnTo>
                  <a:lnTo>
                    <a:pt x="419" y="5"/>
                  </a:lnTo>
                  <a:lnTo>
                    <a:pt x="394" y="4"/>
                  </a:lnTo>
                  <a:lnTo>
                    <a:pt x="367" y="2"/>
                  </a:lnTo>
                  <a:lnTo>
                    <a:pt x="340" y="2"/>
                  </a:lnTo>
                  <a:lnTo>
                    <a:pt x="313" y="2"/>
                  </a:lnTo>
                  <a:lnTo>
                    <a:pt x="284" y="0"/>
                  </a:lnTo>
                </a:path>
              </a:pathLst>
            </a:custGeom>
            <a:noFill/>
            <a:ln w="79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22" name="Freeform 66"/>
            <p:cNvSpPr>
              <a:spLocks/>
            </p:cNvSpPr>
            <p:nvPr/>
          </p:nvSpPr>
          <p:spPr bwMode="auto">
            <a:xfrm>
              <a:off x="3044" y="2730"/>
              <a:ext cx="283" cy="43"/>
            </a:xfrm>
            <a:custGeom>
              <a:avLst/>
              <a:gdLst>
                <a:gd name="T0" fmla="*/ 255 w 568"/>
                <a:gd name="T1" fmla="*/ 0 h 86"/>
                <a:gd name="T2" fmla="*/ 200 w 568"/>
                <a:gd name="T3" fmla="*/ 2 h 86"/>
                <a:gd name="T4" fmla="*/ 150 w 568"/>
                <a:gd name="T5" fmla="*/ 5 h 86"/>
                <a:gd name="T6" fmla="*/ 104 w 568"/>
                <a:gd name="T7" fmla="*/ 9 h 86"/>
                <a:gd name="T8" fmla="*/ 75 w 568"/>
                <a:gd name="T9" fmla="*/ 15 h 86"/>
                <a:gd name="T10" fmla="*/ 58 w 568"/>
                <a:gd name="T11" fmla="*/ 17 h 86"/>
                <a:gd name="T12" fmla="*/ 42 w 568"/>
                <a:gd name="T13" fmla="*/ 21 h 86"/>
                <a:gd name="T14" fmla="*/ 29 w 568"/>
                <a:gd name="T15" fmla="*/ 25 h 86"/>
                <a:gd name="T16" fmla="*/ 17 w 568"/>
                <a:gd name="T17" fmla="*/ 28 h 86"/>
                <a:gd name="T18" fmla="*/ 10 w 568"/>
                <a:gd name="T19" fmla="*/ 32 h 86"/>
                <a:gd name="T20" fmla="*/ 4 w 568"/>
                <a:gd name="T21" fmla="*/ 36 h 86"/>
                <a:gd name="T22" fmla="*/ 0 w 568"/>
                <a:gd name="T23" fmla="*/ 40 h 86"/>
                <a:gd name="T24" fmla="*/ 0 w 568"/>
                <a:gd name="T25" fmla="*/ 46 h 86"/>
                <a:gd name="T26" fmla="*/ 4 w 568"/>
                <a:gd name="T27" fmla="*/ 50 h 86"/>
                <a:gd name="T28" fmla="*/ 10 w 568"/>
                <a:gd name="T29" fmla="*/ 53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6 h 86"/>
                <a:gd name="T42" fmla="*/ 150 w 568"/>
                <a:gd name="T43" fmla="*/ 80 h 86"/>
                <a:gd name="T44" fmla="*/ 200 w 568"/>
                <a:gd name="T45" fmla="*/ 84 h 86"/>
                <a:gd name="T46" fmla="*/ 255 w 568"/>
                <a:gd name="T47" fmla="*/ 86 h 86"/>
                <a:gd name="T48" fmla="*/ 313 w 568"/>
                <a:gd name="T49" fmla="*/ 86 h 86"/>
                <a:gd name="T50" fmla="*/ 368 w 568"/>
                <a:gd name="T51" fmla="*/ 84 h 86"/>
                <a:gd name="T52" fmla="*/ 420 w 568"/>
                <a:gd name="T53" fmla="*/ 80 h 86"/>
                <a:gd name="T54" fmla="*/ 466 w 568"/>
                <a:gd name="T55" fmla="*/ 76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3 h 86"/>
                <a:gd name="T68" fmla="*/ 566 w 568"/>
                <a:gd name="T69" fmla="*/ 50 h 86"/>
                <a:gd name="T70" fmla="*/ 568 w 568"/>
                <a:gd name="T71" fmla="*/ 46 h 86"/>
                <a:gd name="T72" fmla="*/ 568 w 568"/>
                <a:gd name="T73" fmla="*/ 40 h 86"/>
                <a:gd name="T74" fmla="*/ 566 w 568"/>
                <a:gd name="T75" fmla="*/ 36 h 86"/>
                <a:gd name="T76" fmla="*/ 560 w 568"/>
                <a:gd name="T77" fmla="*/ 32 h 86"/>
                <a:gd name="T78" fmla="*/ 551 w 568"/>
                <a:gd name="T79" fmla="*/ 28 h 86"/>
                <a:gd name="T80" fmla="*/ 541 w 568"/>
                <a:gd name="T81" fmla="*/ 25 h 86"/>
                <a:gd name="T82" fmla="*/ 528 w 568"/>
                <a:gd name="T83" fmla="*/ 21 h 86"/>
                <a:gd name="T84" fmla="*/ 512 w 568"/>
                <a:gd name="T85" fmla="*/ 17 h 86"/>
                <a:gd name="T86" fmla="*/ 495 w 568"/>
                <a:gd name="T87" fmla="*/ 15 h 86"/>
                <a:gd name="T88" fmla="*/ 466 w 568"/>
                <a:gd name="T89" fmla="*/ 9 h 86"/>
                <a:gd name="T90" fmla="*/ 420 w 568"/>
                <a:gd name="T91" fmla="*/ 5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2"/>
                  </a:lnTo>
                  <a:lnTo>
                    <a:pt x="200" y="2"/>
                  </a:lnTo>
                  <a:lnTo>
                    <a:pt x="175" y="4"/>
                  </a:lnTo>
                  <a:lnTo>
                    <a:pt x="150" y="5"/>
                  </a:lnTo>
                  <a:lnTo>
                    <a:pt x="125" y="7"/>
                  </a:lnTo>
                  <a:lnTo>
                    <a:pt x="104" y="9"/>
                  </a:lnTo>
                  <a:lnTo>
                    <a:pt x="85" y="13"/>
                  </a:lnTo>
                  <a:lnTo>
                    <a:pt x="75" y="15"/>
                  </a:lnTo>
                  <a:lnTo>
                    <a:pt x="65" y="15"/>
                  </a:lnTo>
                  <a:lnTo>
                    <a:pt x="58" y="17"/>
                  </a:lnTo>
                  <a:lnTo>
                    <a:pt x="48" y="19"/>
                  </a:lnTo>
                  <a:lnTo>
                    <a:pt x="42" y="21"/>
                  </a:lnTo>
                  <a:lnTo>
                    <a:pt x="35" y="23"/>
                  </a:lnTo>
                  <a:lnTo>
                    <a:pt x="29" y="25"/>
                  </a:lnTo>
                  <a:lnTo>
                    <a:pt x="23" y="27"/>
                  </a:lnTo>
                  <a:lnTo>
                    <a:pt x="17" y="28"/>
                  </a:lnTo>
                  <a:lnTo>
                    <a:pt x="14" y="30"/>
                  </a:lnTo>
                  <a:lnTo>
                    <a:pt x="10" y="32"/>
                  </a:lnTo>
                  <a:lnTo>
                    <a:pt x="6" y="34"/>
                  </a:lnTo>
                  <a:lnTo>
                    <a:pt x="4" y="36"/>
                  </a:lnTo>
                  <a:lnTo>
                    <a:pt x="2" y="38"/>
                  </a:lnTo>
                  <a:lnTo>
                    <a:pt x="0" y="40"/>
                  </a:lnTo>
                  <a:lnTo>
                    <a:pt x="0" y="44"/>
                  </a:lnTo>
                  <a:lnTo>
                    <a:pt x="0" y="46"/>
                  </a:lnTo>
                  <a:lnTo>
                    <a:pt x="2" y="48"/>
                  </a:lnTo>
                  <a:lnTo>
                    <a:pt x="4" y="50"/>
                  </a:lnTo>
                  <a:lnTo>
                    <a:pt x="6" y="51"/>
                  </a:lnTo>
                  <a:lnTo>
                    <a:pt x="10" y="53"/>
                  </a:lnTo>
                  <a:lnTo>
                    <a:pt x="14" y="55"/>
                  </a:lnTo>
                  <a:lnTo>
                    <a:pt x="17" y="57"/>
                  </a:lnTo>
                  <a:lnTo>
                    <a:pt x="23" y="59"/>
                  </a:lnTo>
                  <a:lnTo>
                    <a:pt x="29" y="61"/>
                  </a:lnTo>
                  <a:lnTo>
                    <a:pt x="35" y="63"/>
                  </a:lnTo>
                  <a:lnTo>
                    <a:pt x="42" y="65"/>
                  </a:lnTo>
                  <a:lnTo>
                    <a:pt x="48" y="67"/>
                  </a:lnTo>
                  <a:lnTo>
                    <a:pt x="58" y="69"/>
                  </a:lnTo>
                  <a:lnTo>
                    <a:pt x="65" y="71"/>
                  </a:lnTo>
                  <a:lnTo>
                    <a:pt x="75" y="73"/>
                  </a:lnTo>
                  <a:lnTo>
                    <a:pt x="85" y="75"/>
                  </a:lnTo>
                  <a:lnTo>
                    <a:pt x="104" y="76"/>
                  </a:lnTo>
                  <a:lnTo>
                    <a:pt x="125" y="78"/>
                  </a:lnTo>
                  <a:lnTo>
                    <a:pt x="150" y="80"/>
                  </a:lnTo>
                  <a:lnTo>
                    <a:pt x="175" y="82"/>
                  </a:lnTo>
                  <a:lnTo>
                    <a:pt x="200" y="84"/>
                  </a:lnTo>
                  <a:lnTo>
                    <a:pt x="226" y="86"/>
                  </a:lnTo>
                  <a:lnTo>
                    <a:pt x="255" y="86"/>
                  </a:lnTo>
                  <a:lnTo>
                    <a:pt x="284" y="86"/>
                  </a:lnTo>
                  <a:lnTo>
                    <a:pt x="313" y="86"/>
                  </a:lnTo>
                  <a:lnTo>
                    <a:pt x="342" y="86"/>
                  </a:lnTo>
                  <a:lnTo>
                    <a:pt x="368" y="84"/>
                  </a:lnTo>
                  <a:lnTo>
                    <a:pt x="395" y="82"/>
                  </a:lnTo>
                  <a:lnTo>
                    <a:pt x="420" y="80"/>
                  </a:lnTo>
                  <a:lnTo>
                    <a:pt x="443" y="78"/>
                  </a:lnTo>
                  <a:lnTo>
                    <a:pt x="466" y="76"/>
                  </a:lnTo>
                  <a:lnTo>
                    <a:pt x="485" y="75"/>
                  </a:lnTo>
                  <a:lnTo>
                    <a:pt x="495" y="73"/>
                  </a:lnTo>
                  <a:lnTo>
                    <a:pt x="505" y="71"/>
                  </a:lnTo>
                  <a:lnTo>
                    <a:pt x="512" y="69"/>
                  </a:lnTo>
                  <a:lnTo>
                    <a:pt x="520" y="67"/>
                  </a:lnTo>
                  <a:lnTo>
                    <a:pt x="528" y="65"/>
                  </a:lnTo>
                  <a:lnTo>
                    <a:pt x="535" y="63"/>
                  </a:lnTo>
                  <a:lnTo>
                    <a:pt x="541" y="61"/>
                  </a:lnTo>
                  <a:lnTo>
                    <a:pt x="547" y="59"/>
                  </a:lnTo>
                  <a:lnTo>
                    <a:pt x="551" y="57"/>
                  </a:lnTo>
                  <a:lnTo>
                    <a:pt x="556" y="55"/>
                  </a:lnTo>
                  <a:lnTo>
                    <a:pt x="560" y="53"/>
                  </a:lnTo>
                  <a:lnTo>
                    <a:pt x="562" y="51"/>
                  </a:lnTo>
                  <a:lnTo>
                    <a:pt x="566" y="50"/>
                  </a:lnTo>
                  <a:lnTo>
                    <a:pt x="568" y="48"/>
                  </a:lnTo>
                  <a:lnTo>
                    <a:pt x="568" y="46"/>
                  </a:lnTo>
                  <a:lnTo>
                    <a:pt x="568" y="44"/>
                  </a:lnTo>
                  <a:lnTo>
                    <a:pt x="568" y="40"/>
                  </a:lnTo>
                  <a:lnTo>
                    <a:pt x="568" y="38"/>
                  </a:lnTo>
                  <a:lnTo>
                    <a:pt x="566" y="36"/>
                  </a:lnTo>
                  <a:lnTo>
                    <a:pt x="562" y="34"/>
                  </a:lnTo>
                  <a:lnTo>
                    <a:pt x="560" y="32"/>
                  </a:lnTo>
                  <a:lnTo>
                    <a:pt x="556" y="30"/>
                  </a:lnTo>
                  <a:lnTo>
                    <a:pt x="551" y="28"/>
                  </a:lnTo>
                  <a:lnTo>
                    <a:pt x="547" y="27"/>
                  </a:lnTo>
                  <a:lnTo>
                    <a:pt x="541" y="25"/>
                  </a:lnTo>
                  <a:lnTo>
                    <a:pt x="535" y="23"/>
                  </a:lnTo>
                  <a:lnTo>
                    <a:pt x="528" y="21"/>
                  </a:lnTo>
                  <a:lnTo>
                    <a:pt x="520" y="19"/>
                  </a:lnTo>
                  <a:lnTo>
                    <a:pt x="512" y="17"/>
                  </a:lnTo>
                  <a:lnTo>
                    <a:pt x="505" y="15"/>
                  </a:lnTo>
                  <a:lnTo>
                    <a:pt x="495" y="15"/>
                  </a:lnTo>
                  <a:lnTo>
                    <a:pt x="485" y="13"/>
                  </a:lnTo>
                  <a:lnTo>
                    <a:pt x="466" y="9"/>
                  </a:lnTo>
                  <a:lnTo>
                    <a:pt x="443" y="7"/>
                  </a:lnTo>
                  <a:lnTo>
                    <a:pt x="420" y="5"/>
                  </a:lnTo>
                  <a:lnTo>
                    <a:pt x="395" y="4"/>
                  </a:lnTo>
                  <a:lnTo>
                    <a:pt x="368" y="2"/>
                  </a:lnTo>
                  <a:lnTo>
                    <a:pt x="342" y="2"/>
                  </a:lnTo>
                  <a:lnTo>
                    <a:pt x="313" y="0"/>
                  </a:lnTo>
                  <a:lnTo>
                    <a:pt x="284" y="0"/>
                  </a:lnTo>
                </a:path>
              </a:pathLst>
            </a:custGeom>
            <a:solidFill>
              <a:srgbClr val="FF3300"/>
            </a:solidFill>
            <a:ln w="7938">
              <a:solidFill>
                <a:srgbClr val="FF3300"/>
              </a:solidFill>
              <a:prstDash val="solid"/>
              <a:round/>
              <a:headEnd/>
              <a:tailEnd/>
            </a:ln>
          </p:spPr>
          <p:txBody>
            <a:bodyPr/>
            <a:lstStyle/>
            <a:p>
              <a:endParaRPr lang="en-GB"/>
            </a:p>
          </p:txBody>
        </p:sp>
        <p:sp>
          <p:nvSpPr>
            <p:cNvPr id="19524" name="Freeform 68"/>
            <p:cNvSpPr>
              <a:spLocks/>
            </p:cNvSpPr>
            <p:nvPr/>
          </p:nvSpPr>
          <p:spPr bwMode="auto">
            <a:xfrm>
              <a:off x="3044" y="2874"/>
              <a:ext cx="283" cy="44"/>
            </a:xfrm>
            <a:custGeom>
              <a:avLst/>
              <a:gdLst>
                <a:gd name="T0" fmla="*/ 253 w 566"/>
                <a:gd name="T1" fmla="*/ 0 h 89"/>
                <a:gd name="T2" fmla="*/ 198 w 566"/>
                <a:gd name="T3" fmla="*/ 2 h 89"/>
                <a:gd name="T4" fmla="*/ 148 w 566"/>
                <a:gd name="T5" fmla="*/ 6 h 89"/>
                <a:gd name="T6" fmla="*/ 102 w 566"/>
                <a:gd name="T7" fmla="*/ 10 h 89"/>
                <a:gd name="T8" fmla="*/ 73 w 566"/>
                <a:gd name="T9" fmla="*/ 14 h 89"/>
                <a:gd name="T10" fmla="*/ 56 w 566"/>
                <a:gd name="T11" fmla="*/ 18 h 89"/>
                <a:gd name="T12" fmla="*/ 41 w 566"/>
                <a:gd name="T13" fmla="*/ 21 h 89"/>
                <a:gd name="T14" fmla="*/ 27 w 566"/>
                <a:gd name="T15" fmla="*/ 25 h 89"/>
                <a:gd name="T16" fmla="*/ 17 w 566"/>
                <a:gd name="T17" fmla="*/ 29 h 89"/>
                <a:gd name="T18" fmla="*/ 8 w 566"/>
                <a:gd name="T19" fmla="*/ 33 h 89"/>
                <a:gd name="T20" fmla="*/ 2 w 566"/>
                <a:gd name="T21" fmla="*/ 37 h 89"/>
                <a:gd name="T22" fmla="*/ 0 w 566"/>
                <a:gd name="T23" fmla="*/ 43 h 89"/>
                <a:gd name="T24" fmla="*/ 0 w 566"/>
                <a:gd name="T25" fmla="*/ 46 h 89"/>
                <a:gd name="T26" fmla="*/ 2 w 566"/>
                <a:gd name="T27" fmla="*/ 50 h 89"/>
                <a:gd name="T28" fmla="*/ 8 w 566"/>
                <a:gd name="T29" fmla="*/ 56 h 89"/>
                <a:gd name="T30" fmla="*/ 17 w 566"/>
                <a:gd name="T31" fmla="*/ 60 h 89"/>
                <a:gd name="T32" fmla="*/ 27 w 566"/>
                <a:gd name="T33" fmla="*/ 64 h 89"/>
                <a:gd name="T34" fmla="*/ 41 w 566"/>
                <a:gd name="T35" fmla="*/ 67 h 89"/>
                <a:gd name="T36" fmla="*/ 56 w 566"/>
                <a:gd name="T37" fmla="*/ 71 h 89"/>
                <a:gd name="T38" fmla="*/ 73 w 566"/>
                <a:gd name="T39" fmla="*/ 73 h 89"/>
                <a:gd name="T40" fmla="*/ 102 w 566"/>
                <a:gd name="T41" fmla="*/ 77 h 89"/>
                <a:gd name="T42" fmla="*/ 148 w 566"/>
                <a:gd name="T43" fmla="*/ 83 h 89"/>
                <a:gd name="T44" fmla="*/ 198 w 566"/>
                <a:gd name="T45" fmla="*/ 87 h 89"/>
                <a:gd name="T46" fmla="*/ 253 w 566"/>
                <a:gd name="T47" fmla="*/ 89 h 89"/>
                <a:gd name="T48" fmla="*/ 311 w 566"/>
                <a:gd name="T49" fmla="*/ 89 h 89"/>
                <a:gd name="T50" fmla="*/ 367 w 566"/>
                <a:gd name="T51" fmla="*/ 87 h 89"/>
                <a:gd name="T52" fmla="*/ 418 w 566"/>
                <a:gd name="T53" fmla="*/ 83 h 89"/>
                <a:gd name="T54" fmla="*/ 463 w 566"/>
                <a:gd name="T55" fmla="*/ 77 h 89"/>
                <a:gd name="T56" fmla="*/ 491 w 566"/>
                <a:gd name="T57" fmla="*/ 73 h 89"/>
                <a:gd name="T58" fmla="*/ 509 w 566"/>
                <a:gd name="T59" fmla="*/ 71 h 89"/>
                <a:gd name="T60" fmla="*/ 524 w 566"/>
                <a:gd name="T61" fmla="*/ 67 h 89"/>
                <a:gd name="T62" fmla="*/ 537 w 566"/>
                <a:gd name="T63" fmla="*/ 64 h 89"/>
                <a:gd name="T64" fmla="*/ 549 w 566"/>
                <a:gd name="T65" fmla="*/ 60 h 89"/>
                <a:gd name="T66" fmla="*/ 556 w 566"/>
                <a:gd name="T67" fmla="*/ 56 h 89"/>
                <a:gd name="T68" fmla="*/ 562 w 566"/>
                <a:gd name="T69" fmla="*/ 50 h 89"/>
                <a:gd name="T70" fmla="*/ 566 w 566"/>
                <a:gd name="T71" fmla="*/ 46 h 89"/>
                <a:gd name="T72" fmla="*/ 566 w 566"/>
                <a:gd name="T73" fmla="*/ 43 h 89"/>
                <a:gd name="T74" fmla="*/ 562 w 566"/>
                <a:gd name="T75" fmla="*/ 37 h 89"/>
                <a:gd name="T76" fmla="*/ 556 w 566"/>
                <a:gd name="T77" fmla="*/ 33 h 89"/>
                <a:gd name="T78" fmla="*/ 549 w 566"/>
                <a:gd name="T79" fmla="*/ 29 h 89"/>
                <a:gd name="T80" fmla="*/ 537 w 566"/>
                <a:gd name="T81" fmla="*/ 25 h 89"/>
                <a:gd name="T82" fmla="*/ 524 w 566"/>
                <a:gd name="T83" fmla="*/ 21 h 89"/>
                <a:gd name="T84" fmla="*/ 509 w 566"/>
                <a:gd name="T85" fmla="*/ 18 h 89"/>
                <a:gd name="T86" fmla="*/ 491 w 566"/>
                <a:gd name="T87" fmla="*/ 14 h 89"/>
                <a:gd name="T88" fmla="*/ 463 w 566"/>
                <a:gd name="T89" fmla="*/ 10 h 89"/>
                <a:gd name="T90" fmla="*/ 418 w 566"/>
                <a:gd name="T91" fmla="*/ 6 h 89"/>
                <a:gd name="T92" fmla="*/ 367 w 566"/>
                <a:gd name="T93" fmla="*/ 2 h 89"/>
                <a:gd name="T94" fmla="*/ 311 w 566"/>
                <a:gd name="T9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9">
                  <a:moveTo>
                    <a:pt x="282" y="0"/>
                  </a:moveTo>
                  <a:lnTo>
                    <a:pt x="253" y="0"/>
                  </a:lnTo>
                  <a:lnTo>
                    <a:pt x="227" y="0"/>
                  </a:lnTo>
                  <a:lnTo>
                    <a:pt x="198" y="2"/>
                  </a:lnTo>
                  <a:lnTo>
                    <a:pt x="173" y="4"/>
                  </a:lnTo>
                  <a:lnTo>
                    <a:pt x="148" y="6"/>
                  </a:lnTo>
                  <a:lnTo>
                    <a:pt x="125" y="8"/>
                  </a:lnTo>
                  <a:lnTo>
                    <a:pt x="102" y="10"/>
                  </a:lnTo>
                  <a:lnTo>
                    <a:pt x="83" y="14"/>
                  </a:lnTo>
                  <a:lnTo>
                    <a:pt x="73" y="14"/>
                  </a:lnTo>
                  <a:lnTo>
                    <a:pt x="64" y="16"/>
                  </a:lnTo>
                  <a:lnTo>
                    <a:pt x="56" y="18"/>
                  </a:lnTo>
                  <a:lnTo>
                    <a:pt x="48" y="19"/>
                  </a:lnTo>
                  <a:lnTo>
                    <a:pt x="41" y="21"/>
                  </a:lnTo>
                  <a:lnTo>
                    <a:pt x="35" y="23"/>
                  </a:lnTo>
                  <a:lnTo>
                    <a:pt x="27" y="25"/>
                  </a:lnTo>
                  <a:lnTo>
                    <a:pt x="21" y="27"/>
                  </a:lnTo>
                  <a:lnTo>
                    <a:pt x="17" y="29"/>
                  </a:lnTo>
                  <a:lnTo>
                    <a:pt x="12" y="31"/>
                  </a:lnTo>
                  <a:lnTo>
                    <a:pt x="8" y="33"/>
                  </a:lnTo>
                  <a:lnTo>
                    <a:pt x="6" y="35"/>
                  </a:lnTo>
                  <a:lnTo>
                    <a:pt x="2" y="37"/>
                  </a:lnTo>
                  <a:lnTo>
                    <a:pt x="2" y="39"/>
                  </a:lnTo>
                  <a:lnTo>
                    <a:pt x="0" y="43"/>
                  </a:lnTo>
                  <a:lnTo>
                    <a:pt x="0" y="44"/>
                  </a:lnTo>
                  <a:lnTo>
                    <a:pt x="0" y="46"/>
                  </a:lnTo>
                  <a:lnTo>
                    <a:pt x="2" y="48"/>
                  </a:lnTo>
                  <a:lnTo>
                    <a:pt x="2" y="50"/>
                  </a:lnTo>
                  <a:lnTo>
                    <a:pt x="6" y="52"/>
                  </a:lnTo>
                  <a:lnTo>
                    <a:pt x="8" y="56"/>
                  </a:lnTo>
                  <a:lnTo>
                    <a:pt x="12" y="58"/>
                  </a:lnTo>
                  <a:lnTo>
                    <a:pt x="17" y="60"/>
                  </a:lnTo>
                  <a:lnTo>
                    <a:pt x="21" y="62"/>
                  </a:lnTo>
                  <a:lnTo>
                    <a:pt x="27" y="64"/>
                  </a:lnTo>
                  <a:lnTo>
                    <a:pt x="35" y="66"/>
                  </a:lnTo>
                  <a:lnTo>
                    <a:pt x="41" y="67"/>
                  </a:lnTo>
                  <a:lnTo>
                    <a:pt x="48" y="69"/>
                  </a:lnTo>
                  <a:lnTo>
                    <a:pt x="56" y="71"/>
                  </a:lnTo>
                  <a:lnTo>
                    <a:pt x="64" y="71"/>
                  </a:lnTo>
                  <a:lnTo>
                    <a:pt x="73" y="73"/>
                  </a:lnTo>
                  <a:lnTo>
                    <a:pt x="83" y="75"/>
                  </a:lnTo>
                  <a:lnTo>
                    <a:pt x="102" y="77"/>
                  </a:lnTo>
                  <a:lnTo>
                    <a:pt x="125" y="81"/>
                  </a:lnTo>
                  <a:lnTo>
                    <a:pt x="148" y="83"/>
                  </a:lnTo>
                  <a:lnTo>
                    <a:pt x="173" y="85"/>
                  </a:lnTo>
                  <a:lnTo>
                    <a:pt x="198" y="87"/>
                  </a:lnTo>
                  <a:lnTo>
                    <a:pt x="227" y="87"/>
                  </a:lnTo>
                  <a:lnTo>
                    <a:pt x="253" y="89"/>
                  </a:lnTo>
                  <a:lnTo>
                    <a:pt x="282" y="89"/>
                  </a:lnTo>
                  <a:lnTo>
                    <a:pt x="311" y="89"/>
                  </a:lnTo>
                  <a:lnTo>
                    <a:pt x="340" y="87"/>
                  </a:lnTo>
                  <a:lnTo>
                    <a:pt x="367" y="87"/>
                  </a:lnTo>
                  <a:lnTo>
                    <a:pt x="393" y="85"/>
                  </a:lnTo>
                  <a:lnTo>
                    <a:pt x="418" y="83"/>
                  </a:lnTo>
                  <a:lnTo>
                    <a:pt x="441" y="81"/>
                  </a:lnTo>
                  <a:lnTo>
                    <a:pt x="463" y="77"/>
                  </a:lnTo>
                  <a:lnTo>
                    <a:pt x="484" y="75"/>
                  </a:lnTo>
                  <a:lnTo>
                    <a:pt x="491" y="73"/>
                  </a:lnTo>
                  <a:lnTo>
                    <a:pt x="501" y="71"/>
                  </a:lnTo>
                  <a:lnTo>
                    <a:pt x="509" y="71"/>
                  </a:lnTo>
                  <a:lnTo>
                    <a:pt x="518" y="69"/>
                  </a:lnTo>
                  <a:lnTo>
                    <a:pt x="524" y="67"/>
                  </a:lnTo>
                  <a:lnTo>
                    <a:pt x="532" y="66"/>
                  </a:lnTo>
                  <a:lnTo>
                    <a:pt x="537" y="64"/>
                  </a:lnTo>
                  <a:lnTo>
                    <a:pt x="543" y="62"/>
                  </a:lnTo>
                  <a:lnTo>
                    <a:pt x="549" y="60"/>
                  </a:lnTo>
                  <a:lnTo>
                    <a:pt x="553" y="58"/>
                  </a:lnTo>
                  <a:lnTo>
                    <a:pt x="556" y="56"/>
                  </a:lnTo>
                  <a:lnTo>
                    <a:pt x="560" y="52"/>
                  </a:lnTo>
                  <a:lnTo>
                    <a:pt x="562" y="50"/>
                  </a:lnTo>
                  <a:lnTo>
                    <a:pt x="564" y="48"/>
                  </a:lnTo>
                  <a:lnTo>
                    <a:pt x="566" y="46"/>
                  </a:lnTo>
                  <a:lnTo>
                    <a:pt x="566" y="44"/>
                  </a:lnTo>
                  <a:lnTo>
                    <a:pt x="566" y="43"/>
                  </a:lnTo>
                  <a:lnTo>
                    <a:pt x="564" y="39"/>
                  </a:lnTo>
                  <a:lnTo>
                    <a:pt x="562" y="37"/>
                  </a:lnTo>
                  <a:lnTo>
                    <a:pt x="560" y="35"/>
                  </a:lnTo>
                  <a:lnTo>
                    <a:pt x="556" y="33"/>
                  </a:lnTo>
                  <a:lnTo>
                    <a:pt x="553" y="31"/>
                  </a:lnTo>
                  <a:lnTo>
                    <a:pt x="549" y="29"/>
                  </a:lnTo>
                  <a:lnTo>
                    <a:pt x="543" y="27"/>
                  </a:lnTo>
                  <a:lnTo>
                    <a:pt x="537" y="25"/>
                  </a:lnTo>
                  <a:lnTo>
                    <a:pt x="532" y="23"/>
                  </a:lnTo>
                  <a:lnTo>
                    <a:pt x="524" y="21"/>
                  </a:lnTo>
                  <a:lnTo>
                    <a:pt x="518" y="19"/>
                  </a:lnTo>
                  <a:lnTo>
                    <a:pt x="509" y="18"/>
                  </a:lnTo>
                  <a:lnTo>
                    <a:pt x="501" y="16"/>
                  </a:lnTo>
                  <a:lnTo>
                    <a:pt x="491" y="14"/>
                  </a:lnTo>
                  <a:lnTo>
                    <a:pt x="484" y="14"/>
                  </a:lnTo>
                  <a:lnTo>
                    <a:pt x="463" y="10"/>
                  </a:lnTo>
                  <a:lnTo>
                    <a:pt x="441" y="8"/>
                  </a:lnTo>
                  <a:lnTo>
                    <a:pt x="418" y="6"/>
                  </a:lnTo>
                  <a:lnTo>
                    <a:pt x="393" y="4"/>
                  </a:lnTo>
                  <a:lnTo>
                    <a:pt x="367" y="2"/>
                  </a:lnTo>
                  <a:lnTo>
                    <a:pt x="340" y="0"/>
                  </a:lnTo>
                  <a:lnTo>
                    <a:pt x="311" y="0"/>
                  </a:lnTo>
                  <a:lnTo>
                    <a:pt x="282" y="0"/>
                  </a:lnTo>
                </a:path>
              </a:pathLst>
            </a:custGeom>
            <a:solidFill>
              <a:schemeClr val="tx1"/>
            </a:solidFill>
            <a:ln w="7938">
              <a:solidFill>
                <a:srgbClr val="000000"/>
              </a:solidFill>
              <a:prstDash val="solid"/>
              <a:round/>
              <a:headEnd/>
              <a:tailEnd/>
            </a:ln>
          </p:spPr>
          <p:txBody>
            <a:bodyPr/>
            <a:lstStyle/>
            <a:p>
              <a:endParaRPr lang="en-GB"/>
            </a:p>
          </p:txBody>
        </p:sp>
        <p:sp>
          <p:nvSpPr>
            <p:cNvPr id="19526" name="Freeform 70"/>
            <p:cNvSpPr>
              <a:spLocks/>
            </p:cNvSpPr>
            <p:nvPr/>
          </p:nvSpPr>
          <p:spPr bwMode="auto">
            <a:xfrm>
              <a:off x="3044" y="3018"/>
              <a:ext cx="283" cy="43"/>
            </a:xfrm>
            <a:custGeom>
              <a:avLst/>
              <a:gdLst>
                <a:gd name="T0" fmla="*/ 255 w 566"/>
                <a:gd name="T1" fmla="*/ 0 h 87"/>
                <a:gd name="T2" fmla="*/ 200 w 566"/>
                <a:gd name="T3" fmla="*/ 2 h 87"/>
                <a:gd name="T4" fmla="*/ 148 w 566"/>
                <a:gd name="T5" fmla="*/ 6 h 87"/>
                <a:gd name="T6" fmla="*/ 104 w 566"/>
                <a:gd name="T7" fmla="*/ 10 h 87"/>
                <a:gd name="T8" fmla="*/ 73 w 566"/>
                <a:gd name="T9" fmla="*/ 14 h 87"/>
                <a:gd name="T10" fmla="*/ 56 w 566"/>
                <a:gd name="T11" fmla="*/ 18 h 87"/>
                <a:gd name="T12" fmla="*/ 40 w 566"/>
                <a:gd name="T13" fmla="*/ 22 h 87"/>
                <a:gd name="T14" fmla="*/ 29 w 566"/>
                <a:gd name="T15" fmla="*/ 25 h 87"/>
                <a:gd name="T16" fmla="*/ 17 w 566"/>
                <a:gd name="T17" fmla="*/ 29 h 87"/>
                <a:gd name="T18" fmla="*/ 10 w 566"/>
                <a:gd name="T19" fmla="*/ 33 h 87"/>
                <a:gd name="T20" fmla="*/ 4 w 566"/>
                <a:gd name="T21" fmla="*/ 37 h 87"/>
                <a:gd name="T22" fmla="*/ 0 w 566"/>
                <a:gd name="T23" fmla="*/ 41 h 87"/>
                <a:gd name="T24" fmla="*/ 0 w 566"/>
                <a:gd name="T25" fmla="*/ 47 h 87"/>
                <a:gd name="T26" fmla="*/ 4 w 566"/>
                <a:gd name="T27" fmla="*/ 50 h 87"/>
                <a:gd name="T28" fmla="*/ 10 w 566"/>
                <a:gd name="T29" fmla="*/ 54 h 87"/>
                <a:gd name="T30" fmla="*/ 17 w 566"/>
                <a:gd name="T31" fmla="*/ 58 h 87"/>
                <a:gd name="T32" fmla="*/ 29 w 566"/>
                <a:gd name="T33" fmla="*/ 62 h 87"/>
                <a:gd name="T34" fmla="*/ 40 w 566"/>
                <a:gd name="T35" fmla="*/ 66 h 87"/>
                <a:gd name="T36" fmla="*/ 56 w 566"/>
                <a:gd name="T37" fmla="*/ 70 h 87"/>
                <a:gd name="T38" fmla="*/ 73 w 566"/>
                <a:gd name="T39" fmla="*/ 73 h 87"/>
                <a:gd name="T40" fmla="*/ 104 w 566"/>
                <a:gd name="T41" fmla="*/ 77 h 87"/>
                <a:gd name="T42" fmla="*/ 148 w 566"/>
                <a:gd name="T43" fmla="*/ 81 h 87"/>
                <a:gd name="T44" fmla="*/ 200 w 566"/>
                <a:gd name="T45" fmla="*/ 85 h 87"/>
                <a:gd name="T46" fmla="*/ 255 w 566"/>
                <a:gd name="T47" fmla="*/ 87 h 87"/>
                <a:gd name="T48" fmla="*/ 313 w 566"/>
                <a:gd name="T49" fmla="*/ 87 h 87"/>
                <a:gd name="T50" fmla="*/ 368 w 566"/>
                <a:gd name="T51" fmla="*/ 85 h 87"/>
                <a:gd name="T52" fmla="*/ 418 w 566"/>
                <a:gd name="T53" fmla="*/ 81 h 87"/>
                <a:gd name="T54" fmla="*/ 464 w 566"/>
                <a:gd name="T55" fmla="*/ 77 h 87"/>
                <a:gd name="T56" fmla="*/ 493 w 566"/>
                <a:gd name="T57" fmla="*/ 73 h 87"/>
                <a:gd name="T58" fmla="*/ 510 w 566"/>
                <a:gd name="T59" fmla="*/ 70 h 87"/>
                <a:gd name="T60" fmla="*/ 526 w 566"/>
                <a:gd name="T61" fmla="*/ 66 h 87"/>
                <a:gd name="T62" fmla="*/ 539 w 566"/>
                <a:gd name="T63" fmla="*/ 62 h 87"/>
                <a:gd name="T64" fmla="*/ 549 w 566"/>
                <a:gd name="T65" fmla="*/ 58 h 87"/>
                <a:gd name="T66" fmla="*/ 558 w 566"/>
                <a:gd name="T67" fmla="*/ 54 h 87"/>
                <a:gd name="T68" fmla="*/ 564 w 566"/>
                <a:gd name="T69" fmla="*/ 50 h 87"/>
                <a:gd name="T70" fmla="*/ 566 w 566"/>
                <a:gd name="T71" fmla="*/ 47 h 87"/>
                <a:gd name="T72" fmla="*/ 566 w 566"/>
                <a:gd name="T73" fmla="*/ 41 h 87"/>
                <a:gd name="T74" fmla="*/ 564 w 566"/>
                <a:gd name="T75" fmla="*/ 37 h 87"/>
                <a:gd name="T76" fmla="*/ 558 w 566"/>
                <a:gd name="T77" fmla="*/ 33 h 87"/>
                <a:gd name="T78" fmla="*/ 549 w 566"/>
                <a:gd name="T79" fmla="*/ 29 h 87"/>
                <a:gd name="T80" fmla="*/ 539 w 566"/>
                <a:gd name="T81" fmla="*/ 25 h 87"/>
                <a:gd name="T82" fmla="*/ 526 w 566"/>
                <a:gd name="T83" fmla="*/ 22 h 87"/>
                <a:gd name="T84" fmla="*/ 510 w 566"/>
                <a:gd name="T85" fmla="*/ 18 h 87"/>
                <a:gd name="T86" fmla="*/ 493 w 566"/>
                <a:gd name="T87" fmla="*/ 14 h 87"/>
                <a:gd name="T88" fmla="*/ 464 w 566"/>
                <a:gd name="T89" fmla="*/ 10 h 87"/>
                <a:gd name="T90" fmla="*/ 418 w 566"/>
                <a:gd name="T91" fmla="*/ 6 h 87"/>
                <a:gd name="T92" fmla="*/ 368 w 566"/>
                <a:gd name="T93" fmla="*/ 2 h 87"/>
                <a:gd name="T94" fmla="*/ 313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4" y="0"/>
                  </a:moveTo>
                  <a:lnTo>
                    <a:pt x="255" y="0"/>
                  </a:lnTo>
                  <a:lnTo>
                    <a:pt x="227" y="0"/>
                  </a:lnTo>
                  <a:lnTo>
                    <a:pt x="200" y="2"/>
                  </a:lnTo>
                  <a:lnTo>
                    <a:pt x="173" y="4"/>
                  </a:lnTo>
                  <a:lnTo>
                    <a:pt x="148" y="6"/>
                  </a:lnTo>
                  <a:lnTo>
                    <a:pt x="125" y="8"/>
                  </a:lnTo>
                  <a:lnTo>
                    <a:pt x="104" y="10"/>
                  </a:lnTo>
                  <a:lnTo>
                    <a:pt x="83" y="14"/>
                  </a:lnTo>
                  <a:lnTo>
                    <a:pt x="73" y="14"/>
                  </a:lnTo>
                  <a:lnTo>
                    <a:pt x="65" y="16"/>
                  </a:lnTo>
                  <a:lnTo>
                    <a:pt x="56" y="18"/>
                  </a:lnTo>
                  <a:lnTo>
                    <a:pt x="48" y="20"/>
                  </a:lnTo>
                  <a:lnTo>
                    <a:pt x="40" y="22"/>
                  </a:lnTo>
                  <a:lnTo>
                    <a:pt x="35" y="23"/>
                  </a:lnTo>
                  <a:lnTo>
                    <a:pt x="29" y="25"/>
                  </a:lnTo>
                  <a:lnTo>
                    <a:pt x="23" y="27"/>
                  </a:lnTo>
                  <a:lnTo>
                    <a:pt x="17" y="29"/>
                  </a:lnTo>
                  <a:lnTo>
                    <a:pt x="14" y="31"/>
                  </a:lnTo>
                  <a:lnTo>
                    <a:pt x="10" y="33"/>
                  </a:lnTo>
                  <a:lnTo>
                    <a:pt x="6" y="35"/>
                  </a:lnTo>
                  <a:lnTo>
                    <a:pt x="4" y="37"/>
                  </a:lnTo>
                  <a:lnTo>
                    <a:pt x="2" y="39"/>
                  </a:lnTo>
                  <a:lnTo>
                    <a:pt x="0" y="41"/>
                  </a:lnTo>
                  <a:lnTo>
                    <a:pt x="0" y="43"/>
                  </a:lnTo>
                  <a:lnTo>
                    <a:pt x="0" y="47"/>
                  </a:lnTo>
                  <a:lnTo>
                    <a:pt x="2" y="48"/>
                  </a:lnTo>
                  <a:lnTo>
                    <a:pt x="4" y="50"/>
                  </a:lnTo>
                  <a:lnTo>
                    <a:pt x="6" y="52"/>
                  </a:lnTo>
                  <a:lnTo>
                    <a:pt x="10" y="54"/>
                  </a:lnTo>
                  <a:lnTo>
                    <a:pt x="14" y="56"/>
                  </a:lnTo>
                  <a:lnTo>
                    <a:pt x="17" y="58"/>
                  </a:lnTo>
                  <a:lnTo>
                    <a:pt x="23" y="60"/>
                  </a:lnTo>
                  <a:lnTo>
                    <a:pt x="29" y="62"/>
                  </a:lnTo>
                  <a:lnTo>
                    <a:pt x="35" y="64"/>
                  </a:lnTo>
                  <a:lnTo>
                    <a:pt x="40" y="66"/>
                  </a:lnTo>
                  <a:lnTo>
                    <a:pt x="48" y="68"/>
                  </a:lnTo>
                  <a:lnTo>
                    <a:pt x="56" y="70"/>
                  </a:lnTo>
                  <a:lnTo>
                    <a:pt x="65" y="71"/>
                  </a:lnTo>
                  <a:lnTo>
                    <a:pt x="73" y="73"/>
                  </a:lnTo>
                  <a:lnTo>
                    <a:pt x="83" y="73"/>
                  </a:lnTo>
                  <a:lnTo>
                    <a:pt x="104" y="77"/>
                  </a:lnTo>
                  <a:lnTo>
                    <a:pt x="125" y="79"/>
                  </a:lnTo>
                  <a:lnTo>
                    <a:pt x="148" y="81"/>
                  </a:lnTo>
                  <a:lnTo>
                    <a:pt x="173" y="83"/>
                  </a:lnTo>
                  <a:lnTo>
                    <a:pt x="200" y="85"/>
                  </a:lnTo>
                  <a:lnTo>
                    <a:pt x="227" y="87"/>
                  </a:lnTo>
                  <a:lnTo>
                    <a:pt x="255" y="87"/>
                  </a:lnTo>
                  <a:lnTo>
                    <a:pt x="284" y="87"/>
                  </a:lnTo>
                  <a:lnTo>
                    <a:pt x="313" y="87"/>
                  </a:lnTo>
                  <a:lnTo>
                    <a:pt x="340" y="87"/>
                  </a:lnTo>
                  <a:lnTo>
                    <a:pt x="368" y="85"/>
                  </a:lnTo>
                  <a:lnTo>
                    <a:pt x="393" y="83"/>
                  </a:lnTo>
                  <a:lnTo>
                    <a:pt x="418" y="81"/>
                  </a:lnTo>
                  <a:lnTo>
                    <a:pt x="441" y="79"/>
                  </a:lnTo>
                  <a:lnTo>
                    <a:pt x="464" y="77"/>
                  </a:lnTo>
                  <a:lnTo>
                    <a:pt x="484" y="73"/>
                  </a:lnTo>
                  <a:lnTo>
                    <a:pt x="493" y="73"/>
                  </a:lnTo>
                  <a:lnTo>
                    <a:pt x="503" y="71"/>
                  </a:lnTo>
                  <a:lnTo>
                    <a:pt x="510" y="70"/>
                  </a:lnTo>
                  <a:lnTo>
                    <a:pt x="518" y="68"/>
                  </a:lnTo>
                  <a:lnTo>
                    <a:pt x="526" y="66"/>
                  </a:lnTo>
                  <a:lnTo>
                    <a:pt x="533" y="64"/>
                  </a:lnTo>
                  <a:lnTo>
                    <a:pt x="539" y="62"/>
                  </a:lnTo>
                  <a:lnTo>
                    <a:pt x="545" y="60"/>
                  </a:lnTo>
                  <a:lnTo>
                    <a:pt x="549" y="58"/>
                  </a:lnTo>
                  <a:lnTo>
                    <a:pt x="555" y="56"/>
                  </a:lnTo>
                  <a:lnTo>
                    <a:pt x="558" y="54"/>
                  </a:lnTo>
                  <a:lnTo>
                    <a:pt x="560" y="52"/>
                  </a:lnTo>
                  <a:lnTo>
                    <a:pt x="564" y="50"/>
                  </a:lnTo>
                  <a:lnTo>
                    <a:pt x="566" y="48"/>
                  </a:lnTo>
                  <a:lnTo>
                    <a:pt x="566" y="47"/>
                  </a:lnTo>
                  <a:lnTo>
                    <a:pt x="566" y="43"/>
                  </a:lnTo>
                  <a:lnTo>
                    <a:pt x="566" y="41"/>
                  </a:lnTo>
                  <a:lnTo>
                    <a:pt x="566" y="39"/>
                  </a:lnTo>
                  <a:lnTo>
                    <a:pt x="564" y="37"/>
                  </a:lnTo>
                  <a:lnTo>
                    <a:pt x="560" y="35"/>
                  </a:lnTo>
                  <a:lnTo>
                    <a:pt x="558" y="33"/>
                  </a:lnTo>
                  <a:lnTo>
                    <a:pt x="555" y="31"/>
                  </a:lnTo>
                  <a:lnTo>
                    <a:pt x="549" y="29"/>
                  </a:lnTo>
                  <a:lnTo>
                    <a:pt x="545" y="27"/>
                  </a:lnTo>
                  <a:lnTo>
                    <a:pt x="539" y="25"/>
                  </a:lnTo>
                  <a:lnTo>
                    <a:pt x="533" y="23"/>
                  </a:lnTo>
                  <a:lnTo>
                    <a:pt x="526" y="22"/>
                  </a:lnTo>
                  <a:lnTo>
                    <a:pt x="518" y="20"/>
                  </a:lnTo>
                  <a:lnTo>
                    <a:pt x="510" y="18"/>
                  </a:lnTo>
                  <a:lnTo>
                    <a:pt x="503" y="16"/>
                  </a:lnTo>
                  <a:lnTo>
                    <a:pt x="493" y="14"/>
                  </a:lnTo>
                  <a:lnTo>
                    <a:pt x="484" y="14"/>
                  </a:lnTo>
                  <a:lnTo>
                    <a:pt x="464" y="10"/>
                  </a:lnTo>
                  <a:lnTo>
                    <a:pt x="441" y="8"/>
                  </a:lnTo>
                  <a:lnTo>
                    <a:pt x="418" y="6"/>
                  </a:lnTo>
                  <a:lnTo>
                    <a:pt x="393" y="4"/>
                  </a:lnTo>
                  <a:lnTo>
                    <a:pt x="368" y="2"/>
                  </a:lnTo>
                  <a:lnTo>
                    <a:pt x="340" y="0"/>
                  </a:lnTo>
                  <a:lnTo>
                    <a:pt x="313" y="0"/>
                  </a:lnTo>
                  <a:lnTo>
                    <a:pt x="284" y="0"/>
                  </a:lnTo>
                </a:path>
              </a:pathLst>
            </a:custGeom>
            <a:solidFill>
              <a:srgbClr val="66FF33"/>
            </a:solidFill>
            <a:ln w="7938">
              <a:solidFill>
                <a:srgbClr val="00FF00"/>
              </a:solidFill>
              <a:prstDash val="solid"/>
              <a:round/>
              <a:headEnd/>
              <a:tailEnd/>
            </a:ln>
          </p:spPr>
          <p:txBody>
            <a:bodyPr/>
            <a:lstStyle/>
            <a:p>
              <a:endParaRPr lang="en-GB"/>
            </a:p>
          </p:txBody>
        </p:sp>
        <p:sp>
          <p:nvSpPr>
            <p:cNvPr id="19528" name="Freeform 72"/>
            <p:cNvSpPr>
              <a:spLocks/>
            </p:cNvSpPr>
            <p:nvPr/>
          </p:nvSpPr>
          <p:spPr bwMode="auto">
            <a:xfrm>
              <a:off x="3044" y="2394"/>
              <a:ext cx="283" cy="43"/>
            </a:xfrm>
            <a:custGeom>
              <a:avLst/>
              <a:gdLst>
                <a:gd name="T0" fmla="*/ 255 w 568"/>
                <a:gd name="T1" fmla="*/ 0 h 86"/>
                <a:gd name="T2" fmla="*/ 200 w 568"/>
                <a:gd name="T3" fmla="*/ 2 h 86"/>
                <a:gd name="T4" fmla="*/ 150 w 568"/>
                <a:gd name="T5" fmla="*/ 6 h 86"/>
                <a:gd name="T6" fmla="*/ 104 w 568"/>
                <a:gd name="T7" fmla="*/ 9 h 86"/>
                <a:gd name="T8" fmla="*/ 75 w 568"/>
                <a:gd name="T9" fmla="*/ 13 h 86"/>
                <a:gd name="T10" fmla="*/ 58 w 568"/>
                <a:gd name="T11" fmla="*/ 17 h 86"/>
                <a:gd name="T12" fmla="*/ 42 w 568"/>
                <a:gd name="T13" fmla="*/ 21 h 86"/>
                <a:gd name="T14" fmla="*/ 29 w 568"/>
                <a:gd name="T15" fmla="*/ 25 h 86"/>
                <a:gd name="T16" fmla="*/ 17 w 568"/>
                <a:gd name="T17" fmla="*/ 29 h 86"/>
                <a:gd name="T18" fmla="*/ 10 w 568"/>
                <a:gd name="T19" fmla="*/ 33 h 86"/>
                <a:gd name="T20" fmla="*/ 4 w 568"/>
                <a:gd name="T21" fmla="*/ 36 h 86"/>
                <a:gd name="T22" fmla="*/ 0 w 568"/>
                <a:gd name="T23" fmla="*/ 40 h 86"/>
                <a:gd name="T24" fmla="*/ 0 w 568"/>
                <a:gd name="T25" fmla="*/ 46 h 86"/>
                <a:gd name="T26" fmla="*/ 4 w 568"/>
                <a:gd name="T27" fmla="*/ 50 h 86"/>
                <a:gd name="T28" fmla="*/ 10 w 568"/>
                <a:gd name="T29" fmla="*/ 54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7 h 86"/>
                <a:gd name="T42" fmla="*/ 150 w 568"/>
                <a:gd name="T43" fmla="*/ 81 h 86"/>
                <a:gd name="T44" fmla="*/ 200 w 568"/>
                <a:gd name="T45" fmla="*/ 84 h 86"/>
                <a:gd name="T46" fmla="*/ 255 w 568"/>
                <a:gd name="T47" fmla="*/ 86 h 86"/>
                <a:gd name="T48" fmla="*/ 313 w 568"/>
                <a:gd name="T49" fmla="*/ 86 h 86"/>
                <a:gd name="T50" fmla="*/ 368 w 568"/>
                <a:gd name="T51" fmla="*/ 84 h 86"/>
                <a:gd name="T52" fmla="*/ 420 w 568"/>
                <a:gd name="T53" fmla="*/ 81 h 86"/>
                <a:gd name="T54" fmla="*/ 466 w 568"/>
                <a:gd name="T55" fmla="*/ 77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4 h 86"/>
                <a:gd name="T68" fmla="*/ 566 w 568"/>
                <a:gd name="T69" fmla="*/ 50 h 86"/>
                <a:gd name="T70" fmla="*/ 568 w 568"/>
                <a:gd name="T71" fmla="*/ 46 h 86"/>
                <a:gd name="T72" fmla="*/ 568 w 568"/>
                <a:gd name="T73" fmla="*/ 40 h 86"/>
                <a:gd name="T74" fmla="*/ 566 w 568"/>
                <a:gd name="T75" fmla="*/ 36 h 86"/>
                <a:gd name="T76" fmla="*/ 560 w 568"/>
                <a:gd name="T77" fmla="*/ 33 h 86"/>
                <a:gd name="T78" fmla="*/ 551 w 568"/>
                <a:gd name="T79" fmla="*/ 29 h 86"/>
                <a:gd name="T80" fmla="*/ 541 w 568"/>
                <a:gd name="T81" fmla="*/ 25 h 86"/>
                <a:gd name="T82" fmla="*/ 528 w 568"/>
                <a:gd name="T83" fmla="*/ 21 h 86"/>
                <a:gd name="T84" fmla="*/ 512 w 568"/>
                <a:gd name="T85" fmla="*/ 17 h 86"/>
                <a:gd name="T86" fmla="*/ 495 w 568"/>
                <a:gd name="T87" fmla="*/ 13 h 86"/>
                <a:gd name="T88" fmla="*/ 466 w 568"/>
                <a:gd name="T89" fmla="*/ 9 h 86"/>
                <a:gd name="T90" fmla="*/ 420 w 568"/>
                <a:gd name="T91" fmla="*/ 6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0"/>
                  </a:lnTo>
                  <a:lnTo>
                    <a:pt x="200" y="2"/>
                  </a:lnTo>
                  <a:lnTo>
                    <a:pt x="175" y="4"/>
                  </a:lnTo>
                  <a:lnTo>
                    <a:pt x="150" y="6"/>
                  </a:lnTo>
                  <a:lnTo>
                    <a:pt x="125" y="8"/>
                  </a:lnTo>
                  <a:lnTo>
                    <a:pt x="104" y="9"/>
                  </a:lnTo>
                  <a:lnTo>
                    <a:pt x="85" y="11"/>
                  </a:lnTo>
                  <a:lnTo>
                    <a:pt x="75" y="13"/>
                  </a:lnTo>
                  <a:lnTo>
                    <a:pt x="65" y="15"/>
                  </a:lnTo>
                  <a:lnTo>
                    <a:pt x="58" y="17"/>
                  </a:lnTo>
                  <a:lnTo>
                    <a:pt x="48" y="19"/>
                  </a:lnTo>
                  <a:lnTo>
                    <a:pt x="42" y="21"/>
                  </a:lnTo>
                  <a:lnTo>
                    <a:pt x="35" y="23"/>
                  </a:lnTo>
                  <a:lnTo>
                    <a:pt x="29" y="25"/>
                  </a:lnTo>
                  <a:lnTo>
                    <a:pt x="23" y="27"/>
                  </a:lnTo>
                  <a:lnTo>
                    <a:pt x="17" y="29"/>
                  </a:lnTo>
                  <a:lnTo>
                    <a:pt x="14" y="31"/>
                  </a:lnTo>
                  <a:lnTo>
                    <a:pt x="10" y="33"/>
                  </a:lnTo>
                  <a:lnTo>
                    <a:pt x="6" y="34"/>
                  </a:lnTo>
                  <a:lnTo>
                    <a:pt x="4" y="36"/>
                  </a:lnTo>
                  <a:lnTo>
                    <a:pt x="2" y="38"/>
                  </a:lnTo>
                  <a:lnTo>
                    <a:pt x="0" y="40"/>
                  </a:lnTo>
                  <a:lnTo>
                    <a:pt x="0" y="42"/>
                  </a:lnTo>
                  <a:lnTo>
                    <a:pt x="0" y="46"/>
                  </a:lnTo>
                  <a:lnTo>
                    <a:pt x="2" y="48"/>
                  </a:lnTo>
                  <a:lnTo>
                    <a:pt x="4" y="50"/>
                  </a:lnTo>
                  <a:lnTo>
                    <a:pt x="6" y="52"/>
                  </a:lnTo>
                  <a:lnTo>
                    <a:pt x="10" y="54"/>
                  </a:lnTo>
                  <a:lnTo>
                    <a:pt x="14" y="56"/>
                  </a:lnTo>
                  <a:lnTo>
                    <a:pt x="17" y="57"/>
                  </a:lnTo>
                  <a:lnTo>
                    <a:pt x="23" y="59"/>
                  </a:lnTo>
                  <a:lnTo>
                    <a:pt x="29" y="61"/>
                  </a:lnTo>
                  <a:lnTo>
                    <a:pt x="35" y="63"/>
                  </a:lnTo>
                  <a:lnTo>
                    <a:pt x="42" y="65"/>
                  </a:lnTo>
                  <a:lnTo>
                    <a:pt x="48" y="67"/>
                  </a:lnTo>
                  <a:lnTo>
                    <a:pt x="58" y="69"/>
                  </a:lnTo>
                  <a:lnTo>
                    <a:pt x="65" y="71"/>
                  </a:lnTo>
                  <a:lnTo>
                    <a:pt x="75" y="73"/>
                  </a:lnTo>
                  <a:lnTo>
                    <a:pt x="85" y="73"/>
                  </a:lnTo>
                  <a:lnTo>
                    <a:pt x="104" y="77"/>
                  </a:lnTo>
                  <a:lnTo>
                    <a:pt x="125" y="79"/>
                  </a:lnTo>
                  <a:lnTo>
                    <a:pt x="150" y="81"/>
                  </a:lnTo>
                  <a:lnTo>
                    <a:pt x="175" y="82"/>
                  </a:lnTo>
                  <a:lnTo>
                    <a:pt x="200" y="84"/>
                  </a:lnTo>
                  <a:lnTo>
                    <a:pt x="226" y="84"/>
                  </a:lnTo>
                  <a:lnTo>
                    <a:pt x="255" y="86"/>
                  </a:lnTo>
                  <a:lnTo>
                    <a:pt x="284" y="86"/>
                  </a:lnTo>
                  <a:lnTo>
                    <a:pt x="313" y="86"/>
                  </a:lnTo>
                  <a:lnTo>
                    <a:pt x="342" y="84"/>
                  </a:lnTo>
                  <a:lnTo>
                    <a:pt x="368" y="84"/>
                  </a:lnTo>
                  <a:lnTo>
                    <a:pt x="395" y="82"/>
                  </a:lnTo>
                  <a:lnTo>
                    <a:pt x="420" y="81"/>
                  </a:lnTo>
                  <a:lnTo>
                    <a:pt x="443" y="79"/>
                  </a:lnTo>
                  <a:lnTo>
                    <a:pt x="466" y="77"/>
                  </a:lnTo>
                  <a:lnTo>
                    <a:pt x="485" y="73"/>
                  </a:lnTo>
                  <a:lnTo>
                    <a:pt x="495" y="73"/>
                  </a:lnTo>
                  <a:lnTo>
                    <a:pt x="505" y="71"/>
                  </a:lnTo>
                  <a:lnTo>
                    <a:pt x="512" y="69"/>
                  </a:lnTo>
                  <a:lnTo>
                    <a:pt x="520" y="67"/>
                  </a:lnTo>
                  <a:lnTo>
                    <a:pt x="528" y="65"/>
                  </a:lnTo>
                  <a:lnTo>
                    <a:pt x="535" y="63"/>
                  </a:lnTo>
                  <a:lnTo>
                    <a:pt x="541" y="61"/>
                  </a:lnTo>
                  <a:lnTo>
                    <a:pt x="547" y="59"/>
                  </a:lnTo>
                  <a:lnTo>
                    <a:pt x="551" y="57"/>
                  </a:lnTo>
                  <a:lnTo>
                    <a:pt x="556" y="56"/>
                  </a:lnTo>
                  <a:lnTo>
                    <a:pt x="560" y="54"/>
                  </a:lnTo>
                  <a:lnTo>
                    <a:pt x="562" y="52"/>
                  </a:lnTo>
                  <a:lnTo>
                    <a:pt x="566" y="50"/>
                  </a:lnTo>
                  <a:lnTo>
                    <a:pt x="568" y="48"/>
                  </a:lnTo>
                  <a:lnTo>
                    <a:pt x="568" y="46"/>
                  </a:lnTo>
                  <a:lnTo>
                    <a:pt x="568" y="42"/>
                  </a:lnTo>
                  <a:lnTo>
                    <a:pt x="568" y="40"/>
                  </a:lnTo>
                  <a:lnTo>
                    <a:pt x="568" y="38"/>
                  </a:lnTo>
                  <a:lnTo>
                    <a:pt x="566" y="36"/>
                  </a:lnTo>
                  <a:lnTo>
                    <a:pt x="562" y="34"/>
                  </a:lnTo>
                  <a:lnTo>
                    <a:pt x="560" y="33"/>
                  </a:lnTo>
                  <a:lnTo>
                    <a:pt x="556" y="31"/>
                  </a:lnTo>
                  <a:lnTo>
                    <a:pt x="551" y="29"/>
                  </a:lnTo>
                  <a:lnTo>
                    <a:pt x="547" y="27"/>
                  </a:lnTo>
                  <a:lnTo>
                    <a:pt x="541" y="25"/>
                  </a:lnTo>
                  <a:lnTo>
                    <a:pt x="535" y="23"/>
                  </a:lnTo>
                  <a:lnTo>
                    <a:pt x="528" y="21"/>
                  </a:lnTo>
                  <a:lnTo>
                    <a:pt x="520" y="19"/>
                  </a:lnTo>
                  <a:lnTo>
                    <a:pt x="512" y="17"/>
                  </a:lnTo>
                  <a:lnTo>
                    <a:pt x="505" y="15"/>
                  </a:lnTo>
                  <a:lnTo>
                    <a:pt x="495" y="13"/>
                  </a:lnTo>
                  <a:lnTo>
                    <a:pt x="485" y="11"/>
                  </a:lnTo>
                  <a:lnTo>
                    <a:pt x="466" y="9"/>
                  </a:lnTo>
                  <a:lnTo>
                    <a:pt x="443" y="8"/>
                  </a:lnTo>
                  <a:lnTo>
                    <a:pt x="420" y="6"/>
                  </a:lnTo>
                  <a:lnTo>
                    <a:pt x="395" y="4"/>
                  </a:lnTo>
                  <a:lnTo>
                    <a:pt x="368" y="2"/>
                  </a:lnTo>
                  <a:lnTo>
                    <a:pt x="342" y="0"/>
                  </a:lnTo>
                  <a:lnTo>
                    <a:pt x="313" y="0"/>
                  </a:lnTo>
                  <a:lnTo>
                    <a:pt x="284" y="0"/>
                  </a:lnTo>
                </a:path>
              </a:pathLst>
            </a:custGeom>
            <a:solidFill>
              <a:srgbClr val="FF3300"/>
            </a:solidFill>
            <a:ln w="7938">
              <a:solidFill>
                <a:srgbClr val="FF3300"/>
              </a:solidFill>
              <a:prstDash val="solid"/>
              <a:round/>
              <a:headEnd/>
              <a:tailEnd/>
            </a:ln>
          </p:spPr>
          <p:txBody>
            <a:bodyPr/>
            <a:lstStyle/>
            <a:p>
              <a:endParaRPr lang="en-GB"/>
            </a:p>
          </p:txBody>
        </p:sp>
        <p:sp>
          <p:nvSpPr>
            <p:cNvPr id="19533" name="Rectangle 77"/>
            <p:cNvSpPr>
              <a:spLocks noChangeArrowheads="1"/>
            </p:cNvSpPr>
            <p:nvPr/>
          </p:nvSpPr>
          <p:spPr bwMode="auto">
            <a:xfrm>
              <a:off x="3044" y="1818"/>
              <a:ext cx="378" cy="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sz="1300" b="1" dirty="0" smtClean="0">
                  <a:solidFill>
                    <a:srgbClr val="92D050"/>
                  </a:solidFill>
                </a:rPr>
                <a:t>G</a:t>
              </a:r>
              <a:r>
                <a:rPr lang="en-US" sz="1300" b="1" dirty="0" smtClean="0">
                  <a:solidFill>
                    <a:srgbClr val="000000"/>
                  </a:solidFill>
                </a:rPr>
                <a:t>A</a:t>
              </a:r>
              <a:r>
                <a:rPr lang="en-US" sz="1300" b="1" dirty="0" smtClean="0">
                  <a:solidFill>
                    <a:srgbClr val="FF0000"/>
                  </a:solidFill>
                </a:rPr>
                <a:t>T</a:t>
              </a:r>
              <a:r>
                <a:rPr lang="en-US" sz="1300" b="1" dirty="0" smtClean="0">
                  <a:solidFill>
                    <a:srgbClr val="0070C0"/>
                  </a:solidFill>
                </a:rPr>
                <a:t>C</a:t>
              </a:r>
              <a:r>
                <a:rPr lang="en-US" sz="1300" b="1" dirty="0" smtClean="0">
                  <a:solidFill>
                    <a:srgbClr val="FF0000"/>
                  </a:solidFill>
                </a:rPr>
                <a:t>A</a:t>
              </a:r>
              <a:r>
                <a:rPr lang="en-US" sz="1300" b="1" dirty="0" smtClean="0"/>
                <a:t>C</a:t>
              </a:r>
              <a:endParaRPr lang="en-US" dirty="0"/>
            </a:p>
          </p:txBody>
        </p:sp>
        <p:sp>
          <p:nvSpPr>
            <p:cNvPr id="19534" name="Rectangle 78"/>
            <p:cNvSpPr>
              <a:spLocks noChangeArrowheads="1"/>
            </p:cNvSpPr>
            <p:nvPr/>
          </p:nvSpPr>
          <p:spPr bwMode="auto">
            <a:xfrm>
              <a:off x="3175" y="2002"/>
              <a:ext cx="2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grpSp>
      <p:sp>
        <p:nvSpPr>
          <p:cNvPr id="19535" name="Rectangle 79"/>
          <p:cNvSpPr>
            <a:spLocks noChangeArrowheads="1"/>
          </p:cNvSpPr>
          <p:nvPr/>
        </p:nvSpPr>
        <p:spPr bwMode="auto">
          <a:xfrm>
            <a:off x="1889125" y="3605213"/>
            <a:ext cx="2243138" cy="1849437"/>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536" name="Rectangle 80"/>
          <p:cNvSpPr>
            <a:spLocks noChangeArrowheads="1"/>
          </p:cNvSpPr>
          <p:nvPr/>
        </p:nvSpPr>
        <p:spPr bwMode="auto">
          <a:xfrm>
            <a:off x="1889125" y="3605213"/>
            <a:ext cx="2243138" cy="1849437"/>
          </a:xfrm>
          <a:prstGeom prst="rect">
            <a:avLst/>
          </a:prstGeom>
          <a:noFill/>
          <a:ln w="6826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37" name="Freeform 81"/>
          <p:cNvSpPr>
            <a:spLocks/>
          </p:cNvSpPr>
          <p:nvPr/>
        </p:nvSpPr>
        <p:spPr bwMode="auto">
          <a:xfrm>
            <a:off x="2093913" y="3925888"/>
            <a:ext cx="449262" cy="68262"/>
          </a:xfrm>
          <a:custGeom>
            <a:avLst/>
            <a:gdLst>
              <a:gd name="T0" fmla="*/ 253 w 566"/>
              <a:gd name="T1" fmla="*/ 0 h 87"/>
              <a:gd name="T2" fmla="*/ 198 w 566"/>
              <a:gd name="T3" fmla="*/ 2 h 87"/>
              <a:gd name="T4" fmla="*/ 148 w 566"/>
              <a:gd name="T5" fmla="*/ 4 h 87"/>
              <a:gd name="T6" fmla="*/ 102 w 566"/>
              <a:gd name="T7" fmla="*/ 10 h 87"/>
              <a:gd name="T8" fmla="*/ 73 w 566"/>
              <a:gd name="T9" fmla="*/ 14 h 87"/>
              <a:gd name="T10" fmla="*/ 56 w 566"/>
              <a:gd name="T11" fmla="*/ 17 h 87"/>
              <a:gd name="T12" fmla="*/ 41 w 566"/>
              <a:gd name="T13" fmla="*/ 19 h 87"/>
              <a:gd name="T14" fmla="*/ 27 w 566"/>
              <a:gd name="T15" fmla="*/ 23 h 87"/>
              <a:gd name="T16" fmla="*/ 17 w 566"/>
              <a:gd name="T17" fmla="*/ 27 h 87"/>
              <a:gd name="T18" fmla="*/ 8 w 566"/>
              <a:gd name="T19" fmla="*/ 33 h 87"/>
              <a:gd name="T20" fmla="*/ 2 w 566"/>
              <a:gd name="T21" fmla="*/ 37 h 87"/>
              <a:gd name="T22" fmla="*/ 0 w 566"/>
              <a:gd name="T23" fmla="*/ 41 h 87"/>
              <a:gd name="T24" fmla="*/ 0 w 566"/>
              <a:gd name="T25" fmla="*/ 44 h 87"/>
              <a:gd name="T26" fmla="*/ 2 w 566"/>
              <a:gd name="T27" fmla="*/ 50 h 87"/>
              <a:gd name="T28" fmla="*/ 8 w 566"/>
              <a:gd name="T29" fmla="*/ 54 h 87"/>
              <a:gd name="T30" fmla="*/ 17 w 566"/>
              <a:gd name="T31" fmla="*/ 58 h 87"/>
              <a:gd name="T32" fmla="*/ 27 w 566"/>
              <a:gd name="T33" fmla="*/ 62 h 87"/>
              <a:gd name="T34" fmla="*/ 41 w 566"/>
              <a:gd name="T35" fmla="*/ 65 h 87"/>
              <a:gd name="T36" fmla="*/ 56 w 566"/>
              <a:gd name="T37" fmla="*/ 69 h 87"/>
              <a:gd name="T38" fmla="*/ 73 w 566"/>
              <a:gd name="T39" fmla="*/ 71 h 87"/>
              <a:gd name="T40" fmla="*/ 102 w 566"/>
              <a:gd name="T41" fmla="*/ 77 h 87"/>
              <a:gd name="T42" fmla="*/ 148 w 566"/>
              <a:gd name="T43" fmla="*/ 81 h 87"/>
              <a:gd name="T44" fmla="*/ 198 w 566"/>
              <a:gd name="T45" fmla="*/ 85 h 87"/>
              <a:gd name="T46" fmla="*/ 253 w 566"/>
              <a:gd name="T47" fmla="*/ 87 h 87"/>
              <a:gd name="T48" fmla="*/ 311 w 566"/>
              <a:gd name="T49" fmla="*/ 87 h 87"/>
              <a:gd name="T50" fmla="*/ 367 w 566"/>
              <a:gd name="T51" fmla="*/ 85 h 87"/>
              <a:gd name="T52" fmla="*/ 418 w 566"/>
              <a:gd name="T53" fmla="*/ 81 h 87"/>
              <a:gd name="T54" fmla="*/ 463 w 566"/>
              <a:gd name="T55" fmla="*/ 77 h 87"/>
              <a:gd name="T56" fmla="*/ 491 w 566"/>
              <a:gd name="T57" fmla="*/ 71 h 87"/>
              <a:gd name="T58" fmla="*/ 509 w 566"/>
              <a:gd name="T59" fmla="*/ 69 h 87"/>
              <a:gd name="T60" fmla="*/ 524 w 566"/>
              <a:gd name="T61" fmla="*/ 65 h 87"/>
              <a:gd name="T62" fmla="*/ 537 w 566"/>
              <a:gd name="T63" fmla="*/ 62 h 87"/>
              <a:gd name="T64" fmla="*/ 549 w 566"/>
              <a:gd name="T65" fmla="*/ 58 h 87"/>
              <a:gd name="T66" fmla="*/ 556 w 566"/>
              <a:gd name="T67" fmla="*/ 54 h 87"/>
              <a:gd name="T68" fmla="*/ 562 w 566"/>
              <a:gd name="T69" fmla="*/ 50 h 87"/>
              <a:gd name="T70" fmla="*/ 566 w 566"/>
              <a:gd name="T71" fmla="*/ 44 h 87"/>
              <a:gd name="T72" fmla="*/ 566 w 566"/>
              <a:gd name="T73" fmla="*/ 41 h 87"/>
              <a:gd name="T74" fmla="*/ 562 w 566"/>
              <a:gd name="T75" fmla="*/ 37 h 87"/>
              <a:gd name="T76" fmla="*/ 556 w 566"/>
              <a:gd name="T77" fmla="*/ 33 h 87"/>
              <a:gd name="T78" fmla="*/ 549 w 566"/>
              <a:gd name="T79" fmla="*/ 27 h 87"/>
              <a:gd name="T80" fmla="*/ 537 w 566"/>
              <a:gd name="T81" fmla="*/ 23 h 87"/>
              <a:gd name="T82" fmla="*/ 524 w 566"/>
              <a:gd name="T83" fmla="*/ 19 h 87"/>
              <a:gd name="T84" fmla="*/ 509 w 566"/>
              <a:gd name="T85" fmla="*/ 17 h 87"/>
              <a:gd name="T86" fmla="*/ 491 w 566"/>
              <a:gd name="T87" fmla="*/ 14 h 87"/>
              <a:gd name="T88" fmla="*/ 463 w 566"/>
              <a:gd name="T89" fmla="*/ 10 h 87"/>
              <a:gd name="T90" fmla="*/ 418 w 566"/>
              <a:gd name="T91" fmla="*/ 4 h 87"/>
              <a:gd name="T92" fmla="*/ 367 w 566"/>
              <a:gd name="T93" fmla="*/ 2 h 87"/>
              <a:gd name="T94" fmla="*/ 311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2" y="0"/>
                </a:moveTo>
                <a:lnTo>
                  <a:pt x="253" y="0"/>
                </a:lnTo>
                <a:lnTo>
                  <a:pt x="227" y="0"/>
                </a:lnTo>
                <a:lnTo>
                  <a:pt x="198" y="2"/>
                </a:lnTo>
                <a:lnTo>
                  <a:pt x="173" y="2"/>
                </a:lnTo>
                <a:lnTo>
                  <a:pt x="148" y="4"/>
                </a:lnTo>
                <a:lnTo>
                  <a:pt x="125" y="6"/>
                </a:lnTo>
                <a:lnTo>
                  <a:pt x="102" y="10"/>
                </a:lnTo>
                <a:lnTo>
                  <a:pt x="83" y="12"/>
                </a:lnTo>
                <a:lnTo>
                  <a:pt x="73" y="14"/>
                </a:lnTo>
                <a:lnTo>
                  <a:pt x="64" y="16"/>
                </a:lnTo>
                <a:lnTo>
                  <a:pt x="56" y="17"/>
                </a:lnTo>
                <a:lnTo>
                  <a:pt x="48" y="19"/>
                </a:lnTo>
                <a:lnTo>
                  <a:pt x="41" y="19"/>
                </a:lnTo>
                <a:lnTo>
                  <a:pt x="35" y="21"/>
                </a:lnTo>
                <a:lnTo>
                  <a:pt x="27" y="23"/>
                </a:lnTo>
                <a:lnTo>
                  <a:pt x="21" y="25"/>
                </a:lnTo>
                <a:lnTo>
                  <a:pt x="17" y="27"/>
                </a:lnTo>
                <a:lnTo>
                  <a:pt x="12" y="29"/>
                </a:lnTo>
                <a:lnTo>
                  <a:pt x="8" y="33"/>
                </a:lnTo>
                <a:lnTo>
                  <a:pt x="6" y="35"/>
                </a:lnTo>
                <a:lnTo>
                  <a:pt x="2" y="37"/>
                </a:lnTo>
                <a:lnTo>
                  <a:pt x="2" y="39"/>
                </a:lnTo>
                <a:lnTo>
                  <a:pt x="0" y="41"/>
                </a:lnTo>
                <a:lnTo>
                  <a:pt x="0" y="42"/>
                </a:lnTo>
                <a:lnTo>
                  <a:pt x="0" y="44"/>
                </a:lnTo>
                <a:lnTo>
                  <a:pt x="2" y="46"/>
                </a:lnTo>
                <a:lnTo>
                  <a:pt x="2" y="50"/>
                </a:lnTo>
                <a:lnTo>
                  <a:pt x="6" y="52"/>
                </a:lnTo>
                <a:lnTo>
                  <a:pt x="8" y="54"/>
                </a:lnTo>
                <a:lnTo>
                  <a:pt x="12" y="56"/>
                </a:lnTo>
                <a:lnTo>
                  <a:pt x="17" y="58"/>
                </a:lnTo>
                <a:lnTo>
                  <a:pt x="21" y="60"/>
                </a:lnTo>
                <a:lnTo>
                  <a:pt x="27" y="62"/>
                </a:lnTo>
                <a:lnTo>
                  <a:pt x="35" y="64"/>
                </a:lnTo>
                <a:lnTo>
                  <a:pt x="41" y="65"/>
                </a:lnTo>
                <a:lnTo>
                  <a:pt x="48" y="67"/>
                </a:lnTo>
                <a:lnTo>
                  <a:pt x="56" y="69"/>
                </a:lnTo>
                <a:lnTo>
                  <a:pt x="64" y="69"/>
                </a:lnTo>
                <a:lnTo>
                  <a:pt x="73" y="71"/>
                </a:lnTo>
                <a:lnTo>
                  <a:pt x="83" y="73"/>
                </a:lnTo>
                <a:lnTo>
                  <a:pt x="102" y="77"/>
                </a:lnTo>
                <a:lnTo>
                  <a:pt x="125" y="79"/>
                </a:lnTo>
                <a:lnTo>
                  <a:pt x="148" y="81"/>
                </a:lnTo>
                <a:lnTo>
                  <a:pt x="173" y="83"/>
                </a:lnTo>
                <a:lnTo>
                  <a:pt x="198" y="85"/>
                </a:lnTo>
                <a:lnTo>
                  <a:pt x="227" y="85"/>
                </a:lnTo>
                <a:lnTo>
                  <a:pt x="253" y="87"/>
                </a:lnTo>
                <a:lnTo>
                  <a:pt x="282" y="87"/>
                </a:lnTo>
                <a:lnTo>
                  <a:pt x="311" y="87"/>
                </a:lnTo>
                <a:lnTo>
                  <a:pt x="340" y="85"/>
                </a:lnTo>
                <a:lnTo>
                  <a:pt x="367" y="85"/>
                </a:lnTo>
                <a:lnTo>
                  <a:pt x="393" y="83"/>
                </a:lnTo>
                <a:lnTo>
                  <a:pt x="418" y="81"/>
                </a:lnTo>
                <a:lnTo>
                  <a:pt x="441" y="79"/>
                </a:lnTo>
                <a:lnTo>
                  <a:pt x="463" y="77"/>
                </a:lnTo>
                <a:lnTo>
                  <a:pt x="484" y="73"/>
                </a:lnTo>
                <a:lnTo>
                  <a:pt x="491" y="71"/>
                </a:lnTo>
                <a:lnTo>
                  <a:pt x="501" y="69"/>
                </a:lnTo>
                <a:lnTo>
                  <a:pt x="509" y="69"/>
                </a:lnTo>
                <a:lnTo>
                  <a:pt x="518" y="67"/>
                </a:lnTo>
                <a:lnTo>
                  <a:pt x="524" y="65"/>
                </a:lnTo>
                <a:lnTo>
                  <a:pt x="532" y="64"/>
                </a:lnTo>
                <a:lnTo>
                  <a:pt x="537" y="62"/>
                </a:lnTo>
                <a:lnTo>
                  <a:pt x="543" y="60"/>
                </a:lnTo>
                <a:lnTo>
                  <a:pt x="549" y="58"/>
                </a:lnTo>
                <a:lnTo>
                  <a:pt x="553" y="56"/>
                </a:lnTo>
                <a:lnTo>
                  <a:pt x="556" y="54"/>
                </a:lnTo>
                <a:lnTo>
                  <a:pt x="560" y="52"/>
                </a:lnTo>
                <a:lnTo>
                  <a:pt x="562" y="50"/>
                </a:lnTo>
                <a:lnTo>
                  <a:pt x="564" y="46"/>
                </a:lnTo>
                <a:lnTo>
                  <a:pt x="566" y="44"/>
                </a:lnTo>
                <a:lnTo>
                  <a:pt x="566" y="42"/>
                </a:lnTo>
                <a:lnTo>
                  <a:pt x="566" y="41"/>
                </a:lnTo>
                <a:lnTo>
                  <a:pt x="564" y="39"/>
                </a:lnTo>
                <a:lnTo>
                  <a:pt x="562" y="37"/>
                </a:lnTo>
                <a:lnTo>
                  <a:pt x="560" y="35"/>
                </a:lnTo>
                <a:lnTo>
                  <a:pt x="556" y="33"/>
                </a:lnTo>
                <a:lnTo>
                  <a:pt x="553" y="29"/>
                </a:lnTo>
                <a:lnTo>
                  <a:pt x="549" y="27"/>
                </a:lnTo>
                <a:lnTo>
                  <a:pt x="543" y="25"/>
                </a:lnTo>
                <a:lnTo>
                  <a:pt x="537" y="23"/>
                </a:lnTo>
                <a:lnTo>
                  <a:pt x="532" y="21"/>
                </a:lnTo>
                <a:lnTo>
                  <a:pt x="524" y="19"/>
                </a:lnTo>
                <a:lnTo>
                  <a:pt x="518" y="19"/>
                </a:lnTo>
                <a:lnTo>
                  <a:pt x="509" y="17"/>
                </a:lnTo>
                <a:lnTo>
                  <a:pt x="501" y="16"/>
                </a:lnTo>
                <a:lnTo>
                  <a:pt x="491" y="14"/>
                </a:lnTo>
                <a:lnTo>
                  <a:pt x="484" y="12"/>
                </a:lnTo>
                <a:lnTo>
                  <a:pt x="463" y="10"/>
                </a:lnTo>
                <a:lnTo>
                  <a:pt x="441" y="6"/>
                </a:lnTo>
                <a:lnTo>
                  <a:pt x="418" y="4"/>
                </a:lnTo>
                <a:lnTo>
                  <a:pt x="393" y="2"/>
                </a:lnTo>
                <a:lnTo>
                  <a:pt x="367" y="2"/>
                </a:lnTo>
                <a:lnTo>
                  <a:pt x="340" y="0"/>
                </a:lnTo>
                <a:lnTo>
                  <a:pt x="311" y="0"/>
                </a:lnTo>
                <a:lnTo>
                  <a:pt x="28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38" name="Freeform 82"/>
          <p:cNvSpPr>
            <a:spLocks/>
          </p:cNvSpPr>
          <p:nvPr/>
        </p:nvSpPr>
        <p:spPr bwMode="auto">
          <a:xfrm>
            <a:off x="2093913" y="3925888"/>
            <a:ext cx="449262" cy="68262"/>
          </a:xfrm>
          <a:custGeom>
            <a:avLst/>
            <a:gdLst>
              <a:gd name="T0" fmla="*/ 253 w 566"/>
              <a:gd name="T1" fmla="*/ 0 h 87"/>
              <a:gd name="T2" fmla="*/ 198 w 566"/>
              <a:gd name="T3" fmla="*/ 2 h 87"/>
              <a:gd name="T4" fmla="*/ 148 w 566"/>
              <a:gd name="T5" fmla="*/ 4 h 87"/>
              <a:gd name="T6" fmla="*/ 102 w 566"/>
              <a:gd name="T7" fmla="*/ 10 h 87"/>
              <a:gd name="T8" fmla="*/ 73 w 566"/>
              <a:gd name="T9" fmla="*/ 14 h 87"/>
              <a:gd name="T10" fmla="*/ 56 w 566"/>
              <a:gd name="T11" fmla="*/ 17 h 87"/>
              <a:gd name="T12" fmla="*/ 41 w 566"/>
              <a:gd name="T13" fmla="*/ 19 h 87"/>
              <a:gd name="T14" fmla="*/ 27 w 566"/>
              <a:gd name="T15" fmla="*/ 23 h 87"/>
              <a:gd name="T16" fmla="*/ 17 w 566"/>
              <a:gd name="T17" fmla="*/ 27 h 87"/>
              <a:gd name="T18" fmla="*/ 8 w 566"/>
              <a:gd name="T19" fmla="*/ 33 h 87"/>
              <a:gd name="T20" fmla="*/ 2 w 566"/>
              <a:gd name="T21" fmla="*/ 37 h 87"/>
              <a:gd name="T22" fmla="*/ 0 w 566"/>
              <a:gd name="T23" fmla="*/ 41 h 87"/>
              <a:gd name="T24" fmla="*/ 0 w 566"/>
              <a:gd name="T25" fmla="*/ 44 h 87"/>
              <a:gd name="T26" fmla="*/ 2 w 566"/>
              <a:gd name="T27" fmla="*/ 50 h 87"/>
              <a:gd name="T28" fmla="*/ 8 w 566"/>
              <a:gd name="T29" fmla="*/ 54 h 87"/>
              <a:gd name="T30" fmla="*/ 17 w 566"/>
              <a:gd name="T31" fmla="*/ 58 h 87"/>
              <a:gd name="T32" fmla="*/ 27 w 566"/>
              <a:gd name="T33" fmla="*/ 62 h 87"/>
              <a:gd name="T34" fmla="*/ 41 w 566"/>
              <a:gd name="T35" fmla="*/ 65 h 87"/>
              <a:gd name="T36" fmla="*/ 56 w 566"/>
              <a:gd name="T37" fmla="*/ 69 h 87"/>
              <a:gd name="T38" fmla="*/ 73 w 566"/>
              <a:gd name="T39" fmla="*/ 71 h 87"/>
              <a:gd name="T40" fmla="*/ 102 w 566"/>
              <a:gd name="T41" fmla="*/ 77 h 87"/>
              <a:gd name="T42" fmla="*/ 148 w 566"/>
              <a:gd name="T43" fmla="*/ 81 h 87"/>
              <a:gd name="T44" fmla="*/ 198 w 566"/>
              <a:gd name="T45" fmla="*/ 85 h 87"/>
              <a:gd name="T46" fmla="*/ 253 w 566"/>
              <a:gd name="T47" fmla="*/ 87 h 87"/>
              <a:gd name="T48" fmla="*/ 311 w 566"/>
              <a:gd name="T49" fmla="*/ 87 h 87"/>
              <a:gd name="T50" fmla="*/ 367 w 566"/>
              <a:gd name="T51" fmla="*/ 85 h 87"/>
              <a:gd name="T52" fmla="*/ 418 w 566"/>
              <a:gd name="T53" fmla="*/ 81 h 87"/>
              <a:gd name="T54" fmla="*/ 463 w 566"/>
              <a:gd name="T55" fmla="*/ 77 h 87"/>
              <a:gd name="T56" fmla="*/ 491 w 566"/>
              <a:gd name="T57" fmla="*/ 71 h 87"/>
              <a:gd name="T58" fmla="*/ 509 w 566"/>
              <a:gd name="T59" fmla="*/ 69 h 87"/>
              <a:gd name="T60" fmla="*/ 524 w 566"/>
              <a:gd name="T61" fmla="*/ 65 h 87"/>
              <a:gd name="T62" fmla="*/ 537 w 566"/>
              <a:gd name="T63" fmla="*/ 62 h 87"/>
              <a:gd name="T64" fmla="*/ 549 w 566"/>
              <a:gd name="T65" fmla="*/ 58 h 87"/>
              <a:gd name="T66" fmla="*/ 556 w 566"/>
              <a:gd name="T67" fmla="*/ 54 h 87"/>
              <a:gd name="T68" fmla="*/ 562 w 566"/>
              <a:gd name="T69" fmla="*/ 50 h 87"/>
              <a:gd name="T70" fmla="*/ 566 w 566"/>
              <a:gd name="T71" fmla="*/ 44 h 87"/>
              <a:gd name="T72" fmla="*/ 566 w 566"/>
              <a:gd name="T73" fmla="*/ 41 h 87"/>
              <a:gd name="T74" fmla="*/ 562 w 566"/>
              <a:gd name="T75" fmla="*/ 37 h 87"/>
              <a:gd name="T76" fmla="*/ 556 w 566"/>
              <a:gd name="T77" fmla="*/ 33 h 87"/>
              <a:gd name="T78" fmla="*/ 549 w 566"/>
              <a:gd name="T79" fmla="*/ 27 h 87"/>
              <a:gd name="T80" fmla="*/ 537 w 566"/>
              <a:gd name="T81" fmla="*/ 23 h 87"/>
              <a:gd name="T82" fmla="*/ 524 w 566"/>
              <a:gd name="T83" fmla="*/ 19 h 87"/>
              <a:gd name="T84" fmla="*/ 509 w 566"/>
              <a:gd name="T85" fmla="*/ 17 h 87"/>
              <a:gd name="T86" fmla="*/ 491 w 566"/>
              <a:gd name="T87" fmla="*/ 14 h 87"/>
              <a:gd name="T88" fmla="*/ 463 w 566"/>
              <a:gd name="T89" fmla="*/ 10 h 87"/>
              <a:gd name="T90" fmla="*/ 418 w 566"/>
              <a:gd name="T91" fmla="*/ 4 h 87"/>
              <a:gd name="T92" fmla="*/ 367 w 566"/>
              <a:gd name="T93" fmla="*/ 2 h 87"/>
              <a:gd name="T94" fmla="*/ 311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2" y="0"/>
                </a:moveTo>
                <a:lnTo>
                  <a:pt x="253" y="0"/>
                </a:lnTo>
                <a:lnTo>
                  <a:pt x="227" y="0"/>
                </a:lnTo>
                <a:lnTo>
                  <a:pt x="198" y="2"/>
                </a:lnTo>
                <a:lnTo>
                  <a:pt x="173" y="2"/>
                </a:lnTo>
                <a:lnTo>
                  <a:pt x="148" y="4"/>
                </a:lnTo>
                <a:lnTo>
                  <a:pt x="125" y="6"/>
                </a:lnTo>
                <a:lnTo>
                  <a:pt x="102" y="10"/>
                </a:lnTo>
                <a:lnTo>
                  <a:pt x="83" y="12"/>
                </a:lnTo>
                <a:lnTo>
                  <a:pt x="73" y="14"/>
                </a:lnTo>
                <a:lnTo>
                  <a:pt x="64" y="16"/>
                </a:lnTo>
                <a:lnTo>
                  <a:pt x="56" y="17"/>
                </a:lnTo>
                <a:lnTo>
                  <a:pt x="48" y="19"/>
                </a:lnTo>
                <a:lnTo>
                  <a:pt x="41" y="19"/>
                </a:lnTo>
                <a:lnTo>
                  <a:pt x="35" y="21"/>
                </a:lnTo>
                <a:lnTo>
                  <a:pt x="27" y="23"/>
                </a:lnTo>
                <a:lnTo>
                  <a:pt x="21" y="25"/>
                </a:lnTo>
                <a:lnTo>
                  <a:pt x="17" y="27"/>
                </a:lnTo>
                <a:lnTo>
                  <a:pt x="12" y="29"/>
                </a:lnTo>
                <a:lnTo>
                  <a:pt x="8" y="33"/>
                </a:lnTo>
                <a:lnTo>
                  <a:pt x="6" y="35"/>
                </a:lnTo>
                <a:lnTo>
                  <a:pt x="2" y="37"/>
                </a:lnTo>
                <a:lnTo>
                  <a:pt x="2" y="39"/>
                </a:lnTo>
                <a:lnTo>
                  <a:pt x="0" y="41"/>
                </a:lnTo>
                <a:lnTo>
                  <a:pt x="0" y="42"/>
                </a:lnTo>
                <a:lnTo>
                  <a:pt x="0" y="44"/>
                </a:lnTo>
                <a:lnTo>
                  <a:pt x="2" y="46"/>
                </a:lnTo>
                <a:lnTo>
                  <a:pt x="2" y="50"/>
                </a:lnTo>
                <a:lnTo>
                  <a:pt x="6" y="52"/>
                </a:lnTo>
                <a:lnTo>
                  <a:pt x="8" y="54"/>
                </a:lnTo>
                <a:lnTo>
                  <a:pt x="12" y="56"/>
                </a:lnTo>
                <a:lnTo>
                  <a:pt x="17" y="58"/>
                </a:lnTo>
                <a:lnTo>
                  <a:pt x="21" y="60"/>
                </a:lnTo>
                <a:lnTo>
                  <a:pt x="27" y="62"/>
                </a:lnTo>
                <a:lnTo>
                  <a:pt x="35" y="64"/>
                </a:lnTo>
                <a:lnTo>
                  <a:pt x="41" y="65"/>
                </a:lnTo>
                <a:lnTo>
                  <a:pt x="48" y="67"/>
                </a:lnTo>
                <a:lnTo>
                  <a:pt x="56" y="69"/>
                </a:lnTo>
                <a:lnTo>
                  <a:pt x="64" y="69"/>
                </a:lnTo>
                <a:lnTo>
                  <a:pt x="73" y="71"/>
                </a:lnTo>
                <a:lnTo>
                  <a:pt x="83" y="73"/>
                </a:lnTo>
                <a:lnTo>
                  <a:pt x="102" y="77"/>
                </a:lnTo>
                <a:lnTo>
                  <a:pt x="125" y="79"/>
                </a:lnTo>
                <a:lnTo>
                  <a:pt x="148" y="81"/>
                </a:lnTo>
                <a:lnTo>
                  <a:pt x="173" y="83"/>
                </a:lnTo>
                <a:lnTo>
                  <a:pt x="198" y="85"/>
                </a:lnTo>
                <a:lnTo>
                  <a:pt x="227" y="85"/>
                </a:lnTo>
                <a:lnTo>
                  <a:pt x="253" y="87"/>
                </a:lnTo>
                <a:lnTo>
                  <a:pt x="282" y="87"/>
                </a:lnTo>
                <a:lnTo>
                  <a:pt x="311" y="87"/>
                </a:lnTo>
                <a:lnTo>
                  <a:pt x="340" y="85"/>
                </a:lnTo>
                <a:lnTo>
                  <a:pt x="367" y="85"/>
                </a:lnTo>
                <a:lnTo>
                  <a:pt x="393" y="83"/>
                </a:lnTo>
                <a:lnTo>
                  <a:pt x="418" y="81"/>
                </a:lnTo>
                <a:lnTo>
                  <a:pt x="441" y="79"/>
                </a:lnTo>
                <a:lnTo>
                  <a:pt x="463" y="77"/>
                </a:lnTo>
                <a:lnTo>
                  <a:pt x="484" y="73"/>
                </a:lnTo>
                <a:lnTo>
                  <a:pt x="491" y="71"/>
                </a:lnTo>
                <a:lnTo>
                  <a:pt x="501" y="69"/>
                </a:lnTo>
                <a:lnTo>
                  <a:pt x="509" y="69"/>
                </a:lnTo>
                <a:lnTo>
                  <a:pt x="518" y="67"/>
                </a:lnTo>
                <a:lnTo>
                  <a:pt x="524" y="65"/>
                </a:lnTo>
                <a:lnTo>
                  <a:pt x="532" y="64"/>
                </a:lnTo>
                <a:lnTo>
                  <a:pt x="537" y="62"/>
                </a:lnTo>
                <a:lnTo>
                  <a:pt x="543" y="60"/>
                </a:lnTo>
                <a:lnTo>
                  <a:pt x="549" y="58"/>
                </a:lnTo>
                <a:lnTo>
                  <a:pt x="553" y="56"/>
                </a:lnTo>
                <a:lnTo>
                  <a:pt x="556" y="54"/>
                </a:lnTo>
                <a:lnTo>
                  <a:pt x="560" y="52"/>
                </a:lnTo>
                <a:lnTo>
                  <a:pt x="562" y="50"/>
                </a:lnTo>
                <a:lnTo>
                  <a:pt x="564" y="46"/>
                </a:lnTo>
                <a:lnTo>
                  <a:pt x="566" y="44"/>
                </a:lnTo>
                <a:lnTo>
                  <a:pt x="566" y="42"/>
                </a:lnTo>
                <a:lnTo>
                  <a:pt x="566" y="41"/>
                </a:lnTo>
                <a:lnTo>
                  <a:pt x="564" y="39"/>
                </a:lnTo>
                <a:lnTo>
                  <a:pt x="562" y="37"/>
                </a:lnTo>
                <a:lnTo>
                  <a:pt x="560" y="35"/>
                </a:lnTo>
                <a:lnTo>
                  <a:pt x="556" y="33"/>
                </a:lnTo>
                <a:lnTo>
                  <a:pt x="553" y="29"/>
                </a:lnTo>
                <a:lnTo>
                  <a:pt x="549" y="27"/>
                </a:lnTo>
                <a:lnTo>
                  <a:pt x="543" y="25"/>
                </a:lnTo>
                <a:lnTo>
                  <a:pt x="537" y="23"/>
                </a:lnTo>
                <a:lnTo>
                  <a:pt x="532" y="21"/>
                </a:lnTo>
                <a:lnTo>
                  <a:pt x="524" y="19"/>
                </a:lnTo>
                <a:lnTo>
                  <a:pt x="518" y="19"/>
                </a:lnTo>
                <a:lnTo>
                  <a:pt x="509" y="17"/>
                </a:lnTo>
                <a:lnTo>
                  <a:pt x="501" y="16"/>
                </a:lnTo>
                <a:lnTo>
                  <a:pt x="491" y="14"/>
                </a:lnTo>
                <a:lnTo>
                  <a:pt x="484" y="12"/>
                </a:lnTo>
                <a:lnTo>
                  <a:pt x="463" y="10"/>
                </a:lnTo>
                <a:lnTo>
                  <a:pt x="441" y="6"/>
                </a:lnTo>
                <a:lnTo>
                  <a:pt x="418" y="4"/>
                </a:lnTo>
                <a:lnTo>
                  <a:pt x="393" y="2"/>
                </a:lnTo>
                <a:lnTo>
                  <a:pt x="367" y="2"/>
                </a:lnTo>
                <a:lnTo>
                  <a:pt x="340" y="0"/>
                </a:lnTo>
                <a:lnTo>
                  <a:pt x="311" y="0"/>
                </a:lnTo>
                <a:lnTo>
                  <a:pt x="282"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39" name="Freeform 83"/>
          <p:cNvSpPr>
            <a:spLocks/>
          </p:cNvSpPr>
          <p:nvPr/>
        </p:nvSpPr>
        <p:spPr bwMode="auto">
          <a:xfrm>
            <a:off x="3559175" y="4351338"/>
            <a:ext cx="449263" cy="69850"/>
          </a:xfrm>
          <a:custGeom>
            <a:avLst/>
            <a:gdLst>
              <a:gd name="T0" fmla="*/ 256 w 566"/>
              <a:gd name="T1" fmla="*/ 2 h 86"/>
              <a:gd name="T2" fmla="*/ 200 w 566"/>
              <a:gd name="T3" fmla="*/ 2 h 86"/>
              <a:gd name="T4" fmla="*/ 148 w 566"/>
              <a:gd name="T5" fmla="*/ 5 h 86"/>
              <a:gd name="T6" fmla="*/ 104 w 566"/>
              <a:gd name="T7" fmla="*/ 11 h 86"/>
              <a:gd name="T8" fmla="*/ 73 w 566"/>
              <a:gd name="T9" fmla="*/ 15 h 86"/>
              <a:gd name="T10" fmla="*/ 56 w 566"/>
              <a:gd name="T11" fmla="*/ 19 h 86"/>
              <a:gd name="T12" fmla="*/ 41 w 566"/>
              <a:gd name="T13" fmla="*/ 21 h 86"/>
              <a:gd name="T14" fmla="*/ 29 w 566"/>
              <a:gd name="T15" fmla="*/ 25 h 86"/>
              <a:gd name="T16" fmla="*/ 18 w 566"/>
              <a:gd name="T17" fmla="*/ 28 h 86"/>
              <a:gd name="T18" fmla="*/ 10 w 566"/>
              <a:gd name="T19" fmla="*/ 32 h 86"/>
              <a:gd name="T20" fmla="*/ 4 w 566"/>
              <a:gd name="T21" fmla="*/ 38 h 86"/>
              <a:gd name="T22" fmla="*/ 0 w 566"/>
              <a:gd name="T23" fmla="*/ 42 h 86"/>
              <a:gd name="T24" fmla="*/ 0 w 566"/>
              <a:gd name="T25" fmla="*/ 46 h 86"/>
              <a:gd name="T26" fmla="*/ 4 w 566"/>
              <a:gd name="T27" fmla="*/ 50 h 86"/>
              <a:gd name="T28" fmla="*/ 10 w 566"/>
              <a:gd name="T29" fmla="*/ 55 h 86"/>
              <a:gd name="T30" fmla="*/ 18 w 566"/>
              <a:gd name="T31" fmla="*/ 59 h 86"/>
              <a:gd name="T32" fmla="*/ 29 w 566"/>
              <a:gd name="T33" fmla="*/ 63 h 86"/>
              <a:gd name="T34" fmla="*/ 41 w 566"/>
              <a:gd name="T35" fmla="*/ 67 h 86"/>
              <a:gd name="T36" fmla="*/ 56 w 566"/>
              <a:gd name="T37" fmla="*/ 69 h 86"/>
              <a:gd name="T38" fmla="*/ 73 w 566"/>
              <a:gd name="T39" fmla="*/ 73 h 86"/>
              <a:gd name="T40" fmla="*/ 104 w 566"/>
              <a:gd name="T41" fmla="*/ 76 h 86"/>
              <a:gd name="T42" fmla="*/ 148 w 566"/>
              <a:gd name="T43" fmla="*/ 82 h 86"/>
              <a:gd name="T44" fmla="*/ 200 w 566"/>
              <a:gd name="T45" fmla="*/ 84 h 86"/>
              <a:gd name="T46" fmla="*/ 256 w 566"/>
              <a:gd name="T47" fmla="*/ 86 h 86"/>
              <a:gd name="T48" fmla="*/ 313 w 566"/>
              <a:gd name="T49" fmla="*/ 86 h 86"/>
              <a:gd name="T50" fmla="*/ 369 w 566"/>
              <a:gd name="T51" fmla="*/ 84 h 86"/>
              <a:gd name="T52" fmla="*/ 419 w 566"/>
              <a:gd name="T53" fmla="*/ 82 h 86"/>
              <a:gd name="T54" fmla="*/ 463 w 566"/>
              <a:gd name="T55" fmla="*/ 76 h 86"/>
              <a:gd name="T56" fmla="*/ 493 w 566"/>
              <a:gd name="T57" fmla="*/ 73 h 86"/>
              <a:gd name="T58" fmla="*/ 511 w 566"/>
              <a:gd name="T59" fmla="*/ 69 h 86"/>
              <a:gd name="T60" fmla="*/ 526 w 566"/>
              <a:gd name="T61" fmla="*/ 67 h 86"/>
              <a:gd name="T62" fmla="*/ 539 w 566"/>
              <a:gd name="T63" fmla="*/ 63 h 86"/>
              <a:gd name="T64" fmla="*/ 549 w 566"/>
              <a:gd name="T65" fmla="*/ 59 h 86"/>
              <a:gd name="T66" fmla="*/ 559 w 566"/>
              <a:gd name="T67" fmla="*/ 55 h 86"/>
              <a:gd name="T68" fmla="*/ 562 w 566"/>
              <a:gd name="T69" fmla="*/ 50 h 86"/>
              <a:gd name="T70" fmla="*/ 566 w 566"/>
              <a:gd name="T71" fmla="*/ 46 h 86"/>
              <a:gd name="T72" fmla="*/ 566 w 566"/>
              <a:gd name="T73" fmla="*/ 42 h 86"/>
              <a:gd name="T74" fmla="*/ 562 w 566"/>
              <a:gd name="T75" fmla="*/ 38 h 86"/>
              <a:gd name="T76" fmla="*/ 559 w 566"/>
              <a:gd name="T77" fmla="*/ 32 h 86"/>
              <a:gd name="T78" fmla="*/ 549 w 566"/>
              <a:gd name="T79" fmla="*/ 28 h 86"/>
              <a:gd name="T80" fmla="*/ 539 w 566"/>
              <a:gd name="T81" fmla="*/ 25 h 86"/>
              <a:gd name="T82" fmla="*/ 526 w 566"/>
              <a:gd name="T83" fmla="*/ 21 h 86"/>
              <a:gd name="T84" fmla="*/ 511 w 566"/>
              <a:gd name="T85" fmla="*/ 19 h 86"/>
              <a:gd name="T86" fmla="*/ 493 w 566"/>
              <a:gd name="T87" fmla="*/ 15 h 86"/>
              <a:gd name="T88" fmla="*/ 463 w 566"/>
              <a:gd name="T89" fmla="*/ 11 h 86"/>
              <a:gd name="T90" fmla="*/ 419 w 566"/>
              <a:gd name="T91" fmla="*/ 5 h 86"/>
              <a:gd name="T92" fmla="*/ 367 w 566"/>
              <a:gd name="T93" fmla="*/ 2 h 86"/>
              <a:gd name="T94" fmla="*/ 313 w 566"/>
              <a:gd name="T95"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6" y="2"/>
                </a:lnTo>
                <a:lnTo>
                  <a:pt x="227" y="2"/>
                </a:lnTo>
                <a:lnTo>
                  <a:pt x="200" y="2"/>
                </a:lnTo>
                <a:lnTo>
                  <a:pt x="173" y="4"/>
                </a:lnTo>
                <a:lnTo>
                  <a:pt x="148" y="5"/>
                </a:lnTo>
                <a:lnTo>
                  <a:pt x="125" y="7"/>
                </a:lnTo>
                <a:lnTo>
                  <a:pt x="104" y="11"/>
                </a:lnTo>
                <a:lnTo>
                  <a:pt x="83" y="13"/>
                </a:lnTo>
                <a:lnTo>
                  <a:pt x="73" y="15"/>
                </a:lnTo>
                <a:lnTo>
                  <a:pt x="66" y="17"/>
                </a:lnTo>
                <a:lnTo>
                  <a:pt x="56" y="19"/>
                </a:lnTo>
                <a:lnTo>
                  <a:pt x="48" y="19"/>
                </a:lnTo>
                <a:lnTo>
                  <a:pt x="41" y="21"/>
                </a:lnTo>
                <a:lnTo>
                  <a:pt x="35" y="23"/>
                </a:lnTo>
                <a:lnTo>
                  <a:pt x="29" y="25"/>
                </a:lnTo>
                <a:lnTo>
                  <a:pt x="23" y="27"/>
                </a:lnTo>
                <a:lnTo>
                  <a:pt x="18" y="28"/>
                </a:lnTo>
                <a:lnTo>
                  <a:pt x="14" y="30"/>
                </a:lnTo>
                <a:lnTo>
                  <a:pt x="10" y="32"/>
                </a:lnTo>
                <a:lnTo>
                  <a:pt x="6" y="34"/>
                </a:lnTo>
                <a:lnTo>
                  <a:pt x="4" y="38"/>
                </a:lnTo>
                <a:lnTo>
                  <a:pt x="2" y="40"/>
                </a:lnTo>
                <a:lnTo>
                  <a:pt x="0" y="42"/>
                </a:lnTo>
                <a:lnTo>
                  <a:pt x="0" y="44"/>
                </a:lnTo>
                <a:lnTo>
                  <a:pt x="0" y="46"/>
                </a:lnTo>
                <a:lnTo>
                  <a:pt x="2" y="48"/>
                </a:lnTo>
                <a:lnTo>
                  <a:pt x="4" y="50"/>
                </a:lnTo>
                <a:lnTo>
                  <a:pt x="6" y="53"/>
                </a:lnTo>
                <a:lnTo>
                  <a:pt x="10" y="55"/>
                </a:lnTo>
                <a:lnTo>
                  <a:pt x="14" y="57"/>
                </a:lnTo>
                <a:lnTo>
                  <a:pt x="18" y="59"/>
                </a:lnTo>
                <a:lnTo>
                  <a:pt x="23" y="61"/>
                </a:lnTo>
                <a:lnTo>
                  <a:pt x="29" y="63"/>
                </a:lnTo>
                <a:lnTo>
                  <a:pt x="35" y="65"/>
                </a:lnTo>
                <a:lnTo>
                  <a:pt x="41" y="67"/>
                </a:lnTo>
                <a:lnTo>
                  <a:pt x="48" y="69"/>
                </a:lnTo>
                <a:lnTo>
                  <a:pt x="56" y="69"/>
                </a:lnTo>
                <a:lnTo>
                  <a:pt x="66" y="71"/>
                </a:lnTo>
                <a:lnTo>
                  <a:pt x="73" y="73"/>
                </a:lnTo>
                <a:lnTo>
                  <a:pt x="83" y="75"/>
                </a:lnTo>
                <a:lnTo>
                  <a:pt x="104" y="76"/>
                </a:lnTo>
                <a:lnTo>
                  <a:pt x="125" y="80"/>
                </a:lnTo>
                <a:lnTo>
                  <a:pt x="148" y="82"/>
                </a:lnTo>
                <a:lnTo>
                  <a:pt x="173" y="84"/>
                </a:lnTo>
                <a:lnTo>
                  <a:pt x="200" y="84"/>
                </a:lnTo>
                <a:lnTo>
                  <a:pt x="227" y="86"/>
                </a:lnTo>
                <a:lnTo>
                  <a:pt x="256" y="86"/>
                </a:lnTo>
                <a:lnTo>
                  <a:pt x="284" y="86"/>
                </a:lnTo>
                <a:lnTo>
                  <a:pt x="313" y="86"/>
                </a:lnTo>
                <a:lnTo>
                  <a:pt x="340" y="86"/>
                </a:lnTo>
                <a:lnTo>
                  <a:pt x="369" y="84"/>
                </a:lnTo>
                <a:lnTo>
                  <a:pt x="394" y="84"/>
                </a:lnTo>
                <a:lnTo>
                  <a:pt x="419" y="82"/>
                </a:lnTo>
                <a:lnTo>
                  <a:pt x="442" y="80"/>
                </a:lnTo>
                <a:lnTo>
                  <a:pt x="463" y="76"/>
                </a:lnTo>
                <a:lnTo>
                  <a:pt x="484" y="75"/>
                </a:lnTo>
                <a:lnTo>
                  <a:pt x="493" y="73"/>
                </a:lnTo>
                <a:lnTo>
                  <a:pt x="501" y="71"/>
                </a:lnTo>
                <a:lnTo>
                  <a:pt x="511" y="69"/>
                </a:lnTo>
                <a:lnTo>
                  <a:pt x="518" y="69"/>
                </a:lnTo>
                <a:lnTo>
                  <a:pt x="526" y="67"/>
                </a:lnTo>
                <a:lnTo>
                  <a:pt x="532" y="65"/>
                </a:lnTo>
                <a:lnTo>
                  <a:pt x="539" y="63"/>
                </a:lnTo>
                <a:lnTo>
                  <a:pt x="545" y="61"/>
                </a:lnTo>
                <a:lnTo>
                  <a:pt x="549" y="59"/>
                </a:lnTo>
                <a:lnTo>
                  <a:pt x="555" y="57"/>
                </a:lnTo>
                <a:lnTo>
                  <a:pt x="559" y="55"/>
                </a:lnTo>
                <a:lnTo>
                  <a:pt x="561" y="53"/>
                </a:lnTo>
                <a:lnTo>
                  <a:pt x="562" y="50"/>
                </a:lnTo>
                <a:lnTo>
                  <a:pt x="564" y="48"/>
                </a:lnTo>
                <a:lnTo>
                  <a:pt x="566" y="46"/>
                </a:lnTo>
                <a:lnTo>
                  <a:pt x="566" y="44"/>
                </a:lnTo>
                <a:lnTo>
                  <a:pt x="566" y="42"/>
                </a:lnTo>
                <a:lnTo>
                  <a:pt x="564" y="40"/>
                </a:lnTo>
                <a:lnTo>
                  <a:pt x="562" y="38"/>
                </a:lnTo>
                <a:lnTo>
                  <a:pt x="561" y="34"/>
                </a:lnTo>
                <a:lnTo>
                  <a:pt x="559" y="32"/>
                </a:lnTo>
                <a:lnTo>
                  <a:pt x="555" y="30"/>
                </a:lnTo>
                <a:lnTo>
                  <a:pt x="549" y="28"/>
                </a:lnTo>
                <a:lnTo>
                  <a:pt x="545" y="27"/>
                </a:lnTo>
                <a:lnTo>
                  <a:pt x="539" y="25"/>
                </a:lnTo>
                <a:lnTo>
                  <a:pt x="532" y="23"/>
                </a:lnTo>
                <a:lnTo>
                  <a:pt x="526" y="21"/>
                </a:lnTo>
                <a:lnTo>
                  <a:pt x="518" y="19"/>
                </a:lnTo>
                <a:lnTo>
                  <a:pt x="511" y="19"/>
                </a:lnTo>
                <a:lnTo>
                  <a:pt x="501" y="17"/>
                </a:lnTo>
                <a:lnTo>
                  <a:pt x="493" y="15"/>
                </a:lnTo>
                <a:lnTo>
                  <a:pt x="484" y="13"/>
                </a:lnTo>
                <a:lnTo>
                  <a:pt x="463" y="11"/>
                </a:lnTo>
                <a:lnTo>
                  <a:pt x="442" y="7"/>
                </a:lnTo>
                <a:lnTo>
                  <a:pt x="419" y="5"/>
                </a:lnTo>
                <a:lnTo>
                  <a:pt x="394" y="4"/>
                </a:lnTo>
                <a:lnTo>
                  <a:pt x="367" y="2"/>
                </a:lnTo>
                <a:lnTo>
                  <a:pt x="340" y="2"/>
                </a:lnTo>
                <a:lnTo>
                  <a:pt x="313" y="2"/>
                </a:lnTo>
                <a:lnTo>
                  <a:pt x="28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40" name="Freeform 84"/>
          <p:cNvSpPr>
            <a:spLocks/>
          </p:cNvSpPr>
          <p:nvPr/>
        </p:nvSpPr>
        <p:spPr bwMode="auto">
          <a:xfrm>
            <a:off x="3559175" y="4351338"/>
            <a:ext cx="449263" cy="69850"/>
          </a:xfrm>
          <a:custGeom>
            <a:avLst/>
            <a:gdLst>
              <a:gd name="T0" fmla="*/ 256 w 566"/>
              <a:gd name="T1" fmla="*/ 2 h 86"/>
              <a:gd name="T2" fmla="*/ 200 w 566"/>
              <a:gd name="T3" fmla="*/ 2 h 86"/>
              <a:gd name="T4" fmla="*/ 148 w 566"/>
              <a:gd name="T5" fmla="*/ 5 h 86"/>
              <a:gd name="T6" fmla="*/ 104 w 566"/>
              <a:gd name="T7" fmla="*/ 11 h 86"/>
              <a:gd name="T8" fmla="*/ 73 w 566"/>
              <a:gd name="T9" fmla="*/ 15 h 86"/>
              <a:gd name="T10" fmla="*/ 56 w 566"/>
              <a:gd name="T11" fmla="*/ 19 h 86"/>
              <a:gd name="T12" fmla="*/ 41 w 566"/>
              <a:gd name="T13" fmla="*/ 21 h 86"/>
              <a:gd name="T14" fmla="*/ 29 w 566"/>
              <a:gd name="T15" fmla="*/ 25 h 86"/>
              <a:gd name="T16" fmla="*/ 18 w 566"/>
              <a:gd name="T17" fmla="*/ 28 h 86"/>
              <a:gd name="T18" fmla="*/ 10 w 566"/>
              <a:gd name="T19" fmla="*/ 32 h 86"/>
              <a:gd name="T20" fmla="*/ 4 w 566"/>
              <a:gd name="T21" fmla="*/ 38 h 86"/>
              <a:gd name="T22" fmla="*/ 0 w 566"/>
              <a:gd name="T23" fmla="*/ 42 h 86"/>
              <a:gd name="T24" fmla="*/ 0 w 566"/>
              <a:gd name="T25" fmla="*/ 46 h 86"/>
              <a:gd name="T26" fmla="*/ 4 w 566"/>
              <a:gd name="T27" fmla="*/ 50 h 86"/>
              <a:gd name="T28" fmla="*/ 10 w 566"/>
              <a:gd name="T29" fmla="*/ 55 h 86"/>
              <a:gd name="T30" fmla="*/ 18 w 566"/>
              <a:gd name="T31" fmla="*/ 59 h 86"/>
              <a:gd name="T32" fmla="*/ 29 w 566"/>
              <a:gd name="T33" fmla="*/ 63 h 86"/>
              <a:gd name="T34" fmla="*/ 41 w 566"/>
              <a:gd name="T35" fmla="*/ 67 h 86"/>
              <a:gd name="T36" fmla="*/ 56 w 566"/>
              <a:gd name="T37" fmla="*/ 69 h 86"/>
              <a:gd name="T38" fmla="*/ 73 w 566"/>
              <a:gd name="T39" fmla="*/ 73 h 86"/>
              <a:gd name="T40" fmla="*/ 104 w 566"/>
              <a:gd name="T41" fmla="*/ 76 h 86"/>
              <a:gd name="T42" fmla="*/ 148 w 566"/>
              <a:gd name="T43" fmla="*/ 82 h 86"/>
              <a:gd name="T44" fmla="*/ 200 w 566"/>
              <a:gd name="T45" fmla="*/ 84 h 86"/>
              <a:gd name="T46" fmla="*/ 256 w 566"/>
              <a:gd name="T47" fmla="*/ 86 h 86"/>
              <a:gd name="T48" fmla="*/ 313 w 566"/>
              <a:gd name="T49" fmla="*/ 86 h 86"/>
              <a:gd name="T50" fmla="*/ 369 w 566"/>
              <a:gd name="T51" fmla="*/ 84 h 86"/>
              <a:gd name="T52" fmla="*/ 419 w 566"/>
              <a:gd name="T53" fmla="*/ 82 h 86"/>
              <a:gd name="T54" fmla="*/ 463 w 566"/>
              <a:gd name="T55" fmla="*/ 76 h 86"/>
              <a:gd name="T56" fmla="*/ 493 w 566"/>
              <a:gd name="T57" fmla="*/ 73 h 86"/>
              <a:gd name="T58" fmla="*/ 511 w 566"/>
              <a:gd name="T59" fmla="*/ 69 h 86"/>
              <a:gd name="T60" fmla="*/ 526 w 566"/>
              <a:gd name="T61" fmla="*/ 67 h 86"/>
              <a:gd name="T62" fmla="*/ 539 w 566"/>
              <a:gd name="T63" fmla="*/ 63 h 86"/>
              <a:gd name="T64" fmla="*/ 549 w 566"/>
              <a:gd name="T65" fmla="*/ 59 h 86"/>
              <a:gd name="T66" fmla="*/ 559 w 566"/>
              <a:gd name="T67" fmla="*/ 55 h 86"/>
              <a:gd name="T68" fmla="*/ 562 w 566"/>
              <a:gd name="T69" fmla="*/ 50 h 86"/>
              <a:gd name="T70" fmla="*/ 566 w 566"/>
              <a:gd name="T71" fmla="*/ 46 h 86"/>
              <a:gd name="T72" fmla="*/ 566 w 566"/>
              <a:gd name="T73" fmla="*/ 42 h 86"/>
              <a:gd name="T74" fmla="*/ 562 w 566"/>
              <a:gd name="T75" fmla="*/ 38 h 86"/>
              <a:gd name="T76" fmla="*/ 559 w 566"/>
              <a:gd name="T77" fmla="*/ 32 h 86"/>
              <a:gd name="T78" fmla="*/ 549 w 566"/>
              <a:gd name="T79" fmla="*/ 28 h 86"/>
              <a:gd name="T80" fmla="*/ 539 w 566"/>
              <a:gd name="T81" fmla="*/ 25 h 86"/>
              <a:gd name="T82" fmla="*/ 526 w 566"/>
              <a:gd name="T83" fmla="*/ 21 h 86"/>
              <a:gd name="T84" fmla="*/ 511 w 566"/>
              <a:gd name="T85" fmla="*/ 19 h 86"/>
              <a:gd name="T86" fmla="*/ 493 w 566"/>
              <a:gd name="T87" fmla="*/ 15 h 86"/>
              <a:gd name="T88" fmla="*/ 463 w 566"/>
              <a:gd name="T89" fmla="*/ 11 h 86"/>
              <a:gd name="T90" fmla="*/ 419 w 566"/>
              <a:gd name="T91" fmla="*/ 5 h 86"/>
              <a:gd name="T92" fmla="*/ 367 w 566"/>
              <a:gd name="T93" fmla="*/ 2 h 86"/>
              <a:gd name="T94" fmla="*/ 313 w 566"/>
              <a:gd name="T95"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6" y="2"/>
                </a:lnTo>
                <a:lnTo>
                  <a:pt x="227" y="2"/>
                </a:lnTo>
                <a:lnTo>
                  <a:pt x="200" y="2"/>
                </a:lnTo>
                <a:lnTo>
                  <a:pt x="173" y="4"/>
                </a:lnTo>
                <a:lnTo>
                  <a:pt x="148" y="5"/>
                </a:lnTo>
                <a:lnTo>
                  <a:pt x="125" y="7"/>
                </a:lnTo>
                <a:lnTo>
                  <a:pt x="104" y="11"/>
                </a:lnTo>
                <a:lnTo>
                  <a:pt x="83" y="13"/>
                </a:lnTo>
                <a:lnTo>
                  <a:pt x="73" y="15"/>
                </a:lnTo>
                <a:lnTo>
                  <a:pt x="66" y="17"/>
                </a:lnTo>
                <a:lnTo>
                  <a:pt x="56" y="19"/>
                </a:lnTo>
                <a:lnTo>
                  <a:pt x="48" y="19"/>
                </a:lnTo>
                <a:lnTo>
                  <a:pt x="41" y="21"/>
                </a:lnTo>
                <a:lnTo>
                  <a:pt x="35" y="23"/>
                </a:lnTo>
                <a:lnTo>
                  <a:pt x="29" y="25"/>
                </a:lnTo>
                <a:lnTo>
                  <a:pt x="23" y="27"/>
                </a:lnTo>
                <a:lnTo>
                  <a:pt x="18" y="28"/>
                </a:lnTo>
                <a:lnTo>
                  <a:pt x="14" y="30"/>
                </a:lnTo>
                <a:lnTo>
                  <a:pt x="10" y="32"/>
                </a:lnTo>
                <a:lnTo>
                  <a:pt x="6" y="34"/>
                </a:lnTo>
                <a:lnTo>
                  <a:pt x="4" y="38"/>
                </a:lnTo>
                <a:lnTo>
                  <a:pt x="2" y="40"/>
                </a:lnTo>
                <a:lnTo>
                  <a:pt x="0" y="42"/>
                </a:lnTo>
                <a:lnTo>
                  <a:pt x="0" y="44"/>
                </a:lnTo>
                <a:lnTo>
                  <a:pt x="0" y="46"/>
                </a:lnTo>
                <a:lnTo>
                  <a:pt x="2" y="48"/>
                </a:lnTo>
                <a:lnTo>
                  <a:pt x="4" y="50"/>
                </a:lnTo>
                <a:lnTo>
                  <a:pt x="6" y="53"/>
                </a:lnTo>
                <a:lnTo>
                  <a:pt x="10" y="55"/>
                </a:lnTo>
                <a:lnTo>
                  <a:pt x="14" y="57"/>
                </a:lnTo>
                <a:lnTo>
                  <a:pt x="18" y="59"/>
                </a:lnTo>
                <a:lnTo>
                  <a:pt x="23" y="61"/>
                </a:lnTo>
                <a:lnTo>
                  <a:pt x="29" y="63"/>
                </a:lnTo>
                <a:lnTo>
                  <a:pt x="35" y="65"/>
                </a:lnTo>
                <a:lnTo>
                  <a:pt x="41" y="67"/>
                </a:lnTo>
                <a:lnTo>
                  <a:pt x="48" y="69"/>
                </a:lnTo>
                <a:lnTo>
                  <a:pt x="56" y="69"/>
                </a:lnTo>
                <a:lnTo>
                  <a:pt x="66" y="71"/>
                </a:lnTo>
                <a:lnTo>
                  <a:pt x="73" y="73"/>
                </a:lnTo>
                <a:lnTo>
                  <a:pt x="83" y="75"/>
                </a:lnTo>
                <a:lnTo>
                  <a:pt x="104" y="76"/>
                </a:lnTo>
                <a:lnTo>
                  <a:pt x="125" y="80"/>
                </a:lnTo>
                <a:lnTo>
                  <a:pt x="148" y="82"/>
                </a:lnTo>
                <a:lnTo>
                  <a:pt x="173" y="84"/>
                </a:lnTo>
                <a:lnTo>
                  <a:pt x="200" y="84"/>
                </a:lnTo>
                <a:lnTo>
                  <a:pt x="227" y="86"/>
                </a:lnTo>
                <a:lnTo>
                  <a:pt x="256" y="86"/>
                </a:lnTo>
                <a:lnTo>
                  <a:pt x="284" y="86"/>
                </a:lnTo>
                <a:lnTo>
                  <a:pt x="313" y="86"/>
                </a:lnTo>
                <a:lnTo>
                  <a:pt x="340" y="86"/>
                </a:lnTo>
                <a:lnTo>
                  <a:pt x="369" y="84"/>
                </a:lnTo>
                <a:lnTo>
                  <a:pt x="394" y="84"/>
                </a:lnTo>
                <a:lnTo>
                  <a:pt x="419" y="82"/>
                </a:lnTo>
                <a:lnTo>
                  <a:pt x="442" y="80"/>
                </a:lnTo>
                <a:lnTo>
                  <a:pt x="463" y="76"/>
                </a:lnTo>
                <a:lnTo>
                  <a:pt x="484" y="75"/>
                </a:lnTo>
                <a:lnTo>
                  <a:pt x="493" y="73"/>
                </a:lnTo>
                <a:lnTo>
                  <a:pt x="501" y="71"/>
                </a:lnTo>
                <a:lnTo>
                  <a:pt x="511" y="69"/>
                </a:lnTo>
                <a:lnTo>
                  <a:pt x="518" y="69"/>
                </a:lnTo>
                <a:lnTo>
                  <a:pt x="526" y="67"/>
                </a:lnTo>
                <a:lnTo>
                  <a:pt x="532" y="65"/>
                </a:lnTo>
                <a:lnTo>
                  <a:pt x="539" y="63"/>
                </a:lnTo>
                <a:lnTo>
                  <a:pt x="545" y="61"/>
                </a:lnTo>
                <a:lnTo>
                  <a:pt x="549" y="59"/>
                </a:lnTo>
                <a:lnTo>
                  <a:pt x="555" y="57"/>
                </a:lnTo>
                <a:lnTo>
                  <a:pt x="559" y="55"/>
                </a:lnTo>
                <a:lnTo>
                  <a:pt x="561" y="53"/>
                </a:lnTo>
                <a:lnTo>
                  <a:pt x="562" y="50"/>
                </a:lnTo>
                <a:lnTo>
                  <a:pt x="564" y="48"/>
                </a:lnTo>
                <a:lnTo>
                  <a:pt x="566" y="46"/>
                </a:lnTo>
                <a:lnTo>
                  <a:pt x="566" y="44"/>
                </a:lnTo>
                <a:lnTo>
                  <a:pt x="566" y="42"/>
                </a:lnTo>
                <a:lnTo>
                  <a:pt x="564" y="40"/>
                </a:lnTo>
                <a:lnTo>
                  <a:pt x="562" y="38"/>
                </a:lnTo>
                <a:lnTo>
                  <a:pt x="561" y="34"/>
                </a:lnTo>
                <a:lnTo>
                  <a:pt x="559" y="32"/>
                </a:lnTo>
                <a:lnTo>
                  <a:pt x="555" y="30"/>
                </a:lnTo>
                <a:lnTo>
                  <a:pt x="549" y="28"/>
                </a:lnTo>
                <a:lnTo>
                  <a:pt x="545" y="27"/>
                </a:lnTo>
                <a:lnTo>
                  <a:pt x="539" y="25"/>
                </a:lnTo>
                <a:lnTo>
                  <a:pt x="532" y="23"/>
                </a:lnTo>
                <a:lnTo>
                  <a:pt x="526" y="21"/>
                </a:lnTo>
                <a:lnTo>
                  <a:pt x="518" y="19"/>
                </a:lnTo>
                <a:lnTo>
                  <a:pt x="511" y="19"/>
                </a:lnTo>
                <a:lnTo>
                  <a:pt x="501" y="17"/>
                </a:lnTo>
                <a:lnTo>
                  <a:pt x="493" y="15"/>
                </a:lnTo>
                <a:lnTo>
                  <a:pt x="484" y="13"/>
                </a:lnTo>
                <a:lnTo>
                  <a:pt x="463" y="11"/>
                </a:lnTo>
                <a:lnTo>
                  <a:pt x="442" y="7"/>
                </a:lnTo>
                <a:lnTo>
                  <a:pt x="419" y="5"/>
                </a:lnTo>
                <a:lnTo>
                  <a:pt x="394" y="4"/>
                </a:lnTo>
                <a:lnTo>
                  <a:pt x="367" y="2"/>
                </a:lnTo>
                <a:lnTo>
                  <a:pt x="340" y="2"/>
                </a:lnTo>
                <a:lnTo>
                  <a:pt x="313" y="2"/>
                </a:lnTo>
                <a:lnTo>
                  <a:pt x="284" y="0"/>
                </a:lnTo>
              </a:path>
            </a:pathLst>
          </a:custGeom>
          <a:solidFill>
            <a:schemeClr val="tx1"/>
          </a:solidFill>
          <a:ln w="7938">
            <a:solidFill>
              <a:schemeClr val="tx1"/>
            </a:solidFill>
            <a:prstDash val="solid"/>
            <a:round/>
            <a:headEnd/>
            <a:tailEnd/>
          </a:ln>
        </p:spPr>
        <p:txBody>
          <a:bodyPr/>
          <a:lstStyle/>
          <a:p>
            <a:endParaRPr lang="en-GB"/>
          </a:p>
        </p:txBody>
      </p:sp>
      <p:sp>
        <p:nvSpPr>
          <p:cNvPr id="19541" name="Freeform 85"/>
          <p:cNvSpPr>
            <a:spLocks/>
          </p:cNvSpPr>
          <p:nvPr/>
        </p:nvSpPr>
        <p:spPr bwMode="auto">
          <a:xfrm>
            <a:off x="2989263" y="4637088"/>
            <a:ext cx="449262" cy="68262"/>
          </a:xfrm>
          <a:custGeom>
            <a:avLst/>
            <a:gdLst>
              <a:gd name="T0" fmla="*/ 255 w 568"/>
              <a:gd name="T1" fmla="*/ 0 h 86"/>
              <a:gd name="T2" fmla="*/ 200 w 568"/>
              <a:gd name="T3" fmla="*/ 2 h 86"/>
              <a:gd name="T4" fmla="*/ 150 w 568"/>
              <a:gd name="T5" fmla="*/ 5 h 86"/>
              <a:gd name="T6" fmla="*/ 104 w 568"/>
              <a:gd name="T7" fmla="*/ 9 h 86"/>
              <a:gd name="T8" fmla="*/ 75 w 568"/>
              <a:gd name="T9" fmla="*/ 15 h 86"/>
              <a:gd name="T10" fmla="*/ 58 w 568"/>
              <a:gd name="T11" fmla="*/ 17 h 86"/>
              <a:gd name="T12" fmla="*/ 42 w 568"/>
              <a:gd name="T13" fmla="*/ 21 h 86"/>
              <a:gd name="T14" fmla="*/ 29 w 568"/>
              <a:gd name="T15" fmla="*/ 25 h 86"/>
              <a:gd name="T16" fmla="*/ 17 w 568"/>
              <a:gd name="T17" fmla="*/ 28 h 86"/>
              <a:gd name="T18" fmla="*/ 10 w 568"/>
              <a:gd name="T19" fmla="*/ 32 h 86"/>
              <a:gd name="T20" fmla="*/ 4 w 568"/>
              <a:gd name="T21" fmla="*/ 36 h 86"/>
              <a:gd name="T22" fmla="*/ 0 w 568"/>
              <a:gd name="T23" fmla="*/ 40 h 86"/>
              <a:gd name="T24" fmla="*/ 0 w 568"/>
              <a:gd name="T25" fmla="*/ 46 h 86"/>
              <a:gd name="T26" fmla="*/ 4 w 568"/>
              <a:gd name="T27" fmla="*/ 50 h 86"/>
              <a:gd name="T28" fmla="*/ 10 w 568"/>
              <a:gd name="T29" fmla="*/ 53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6 h 86"/>
              <a:gd name="T42" fmla="*/ 150 w 568"/>
              <a:gd name="T43" fmla="*/ 80 h 86"/>
              <a:gd name="T44" fmla="*/ 200 w 568"/>
              <a:gd name="T45" fmla="*/ 84 h 86"/>
              <a:gd name="T46" fmla="*/ 255 w 568"/>
              <a:gd name="T47" fmla="*/ 86 h 86"/>
              <a:gd name="T48" fmla="*/ 313 w 568"/>
              <a:gd name="T49" fmla="*/ 86 h 86"/>
              <a:gd name="T50" fmla="*/ 368 w 568"/>
              <a:gd name="T51" fmla="*/ 84 h 86"/>
              <a:gd name="T52" fmla="*/ 420 w 568"/>
              <a:gd name="T53" fmla="*/ 80 h 86"/>
              <a:gd name="T54" fmla="*/ 466 w 568"/>
              <a:gd name="T55" fmla="*/ 76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3 h 86"/>
              <a:gd name="T68" fmla="*/ 566 w 568"/>
              <a:gd name="T69" fmla="*/ 50 h 86"/>
              <a:gd name="T70" fmla="*/ 568 w 568"/>
              <a:gd name="T71" fmla="*/ 46 h 86"/>
              <a:gd name="T72" fmla="*/ 568 w 568"/>
              <a:gd name="T73" fmla="*/ 40 h 86"/>
              <a:gd name="T74" fmla="*/ 566 w 568"/>
              <a:gd name="T75" fmla="*/ 36 h 86"/>
              <a:gd name="T76" fmla="*/ 560 w 568"/>
              <a:gd name="T77" fmla="*/ 32 h 86"/>
              <a:gd name="T78" fmla="*/ 551 w 568"/>
              <a:gd name="T79" fmla="*/ 28 h 86"/>
              <a:gd name="T80" fmla="*/ 541 w 568"/>
              <a:gd name="T81" fmla="*/ 25 h 86"/>
              <a:gd name="T82" fmla="*/ 528 w 568"/>
              <a:gd name="T83" fmla="*/ 21 h 86"/>
              <a:gd name="T84" fmla="*/ 512 w 568"/>
              <a:gd name="T85" fmla="*/ 17 h 86"/>
              <a:gd name="T86" fmla="*/ 495 w 568"/>
              <a:gd name="T87" fmla="*/ 15 h 86"/>
              <a:gd name="T88" fmla="*/ 466 w 568"/>
              <a:gd name="T89" fmla="*/ 9 h 86"/>
              <a:gd name="T90" fmla="*/ 420 w 568"/>
              <a:gd name="T91" fmla="*/ 5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2"/>
                </a:lnTo>
                <a:lnTo>
                  <a:pt x="200" y="2"/>
                </a:lnTo>
                <a:lnTo>
                  <a:pt x="175" y="4"/>
                </a:lnTo>
                <a:lnTo>
                  <a:pt x="150" y="5"/>
                </a:lnTo>
                <a:lnTo>
                  <a:pt x="125" y="7"/>
                </a:lnTo>
                <a:lnTo>
                  <a:pt x="104" y="9"/>
                </a:lnTo>
                <a:lnTo>
                  <a:pt x="85" y="13"/>
                </a:lnTo>
                <a:lnTo>
                  <a:pt x="75" y="15"/>
                </a:lnTo>
                <a:lnTo>
                  <a:pt x="65" y="15"/>
                </a:lnTo>
                <a:lnTo>
                  <a:pt x="58" y="17"/>
                </a:lnTo>
                <a:lnTo>
                  <a:pt x="48" y="19"/>
                </a:lnTo>
                <a:lnTo>
                  <a:pt x="42" y="21"/>
                </a:lnTo>
                <a:lnTo>
                  <a:pt x="35" y="23"/>
                </a:lnTo>
                <a:lnTo>
                  <a:pt x="29" y="25"/>
                </a:lnTo>
                <a:lnTo>
                  <a:pt x="23" y="27"/>
                </a:lnTo>
                <a:lnTo>
                  <a:pt x="17" y="28"/>
                </a:lnTo>
                <a:lnTo>
                  <a:pt x="14" y="30"/>
                </a:lnTo>
                <a:lnTo>
                  <a:pt x="10" y="32"/>
                </a:lnTo>
                <a:lnTo>
                  <a:pt x="6" y="34"/>
                </a:lnTo>
                <a:lnTo>
                  <a:pt x="4" y="36"/>
                </a:lnTo>
                <a:lnTo>
                  <a:pt x="2" y="38"/>
                </a:lnTo>
                <a:lnTo>
                  <a:pt x="0" y="40"/>
                </a:lnTo>
                <a:lnTo>
                  <a:pt x="0" y="44"/>
                </a:lnTo>
                <a:lnTo>
                  <a:pt x="0" y="46"/>
                </a:lnTo>
                <a:lnTo>
                  <a:pt x="2" y="48"/>
                </a:lnTo>
                <a:lnTo>
                  <a:pt x="4" y="50"/>
                </a:lnTo>
                <a:lnTo>
                  <a:pt x="6" y="51"/>
                </a:lnTo>
                <a:lnTo>
                  <a:pt x="10" y="53"/>
                </a:lnTo>
                <a:lnTo>
                  <a:pt x="14" y="55"/>
                </a:lnTo>
                <a:lnTo>
                  <a:pt x="17" y="57"/>
                </a:lnTo>
                <a:lnTo>
                  <a:pt x="23" y="59"/>
                </a:lnTo>
                <a:lnTo>
                  <a:pt x="29" y="61"/>
                </a:lnTo>
                <a:lnTo>
                  <a:pt x="35" y="63"/>
                </a:lnTo>
                <a:lnTo>
                  <a:pt x="42" y="65"/>
                </a:lnTo>
                <a:lnTo>
                  <a:pt x="48" y="67"/>
                </a:lnTo>
                <a:lnTo>
                  <a:pt x="58" y="69"/>
                </a:lnTo>
                <a:lnTo>
                  <a:pt x="65" y="71"/>
                </a:lnTo>
                <a:lnTo>
                  <a:pt x="75" y="73"/>
                </a:lnTo>
                <a:lnTo>
                  <a:pt x="85" y="75"/>
                </a:lnTo>
                <a:lnTo>
                  <a:pt x="104" y="76"/>
                </a:lnTo>
                <a:lnTo>
                  <a:pt x="125" y="78"/>
                </a:lnTo>
                <a:lnTo>
                  <a:pt x="150" y="80"/>
                </a:lnTo>
                <a:lnTo>
                  <a:pt x="175" y="82"/>
                </a:lnTo>
                <a:lnTo>
                  <a:pt x="200" y="84"/>
                </a:lnTo>
                <a:lnTo>
                  <a:pt x="226" y="86"/>
                </a:lnTo>
                <a:lnTo>
                  <a:pt x="255" y="86"/>
                </a:lnTo>
                <a:lnTo>
                  <a:pt x="284" y="86"/>
                </a:lnTo>
                <a:lnTo>
                  <a:pt x="313" y="86"/>
                </a:lnTo>
                <a:lnTo>
                  <a:pt x="342" y="86"/>
                </a:lnTo>
                <a:lnTo>
                  <a:pt x="368" y="84"/>
                </a:lnTo>
                <a:lnTo>
                  <a:pt x="395" y="82"/>
                </a:lnTo>
                <a:lnTo>
                  <a:pt x="420" y="80"/>
                </a:lnTo>
                <a:lnTo>
                  <a:pt x="443" y="78"/>
                </a:lnTo>
                <a:lnTo>
                  <a:pt x="466" y="76"/>
                </a:lnTo>
                <a:lnTo>
                  <a:pt x="485" y="75"/>
                </a:lnTo>
                <a:lnTo>
                  <a:pt x="495" y="73"/>
                </a:lnTo>
                <a:lnTo>
                  <a:pt x="505" y="71"/>
                </a:lnTo>
                <a:lnTo>
                  <a:pt x="512" y="69"/>
                </a:lnTo>
                <a:lnTo>
                  <a:pt x="520" y="67"/>
                </a:lnTo>
                <a:lnTo>
                  <a:pt x="528" y="65"/>
                </a:lnTo>
                <a:lnTo>
                  <a:pt x="535" y="63"/>
                </a:lnTo>
                <a:lnTo>
                  <a:pt x="541" y="61"/>
                </a:lnTo>
                <a:lnTo>
                  <a:pt x="547" y="59"/>
                </a:lnTo>
                <a:lnTo>
                  <a:pt x="551" y="57"/>
                </a:lnTo>
                <a:lnTo>
                  <a:pt x="556" y="55"/>
                </a:lnTo>
                <a:lnTo>
                  <a:pt x="560" y="53"/>
                </a:lnTo>
                <a:lnTo>
                  <a:pt x="562" y="51"/>
                </a:lnTo>
                <a:lnTo>
                  <a:pt x="566" y="50"/>
                </a:lnTo>
                <a:lnTo>
                  <a:pt x="568" y="48"/>
                </a:lnTo>
                <a:lnTo>
                  <a:pt x="568" y="46"/>
                </a:lnTo>
                <a:lnTo>
                  <a:pt x="568" y="44"/>
                </a:lnTo>
                <a:lnTo>
                  <a:pt x="568" y="40"/>
                </a:lnTo>
                <a:lnTo>
                  <a:pt x="568" y="38"/>
                </a:lnTo>
                <a:lnTo>
                  <a:pt x="566" y="36"/>
                </a:lnTo>
                <a:lnTo>
                  <a:pt x="562" y="34"/>
                </a:lnTo>
                <a:lnTo>
                  <a:pt x="560" y="32"/>
                </a:lnTo>
                <a:lnTo>
                  <a:pt x="556" y="30"/>
                </a:lnTo>
                <a:lnTo>
                  <a:pt x="551" y="28"/>
                </a:lnTo>
                <a:lnTo>
                  <a:pt x="547" y="27"/>
                </a:lnTo>
                <a:lnTo>
                  <a:pt x="541" y="25"/>
                </a:lnTo>
                <a:lnTo>
                  <a:pt x="535" y="23"/>
                </a:lnTo>
                <a:lnTo>
                  <a:pt x="528" y="21"/>
                </a:lnTo>
                <a:lnTo>
                  <a:pt x="520" y="19"/>
                </a:lnTo>
                <a:lnTo>
                  <a:pt x="512" y="17"/>
                </a:lnTo>
                <a:lnTo>
                  <a:pt x="505" y="15"/>
                </a:lnTo>
                <a:lnTo>
                  <a:pt x="495" y="15"/>
                </a:lnTo>
                <a:lnTo>
                  <a:pt x="485" y="13"/>
                </a:lnTo>
                <a:lnTo>
                  <a:pt x="466" y="9"/>
                </a:lnTo>
                <a:lnTo>
                  <a:pt x="443" y="7"/>
                </a:lnTo>
                <a:lnTo>
                  <a:pt x="420" y="5"/>
                </a:lnTo>
                <a:lnTo>
                  <a:pt x="395" y="4"/>
                </a:lnTo>
                <a:lnTo>
                  <a:pt x="368" y="2"/>
                </a:lnTo>
                <a:lnTo>
                  <a:pt x="342" y="2"/>
                </a:lnTo>
                <a:lnTo>
                  <a:pt x="313" y="0"/>
                </a:lnTo>
                <a:lnTo>
                  <a:pt x="284" y="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42" name="Freeform 86"/>
          <p:cNvSpPr>
            <a:spLocks/>
          </p:cNvSpPr>
          <p:nvPr/>
        </p:nvSpPr>
        <p:spPr bwMode="auto">
          <a:xfrm>
            <a:off x="2989263" y="4637088"/>
            <a:ext cx="449262" cy="68262"/>
          </a:xfrm>
          <a:custGeom>
            <a:avLst/>
            <a:gdLst>
              <a:gd name="T0" fmla="*/ 255 w 568"/>
              <a:gd name="T1" fmla="*/ 0 h 86"/>
              <a:gd name="T2" fmla="*/ 200 w 568"/>
              <a:gd name="T3" fmla="*/ 2 h 86"/>
              <a:gd name="T4" fmla="*/ 150 w 568"/>
              <a:gd name="T5" fmla="*/ 5 h 86"/>
              <a:gd name="T6" fmla="*/ 104 w 568"/>
              <a:gd name="T7" fmla="*/ 9 h 86"/>
              <a:gd name="T8" fmla="*/ 75 w 568"/>
              <a:gd name="T9" fmla="*/ 15 h 86"/>
              <a:gd name="T10" fmla="*/ 58 w 568"/>
              <a:gd name="T11" fmla="*/ 17 h 86"/>
              <a:gd name="T12" fmla="*/ 42 w 568"/>
              <a:gd name="T13" fmla="*/ 21 h 86"/>
              <a:gd name="T14" fmla="*/ 29 w 568"/>
              <a:gd name="T15" fmla="*/ 25 h 86"/>
              <a:gd name="T16" fmla="*/ 17 w 568"/>
              <a:gd name="T17" fmla="*/ 28 h 86"/>
              <a:gd name="T18" fmla="*/ 10 w 568"/>
              <a:gd name="T19" fmla="*/ 32 h 86"/>
              <a:gd name="T20" fmla="*/ 4 w 568"/>
              <a:gd name="T21" fmla="*/ 36 h 86"/>
              <a:gd name="T22" fmla="*/ 0 w 568"/>
              <a:gd name="T23" fmla="*/ 40 h 86"/>
              <a:gd name="T24" fmla="*/ 0 w 568"/>
              <a:gd name="T25" fmla="*/ 46 h 86"/>
              <a:gd name="T26" fmla="*/ 4 w 568"/>
              <a:gd name="T27" fmla="*/ 50 h 86"/>
              <a:gd name="T28" fmla="*/ 10 w 568"/>
              <a:gd name="T29" fmla="*/ 53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6 h 86"/>
              <a:gd name="T42" fmla="*/ 150 w 568"/>
              <a:gd name="T43" fmla="*/ 80 h 86"/>
              <a:gd name="T44" fmla="*/ 200 w 568"/>
              <a:gd name="T45" fmla="*/ 84 h 86"/>
              <a:gd name="T46" fmla="*/ 255 w 568"/>
              <a:gd name="T47" fmla="*/ 86 h 86"/>
              <a:gd name="T48" fmla="*/ 313 w 568"/>
              <a:gd name="T49" fmla="*/ 86 h 86"/>
              <a:gd name="T50" fmla="*/ 368 w 568"/>
              <a:gd name="T51" fmla="*/ 84 h 86"/>
              <a:gd name="T52" fmla="*/ 420 w 568"/>
              <a:gd name="T53" fmla="*/ 80 h 86"/>
              <a:gd name="T54" fmla="*/ 466 w 568"/>
              <a:gd name="T55" fmla="*/ 76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3 h 86"/>
              <a:gd name="T68" fmla="*/ 566 w 568"/>
              <a:gd name="T69" fmla="*/ 50 h 86"/>
              <a:gd name="T70" fmla="*/ 568 w 568"/>
              <a:gd name="T71" fmla="*/ 46 h 86"/>
              <a:gd name="T72" fmla="*/ 568 w 568"/>
              <a:gd name="T73" fmla="*/ 40 h 86"/>
              <a:gd name="T74" fmla="*/ 566 w 568"/>
              <a:gd name="T75" fmla="*/ 36 h 86"/>
              <a:gd name="T76" fmla="*/ 560 w 568"/>
              <a:gd name="T77" fmla="*/ 32 h 86"/>
              <a:gd name="T78" fmla="*/ 551 w 568"/>
              <a:gd name="T79" fmla="*/ 28 h 86"/>
              <a:gd name="T80" fmla="*/ 541 w 568"/>
              <a:gd name="T81" fmla="*/ 25 h 86"/>
              <a:gd name="T82" fmla="*/ 528 w 568"/>
              <a:gd name="T83" fmla="*/ 21 h 86"/>
              <a:gd name="T84" fmla="*/ 512 w 568"/>
              <a:gd name="T85" fmla="*/ 17 h 86"/>
              <a:gd name="T86" fmla="*/ 495 w 568"/>
              <a:gd name="T87" fmla="*/ 15 h 86"/>
              <a:gd name="T88" fmla="*/ 466 w 568"/>
              <a:gd name="T89" fmla="*/ 9 h 86"/>
              <a:gd name="T90" fmla="*/ 420 w 568"/>
              <a:gd name="T91" fmla="*/ 5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2"/>
                </a:lnTo>
                <a:lnTo>
                  <a:pt x="200" y="2"/>
                </a:lnTo>
                <a:lnTo>
                  <a:pt x="175" y="4"/>
                </a:lnTo>
                <a:lnTo>
                  <a:pt x="150" y="5"/>
                </a:lnTo>
                <a:lnTo>
                  <a:pt x="125" y="7"/>
                </a:lnTo>
                <a:lnTo>
                  <a:pt x="104" y="9"/>
                </a:lnTo>
                <a:lnTo>
                  <a:pt x="85" y="13"/>
                </a:lnTo>
                <a:lnTo>
                  <a:pt x="75" y="15"/>
                </a:lnTo>
                <a:lnTo>
                  <a:pt x="65" y="15"/>
                </a:lnTo>
                <a:lnTo>
                  <a:pt x="58" y="17"/>
                </a:lnTo>
                <a:lnTo>
                  <a:pt x="48" y="19"/>
                </a:lnTo>
                <a:lnTo>
                  <a:pt x="42" y="21"/>
                </a:lnTo>
                <a:lnTo>
                  <a:pt x="35" y="23"/>
                </a:lnTo>
                <a:lnTo>
                  <a:pt x="29" y="25"/>
                </a:lnTo>
                <a:lnTo>
                  <a:pt x="23" y="27"/>
                </a:lnTo>
                <a:lnTo>
                  <a:pt x="17" y="28"/>
                </a:lnTo>
                <a:lnTo>
                  <a:pt x="14" y="30"/>
                </a:lnTo>
                <a:lnTo>
                  <a:pt x="10" y="32"/>
                </a:lnTo>
                <a:lnTo>
                  <a:pt x="6" y="34"/>
                </a:lnTo>
                <a:lnTo>
                  <a:pt x="4" y="36"/>
                </a:lnTo>
                <a:lnTo>
                  <a:pt x="2" y="38"/>
                </a:lnTo>
                <a:lnTo>
                  <a:pt x="0" y="40"/>
                </a:lnTo>
                <a:lnTo>
                  <a:pt x="0" y="44"/>
                </a:lnTo>
                <a:lnTo>
                  <a:pt x="0" y="46"/>
                </a:lnTo>
                <a:lnTo>
                  <a:pt x="2" y="48"/>
                </a:lnTo>
                <a:lnTo>
                  <a:pt x="4" y="50"/>
                </a:lnTo>
                <a:lnTo>
                  <a:pt x="6" y="51"/>
                </a:lnTo>
                <a:lnTo>
                  <a:pt x="10" y="53"/>
                </a:lnTo>
                <a:lnTo>
                  <a:pt x="14" y="55"/>
                </a:lnTo>
                <a:lnTo>
                  <a:pt x="17" y="57"/>
                </a:lnTo>
                <a:lnTo>
                  <a:pt x="23" y="59"/>
                </a:lnTo>
                <a:lnTo>
                  <a:pt x="29" y="61"/>
                </a:lnTo>
                <a:lnTo>
                  <a:pt x="35" y="63"/>
                </a:lnTo>
                <a:lnTo>
                  <a:pt x="42" y="65"/>
                </a:lnTo>
                <a:lnTo>
                  <a:pt x="48" y="67"/>
                </a:lnTo>
                <a:lnTo>
                  <a:pt x="58" y="69"/>
                </a:lnTo>
                <a:lnTo>
                  <a:pt x="65" y="71"/>
                </a:lnTo>
                <a:lnTo>
                  <a:pt x="75" y="73"/>
                </a:lnTo>
                <a:lnTo>
                  <a:pt x="85" y="75"/>
                </a:lnTo>
                <a:lnTo>
                  <a:pt x="104" y="76"/>
                </a:lnTo>
                <a:lnTo>
                  <a:pt x="125" y="78"/>
                </a:lnTo>
                <a:lnTo>
                  <a:pt x="150" y="80"/>
                </a:lnTo>
                <a:lnTo>
                  <a:pt x="175" y="82"/>
                </a:lnTo>
                <a:lnTo>
                  <a:pt x="200" y="84"/>
                </a:lnTo>
                <a:lnTo>
                  <a:pt x="226" y="86"/>
                </a:lnTo>
                <a:lnTo>
                  <a:pt x="255" y="86"/>
                </a:lnTo>
                <a:lnTo>
                  <a:pt x="284" y="86"/>
                </a:lnTo>
                <a:lnTo>
                  <a:pt x="313" y="86"/>
                </a:lnTo>
                <a:lnTo>
                  <a:pt x="342" y="86"/>
                </a:lnTo>
                <a:lnTo>
                  <a:pt x="368" y="84"/>
                </a:lnTo>
                <a:lnTo>
                  <a:pt x="395" y="82"/>
                </a:lnTo>
                <a:lnTo>
                  <a:pt x="420" y="80"/>
                </a:lnTo>
                <a:lnTo>
                  <a:pt x="443" y="78"/>
                </a:lnTo>
                <a:lnTo>
                  <a:pt x="466" y="76"/>
                </a:lnTo>
                <a:lnTo>
                  <a:pt x="485" y="75"/>
                </a:lnTo>
                <a:lnTo>
                  <a:pt x="495" y="73"/>
                </a:lnTo>
                <a:lnTo>
                  <a:pt x="505" y="71"/>
                </a:lnTo>
                <a:lnTo>
                  <a:pt x="512" y="69"/>
                </a:lnTo>
                <a:lnTo>
                  <a:pt x="520" y="67"/>
                </a:lnTo>
                <a:lnTo>
                  <a:pt x="528" y="65"/>
                </a:lnTo>
                <a:lnTo>
                  <a:pt x="535" y="63"/>
                </a:lnTo>
                <a:lnTo>
                  <a:pt x="541" y="61"/>
                </a:lnTo>
                <a:lnTo>
                  <a:pt x="547" y="59"/>
                </a:lnTo>
                <a:lnTo>
                  <a:pt x="551" y="57"/>
                </a:lnTo>
                <a:lnTo>
                  <a:pt x="556" y="55"/>
                </a:lnTo>
                <a:lnTo>
                  <a:pt x="560" y="53"/>
                </a:lnTo>
                <a:lnTo>
                  <a:pt x="562" y="51"/>
                </a:lnTo>
                <a:lnTo>
                  <a:pt x="566" y="50"/>
                </a:lnTo>
                <a:lnTo>
                  <a:pt x="568" y="48"/>
                </a:lnTo>
                <a:lnTo>
                  <a:pt x="568" y="46"/>
                </a:lnTo>
                <a:lnTo>
                  <a:pt x="568" y="44"/>
                </a:lnTo>
                <a:lnTo>
                  <a:pt x="568" y="40"/>
                </a:lnTo>
                <a:lnTo>
                  <a:pt x="568" y="38"/>
                </a:lnTo>
                <a:lnTo>
                  <a:pt x="566" y="36"/>
                </a:lnTo>
                <a:lnTo>
                  <a:pt x="562" y="34"/>
                </a:lnTo>
                <a:lnTo>
                  <a:pt x="560" y="32"/>
                </a:lnTo>
                <a:lnTo>
                  <a:pt x="556" y="30"/>
                </a:lnTo>
                <a:lnTo>
                  <a:pt x="551" y="28"/>
                </a:lnTo>
                <a:lnTo>
                  <a:pt x="547" y="27"/>
                </a:lnTo>
                <a:lnTo>
                  <a:pt x="541" y="25"/>
                </a:lnTo>
                <a:lnTo>
                  <a:pt x="535" y="23"/>
                </a:lnTo>
                <a:lnTo>
                  <a:pt x="528" y="21"/>
                </a:lnTo>
                <a:lnTo>
                  <a:pt x="520" y="19"/>
                </a:lnTo>
                <a:lnTo>
                  <a:pt x="512" y="17"/>
                </a:lnTo>
                <a:lnTo>
                  <a:pt x="505" y="15"/>
                </a:lnTo>
                <a:lnTo>
                  <a:pt x="495" y="15"/>
                </a:lnTo>
                <a:lnTo>
                  <a:pt x="485" y="13"/>
                </a:lnTo>
                <a:lnTo>
                  <a:pt x="466" y="9"/>
                </a:lnTo>
                <a:lnTo>
                  <a:pt x="443" y="7"/>
                </a:lnTo>
                <a:lnTo>
                  <a:pt x="420" y="5"/>
                </a:lnTo>
                <a:lnTo>
                  <a:pt x="395" y="4"/>
                </a:lnTo>
                <a:lnTo>
                  <a:pt x="368" y="2"/>
                </a:lnTo>
                <a:lnTo>
                  <a:pt x="342" y="2"/>
                </a:lnTo>
                <a:lnTo>
                  <a:pt x="313" y="0"/>
                </a:lnTo>
                <a:lnTo>
                  <a:pt x="284" y="0"/>
                </a:lnTo>
              </a:path>
            </a:pathLst>
          </a:custGeom>
          <a:solidFill>
            <a:schemeClr val="tx1"/>
          </a:solidFill>
          <a:ln w="7938">
            <a:solidFill>
              <a:schemeClr val="tx1"/>
            </a:solidFill>
            <a:prstDash val="solid"/>
            <a:round/>
            <a:headEnd/>
            <a:tailEnd/>
          </a:ln>
        </p:spPr>
        <p:txBody>
          <a:bodyPr/>
          <a:lstStyle/>
          <a:p>
            <a:endParaRPr lang="en-GB"/>
          </a:p>
        </p:txBody>
      </p:sp>
      <p:sp>
        <p:nvSpPr>
          <p:cNvPr id="19543" name="Freeform 87"/>
          <p:cNvSpPr>
            <a:spLocks/>
          </p:cNvSpPr>
          <p:nvPr/>
        </p:nvSpPr>
        <p:spPr bwMode="auto">
          <a:xfrm>
            <a:off x="2093913" y="4872038"/>
            <a:ext cx="449262" cy="69850"/>
          </a:xfrm>
          <a:custGeom>
            <a:avLst/>
            <a:gdLst>
              <a:gd name="T0" fmla="*/ 253 w 566"/>
              <a:gd name="T1" fmla="*/ 0 h 89"/>
              <a:gd name="T2" fmla="*/ 198 w 566"/>
              <a:gd name="T3" fmla="*/ 2 h 89"/>
              <a:gd name="T4" fmla="*/ 148 w 566"/>
              <a:gd name="T5" fmla="*/ 6 h 89"/>
              <a:gd name="T6" fmla="*/ 102 w 566"/>
              <a:gd name="T7" fmla="*/ 10 h 89"/>
              <a:gd name="T8" fmla="*/ 73 w 566"/>
              <a:gd name="T9" fmla="*/ 14 h 89"/>
              <a:gd name="T10" fmla="*/ 56 w 566"/>
              <a:gd name="T11" fmla="*/ 18 h 89"/>
              <a:gd name="T12" fmla="*/ 41 w 566"/>
              <a:gd name="T13" fmla="*/ 21 h 89"/>
              <a:gd name="T14" fmla="*/ 27 w 566"/>
              <a:gd name="T15" fmla="*/ 25 h 89"/>
              <a:gd name="T16" fmla="*/ 17 w 566"/>
              <a:gd name="T17" fmla="*/ 29 h 89"/>
              <a:gd name="T18" fmla="*/ 8 w 566"/>
              <a:gd name="T19" fmla="*/ 33 h 89"/>
              <a:gd name="T20" fmla="*/ 2 w 566"/>
              <a:gd name="T21" fmla="*/ 37 h 89"/>
              <a:gd name="T22" fmla="*/ 0 w 566"/>
              <a:gd name="T23" fmla="*/ 43 h 89"/>
              <a:gd name="T24" fmla="*/ 0 w 566"/>
              <a:gd name="T25" fmla="*/ 46 h 89"/>
              <a:gd name="T26" fmla="*/ 2 w 566"/>
              <a:gd name="T27" fmla="*/ 50 h 89"/>
              <a:gd name="T28" fmla="*/ 8 w 566"/>
              <a:gd name="T29" fmla="*/ 56 h 89"/>
              <a:gd name="T30" fmla="*/ 17 w 566"/>
              <a:gd name="T31" fmla="*/ 60 h 89"/>
              <a:gd name="T32" fmla="*/ 27 w 566"/>
              <a:gd name="T33" fmla="*/ 64 h 89"/>
              <a:gd name="T34" fmla="*/ 41 w 566"/>
              <a:gd name="T35" fmla="*/ 67 h 89"/>
              <a:gd name="T36" fmla="*/ 56 w 566"/>
              <a:gd name="T37" fmla="*/ 71 h 89"/>
              <a:gd name="T38" fmla="*/ 73 w 566"/>
              <a:gd name="T39" fmla="*/ 73 h 89"/>
              <a:gd name="T40" fmla="*/ 102 w 566"/>
              <a:gd name="T41" fmla="*/ 77 h 89"/>
              <a:gd name="T42" fmla="*/ 148 w 566"/>
              <a:gd name="T43" fmla="*/ 83 h 89"/>
              <a:gd name="T44" fmla="*/ 198 w 566"/>
              <a:gd name="T45" fmla="*/ 87 h 89"/>
              <a:gd name="T46" fmla="*/ 253 w 566"/>
              <a:gd name="T47" fmla="*/ 89 h 89"/>
              <a:gd name="T48" fmla="*/ 311 w 566"/>
              <a:gd name="T49" fmla="*/ 89 h 89"/>
              <a:gd name="T50" fmla="*/ 367 w 566"/>
              <a:gd name="T51" fmla="*/ 87 h 89"/>
              <a:gd name="T52" fmla="*/ 418 w 566"/>
              <a:gd name="T53" fmla="*/ 83 h 89"/>
              <a:gd name="T54" fmla="*/ 463 w 566"/>
              <a:gd name="T55" fmla="*/ 77 h 89"/>
              <a:gd name="T56" fmla="*/ 491 w 566"/>
              <a:gd name="T57" fmla="*/ 73 h 89"/>
              <a:gd name="T58" fmla="*/ 509 w 566"/>
              <a:gd name="T59" fmla="*/ 71 h 89"/>
              <a:gd name="T60" fmla="*/ 524 w 566"/>
              <a:gd name="T61" fmla="*/ 67 h 89"/>
              <a:gd name="T62" fmla="*/ 537 w 566"/>
              <a:gd name="T63" fmla="*/ 64 h 89"/>
              <a:gd name="T64" fmla="*/ 549 w 566"/>
              <a:gd name="T65" fmla="*/ 60 h 89"/>
              <a:gd name="T66" fmla="*/ 556 w 566"/>
              <a:gd name="T67" fmla="*/ 56 h 89"/>
              <a:gd name="T68" fmla="*/ 562 w 566"/>
              <a:gd name="T69" fmla="*/ 50 h 89"/>
              <a:gd name="T70" fmla="*/ 566 w 566"/>
              <a:gd name="T71" fmla="*/ 46 h 89"/>
              <a:gd name="T72" fmla="*/ 566 w 566"/>
              <a:gd name="T73" fmla="*/ 43 h 89"/>
              <a:gd name="T74" fmla="*/ 562 w 566"/>
              <a:gd name="T75" fmla="*/ 37 h 89"/>
              <a:gd name="T76" fmla="*/ 556 w 566"/>
              <a:gd name="T77" fmla="*/ 33 h 89"/>
              <a:gd name="T78" fmla="*/ 549 w 566"/>
              <a:gd name="T79" fmla="*/ 29 h 89"/>
              <a:gd name="T80" fmla="*/ 537 w 566"/>
              <a:gd name="T81" fmla="*/ 25 h 89"/>
              <a:gd name="T82" fmla="*/ 524 w 566"/>
              <a:gd name="T83" fmla="*/ 21 h 89"/>
              <a:gd name="T84" fmla="*/ 509 w 566"/>
              <a:gd name="T85" fmla="*/ 18 h 89"/>
              <a:gd name="T86" fmla="*/ 491 w 566"/>
              <a:gd name="T87" fmla="*/ 14 h 89"/>
              <a:gd name="T88" fmla="*/ 463 w 566"/>
              <a:gd name="T89" fmla="*/ 10 h 89"/>
              <a:gd name="T90" fmla="*/ 418 w 566"/>
              <a:gd name="T91" fmla="*/ 6 h 89"/>
              <a:gd name="T92" fmla="*/ 367 w 566"/>
              <a:gd name="T93" fmla="*/ 2 h 89"/>
              <a:gd name="T94" fmla="*/ 311 w 566"/>
              <a:gd name="T9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9">
                <a:moveTo>
                  <a:pt x="282" y="0"/>
                </a:moveTo>
                <a:lnTo>
                  <a:pt x="253" y="0"/>
                </a:lnTo>
                <a:lnTo>
                  <a:pt x="227" y="0"/>
                </a:lnTo>
                <a:lnTo>
                  <a:pt x="198" y="2"/>
                </a:lnTo>
                <a:lnTo>
                  <a:pt x="173" y="4"/>
                </a:lnTo>
                <a:lnTo>
                  <a:pt x="148" y="6"/>
                </a:lnTo>
                <a:lnTo>
                  <a:pt x="125" y="8"/>
                </a:lnTo>
                <a:lnTo>
                  <a:pt x="102" y="10"/>
                </a:lnTo>
                <a:lnTo>
                  <a:pt x="83" y="14"/>
                </a:lnTo>
                <a:lnTo>
                  <a:pt x="73" y="14"/>
                </a:lnTo>
                <a:lnTo>
                  <a:pt x="64" y="16"/>
                </a:lnTo>
                <a:lnTo>
                  <a:pt x="56" y="18"/>
                </a:lnTo>
                <a:lnTo>
                  <a:pt x="48" y="19"/>
                </a:lnTo>
                <a:lnTo>
                  <a:pt x="41" y="21"/>
                </a:lnTo>
                <a:lnTo>
                  <a:pt x="35" y="23"/>
                </a:lnTo>
                <a:lnTo>
                  <a:pt x="27" y="25"/>
                </a:lnTo>
                <a:lnTo>
                  <a:pt x="21" y="27"/>
                </a:lnTo>
                <a:lnTo>
                  <a:pt x="17" y="29"/>
                </a:lnTo>
                <a:lnTo>
                  <a:pt x="12" y="31"/>
                </a:lnTo>
                <a:lnTo>
                  <a:pt x="8" y="33"/>
                </a:lnTo>
                <a:lnTo>
                  <a:pt x="6" y="35"/>
                </a:lnTo>
                <a:lnTo>
                  <a:pt x="2" y="37"/>
                </a:lnTo>
                <a:lnTo>
                  <a:pt x="2" y="39"/>
                </a:lnTo>
                <a:lnTo>
                  <a:pt x="0" y="43"/>
                </a:lnTo>
                <a:lnTo>
                  <a:pt x="0" y="44"/>
                </a:lnTo>
                <a:lnTo>
                  <a:pt x="0" y="46"/>
                </a:lnTo>
                <a:lnTo>
                  <a:pt x="2" y="48"/>
                </a:lnTo>
                <a:lnTo>
                  <a:pt x="2" y="50"/>
                </a:lnTo>
                <a:lnTo>
                  <a:pt x="6" y="52"/>
                </a:lnTo>
                <a:lnTo>
                  <a:pt x="8" y="56"/>
                </a:lnTo>
                <a:lnTo>
                  <a:pt x="12" y="58"/>
                </a:lnTo>
                <a:lnTo>
                  <a:pt x="17" y="60"/>
                </a:lnTo>
                <a:lnTo>
                  <a:pt x="21" y="62"/>
                </a:lnTo>
                <a:lnTo>
                  <a:pt x="27" y="64"/>
                </a:lnTo>
                <a:lnTo>
                  <a:pt x="35" y="66"/>
                </a:lnTo>
                <a:lnTo>
                  <a:pt x="41" y="67"/>
                </a:lnTo>
                <a:lnTo>
                  <a:pt x="48" y="69"/>
                </a:lnTo>
                <a:lnTo>
                  <a:pt x="56" y="71"/>
                </a:lnTo>
                <a:lnTo>
                  <a:pt x="64" y="71"/>
                </a:lnTo>
                <a:lnTo>
                  <a:pt x="73" y="73"/>
                </a:lnTo>
                <a:lnTo>
                  <a:pt x="83" y="75"/>
                </a:lnTo>
                <a:lnTo>
                  <a:pt x="102" y="77"/>
                </a:lnTo>
                <a:lnTo>
                  <a:pt x="125" y="81"/>
                </a:lnTo>
                <a:lnTo>
                  <a:pt x="148" y="83"/>
                </a:lnTo>
                <a:lnTo>
                  <a:pt x="173" y="85"/>
                </a:lnTo>
                <a:lnTo>
                  <a:pt x="198" y="87"/>
                </a:lnTo>
                <a:lnTo>
                  <a:pt x="227" y="87"/>
                </a:lnTo>
                <a:lnTo>
                  <a:pt x="253" y="89"/>
                </a:lnTo>
                <a:lnTo>
                  <a:pt x="282" y="89"/>
                </a:lnTo>
                <a:lnTo>
                  <a:pt x="311" y="89"/>
                </a:lnTo>
                <a:lnTo>
                  <a:pt x="340" y="87"/>
                </a:lnTo>
                <a:lnTo>
                  <a:pt x="367" y="87"/>
                </a:lnTo>
                <a:lnTo>
                  <a:pt x="393" y="85"/>
                </a:lnTo>
                <a:lnTo>
                  <a:pt x="418" y="83"/>
                </a:lnTo>
                <a:lnTo>
                  <a:pt x="441" y="81"/>
                </a:lnTo>
                <a:lnTo>
                  <a:pt x="463" y="77"/>
                </a:lnTo>
                <a:lnTo>
                  <a:pt x="484" y="75"/>
                </a:lnTo>
                <a:lnTo>
                  <a:pt x="491" y="73"/>
                </a:lnTo>
                <a:lnTo>
                  <a:pt x="501" y="71"/>
                </a:lnTo>
                <a:lnTo>
                  <a:pt x="509" y="71"/>
                </a:lnTo>
                <a:lnTo>
                  <a:pt x="518" y="69"/>
                </a:lnTo>
                <a:lnTo>
                  <a:pt x="524" y="67"/>
                </a:lnTo>
                <a:lnTo>
                  <a:pt x="532" y="66"/>
                </a:lnTo>
                <a:lnTo>
                  <a:pt x="537" y="64"/>
                </a:lnTo>
                <a:lnTo>
                  <a:pt x="543" y="62"/>
                </a:lnTo>
                <a:lnTo>
                  <a:pt x="549" y="60"/>
                </a:lnTo>
                <a:lnTo>
                  <a:pt x="553" y="58"/>
                </a:lnTo>
                <a:lnTo>
                  <a:pt x="556" y="56"/>
                </a:lnTo>
                <a:lnTo>
                  <a:pt x="560" y="52"/>
                </a:lnTo>
                <a:lnTo>
                  <a:pt x="562" y="50"/>
                </a:lnTo>
                <a:lnTo>
                  <a:pt x="564" y="48"/>
                </a:lnTo>
                <a:lnTo>
                  <a:pt x="566" y="46"/>
                </a:lnTo>
                <a:lnTo>
                  <a:pt x="566" y="44"/>
                </a:lnTo>
                <a:lnTo>
                  <a:pt x="566" y="43"/>
                </a:lnTo>
                <a:lnTo>
                  <a:pt x="564" y="39"/>
                </a:lnTo>
                <a:lnTo>
                  <a:pt x="562" y="37"/>
                </a:lnTo>
                <a:lnTo>
                  <a:pt x="560" y="35"/>
                </a:lnTo>
                <a:lnTo>
                  <a:pt x="556" y="33"/>
                </a:lnTo>
                <a:lnTo>
                  <a:pt x="553" y="31"/>
                </a:lnTo>
                <a:lnTo>
                  <a:pt x="549" y="29"/>
                </a:lnTo>
                <a:lnTo>
                  <a:pt x="543" y="27"/>
                </a:lnTo>
                <a:lnTo>
                  <a:pt x="537" y="25"/>
                </a:lnTo>
                <a:lnTo>
                  <a:pt x="532" y="23"/>
                </a:lnTo>
                <a:lnTo>
                  <a:pt x="524" y="21"/>
                </a:lnTo>
                <a:lnTo>
                  <a:pt x="518" y="19"/>
                </a:lnTo>
                <a:lnTo>
                  <a:pt x="509" y="18"/>
                </a:lnTo>
                <a:lnTo>
                  <a:pt x="501" y="16"/>
                </a:lnTo>
                <a:lnTo>
                  <a:pt x="491" y="14"/>
                </a:lnTo>
                <a:lnTo>
                  <a:pt x="484" y="14"/>
                </a:lnTo>
                <a:lnTo>
                  <a:pt x="463" y="10"/>
                </a:lnTo>
                <a:lnTo>
                  <a:pt x="441" y="8"/>
                </a:lnTo>
                <a:lnTo>
                  <a:pt x="418" y="6"/>
                </a:lnTo>
                <a:lnTo>
                  <a:pt x="393" y="4"/>
                </a:lnTo>
                <a:lnTo>
                  <a:pt x="367" y="2"/>
                </a:lnTo>
                <a:lnTo>
                  <a:pt x="340" y="0"/>
                </a:lnTo>
                <a:lnTo>
                  <a:pt x="311" y="0"/>
                </a:lnTo>
                <a:lnTo>
                  <a:pt x="28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44" name="Freeform 88"/>
          <p:cNvSpPr>
            <a:spLocks/>
          </p:cNvSpPr>
          <p:nvPr/>
        </p:nvSpPr>
        <p:spPr bwMode="auto">
          <a:xfrm>
            <a:off x="2093913" y="4872038"/>
            <a:ext cx="449262" cy="69850"/>
          </a:xfrm>
          <a:custGeom>
            <a:avLst/>
            <a:gdLst>
              <a:gd name="T0" fmla="*/ 253 w 566"/>
              <a:gd name="T1" fmla="*/ 0 h 89"/>
              <a:gd name="T2" fmla="*/ 198 w 566"/>
              <a:gd name="T3" fmla="*/ 2 h 89"/>
              <a:gd name="T4" fmla="*/ 148 w 566"/>
              <a:gd name="T5" fmla="*/ 6 h 89"/>
              <a:gd name="T6" fmla="*/ 102 w 566"/>
              <a:gd name="T7" fmla="*/ 10 h 89"/>
              <a:gd name="T8" fmla="*/ 73 w 566"/>
              <a:gd name="T9" fmla="*/ 14 h 89"/>
              <a:gd name="T10" fmla="*/ 56 w 566"/>
              <a:gd name="T11" fmla="*/ 18 h 89"/>
              <a:gd name="T12" fmla="*/ 41 w 566"/>
              <a:gd name="T13" fmla="*/ 21 h 89"/>
              <a:gd name="T14" fmla="*/ 27 w 566"/>
              <a:gd name="T15" fmla="*/ 25 h 89"/>
              <a:gd name="T16" fmla="*/ 17 w 566"/>
              <a:gd name="T17" fmla="*/ 29 h 89"/>
              <a:gd name="T18" fmla="*/ 8 w 566"/>
              <a:gd name="T19" fmla="*/ 33 h 89"/>
              <a:gd name="T20" fmla="*/ 2 w 566"/>
              <a:gd name="T21" fmla="*/ 37 h 89"/>
              <a:gd name="T22" fmla="*/ 0 w 566"/>
              <a:gd name="T23" fmla="*/ 43 h 89"/>
              <a:gd name="T24" fmla="*/ 0 w 566"/>
              <a:gd name="T25" fmla="*/ 46 h 89"/>
              <a:gd name="T26" fmla="*/ 2 w 566"/>
              <a:gd name="T27" fmla="*/ 50 h 89"/>
              <a:gd name="T28" fmla="*/ 8 w 566"/>
              <a:gd name="T29" fmla="*/ 56 h 89"/>
              <a:gd name="T30" fmla="*/ 17 w 566"/>
              <a:gd name="T31" fmla="*/ 60 h 89"/>
              <a:gd name="T32" fmla="*/ 27 w 566"/>
              <a:gd name="T33" fmla="*/ 64 h 89"/>
              <a:gd name="T34" fmla="*/ 41 w 566"/>
              <a:gd name="T35" fmla="*/ 67 h 89"/>
              <a:gd name="T36" fmla="*/ 56 w 566"/>
              <a:gd name="T37" fmla="*/ 71 h 89"/>
              <a:gd name="T38" fmla="*/ 73 w 566"/>
              <a:gd name="T39" fmla="*/ 73 h 89"/>
              <a:gd name="T40" fmla="*/ 102 w 566"/>
              <a:gd name="T41" fmla="*/ 77 h 89"/>
              <a:gd name="T42" fmla="*/ 148 w 566"/>
              <a:gd name="T43" fmla="*/ 83 h 89"/>
              <a:gd name="T44" fmla="*/ 198 w 566"/>
              <a:gd name="T45" fmla="*/ 87 h 89"/>
              <a:gd name="T46" fmla="*/ 253 w 566"/>
              <a:gd name="T47" fmla="*/ 89 h 89"/>
              <a:gd name="T48" fmla="*/ 311 w 566"/>
              <a:gd name="T49" fmla="*/ 89 h 89"/>
              <a:gd name="T50" fmla="*/ 367 w 566"/>
              <a:gd name="T51" fmla="*/ 87 h 89"/>
              <a:gd name="T52" fmla="*/ 418 w 566"/>
              <a:gd name="T53" fmla="*/ 83 h 89"/>
              <a:gd name="T54" fmla="*/ 463 w 566"/>
              <a:gd name="T55" fmla="*/ 77 h 89"/>
              <a:gd name="T56" fmla="*/ 491 w 566"/>
              <a:gd name="T57" fmla="*/ 73 h 89"/>
              <a:gd name="T58" fmla="*/ 509 w 566"/>
              <a:gd name="T59" fmla="*/ 71 h 89"/>
              <a:gd name="T60" fmla="*/ 524 w 566"/>
              <a:gd name="T61" fmla="*/ 67 h 89"/>
              <a:gd name="T62" fmla="*/ 537 w 566"/>
              <a:gd name="T63" fmla="*/ 64 h 89"/>
              <a:gd name="T64" fmla="*/ 549 w 566"/>
              <a:gd name="T65" fmla="*/ 60 h 89"/>
              <a:gd name="T66" fmla="*/ 556 w 566"/>
              <a:gd name="T67" fmla="*/ 56 h 89"/>
              <a:gd name="T68" fmla="*/ 562 w 566"/>
              <a:gd name="T69" fmla="*/ 50 h 89"/>
              <a:gd name="T70" fmla="*/ 566 w 566"/>
              <a:gd name="T71" fmla="*/ 46 h 89"/>
              <a:gd name="T72" fmla="*/ 566 w 566"/>
              <a:gd name="T73" fmla="*/ 43 h 89"/>
              <a:gd name="T74" fmla="*/ 562 w 566"/>
              <a:gd name="T75" fmla="*/ 37 h 89"/>
              <a:gd name="T76" fmla="*/ 556 w 566"/>
              <a:gd name="T77" fmla="*/ 33 h 89"/>
              <a:gd name="T78" fmla="*/ 549 w 566"/>
              <a:gd name="T79" fmla="*/ 29 h 89"/>
              <a:gd name="T80" fmla="*/ 537 w 566"/>
              <a:gd name="T81" fmla="*/ 25 h 89"/>
              <a:gd name="T82" fmla="*/ 524 w 566"/>
              <a:gd name="T83" fmla="*/ 21 h 89"/>
              <a:gd name="T84" fmla="*/ 509 w 566"/>
              <a:gd name="T85" fmla="*/ 18 h 89"/>
              <a:gd name="T86" fmla="*/ 491 w 566"/>
              <a:gd name="T87" fmla="*/ 14 h 89"/>
              <a:gd name="T88" fmla="*/ 463 w 566"/>
              <a:gd name="T89" fmla="*/ 10 h 89"/>
              <a:gd name="T90" fmla="*/ 418 w 566"/>
              <a:gd name="T91" fmla="*/ 6 h 89"/>
              <a:gd name="T92" fmla="*/ 367 w 566"/>
              <a:gd name="T93" fmla="*/ 2 h 89"/>
              <a:gd name="T94" fmla="*/ 311 w 566"/>
              <a:gd name="T9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9">
                <a:moveTo>
                  <a:pt x="282" y="0"/>
                </a:moveTo>
                <a:lnTo>
                  <a:pt x="253" y="0"/>
                </a:lnTo>
                <a:lnTo>
                  <a:pt x="227" y="0"/>
                </a:lnTo>
                <a:lnTo>
                  <a:pt x="198" y="2"/>
                </a:lnTo>
                <a:lnTo>
                  <a:pt x="173" y="4"/>
                </a:lnTo>
                <a:lnTo>
                  <a:pt x="148" y="6"/>
                </a:lnTo>
                <a:lnTo>
                  <a:pt x="125" y="8"/>
                </a:lnTo>
                <a:lnTo>
                  <a:pt x="102" y="10"/>
                </a:lnTo>
                <a:lnTo>
                  <a:pt x="83" y="14"/>
                </a:lnTo>
                <a:lnTo>
                  <a:pt x="73" y="14"/>
                </a:lnTo>
                <a:lnTo>
                  <a:pt x="64" y="16"/>
                </a:lnTo>
                <a:lnTo>
                  <a:pt x="56" y="18"/>
                </a:lnTo>
                <a:lnTo>
                  <a:pt x="48" y="19"/>
                </a:lnTo>
                <a:lnTo>
                  <a:pt x="41" y="21"/>
                </a:lnTo>
                <a:lnTo>
                  <a:pt x="35" y="23"/>
                </a:lnTo>
                <a:lnTo>
                  <a:pt x="27" y="25"/>
                </a:lnTo>
                <a:lnTo>
                  <a:pt x="21" y="27"/>
                </a:lnTo>
                <a:lnTo>
                  <a:pt x="17" y="29"/>
                </a:lnTo>
                <a:lnTo>
                  <a:pt x="12" y="31"/>
                </a:lnTo>
                <a:lnTo>
                  <a:pt x="8" y="33"/>
                </a:lnTo>
                <a:lnTo>
                  <a:pt x="6" y="35"/>
                </a:lnTo>
                <a:lnTo>
                  <a:pt x="2" y="37"/>
                </a:lnTo>
                <a:lnTo>
                  <a:pt x="2" y="39"/>
                </a:lnTo>
                <a:lnTo>
                  <a:pt x="0" y="43"/>
                </a:lnTo>
                <a:lnTo>
                  <a:pt x="0" y="44"/>
                </a:lnTo>
                <a:lnTo>
                  <a:pt x="0" y="46"/>
                </a:lnTo>
                <a:lnTo>
                  <a:pt x="2" y="48"/>
                </a:lnTo>
                <a:lnTo>
                  <a:pt x="2" y="50"/>
                </a:lnTo>
                <a:lnTo>
                  <a:pt x="6" y="52"/>
                </a:lnTo>
                <a:lnTo>
                  <a:pt x="8" y="56"/>
                </a:lnTo>
                <a:lnTo>
                  <a:pt x="12" y="58"/>
                </a:lnTo>
                <a:lnTo>
                  <a:pt x="17" y="60"/>
                </a:lnTo>
                <a:lnTo>
                  <a:pt x="21" y="62"/>
                </a:lnTo>
                <a:lnTo>
                  <a:pt x="27" y="64"/>
                </a:lnTo>
                <a:lnTo>
                  <a:pt x="35" y="66"/>
                </a:lnTo>
                <a:lnTo>
                  <a:pt x="41" y="67"/>
                </a:lnTo>
                <a:lnTo>
                  <a:pt x="48" y="69"/>
                </a:lnTo>
                <a:lnTo>
                  <a:pt x="56" y="71"/>
                </a:lnTo>
                <a:lnTo>
                  <a:pt x="64" y="71"/>
                </a:lnTo>
                <a:lnTo>
                  <a:pt x="73" y="73"/>
                </a:lnTo>
                <a:lnTo>
                  <a:pt x="83" y="75"/>
                </a:lnTo>
                <a:lnTo>
                  <a:pt x="102" y="77"/>
                </a:lnTo>
                <a:lnTo>
                  <a:pt x="125" y="81"/>
                </a:lnTo>
                <a:lnTo>
                  <a:pt x="148" y="83"/>
                </a:lnTo>
                <a:lnTo>
                  <a:pt x="173" y="85"/>
                </a:lnTo>
                <a:lnTo>
                  <a:pt x="198" y="87"/>
                </a:lnTo>
                <a:lnTo>
                  <a:pt x="227" y="87"/>
                </a:lnTo>
                <a:lnTo>
                  <a:pt x="253" y="89"/>
                </a:lnTo>
                <a:lnTo>
                  <a:pt x="282" y="89"/>
                </a:lnTo>
                <a:lnTo>
                  <a:pt x="311" y="89"/>
                </a:lnTo>
                <a:lnTo>
                  <a:pt x="340" y="87"/>
                </a:lnTo>
                <a:lnTo>
                  <a:pt x="367" y="87"/>
                </a:lnTo>
                <a:lnTo>
                  <a:pt x="393" y="85"/>
                </a:lnTo>
                <a:lnTo>
                  <a:pt x="418" y="83"/>
                </a:lnTo>
                <a:lnTo>
                  <a:pt x="441" y="81"/>
                </a:lnTo>
                <a:lnTo>
                  <a:pt x="463" y="77"/>
                </a:lnTo>
                <a:lnTo>
                  <a:pt x="484" y="75"/>
                </a:lnTo>
                <a:lnTo>
                  <a:pt x="491" y="73"/>
                </a:lnTo>
                <a:lnTo>
                  <a:pt x="501" y="71"/>
                </a:lnTo>
                <a:lnTo>
                  <a:pt x="509" y="71"/>
                </a:lnTo>
                <a:lnTo>
                  <a:pt x="518" y="69"/>
                </a:lnTo>
                <a:lnTo>
                  <a:pt x="524" y="67"/>
                </a:lnTo>
                <a:lnTo>
                  <a:pt x="532" y="66"/>
                </a:lnTo>
                <a:lnTo>
                  <a:pt x="537" y="64"/>
                </a:lnTo>
                <a:lnTo>
                  <a:pt x="543" y="62"/>
                </a:lnTo>
                <a:lnTo>
                  <a:pt x="549" y="60"/>
                </a:lnTo>
                <a:lnTo>
                  <a:pt x="553" y="58"/>
                </a:lnTo>
                <a:lnTo>
                  <a:pt x="556" y="56"/>
                </a:lnTo>
                <a:lnTo>
                  <a:pt x="560" y="52"/>
                </a:lnTo>
                <a:lnTo>
                  <a:pt x="562" y="50"/>
                </a:lnTo>
                <a:lnTo>
                  <a:pt x="564" y="48"/>
                </a:lnTo>
                <a:lnTo>
                  <a:pt x="566" y="46"/>
                </a:lnTo>
                <a:lnTo>
                  <a:pt x="566" y="44"/>
                </a:lnTo>
                <a:lnTo>
                  <a:pt x="566" y="43"/>
                </a:lnTo>
                <a:lnTo>
                  <a:pt x="564" y="39"/>
                </a:lnTo>
                <a:lnTo>
                  <a:pt x="562" y="37"/>
                </a:lnTo>
                <a:lnTo>
                  <a:pt x="560" y="35"/>
                </a:lnTo>
                <a:lnTo>
                  <a:pt x="556" y="33"/>
                </a:lnTo>
                <a:lnTo>
                  <a:pt x="553" y="31"/>
                </a:lnTo>
                <a:lnTo>
                  <a:pt x="549" y="29"/>
                </a:lnTo>
                <a:lnTo>
                  <a:pt x="543" y="27"/>
                </a:lnTo>
                <a:lnTo>
                  <a:pt x="537" y="25"/>
                </a:lnTo>
                <a:lnTo>
                  <a:pt x="532" y="23"/>
                </a:lnTo>
                <a:lnTo>
                  <a:pt x="524" y="21"/>
                </a:lnTo>
                <a:lnTo>
                  <a:pt x="518" y="19"/>
                </a:lnTo>
                <a:lnTo>
                  <a:pt x="509" y="18"/>
                </a:lnTo>
                <a:lnTo>
                  <a:pt x="501" y="16"/>
                </a:lnTo>
                <a:lnTo>
                  <a:pt x="491" y="14"/>
                </a:lnTo>
                <a:lnTo>
                  <a:pt x="484" y="14"/>
                </a:lnTo>
                <a:lnTo>
                  <a:pt x="463" y="10"/>
                </a:lnTo>
                <a:lnTo>
                  <a:pt x="441" y="8"/>
                </a:lnTo>
                <a:lnTo>
                  <a:pt x="418" y="6"/>
                </a:lnTo>
                <a:lnTo>
                  <a:pt x="393" y="4"/>
                </a:lnTo>
                <a:lnTo>
                  <a:pt x="367" y="2"/>
                </a:lnTo>
                <a:lnTo>
                  <a:pt x="340" y="0"/>
                </a:lnTo>
                <a:lnTo>
                  <a:pt x="311" y="0"/>
                </a:lnTo>
                <a:lnTo>
                  <a:pt x="282"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545" name="Freeform 89"/>
          <p:cNvSpPr>
            <a:spLocks/>
          </p:cNvSpPr>
          <p:nvPr/>
        </p:nvSpPr>
        <p:spPr bwMode="auto">
          <a:xfrm>
            <a:off x="2541588" y="5133975"/>
            <a:ext cx="449262" cy="68263"/>
          </a:xfrm>
          <a:custGeom>
            <a:avLst/>
            <a:gdLst>
              <a:gd name="T0" fmla="*/ 255 w 566"/>
              <a:gd name="T1" fmla="*/ 0 h 87"/>
              <a:gd name="T2" fmla="*/ 200 w 566"/>
              <a:gd name="T3" fmla="*/ 2 h 87"/>
              <a:gd name="T4" fmla="*/ 148 w 566"/>
              <a:gd name="T5" fmla="*/ 6 h 87"/>
              <a:gd name="T6" fmla="*/ 104 w 566"/>
              <a:gd name="T7" fmla="*/ 10 h 87"/>
              <a:gd name="T8" fmla="*/ 73 w 566"/>
              <a:gd name="T9" fmla="*/ 14 h 87"/>
              <a:gd name="T10" fmla="*/ 56 w 566"/>
              <a:gd name="T11" fmla="*/ 18 h 87"/>
              <a:gd name="T12" fmla="*/ 40 w 566"/>
              <a:gd name="T13" fmla="*/ 22 h 87"/>
              <a:gd name="T14" fmla="*/ 29 w 566"/>
              <a:gd name="T15" fmla="*/ 25 h 87"/>
              <a:gd name="T16" fmla="*/ 17 w 566"/>
              <a:gd name="T17" fmla="*/ 29 h 87"/>
              <a:gd name="T18" fmla="*/ 10 w 566"/>
              <a:gd name="T19" fmla="*/ 33 h 87"/>
              <a:gd name="T20" fmla="*/ 4 w 566"/>
              <a:gd name="T21" fmla="*/ 37 h 87"/>
              <a:gd name="T22" fmla="*/ 0 w 566"/>
              <a:gd name="T23" fmla="*/ 41 h 87"/>
              <a:gd name="T24" fmla="*/ 0 w 566"/>
              <a:gd name="T25" fmla="*/ 47 h 87"/>
              <a:gd name="T26" fmla="*/ 4 w 566"/>
              <a:gd name="T27" fmla="*/ 50 h 87"/>
              <a:gd name="T28" fmla="*/ 10 w 566"/>
              <a:gd name="T29" fmla="*/ 54 h 87"/>
              <a:gd name="T30" fmla="*/ 17 w 566"/>
              <a:gd name="T31" fmla="*/ 58 h 87"/>
              <a:gd name="T32" fmla="*/ 29 w 566"/>
              <a:gd name="T33" fmla="*/ 62 h 87"/>
              <a:gd name="T34" fmla="*/ 40 w 566"/>
              <a:gd name="T35" fmla="*/ 66 h 87"/>
              <a:gd name="T36" fmla="*/ 56 w 566"/>
              <a:gd name="T37" fmla="*/ 70 h 87"/>
              <a:gd name="T38" fmla="*/ 73 w 566"/>
              <a:gd name="T39" fmla="*/ 73 h 87"/>
              <a:gd name="T40" fmla="*/ 104 w 566"/>
              <a:gd name="T41" fmla="*/ 77 h 87"/>
              <a:gd name="T42" fmla="*/ 148 w 566"/>
              <a:gd name="T43" fmla="*/ 81 h 87"/>
              <a:gd name="T44" fmla="*/ 200 w 566"/>
              <a:gd name="T45" fmla="*/ 85 h 87"/>
              <a:gd name="T46" fmla="*/ 255 w 566"/>
              <a:gd name="T47" fmla="*/ 87 h 87"/>
              <a:gd name="T48" fmla="*/ 313 w 566"/>
              <a:gd name="T49" fmla="*/ 87 h 87"/>
              <a:gd name="T50" fmla="*/ 368 w 566"/>
              <a:gd name="T51" fmla="*/ 85 h 87"/>
              <a:gd name="T52" fmla="*/ 418 w 566"/>
              <a:gd name="T53" fmla="*/ 81 h 87"/>
              <a:gd name="T54" fmla="*/ 464 w 566"/>
              <a:gd name="T55" fmla="*/ 77 h 87"/>
              <a:gd name="T56" fmla="*/ 493 w 566"/>
              <a:gd name="T57" fmla="*/ 73 h 87"/>
              <a:gd name="T58" fmla="*/ 510 w 566"/>
              <a:gd name="T59" fmla="*/ 70 h 87"/>
              <a:gd name="T60" fmla="*/ 526 w 566"/>
              <a:gd name="T61" fmla="*/ 66 h 87"/>
              <a:gd name="T62" fmla="*/ 539 w 566"/>
              <a:gd name="T63" fmla="*/ 62 h 87"/>
              <a:gd name="T64" fmla="*/ 549 w 566"/>
              <a:gd name="T65" fmla="*/ 58 h 87"/>
              <a:gd name="T66" fmla="*/ 558 w 566"/>
              <a:gd name="T67" fmla="*/ 54 h 87"/>
              <a:gd name="T68" fmla="*/ 564 w 566"/>
              <a:gd name="T69" fmla="*/ 50 h 87"/>
              <a:gd name="T70" fmla="*/ 566 w 566"/>
              <a:gd name="T71" fmla="*/ 47 h 87"/>
              <a:gd name="T72" fmla="*/ 566 w 566"/>
              <a:gd name="T73" fmla="*/ 41 h 87"/>
              <a:gd name="T74" fmla="*/ 564 w 566"/>
              <a:gd name="T75" fmla="*/ 37 h 87"/>
              <a:gd name="T76" fmla="*/ 558 w 566"/>
              <a:gd name="T77" fmla="*/ 33 h 87"/>
              <a:gd name="T78" fmla="*/ 549 w 566"/>
              <a:gd name="T79" fmla="*/ 29 h 87"/>
              <a:gd name="T80" fmla="*/ 539 w 566"/>
              <a:gd name="T81" fmla="*/ 25 h 87"/>
              <a:gd name="T82" fmla="*/ 526 w 566"/>
              <a:gd name="T83" fmla="*/ 22 h 87"/>
              <a:gd name="T84" fmla="*/ 510 w 566"/>
              <a:gd name="T85" fmla="*/ 18 h 87"/>
              <a:gd name="T86" fmla="*/ 493 w 566"/>
              <a:gd name="T87" fmla="*/ 14 h 87"/>
              <a:gd name="T88" fmla="*/ 464 w 566"/>
              <a:gd name="T89" fmla="*/ 10 h 87"/>
              <a:gd name="T90" fmla="*/ 418 w 566"/>
              <a:gd name="T91" fmla="*/ 6 h 87"/>
              <a:gd name="T92" fmla="*/ 368 w 566"/>
              <a:gd name="T93" fmla="*/ 2 h 87"/>
              <a:gd name="T94" fmla="*/ 313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4" y="0"/>
                </a:moveTo>
                <a:lnTo>
                  <a:pt x="255" y="0"/>
                </a:lnTo>
                <a:lnTo>
                  <a:pt x="227" y="0"/>
                </a:lnTo>
                <a:lnTo>
                  <a:pt x="200" y="2"/>
                </a:lnTo>
                <a:lnTo>
                  <a:pt x="173" y="4"/>
                </a:lnTo>
                <a:lnTo>
                  <a:pt x="148" y="6"/>
                </a:lnTo>
                <a:lnTo>
                  <a:pt x="125" y="8"/>
                </a:lnTo>
                <a:lnTo>
                  <a:pt x="104" y="10"/>
                </a:lnTo>
                <a:lnTo>
                  <a:pt x="83" y="14"/>
                </a:lnTo>
                <a:lnTo>
                  <a:pt x="73" y="14"/>
                </a:lnTo>
                <a:lnTo>
                  <a:pt x="65" y="16"/>
                </a:lnTo>
                <a:lnTo>
                  <a:pt x="56" y="18"/>
                </a:lnTo>
                <a:lnTo>
                  <a:pt x="48" y="20"/>
                </a:lnTo>
                <a:lnTo>
                  <a:pt x="40" y="22"/>
                </a:lnTo>
                <a:lnTo>
                  <a:pt x="35" y="23"/>
                </a:lnTo>
                <a:lnTo>
                  <a:pt x="29" y="25"/>
                </a:lnTo>
                <a:lnTo>
                  <a:pt x="23" y="27"/>
                </a:lnTo>
                <a:lnTo>
                  <a:pt x="17" y="29"/>
                </a:lnTo>
                <a:lnTo>
                  <a:pt x="14" y="31"/>
                </a:lnTo>
                <a:lnTo>
                  <a:pt x="10" y="33"/>
                </a:lnTo>
                <a:lnTo>
                  <a:pt x="6" y="35"/>
                </a:lnTo>
                <a:lnTo>
                  <a:pt x="4" y="37"/>
                </a:lnTo>
                <a:lnTo>
                  <a:pt x="2" y="39"/>
                </a:lnTo>
                <a:lnTo>
                  <a:pt x="0" y="41"/>
                </a:lnTo>
                <a:lnTo>
                  <a:pt x="0" y="43"/>
                </a:lnTo>
                <a:lnTo>
                  <a:pt x="0" y="47"/>
                </a:lnTo>
                <a:lnTo>
                  <a:pt x="2" y="48"/>
                </a:lnTo>
                <a:lnTo>
                  <a:pt x="4" y="50"/>
                </a:lnTo>
                <a:lnTo>
                  <a:pt x="6" y="52"/>
                </a:lnTo>
                <a:lnTo>
                  <a:pt x="10" y="54"/>
                </a:lnTo>
                <a:lnTo>
                  <a:pt x="14" y="56"/>
                </a:lnTo>
                <a:lnTo>
                  <a:pt x="17" y="58"/>
                </a:lnTo>
                <a:lnTo>
                  <a:pt x="23" y="60"/>
                </a:lnTo>
                <a:lnTo>
                  <a:pt x="29" y="62"/>
                </a:lnTo>
                <a:lnTo>
                  <a:pt x="35" y="64"/>
                </a:lnTo>
                <a:lnTo>
                  <a:pt x="40" y="66"/>
                </a:lnTo>
                <a:lnTo>
                  <a:pt x="48" y="68"/>
                </a:lnTo>
                <a:lnTo>
                  <a:pt x="56" y="70"/>
                </a:lnTo>
                <a:lnTo>
                  <a:pt x="65" y="71"/>
                </a:lnTo>
                <a:lnTo>
                  <a:pt x="73" y="73"/>
                </a:lnTo>
                <a:lnTo>
                  <a:pt x="83" y="73"/>
                </a:lnTo>
                <a:lnTo>
                  <a:pt x="104" y="77"/>
                </a:lnTo>
                <a:lnTo>
                  <a:pt x="125" y="79"/>
                </a:lnTo>
                <a:lnTo>
                  <a:pt x="148" y="81"/>
                </a:lnTo>
                <a:lnTo>
                  <a:pt x="173" y="83"/>
                </a:lnTo>
                <a:lnTo>
                  <a:pt x="200" y="85"/>
                </a:lnTo>
                <a:lnTo>
                  <a:pt x="227" y="87"/>
                </a:lnTo>
                <a:lnTo>
                  <a:pt x="255" y="87"/>
                </a:lnTo>
                <a:lnTo>
                  <a:pt x="284" y="87"/>
                </a:lnTo>
                <a:lnTo>
                  <a:pt x="313" y="87"/>
                </a:lnTo>
                <a:lnTo>
                  <a:pt x="340" y="87"/>
                </a:lnTo>
                <a:lnTo>
                  <a:pt x="368" y="85"/>
                </a:lnTo>
                <a:lnTo>
                  <a:pt x="393" y="83"/>
                </a:lnTo>
                <a:lnTo>
                  <a:pt x="418" y="81"/>
                </a:lnTo>
                <a:lnTo>
                  <a:pt x="441" y="79"/>
                </a:lnTo>
                <a:lnTo>
                  <a:pt x="464" y="77"/>
                </a:lnTo>
                <a:lnTo>
                  <a:pt x="484" y="73"/>
                </a:lnTo>
                <a:lnTo>
                  <a:pt x="493" y="73"/>
                </a:lnTo>
                <a:lnTo>
                  <a:pt x="503" y="71"/>
                </a:lnTo>
                <a:lnTo>
                  <a:pt x="510" y="70"/>
                </a:lnTo>
                <a:lnTo>
                  <a:pt x="518" y="68"/>
                </a:lnTo>
                <a:lnTo>
                  <a:pt x="526" y="66"/>
                </a:lnTo>
                <a:lnTo>
                  <a:pt x="533" y="64"/>
                </a:lnTo>
                <a:lnTo>
                  <a:pt x="539" y="62"/>
                </a:lnTo>
                <a:lnTo>
                  <a:pt x="545" y="60"/>
                </a:lnTo>
                <a:lnTo>
                  <a:pt x="549" y="58"/>
                </a:lnTo>
                <a:lnTo>
                  <a:pt x="555" y="56"/>
                </a:lnTo>
                <a:lnTo>
                  <a:pt x="558" y="54"/>
                </a:lnTo>
                <a:lnTo>
                  <a:pt x="560" y="52"/>
                </a:lnTo>
                <a:lnTo>
                  <a:pt x="564" y="50"/>
                </a:lnTo>
                <a:lnTo>
                  <a:pt x="566" y="48"/>
                </a:lnTo>
                <a:lnTo>
                  <a:pt x="566" y="47"/>
                </a:lnTo>
                <a:lnTo>
                  <a:pt x="566" y="43"/>
                </a:lnTo>
                <a:lnTo>
                  <a:pt x="566" y="41"/>
                </a:lnTo>
                <a:lnTo>
                  <a:pt x="566" y="39"/>
                </a:lnTo>
                <a:lnTo>
                  <a:pt x="564" y="37"/>
                </a:lnTo>
                <a:lnTo>
                  <a:pt x="560" y="35"/>
                </a:lnTo>
                <a:lnTo>
                  <a:pt x="558" y="33"/>
                </a:lnTo>
                <a:lnTo>
                  <a:pt x="555" y="31"/>
                </a:lnTo>
                <a:lnTo>
                  <a:pt x="549" y="29"/>
                </a:lnTo>
                <a:lnTo>
                  <a:pt x="545" y="27"/>
                </a:lnTo>
                <a:lnTo>
                  <a:pt x="539" y="25"/>
                </a:lnTo>
                <a:lnTo>
                  <a:pt x="533" y="23"/>
                </a:lnTo>
                <a:lnTo>
                  <a:pt x="526" y="22"/>
                </a:lnTo>
                <a:lnTo>
                  <a:pt x="518" y="20"/>
                </a:lnTo>
                <a:lnTo>
                  <a:pt x="510" y="18"/>
                </a:lnTo>
                <a:lnTo>
                  <a:pt x="503" y="16"/>
                </a:lnTo>
                <a:lnTo>
                  <a:pt x="493" y="14"/>
                </a:lnTo>
                <a:lnTo>
                  <a:pt x="484" y="14"/>
                </a:lnTo>
                <a:lnTo>
                  <a:pt x="464" y="10"/>
                </a:lnTo>
                <a:lnTo>
                  <a:pt x="441" y="8"/>
                </a:lnTo>
                <a:lnTo>
                  <a:pt x="418" y="6"/>
                </a:lnTo>
                <a:lnTo>
                  <a:pt x="393" y="4"/>
                </a:lnTo>
                <a:lnTo>
                  <a:pt x="368" y="2"/>
                </a:lnTo>
                <a:lnTo>
                  <a:pt x="340" y="0"/>
                </a:lnTo>
                <a:lnTo>
                  <a:pt x="313" y="0"/>
                </a:lnTo>
                <a:lnTo>
                  <a:pt x="284"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46" name="Freeform 90"/>
          <p:cNvSpPr>
            <a:spLocks/>
          </p:cNvSpPr>
          <p:nvPr/>
        </p:nvSpPr>
        <p:spPr bwMode="auto">
          <a:xfrm>
            <a:off x="2541588" y="5133975"/>
            <a:ext cx="449262" cy="68263"/>
          </a:xfrm>
          <a:custGeom>
            <a:avLst/>
            <a:gdLst>
              <a:gd name="T0" fmla="*/ 255 w 566"/>
              <a:gd name="T1" fmla="*/ 0 h 87"/>
              <a:gd name="T2" fmla="*/ 200 w 566"/>
              <a:gd name="T3" fmla="*/ 2 h 87"/>
              <a:gd name="T4" fmla="*/ 148 w 566"/>
              <a:gd name="T5" fmla="*/ 6 h 87"/>
              <a:gd name="T6" fmla="*/ 104 w 566"/>
              <a:gd name="T7" fmla="*/ 10 h 87"/>
              <a:gd name="T8" fmla="*/ 73 w 566"/>
              <a:gd name="T9" fmla="*/ 14 h 87"/>
              <a:gd name="T10" fmla="*/ 56 w 566"/>
              <a:gd name="T11" fmla="*/ 18 h 87"/>
              <a:gd name="T12" fmla="*/ 40 w 566"/>
              <a:gd name="T13" fmla="*/ 22 h 87"/>
              <a:gd name="T14" fmla="*/ 29 w 566"/>
              <a:gd name="T15" fmla="*/ 25 h 87"/>
              <a:gd name="T16" fmla="*/ 17 w 566"/>
              <a:gd name="T17" fmla="*/ 29 h 87"/>
              <a:gd name="T18" fmla="*/ 10 w 566"/>
              <a:gd name="T19" fmla="*/ 33 h 87"/>
              <a:gd name="T20" fmla="*/ 4 w 566"/>
              <a:gd name="T21" fmla="*/ 37 h 87"/>
              <a:gd name="T22" fmla="*/ 0 w 566"/>
              <a:gd name="T23" fmla="*/ 41 h 87"/>
              <a:gd name="T24" fmla="*/ 0 w 566"/>
              <a:gd name="T25" fmla="*/ 47 h 87"/>
              <a:gd name="T26" fmla="*/ 4 w 566"/>
              <a:gd name="T27" fmla="*/ 50 h 87"/>
              <a:gd name="T28" fmla="*/ 10 w 566"/>
              <a:gd name="T29" fmla="*/ 54 h 87"/>
              <a:gd name="T30" fmla="*/ 17 w 566"/>
              <a:gd name="T31" fmla="*/ 58 h 87"/>
              <a:gd name="T32" fmla="*/ 29 w 566"/>
              <a:gd name="T33" fmla="*/ 62 h 87"/>
              <a:gd name="T34" fmla="*/ 40 w 566"/>
              <a:gd name="T35" fmla="*/ 66 h 87"/>
              <a:gd name="T36" fmla="*/ 56 w 566"/>
              <a:gd name="T37" fmla="*/ 70 h 87"/>
              <a:gd name="T38" fmla="*/ 73 w 566"/>
              <a:gd name="T39" fmla="*/ 73 h 87"/>
              <a:gd name="T40" fmla="*/ 104 w 566"/>
              <a:gd name="T41" fmla="*/ 77 h 87"/>
              <a:gd name="T42" fmla="*/ 148 w 566"/>
              <a:gd name="T43" fmla="*/ 81 h 87"/>
              <a:gd name="T44" fmla="*/ 200 w 566"/>
              <a:gd name="T45" fmla="*/ 85 h 87"/>
              <a:gd name="T46" fmla="*/ 255 w 566"/>
              <a:gd name="T47" fmla="*/ 87 h 87"/>
              <a:gd name="T48" fmla="*/ 313 w 566"/>
              <a:gd name="T49" fmla="*/ 87 h 87"/>
              <a:gd name="T50" fmla="*/ 368 w 566"/>
              <a:gd name="T51" fmla="*/ 85 h 87"/>
              <a:gd name="T52" fmla="*/ 418 w 566"/>
              <a:gd name="T53" fmla="*/ 81 h 87"/>
              <a:gd name="T54" fmla="*/ 464 w 566"/>
              <a:gd name="T55" fmla="*/ 77 h 87"/>
              <a:gd name="T56" fmla="*/ 493 w 566"/>
              <a:gd name="T57" fmla="*/ 73 h 87"/>
              <a:gd name="T58" fmla="*/ 510 w 566"/>
              <a:gd name="T59" fmla="*/ 70 h 87"/>
              <a:gd name="T60" fmla="*/ 526 w 566"/>
              <a:gd name="T61" fmla="*/ 66 h 87"/>
              <a:gd name="T62" fmla="*/ 539 w 566"/>
              <a:gd name="T63" fmla="*/ 62 h 87"/>
              <a:gd name="T64" fmla="*/ 549 w 566"/>
              <a:gd name="T65" fmla="*/ 58 h 87"/>
              <a:gd name="T66" fmla="*/ 558 w 566"/>
              <a:gd name="T67" fmla="*/ 54 h 87"/>
              <a:gd name="T68" fmla="*/ 564 w 566"/>
              <a:gd name="T69" fmla="*/ 50 h 87"/>
              <a:gd name="T70" fmla="*/ 566 w 566"/>
              <a:gd name="T71" fmla="*/ 47 h 87"/>
              <a:gd name="T72" fmla="*/ 566 w 566"/>
              <a:gd name="T73" fmla="*/ 41 h 87"/>
              <a:gd name="T74" fmla="*/ 564 w 566"/>
              <a:gd name="T75" fmla="*/ 37 h 87"/>
              <a:gd name="T76" fmla="*/ 558 w 566"/>
              <a:gd name="T77" fmla="*/ 33 h 87"/>
              <a:gd name="T78" fmla="*/ 549 w 566"/>
              <a:gd name="T79" fmla="*/ 29 h 87"/>
              <a:gd name="T80" fmla="*/ 539 w 566"/>
              <a:gd name="T81" fmla="*/ 25 h 87"/>
              <a:gd name="T82" fmla="*/ 526 w 566"/>
              <a:gd name="T83" fmla="*/ 22 h 87"/>
              <a:gd name="T84" fmla="*/ 510 w 566"/>
              <a:gd name="T85" fmla="*/ 18 h 87"/>
              <a:gd name="T86" fmla="*/ 493 w 566"/>
              <a:gd name="T87" fmla="*/ 14 h 87"/>
              <a:gd name="T88" fmla="*/ 464 w 566"/>
              <a:gd name="T89" fmla="*/ 10 h 87"/>
              <a:gd name="T90" fmla="*/ 418 w 566"/>
              <a:gd name="T91" fmla="*/ 6 h 87"/>
              <a:gd name="T92" fmla="*/ 368 w 566"/>
              <a:gd name="T93" fmla="*/ 2 h 87"/>
              <a:gd name="T94" fmla="*/ 313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4" y="0"/>
                </a:moveTo>
                <a:lnTo>
                  <a:pt x="255" y="0"/>
                </a:lnTo>
                <a:lnTo>
                  <a:pt x="227" y="0"/>
                </a:lnTo>
                <a:lnTo>
                  <a:pt x="200" y="2"/>
                </a:lnTo>
                <a:lnTo>
                  <a:pt x="173" y="4"/>
                </a:lnTo>
                <a:lnTo>
                  <a:pt x="148" y="6"/>
                </a:lnTo>
                <a:lnTo>
                  <a:pt x="125" y="8"/>
                </a:lnTo>
                <a:lnTo>
                  <a:pt x="104" y="10"/>
                </a:lnTo>
                <a:lnTo>
                  <a:pt x="83" y="14"/>
                </a:lnTo>
                <a:lnTo>
                  <a:pt x="73" y="14"/>
                </a:lnTo>
                <a:lnTo>
                  <a:pt x="65" y="16"/>
                </a:lnTo>
                <a:lnTo>
                  <a:pt x="56" y="18"/>
                </a:lnTo>
                <a:lnTo>
                  <a:pt x="48" y="20"/>
                </a:lnTo>
                <a:lnTo>
                  <a:pt x="40" y="22"/>
                </a:lnTo>
                <a:lnTo>
                  <a:pt x="35" y="23"/>
                </a:lnTo>
                <a:lnTo>
                  <a:pt x="29" y="25"/>
                </a:lnTo>
                <a:lnTo>
                  <a:pt x="23" y="27"/>
                </a:lnTo>
                <a:lnTo>
                  <a:pt x="17" y="29"/>
                </a:lnTo>
                <a:lnTo>
                  <a:pt x="14" y="31"/>
                </a:lnTo>
                <a:lnTo>
                  <a:pt x="10" y="33"/>
                </a:lnTo>
                <a:lnTo>
                  <a:pt x="6" y="35"/>
                </a:lnTo>
                <a:lnTo>
                  <a:pt x="4" y="37"/>
                </a:lnTo>
                <a:lnTo>
                  <a:pt x="2" y="39"/>
                </a:lnTo>
                <a:lnTo>
                  <a:pt x="0" y="41"/>
                </a:lnTo>
                <a:lnTo>
                  <a:pt x="0" y="43"/>
                </a:lnTo>
                <a:lnTo>
                  <a:pt x="0" y="47"/>
                </a:lnTo>
                <a:lnTo>
                  <a:pt x="2" y="48"/>
                </a:lnTo>
                <a:lnTo>
                  <a:pt x="4" y="50"/>
                </a:lnTo>
                <a:lnTo>
                  <a:pt x="6" y="52"/>
                </a:lnTo>
                <a:lnTo>
                  <a:pt x="10" y="54"/>
                </a:lnTo>
                <a:lnTo>
                  <a:pt x="14" y="56"/>
                </a:lnTo>
                <a:lnTo>
                  <a:pt x="17" y="58"/>
                </a:lnTo>
                <a:lnTo>
                  <a:pt x="23" y="60"/>
                </a:lnTo>
                <a:lnTo>
                  <a:pt x="29" y="62"/>
                </a:lnTo>
                <a:lnTo>
                  <a:pt x="35" y="64"/>
                </a:lnTo>
                <a:lnTo>
                  <a:pt x="40" y="66"/>
                </a:lnTo>
                <a:lnTo>
                  <a:pt x="48" y="68"/>
                </a:lnTo>
                <a:lnTo>
                  <a:pt x="56" y="70"/>
                </a:lnTo>
                <a:lnTo>
                  <a:pt x="65" y="71"/>
                </a:lnTo>
                <a:lnTo>
                  <a:pt x="73" y="73"/>
                </a:lnTo>
                <a:lnTo>
                  <a:pt x="83" y="73"/>
                </a:lnTo>
                <a:lnTo>
                  <a:pt x="104" y="77"/>
                </a:lnTo>
                <a:lnTo>
                  <a:pt x="125" y="79"/>
                </a:lnTo>
                <a:lnTo>
                  <a:pt x="148" y="81"/>
                </a:lnTo>
                <a:lnTo>
                  <a:pt x="173" y="83"/>
                </a:lnTo>
                <a:lnTo>
                  <a:pt x="200" y="85"/>
                </a:lnTo>
                <a:lnTo>
                  <a:pt x="227" y="87"/>
                </a:lnTo>
                <a:lnTo>
                  <a:pt x="255" y="87"/>
                </a:lnTo>
                <a:lnTo>
                  <a:pt x="284" y="87"/>
                </a:lnTo>
                <a:lnTo>
                  <a:pt x="313" y="87"/>
                </a:lnTo>
                <a:lnTo>
                  <a:pt x="340" y="87"/>
                </a:lnTo>
                <a:lnTo>
                  <a:pt x="368" y="85"/>
                </a:lnTo>
                <a:lnTo>
                  <a:pt x="393" y="83"/>
                </a:lnTo>
                <a:lnTo>
                  <a:pt x="418" y="81"/>
                </a:lnTo>
                <a:lnTo>
                  <a:pt x="441" y="79"/>
                </a:lnTo>
                <a:lnTo>
                  <a:pt x="464" y="77"/>
                </a:lnTo>
                <a:lnTo>
                  <a:pt x="484" y="73"/>
                </a:lnTo>
                <a:lnTo>
                  <a:pt x="493" y="73"/>
                </a:lnTo>
                <a:lnTo>
                  <a:pt x="503" y="71"/>
                </a:lnTo>
                <a:lnTo>
                  <a:pt x="510" y="70"/>
                </a:lnTo>
                <a:lnTo>
                  <a:pt x="518" y="68"/>
                </a:lnTo>
                <a:lnTo>
                  <a:pt x="526" y="66"/>
                </a:lnTo>
                <a:lnTo>
                  <a:pt x="533" y="64"/>
                </a:lnTo>
                <a:lnTo>
                  <a:pt x="539" y="62"/>
                </a:lnTo>
                <a:lnTo>
                  <a:pt x="545" y="60"/>
                </a:lnTo>
                <a:lnTo>
                  <a:pt x="549" y="58"/>
                </a:lnTo>
                <a:lnTo>
                  <a:pt x="555" y="56"/>
                </a:lnTo>
                <a:lnTo>
                  <a:pt x="558" y="54"/>
                </a:lnTo>
                <a:lnTo>
                  <a:pt x="560" y="52"/>
                </a:lnTo>
                <a:lnTo>
                  <a:pt x="564" y="50"/>
                </a:lnTo>
                <a:lnTo>
                  <a:pt x="566" y="48"/>
                </a:lnTo>
                <a:lnTo>
                  <a:pt x="566" y="47"/>
                </a:lnTo>
                <a:lnTo>
                  <a:pt x="566" y="43"/>
                </a:lnTo>
                <a:lnTo>
                  <a:pt x="566" y="41"/>
                </a:lnTo>
                <a:lnTo>
                  <a:pt x="566" y="39"/>
                </a:lnTo>
                <a:lnTo>
                  <a:pt x="564" y="37"/>
                </a:lnTo>
                <a:lnTo>
                  <a:pt x="560" y="35"/>
                </a:lnTo>
                <a:lnTo>
                  <a:pt x="558" y="33"/>
                </a:lnTo>
                <a:lnTo>
                  <a:pt x="555" y="31"/>
                </a:lnTo>
                <a:lnTo>
                  <a:pt x="549" y="29"/>
                </a:lnTo>
                <a:lnTo>
                  <a:pt x="545" y="27"/>
                </a:lnTo>
                <a:lnTo>
                  <a:pt x="539" y="25"/>
                </a:lnTo>
                <a:lnTo>
                  <a:pt x="533" y="23"/>
                </a:lnTo>
                <a:lnTo>
                  <a:pt x="526" y="22"/>
                </a:lnTo>
                <a:lnTo>
                  <a:pt x="518" y="20"/>
                </a:lnTo>
                <a:lnTo>
                  <a:pt x="510" y="18"/>
                </a:lnTo>
                <a:lnTo>
                  <a:pt x="503" y="16"/>
                </a:lnTo>
                <a:lnTo>
                  <a:pt x="493" y="14"/>
                </a:lnTo>
                <a:lnTo>
                  <a:pt x="484" y="14"/>
                </a:lnTo>
                <a:lnTo>
                  <a:pt x="464" y="10"/>
                </a:lnTo>
                <a:lnTo>
                  <a:pt x="441" y="8"/>
                </a:lnTo>
                <a:lnTo>
                  <a:pt x="418" y="6"/>
                </a:lnTo>
                <a:lnTo>
                  <a:pt x="393" y="4"/>
                </a:lnTo>
                <a:lnTo>
                  <a:pt x="368" y="2"/>
                </a:lnTo>
                <a:lnTo>
                  <a:pt x="340" y="0"/>
                </a:lnTo>
                <a:lnTo>
                  <a:pt x="313" y="0"/>
                </a:lnTo>
                <a:lnTo>
                  <a:pt x="284" y="0"/>
                </a:lnTo>
              </a:path>
            </a:pathLst>
          </a:custGeom>
          <a:solidFill>
            <a:schemeClr val="tx1"/>
          </a:solidFill>
          <a:ln w="7938">
            <a:solidFill>
              <a:schemeClr val="tx1"/>
            </a:solidFill>
            <a:prstDash val="solid"/>
            <a:round/>
            <a:headEnd/>
            <a:tailEnd/>
          </a:ln>
        </p:spPr>
        <p:txBody>
          <a:bodyPr/>
          <a:lstStyle/>
          <a:p>
            <a:endParaRPr lang="en-GB"/>
          </a:p>
        </p:txBody>
      </p:sp>
      <p:sp>
        <p:nvSpPr>
          <p:cNvPr id="19547" name="Freeform 91"/>
          <p:cNvSpPr>
            <a:spLocks/>
          </p:cNvSpPr>
          <p:nvPr/>
        </p:nvSpPr>
        <p:spPr bwMode="auto">
          <a:xfrm>
            <a:off x="2989263" y="4140200"/>
            <a:ext cx="449262" cy="68263"/>
          </a:xfrm>
          <a:custGeom>
            <a:avLst/>
            <a:gdLst>
              <a:gd name="T0" fmla="*/ 255 w 568"/>
              <a:gd name="T1" fmla="*/ 0 h 86"/>
              <a:gd name="T2" fmla="*/ 200 w 568"/>
              <a:gd name="T3" fmla="*/ 2 h 86"/>
              <a:gd name="T4" fmla="*/ 150 w 568"/>
              <a:gd name="T5" fmla="*/ 6 h 86"/>
              <a:gd name="T6" fmla="*/ 104 w 568"/>
              <a:gd name="T7" fmla="*/ 9 h 86"/>
              <a:gd name="T8" fmla="*/ 75 w 568"/>
              <a:gd name="T9" fmla="*/ 13 h 86"/>
              <a:gd name="T10" fmla="*/ 58 w 568"/>
              <a:gd name="T11" fmla="*/ 17 h 86"/>
              <a:gd name="T12" fmla="*/ 42 w 568"/>
              <a:gd name="T13" fmla="*/ 21 h 86"/>
              <a:gd name="T14" fmla="*/ 29 w 568"/>
              <a:gd name="T15" fmla="*/ 25 h 86"/>
              <a:gd name="T16" fmla="*/ 17 w 568"/>
              <a:gd name="T17" fmla="*/ 29 h 86"/>
              <a:gd name="T18" fmla="*/ 10 w 568"/>
              <a:gd name="T19" fmla="*/ 33 h 86"/>
              <a:gd name="T20" fmla="*/ 4 w 568"/>
              <a:gd name="T21" fmla="*/ 36 h 86"/>
              <a:gd name="T22" fmla="*/ 0 w 568"/>
              <a:gd name="T23" fmla="*/ 40 h 86"/>
              <a:gd name="T24" fmla="*/ 0 w 568"/>
              <a:gd name="T25" fmla="*/ 46 h 86"/>
              <a:gd name="T26" fmla="*/ 4 w 568"/>
              <a:gd name="T27" fmla="*/ 50 h 86"/>
              <a:gd name="T28" fmla="*/ 10 w 568"/>
              <a:gd name="T29" fmla="*/ 54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7 h 86"/>
              <a:gd name="T42" fmla="*/ 150 w 568"/>
              <a:gd name="T43" fmla="*/ 81 h 86"/>
              <a:gd name="T44" fmla="*/ 200 w 568"/>
              <a:gd name="T45" fmla="*/ 84 h 86"/>
              <a:gd name="T46" fmla="*/ 255 w 568"/>
              <a:gd name="T47" fmla="*/ 86 h 86"/>
              <a:gd name="T48" fmla="*/ 313 w 568"/>
              <a:gd name="T49" fmla="*/ 86 h 86"/>
              <a:gd name="T50" fmla="*/ 368 w 568"/>
              <a:gd name="T51" fmla="*/ 84 h 86"/>
              <a:gd name="T52" fmla="*/ 420 w 568"/>
              <a:gd name="T53" fmla="*/ 81 h 86"/>
              <a:gd name="T54" fmla="*/ 466 w 568"/>
              <a:gd name="T55" fmla="*/ 77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4 h 86"/>
              <a:gd name="T68" fmla="*/ 566 w 568"/>
              <a:gd name="T69" fmla="*/ 50 h 86"/>
              <a:gd name="T70" fmla="*/ 568 w 568"/>
              <a:gd name="T71" fmla="*/ 46 h 86"/>
              <a:gd name="T72" fmla="*/ 568 w 568"/>
              <a:gd name="T73" fmla="*/ 40 h 86"/>
              <a:gd name="T74" fmla="*/ 566 w 568"/>
              <a:gd name="T75" fmla="*/ 36 h 86"/>
              <a:gd name="T76" fmla="*/ 560 w 568"/>
              <a:gd name="T77" fmla="*/ 33 h 86"/>
              <a:gd name="T78" fmla="*/ 551 w 568"/>
              <a:gd name="T79" fmla="*/ 29 h 86"/>
              <a:gd name="T80" fmla="*/ 541 w 568"/>
              <a:gd name="T81" fmla="*/ 25 h 86"/>
              <a:gd name="T82" fmla="*/ 528 w 568"/>
              <a:gd name="T83" fmla="*/ 21 h 86"/>
              <a:gd name="T84" fmla="*/ 512 w 568"/>
              <a:gd name="T85" fmla="*/ 17 h 86"/>
              <a:gd name="T86" fmla="*/ 495 w 568"/>
              <a:gd name="T87" fmla="*/ 13 h 86"/>
              <a:gd name="T88" fmla="*/ 466 w 568"/>
              <a:gd name="T89" fmla="*/ 9 h 86"/>
              <a:gd name="T90" fmla="*/ 420 w 568"/>
              <a:gd name="T91" fmla="*/ 6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0"/>
                </a:lnTo>
                <a:lnTo>
                  <a:pt x="200" y="2"/>
                </a:lnTo>
                <a:lnTo>
                  <a:pt x="175" y="4"/>
                </a:lnTo>
                <a:lnTo>
                  <a:pt x="150" y="6"/>
                </a:lnTo>
                <a:lnTo>
                  <a:pt x="125" y="8"/>
                </a:lnTo>
                <a:lnTo>
                  <a:pt x="104" y="9"/>
                </a:lnTo>
                <a:lnTo>
                  <a:pt x="85" y="11"/>
                </a:lnTo>
                <a:lnTo>
                  <a:pt x="75" y="13"/>
                </a:lnTo>
                <a:lnTo>
                  <a:pt x="65" y="15"/>
                </a:lnTo>
                <a:lnTo>
                  <a:pt x="58" y="17"/>
                </a:lnTo>
                <a:lnTo>
                  <a:pt x="48" y="19"/>
                </a:lnTo>
                <a:lnTo>
                  <a:pt x="42" y="21"/>
                </a:lnTo>
                <a:lnTo>
                  <a:pt x="35" y="23"/>
                </a:lnTo>
                <a:lnTo>
                  <a:pt x="29" y="25"/>
                </a:lnTo>
                <a:lnTo>
                  <a:pt x="23" y="27"/>
                </a:lnTo>
                <a:lnTo>
                  <a:pt x="17" y="29"/>
                </a:lnTo>
                <a:lnTo>
                  <a:pt x="14" y="31"/>
                </a:lnTo>
                <a:lnTo>
                  <a:pt x="10" y="33"/>
                </a:lnTo>
                <a:lnTo>
                  <a:pt x="6" y="34"/>
                </a:lnTo>
                <a:lnTo>
                  <a:pt x="4" y="36"/>
                </a:lnTo>
                <a:lnTo>
                  <a:pt x="2" y="38"/>
                </a:lnTo>
                <a:lnTo>
                  <a:pt x="0" y="40"/>
                </a:lnTo>
                <a:lnTo>
                  <a:pt x="0" y="42"/>
                </a:lnTo>
                <a:lnTo>
                  <a:pt x="0" y="46"/>
                </a:lnTo>
                <a:lnTo>
                  <a:pt x="2" y="48"/>
                </a:lnTo>
                <a:lnTo>
                  <a:pt x="4" y="50"/>
                </a:lnTo>
                <a:lnTo>
                  <a:pt x="6" y="52"/>
                </a:lnTo>
                <a:lnTo>
                  <a:pt x="10" y="54"/>
                </a:lnTo>
                <a:lnTo>
                  <a:pt x="14" y="56"/>
                </a:lnTo>
                <a:lnTo>
                  <a:pt x="17" y="57"/>
                </a:lnTo>
                <a:lnTo>
                  <a:pt x="23" y="59"/>
                </a:lnTo>
                <a:lnTo>
                  <a:pt x="29" y="61"/>
                </a:lnTo>
                <a:lnTo>
                  <a:pt x="35" y="63"/>
                </a:lnTo>
                <a:lnTo>
                  <a:pt x="42" y="65"/>
                </a:lnTo>
                <a:lnTo>
                  <a:pt x="48" y="67"/>
                </a:lnTo>
                <a:lnTo>
                  <a:pt x="58" y="69"/>
                </a:lnTo>
                <a:lnTo>
                  <a:pt x="65" y="71"/>
                </a:lnTo>
                <a:lnTo>
                  <a:pt x="75" y="73"/>
                </a:lnTo>
                <a:lnTo>
                  <a:pt x="85" y="73"/>
                </a:lnTo>
                <a:lnTo>
                  <a:pt x="104" y="77"/>
                </a:lnTo>
                <a:lnTo>
                  <a:pt x="125" y="79"/>
                </a:lnTo>
                <a:lnTo>
                  <a:pt x="150" y="81"/>
                </a:lnTo>
                <a:lnTo>
                  <a:pt x="175" y="82"/>
                </a:lnTo>
                <a:lnTo>
                  <a:pt x="200" y="84"/>
                </a:lnTo>
                <a:lnTo>
                  <a:pt x="226" y="84"/>
                </a:lnTo>
                <a:lnTo>
                  <a:pt x="255" y="86"/>
                </a:lnTo>
                <a:lnTo>
                  <a:pt x="284" y="86"/>
                </a:lnTo>
                <a:lnTo>
                  <a:pt x="313" y="86"/>
                </a:lnTo>
                <a:lnTo>
                  <a:pt x="342" y="84"/>
                </a:lnTo>
                <a:lnTo>
                  <a:pt x="368" y="84"/>
                </a:lnTo>
                <a:lnTo>
                  <a:pt x="395" y="82"/>
                </a:lnTo>
                <a:lnTo>
                  <a:pt x="420" y="81"/>
                </a:lnTo>
                <a:lnTo>
                  <a:pt x="443" y="79"/>
                </a:lnTo>
                <a:lnTo>
                  <a:pt x="466" y="77"/>
                </a:lnTo>
                <a:lnTo>
                  <a:pt x="485" y="73"/>
                </a:lnTo>
                <a:lnTo>
                  <a:pt x="495" y="73"/>
                </a:lnTo>
                <a:lnTo>
                  <a:pt x="505" y="71"/>
                </a:lnTo>
                <a:lnTo>
                  <a:pt x="512" y="69"/>
                </a:lnTo>
                <a:lnTo>
                  <a:pt x="520" y="67"/>
                </a:lnTo>
                <a:lnTo>
                  <a:pt x="528" y="65"/>
                </a:lnTo>
                <a:lnTo>
                  <a:pt x="535" y="63"/>
                </a:lnTo>
                <a:lnTo>
                  <a:pt x="541" y="61"/>
                </a:lnTo>
                <a:lnTo>
                  <a:pt x="547" y="59"/>
                </a:lnTo>
                <a:lnTo>
                  <a:pt x="551" y="57"/>
                </a:lnTo>
                <a:lnTo>
                  <a:pt x="556" y="56"/>
                </a:lnTo>
                <a:lnTo>
                  <a:pt x="560" y="54"/>
                </a:lnTo>
                <a:lnTo>
                  <a:pt x="562" y="52"/>
                </a:lnTo>
                <a:lnTo>
                  <a:pt x="566" y="50"/>
                </a:lnTo>
                <a:lnTo>
                  <a:pt x="568" y="48"/>
                </a:lnTo>
                <a:lnTo>
                  <a:pt x="568" y="46"/>
                </a:lnTo>
                <a:lnTo>
                  <a:pt x="568" y="42"/>
                </a:lnTo>
                <a:lnTo>
                  <a:pt x="568" y="40"/>
                </a:lnTo>
                <a:lnTo>
                  <a:pt x="568" y="38"/>
                </a:lnTo>
                <a:lnTo>
                  <a:pt x="566" y="36"/>
                </a:lnTo>
                <a:lnTo>
                  <a:pt x="562" y="34"/>
                </a:lnTo>
                <a:lnTo>
                  <a:pt x="560" y="33"/>
                </a:lnTo>
                <a:lnTo>
                  <a:pt x="556" y="31"/>
                </a:lnTo>
                <a:lnTo>
                  <a:pt x="551" y="29"/>
                </a:lnTo>
                <a:lnTo>
                  <a:pt x="547" y="27"/>
                </a:lnTo>
                <a:lnTo>
                  <a:pt x="541" y="25"/>
                </a:lnTo>
                <a:lnTo>
                  <a:pt x="535" y="23"/>
                </a:lnTo>
                <a:lnTo>
                  <a:pt x="528" y="21"/>
                </a:lnTo>
                <a:lnTo>
                  <a:pt x="520" y="19"/>
                </a:lnTo>
                <a:lnTo>
                  <a:pt x="512" y="17"/>
                </a:lnTo>
                <a:lnTo>
                  <a:pt x="505" y="15"/>
                </a:lnTo>
                <a:lnTo>
                  <a:pt x="495" y="13"/>
                </a:lnTo>
                <a:lnTo>
                  <a:pt x="485" y="11"/>
                </a:lnTo>
                <a:lnTo>
                  <a:pt x="466" y="9"/>
                </a:lnTo>
                <a:lnTo>
                  <a:pt x="443" y="8"/>
                </a:lnTo>
                <a:lnTo>
                  <a:pt x="420" y="6"/>
                </a:lnTo>
                <a:lnTo>
                  <a:pt x="395" y="4"/>
                </a:lnTo>
                <a:lnTo>
                  <a:pt x="368" y="2"/>
                </a:lnTo>
                <a:lnTo>
                  <a:pt x="342" y="0"/>
                </a:lnTo>
                <a:lnTo>
                  <a:pt x="313" y="0"/>
                </a:lnTo>
                <a:lnTo>
                  <a:pt x="284" y="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548" name="Freeform 92"/>
          <p:cNvSpPr>
            <a:spLocks/>
          </p:cNvSpPr>
          <p:nvPr/>
        </p:nvSpPr>
        <p:spPr bwMode="auto">
          <a:xfrm>
            <a:off x="2989263" y="4140200"/>
            <a:ext cx="449262" cy="68263"/>
          </a:xfrm>
          <a:custGeom>
            <a:avLst/>
            <a:gdLst>
              <a:gd name="T0" fmla="*/ 255 w 568"/>
              <a:gd name="T1" fmla="*/ 0 h 86"/>
              <a:gd name="T2" fmla="*/ 200 w 568"/>
              <a:gd name="T3" fmla="*/ 2 h 86"/>
              <a:gd name="T4" fmla="*/ 150 w 568"/>
              <a:gd name="T5" fmla="*/ 6 h 86"/>
              <a:gd name="T6" fmla="*/ 104 w 568"/>
              <a:gd name="T7" fmla="*/ 9 h 86"/>
              <a:gd name="T8" fmla="*/ 75 w 568"/>
              <a:gd name="T9" fmla="*/ 13 h 86"/>
              <a:gd name="T10" fmla="*/ 58 w 568"/>
              <a:gd name="T11" fmla="*/ 17 h 86"/>
              <a:gd name="T12" fmla="*/ 42 w 568"/>
              <a:gd name="T13" fmla="*/ 21 h 86"/>
              <a:gd name="T14" fmla="*/ 29 w 568"/>
              <a:gd name="T15" fmla="*/ 25 h 86"/>
              <a:gd name="T16" fmla="*/ 17 w 568"/>
              <a:gd name="T17" fmla="*/ 29 h 86"/>
              <a:gd name="T18" fmla="*/ 10 w 568"/>
              <a:gd name="T19" fmla="*/ 33 h 86"/>
              <a:gd name="T20" fmla="*/ 4 w 568"/>
              <a:gd name="T21" fmla="*/ 36 h 86"/>
              <a:gd name="T22" fmla="*/ 0 w 568"/>
              <a:gd name="T23" fmla="*/ 40 h 86"/>
              <a:gd name="T24" fmla="*/ 0 w 568"/>
              <a:gd name="T25" fmla="*/ 46 h 86"/>
              <a:gd name="T26" fmla="*/ 4 w 568"/>
              <a:gd name="T27" fmla="*/ 50 h 86"/>
              <a:gd name="T28" fmla="*/ 10 w 568"/>
              <a:gd name="T29" fmla="*/ 54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7 h 86"/>
              <a:gd name="T42" fmla="*/ 150 w 568"/>
              <a:gd name="T43" fmla="*/ 81 h 86"/>
              <a:gd name="T44" fmla="*/ 200 w 568"/>
              <a:gd name="T45" fmla="*/ 84 h 86"/>
              <a:gd name="T46" fmla="*/ 255 w 568"/>
              <a:gd name="T47" fmla="*/ 86 h 86"/>
              <a:gd name="T48" fmla="*/ 313 w 568"/>
              <a:gd name="T49" fmla="*/ 86 h 86"/>
              <a:gd name="T50" fmla="*/ 368 w 568"/>
              <a:gd name="T51" fmla="*/ 84 h 86"/>
              <a:gd name="T52" fmla="*/ 420 w 568"/>
              <a:gd name="T53" fmla="*/ 81 h 86"/>
              <a:gd name="T54" fmla="*/ 466 w 568"/>
              <a:gd name="T55" fmla="*/ 77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4 h 86"/>
              <a:gd name="T68" fmla="*/ 566 w 568"/>
              <a:gd name="T69" fmla="*/ 50 h 86"/>
              <a:gd name="T70" fmla="*/ 568 w 568"/>
              <a:gd name="T71" fmla="*/ 46 h 86"/>
              <a:gd name="T72" fmla="*/ 568 w 568"/>
              <a:gd name="T73" fmla="*/ 40 h 86"/>
              <a:gd name="T74" fmla="*/ 566 w 568"/>
              <a:gd name="T75" fmla="*/ 36 h 86"/>
              <a:gd name="T76" fmla="*/ 560 w 568"/>
              <a:gd name="T77" fmla="*/ 33 h 86"/>
              <a:gd name="T78" fmla="*/ 551 w 568"/>
              <a:gd name="T79" fmla="*/ 29 h 86"/>
              <a:gd name="T80" fmla="*/ 541 w 568"/>
              <a:gd name="T81" fmla="*/ 25 h 86"/>
              <a:gd name="T82" fmla="*/ 528 w 568"/>
              <a:gd name="T83" fmla="*/ 21 h 86"/>
              <a:gd name="T84" fmla="*/ 512 w 568"/>
              <a:gd name="T85" fmla="*/ 17 h 86"/>
              <a:gd name="T86" fmla="*/ 495 w 568"/>
              <a:gd name="T87" fmla="*/ 13 h 86"/>
              <a:gd name="T88" fmla="*/ 466 w 568"/>
              <a:gd name="T89" fmla="*/ 9 h 86"/>
              <a:gd name="T90" fmla="*/ 420 w 568"/>
              <a:gd name="T91" fmla="*/ 6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0"/>
                </a:lnTo>
                <a:lnTo>
                  <a:pt x="200" y="2"/>
                </a:lnTo>
                <a:lnTo>
                  <a:pt x="175" y="4"/>
                </a:lnTo>
                <a:lnTo>
                  <a:pt x="150" y="6"/>
                </a:lnTo>
                <a:lnTo>
                  <a:pt x="125" y="8"/>
                </a:lnTo>
                <a:lnTo>
                  <a:pt x="104" y="9"/>
                </a:lnTo>
                <a:lnTo>
                  <a:pt x="85" y="11"/>
                </a:lnTo>
                <a:lnTo>
                  <a:pt x="75" y="13"/>
                </a:lnTo>
                <a:lnTo>
                  <a:pt x="65" y="15"/>
                </a:lnTo>
                <a:lnTo>
                  <a:pt x="58" y="17"/>
                </a:lnTo>
                <a:lnTo>
                  <a:pt x="48" y="19"/>
                </a:lnTo>
                <a:lnTo>
                  <a:pt x="42" y="21"/>
                </a:lnTo>
                <a:lnTo>
                  <a:pt x="35" y="23"/>
                </a:lnTo>
                <a:lnTo>
                  <a:pt x="29" y="25"/>
                </a:lnTo>
                <a:lnTo>
                  <a:pt x="23" y="27"/>
                </a:lnTo>
                <a:lnTo>
                  <a:pt x="17" y="29"/>
                </a:lnTo>
                <a:lnTo>
                  <a:pt x="14" y="31"/>
                </a:lnTo>
                <a:lnTo>
                  <a:pt x="10" y="33"/>
                </a:lnTo>
                <a:lnTo>
                  <a:pt x="6" y="34"/>
                </a:lnTo>
                <a:lnTo>
                  <a:pt x="4" y="36"/>
                </a:lnTo>
                <a:lnTo>
                  <a:pt x="2" y="38"/>
                </a:lnTo>
                <a:lnTo>
                  <a:pt x="0" y="40"/>
                </a:lnTo>
                <a:lnTo>
                  <a:pt x="0" y="42"/>
                </a:lnTo>
                <a:lnTo>
                  <a:pt x="0" y="46"/>
                </a:lnTo>
                <a:lnTo>
                  <a:pt x="2" y="48"/>
                </a:lnTo>
                <a:lnTo>
                  <a:pt x="4" y="50"/>
                </a:lnTo>
                <a:lnTo>
                  <a:pt x="6" y="52"/>
                </a:lnTo>
                <a:lnTo>
                  <a:pt x="10" y="54"/>
                </a:lnTo>
                <a:lnTo>
                  <a:pt x="14" y="56"/>
                </a:lnTo>
                <a:lnTo>
                  <a:pt x="17" y="57"/>
                </a:lnTo>
                <a:lnTo>
                  <a:pt x="23" y="59"/>
                </a:lnTo>
                <a:lnTo>
                  <a:pt x="29" y="61"/>
                </a:lnTo>
                <a:lnTo>
                  <a:pt x="35" y="63"/>
                </a:lnTo>
                <a:lnTo>
                  <a:pt x="42" y="65"/>
                </a:lnTo>
                <a:lnTo>
                  <a:pt x="48" y="67"/>
                </a:lnTo>
                <a:lnTo>
                  <a:pt x="58" y="69"/>
                </a:lnTo>
                <a:lnTo>
                  <a:pt x="65" y="71"/>
                </a:lnTo>
                <a:lnTo>
                  <a:pt x="75" y="73"/>
                </a:lnTo>
                <a:lnTo>
                  <a:pt x="85" y="73"/>
                </a:lnTo>
                <a:lnTo>
                  <a:pt x="104" y="77"/>
                </a:lnTo>
                <a:lnTo>
                  <a:pt x="125" y="79"/>
                </a:lnTo>
                <a:lnTo>
                  <a:pt x="150" y="81"/>
                </a:lnTo>
                <a:lnTo>
                  <a:pt x="175" y="82"/>
                </a:lnTo>
                <a:lnTo>
                  <a:pt x="200" y="84"/>
                </a:lnTo>
                <a:lnTo>
                  <a:pt x="226" y="84"/>
                </a:lnTo>
                <a:lnTo>
                  <a:pt x="255" y="86"/>
                </a:lnTo>
                <a:lnTo>
                  <a:pt x="284" y="86"/>
                </a:lnTo>
                <a:lnTo>
                  <a:pt x="313" y="86"/>
                </a:lnTo>
                <a:lnTo>
                  <a:pt x="342" y="84"/>
                </a:lnTo>
                <a:lnTo>
                  <a:pt x="368" y="84"/>
                </a:lnTo>
                <a:lnTo>
                  <a:pt x="395" y="82"/>
                </a:lnTo>
                <a:lnTo>
                  <a:pt x="420" y="81"/>
                </a:lnTo>
                <a:lnTo>
                  <a:pt x="443" y="79"/>
                </a:lnTo>
                <a:lnTo>
                  <a:pt x="466" y="77"/>
                </a:lnTo>
                <a:lnTo>
                  <a:pt x="485" y="73"/>
                </a:lnTo>
                <a:lnTo>
                  <a:pt x="495" y="73"/>
                </a:lnTo>
                <a:lnTo>
                  <a:pt x="505" y="71"/>
                </a:lnTo>
                <a:lnTo>
                  <a:pt x="512" y="69"/>
                </a:lnTo>
                <a:lnTo>
                  <a:pt x="520" y="67"/>
                </a:lnTo>
                <a:lnTo>
                  <a:pt x="528" y="65"/>
                </a:lnTo>
                <a:lnTo>
                  <a:pt x="535" y="63"/>
                </a:lnTo>
                <a:lnTo>
                  <a:pt x="541" y="61"/>
                </a:lnTo>
                <a:lnTo>
                  <a:pt x="547" y="59"/>
                </a:lnTo>
                <a:lnTo>
                  <a:pt x="551" y="57"/>
                </a:lnTo>
                <a:lnTo>
                  <a:pt x="556" y="56"/>
                </a:lnTo>
                <a:lnTo>
                  <a:pt x="560" y="54"/>
                </a:lnTo>
                <a:lnTo>
                  <a:pt x="562" y="52"/>
                </a:lnTo>
                <a:lnTo>
                  <a:pt x="566" y="50"/>
                </a:lnTo>
                <a:lnTo>
                  <a:pt x="568" y="48"/>
                </a:lnTo>
                <a:lnTo>
                  <a:pt x="568" y="46"/>
                </a:lnTo>
                <a:lnTo>
                  <a:pt x="568" y="42"/>
                </a:lnTo>
                <a:lnTo>
                  <a:pt x="568" y="40"/>
                </a:lnTo>
                <a:lnTo>
                  <a:pt x="568" y="38"/>
                </a:lnTo>
                <a:lnTo>
                  <a:pt x="566" y="36"/>
                </a:lnTo>
                <a:lnTo>
                  <a:pt x="562" y="34"/>
                </a:lnTo>
                <a:lnTo>
                  <a:pt x="560" y="33"/>
                </a:lnTo>
                <a:lnTo>
                  <a:pt x="556" y="31"/>
                </a:lnTo>
                <a:lnTo>
                  <a:pt x="551" y="29"/>
                </a:lnTo>
                <a:lnTo>
                  <a:pt x="547" y="27"/>
                </a:lnTo>
                <a:lnTo>
                  <a:pt x="541" y="25"/>
                </a:lnTo>
                <a:lnTo>
                  <a:pt x="535" y="23"/>
                </a:lnTo>
                <a:lnTo>
                  <a:pt x="528" y="21"/>
                </a:lnTo>
                <a:lnTo>
                  <a:pt x="520" y="19"/>
                </a:lnTo>
                <a:lnTo>
                  <a:pt x="512" y="17"/>
                </a:lnTo>
                <a:lnTo>
                  <a:pt x="505" y="15"/>
                </a:lnTo>
                <a:lnTo>
                  <a:pt x="495" y="13"/>
                </a:lnTo>
                <a:lnTo>
                  <a:pt x="485" y="11"/>
                </a:lnTo>
                <a:lnTo>
                  <a:pt x="466" y="9"/>
                </a:lnTo>
                <a:lnTo>
                  <a:pt x="443" y="8"/>
                </a:lnTo>
                <a:lnTo>
                  <a:pt x="420" y="6"/>
                </a:lnTo>
                <a:lnTo>
                  <a:pt x="395" y="4"/>
                </a:lnTo>
                <a:lnTo>
                  <a:pt x="368" y="2"/>
                </a:lnTo>
                <a:lnTo>
                  <a:pt x="342" y="0"/>
                </a:lnTo>
                <a:lnTo>
                  <a:pt x="313" y="0"/>
                </a:lnTo>
                <a:lnTo>
                  <a:pt x="284" y="0"/>
                </a:lnTo>
              </a:path>
            </a:pathLst>
          </a:custGeom>
          <a:solidFill>
            <a:schemeClr val="tx1"/>
          </a:solidFill>
          <a:ln w="7938">
            <a:solidFill>
              <a:schemeClr val="tx1"/>
            </a:solidFill>
            <a:prstDash val="solid"/>
            <a:round/>
            <a:headEnd/>
            <a:tailEnd/>
          </a:ln>
        </p:spPr>
        <p:txBody>
          <a:bodyPr/>
          <a:lstStyle/>
          <a:p>
            <a:endParaRPr lang="en-GB"/>
          </a:p>
        </p:txBody>
      </p:sp>
      <p:sp>
        <p:nvSpPr>
          <p:cNvPr id="19550" name="Rectangle 94"/>
          <p:cNvSpPr>
            <a:spLocks noChangeArrowheads="1"/>
          </p:cNvSpPr>
          <p:nvPr/>
        </p:nvSpPr>
        <p:spPr bwMode="auto">
          <a:xfrm>
            <a:off x="2266950" y="3443288"/>
            <a:ext cx="31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sp>
        <p:nvSpPr>
          <p:cNvPr id="19551" name="Rectangle 95"/>
          <p:cNvSpPr>
            <a:spLocks noChangeArrowheads="1"/>
          </p:cNvSpPr>
          <p:nvPr/>
        </p:nvSpPr>
        <p:spPr bwMode="auto">
          <a:xfrm>
            <a:off x="2270125" y="3403600"/>
            <a:ext cx="156934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b="1" dirty="0">
                <a:solidFill>
                  <a:srgbClr val="000000"/>
                </a:solidFill>
              </a:rPr>
              <a:t>G       </a:t>
            </a:r>
            <a:r>
              <a:rPr lang="en-US" sz="1300" b="1" dirty="0" smtClean="0">
                <a:solidFill>
                  <a:srgbClr val="000000"/>
                </a:solidFill>
              </a:rPr>
              <a:t> A          T             </a:t>
            </a:r>
            <a:r>
              <a:rPr lang="en-US" sz="1300" b="1" dirty="0">
                <a:solidFill>
                  <a:srgbClr val="000000"/>
                </a:solidFill>
              </a:rPr>
              <a:t>C</a:t>
            </a:r>
            <a:endParaRPr lang="en-US" dirty="0"/>
          </a:p>
        </p:txBody>
      </p:sp>
      <p:sp>
        <p:nvSpPr>
          <p:cNvPr id="19552" name="Rectangle 96"/>
          <p:cNvSpPr>
            <a:spLocks noChangeArrowheads="1"/>
          </p:cNvSpPr>
          <p:nvPr/>
        </p:nvSpPr>
        <p:spPr bwMode="auto">
          <a:xfrm>
            <a:off x="3740150" y="3482975"/>
            <a:ext cx="31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sp>
        <p:nvSpPr>
          <p:cNvPr id="19559" name="Rectangle 103"/>
          <p:cNvSpPr>
            <a:spLocks noGrp="1" noChangeArrowheads="1"/>
          </p:cNvSpPr>
          <p:nvPr>
            <p:ph type="title"/>
          </p:nvPr>
        </p:nvSpPr>
        <p:spPr>
          <a:xfrm>
            <a:off x="0" y="304800"/>
            <a:ext cx="9144000" cy="1219200"/>
          </a:xfrm>
        </p:spPr>
        <p:txBody>
          <a:bodyPr/>
          <a:lstStyle/>
          <a:p>
            <a:r>
              <a:rPr lang="en-US" sz="4000"/>
              <a:t>Dye Terminator Sequencing</a:t>
            </a:r>
          </a:p>
        </p:txBody>
      </p:sp>
      <p:sp>
        <p:nvSpPr>
          <p:cNvPr id="19560" name="Rectangle 104"/>
          <p:cNvSpPr>
            <a:spLocks noGrp="1" noChangeArrowheads="1"/>
          </p:cNvSpPr>
          <p:nvPr>
            <p:ph type="body" idx="1"/>
          </p:nvPr>
        </p:nvSpPr>
        <p:spPr>
          <a:xfrm>
            <a:off x="457200" y="1600201"/>
            <a:ext cx="8229600" cy="1396752"/>
          </a:xfrm>
        </p:spPr>
        <p:txBody>
          <a:bodyPr/>
          <a:lstStyle/>
          <a:p>
            <a:pPr>
              <a:buFont typeface="Wingdings" pitchFamily="2" charset="2"/>
              <a:buNone/>
            </a:pPr>
            <a:r>
              <a:rPr lang="en-US" dirty="0"/>
              <a:t>  The DNA ladder is resolved in one gel lane or in </a:t>
            </a:r>
            <a:r>
              <a:rPr lang="en-US" dirty="0" smtClean="0"/>
              <a:t>a capillary</a:t>
            </a:r>
            <a:endParaRPr lang="en-US" dirty="0"/>
          </a:p>
        </p:txBody>
      </p:sp>
    </p:spTree>
    <p:extLst>
      <p:ext uri="{BB962C8B-B14F-4D97-AF65-F5344CB8AC3E}">
        <p14:creationId xmlns:p14="http://schemas.microsoft.com/office/powerpoint/2010/main" val="13048176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06" name="Rectangle 126"/>
          <p:cNvSpPr>
            <a:spLocks noGrp="1" noChangeArrowheads="1"/>
          </p:cNvSpPr>
          <p:nvPr>
            <p:ph type="body" idx="1"/>
          </p:nvPr>
        </p:nvSpPr>
        <p:spPr/>
        <p:txBody>
          <a:bodyPr/>
          <a:lstStyle/>
          <a:p>
            <a:r>
              <a:rPr lang="en-US" sz="2700"/>
              <a:t>The DNA ladder is read on an </a:t>
            </a:r>
            <a:r>
              <a:rPr lang="en-US" sz="2700">
                <a:solidFill>
                  <a:srgbClr val="FF3300"/>
                </a:solidFill>
              </a:rPr>
              <a:t>electropherogram.</a:t>
            </a:r>
          </a:p>
          <a:p>
            <a:endParaRPr lang="en-US" sz="2800"/>
          </a:p>
        </p:txBody>
      </p:sp>
      <p:sp>
        <p:nvSpPr>
          <p:cNvPr id="20482" name="Rectangle 2"/>
          <p:cNvSpPr>
            <a:spLocks noChangeArrowheads="1"/>
          </p:cNvSpPr>
          <p:nvPr/>
        </p:nvSpPr>
        <p:spPr bwMode="auto">
          <a:xfrm>
            <a:off x="381000" y="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4000">
                <a:solidFill>
                  <a:schemeClr val="bg1"/>
                </a:solidFill>
                <a:effectLst>
                  <a:outerShdw blurRad="38100" dist="38100" dir="2700000" algn="tl">
                    <a:srgbClr val="C0C0C0"/>
                  </a:outerShdw>
                </a:effectLst>
              </a:rPr>
              <a:t/>
            </a:r>
            <a:br>
              <a:rPr lang="en-US" sz="4000">
                <a:solidFill>
                  <a:schemeClr val="bg1"/>
                </a:solidFill>
                <a:effectLst>
                  <a:outerShdw blurRad="38100" dist="38100" dir="2700000" algn="tl">
                    <a:srgbClr val="C0C0C0"/>
                  </a:outerShdw>
                </a:effectLst>
              </a:rPr>
            </a:br>
            <a:endParaRPr lang="en-US" sz="4000">
              <a:solidFill>
                <a:schemeClr val="bg1"/>
              </a:solidFill>
              <a:effectLst>
                <a:outerShdw blurRad="38100" dist="38100" dir="2700000" algn="tl">
                  <a:srgbClr val="C0C0C0"/>
                </a:outerShdw>
              </a:effectLst>
            </a:endParaRPr>
          </a:p>
        </p:txBody>
      </p:sp>
      <p:sp>
        <p:nvSpPr>
          <p:cNvPr id="20483" name="Text Box 3"/>
          <p:cNvSpPr txBox="1">
            <a:spLocks noChangeArrowheads="1"/>
          </p:cNvSpPr>
          <p:nvPr/>
        </p:nvSpPr>
        <p:spPr bwMode="auto">
          <a:xfrm>
            <a:off x="304800" y="1219200"/>
            <a:ext cx="853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endParaRPr lang="en-US" sz="2800" b="1"/>
          </a:p>
        </p:txBody>
      </p:sp>
      <p:sp>
        <p:nvSpPr>
          <p:cNvPr id="20485" name="Rectangle 5"/>
          <p:cNvSpPr>
            <a:spLocks noChangeArrowheads="1"/>
          </p:cNvSpPr>
          <p:nvPr/>
        </p:nvSpPr>
        <p:spPr bwMode="auto">
          <a:xfrm>
            <a:off x="6705600" y="3200400"/>
            <a:ext cx="8048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a:solidFill>
                  <a:srgbClr val="FF0000"/>
                </a:solidFill>
              </a:rPr>
              <a:t>Capillary</a:t>
            </a:r>
            <a:endParaRPr lang="en-US"/>
          </a:p>
        </p:txBody>
      </p:sp>
      <p:sp>
        <p:nvSpPr>
          <p:cNvPr id="20523" name="Rectangle 43"/>
          <p:cNvSpPr>
            <a:spLocks noChangeArrowheads="1"/>
          </p:cNvSpPr>
          <p:nvPr/>
        </p:nvSpPr>
        <p:spPr bwMode="auto">
          <a:xfrm>
            <a:off x="1628775" y="3200400"/>
            <a:ext cx="7286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a:solidFill>
                  <a:srgbClr val="FF0000"/>
                </a:solidFill>
              </a:rPr>
              <a:t>Slab gel</a:t>
            </a:r>
            <a:endParaRPr lang="en-US"/>
          </a:p>
        </p:txBody>
      </p:sp>
      <p:sp>
        <p:nvSpPr>
          <p:cNvPr id="20524" name="Rectangle 44"/>
          <p:cNvSpPr>
            <a:spLocks noChangeArrowheads="1"/>
          </p:cNvSpPr>
          <p:nvPr/>
        </p:nvSpPr>
        <p:spPr bwMode="auto">
          <a:xfrm>
            <a:off x="2957513" y="4175125"/>
            <a:ext cx="3175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grpSp>
        <p:nvGrpSpPr>
          <p:cNvPr id="20579" name="Group 99"/>
          <p:cNvGrpSpPr>
            <a:grpSpLocks/>
          </p:cNvGrpSpPr>
          <p:nvPr/>
        </p:nvGrpSpPr>
        <p:grpSpPr bwMode="auto">
          <a:xfrm>
            <a:off x="2895600" y="4191000"/>
            <a:ext cx="381000" cy="1252538"/>
            <a:chOff x="1344" y="2619"/>
            <a:chExt cx="300" cy="811"/>
          </a:xfrm>
        </p:grpSpPr>
        <p:sp>
          <p:nvSpPr>
            <p:cNvPr id="20556" name="Freeform 76"/>
            <p:cNvSpPr>
              <a:spLocks/>
            </p:cNvSpPr>
            <p:nvPr/>
          </p:nvSpPr>
          <p:spPr bwMode="auto">
            <a:xfrm>
              <a:off x="1344" y="2619"/>
              <a:ext cx="283" cy="43"/>
            </a:xfrm>
            <a:custGeom>
              <a:avLst/>
              <a:gdLst>
                <a:gd name="T0" fmla="*/ 253 w 566"/>
                <a:gd name="T1" fmla="*/ 0 h 87"/>
                <a:gd name="T2" fmla="*/ 198 w 566"/>
                <a:gd name="T3" fmla="*/ 2 h 87"/>
                <a:gd name="T4" fmla="*/ 148 w 566"/>
                <a:gd name="T5" fmla="*/ 4 h 87"/>
                <a:gd name="T6" fmla="*/ 102 w 566"/>
                <a:gd name="T7" fmla="*/ 10 h 87"/>
                <a:gd name="T8" fmla="*/ 73 w 566"/>
                <a:gd name="T9" fmla="*/ 14 h 87"/>
                <a:gd name="T10" fmla="*/ 56 w 566"/>
                <a:gd name="T11" fmla="*/ 17 h 87"/>
                <a:gd name="T12" fmla="*/ 41 w 566"/>
                <a:gd name="T13" fmla="*/ 19 h 87"/>
                <a:gd name="T14" fmla="*/ 27 w 566"/>
                <a:gd name="T15" fmla="*/ 23 h 87"/>
                <a:gd name="T16" fmla="*/ 17 w 566"/>
                <a:gd name="T17" fmla="*/ 27 h 87"/>
                <a:gd name="T18" fmla="*/ 8 w 566"/>
                <a:gd name="T19" fmla="*/ 33 h 87"/>
                <a:gd name="T20" fmla="*/ 2 w 566"/>
                <a:gd name="T21" fmla="*/ 37 h 87"/>
                <a:gd name="T22" fmla="*/ 0 w 566"/>
                <a:gd name="T23" fmla="*/ 41 h 87"/>
                <a:gd name="T24" fmla="*/ 0 w 566"/>
                <a:gd name="T25" fmla="*/ 44 h 87"/>
                <a:gd name="T26" fmla="*/ 2 w 566"/>
                <a:gd name="T27" fmla="*/ 50 h 87"/>
                <a:gd name="T28" fmla="*/ 8 w 566"/>
                <a:gd name="T29" fmla="*/ 54 h 87"/>
                <a:gd name="T30" fmla="*/ 17 w 566"/>
                <a:gd name="T31" fmla="*/ 58 h 87"/>
                <a:gd name="T32" fmla="*/ 27 w 566"/>
                <a:gd name="T33" fmla="*/ 62 h 87"/>
                <a:gd name="T34" fmla="*/ 41 w 566"/>
                <a:gd name="T35" fmla="*/ 65 h 87"/>
                <a:gd name="T36" fmla="*/ 56 w 566"/>
                <a:gd name="T37" fmla="*/ 69 h 87"/>
                <a:gd name="T38" fmla="*/ 73 w 566"/>
                <a:gd name="T39" fmla="*/ 71 h 87"/>
                <a:gd name="T40" fmla="*/ 102 w 566"/>
                <a:gd name="T41" fmla="*/ 77 h 87"/>
                <a:gd name="T42" fmla="*/ 148 w 566"/>
                <a:gd name="T43" fmla="*/ 81 h 87"/>
                <a:gd name="T44" fmla="*/ 198 w 566"/>
                <a:gd name="T45" fmla="*/ 85 h 87"/>
                <a:gd name="T46" fmla="*/ 253 w 566"/>
                <a:gd name="T47" fmla="*/ 87 h 87"/>
                <a:gd name="T48" fmla="*/ 311 w 566"/>
                <a:gd name="T49" fmla="*/ 87 h 87"/>
                <a:gd name="T50" fmla="*/ 367 w 566"/>
                <a:gd name="T51" fmla="*/ 85 h 87"/>
                <a:gd name="T52" fmla="*/ 418 w 566"/>
                <a:gd name="T53" fmla="*/ 81 h 87"/>
                <a:gd name="T54" fmla="*/ 463 w 566"/>
                <a:gd name="T55" fmla="*/ 77 h 87"/>
                <a:gd name="T56" fmla="*/ 491 w 566"/>
                <a:gd name="T57" fmla="*/ 71 h 87"/>
                <a:gd name="T58" fmla="*/ 509 w 566"/>
                <a:gd name="T59" fmla="*/ 69 h 87"/>
                <a:gd name="T60" fmla="*/ 524 w 566"/>
                <a:gd name="T61" fmla="*/ 65 h 87"/>
                <a:gd name="T62" fmla="*/ 537 w 566"/>
                <a:gd name="T63" fmla="*/ 62 h 87"/>
                <a:gd name="T64" fmla="*/ 549 w 566"/>
                <a:gd name="T65" fmla="*/ 58 h 87"/>
                <a:gd name="T66" fmla="*/ 556 w 566"/>
                <a:gd name="T67" fmla="*/ 54 h 87"/>
                <a:gd name="T68" fmla="*/ 562 w 566"/>
                <a:gd name="T69" fmla="*/ 50 h 87"/>
                <a:gd name="T70" fmla="*/ 566 w 566"/>
                <a:gd name="T71" fmla="*/ 44 h 87"/>
                <a:gd name="T72" fmla="*/ 566 w 566"/>
                <a:gd name="T73" fmla="*/ 41 h 87"/>
                <a:gd name="T74" fmla="*/ 562 w 566"/>
                <a:gd name="T75" fmla="*/ 37 h 87"/>
                <a:gd name="T76" fmla="*/ 556 w 566"/>
                <a:gd name="T77" fmla="*/ 33 h 87"/>
                <a:gd name="T78" fmla="*/ 549 w 566"/>
                <a:gd name="T79" fmla="*/ 27 h 87"/>
                <a:gd name="T80" fmla="*/ 537 w 566"/>
                <a:gd name="T81" fmla="*/ 23 h 87"/>
                <a:gd name="T82" fmla="*/ 524 w 566"/>
                <a:gd name="T83" fmla="*/ 19 h 87"/>
                <a:gd name="T84" fmla="*/ 509 w 566"/>
                <a:gd name="T85" fmla="*/ 17 h 87"/>
                <a:gd name="T86" fmla="*/ 491 w 566"/>
                <a:gd name="T87" fmla="*/ 14 h 87"/>
                <a:gd name="T88" fmla="*/ 463 w 566"/>
                <a:gd name="T89" fmla="*/ 10 h 87"/>
                <a:gd name="T90" fmla="*/ 418 w 566"/>
                <a:gd name="T91" fmla="*/ 4 h 87"/>
                <a:gd name="T92" fmla="*/ 367 w 566"/>
                <a:gd name="T93" fmla="*/ 2 h 87"/>
                <a:gd name="T94" fmla="*/ 311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2" y="0"/>
                  </a:moveTo>
                  <a:lnTo>
                    <a:pt x="253" y="0"/>
                  </a:lnTo>
                  <a:lnTo>
                    <a:pt x="227" y="0"/>
                  </a:lnTo>
                  <a:lnTo>
                    <a:pt x="198" y="2"/>
                  </a:lnTo>
                  <a:lnTo>
                    <a:pt x="173" y="2"/>
                  </a:lnTo>
                  <a:lnTo>
                    <a:pt x="148" y="4"/>
                  </a:lnTo>
                  <a:lnTo>
                    <a:pt x="125" y="6"/>
                  </a:lnTo>
                  <a:lnTo>
                    <a:pt x="102" y="10"/>
                  </a:lnTo>
                  <a:lnTo>
                    <a:pt x="83" y="12"/>
                  </a:lnTo>
                  <a:lnTo>
                    <a:pt x="73" y="14"/>
                  </a:lnTo>
                  <a:lnTo>
                    <a:pt x="64" y="16"/>
                  </a:lnTo>
                  <a:lnTo>
                    <a:pt x="56" y="17"/>
                  </a:lnTo>
                  <a:lnTo>
                    <a:pt x="48" y="19"/>
                  </a:lnTo>
                  <a:lnTo>
                    <a:pt x="41" y="19"/>
                  </a:lnTo>
                  <a:lnTo>
                    <a:pt x="35" y="21"/>
                  </a:lnTo>
                  <a:lnTo>
                    <a:pt x="27" y="23"/>
                  </a:lnTo>
                  <a:lnTo>
                    <a:pt x="21" y="25"/>
                  </a:lnTo>
                  <a:lnTo>
                    <a:pt x="17" y="27"/>
                  </a:lnTo>
                  <a:lnTo>
                    <a:pt x="12" y="29"/>
                  </a:lnTo>
                  <a:lnTo>
                    <a:pt x="8" y="33"/>
                  </a:lnTo>
                  <a:lnTo>
                    <a:pt x="6" y="35"/>
                  </a:lnTo>
                  <a:lnTo>
                    <a:pt x="2" y="37"/>
                  </a:lnTo>
                  <a:lnTo>
                    <a:pt x="2" y="39"/>
                  </a:lnTo>
                  <a:lnTo>
                    <a:pt x="0" y="41"/>
                  </a:lnTo>
                  <a:lnTo>
                    <a:pt x="0" y="42"/>
                  </a:lnTo>
                  <a:lnTo>
                    <a:pt x="0" y="44"/>
                  </a:lnTo>
                  <a:lnTo>
                    <a:pt x="2" y="46"/>
                  </a:lnTo>
                  <a:lnTo>
                    <a:pt x="2" y="50"/>
                  </a:lnTo>
                  <a:lnTo>
                    <a:pt x="6" y="52"/>
                  </a:lnTo>
                  <a:lnTo>
                    <a:pt x="8" y="54"/>
                  </a:lnTo>
                  <a:lnTo>
                    <a:pt x="12" y="56"/>
                  </a:lnTo>
                  <a:lnTo>
                    <a:pt x="17" y="58"/>
                  </a:lnTo>
                  <a:lnTo>
                    <a:pt x="21" y="60"/>
                  </a:lnTo>
                  <a:lnTo>
                    <a:pt x="27" y="62"/>
                  </a:lnTo>
                  <a:lnTo>
                    <a:pt x="35" y="64"/>
                  </a:lnTo>
                  <a:lnTo>
                    <a:pt x="41" y="65"/>
                  </a:lnTo>
                  <a:lnTo>
                    <a:pt x="48" y="67"/>
                  </a:lnTo>
                  <a:lnTo>
                    <a:pt x="56" y="69"/>
                  </a:lnTo>
                  <a:lnTo>
                    <a:pt x="64" y="69"/>
                  </a:lnTo>
                  <a:lnTo>
                    <a:pt x="73" y="71"/>
                  </a:lnTo>
                  <a:lnTo>
                    <a:pt x="83" y="73"/>
                  </a:lnTo>
                  <a:lnTo>
                    <a:pt x="102" y="77"/>
                  </a:lnTo>
                  <a:lnTo>
                    <a:pt x="125" y="79"/>
                  </a:lnTo>
                  <a:lnTo>
                    <a:pt x="148" y="81"/>
                  </a:lnTo>
                  <a:lnTo>
                    <a:pt x="173" y="83"/>
                  </a:lnTo>
                  <a:lnTo>
                    <a:pt x="198" y="85"/>
                  </a:lnTo>
                  <a:lnTo>
                    <a:pt x="227" y="85"/>
                  </a:lnTo>
                  <a:lnTo>
                    <a:pt x="253" y="87"/>
                  </a:lnTo>
                  <a:lnTo>
                    <a:pt x="282" y="87"/>
                  </a:lnTo>
                  <a:lnTo>
                    <a:pt x="311" y="87"/>
                  </a:lnTo>
                  <a:lnTo>
                    <a:pt x="340" y="85"/>
                  </a:lnTo>
                  <a:lnTo>
                    <a:pt x="367" y="85"/>
                  </a:lnTo>
                  <a:lnTo>
                    <a:pt x="393" y="83"/>
                  </a:lnTo>
                  <a:lnTo>
                    <a:pt x="418" y="81"/>
                  </a:lnTo>
                  <a:lnTo>
                    <a:pt x="441" y="79"/>
                  </a:lnTo>
                  <a:lnTo>
                    <a:pt x="463" y="77"/>
                  </a:lnTo>
                  <a:lnTo>
                    <a:pt x="484" y="73"/>
                  </a:lnTo>
                  <a:lnTo>
                    <a:pt x="491" y="71"/>
                  </a:lnTo>
                  <a:lnTo>
                    <a:pt x="501" y="69"/>
                  </a:lnTo>
                  <a:lnTo>
                    <a:pt x="509" y="69"/>
                  </a:lnTo>
                  <a:lnTo>
                    <a:pt x="518" y="67"/>
                  </a:lnTo>
                  <a:lnTo>
                    <a:pt x="524" y="65"/>
                  </a:lnTo>
                  <a:lnTo>
                    <a:pt x="532" y="64"/>
                  </a:lnTo>
                  <a:lnTo>
                    <a:pt x="537" y="62"/>
                  </a:lnTo>
                  <a:lnTo>
                    <a:pt x="543" y="60"/>
                  </a:lnTo>
                  <a:lnTo>
                    <a:pt x="549" y="58"/>
                  </a:lnTo>
                  <a:lnTo>
                    <a:pt x="553" y="56"/>
                  </a:lnTo>
                  <a:lnTo>
                    <a:pt x="556" y="54"/>
                  </a:lnTo>
                  <a:lnTo>
                    <a:pt x="560" y="52"/>
                  </a:lnTo>
                  <a:lnTo>
                    <a:pt x="562" y="50"/>
                  </a:lnTo>
                  <a:lnTo>
                    <a:pt x="564" y="46"/>
                  </a:lnTo>
                  <a:lnTo>
                    <a:pt x="566" y="44"/>
                  </a:lnTo>
                  <a:lnTo>
                    <a:pt x="566" y="42"/>
                  </a:lnTo>
                  <a:lnTo>
                    <a:pt x="566" y="41"/>
                  </a:lnTo>
                  <a:lnTo>
                    <a:pt x="564" y="39"/>
                  </a:lnTo>
                  <a:lnTo>
                    <a:pt x="562" y="37"/>
                  </a:lnTo>
                  <a:lnTo>
                    <a:pt x="560" y="35"/>
                  </a:lnTo>
                  <a:lnTo>
                    <a:pt x="556" y="33"/>
                  </a:lnTo>
                  <a:lnTo>
                    <a:pt x="553" y="29"/>
                  </a:lnTo>
                  <a:lnTo>
                    <a:pt x="549" y="27"/>
                  </a:lnTo>
                  <a:lnTo>
                    <a:pt x="543" y="25"/>
                  </a:lnTo>
                  <a:lnTo>
                    <a:pt x="537" y="23"/>
                  </a:lnTo>
                  <a:lnTo>
                    <a:pt x="532" y="21"/>
                  </a:lnTo>
                  <a:lnTo>
                    <a:pt x="524" y="19"/>
                  </a:lnTo>
                  <a:lnTo>
                    <a:pt x="518" y="19"/>
                  </a:lnTo>
                  <a:lnTo>
                    <a:pt x="509" y="17"/>
                  </a:lnTo>
                  <a:lnTo>
                    <a:pt x="501" y="16"/>
                  </a:lnTo>
                  <a:lnTo>
                    <a:pt x="491" y="14"/>
                  </a:lnTo>
                  <a:lnTo>
                    <a:pt x="484" y="12"/>
                  </a:lnTo>
                  <a:lnTo>
                    <a:pt x="463" y="10"/>
                  </a:lnTo>
                  <a:lnTo>
                    <a:pt x="441" y="6"/>
                  </a:lnTo>
                  <a:lnTo>
                    <a:pt x="418" y="4"/>
                  </a:lnTo>
                  <a:lnTo>
                    <a:pt x="393" y="2"/>
                  </a:lnTo>
                  <a:lnTo>
                    <a:pt x="367" y="2"/>
                  </a:lnTo>
                  <a:lnTo>
                    <a:pt x="340" y="0"/>
                  </a:lnTo>
                  <a:lnTo>
                    <a:pt x="311" y="0"/>
                  </a:lnTo>
                  <a:lnTo>
                    <a:pt x="282" y="0"/>
                  </a:lnTo>
                </a:path>
              </a:pathLst>
            </a:custGeom>
            <a:solidFill>
              <a:schemeClr val="tx1"/>
            </a:solidFill>
            <a:ln w="7938">
              <a:solidFill>
                <a:srgbClr val="000000"/>
              </a:solidFill>
              <a:prstDash val="solid"/>
              <a:round/>
              <a:headEnd/>
              <a:tailEnd/>
            </a:ln>
          </p:spPr>
          <p:txBody>
            <a:bodyPr/>
            <a:lstStyle/>
            <a:p>
              <a:endParaRPr lang="en-GB"/>
            </a:p>
          </p:txBody>
        </p:sp>
        <p:sp>
          <p:nvSpPr>
            <p:cNvPr id="20558" name="Freeform 78"/>
            <p:cNvSpPr>
              <a:spLocks/>
            </p:cNvSpPr>
            <p:nvPr/>
          </p:nvSpPr>
          <p:spPr bwMode="auto">
            <a:xfrm>
              <a:off x="1361" y="2918"/>
              <a:ext cx="283" cy="44"/>
            </a:xfrm>
            <a:custGeom>
              <a:avLst/>
              <a:gdLst>
                <a:gd name="T0" fmla="*/ 256 w 566"/>
                <a:gd name="T1" fmla="*/ 2 h 86"/>
                <a:gd name="T2" fmla="*/ 200 w 566"/>
                <a:gd name="T3" fmla="*/ 2 h 86"/>
                <a:gd name="T4" fmla="*/ 148 w 566"/>
                <a:gd name="T5" fmla="*/ 5 h 86"/>
                <a:gd name="T6" fmla="*/ 104 w 566"/>
                <a:gd name="T7" fmla="*/ 11 h 86"/>
                <a:gd name="T8" fmla="*/ 73 w 566"/>
                <a:gd name="T9" fmla="*/ 15 h 86"/>
                <a:gd name="T10" fmla="*/ 56 w 566"/>
                <a:gd name="T11" fmla="*/ 19 h 86"/>
                <a:gd name="T12" fmla="*/ 41 w 566"/>
                <a:gd name="T13" fmla="*/ 21 h 86"/>
                <a:gd name="T14" fmla="*/ 29 w 566"/>
                <a:gd name="T15" fmla="*/ 25 h 86"/>
                <a:gd name="T16" fmla="*/ 18 w 566"/>
                <a:gd name="T17" fmla="*/ 28 h 86"/>
                <a:gd name="T18" fmla="*/ 10 w 566"/>
                <a:gd name="T19" fmla="*/ 32 h 86"/>
                <a:gd name="T20" fmla="*/ 4 w 566"/>
                <a:gd name="T21" fmla="*/ 38 h 86"/>
                <a:gd name="T22" fmla="*/ 0 w 566"/>
                <a:gd name="T23" fmla="*/ 42 h 86"/>
                <a:gd name="T24" fmla="*/ 0 w 566"/>
                <a:gd name="T25" fmla="*/ 46 h 86"/>
                <a:gd name="T26" fmla="*/ 4 w 566"/>
                <a:gd name="T27" fmla="*/ 50 h 86"/>
                <a:gd name="T28" fmla="*/ 10 w 566"/>
                <a:gd name="T29" fmla="*/ 55 h 86"/>
                <a:gd name="T30" fmla="*/ 18 w 566"/>
                <a:gd name="T31" fmla="*/ 59 h 86"/>
                <a:gd name="T32" fmla="*/ 29 w 566"/>
                <a:gd name="T33" fmla="*/ 63 h 86"/>
                <a:gd name="T34" fmla="*/ 41 w 566"/>
                <a:gd name="T35" fmla="*/ 67 h 86"/>
                <a:gd name="T36" fmla="*/ 56 w 566"/>
                <a:gd name="T37" fmla="*/ 69 h 86"/>
                <a:gd name="T38" fmla="*/ 73 w 566"/>
                <a:gd name="T39" fmla="*/ 73 h 86"/>
                <a:gd name="T40" fmla="*/ 104 w 566"/>
                <a:gd name="T41" fmla="*/ 76 h 86"/>
                <a:gd name="T42" fmla="*/ 148 w 566"/>
                <a:gd name="T43" fmla="*/ 82 h 86"/>
                <a:gd name="T44" fmla="*/ 200 w 566"/>
                <a:gd name="T45" fmla="*/ 84 h 86"/>
                <a:gd name="T46" fmla="*/ 256 w 566"/>
                <a:gd name="T47" fmla="*/ 86 h 86"/>
                <a:gd name="T48" fmla="*/ 313 w 566"/>
                <a:gd name="T49" fmla="*/ 86 h 86"/>
                <a:gd name="T50" fmla="*/ 369 w 566"/>
                <a:gd name="T51" fmla="*/ 84 h 86"/>
                <a:gd name="T52" fmla="*/ 419 w 566"/>
                <a:gd name="T53" fmla="*/ 82 h 86"/>
                <a:gd name="T54" fmla="*/ 463 w 566"/>
                <a:gd name="T55" fmla="*/ 76 h 86"/>
                <a:gd name="T56" fmla="*/ 493 w 566"/>
                <a:gd name="T57" fmla="*/ 73 h 86"/>
                <a:gd name="T58" fmla="*/ 511 w 566"/>
                <a:gd name="T59" fmla="*/ 69 h 86"/>
                <a:gd name="T60" fmla="*/ 526 w 566"/>
                <a:gd name="T61" fmla="*/ 67 h 86"/>
                <a:gd name="T62" fmla="*/ 539 w 566"/>
                <a:gd name="T63" fmla="*/ 63 h 86"/>
                <a:gd name="T64" fmla="*/ 549 w 566"/>
                <a:gd name="T65" fmla="*/ 59 h 86"/>
                <a:gd name="T66" fmla="*/ 559 w 566"/>
                <a:gd name="T67" fmla="*/ 55 h 86"/>
                <a:gd name="T68" fmla="*/ 562 w 566"/>
                <a:gd name="T69" fmla="*/ 50 h 86"/>
                <a:gd name="T70" fmla="*/ 566 w 566"/>
                <a:gd name="T71" fmla="*/ 46 h 86"/>
                <a:gd name="T72" fmla="*/ 566 w 566"/>
                <a:gd name="T73" fmla="*/ 42 h 86"/>
                <a:gd name="T74" fmla="*/ 562 w 566"/>
                <a:gd name="T75" fmla="*/ 38 h 86"/>
                <a:gd name="T76" fmla="*/ 559 w 566"/>
                <a:gd name="T77" fmla="*/ 32 h 86"/>
                <a:gd name="T78" fmla="*/ 549 w 566"/>
                <a:gd name="T79" fmla="*/ 28 h 86"/>
                <a:gd name="T80" fmla="*/ 539 w 566"/>
                <a:gd name="T81" fmla="*/ 25 h 86"/>
                <a:gd name="T82" fmla="*/ 526 w 566"/>
                <a:gd name="T83" fmla="*/ 21 h 86"/>
                <a:gd name="T84" fmla="*/ 511 w 566"/>
                <a:gd name="T85" fmla="*/ 19 h 86"/>
                <a:gd name="T86" fmla="*/ 493 w 566"/>
                <a:gd name="T87" fmla="*/ 15 h 86"/>
                <a:gd name="T88" fmla="*/ 463 w 566"/>
                <a:gd name="T89" fmla="*/ 11 h 86"/>
                <a:gd name="T90" fmla="*/ 419 w 566"/>
                <a:gd name="T91" fmla="*/ 5 h 86"/>
                <a:gd name="T92" fmla="*/ 367 w 566"/>
                <a:gd name="T93" fmla="*/ 2 h 86"/>
                <a:gd name="T94" fmla="*/ 313 w 566"/>
                <a:gd name="T95"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6" y="2"/>
                  </a:lnTo>
                  <a:lnTo>
                    <a:pt x="227" y="2"/>
                  </a:lnTo>
                  <a:lnTo>
                    <a:pt x="200" y="2"/>
                  </a:lnTo>
                  <a:lnTo>
                    <a:pt x="173" y="4"/>
                  </a:lnTo>
                  <a:lnTo>
                    <a:pt x="148" y="5"/>
                  </a:lnTo>
                  <a:lnTo>
                    <a:pt x="125" y="7"/>
                  </a:lnTo>
                  <a:lnTo>
                    <a:pt x="104" y="11"/>
                  </a:lnTo>
                  <a:lnTo>
                    <a:pt x="83" y="13"/>
                  </a:lnTo>
                  <a:lnTo>
                    <a:pt x="73" y="15"/>
                  </a:lnTo>
                  <a:lnTo>
                    <a:pt x="66" y="17"/>
                  </a:lnTo>
                  <a:lnTo>
                    <a:pt x="56" y="19"/>
                  </a:lnTo>
                  <a:lnTo>
                    <a:pt x="48" y="19"/>
                  </a:lnTo>
                  <a:lnTo>
                    <a:pt x="41" y="21"/>
                  </a:lnTo>
                  <a:lnTo>
                    <a:pt x="35" y="23"/>
                  </a:lnTo>
                  <a:lnTo>
                    <a:pt x="29" y="25"/>
                  </a:lnTo>
                  <a:lnTo>
                    <a:pt x="23" y="27"/>
                  </a:lnTo>
                  <a:lnTo>
                    <a:pt x="18" y="28"/>
                  </a:lnTo>
                  <a:lnTo>
                    <a:pt x="14" y="30"/>
                  </a:lnTo>
                  <a:lnTo>
                    <a:pt x="10" y="32"/>
                  </a:lnTo>
                  <a:lnTo>
                    <a:pt x="6" y="34"/>
                  </a:lnTo>
                  <a:lnTo>
                    <a:pt x="4" y="38"/>
                  </a:lnTo>
                  <a:lnTo>
                    <a:pt x="2" y="40"/>
                  </a:lnTo>
                  <a:lnTo>
                    <a:pt x="0" y="42"/>
                  </a:lnTo>
                  <a:lnTo>
                    <a:pt x="0" y="44"/>
                  </a:lnTo>
                  <a:lnTo>
                    <a:pt x="0" y="46"/>
                  </a:lnTo>
                  <a:lnTo>
                    <a:pt x="2" y="48"/>
                  </a:lnTo>
                  <a:lnTo>
                    <a:pt x="4" y="50"/>
                  </a:lnTo>
                  <a:lnTo>
                    <a:pt x="6" y="53"/>
                  </a:lnTo>
                  <a:lnTo>
                    <a:pt x="10" y="55"/>
                  </a:lnTo>
                  <a:lnTo>
                    <a:pt x="14" y="57"/>
                  </a:lnTo>
                  <a:lnTo>
                    <a:pt x="18" y="59"/>
                  </a:lnTo>
                  <a:lnTo>
                    <a:pt x="23" y="61"/>
                  </a:lnTo>
                  <a:lnTo>
                    <a:pt x="29" y="63"/>
                  </a:lnTo>
                  <a:lnTo>
                    <a:pt x="35" y="65"/>
                  </a:lnTo>
                  <a:lnTo>
                    <a:pt x="41" y="67"/>
                  </a:lnTo>
                  <a:lnTo>
                    <a:pt x="48" y="69"/>
                  </a:lnTo>
                  <a:lnTo>
                    <a:pt x="56" y="69"/>
                  </a:lnTo>
                  <a:lnTo>
                    <a:pt x="66" y="71"/>
                  </a:lnTo>
                  <a:lnTo>
                    <a:pt x="73" y="73"/>
                  </a:lnTo>
                  <a:lnTo>
                    <a:pt x="83" y="75"/>
                  </a:lnTo>
                  <a:lnTo>
                    <a:pt x="104" y="76"/>
                  </a:lnTo>
                  <a:lnTo>
                    <a:pt x="125" y="80"/>
                  </a:lnTo>
                  <a:lnTo>
                    <a:pt x="148" y="82"/>
                  </a:lnTo>
                  <a:lnTo>
                    <a:pt x="173" y="84"/>
                  </a:lnTo>
                  <a:lnTo>
                    <a:pt x="200" y="84"/>
                  </a:lnTo>
                  <a:lnTo>
                    <a:pt x="227" y="86"/>
                  </a:lnTo>
                  <a:lnTo>
                    <a:pt x="256" y="86"/>
                  </a:lnTo>
                  <a:lnTo>
                    <a:pt x="284" y="86"/>
                  </a:lnTo>
                  <a:lnTo>
                    <a:pt x="313" y="86"/>
                  </a:lnTo>
                  <a:lnTo>
                    <a:pt x="340" y="86"/>
                  </a:lnTo>
                  <a:lnTo>
                    <a:pt x="369" y="84"/>
                  </a:lnTo>
                  <a:lnTo>
                    <a:pt x="394" y="84"/>
                  </a:lnTo>
                  <a:lnTo>
                    <a:pt x="419" y="82"/>
                  </a:lnTo>
                  <a:lnTo>
                    <a:pt x="442" y="80"/>
                  </a:lnTo>
                  <a:lnTo>
                    <a:pt x="463" y="76"/>
                  </a:lnTo>
                  <a:lnTo>
                    <a:pt x="484" y="75"/>
                  </a:lnTo>
                  <a:lnTo>
                    <a:pt x="493" y="73"/>
                  </a:lnTo>
                  <a:lnTo>
                    <a:pt x="501" y="71"/>
                  </a:lnTo>
                  <a:lnTo>
                    <a:pt x="511" y="69"/>
                  </a:lnTo>
                  <a:lnTo>
                    <a:pt x="518" y="69"/>
                  </a:lnTo>
                  <a:lnTo>
                    <a:pt x="526" y="67"/>
                  </a:lnTo>
                  <a:lnTo>
                    <a:pt x="532" y="65"/>
                  </a:lnTo>
                  <a:lnTo>
                    <a:pt x="539" y="63"/>
                  </a:lnTo>
                  <a:lnTo>
                    <a:pt x="545" y="61"/>
                  </a:lnTo>
                  <a:lnTo>
                    <a:pt x="549" y="59"/>
                  </a:lnTo>
                  <a:lnTo>
                    <a:pt x="555" y="57"/>
                  </a:lnTo>
                  <a:lnTo>
                    <a:pt x="559" y="55"/>
                  </a:lnTo>
                  <a:lnTo>
                    <a:pt x="561" y="53"/>
                  </a:lnTo>
                  <a:lnTo>
                    <a:pt x="562" y="50"/>
                  </a:lnTo>
                  <a:lnTo>
                    <a:pt x="564" y="48"/>
                  </a:lnTo>
                  <a:lnTo>
                    <a:pt x="566" y="46"/>
                  </a:lnTo>
                  <a:lnTo>
                    <a:pt x="566" y="44"/>
                  </a:lnTo>
                  <a:lnTo>
                    <a:pt x="566" y="42"/>
                  </a:lnTo>
                  <a:lnTo>
                    <a:pt x="564" y="40"/>
                  </a:lnTo>
                  <a:lnTo>
                    <a:pt x="562" y="38"/>
                  </a:lnTo>
                  <a:lnTo>
                    <a:pt x="561" y="34"/>
                  </a:lnTo>
                  <a:lnTo>
                    <a:pt x="559" y="32"/>
                  </a:lnTo>
                  <a:lnTo>
                    <a:pt x="555" y="30"/>
                  </a:lnTo>
                  <a:lnTo>
                    <a:pt x="549" y="28"/>
                  </a:lnTo>
                  <a:lnTo>
                    <a:pt x="545" y="27"/>
                  </a:lnTo>
                  <a:lnTo>
                    <a:pt x="539" y="25"/>
                  </a:lnTo>
                  <a:lnTo>
                    <a:pt x="532" y="23"/>
                  </a:lnTo>
                  <a:lnTo>
                    <a:pt x="526" y="21"/>
                  </a:lnTo>
                  <a:lnTo>
                    <a:pt x="518" y="19"/>
                  </a:lnTo>
                  <a:lnTo>
                    <a:pt x="511" y="19"/>
                  </a:lnTo>
                  <a:lnTo>
                    <a:pt x="501" y="17"/>
                  </a:lnTo>
                  <a:lnTo>
                    <a:pt x="493" y="15"/>
                  </a:lnTo>
                  <a:lnTo>
                    <a:pt x="484" y="13"/>
                  </a:lnTo>
                  <a:lnTo>
                    <a:pt x="463" y="11"/>
                  </a:lnTo>
                  <a:lnTo>
                    <a:pt x="442" y="7"/>
                  </a:lnTo>
                  <a:lnTo>
                    <a:pt x="419" y="5"/>
                  </a:lnTo>
                  <a:lnTo>
                    <a:pt x="394" y="4"/>
                  </a:lnTo>
                  <a:lnTo>
                    <a:pt x="367" y="2"/>
                  </a:lnTo>
                  <a:lnTo>
                    <a:pt x="340" y="2"/>
                  </a:lnTo>
                  <a:lnTo>
                    <a:pt x="313" y="2"/>
                  </a:lnTo>
                  <a:lnTo>
                    <a:pt x="284" y="0"/>
                  </a:lnTo>
                </a:path>
              </a:pathLst>
            </a:custGeom>
            <a:solidFill>
              <a:schemeClr val="accent2"/>
            </a:solidFill>
            <a:ln w="7938">
              <a:solidFill>
                <a:srgbClr val="0000FF"/>
              </a:solidFill>
              <a:prstDash val="solid"/>
              <a:round/>
              <a:headEnd/>
              <a:tailEnd/>
            </a:ln>
          </p:spPr>
          <p:txBody>
            <a:bodyPr/>
            <a:lstStyle/>
            <a:p>
              <a:endParaRPr lang="en-GB"/>
            </a:p>
          </p:txBody>
        </p:sp>
        <p:sp>
          <p:nvSpPr>
            <p:cNvPr id="20559" name="Freeform 79"/>
            <p:cNvSpPr>
              <a:spLocks/>
            </p:cNvSpPr>
            <p:nvPr/>
          </p:nvSpPr>
          <p:spPr bwMode="auto">
            <a:xfrm>
              <a:off x="1344" y="3099"/>
              <a:ext cx="283" cy="43"/>
            </a:xfrm>
            <a:custGeom>
              <a:avLst/>
              <a:gdLst>
                <a:gd name="T0" fmla="*/ 255 w 568"/>
                <a:gd name="T1" fmla="*/ 0 h 86"/>
                <a:gd name="T2" fmla="*/ 200 w 568"/>
                <a:gd name="T3" fmla="*/ 2 h 86"/>
                <a:gd name="T4" fmla="*/ 150 w 568"/>
                <a:gd name="T5" fmla="*/ 5 h 86"/>
                <a:gd name="T6" fmla="*/ 104 w 568"/>
                <a:gd name="T7" fmla="*/ 9 h 86"/>
                <a:gd name="T8" fmla="*/ 75 w 568"/>
                <a:gd name="T9" fmla="*/ 15 h 86"/>
                <a:gd name="T10" fmla="*/ 58 w 568"/>
                <a:gd name="T11" fmla="*/ 17 h 86"/>
                <a:gd name="T12" fmla="*/ 42 w 568"/>
                <a:gd name="T13" fmla="*/ 21 h 86"/>
                <a:gd name="T14" fmla="*/ 29 w 568"/>
                <a:gd name="T15" fmla="*/ 25 h 86"/>
                <a:gd name="T16" fmla="*/ 17 w 568"/>
                <a:gd name="T17" fmla="*/ 28 h 86"/>
                <a:gd name="T18" fmla="*/ 10 w 568"/>
                <a:gd name="T19" fmla="*/ 32 h 86"/>
                <a:gd name="T20" fmla="*/ 4 w 568"/>
                <a:gd name="T21" fmla="*/ 36 h 86"/>
                <a:gd name="T22" fmla="*/ 0 w 568"/>
                <a:gd name="T23" fmla="*/ 40 h 86"/>
                <a:gd name="T24" fmla="*/ 0 w 568"/>
                <a:gd name="T25" fmla="*/ 46 h 86"/>
                <a:gd name="T26" fmla="*/ 4 w 568"/>
                <a:gd name="T27" fmla="*/ 50 h 86"/>
                <a:gd name="T28" fmla="*/ 10 w 568"/>
                <a:gd name="T29" fmla="*/ 53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6 h 86"/>
                <a:gd name="T42" fmla="*/ 150 w 568"/>
                <a:gd name="T43" fmla="*/ 80 h 86"/>
                <a:gd name="T44" fmla="*/ 200 w 568"/>
                <a:gd name="T45" fmla="*/ 84 h 86"/>
                <a:gd name="T46" fmla="*/ 255 w 568"/>
                <a:gd name="T47" fmla="*/ 86 h 86"/>
                <a:gd name="T48" fmla="*/ 313 w 568"/>
                <a:gd name="T49" fmla="*/ 86 h 86"/>
                <a:gd name="T50" fmla="*/ 368 w 568"/>
                <a:gd name="T51" fmla="*/ 84 h 86"/>
                <a:gd name="T52" fmla="*/ 420 w 568"/>
                <a:gd name="T53" fmla="*/ 80 h 86"/>
                <a:gd name="T54" fmla="*/ 466 w 568"/>
                <a:gd name="T55" fmla="*/ 76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3 h 86"/>
                <a:gd name="T68" fmla="*/ 566 w 568"/>
                <a:gd name="T69" fmla="*/ 50 h 86"/>
                <a:gd name="T70" fmla="*/ 568 w 568"/>
                <a:gd name="T71" fmla="*/ 46 h 86"/>
                <a:gd name="T72" fmla="*/ 568 w 568"/>
                <a:gd name="T73" fmla="*/ 40 h 86"/>
                <a:gd name="T74" fmla="*/ 566 w 568"/>
                <a:gd name="T75" fmla="*/ 36 h 86"/>
                <a:gd name="T76" fmla="*/ 560 w 568"/>
                <a:gd name="T77" fmla="*/ 32 h 86"/>
                <a:gd name="T78" fmla="*/ 551 w 568"/>
                <a:gd name="T79" fmla="*/ 28 h 86"/>
                <a:gd name="T80" fmla="*/ 541 w 568"/>
                <a:gd name="T81" fmla="*/ 25 h 86"/>
                <a:gd name="T82" fmla="*/ 528 w 568"/>
                <a:gd name="T83" fmla="*/ 21 h 86"/>
                <a:gd name="T84" fmla="*/ 512 w 568"/>
                <a:gd name="T85" fmla="*/ 17 h 86"/>
                <a:gd name="T86" fmla="*/ 495 w 568"/>
                <a:gd name="T87" fmla="*/ 15 h 86"/>
                <a:gd name="T88" fmla="*/ 466 w 568"/>
                <a:gd name="T89" fmla="*/ 9 h 86"/>
                <a:gd name="T90" fmla="*/ 420 w 568"/>
                <a:gd name="T91" fmla="*/ 5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2"/>
                  </a:lnTo>
                  <a:lnTo>
                    <a:pt x="200" y="2"/>
                  </a:lnTo>
                  <a:lnTo>
                    <a:pt x="175" y="4"/>
                  </a:lnTo>
                  <a:lnTo>
                    <a:pt x="150" y="5"/>
                  </a:lnTo>
                  <a:lnTo>
                    <a:pt x="125" y="7"/>
                  </a:lnTo>
                  <a:lnTo>
                    <a:pt x="104" y="9"/>
                  </a:lnTo>
                  <a:lnTo>
                    <a:pt x="85" y="13"/>
                  </a:lnTo>
                  <a:lnTo>
                    <a:pt x="75" y="15"/>
                  </a:lnTo>
                  <a:lnTo>
                    <a:pt x="65" y="15"/>
                  </a:lnTo>
                  <a:lnTo>
                    <a:pt x="58" y="17"/>
                  </a:lnTo>
                  <a:lnTo>
                    <a:pt x="48" y="19"/>
                  </a:lnTo>
                  <a:lnTo>
                    <a:pt x="42" y="21"/>
                  </a:lnTo>
                  <a:lnTo>
                    <a:pt x="35" y="23"/>
                  </a:lnTo>
                  <a:lnTo>
                    <a:pt x="29" y="25"/>
                  </a:lnTo>
                  <a:lnTo>
                    <a:pt x="23" y="27"/>
                  </a:lnTo>
                  <a:lnTo>
                    <a:pt x="17" y="28"/>
                  </a:lnTo>
                  <a:lnTo>
                    <a:pt x="14" y="30"/>
                  </a:lnTo>
                  <a:lnTo>
                    <a:pt x="10" y="32"/>
                  </a:lnTo>
                  <a:lnTo>
                    <a:pt x="6" y="34"/>
                  </a:lnTo>
                  <a:lnTo>
                    <a:pt x="4" y="36"/>
                  </a:lnTo>
                  <a:lnTo>
                    <a:pt x="2" y="38"/>
                  </a:lnTo>
                  <a:lnTo>
                    <a:pt x="0" y="40"/>
                  </a:lnTo>
                  <a:lnTo>
                    <a:pt x="0" y="44"/>
                  </a:lnTo>
                  <a:lnTo>
                    <a:pt x="0" y="46"/>
                  </a:lnTo>
                  <a:lnTo>
                    <a:pt x="2" y="48"/>
                  </a:lnTo>
                  <a:lnTo>
                    <a:pt x="4" y="50"/>
                  </a:lnTo>
                  <a:lnTo>
                    <a:pt x="6" y="51"/>
                  </a:lnTo>
                  <a:lnTo>
                    <a:pt x="10" y="53"/>
                  </a:lnTo>
                  <a:lnTo>
                    <a:pt x="14" y="55"/>
                  </a:lnTo>
                  <a:lnTo>
                    <a:pt x="17" y="57"/>
                  </a:lnTo>
                  <a:lnTo>
                    <a:pt x="23" y="59"/>
                  </a:lnTo>
                  <a:lnTo>
                    <a:pt x="29" y="61"/>
                  </a:lnTo>
                  <a:lnTo>
                    <a:pt x="35" y="63"/>
                  </a:lnTo>
                  <a:lnTo>
                    <a:pt x="42" y="65"/>
                  </a:lnTo>
                  <a:lnTo>
                    <a:pt x="48" y="67"/>
                  </a:lnTo>
                  <a:lnTo>
                    <a:pt x="58" y="69"/>
                  </a:lnTo>
                  <a:lnTo>
                    <a:pt x="65" y="71"/>
                  </a:lnTo>
                  <a:lnTo>
                    <a:pt x="75" y="73"/>
                  </a:lnTo>
                  <a:lnTo>
                    <a:pt x="85" y="75"/>
                  </a:lnTo>
                  <a:lnTo>
                    <a:pt x="104" y="76"/>
                  </a:lnTo>
                  <a:lnTo>
                    <a:pt x="125" y="78"/>
                  </a:lnTo>
                  <a:lnTo>
                    <a:pt x="150" y="80"/>
                  </a:lnTo>
                  <a:lnTo>
                    <a:pt x="175" y="82"/>
                  </a:lnTo>
                  <a:lnTo>
                    <a:pt x="200" y="84"/>
                  </a:lnTo>
                  <a:lnTo>
                    <a:pt x="226" y="86"/>
                  </a:lnTo>
                  <a:lnTo>
                    <a:pt x="255" y="86"/>
                  </a:lnTo>
                  <a:lnTo>
                    <a:pt x="284" y="86"/>
                  </a:lnTo>
                  <a:lnTo>
                    <a:pt x="313" y="86"/>
                  </a:lnTo>
                  <a:lnTo>
                    <a:pt x="342" y="86"/>
                  </a:lnTo>
                  <a:lnTo>
                    <a:pt x="368" y="84"/>
                  </a:lnTo>
                  <a:lnTo>
                    <a:pt x="395" y="82"/>
                  </a:lnTo>
                  <a:lnTo>
                    <a:pt x="420" y="80"/>
                  </a:lnTo>
                  <a:lnTo>
                    <a:pt x="443" y="78"/>
                  </a:lnTo>
                  <a:lnTo>
                    <a:pt x="466" y="76"/>
                  </a:lnTo>
                  <a:lnTo>
                    <a:pt x="485" y="75"/>
                  </a:lnTo>
                  <a:lnTo>
                    <a:pt x="495" y="73"/>
                  </a:lnTo>
                  <a:lnTo>
                    <a:pt x="505" y="71"/>
                  </a:lnTo>
                  <a:lnTo>
                    <a:pt x="512" y="69"/>
                  </a:lnTo>
                  <a:lnTo>
                    <a:pt x="520" y="67"/>
                  </a:lnTo>
                  <a:lnTo>
                    <a:pt x="528" y="65"/>
                  </a:lnTo>
                  <a:lnTo>
                    <a:pt x="535" y="63"/>
                  </a:lnTo>
                  <a:lnTo>
                    <a:pt x="541" y="61"/>
                  </a:lnTo>
                  <a:lnTo>
                    <a:pt x="547" y="59"/>
                  </a:lnTo>
                  <a:lnTo>
                    <a:pt x="551" y="57"/>
                  </a:lnTo>
                  <a:lnTo>
                    <a:pt x="556" y="55"/>
                  </a:lnTo>
                  <a:lnTo>
                    <a:pt x="560" y="53"/>
                  </a:lnTo>
                  <a:lnTo>
                    <a:pt x="562" y="51"/>
                  </a:lnTo>
                  <a:lnTo>
                    <a:pt x="566" y="50"/>
                  </a:lnTo>
                  <a:lnTo>
                    <a:pt x="568" y="48"/>
                  </a:lnTo>
                  <a:lnTo>
                    <a:pt x="568" y="46"/>
                  </a:lnTo>
                  <a:lnTo>
                    <a:pt x="568" y="44"/>
                  </a:lnTo>
                  <a:lnTo>
                    <a:pt x="568" y="40"/>
                  </a:lnTo>
                  <a:lnTo>
                    <a:pt x="568" y="38"/>
                  </a:lnTo>
                  <a:lnTo>
                    <a:pt x="566" y="36"/>
                  </a:lnTo>
                  <a:lnTo>
                    <a:pt x="562" y="34"/>
                  </a:lnTo>
                  <a:lnTo>
                    <a:pt x="560" y="32"/>
                  </a:lnTo>
                  <a:lnTo>
                    <a:pt x="556" y="30"/>
                  </a:lnTo>
                  <a:lnTo>
                    <a:pt x="551" y="28"/>
                  </a:lnTo>
                  <a:lnTo>
                    <a:pt x="547" y="27"/>
                  </a:lnTo>
                  <a:lnTo>
                    <a:pt x="541" y="25"/>
                  </a:lnTo>
                  <a:lnTo>
                    <a:pt x="535" y="23"/>
                  </a:lnTo>
                  <a:lnTo>
                    <a:pt x="528" y="21"/>
                  </a:lnTo>
                  <a:lnTo>
                    <a:pt x="520" y="19"/>
                  </a:lnTo>
                  <a:lnTo>
                    <a:pt x="512" y="17"/>
                  </a:lnTo>
                  <a:lnTo>
                    <a:pt x="505" y="15"/>
                  </a:lnTo>
                  <a:lnTo>
                    <a:pt x="495" y="15"/>
                  </a:lnTo>
                  <a:lnTo>
                    <a:pt x="485" y="13"/>
                  </a:lnTo>
                  <a:lnTo>
                    <a:pt x="466" y="9"/>
                  </a:lnTo>
                  <a:lnTo>
                    <a:pt x="443" y="7"/>
                  </a:lnTo>
                  <a:lnTo>
                    <a:pt x="420" y="5"/>
                  </a:lnTo>
                  <a:lnTo>
                    <a:pt x="395" y="4"/>
                  </a:lnTo>
                  <a:lnTo>
                    <a:pt x="368" y="2"/>
                  </a:lnTo>
                  <a:lnTo>
                    <a:pt x="342" y="2"/>
                  </a:lnTo>
                  <a:lnTo>
                    <a:pt x="313" y="0"/>
                  </a:lnTo>
                  <a:lnTo>
                    <a:pt x="284" y="0"/>
                  </a:lnTo>
                </a:path>
              </a:pathLst>
            </a:custGeom>
            <a:solidFill>
              <a:srgbClr val="FF3300"/>
            </a:solidFill>
            <a:ln w="7938">
              <a:solidFill>
                <a:srgbClr val="FF3300"/>
              </a:solidFill>
              <a:prstDash val="solid"/>
              <a:round/>
              <a:headEnd/>
              <a:tailEnd/>
            </a:ln>
          </p:spPr>
          <p:txBody>
            <a:bodyPr/>
            <a:lstStyle/>
            <a:p>
              <a:endParaRPr lang="en-GB"/>
            </a:p>
          </p:txBody>
        </p:sp>
        <p:sp>
          <p:nvSpPr>
            <p:cNvPr id="20560" name="Freeform 80"/>
            <p:cNvSpPr>
              <a:spLocks/>
            </p:cNvSpPr>
            <p:nvPr/>
          </p:nvSpPr>
          <p:spPr bwMode="auto">
            <a:xfrm>
              <a:off x="1344" y="3243"/>
              <a:ext cx="283" cy="44"/>
            </a:xfrm>
            <a:custGeom>
              <a:avLst/>
              <a:gdLst>
                <a:gd name="T0" fmla="*/ 253 w 566"/>
                <a:gd name="T1" fmla="*/ 0 h 89"/>
                <a:gd name="T2" fmla="*/ 198 w 566"/>
                <a:gd name="T3" fmla="*/ 2 h 89"/>
                <a:gd name="T4" fmla="*/ 148 w 566"/>
                <a:gd name="T5" fmla="*/ 6 h 89"/>
                <a:gd name="T6" fmla="*/ 102 w 566"/>
                <a:gd name="T7" fmla="*/ 10 h 89"/>
                <a:gd name="T8" fmla="*/ 73 w 566"/>
                <a:gd name="T9" fmla="*/ 14 h 89"/>
                <a:gd name="T10" fmla="*/ 56 w 566"/>
                <a:gd name="T11" fmla="*/ 18 h 89"/>
                <a:gd name="T12" fmla="*/ 41 w 566"/>
                <a:gd name="T13" fmla="*/ 21 h 89"/>
                <a:gd name="T14" fmla="*/ 27 w 566"/>
                <a:gd name="T15" fmla="*/ 25 h 89"/>
                <a:gd name="T16" fmla="*/ 17 w 566"/>
                <a:gd name="T17" fmla="*/ 29 h 89"/>
                <a:gd name="T18" fmla="*/ 8 w 566"/>
                <a:gd name="T19" fmla="*/ 33 h 89"/>
                <a:gd name="T20" fmla="*/ 2 w 566"/>
                <a:gd name="T21" fmla="*/ 37 h 89"/>
                <a:gd name="T22" fmla="*/ 0 w 566"/>
                <a:gd name="T23" fmla="*/ 43 h 89"/>
                <a:gd name="T24" fmla="*/ 0 w 566"/>
                <a:gd name="T25" fmla="*/ 46 h 89"/>
                <a:gd name="T26" fmla="*/ 2 w 566"/>
                <a:gd name="T27" fmla="*/ 50 h 89"/>
                <a:gd name="T28" fmla="*/ 8 w 566"/>
                <a:gd name="T29" fmla="*/ 56 h 89"/>
                <a:gd name="T30" fmla="*/ 17 w 566"/>
                <a:gd name="T31" fmla="*/ 60 h 89"/>
                <a:gd name="T32" fmla="*/ 27 w 566"/>
                <a:gd name="T33" fmla="*/ 64 h 89"/>
                <a:gd name="T34" fmla="*/ 41 w 566"/>
                <a:gd name="T35" fmla="*/ 67 h 89"/>
                <a:gd name="T36" fmla="*/ 56 w 566"/>
                <a:gd name="T37" fmla="*/ 71 h 89"/>
                <a:gd name="T38" fmla="*/ 73 w 566"/>
                <a:gd name="T39" fmla="*/ 73 h 89"/>
                <a:gd name="T40" fmla="*/ 102 w 566"/>
                <a:gd name="T41" fmla="*/ 77 h 89"/>
                <a:gd name="T42" fmla="*/ 148 w 566"/>
                <a:gd name="T43" fmla="*/ 83 h 89"/>
                <a:gd name="T44" fmla="*/ 198 w 566"/>
                <a:gd name="T45" fmla="*/ 87 h 89"/>
                <a:gd name="T46" fmla="*/ 253 w 566"/>
                <a:gd name="T47" fmla="*/ 89 h 89"/>
                <a:gd name="T48" fmla="*/ 311 w 566"/>
                <a:gd name="T49" fmla="*/ 89 h 89"/>
                <a:gd name="T50" fmla="*/ 367 w 566"/>
                <a:gd name="T51" fmla="*/ 87 h 89"/>
                <a:gd name="T52" fmla="*/ 418 w 566"/>
                <a:gd name="T53" fmla="*/ 83 h 89"/>
                <a:gd name="T54" fmla="*/ 463 w 566"/>
                <a:gd name="T55" fmla="*/ 77 h 89"/>
                <a:gd name="T56" fmla="*/ 491 w 566"/>
                <a:gd name="T57" fmla="*/ 73 h 89"/>
                <a:gd name="T58" fmla="*/ 509 w 566"/>
                <a:gd name="T59" fmla="*/ 71 h 89"/>
                <a:gd name="T60" fmla="*/ 524 w 566"/>
                <a:gd name="T61" fmla="*/ 67 h 89"/>
                <a:gd name="T62" fmla="*/ 537 w 566"/>
                <a:gd name="T63" fmla="*/ 64 h 89"/>
                <a:gd name="T64" fmla="*/ 549 w 566"/>
                <a:gd name="T65" fmla="*/ 60 h 89"/>
                <a:gd name="T66" fmla="*/ 556 w 566"/>
                <a:gd name="T67" fmla="*/ 56 h 89"/>
                <a:gd name="T68" fmla="*/ 562 w 566"/>
                <a:gd name="T69" fmla="*/ 50 h 89"/>
                <a:gd name="T70" fmla="*/ 566 w 566"/>
                <a:gd name="T71" fmla="*/ 46 h 89"/>
                <a:gd name="T72" fmla="*/ 566 w 566"/>
                <a:gd name="T73" fmla="*/ 43 h 89"/>
                <a:gd name="T74" fmla="*/ 562 w 566"/>
                <a:gd name="T75" fmla="*/ 37 h 89"/>
                <a:gd name="T76" fmla="*/ 556 w 566"/>
                <a:gd name="T77" fmla="*/ 33 h 89"/>
                <a:gd name="T78" fmla="*/ 549 w 566"/>
                <a:gd name="T79" fmla="*/ 29 h 89"/>
                <a:gd name="T80" fmla="*/ 537 w 566"/>
                <a:gd name="T81" fmla="*/ 25 h 89"/>
                <a:gd name="T82" fmla="*/ 524 w 566"/>
                <a:gd name="T83" fmla="*/ 21 h 89"/>
                <a:gd name="T84" fmla="*/ 509 w 566"/>
                <a:gd name="T85" fmla="*/ 18 h 89"/>
                <a:gd name="T86" fmla="*/ 491 w 566"/>
                <a:gd name="T87" fmla="*/ 14 h 89"/>
                <a:gd name="T88" fmla="*/ 463 w 566"/>
                <a:gd name="T89" fmla="*/ 10 h 89"/>
                <a:gd name="T90" fmla="*/ 418 w 566"/>
                <a:gd name="T91" fmla="*/ 6 h 89"/>
                <a:gd name="T92" fmla="*/ 367 w 566"/>
                <a:gd name="T93" fmla="*/ 2 h 89"/>
                <a:gd name="T94" fmla="*/ 311 w 566"/>
                <a:gd name="T9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9">
                  <a:moveTo>
                    <a:pt x="282" y="0"/>
                  </a:moveTo>
                  <a:lnTo>
                    <a:pt x="253" y="0"/>
                  </a:lnTo>
                  <a:lnTo>
                    <a:pt x="227" y="0"/>
                  </a:lnTo>
                  <a:lnTo>
                    <a:pt x="198" y="2"/>
                  </a:lnTo>
                  <a:lnTo>
                    <a:pt x="173" y="4"/>
                  </a:lnTo>
                  <a:lnTo>
                    <a:pt x="148" y="6"/>
                  </a:lnTo>
                  <a:lnTo>
                    <a:pt x="125" y="8"/>
                  </a:lnTo>
                  <a:lnTo>
                    <a:pt x="102" y="10"/>
                  </a:lnTo>
                  <a:lnTo>
                    <a:pt x="83" y="14"/>
                  </a:lnTo>
                  <a:lnTo>
                    <a:pt x="73" y="14"/>
                  </a:lnTo>
                  <a:lnTo>
                    <a:pt x="64" y="16"/>
                  </a:lnTo>
                  <a:lnTo>
                    <a:pt x="56" y="18"/>
                  </a:lnTo>
                  <a:lnTo>
                    <a:pt x="48" y="19"/>
                  </a:lnTo>
                  <a:lnTo>
                    <a:pt x="41" y="21"/>
                  </a:lnTo>
                  <a:lnTo>
                    <a:pt x="35" y="23"/>
                  </a:lnTo>
                  <a:lnTo>
                    <a:pt x="27" y="25"/>
                  </a:lnTo>
                  <a:lnTo>
                    <a:pt x="21" y="27"/>
                  </a:lnTo>
                  <a:lnTo>
                    <a:pt x="17" y="29"/>
                  </a:lnTo>
                  <a:lnTo>
                    <a:pt x="12" y="31"/>
                  </a:lnTo>
                  <a:lnTo>
                    <a:pt x="8" y="33"/>
                  </a:lnTo>
                  <a:lnTo>
                    <a:pt x="6" y="35"/>
                  </a:lnTo>
                  <a:lnTo>
                    <a:pt x="2" y="37"/>
                  </a:lnTo>
                  <a:lnTo>
                    <a:pt x="2" y="39"/>
                  </a:lnTo>
                  <a:lnTo>
                    <a:pt x="0" y="43"/>
                  </a:lnTo>
                  <a:lnTo>
                    <a:pt x="0" y="44"/>
                  </a:lnTo>
                  <a:lnTo>
                    <a:pt x="0" y="46"/>
                  </a:lnTo>
                  <a:lnTo>
                    <a:pt x="2" y="48"/>
                  </a:lnTo>
                  <a:lnTo>
                    <a:pt x="2" y="50"/>
                  </a:lnTo>
                  <a:lnTo>
                    <a:pt x="6" y="52"/>
                  </a:lnTo>
                  <a:lnTo>
                    <a:pt x="8" y="56"/>
                  </a:lnTo>
                  <a:lnTo>
                    <a:pt x="12" y="58"/>
                  </a:lnTo>
                  <a:lnTo>
                    <a:pt x="17" y="60"/>
                  </a:lnTo>
                  <a:lnTo>
                    <a:pt x="21" y="62"/>
                  </a:lnTo>
                  <a:lnTo>
                    <a:pt x="27" y="64"/>
                  </a:lnTo>
                  <a:lnTo>
                    <a:pt x="35" y="66"/>
                  </a:lnTo>
                  <a:lnTo>
                    <a:pt x="41" y="67"/>
                  </a:lnTo>
                  <a:lnTo>
                    <a:pt x="48" y="69"/>
                  </a:lnTo>
                  <a:lnTo>
                    <a:pt x="56" y="71"/>
                  </a:lnTo>
                  <a:lnTo>
                    <a:pt x="64" y="71"/>
                  </a:lnTo>
                  <a:lnTo>
                    <a:pt x="73" y="73"/>
                  </a:lnTo>
                  <a:lnTo>
                    <a:pt x="83" y="75"/>
                  </a:lnTo>
                  <a:lnTo>
                    <a:pt x="102" y="77"/>
                  </a:lnTo>
                  <a:lnTo>
                    <a:pt x="125" y="81"/>
                  </a:lnTo>
                  <a:lnTo>
                    <a:pt x="148" y="83"/>
                  </a:lnTo>
                  <a:lnTo>
                    <a:pt x="173" y="85"/>
                  </a:lnTo>
                  <a:lnTo>
                    <a:pt x="198" y="87"/>
                  </a:lnTo>
                  <a:lnTo>
                    <a:pt x="227" y="87"/>
                  </a:lnTo>
                  <a:lnTo>
                    <a:pt x="253" y="89"/>
                  </a:lnTo>
                  <a:lnTo>
                    <a:pt x="282" y="89"/>
                  </a:lnTo>
                  <a:lnTo>
                    <a:pt x="311" y="89"/>
                  </a:lnTo>
                  <a:lnTo>
                    <a:pt x="340" y="87"/>
                  </a:lnTo>
                  <a:lnTo>
                    <a:pt x="367" y="87"/>
                  </a:lnTo>
                  <a:lnTo>
                    <a:pt x="393" y="85"/>
                  </a:lnTo>
                  <a:lnTo>
                    <a:pt x="418" y="83"/>
                  </a:lnTo>
                  <a:lnTo>
                    <a:pt x="441" y="81"/>
                  </a:lnTo>
                  <a:lnTo>
                    <a:pt x="463" y="77"/>
                  </a:lnTo>
                  <a:lnTo>
                    <a:pt x="484" y="75"/>
                  </a:lnTo>
                  <a:lnTo>
                    <a:pt x="491" y="73"/>
                  </a:lnTo>
                  <a:lnTo>
                    <a:pt x="501" y="71"/>
                  </a:lnTo>
                  <a:lnTo>
                    <a:pt x="509" y="71"/>
                  </a:lnTo>
                  <a:lnTo>
                    <a:pt x="518" y="69"/>
                  </a:lnTo>
                  <a:lnTo>
                    <a:pt x="524" y="67"/>
                  </a:lnTo>
                  <a:lnTo>
                    <a:pt x="532" y="66"/>
                  </a:lnTo>
                  <a:lnTo>
                    <a:pt x="537" y="64"/>
                  </a:lnTo>
                  <a:lnTo>
                    <a:pt x="543" y="62"/>
                  </a:lnTo>
                  <a:lnTo>
                    <a:pt x="549" y="60"/>
                  </a:lnTo>
                  <a:lnTo>
                    <a:pt x="553" y="58"/>
                  </a:lnTo>
                  <a:lnTo>
                    <a:pt x="556" y="56"/>
                  </a:lnTo>
                  <a:lnTo>
                    <a:pt x="560" y="52"/>
                  </a:lnTo>
                  <a:lnTo>
                    <a:pt x="562" y="50"/>
                  </a:lnTo>
                  <a:lnTo>
                    <a:pt x="564" y="48"/>
                  </a:lnTo>
                  <a:lnTo>
                    <a:pt x="566" y="46"/>
                  </a:lnTo>
                  <a:lnTo>
                    <a:pt x="566" y="44"/>
                  </a:lnTo>
                  <a:lnTo>
                    <a:pt x="566" y="43"/>
                  </a:lnTo>
                  <a:lnTo>
                    <a:pt x="564" y="39"/>
                  </a:lnTo>
                  <a:lnTo>
                    <a:pt x="562" y="37"/>
                  </a:lnTo>
                  <a:lnTo>
                    <a:pt x="560" y="35"/>
                  </a:lnTo>
                  <a:lnTo>
                    <a:pt x="556" y="33"/>
                  </a:lnTo>
                  <a:lnTo>
                    <a:pt x="553" y="31"/>
                  </a:lnTo>
                  <a:lnTo>
                    <a:pt x="549" y="29"/>
                  </a:lnTo>
                  <a:lnTo>
                    <a:pt x="543" y="27"/>
                  </a:lnTo>
                  <a:lnTo>
                    <a:pt x="537" y="25"/>
                  </a:lnTo>
                  <a:lnTo>
                    <a:pt x="532" y="23"/>
                  </a:lnTo>
                  <a:lnTo>
                    <a:pt x="524" y="21"/>
                  </a:lnTo>
                  <a:lnTo>
                    <a:pt x="518" y="19"/>
                  </a:lnTo>
                  <a:lnTo>
                    <a:pt x="509" y="18"/>
                  </a:lnTo>
                  <a:lnTo>
                    <a:pt x="501" y="16"/>
                  </a:lnTo>
                  <a:lnTo>
                    <a:pt x="491" y="14"/>
                  </a:lnTo>
                  <a:lnTo>
                    <a:pt x="484" y="14"/>
                  </a:lnTo>
                  <a:lnTo>
                    <a:pt x="463" y="10"/>
                  </a:lnTo>
                  <a:lnTo>
                    <a:pt x="441" y="8"/>
                  </a:lnTo>
                  <a:lnTo>
                    <a:pt x="418" y="6"/>
                  </a:lnTo>
                  <a:lnTo>
                    <a:pt x="393" y="4"/>
                  </a:lnTo>
                  <a:lnTo>
                    <a:pt x="367" y="2"/>
                  </a:lnTo>
                  <a:lnTo>
                    <a:pt x="340" y="0"/>
                  </a:lnTo>
                  <a:lnTo>
                    <a:pt x="311" y="0"/>
                  </a:lnTo>
                  <a:lnTo>
                    <a:pt x="282" y="0"/>
                  </a:lnTo>
                </a:path>
              </a:pathLst>
            </a:custGeom>
            <a:solidFill>
              <a:schemeClr val="tx1"/>
            </a:solidFill>
            <a:ln w="7938">
              <a:solidFill>
                <a:srgbClr val="000000"/>
              </a:solidFill>
              <a:prstDash val="solid"/>
              <a:round/>
              <a:headEnd/>
              <a:tailEnd/>
            </a:ln>
          </p:spPr>
          <p:txBody>
            <a:bodyPr/>
            <a:lstStyle/>
            <a:p>
              <a:endParaRPr lang="en-GB"/>
            </a:p>
          </p:txBody>
        </p:sp>
        <p:sp>
          <p:nvSpPr>
            <p:cNvPr id="20561" name="Freeform 81"/>
            <p:cNvSpPr>
              <a:spLocks/>
            </p:cNvSpPr>
            <p:nvPr/>
          </p:nvSpPr>
          <p:spPr bwMode="auto">
            <a:xfrm>
              <a:off x="1344" y="3387"/>
              <a:ext cx="283" cy="43"/>
            </a:xfrm>
            <a:custGeom>
              <a:avLst/>
              <a:gdLst>
                <a:gd name="T0" fmla="*/ 255 w 566"/>
                <a:gd name="T1" fmla="*/ 0 h 87"/>
                <a:gd name="T2" fmla="*/ 200 w 566"/>
                <a:gd name="T3" fmla="*/ 2 h 87"/>
                <a:gd name="T4" fmla="*/ 148 w 566"/>
                <a:gd name="T5" fmla="*/ 6 h 87"/>
                <a:gd name="T6" fmla="*/ 104 w 566"/>
                <a:gd name="T7" fmla="*/ 10 h 87"/>
                <a:gd name="T8" fmla="*/ 73 w 566"/>
                <a:gd name="T9" fmla="*/ 14 h 87"/>
                <a:gd name="T10" fmla="*/ 56 w 566"/>
                <a:gd name="T11" fmla="*/ 18 h 87"/>
                <a:gd name="T12" fmla="*/ 40 w 566"/>
                <a:gd name="T13" fmla="*/ 22 h 87"/>
                <a:gd name="T14" fmla="*/ 29 w 566"/>
                <a:gd name="T15" fmla="*/ 25 h 87"/>
                <a:gd name="T16" fmla="*/ 17 w 566"/>
                <a:gd name="T17" fmla="*/ 29 h 87"/>
                <a:gd name="T18" fmla="*/ 10 w 566"/>
                <a:gd name="T19" fmla="*/ 33 h 87"/>
                <a:gd name="T20" fmla="*/ 4 w 566"/>
                <a:gd name="T21" fmla="*/ 37 h 87"/>
                <a:gd name="T22" fmla="*/ 0 w 566"/>
                <a:gd name="T23" fmla="*/ 41 h 87"/>
                <a:gd name="T24" fmla="*/ 0 w 566"/>
                <a:gd name="T25" fmla="*/ 47 h 87"/>
                <a:gd name="T26" fmla="*/ 4 w 566"/>
                <a:gd name="T27" fmla="*/ 50 h 87"/>
                <a:gd name="T28" fmla="*/ 10 w 566"/>
                <a:gd name="T29" fmla="*/ 54 h 87"/>
                <a:gd name="T30" fmla="*/ 17 w 566"/>
                <a:gd name="T31" fmla="*/ 58 h 87"/>
                <a:gd name="T32" fmla="*/ 29 w 566"/>
                <a:gd name="T33" fmla="*/ 62 h 87"/>
                <a:gd name="T34" fmla="*/ 40 w 566"/>
                <a:gd name="T35" fmla="*/ 66 h 87"/>
                <a:gd name="T36" fmla="*/ 56 w 566"/>
                <a:gd name="T37" fmla="*/ 70 h 87"/>
                <a:gd name="T38" fmla="*/ 73 w 566"/>
                <a:gd name="T39" fmla="*/ 73 h 87"/>
                <a:gd name="T40" fmla="*/ 104 w 566"/>
                <a:gd name="T41" fmla="*/ 77 h 87"/>
                <a:gd name="T42" fmla="*/ 148 w 566"/>
                <a:gd name="T43" fmla="*/ 81 h 87"/>
                <a:gd name="T44" fmla="*/ 200 w 566"/>
                <a:gd name="T45" fmla="*/ 85 h 87"/>
                <a:gd name="T46" fmla="*/ 255 w 566"/>
                <a:gd name="T47" fmla="*/ 87 h 87"/>
                <a:gd name="T48" fmla="*/ 313 w 566"/>
                <a:gd name="T49" fmla="*/ 87 h 87"/>
                <a:gd name="T50" fmla="*/ 368 w 566"/>
                <a:gd name="T51" fmla="*/ 85 h 87"/>
                <a:gd name="T52" fmla="*/ 418 w 566"/>
                <a:gd name="T53" fmla="*/ 81 h 87"/>
                <a:gd name="T54" fmla="*/ 464 w 566"/>
                <a:gd name="T55" fmla="*/ 77 h 87"/>
                <a:gd name="T56" fmla="*/ 493 w 566"/>
                <a:gd name="T57" fmla="*/ 73 h 87"/>
                <a:gd name="T58" fmla="*/ 510 w 566"/>
                <a:gd name="T59" fmla="*/ 70 h 87"/>
                <a:gd name="T60" fmla="*/ 526 w 566"/>
                <a:gd name="T61" fmla="*/ 66 h 87"/>
                <a:gd name="T62" fmla="*/ 539 w 566"/>
                <a:gd name="T63" fmla="*/ 62 h 87"/>
                <a:gd name="T64" fmla="*/ 549 w 566"/>
                <a:gd name="T65" fmla="*/ 58 h 87"/>
                <a:gd name="T66" fmla="*/ 558 w 566"/>
                <a:gd name="T67" fmla="*/ 54 h 87"/>
                <a:gd name="T68" fmla="*/ 564 w 566"/>
                <a:gd name="T69" fmla="*/ 50 h 87"/>
                <a:gd name="T70" fmla="*/ 566 w 566"/>
                <a:gd name="T71" fmla="*/ 47 h 87"/>
                <a:gd name="T72" fmla="*/ 566 w 566"/>
                <a:gd name="T73" fmla="*/ 41 h 87"/>
                <a:gd name="T74" fmla="*/ 564 w 566"/>
                <a:gd name="T75" fmla="*/ 37 h 87"/>
                <a:gd name="T76" fmla="*/ 558 w 566"/>
                <a:gd name="T77" fmla="*/ 33 h 87"/>
                <a:gd name="T78" fmla="*/ 549 w 566"/>
                <a:gd name="T79" fmla="*/ 29 h 87"/>
                <a:gd name="T80" fmla="*/ 539 w 566"/>
                <a:gd name="T81" fmla="*/ 25 h 87"/>
                <a:gd name="T82" fmla="*/ 526 w 566"/>
                <a:gd name="T83" fmla="*/ 22 h 87"/>
                <a:gd name="T84" fmla="*/ 510 w 566"/>
                <a:gd name="T85" fmla="*/ 18 h 87"/>
                <a:gd name="T86" fmla="*/ 493 w 566"/>
                <a:gd name="T87" fmla="*/ 14 h 87"/>
                <a:gd name="T88" fmla="*/ 464 w 566"/>
                <a:gd name="T89" fmla="*/ 10 h 87"/>
                <a:gd name="T90" fmla="*/ 418 w 566"/>
                <a:gd name="T91" fmla="*/ 6 h 87"/>
                <a:gd name="T92" fmla="*/ 368 w 566"/>
                <a:gd name="T93" fmla="*/ 2 h 87"/>
                <a:gd name="T94" fmla="*/ 313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4" y="0"/>
                  </a:moveTo>
                  <a:lnTo>
                    <a:pt x="255" y="0"/>
                  </a:lnTo>
                  <a:lnTo>
                    <a:pt x="227" y="0"/>
                  </a:lnTo>
                  <a:lnTo>
                    <a:pt x="200" y="2"/>
                  </a:lnTo>
                  <a:lnTo>
                    <a:pt x="173" y="4"/>
                  </a:lnTo>
                  <a:lnTo>
                    <a:pt x="148" y="6"/>
                  </a:lnTo>
                  <a:lnTo>
                    <a:pt x="125" y="8"/>
                  </a:lnTo>
                  <a:lnTo>
                    <a:pt x="104" y="10"/>
                  </a:lnTo>
                  <a:lnTo>
                    <a:pt x="83" y="14"/>
                  </a:lnTo>
                  <a:lnTo>
                    <a:pt x="73" y="14"/>
                  </a:lnTo>
                  <a:lnTo>
                    <a:pt x="65" y="16"/>
                  </a:lnTo>
                  <a:lnTo>
                    <a:pt x="56" y="18"/>
                  </a:lnTo>
                  <a:lnTo>
                    <a:pt x="48" y="20"/>
                  </a:lnTo>
                  <a:lnTo>
                    <a:pt x="40" y="22"/>
                  </a:lnTo>
                  <a:lnTo>
                    <a:pt x="35" y="23"/>
                  </a:lnTo>
                  <a:lnTo>
                    <a:pt x="29" y="25"/>
                  </a:lnTo>
                  <a:lnTo>
                    <a:pt x="23" y="27"/>
                  </a:lnTo>
                  <a:lnTo>
                    <a:pt x="17" y="29"/>
                  </a:lnTo>
                  <a:lnTo>
                    <a:pt x="14" y="31"/>
                  </a:lnTo>
                  <a:lnTo>
                    <a:pt x="10" y="33"/>
                  </a:lnTo>
                  <a:lnTo>
                    <a:pt x="6" y="35"/>
                  </a:lnTo>
                  <a:lnTo>
                    <a:pt x="4" y="37"/>
                  </a:lnTo>
                  <a:lnTo>
                    <a:pt x="2" y="39"/>
                  </a:lnTo>
                  <a:lnTo>
                    <a:pt x="0" y="41"/>
                  </a:lnTo>
                  <a:lnTo>
                    <a:pt x="0" y="43"/>
                  </a:lnTo>
                  <a:lnTo>
                    <a:pt x="0" y="47"/>
                  </a:lnTo>
                  <a:lnTo>
                    <a:pt x="2" y="48"/>
                  </a:lnTo>
                  <a:lnTo>
                    <a:pt x="4" y="50"/>
                  </a:lnTo>
                  <a:lnTo>
                    <a:pt x="6" y="52"/>
                  </a:lnTo>
                  <a:lnTo>
                    <a:pt x="10" y="54"/>
                  </a:lnTo>
                  <a:lnTo>
                    <a:pt x="14" y="56"/>
                  </a:lnTo>
                  <a:lnTo>
                    <a:pt x="17" y="58"/>
                  </a:lnTo>
                  <a:lnTo>
                    <a:pt x="23" y="60"/>
                  </a:lnTo>
                  <a:lnTo>
                    <a:pt x="29" y="62"/>
                  </a:lnTo>
                  <a:lnTo>
                    <a:pt x="35" y="64"/>
                  </a:lnTo>
                  <a:lnTo>
                    <a:pt x="40" y="66"/>
                  </a:lnTo>
                  <a:lnTo>
                    <a:pt x="48" y="68"/>
                  </a:lnTo>
                  <a:lnTo>
                    <a:pt x="56" y="70"/>
                  </a:lnTo>
                  <a:lnTo>
                    <a:pt x="65" y="71"/>
                  </a:lnTo>
                  <a:lnTo>
                    <a:pt x="73" y="73"/>
                  </a:lnTo>
                  <a:lnTo>
                    <a:pt x="83" y="73"/>
                  </a:lnTo>
                  <a:lnTo>
                    <a:pt x="104" y="77"/>
                  </a:lnTo>
                  <a:lnTo>
                    <a:pt x="125" y="79"/>
                  </a:lnTo>
                  <a:lnTo>
                    <a:pt x="148" y="81"/>
                  </a:lnTo>
                  <a:lnTo>
                    <a:pt x="173" y="83"/>
                  </a:lnTo>
                  <a:lnTo>
                    <a:pt x="200" y="85"/>
                  </a:lnTo>
                  <a:lnTo>
                    <a:pt x="227" y="87"/>
                  </a:lnTo>
                  <a:lnTo>
                    <a:pt x="255" y="87"/>
                  </a:lnTo>
                  <a:lnTo>
                    <a:pt x="284" y="87"/>
                  </a:lnTo>
                  <a:lnTo>
                    <a:pt x="313" y="87"/>
                  </a:lnTo>
                  <a:lnTo>
                    <a:pt x="340" y="87"/>
                  </a:lnTo>
                  <a:lnTo>
                    <a:pt x="368" y="85"/>
                  </a:lnTo>
                  <a:lnTo>
                    <a:pt x="393" y="83"/>
                  </a:lnTo>
                  <a:lnTo>
                    <a:pt x="418" y="81"/>
                  </a:lnTo>
                  <a:lnTo>
                    <a:pt x="441" y="79"/>
                  </a:lnTo>
                  <a:lnTo>
                    <a:pt x="464" y="77"/>
                  </a:lnTo>
                  <a:lnTo>
                    <a:pt x="484" y="73"/>
                  </a:lnTo>
                  <a:lnTo>
                    <a:pt x="493" y="73"/>
                  </a:lnTo>
                  <a:lnTo>
                    <a:pt x="503" y="71"/>
                  </a:lnTo>
                  <a:lnTo>
                    <a:pt x="510" y="70"/>
                  </a:lnTo>
                  <a:lnTo>
                    <a:pt x="518" y="68"/>
                  </a:lnTo>
                  <a:lnTo>
                    <a:pt x="526" y="66"/>
                  </a:lnTo>
                  <a:lnTo>
                    <a:pt x="533" y="64"/>
                  </a:lnTo>
                  <a:lnTo>
                    <a:pt x="539" y="62"/>
                  </a:lnTo>
                  <a:lnTo>
                    <a:pt x="545" y="60"/>
                  </a:lnTo>
                  <a:lnTo>
                    <a:pt x="549" y="58"/>
                  </a:lnTo>
                  <a:lnTo>
                    <a:pt x="555" y="56"/>
                  </a:lnTo>
                  <a:lnTo>
                    <a:pt x="558" y="54"/>
                  </a:lnTo>
                  <a:lnTo>
                    <a:pt x="560" y="52"/>
                  </a:lnTo>
                  <a:lnTo>
                    <a:pt x="564" y="50"/>
                  </a:lnTo>
                  <a:lnTo>
                    <a:pt x="566" y="48"/>
                  </a:lnTo>
                  <a:lnTo>
                    <a:pt x="566" y="47"/>
                  </a:lnTo>
                  <a:lnTo>
                    <a:pt x="566" y="43"/>
                  </a:lnTo>
                  <a:lnTo>
                    <a:pt x="566" y="41"/>
                  </a:lnTo>
                  <a:lnTo>
                    <a:pt x="566" y="39"/>
                  </a:lnTo>
                  <a:lnTo>
                    <a:pt x="564" y="37"/>
                  </a:lnTo>
                  <a:lnTo>
                    <a:pt x="560" y="35"/>
                  </a:lnTo>
                  <a:lnTo>
                    <a:pt x="558" y="33"/>
                  </a:lnTo>
                  <a:lnTo>
                    <a:pt x="555" y="31"/>
                  </a:lnTo>
                  <a:lnTo>
                    <a:pt x="549" y="29"/>
                  </a:lnTo>
                  <a:lnTo>
                    <a:pt x="545" y="27"/>
                  </a:lnTo>
                  <a:lnTo>
                    <a:pt x="539" y="25"/>
                  </a:lnTo>
                  <a:lnTo>
                    <a:pt x="533" y="23"/>
                  </a:lnTo>
                  <a:lnTo>
                    <a:pt x="526" y="22"/>
                  </a:lnTo>
                  <a:lnTo>
                    <a:pt x="518" y="20"/>
                  </a:lnTo>
                  <a:lnTo>
                    <a:pt x="510" y="18"/>
                  </a:lnTo>
                  <a:lnTo>
                    <a:pt x="503" y="16"/>
                  </a:lnTo>
                  <a:lnTo>
                    <a:pt x="493" y="14"/>
                  </a:lnTo>
                  <a:lnTo>
                    <a:pt x="484" y="14"/>
                  </a:lnTo>
                  <a:lnTo>
                    <a:pt x="464" y="10"/>
                  </a:lnTo>
                  <a:lnTo>
                    <a:pt x="441" y="8"/>
                  </a:lnTo>
                  <a:lnTo>
                    <a:pt x="418" y="6"/>
                  </a:lnTo>
                  <a:lnTo>
                    <a:pt x="393" y="4"/>
                  </a:lnTo>
                  <a:lnTo>
                    <a:pt x="368" y="2"/>
                  </a:lnTo>
                  <a:lnTo>
                    <a:pt x="340" y="0"/>
                  </a:lnTo>
                  <a:lnTo>
                    <a:pt x="313" y="0"/>
                  </a:lnTo>
                  <a:lnTo>
                    <a:pt x="284" y="0"/>
                  </a:lnTo>
                </a:path>
              </a:pathLst>
            </a:custGeom>
            <a:solidFill>
              <a:srgbClr val="66FF33"/>
            </a:solidFill>
            <a:ln w="7938">
              <a:solidFill>
                <a:srgbClr val="00FF00"/>
              </a:solidFill>
              <a:prstDash val="solid"/>
              <a:round/>
              <a:headEnd/>
              <a:tailEnd/>
            </a:ln>
          </p:spPr>
          <p:txBody>
            <a:bodyPr/>
            <a:lstStyle/>
            <a:p>
              <a:endParaRPr lang="en-GB"/>
            </a:p>
          </p:txBody>
        </p:sp>
        <p:sp>
          <p:nvSpPr>
            <p:cNvPr id="20562" name="Freeform 82"/>
            <p:cNvSpPr>
              <a:spLocks/>
            </p:cNvSpPr>
            <p:nvPr/>
          </p:nvSpPr>
          <p:spPr bwMode="auto">
            <a:xfrm>
              <a:off x="1344" y="2736"/>
              <a:ext cx="283" cy="43"/>
            </a:xfrm>
            <a:custGeom>
              <a:avLst/>
              <a:gdLst>
                <a:gd name="T0" fmla="*/ 255 w 568"/>
                <a:gd name="T1" fmla="*/ 0 h 86"/>
                <a:gd name="T2" fmla="*/ 200 w 568"/>
                <a:gd name="T3" fmla="*/ 2 h 86"/>
                <a:gd name="T4" fmla="*/ 150 w 568"/>
                <a:gd name="T5" fmla="*/ 6 h 86"/>
                <a:gd name="T6" fmla="*/ 104 w 568"/>
                <a:gd name="T7" fmla="*/ 9 h 86"/>
                <a:gd name="T8" fmla="*/ 75 w 568"/>
                <a:gd name="T9" fmla="*/ 13 h 86"/>
                <a:gd name="T10" fmla="*/ 58 w 568"/>
                <a:gd name="T11" fmla="*/ 17 h 86"/>
                <a:gd name="T12" fmla="*/ 42 w 568"/>
                <a:gd name="T13" fmla="*/ 21 h 86"/>
                <a:gd name="T14" fmla="*/ 29 w 568"/>
                <a:gd name="T15" fmla="*/ 25 h 86"/>
                <a:gd name="T16" fmla="*/ 17 w 568"/>
                <a:gd name="T17" fmla="*/ 29 h 86"/>
                <a:gd name="T18" fmla="*/ 10 w 568"/>
                <a:gd name="T19" fmla="*/ 33 h 86"/>
                <a:gd name="T20" fmla="*/ 4 w 568"/>
                <a:gd name="T21" fmla="*/ 36 h 86"/>
                <a:gd name="T22" fmla="*/ 0 w 568"/>
                <a:gd name="T23" fmla="*/ 40 h 86"/>
                <a:gd name="T24" fmla="*/ 0 w 568"/>
                <a:gd name="T25" fmla="*/ 46 h 86"/>
                <a:gd name="T26" fmla="*/ 4 w 568"/>
                <a:gd name="T27" fmla="*/ 50 h 86"/>
                <a:gd name="T28" fmla="*/ 10 w 568"/>
                <a:gd name="T29" fmla="*/ 54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7 h 86"/>
                <a:gd name="T42" fmla="*/ 150 w 568"/>
                <a:gd name="T43" fmla="*/ 81 h 86"/>
                <a:gd name="T44" fmla="*/ 200 w 568"/>
                <a:gd name="T45" fmla="*/ 84 h 86"/>
                <a:gd name="T46" fmla="*/ 255 w 568"/>
                <a:gd name="T47" fmla="*/ 86 h 86"/>
                <a:gd name="T48" fmla="*/ 313 w 568"/>
                <a:gd name="T49" fmla="*/ 86 h 86"/>
                <a:gd name="T50" fmla="*/ 368 w 568"/>
                <a:gd name="T51" fmla="*/ 84 h 86"/>
                <a:gd name="T52" fmla="*/ 420 w 568"/>
                <a:gd name="T53" fmla="*/ 81 h 86"/>
                <a:gd name="T54" fmla="*/ 466 w 568"/>
                <a:gd name="T55" fmla="*/ 77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4 h 86"/>
                <a:gd name="T68" fmla="*/ 566 w 568"/>
                <a:gd name="T69" fmla="*/ 50 h 86"/>
                <a:gd name="T70" fmla="*/ 568 w 568"/>
                <a:gd name="T71" fmla="*/ 46 h 86"/>
                <a:gd name="T72" fmla="*/ 568 w 568"/>
                <a:gd name="T73" fmla="*/ 40 h 86"/>
                <a:gd name="T74" fmla="*/ 566 w 568"/>
                <a:gd name="T75" fmla="*/ 36 h 86"/>
                <a:gd name="T76" fmla="*/ 560 w 568"/>
                <a:gd name="T77" fmla="*/ 33 h 86"/>
                <a:gd name="T78" fmla="*/ 551 w 568"/>
                <a:gd name="T79" fmla="*/ 29 h 86"/>
                <a:gd name="T80" fmla="*/ 541 w 568"/>
                <a:gd name="T81" fmla="*/ 25 h 86"/>
                <a:gd name="T82" fmla="*/ 528 w 568"/>
                <a:gd name="T83" fmla="*/ 21 h 86"/>
                <a:gd name="T84" fmla="*/ 512 w 568"/>
                <a:gd name="T85" fmla="*/ 17 h 86"/>
                <a:gd name="T86" fmla="*/ 495 w 568"/>
                <a:gd name="T87" fmla="*/ 13 h 86"/>
                <a:gd name="T88" fmla="*/ 466 w 568"/>
                <a:gd name="T89" fmla="*/ 9 h 86"/>
                <a:gd name="T90" fmla="*/ 420 w 568"/>
                <a:gd name="T91" fmla="*/ 6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0"/>
                  </a:lnTo>
                  <a:lnTo>
                    <a:pt x="200" y="2"/>
                  </a:lnTo>
                  <a:lnTo>
                    <a:pt x="175" y="4"/>
                  </a:lnTo>
                  <a:lnTo>
                    <a:pt x="150" y="6"/>
                  </a:lnTo>
                  <a:lnTo>
                    <a:pt x="125" y="8"/>
                  </a:lnTo>
                  <a:lnTo>
                    <a:pt x="104" y="9"/>
                  </a:lnTo>
                  <a:lnTo>
                    <a:pt x="85" y="11"/>
                  </a:lnTo>
                  <a:lnTo>
                    <a:pt x="75" y="13"/>
                  </a:lnTo>
                  <a:lnTo>
                    <a:pt x="65" y="15"/>
                  </a:lnTo>
                  <a:lnTo>
                    <a:pt x="58" y="17"/>
                  </a:lnTo>
                  <a:lnTo>
                    <a:pt x="48" y="19"/>
                  </a:lnTo>
                  <a:lnTo>
                    <a:pt x="42" y="21"/>
                  </a:lnTo>
                  <a:lnTo>
                    <a:pt x="35" y="23"/>
                  </a:lnTo>
                  <a:lnTo>
                    <a:pt x="29" y="25"/>
                  </a:lnTo>
                  <a:lnTo>
                    <a:pt x="23" y="27"/>
                  </a:lnTo>
                  <a:lnTo>
                    <a:pt x="17" y="29"/>
                  </a:lnTo>
                  <a:lnTo>
                    <a:pt x="14" y="31"/>
                  </a:lnTo>
                  <a:lnTo>
                    <a:pt x="10" y="33"/>
                  </a:lnTo>
                  <a:lnTo>
                    <a:pt x="6" y="34"/>
                  </a:lnTo>
                  <a:lnTo>
                    <a:pt x="4" y="36"/>
                  </a:lnTo>
                  <a:lnTo>
                    <a:pt x="2" y="38"/>
                  </a:lnTo>
                  <a:lnTo>
                    <a:pt x="0" y="40"/>
                  </a:lnTo>
                  <a:lnTo>
                    <a:pt x="0" y="42"/>
                  </a:lnTo>
                  <a:lnTo>
                    <a:pt x="0" y="46"/>
                  </a:lnTo>
                  <a:lnTo>
                    <a:pt x="2" y="48"/>
                  </a:lnTo>
                  <a:lnTo>
                    <a:pt x="4" y="50"/>
                  </a:lnTo>
                  <a:lnTo>
                    <a:pt x="6" y="52"/>
                  </a:lnTo>
                  <a:lnTo>
                    <a:pt x="10" y="54"/>
                  </a:lnTo>
                  <a:lnTo>
                    <a:pt x="14" y="56"/>
                  </a:lnTo>
                  <a:lnTo>
                    <a:pt x="17" y="57"/>
                  </a:lnTo>
                  <a:lnTo>
                    <a:pt x="23" y="59"/>
                  </a:lnTo>
                  <a:lnTo>
                    <a:pt x="29" y="61"/>
                  </a:lnTo>
                  <a:lnTo>
                    <a:pt x="35" y="63"/>
                  </a:lnTo>
                  <a:lnTo>
                    <a:pt x="42" y="65"/>
                  </a:lnTo>
                  <a:lnTo>
                    <a:pt x="48" y="67"/>
                  </a:lnTo>
                  <a:lnTo>
                    <a:pt x="58" y="69"/>
                  </a:lnTo>
                  <a:lnTo>
                    <a:pt x="65" y="71"/>
                  </a:lnTo>
                  <a:lnTo>
                    <a:pt x="75" y="73"/>
                  </a:lnTo>
                  <a:lnTo>
                    <a:pt x="85" y="73"/>
                  </a:lnTo>
                  <a:lnTo>
                    <a:pt x="104" y="77"/>
                  </a:lnTo>
                  <a:lnTo>
                    <a:pt x="125" y="79"/>
                  </a:lnTo>
                  <a:lnTo>
                    <a:pt x="150" y="81"/>
                  </a:lnTo>
                  <a:lnTo>
                    <a:pt x="175" y="82"/>
                  </a:lnTo>
                  <a:lnTo>
                    <a:pt x="200" y="84"/>
                  </a:lnTo>
                  <a:lnTo>
                    <a:pt x="226" y="84"/>
                  </a:lnTo>
                  <a:lnTo>
                    <a:pt x="255" y="86"/>
                  </a:lnTo>
                  <a:lnTo>
                    <a:pt x="284" y="86"/>
                  </a:lnTo>
                  <a:lnTo>
                    <a:pt x="313" y="86"/>
                  </a:lnTo>
                  <a:lnTo>
                    <a:pt x="342" y="84"/>
                  </a:lnTo>
                  <a:lnTo>
                    <a:pt x="368" y="84"/>
                  </a:lnTo>
                  <a:lnTo>
                    <a:pt x="395" y="82"/>
                  </a:lnTo>
                  <a:lnTo>
                    <a:pt x="420" y="81"/>
                  </a:lnTo>
                  <a:lnTo>
                    <a:pt x="443" y="79"/>
                  </a:lnTo>
                  <a:lnTo>
                    <a:pt x="466" y="77"/>
                  </a:lnTo>
                  <a:lnTo>
                    <a:pt x="485" y="73"/>
                  </a:lnTo>
                  <a:lnTo>
                    <a:pt x="495" y="73"/>
                  </a:lnTo>
                  <a:lnTo>
                    <a:pt x="505" y="71"/>
                  </a:lnTo>
                  <a:lnTo>
                    <a:pt x="512" y="69"/>
                  </a:lnTo>
                  <a:lnTo>
                    <a:pt x="520" y="67"/>
                  </a:lnTo>
                  <a:lnTo>
                    <a:pt x="528" y="65"/>
                  </a:lnTo>
                  <a:lnTo>
                    <a:pt x="535" y="63"/>
                  </a:lnTo>
                  <a:lnTo>
                    <a:pt x="541" y="61"/>
                  </a:lnTo>
                  <a:lnTo>
                    <a:pt x="547" y="59"/>
                  </a:lnTo>
                  <a:lnTo>
                    <a:pt x="551" y="57"/>
                  </a:lnTo>
                  <a:lnTo>
                    <a:pt x="556" y="56"/>
                  </a:lnTo>
                  <a:lnTo>
                    <a:pt x="560" y="54"/>
                  </a:lnTo>
                  <a:lnTo>
                    <a:pt x="562" y="52"/>
                  </a:lnTo>
                  <a:lnTo>
                    <a:pt x="566" y="50"/>
                  </a:lnTo>
                  <a:lnTo>
                    <a:pt x="568" y="48"/>
                  </a:lnTo>
                  <a:lnTo>
                    <a:pt x="568" y="46"/>
                  </a:lnTo>
                  <a:lnTo>
                    <a:pt x="568" y="42"/>
                  </a:lnTo>
                  <a:lnTo>
                    <a:pt x="568" y="40"/>
                  </a:lnTo>
                  <a:lnTo>
                    <a:pt x="568" y="38"/>
                  </a:lnTo>
                  <a:lnTo>
                    <a:pt x="566" y="36"/>
                  </a:lnTo>
                  <a:lnTo>
                    <a:pt x="562" y="34"/>
                  </a:lnTo>
                  <a:lnTo>
                    <a:pt x="560" y="33"/>
                  </a:lnTo>
                  <a:lnTo>
                    <a:pt x="556" y="31"/>
                  </a:lnTo>
                  <a:lnTo>
                    <a:pt x="551" y="29"/>
                  </a:lnTo>
                  <a:lnTo>
                    <a:pt x="547" y="27"/>
                  </a:lnTo>
                  <a:lnTo>
                    <a:pt x="541" y="25"/>
                  </a:lnTo>
                  <a:lnTo>
                    <a:pt x="535" y="23"/>
                  </a:lnTo>
                  <a:lnTo>
                    <a:pt x="528" y="21"/>
                  </a:lnTo>
                  <a:lnTo>
                    <a:pt x="520" y="19"/>
                  </a:lnTo>
                  <a:lnTo>
                    <a:pt x="512" y="17"/>
                  </a:lnTo>
                  <a:lnTo>
                    <a:pt x="505" y="15"/>
                  </a:lnTo>
                  <a:lnTo>
                    <a:pt x="495" y="13"/>
                  </a:lnTo>
                  <a:lnTo>
                    <a:pt x="485" y="11"/>
                  </a:lnTo>
                  <a:lnTo>
                    <a:pt x="466" y="9"/>
                  </a:lnTo>
                  <a:lnTo>
                    <a:pt x="443" y="8"/>
                  </a:lnTo>
                  <a:lnTo>
                    <a:pt x="420" y="6"/>
                  </a:lnTo>
                  <a:lnTo>
                    <a:pt x="395" y="4"/>
                  </a:lnTo>
                  <a:lnTo>
                    <a:pt x="368" y="2"/>
                  </a:lnTo>
                  <a:lnTo>
                    <a:pt x="342" y="0"/>
                  </a:lnTo>
                  <a:lnTo>
                    <a:pt x="313" y="0"/>
                  </a:lnTo>
                  <a:lnTo>
                    <a:pt x="284" y="0"/>
                  </a:lnTo>
                </a:path>
              </a:pathLst>
            </a:custGeom>
            <a:solidFill>
              <a:srgbClr val="FF3300"/>
            </a:solidFill>
            <a:ln w="7938">
              <a:solidFill>
                <a:srgbClr val="FF3300"/>
              </a:solidFill>
              <a:prstDash val="solid"/>
              <a:round/>
              <a:headEnd/>
              <a:tailEnd/>
            </a:ln>
          </p:spPr>
          <p:txBody>
            <a:bodyPr/>
            <a:lstStyle/>
            <a:p>
              <a:endParaRPr lang="en-GB"/>
            </a:p>
          </p:txBody>
        </p:sp>
      </p:grpSp>
      <p:grpSp>
        <p:nvGrpSpPr>
          <p:cNvPr id="20583" name="Group 103"/>
          <p:cNvGrpSpPr>
            <a:grpSpLocks/>
          </p:cNvGrpSpPr>
          <p:nvPr/>
        </p:nvGrpSpPr>
        <p:grpSpPr bwMode="auto">
          <a:xfrm>
            <a:off x="6096000" y="2438400"/>
            <a:ext cx="468313" cy="2895600"/>
            <a:chOff x="4029" y="944"/>
            <a:chExt cx="403" cy="2459"/>
          </a:xfrm>
        </p:grpSpPr>
        <p:sp>
          <p:nvSpPr>
            <p:cNvPr id="20486" name="Rectangle 6"/>
            <p:cNvSpPr>
              <a:spLocks noChangeArrowheads="1"/>
            </p:cNvSpPr>
            <p:nvPr/>
          </p:nvSpPr>
          <p:spPr bwMode="auto">
            <a:xfrm>
              <a:off x="4405" y="2649"/>
              <a:ext cx="27" cy="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sp>
          <p:nvSpPr>
            <p:cNvPr id="20498" name="Freeform 18"/>
            <p:cNvSpPr>
              <a:spLocks/>
            </p:cNvSpPr>
            <p:nvPr/>
          </p:nvSpPr>
          <p:spPr bwMode="auto">
            <a:xfrm>
              <a:off x="4131" y="2287"/>
              <a:ext cx="180" cy="256"/>
            </a:xfrm>
            <a:custGeom>
              <a:avLst/>
              <a:gdLst>
                <a:gd name="T0" fmla="*/ 358 w 358"/>
                <a:gd name="T1" fmla="*/ 384 h 513"/>
                <a:gd name="T2" fmla="*/ 268 w 358"/>
                <a:gd name="T3" fmla="*/ 384 h 513"/>
                <a:gd name="T4" fmla="*/ 268 w 358"/>
                <a:gd name="T5" fmla="*/ 0 h 513"/>
                <a:gd name="T6" fmla="*/ 178 w 358"/>
                <a:gd name="T7" fmla="*/ 64 h 513"/>
                <a:gd name="T8" fmla="*/ 90 w 358"/>
                <a:gd name="T9" fmla="*/ 0 h 513"/>
                <a:gd name="T10" fmla="*/ 90 w 358"/>
                <a:gd name="T11" fmla="*/ 384 h 513"/>
                <a:gd name="T12" fmla="*/ 0 w 358"/>
                <a:gd name="T13" fmla="*/ 384 h 513"/>
                <a:gd name="T14" fmla="*/ 178 w 358"/>
                <a:gd name="T15" fmla="*/ 513 h 513"/>
                <a:gd name="T16" fmla="*/ 358 w 358"/>
                <a:gd name="T17" fmla="*/ 384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513">
                  <a:moveTo>
                    <a:pt x="358" y="384"/>
                  </a:moveTo>
                  <a:lnTo>
                    <a:pt x="268" y="384"/>
                  </a:lnTo>
                  <a:lnTo>
                    <a:pt x="268" y="0"/>
                  </a:lnTo>
                  <a:lnTo>
                    <a:pt x="178" y="64"/>
                  </a:lnTo>
                  <a:lnTo>
                    <a:pt x="90" y="0"/>
                  </a:lnTo>
                  <a:lnTo>
                    <a:pt x="90" y="384"/>
                  </a:lnTo>
                  <a:lnTo>
                    <a:pt x="0" y="384"/>
                  </a:lnTo>
                  <a:lnTo>
                    <a:pt x="178" y="513"/>
                  </a:lnTo>
                  <a:lnTo>
                    <a:pt x="358" y="38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499" name="Freeform 19"/>
            <p:cNvSpPr>
              <a:spLocks/>
            </p:cNvSpPr>
            <p:nvPr/>
          </p:nvSpPr>
          <p:spPr bwMode="auto">
            <a:xfrm>
              <a:off x="4131" y="2287"/>
              <a:ext cx="180" cy="256"/>
            </a:xfrm>
            <a:custGeom>
              <a:avLst/>
              <a:gdLst>
                <a:gd name="T0" fmla="*/ 358 w 358"/>
                <a:gd name="T1" fmla="*/ 384 h 513"/>
                <a:gd name="T2" fmla="*/ 268 w 358"/>
                <a:gd name="T3" fmla="*/ 384 h 513"/>
                <a:gd name="T4" fmla="*/ 268 w 358"/>
                <a:gd name="T5" fmla="*/ 0 h 513"/>
                <a:gd name="T6" fmla="*/ 178 w 358"/>
                <a:gd name="T7" fmla="*/ 64 h 513"/>
                <a:gd name="T8" fmla="*/ 90 w 358"/>
                <a:gd name="T9" fmla="*/ 0 h 513"/>
                <a:gd name="T10" fmla="*/ 90 w 358"/>
                <a:gd name="T11" fmla="*/ 384 h 513"/>
                <a:gd name="T12" fmla="*/ 0 w 358"/>
                <a:gd name="T13" fmla="*/ 384 h 513"/>
                <a:gd name="T14" fmla="*/ 178 w 358"/>
                <a:gd name="T15" fmla="*/ 513 h 513"/>
                <a:gd name="T16" fmla="*/ 358 w 358"/>
                <a:gd name="T17" fmla="*/ 384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513">
                  <a:moveTo>
                    <a:pt x="358" y="384"/>
                  </a:moveTo>
                  <a:lnTo>
                    <a:pt x="268" y="384"/>
                  </a:lnTo>
                  <a:lnTo>
                    <a:pt x="268" y="0"/>
                  </a:lnTo>
                  <a:lnTo>
                    <a:pt x="178" y="64"/>
                  </a:lnTo>
                  <a:lnTo>
                    <a:pt x="90" y="0"/>
                  </a:lnTo>
                  <a:lnTo>
                    <a:pt x="90" y="384"/>
                  </a:lnTo>
                  <a:lnTo>
                    <a:pt x="0" y="384"/>
                  </a:lnTo>
                  <a:lnTo>
                    <a:pt x="178" y="513"/>
                  </a:lnTo>
                  <a:lnTo>
                    <a:pt x="358" y="384"/>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00" name="Freeform 20"/>
            <p:cNvSpPr>
              <a:spLocks/>
            </p:cNvSpPr>
            <p:nvPr/>
          </p:nvSpPr>
          <p:spPr bwMode="auto">
            <a:xfrm>
              <a:off x="4080" y="1009"/>
              <a:ext cx="282" cy="1364"/>
            </a:xfrm>
            <a:custGeom>
              <a:avLst/>
              <a:gdLst>
                <a:gd name="T0" fmla="*/ 253 w 564"/>
                <a:gd name="T1" fmla="*/ 2 h 2728"/>
                <a:gd name="T2" fmla="*/ 198 w 564"/>
                <a:gd name="T3" fmla="*/ 16 h 2728"/>
                <a:gd name="T4" fmla="*/ 146 w 564"/>
                <a:gd name="T5" fmla="*/ 41 h 2728"/>
                <a:gd name="T6" fmla="*/ 102 w 564"/>
                <a:gd name="T7" fmla="*/ 77 h 2728"/>
                <a:gd name="T8" fmla="*/ 63 w 564"/>
                <a:gd name="T9" fmla="*/ 123 h 2728"/>
                <a:gd name="T10" fmla="*/ 34 w 564"/>
                <a:gd name="T11" fmla="*/ 177 h 2728"/>
                <a:gd name="T12" fmla="*/ 11 w 564"/>
                <a:gd name="T13" fmla="*/ 240 h 2728"/>
                <a:gd name="T14" fmla="*/ 2 w 564"/>
                <a:gd name="T15" fmla="*/ 308 h 2728"/>
                <a:gd name="T16" fmla="*/ 0 w 564"/>
                <a:gd name="T17" fmla="*/ 2388 h 2728"/>
                <a:gd name="T18" fmla="*/ 4 w 564"/>
                <a:gd name="T19" fmla="*/ 2458 h 2728"/>
                <a:gd name="T20" fmla="*/ 21 w 564"/>
                <a:gd name="T21" fmla="*/ 2521 h 2728"/>
                <a:gd name="T22" fmla="*/ 48 w 564"/>
                <a:gd name="T23" fmla="*/ 2580 h 2728"/>
                <a:gd name="T24" fmla="*/ 82 w 564"/>
                <a:gd name="T25" fmla="*/ 2630 h 2728"/>
                <a:gd name="T26" fmla="*/ 125 w 564"/>
                <a:gd name="T27" fmla="*/ 2671 h 2728"/>
                <a:gd name="T28" fmla="*/ 171 w 564"/>
                <a:gd name="T29" fmla="*/ 2701 h 2728"/>
                <a:gd name="T30" fmla="*/ 224 w 564"/>
                <a:gd name="T31" fmla="*/ 2721 h 2728"/>
                <a:gd name="T32" fmla="*/ 280 w 564"/>
                <a:gd name="T33" fmla="*/ 2728 h 2728"/>
                <a:gd name="T34" fmla="*/ 338 w 564"/>
                <a:gd name="T35" fmla="*/ 2721 h 2728"/>
                <a:gd name="T36" fmla="*/ 389 w 564"/>
                <a:gd name="T37" fmla="*/ 2701 h 2728"/>
                <a:gd name="T38" fmla="*/ 437 w 564"/>
                <a:gd name="T39" fmla="*/ 2671 h 2728"/>
                <a:gd name="T40" fmla="*/ 481 w 564"/>
                <a:gd name="T41" fmla="*/ 2630 h 2728"/>
                <a:gd name="T42" fmla="*/ 514 w 564"/>
                <a:gd name="T43" fmla="*/ 2580 h 2728"/>
                <a:gd name="T44" fmla="*/ 541 w 564"/>
                <a:gd name="T45" fmla="*/ 2521 h 2728"/>
                <a:gd name="T46" fmla="*/ 558 w 564"/>
                <a:gd name="T47" fmla="*/ 2458 h 2728"/>
                <a:gd name="T48" fmla="*/ 564 w 564"/>
                <a:gd name="T49" fmla="*/ 2388 h 2728"/>
                <a:gd name="T50" fmla="*/ 562 w 564"/>
                <a:gd name="T51" fmla="*/ 308 h 2728"/>
                <a:gd name="T52" fmla="*/ 552 w 564"/>
                <a:gd name="T53" fmla="*/ 240 h 2728"/>
                <a:gd name="T54" fmla="*/ 529 w 564"/>
                <a:gd name="T55" fmla="*/ 177 h 2728"/>
                <a:gd name="T56" fmla="*/ 501 w 564"/>
                <a:gd name="T57" fmla="*/ 123 h 2728"/>
                <a:gd name="T58" fmla="*/ 462 w 564"/>
                <a:gd name="T59" fmla="*/ 77 h 2728"/>
                <a:gd name="T60" fmla="*/ 416 w 564"/>
                <a:gd name="T61" fmla="*/ 41 h 2728"/>
                <a:gd name="T62" fmla="*/ 364 w 564"/>
                <a:gd name="T63" fmla="*/ 16 h 2728"/>
                <a:gd name="T64" fmla="*/ 311 w 564"/>
                <a:gd name="T65" fmla="*/ 2 h 2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4" h="2728">
                  <a:moveTo>
                    <a:pt x="280" y="0"/>
                  </a:moveTo>
                  <a:lnTo>
                    <a:pt x="253" y="2"/>
                  </a:lnTo>
                  <a:lnTo>
                    <a:pt x="224" y="8"/>
                  </a:lnTo>
                  <a:lnTo>
                    <a:pt x="198" y="16"/>
                  </a:lnTo>
                  <a:lnTo>
                    <a:pt x="171" y="27"/>
                  </a:lnTo>
                  <a:lnTo>
                    <a:pt x="146" y="41"/>
                  </a:lnTo>
                  <a:lnTo>
                    <a:pt x="125" y="58"/>
                  </a:lnTo>
                  <a:lnTo>
                    <a:pt x="102" y="77"/>
                  </a:lnTo>
                  <a:lnTo>
                    <a:pt x="82" y="100"/>
                  </a:lnTo>
                  <a:lnTo>
                    <a:pt x="63" y="123"/>
                  </a:lnTo>
                  <a:lnTo>
                    <a:pt x="48" y="152"/>
                  </a:lnTo>
                  <a:lnTo>
                    <a:pt x="34" y="177"/>
                  </a:lnTo>
                  <a:lnTo>
                    <a:pt x="21" y="210"/>
                  </a:lnTo>
                  <a:lnTo>
                    <a:pt x="11" y="240"/>
                  </a:lnTo>
                  <a:lnTo>
                    <a:pt x="4" y="273"/>
                  </a:lnTo>
                  <a:lnTo>
                    <a:pt x="2" y="308"/>
                  </a:lnTo>
                  <a:lnTo>
                    <a:pt x="0" y="342"/>
                  </a:lnTo>
                  <a:lnTo>
                    <a:pt x="0" y="2388"/>
                  </a:lnTo>
                  <a:lnTo>
                    <a:pt x="2" y="2423"/>
                  </a:lnTo>
                  <a:lnTo>
                    <a:pt x="4" y="2458"/>
                  </a:lnTo>
                  <a:lnTo>
                    <a:pt x="11" y="2490"/>
                  </a:lnTo>
                  <a:lnTo>
                    <a:pt x="21" y="2521"/>
                  </a:lnTo>
                  <a:lnTo>
                    <a:pt x="34" y="2552"/>
                  </a:lnTo>
                  <a:lnTo>
                    <a:pt x="48" y="2580"/>
                  </a:lnTo>
                  <a:lnTo>
                    <a:pt x="63" y="2605"/>
                  </a:lnTo>
                  <a:lnTo>
                    <a:pt x="82" y="2630"/>
                  </a:lnTo>
                  <a:lnTo>
                    <a:pt x="102" y="2651"/>
                  </a:lnTo>
                  <a:lnTo>
                    <a:pt x="125" y="2671"/>
                  </a:lnTo>
                  <a:lnTo>
                    <a:pt x="146" y="2688"/>
                  </a:lnTo>
                  <a:lnTo>
                    <a:pt x="171" y="2701"/>
                  </a:lnTo>
                  <a:lnTo>
                    <a:pt x="198" y="2715"/>
                  </a:lnTo>
                  <a:lnTo>
                    <a:pt x="224" y="2721"/>
                  </a:lnTo>
                  <a:lnTo>
                    <a:pt x="253" y="2726"/>
                  </a:lnTo>
                  <a:lnTo>
                    <a:pt x="280" y="2728"/>
                  </a:lnTo>
                  <a:lnTo>
                    <a:pt x="311" y="2726"/>
                  </a:lnTo>
                  <a:lnTo>
                    <a:pt x="338" y="2721"/>
                  </a:lnTo>
                  <a:lnTo>
                    <a:pt x="364" y="2715"/>
                  </a:lnTo>
                  <a:lnTo>
                    <a:pt x="389" y="2701"/>
                  </a:lnTo>
                  <a:lnTo>
                    <a:pt x="416" y="2688"/>
                  </a:lnTo>
                  <a:lnTo>
                    <a:pt x="437" y="2671"/>
                  </a:lnTo>
                  <a:lnTo>
                    <a:pt x="462" y="2651"/>
                  </a:lnTo>
                  <a:lnTo>
                    <a:pt x="481" y="2630"/>
                  </a:lnTo>
                  <a:lnTo>
                    <a:pt x="501" y="2605"/>
                  </a:lnTo>
                  <a:lnTo>
                    <a:pt x="514" y="2580"/>
                  </a:lnTo>
                  <a:lnTo>
                    <a:pt x="529" y="2552"/>
                  </a:lnTo>
                  <a:lnTo>
                    <a:pt x="541" y="2521"/>
                  </a:lnTo>
                  <a:lnTo>
                    <a:pt x="552" y="2490"/>
                  </a:lnTo>
                  <a:lnTo>
                    <a:pt x="558" y="2458"/>
                  </a:lnTo>
                  <a:lnTo>
                    <a:pt x="562" y="2423"/>
                  </a:lnTo>
                  <a:lnTo>
                    <a:pt x="564" y="2388"/>
                  </a:lnTo>
                  <a:lnTo>
                    <a:pt x="564" y="342"/>
                  </a:lnTo>
                  <a:lnTo>
                    <a:pt x="562" y="308"/>
                  </a:lnTo>
                  <a:lnTo>
                    <a:pt x="558" y="273"/>
                  </a:lnTo>
                  <a:lnTo>
                    <a:pt x="552" y="240"/>
                  </a:lnTo>
                  <a:lnTo>
                    <a:pt x="541" y="210"/>
                  </a:lnTo>
                  <a:lnTo>
                    <a:pt x="529" y="177"/>
                  </a:lnTo>
                  <a:lnTo>
                    <a:pt x="514" y="152"/>
                  </a:lnTo>
                  <a:lnTo>
                    <a:pt x="501" y="123"/>
                  </a:lnTo>
                  <a:lnTo>
                    <a:pt x="481" y="100"/>
                  </a:lnTo>
                  <a:lnTo>
                    <a:pt x="462" y="77"/>
                  </a:lnTo>
                  <a:lnTo>
                    <a:pt x="437" y="58"/>
                  </a:lnTo>
                  <a:lnTo>
                    <a:pt x="416" y="41"/>
                  </a:lnTo>
                  <a:lnTo>
                    <a:pt x="389" y="27"/>
                  </a:lnTo>
                  <a:lnTo>
                    <a:pt x="364" y="16"/>
                  </a:lnTo>
                  <a:lnTo>
                    <a:pt x="338" y="8"/>
                  </a:lnTo>
                  <a:lnTo>
                    <a:pt x="311" y="2"/>
                  </a:lnTo>
                  <a:lnTo>
                    <a:pt x="280"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01" name="Freeform 21"/>
            <p:cNvSpPr>
              <a:spLocks/>
            </p:cNvSpPr>
            <p:nvPr/>
          </p:nvSpPr>
          <p:spPr bwMode="auto">
            <a:xfrm>
              <a:off x="4080" y="1009"/>
              <a:ext cx="282" cy="1364"/>
            </a:xfrm>
            <a:custGeom>
              <a:avLst/>
              <a:gdLst>
                <a:gd name="T0" fmla="*/ 253 w 564"/>
                <a:gd name="T1" fmla="*/ 2 h 2728"/>
                <a:gd name="T2" fmla="*/ 198 w 564"/>
                <a:gd name="T3" fmla="*/ 16 h 2728"/>
                <a:gd name="T4" fmla="*/ 146 w 564"/>
                <a:gd name="T5" fmla="*/ 41 h 2728"/>
                <a:gd name="T6" fmla="*/ 102 w 564"/>
                <a:gd name="T7" fmla="*/ 77 h 2728"/>
                <a:gd name="T8" fmla="*/ 63 w 564"/>
                <a:gd name="T9" fmla="*/ 123 h 2728"/>
                <a:gd name="T10" fmla="*/ 34 w 564"/>
                <a:gd name="T11" fmla="*/ 177 h 2728"/>
                <a:gd name="T12" fmla="*/ 11 w 564"/>
                <a:gd name="T13" fmla="*/ 240 h 2728"/>
                <a:gd name="T14" fmla="*/ 2 w 564"/>
                <a:gd name="T15" fmla="*/ 308 h 2728"/>
                <a:gd name="T16" fmla="*/ 0 w 564"/>
                <a:gd name="T17" fmla="*/ 2388 h 2728"/>
                <a:gd name="T18" fmla="*/ 4 w 564"/>
                <a:gd name="T19" fmla="*/ 2458 h 2728"/>
                <a:gd name="T20" fmla="*/ 21 w 564"/>
                <a:gd name="T21" fmla="*/ 2521 h 2728"/>
                <a:gd name="T22" fmla="*/ 48 w 564"/>
                <a:gd name="T23" fmla="*/ 2580 h 2728"/>
                <a:gd name="T24" fmla="*/ 82 w 564"/>
                <a:gd name="T25" fmla="*/ 2630 h 2728"/>
                <a:gd name="T26" fmla="*/ 125 w 564"/>
                <a:gd name="T27" fmla="*/ 2671 h 2728"/>
                <a:gd name="T28" fmla="*/ 171 w 564"/>
                <a:gd name="T29" fmla="*/ 2701 h 2728"/>
                <a:gd name="T30" fmla="*/ 224 w 564"/>
                <a:gd name="T31" fmla="*/ 2721 h 2728"/>
                <a:gd name="T32" fmla="*/ 280 w 564"/>
                <a:gd name="T33" fmla="*/ 2728 h 2728"/>
                <a:gd name="T34" fmla="*/ 338 w 564"/>
                <a:gd name="T35" fmla="*/ 2721 h 2728"/>
                <a:gd name="T36" fmla="*/ 389 w 564"/>
                <a:gd name="T37" fmla="*/ 2701 h 2728"/>
                <a:gd name="T38" fmla="*/ 437 w 564"/>
                <a:gd name="T39" fmla="*/ 2671 h 2728"/>
                <a:gd name="T40" fmla="*/ 481 w 564"/>
                <a:gd name="T41" fmla="*/ 2630 h 2728"/>
                <a:gd name="T42" fmla="*/ 514 w 564"/>
                <a:gd name="T43" fmla="*/ 2580 h 2728"/>
                <a:gd name="T44" fmla="*/ 541 w 564"/>
                <a:gd name="T45" fmla="*/ 2521 h 2728"/>
                <a:gd name="T46" fmla="*/ 558 w 564"/>
                <a:gd name="T47" fmla="*/ 2458 h 2728"/>
                <a:gd name="T48" fmla="*/ 564 w 564"/>
                <a:gd name="T49" fmla="*/ 2388 h 2728"/>
                <a:gd name="T50" fmla="*/ 562 w 564"/>
                <a:gd name="T51" fmla="*/ 308 h 2728"/>
                <a:gd name="T52" fmla="*/ 552 w 564"/>
                <a:gd name="T53" fmla="*/ 240 h 2728"/>
                <a:gd name="T54" fmla="*/ 529 w 564"/>
                <a:gd name="T55" fmla="*/ 177 h 2728"/>
                <a:gd name="T56" fmla="*/ 501 w 564"/>
                <a:gd name="T57" fmla="*/ 123 h 2728"/>
                <a:gd name="T58" fmla="*/ 462 w 564"/>
                <a:gd name="T59" fmla="*/ 77 h 2728"/>
                <a:gd name="T60" fmla="*/ 416 w 564"/>
                <a:gd name="T61" fmla="*/ 41 h 2728"/>
                <a:gd name="T62" fmla="*/ 364 w 564"/>
                <a:gd name="T63" fmla="*/ 16 h 2728"/>
                <a:gd name="T64" fmla="*/ 311 w 564"/>
                <a:gd name="T65" fmla="*/ 2 h 2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4" h="2728">
                  <a:moveTo>
                    <a:pt x="280" y="0"/>
                  </a:moveTo>
                  <a:lnTo>
                    <a:pt x="253" y="2"/>
                  </a:lnTo>
                  <a:lnTo>
                    <a:pt x="224" y="8"/>
                  </a:lnTo>
                  <a:lnTo>
                    <a:pt x="198" y="16"/>
                  </a:lnTo>
                  <a:lnTo>
                    <a:pt x="171" y="27"/>
                  </a:lnTo>
                  <a:lnTo>
                    <a:pt x="146" y="41"/>
                  </a:lnTo>
                  <a:lnTo>
                    <a:pt x="125" y="58"/>
                  </a:lnTo>
                  <a:lnTo>
                    <a:pt x="102" y="77"/>
                  </a:lnTo>
                  <a:lnTo>
                    <a:pt x="82" y="100"/>
                  </a:lnTo>
                  <a:lnTo>
                    <a:pt x="63" y="123"/>
                  </a:lnTo>
                  <a:lnTo>
                    <a:pt x="48" y="152"/>
                  </a:lnTo>
                  <a:lnTo>
                    <a:pt x="34" y="177"/>
                  </a:lnTo>
                  <a:lnTo>
                    <a:pt x="21" y="210"/>
                  </a:lnTo>
                  <a:lnTo>
                    <a:pt x="11" y="240"/>
                  </a:lnTo>
                  <a:lnTo>
                    <a:pt x="4" y="273"/>
                  </a:lnTo>
                  <a:lnTo>
                    <a:pt x="2" y="308"/>
                  </a:lnTo>
                  <a:lnTo>
                    <a:pt x="0" y="342"/>
                  </a:lnTo>
                  <a:lnTo>
                    <a:pt x="0" y="2388"/>
                  </a:lnTo>
                  <a:lnTo>
                    <a:pt x="2" y="2423"/>
                  </a:lnTo>
                  <a:lnTo>
                    <a:pt x="4" y="2458"/>
                  </a:lnTo>
                  <a:lnTo>
                    <a:pt x="11" y="2490"/>
                  </a:lnTo>
                  <a:lnTo>
                    <a:pt x="21" y="2521"/>
                  </a:lnTo>
                  <a:lnTo>
                    <a:pt x="34" y="2552"/>
                  </a:lnTo>
                  <a:lnTo>
                    <a:pt x="48" y="2580"/>
                  </a:lnTo>
                  <a:lnTo>
                    <a:pt x="63" y="2605"/>
                  </a:lnTo>
                  <a:lnTo>
                    <a:pt x="82" y="2630"/>
                  </a:lnTo>
                  <a:lnTo>
                    <a:pt x="102" y="2651"/>
                  </a:lnTo>
                  <a:lnTo>
                    <a:pt x="125" y="2671"/>
                  </a:lnTo>
                  <a:lnTo>
                    <a:pt x="146" y="2688"/>
                  </a:lnTo>
                  <a:lnTo>
                    <a:pt x="171" y="2701"/>
                  </a:lnTo>
                  <a:lnTo>
                    <a:pt x="198" y="2715"/>
                  </a:lnTo>
                  <a:lnTo>
                    <a:pt x="224" y="2721"/>
                  </a:lnTo>
                  <a:lnTo>
                    <a:pt x="253" y="2726"/>
                  </a:lnTo>
                  <a:lnTo>
                    <a:pt x="280" y="2728"/>
                  </a:lnTo>
                  <a:lnTo>
                    <a:pt x="311" y="2726"/>
                  </a:lnTo>
                  <a:lnTo>
                    <a:pt x="338" y="2721"/>
                  </a:lnTo>
                  <a:lnTo>
                    <a:pt x="364" y="2715"/>
                  </a:lnTo>
                  <a:lnTo>
                    <a:pt x="389" y="2701"/>
                  </a:lnTo>
                  <a:lnTo>
                    <a:pt x="416" y="2688"/>
                  </a:lnTo>
                  <a:lnTo>
                    <a:pt x="437" y="2671"/>
                  </a:lnTo>
                  <a:lnTo>
                    <a:pt x="462" y="2651"/>
                  </a:lnTo>
                  <a:lnTo>
                    <a:pt x="481" y="2630"/>
                  </a:lnTo>
                  <a:lnTo>
                    <a:pt x="501" y="2605"/>
                  </a:lnTo>
                  <a:lnTo>
                    <a:pt x="514" y="2580"/>
                  </a:lnTo>
                  <a:lnTo>
                    <a:pt x="529" y="2552"/>
                  </a:lnTo>
                  <a:lnTo>
                    <a:pt x="541" y="2521"/>
                  </a:lnTo>
                  <a:lnTo>
                    <a:pt x="552" y="2490"/>
                  </a:lnTo>
                  <a:lnTo>
                    <a:pt x="558" y="2458"/>
                  </a:lnTo>
                  <a:lnTo>
                    <a:pt x="562" y="2423"/>
                  </a:lnTo>
                  <a:lnTo>
                    <a:pt x="564" y="2388"/>
                  </a:lnTo>
                  <a:lnTo>
                    <a:pt x="564" y="342"/>
                  </a:lnTo>
                  <a:lnTo>
                    <a:pt x="562" y="308"/>
                  </a:lnTo>
                  <a:lnTo>
                    <a:pt x="558" y="273"/>
                  </a:lnTo>
                  <a:lnTo>
                    <a:pt x="552" y="240"/>
                  </a:lnTo>
                  <a:lnTo>
                    <a:pt x="541" y="210"/>
                  </a:lnTo>
                  <a:lnTo>
                    <a:pt x="529" y="177"/>
                  </a:lnTo>
                  <a:lnTo>
                    <a:pt x="514" y="152"/>
                  </a:lnTo>
                  <a:lnTo>
                    <a:pt x="501" y="123"/>
                  </a:lnTo>
                  <a:lnTo>
                    <a:pt x="481" y="100"/>
                  </a:lnTo>
                  <a:lnTo>
                    <a:pt x="462" y="77"/>
                  </a:lnTo>
                  <a:lnTo>
                    <a:pt x="437" y="58"/>
                  </a:lnTo>
                  <a:lnTo>
                    <a:pt x="416" y="41"/>
                  </a:lnTo>
                  <a:lnTo>
                    <a:pt x="389" y="27"/>
                  </a:lnTo>
                  <a:lnTo>
                    <a:pt x="364" y="16"/>
                  </a:lnTo>
                  <a:lnTo>
                    <a:pt x="338" y="8"/>
                  </a:lnTo>
                  <a:lnTo>
                    <a:pt x="311" y="2"/>
                  </a:lnTo>
                  <a:lnTo>
                    <a:pt x="280" y="0"/>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02" name="Freeform 22"/>
            <p:cNvSpPr>
              <a:spLocks/>
            </p:cNvSpPr>
            <p:nvPr/>
          </p:nvSpPr>
          <p:spPr bwMode="auto">
            <a:xfrm>
              <a:off x="4080" y="1009"/>
              <a:ext cx="282" cy="341"/>
            </a:xfrm>
            <a:custGeom>
              <a:avLst/>
              <a:gdLst>
                <a:gd name="T0" fmla="*/ 2 w 564"/>
                <a:gd name="T1" fmla="*/ 377 h 684"/>
                <a:gd name="T2" fmla="*/ 11 w 564"/>
                <a:gd name="T3" fmla="*/ 444 h 684"/>
                <a:gd name="T4" fmla="*/ 34 w 564"/>
                <a:gd name="T5" fmla="*/ 505 h 684"/>
                <a:gd name="T6" fmla="*/ 63 w 564"/>
                <a:gd name="T7" fmla="*/ 559 h 684"/>
                <a:gd name="T8" fmla="*/ 102 w 564"/>
                <a:gd name="T9" fmla="*/ 607 h 684"/>
                <a:gd name="T10" fmla="*/ 146 w 564"/>
                <a:gd name="T11" fmla="*/ 642 h 684"/>
                <a:gd name="T12" fmla="*/ 198 w 564"/>
                <a:gd name="T13" fmla="*/ 667 h 684"/>
                <a:gd name="T14" fmla="*/ 253 w 564"/>
                <a:gd name="T15" fmla="*/ 682 h 684"/>
                <a:gd name="T16" fmla="*/ 311 w 564"/>
                <a:gd name="T17" fmla="*/ 682 h 684"/>
                <a:gd name="T18" fmla="*/ 364 w 564"/>
                <a:gd name="T19" fmla="*/ 667 h 684"/>
                <a:gd name="T20" fmla="*/ 416 w 564"/>
                <a:gd name="T21" fmla="*/ 642 h 684"/>
                <a:gd name="T22" fmla="*/ 462 w 564"/>
                <a:gd name="T23" fmla="*/ 607 h 684"/>
                <a:gd name="T24" fmla="*/ 501 w 564"/>
                <a:gd name="T25" fmla="*/ 559 h 684"/>
                <a:gd name="T26" fmla="*/ 529 w 564"/>
                <a:gd name="T27" fmla="*/ 505 h 684"/>
                <a:gd name="T28" fmla="*/ 552 w 564"/>
                <a:gd name="T29" fmla="*/ 444 h 684"/>
                <a:gd name="T30" fmla="*/ 562 w 564"/>
                <a:gd name="T31" fmla="*/ 377 h 684"/>
                <a:gd name="T32" fmla="*/ 562 w 564"/>
                <a:gd name="T33" fmla="*/ 308 h 684"/>
                <a:gd name="T34" fmla="*/ 552 w 564"/>
                <a:gd name="T35" fmla="*/ 240 h 684"/>
                <a:gd name="T36" fmla="*/ 529 w 564"/>
                <a:gd name="T37" fmla="*/ 177 h 684"/>
                <a:gd name="T38" fmla="*/ 501 w 564"/>
                <a:gd name="T39" fmla="*/ 123 h 684"/>
                <a:gd name="T40" fmla="*/ 462 w 564"/>
                <a:gd name="T41" fmla="*/ 77 h 684"/>
                <a:gd name="T42" fmla="*/ 416 w 564"/>
                <a:gd name="T43" fmla="*/ 41 h 684"/>
                <a:gd name="T44" fmla="*/ 364 w 564"/>
                <a:gd name="T45" fmla="*/ 16 h 684"/>
                <a:gd name="T46" fmla="*/ 311 w 564"/>
                <a:gd name="T47" fmla="*/ 2 h 684"/>
                <a:gd name="T48" fmla="*/ 253 w 564"/>
                <a:gd name="T49" fmla="*/ 2 h 684"/>
                <a:gd name="T50" fmla="*/ 198 w 564"/>
                <a:gd name="T51" fmla="*/ 16 h 684"/>
                <a:gd name="T52" fmla="*/ 146 w 564"/>
                <a:gd name="T53" fmla="*/ 41 h 684"/>
                <a:gd name="T54" fmla="*/ 102 w 564"/>
                <a:gd name="T55" fmla="*/ 77 h 684"/>
                <a:gd name="T56" fmla="*/ 63 w 564"/>
                <a:gd name="T57" fmla="*/ 123 h 684"/>
                <a:gd name="T58" fmla="*/ 34 w 564"/>
                <a:gd name="T59" fmla="*/ 177 h 684"/>
                <a:gd name="T60" fmla="*/ 11 w 564"/>
                <a:gd name="T61" fmla="*/ 240 h 684"/>
                <a:gd name="T62" fmla="*/ 2 w 564"/>
                <a:gd name="T63" fmla="*/ 308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64" h="684">
                  <a:moveTo>
                    <a:pt x="0" y="342"/>
                  </a:moveTo>
                  <a:lnTo>
                    <a:pt x="2" y="377"/>
                  </a:lnTo>
                  <a:lnTo>
                    <a:pt x="4" y="411"/>
                  </a:lnTo>
                  <a:lnTo>
                    <a:pt x="11" y="444"/>
                  </a:lnTo>
                  <a:lnTo>
                    <a:pt x="21" y="475"/>
                  </a:lnTo>
                  <a:lnTo>
                    <a:pt x="34" y="505"/>
                  </a:lnTo>
                  <a:lnTo>
                    <a:pt x="48" y="532"/>
                  </a:lnTo>
                  <a:lnTo>
                    <a:pt x="63" y="559"/>
                  </a:lnTo>
                  <a:lnTo>
                    <a:pt x="82" y="582"/>
                  </a:lnTo>
                  <a:lnTo>
                    <a:pt x="102" y="607"/>
                  </a:lnTo>
                  <a:lnTo>
                    <a:pt x="125" y="626"/>
                  </a:lnTo>
                  <a:lnTo>
                    <a:pt x="146" y="642"/>
                  </a:lnTo>
                  <a:lnTo>
                    <a:pt x="171" y="657"/>
                  </a:lnTo>
                  <a:lnTo>
                    <a:pt x="198" y="667"/>
                  </a:lnTo>
                  <a:lnTo>
                    <a:pt x="224" y="676"/>
                  </a:lnTo>
                  <a:lnTo>
                    <a:pt x="253" y="682"/>
                  </a:lnTo>
                  <a:lnTo>
                    <a:pt x="280" y="684"/>
                  </a:lnTo>
                  <a:lnTo>
                    <a:pt x="311" y="682"/>
                  </a:lnTo>
                  <a:lnTo>
                    <a:pt x="338" y="676"/>
                  </a:lnTo>
                  <a:lnTo>
                    <a:pt x="364" y="667"/>
                  </a:lnTo>
                  <a:lnTo>
                    <a:pt x="389" y="657"/>
                  </a:lnTo>
                  <a:lnTo>
                    <a:pt x="416" y="642"/>
                  </a:lnTo>
                  <a:lnTo>
                    <a:pt x="437" y="626"/>
                  </a:lnTo>
                  <a:lnTo>
                    <a:pt x="462" y="607"/>
                  </a:lnTo>
                  <a:lnTo>
                    <a:pt x="481" y="582"/>
                  </a:lnTo>
                  <a:lnTo>
                    <a:pt x="501" y="559"/>
                  </a:lnTo>
                  <a:lnTo>
                    <a:pt x="514" y="532"/>
                  </a:lnTo>
                  <a:lnTo>
                    <a:pt x="529" y="505"/>
                  </a:lnTo>
                  <a:lnTo>
                    <a:pt x="541" y="475"/>
                  </a:lnTo>
                  <a:lnTo>
                    <a:pt x="552" y="444"/>
                  </a:lnTo>
                  <a:lnTo>
                    <a:pt x="558" y="411"/>
                  </a:lnTo>
                  <a:lnTo>
                    <a:pt x="562" y="377"/>
                  </a:lnTo>
                  <a:lnTo>
                    <a:pt x="564" y="342"/>
                  </a:lnTo>
                  <a:lnTo>
                    <a:pt x="562" y="308"/>
                  </a:lnTo>
                  <a:lnTo>
                    <a:pt x="558" y="273"/>
                  </a:lnTo>
                  <a:lnTo>
                    <a:pt x="552" y="240"/>
                  </a:lnTo>
                  <a:lnTo>
                    <a:pt x="541" y="210"/>
                  </a:lnTo>
                  <a:lnTo>
                    <a:pt x="529" y="177"/>
                  </a:lnTo>
                  <a:lnTo>
                    <a:pt x="514" y="152"/>
                  </a:lnTo>
                  <a:lnTo>
                    <a:pt x="501" y="123"/>
                  </a:lnTo>
                  <a:lnTo>
                    <a:pt x="481" y="100"/>
                  </a:lnTo>
                  <a:lnTo>
                    <a:pt x="462" y="77"/>
                  </a:lnTo>
                  <a:lnTo>
                    <a:pt x="437" y="58"/>
                  </a:lnTo>
                  <a:lnTo>
                    <a:pt x="416" y="41"/>
                  </a:lnTo>
                  <a:lnTo>
                    <a:pt x="389" y="27"/>
                  </a:lnTo>
                  <a:lnTo>
                    <a:pt x="364" y="16"/>
                  </a:lnTo>
                  <a:lnTo>
                    <a:pt x="338" y="8"/>
                  </a:lnTo>
                  <a:lnTo>
                    <a:pt x="311" y="2"/>
                  </a:lnTo>
                  <a:lnTo>
                    <a:pt x="280" y="0"/>
                  </a:lnTo>
                  <a:lnTo>
                    <a:pt x="253" y="2"/>
                  </a:lnTo>
                  <a:lnTo>
                    <a:pt x="224" y="8"/>
                  </a:lnTo>
                  <a:lnTo>
                    <a:pt x="198" y="16"/>
                  </a:lnTo>
                  <a:lnTo>
                    <a:pt x="171" y="27"/>
                  </a:lnTo>
                  <a:lnTo>
                    <a:pt x="146" y="41"/>
                  </a:lnTo>
                  <a:lnTo>
                    <a:pt x="125" y="58"/>
                  </a:lnTo>
                  <a:lnTo>
                    <a:pt x="102" y="77"/>
                  </a:lnTo>
                  <a:lnTo>
                    <a:pt x="82" y="100"/>
                  </a:lnTo>
                  <a:lnTo>
                    <a:pt x="63" y="123"/>
                  </a:lnTo>
                  <a:lnTo>
                    <a:pt x="48" y="152"/>
                  </a:lnTo>
                  <a:lnTo>
                    <a:pt x="34" y="177"/>
                  </a:lnTo>
                  <a:lnTo>
                    <a:pt x="21" y="210"/>
                  </a:lnTo>
                  <a:lnTo>
                    <a:pt x="11" y="240"/>
                  </a:lnTo>
                  <a:lnTo>
                    <a:pt x="4" y="273"/>
                  </a:lnTo>
                  <a:lnTo>
                    <a:pt x="2" y="308"/>
                  </a:lnTo>
                  <a:lnTo>
                    <a:pt x="0" y="342"/>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03" name="Freeform 23"/>
            <p:cNvSpPr>
              <a:spLocks/>
            </p:cNvSpPr>
            <p:nvPr/>
          </p:nvSpPr>
          <p:spPr bwMode="auto">
            <a:xfrm>
              <a:off x="4080" y="1009"/>
              <a:ext cx="282" cy="341"/>
            </a:xfrm>
            <a:custGeom>
              <a:avLst/>
              <a:gdLst>
                <a:gd name="T0" fmla="*/ 2 w 564"/>
                <a:gd name="T1" fmla="*/ 377 h 684"/>
                <a:gd name="T2" fmla="*/ 11 w 564"/>
                <a:gd name="T3" fmla="*/ 444 h 684"/>
                <a:gd name="T4" fmla="*/ 34 w 564"/>
                <a:gd name="T5" fmla="*/ 505 h 684"/>
                <a:gd name="T6" fmla="*/ 63 w 564"/>
                <a:gd name="T7" fmla="*/ 559 h 684"/>
                <a:gd name="T8" fmla="*/ 102 w 564"/>
                <a:gd name="T9" fmla="*/ 607 h 684"/>
                <a:gd name="T10" fmla="*/ 146 w 564"/>
                <a:gd name="T11" fmla="*/ 642 h 684"/>
                <a:gd name="T12" fmla="*/ 198 w 564"/>
                <a:gd name="T13" fmla="*/ 667 h 684"/>
                <a:gd name="T14" fmla="*/ 253 w 564"/>
                <a:gd name="T15" fmla="*/ 682 h 684"/>
                <a:gd name="T16" fmla="*/ 311 w 564"/>
                <a:gd name="T17" fmla="*/ 682 h 684"/>
                <a:gd name="T18" fmla="*/ 364 w 564"/>
                <a:gd name="T19" fmla="*/ 667 h 684"/>
                <a:gd name="T20" fmla="*/ 416 w 564"/>
                <a:gd name="T21" fmla="*/ 642 h 684"/>
                <a:gd name="T22" fmla="*/ 462 w 564"/>
                <a:gd name="T23" fmla="*/ 607 h 684"/>
                <a:gd name="T24" fmla="*/ 501 w 564"/>
                <a:gd name="T25" fmla="*/ 559 h 684"/>
                <a:gd name="T26" fmla="*/ 529 w 564"/>
                <a:gd name="T27" fmla="*/ 505 h 684"/>
                <a:gd name="T28" fmla="*/ 552 w 564"/>
                <a:gd name="T29" fmla="*/ 444 h 684"/>
                <a:gd name="T30" fmla="*/ 562 w 564"/>
                <a:gd name="T31" fmla="*/ 377 h 684"/>
                <a:gd name="T32" fmla="*/ 562 w 564"/>
                <a:gd name="T33" fmla="*/ 308 h 684"/>
                <a:gd name="T34" fmla="*/ 552 w 564"/>
                <a:gd name="T35" fmla="*/ 240 h 684"/>
                <a:gd name="T36" fmla="*/ 529 w 564"/>
                <a:gd name="T37" fmla="*/ 177 h 684"/>
                <a:gd name="T38" fmla="*/ 501 w 564"/>
                <a:gd name="T39" fmla="*/ 123 h 684"/>
                <a:gd name="T40" fmla="*/ 462 w 564"/>
                <a:gd name="T41" fmla="*/ 77 h 684"/>
                <a:gd name="T42" fmla="*/ 416 w 564"/>
                <a:gd name="T43" fmla="*/ 41 h 684"/>
                <a:gd name="T44" fmla="*/ 364 w 564"/>
                <a:gd name="T45" fmla="*/ 16 h 684"/>
                <a:gd name="T46" fmla="*/ 311 w 564"/>
                <a:gd name="T47" fmla="*/ 2 h 684"/>
                <a:gd name="T48" fmla="*/ 253 w 564"/>
                <a:gd name="T49" fmla="*/ 2 h 684"/>
                <a:gd name="T50" fmla="*/ 198 w 564"/>
                <a:gd name="T51" fmla="*/ 16 h 684"/>
                <a:gd name="T52" fmla="*/ 146 w 564"/>
                <a:gd name="T53" fmla="*/ 41 h 684"/>
                <a:gd name="T54" fmla="*/ 102 w 564"/>
                <a:gd name="T55" fmla="*/ 77 h 684"/>
                <a:gd name="T56" fmla="*/ 63 w 564"/>
                <a:gd name="T57" fmla="*/ 123 h 684"/>
                <a:gd name="T58" fmla="*/ 34 w 564"/>
                <a:gd name="T59" fmla="*/ 177 h 684"/>
                <a:gd name="T60" fmla="*/ 11 w 564"/>
                <a:gd name="T61" fmla="*/ 240 h 684"/>
                <a:gd name="T62" fmla="*/ 2 w 564"/>
                <a:gd name="T63" fmla="*/ 308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64" h="684">
                  <a:moveTo>
                    <a:pt x="0" y="342"/>
                  </a:moveTo>
                  <a:lnTo>
                    <a:pt x="2" y="377"/>
                  </a:lnTo>
                  <a:lnTo>
                    <a:pt x="4" y="411"/>
                  </a:lnTo>
                  <a:lnTo>
                    <a:pt x="11" y="444"/>
                  </a:lnTo>
                  <a:lnTo>
                    <a:pt x="21" y="475"/>
                  </a:lnTo>
                  <a:lnTo>
                    <a:pt x="34" y="505"/>
                  </a:lnTo>
                  <a:lnTo>
                    <a:pt x="48" y="532"/>
                  </a:lnTo>
                  <a:lnTo>
                    <a:pt x="63" y="559"/>
                  </a:lnTo>
                  <a:lnTo>
                    <a:pt x="82" y="582"/>
                  </a:lnTo>
                  <a:lnTo>
                    <a:pt x="102" y="607"/>
                  </a:lnTo>
                  <a:lnTo>
                    <a:pt x="125" y="626"/>
                  </a:lnTo>
                  <a:lnTo>
                    <a:pt x="146" y="642"/>
                  </a:lnTo>
                  <a:lnTo>
                    <a:pt x="171" y="657"/>
                  </a:lnTo>
                  <a:lnTo>
                    <a:pt x="198" y="667"/>
                  </a:lnTo>
                  <a:lnTo>
                    <a:pt x="224" y="676"/>
                  </a:lnTo>
                  <a:lnTo>
                    <a:pt x="253" y="682"/>
                  </a:lnTo>
                  <a:lnTo>
                    <a:pt x="280" y="684"/>
                  </a:lnTo>
                  <a:lnTo>
                    <a:pt x="311" y="682"/>
                  </a:lnTo>
                  <a:lnTo>
                    <a:pt x="338" y="676"/>
                  </a:lnTo>
                  <a:lnTo>
                    <a:pt x="364" y="667"/>
                  </a:lnTo>
                  <a:lnTo>
                    <a:pt x="389" y="657"/>
                  </a:lnTo>
                  <a:lnTo>
                    <a:pt x="416" y="642"/>
                  </a:lnTo>
                  <a:lnTo>
                    <a:pt x="437" y="626"/>
                  </a:lnTo>
                  <a:lnTo>
                    <a:pt x="462" y="607"/>
                  </a:lnTo>
                  <a:lnTo>
                    <a:pt x="481" y="582"/>
                  </a:lnTo>
                  <a:lnTo>
                    <a:pt x="501" y="559"/>
                  </a:lnTo>
                  <a:lnTo>
                    <a:pt x="514" y="532"/>
                  </a:lnTo>
                  <a:lnTo>
                    <a:pt x="529" y="505"/>
                  </a:lnTo>
                  <a:lnTo>
                    <a:pt x="541" y="475"/>
                  </a:lnTo>
                  <a:lnTo>
                    <a:pt x="552" y="444"/>
                  </a:lnTo>
                  <a:lnTo>
                    <a:pt x="558" y="411"/>
                  </a:lnTo>
                  <a:lnTo>
                    <a:pt x="562" y="377"/>
                  </a:lnTo>
                  <a:lnTo>
                    <a:pt x="564" y="342"/>
                  </a:lnTo>
                  <a:lnTo>
                    <a:pt x="562" y="308"/>
                  </a:lnTo>
                  <a:lnTo>
                    <a:pt x="558" y="273"/>
                  </a:lnTo>
                  <a:lnTo>
                    <a:pt x="552" y="240"/>
                  </a:lnTo>
                  <a:lnTo>
                    <a:pt x="541" y="210"/>
                  </a:lnTo>
                  <a:lnTo>
                    <a:pt x="529" y="177"/>
                  </a:lnTo>
                  <a:lnTo>
                    <a:pt x="514" y="152"/>
                  </a:lnTo>
                  <a:lnTo>
                    <a:pt x="501" y="123"/>
                  </a:lnTo>
                  <a:lnTo>
                    <a:pt x="481" y="100"/>
                  </a:lnTo>
                  <a:lnTo>
                    <a:pt x="462" y="77"/>
                  </a:lnTo>
                  <a:lnTo>
                    <a:pt x="437" y="58"/>
                  </a:lnTo>
                  <a:lnTo>
                    <a:pt x="416" y="41"/>
                  </a:lnTo>
                  <a:lnTo>
                    <a:pt x="389" y="27"/>
                  </a:lnTo>
                  <a:lnTo>
                    <a:pt x="364" y="16"/>
                  </a:lnTo>
                  <a:lnTo>
                    <a:pt x="338" y="8"/>
                  </a:lnTo>
                  <a:lnTo>
                    <a:pt x="311" y="2"/>
                  </a:lnTo>
                  <a:lnTo>
                    <a:pt x="280" y="0"/>
                  </a:lnTo>
                  <a:lnTo>
                    <a:pt x="253" y="2"/>
                  </a:lnTo>
                  <a:lnTo>
                    <a:pt x="224" y="8"/>
                  </a:lnTo>
                  <a:lnTo>
                    <a:pt x="198" y="16"/>
                  </a:lnTo>
                  <a:lnTo>
                    <a:pt x="171" y="27"/>
                  </a:lnTo>
                  <a:lnTo>
                    <a:pt x="146" y="41"/>
                  </a:lnTo>
                  <a:lnTo>
                    <a:pt x="125" y="58"/>
                  </a:lnTo>
                  <a:lnTo>
                    <a:pt x="102" y="77"/>
                  </a:lnTo>
                  <a:lnTo>
                    <a:pt x="82" y="100"/>
                  </a:lnTo>
                  <a:lnTo>
                    <a:pt x="63" y="123"/>
                  </a:lnTo>
                  <a:lnTo>
                    <a:pt x="48" y="152"/>
                  </a:lnTo>
                  <a:lnTo>
                    <a:pt x="34" y="177"/>
                  </a:lnTo>
                  <a:lnTo>
                    <a:pt x="21" y="210"/>
                  </a:lnTo>
                  <a:lnTo>
                    <a:pt x="11" y="240"/>
                  </a:lnTo>
                  <a:lnTo>
                    <a:pt x="4" y="273"/>
                  </a:lnTo>
                  <a:lnTo>
                    <a:pt x="2" y="308"/>
                  </a:lnTo>
                  <a:lnTo>
                    <a:pt x="0" y="342"/>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04" name="Freeform 24"/>
            <p:cNvSpPr>
              <a:spLocks noEditPoints="1"/>
            </p:cNvSpPr>
            <p:nvPr/>
          </p:nvSpPr>
          <p:spPr bwMode="auto">
            <a:xfrm>
              <a:off x="4058" y="987"/>
              <a:ext cx="326" cy="1409"/>
            </a:xfrm>
            <a:custGeom>
              <a:avLst/>
              <a:gdLst>
                <a:gd name="T0" fmla="*/ 232 w 650"/>
                <a:gd name="T1" fmla="*/ 16 h 2818"/>
                <a:gd name="T2" fmla="*/ 161 w 650"/>
                <a:gd name="T3" fmla="*/ 52 h 2818"/>
                <a:gd name="T4" fmla="*/ 78 w 650"/>
                <a:gd name="T5" fmla="*/ 139 h 2818"/>
                <a:gd name="T6" fmla="*/ 27 w 650"/>
                <a:gd name="T7" fmla="*/ 236 h 2818"/>
                <a:gd name="T8" fmla="*/ 2 w 650"/>
                <a:gd name="T9" fmla="*/ 342 h 2818"/>
                <a:gd name="T10" fmla="*/ 2 w 650"/>
                <a:gd name="T11" fmla="*/ 2467 h 2818"/>
                <a:gd name="T12" fmla="*/ 15 w 650"/>
                <a:gd name="T13" fmla="*/ 2551 h 2818"/>
                <a:gd name="T14" fmla="*/ 67 w 650"/>
                <a:gd name="T15" fmla="*/ 2667 h 2818"/>
                <a:gd name="T16" fmla="*/ 136 w 650"/>
                <a:gd name="T17" fmla="*/ 2745 h 2818"/>
                <a:gd name="T18" fmla="*/ 224 w 650"/>
                <a:gd name="T19" fmla="*/ 2799 h 2818"/>
                <a:gd name="T20" fmla="*/ 297 w 650"/>
                <a:gd name="T21" fmla="*/ 2816 h 2818"/>
                <a:gd name="T22" fmla="*/ 391 w 650"/>
                <a:gd name="T23" fmla="*/ 2811 h 2818"/>
                <a:gd name="T24" fmla="*/ 477 w 650"/>
                <a:gd name="T25" fmla="*/ 2772 h 2818"/>
                <a:gd name="T26" fmla="*/ 556 w 650"/>
                <a:gd name="T27" fmla="*/ 2705 h 2818"/>
                <a:gd name="T28" fmla="*/ 612 w 650"/>
                <a:gd name="T29" fmla="*/ 2611 h 2818"/>
                <a:gd name="T30" fmla="*/ 644 w 650"/>
                <a:gd name="T31" fmla="*/ 2509 h 2818"/>
                <a:gd name="T32" fmla="*/ 650 w 650"/>
                <a:gd name="T33" fmla="*/ 386 h 2818"/>
                <a:gd name="T34" fmla="*/ 637 w 650"/>
                <a:gd name="T35" fmla="*/ 277 h 2818"/>
                <a:gd name="T36" fmla="*/ 598 w 650"/>
                <a:gd name="T37" fmla="*/ 177 h 2818"/>
                <a:gd name="T38" fmla="*/ 535 w 650"/>
                <a:gd name="T39" fmla="*/ 91 h 2818"/>
                <a:gd name="T40" fmla="*/ 451 w 650"/>
                <a:gd name="T41" fmla="*/ 29 h 2818"/>
                <a:gd name="T42" fmla="*/ 362 w 650"/>
                <a:gd name="T43" fmla="*/ 2 h 2818"/>
                <a:gd name="T44" fmla="*/ 324 w 650"/>
                <a:gd name="T45" fmla="*/ 89 h 2818"/>
                <a:gd name="T46" fmla="*/ 374 w 650"/>
                <a:gd name="T47" fmla="*/ 94 h 2818"/>
                <a:gd name="T48" fmla="*/ 416 w 650"/>
                <a:gd name="T49" fmla="*/ 112 h 2818"/>
                <a:gd name="T50" fmla="*/ 453 w 650"/>
                <a:gd name="T51" fmla="*/ 135 h 2818"/>
                <a:gd name="T52" fmla="*/ 545 w 650"/>
                <a:gd name="T53" fmla="*/ 167 h 2818"/>
                <a:gd name="T54" fmla="*/ 545 w 650"/>
                <a:gd name="T55" fmla="*/ 271 h 2818"/>
                <a:gd name="T56" fmla="*/ 558 w 650"/>
                <a:gd name="T57" fmla="*/ 327 h 2818"/>
                <a:gd name="T58" fmla="*/ 564 w 650"/>
                <a:gd name="T59" fmla="*/ 386 h 2818"/>
                <a:gd name="T60" fmla="*/ 564 w 650"/>
                <a:gd name="T61" fmla="*/ 2457 h 2818"/>
                <a:gd name="T62" fmla="*/ 556 w 650"/>
                <a:gd name="T63" fmla="*/ 2517 h 2818"/>
                <a:gd name="T64" fmla="*/ 504 w 650"/>
                <a:gd name="T65" fmla="*/ 2632 h 2818"/>
                <a:gd name="T66" fmla="*/ 474 w 650"/>
                <a:gd name="T67" fmla="*/ 2663 h 2818"/>
                <a:gd name="T68" fmla="*/ 443 w 650"/>
                <a:gd name="T69" fmla="*/ 2690 h 2818"/>
                <a:gd name="T70" fmla="*/ 399 w 650"/>
                <a:gd name="T71" fmla="*/ 2713 h 2818"/>
                <a:gd name="T72" fmla="*/ 355 w 650"/>
                <a:gd name="T73" fmla="*/ 2726 h 2818"/>
                <a:gd name="T74" fmla="*/ 305 w 650"/>
                <a:gd name="T75" fmla="*/ 2728 h 2818"/>
                <a:gd name="T76" fmla="*/ 259 w 650"/>
                <a:gd name="T77" fmla="*/ 2717 h 2818"/>
                <a:gd name="T78" fmla="*/ 222 w 650"/>
                <a:gd name="T79" fmla="*/ 2701 h 2818"/>
                <a:gd name="T80" fmla="*/ 138 w 650"/>
                <a:gd name="T81" fmla="*/ 2619 h 2818"/>
                <a:gd name="T82" fmla="*/ 117 w 650"/>
                <a:gd name="T83" fmla="*/ 2576 h 2818"/>
                <a:gd name="T84" fmla="*/ 98 w 650"/>
                <a:gd name="T85" fmla="*/ 2525 h 2818"/>
                <a:gd name="T86" fmla="*/ 88 w 650"/>
                <a:gd name="T87" fmla="*/ 2467 h 2818"/>
                <a:gd name="T88" fmla="*/ 46 w 650"/>
                <a:gd name="T89" fmla="*/ 352 h 2818"/>
                <a:gd name="T90" fmla="*/ 55 w 650"/>
                <a:gd name="T91" fmla="*/ 284 h 2818"/>
                <a:gd name="T92" fmla="*/ 132 w 650"/>
                <a:gd name="T93" fmla="*/ 211 h 2818"/>
                <a:gd name="T94" fmla="*/ 155 w 650"/>
                <a:gd name="T95" fmla="*/ 175 h 2818"/>
                <a:gd name="T96" fmla="*/ 190 w 650"/>
                <a:gd name="T97" fmla="*/ 85 h 2818"/>
                <a:gd name="T98" fmla="*/ 242 w 650"/>
                <a:gd name="T99" fmla="*/ 60 h 2818"/>
                <a:gd name="T100" fmla="*/ 297 w 650"/>
                <a:gd name="T101" fmla="*/ 46 h 2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0" h="2818">
                  <a:moveTo>
                    <a:pt x="297" y="0"/>
                  </a:moveTo>
                  <a:lnTo>
                    <a:pt x="288" y="2"/>
                  </a:lnTo>
                  <a:lnTo>
                    <a:pt x="261" y="6"/>
                  </a:lnTo>
                  <a:lnTo>
                    <a:pt x="232" y="16"/>
                  </a:lnTo>
                  <a:lnTo>
                    <a:pt x="224" y="19"/>
                  </a:lnTo>
                  <a:lnTo>
                    <a:pt x="197" y="29"/>
                  </a:lnTo>
                  <a:lnTo>
                    <a:pt x="174" y="44"/>
                  </a:lnTo>
                  <a:lnTo>
                    <a:pt x="161" y="52"/>
                  </a:lnTo>
                  <a:lnTo>
                    <a:pt x="136" y="71"/>
                  </a:lnTo>
                  <a:lnTo>
                    <a:pt x="117" y="91"/>
                  </a:lnTo>
                  <a:lnTo>
                    <a:pt x="96" y="112"/>
                  </a:lnTo>
                  <a:lnTo>
                    <a:pt x="78" y="139"/>
                  </a:lnTo>
                  <a:lnTo>
                    <a:pt x="67" y="152"/>
                  </a:lnTo>
                  <a:lnTo>
                    <a:pt x="52" y="177"/>
                  </a:lnTo>
                  <a:lnTo>
                    <a:pt x="38" y="206"/>
                  </a:lnTo>
                  <a:lnTo>
                    <a:pt x="27" y="236"/>
                  </a:lnTo>
                  <a:lnTo>
                    <a:pt x="15" y="267"/>
                  </a:lnTo>
                  <a:lnTo>
                    <a:pt x="13" y="277"/>
                  </a:lnTo>
                  <a:lnTo>
                    <a:pt x="8" y="307"/>
                  </a:lnTo>
                  <a:lnTo>
                    <a:pt x="2" y="342"/>
                  </a:lnTo>
                  <a:lnTo>
                    <a:pt x="2" y="352"/>
                  </a:lnTo>
                  <a:lnTo>
                    <a:pt x="0" y="386"/>
                  </a:lnTo>
                  <a:lnTo>
                    <a:pt x="0" y="2432"/>
                  </a:lnTo>
                  <a:lnTo>
                    <a:pt x="2" y="2467"/>
                  </a:lnTo>
                  <a:lnTo>
                    <a:pt x="2" y="2477"/>
                  </a:lnTo>
                  <a:lnTo>
                    <a:pt x="8" y="2509"/>
                  </a:lnTo>
                  <a:lnTo>
                    <a:pt x="13" y="2544"/>
                  </a:lnTo>
                  <a:lnTo>
                    <a:pt x="15" y="2551"/>
                  </a:lnTo>
                  <a:lnTo>
                    <a:pt x="27" y="2582"/>
                  </a:lnTo>
                  <a:lnTo>
                    <a:pt x="38" y="2611"/>
                  </a:lnTo>
                  <a:lnTo>
                    <a:pt x="52" y="2640"/>
                  </a:lnTo>
                  <a:lnTo>
                    <a:pt x="67" y="2667"/>
                  </a:lnTo>
                  <a:lnTo>
                    <a:pt x="78" y="2682"/>
                  </a:lnTo>
                  <a:lnTo>
                    <a:pt x="96" y="2705"/>
                  </a:lnTo>
                  <a:lnTo>
                    <a:pt x="117" y="2726"/>
                  </a:lnTo>
                  <a:lnTo>
                    <a:pt x="136" y="2745"/>
                  </a:lnTo>
                  <a:lnTo>
                    <a:pt x="161" y="2765"/>
                  </a:lnTo>
                  <a:lnTo>
                    <a:pt x="174" y="2772"/>
                  </a:lnTo>
                  <a:lnTo>
                    <a:pt x="197" y="2788"/>
                  </a:lnTo>
                  <a:lnTo>
                    <a:pt x="224" y="2799"/>
                  </a:lnTo>
                  <a:lnTo>
                    <a:pt x="232" y="2801"/>
                  </a:lnTo>
                  <a:lnTo>
                    <a:pt x="261" y="2811"/>
                  </a:lnTo>
                  <a:lnTo>
                    <a:pt x="288" y="2816"/>
                  </a:lnTo>
                  <a:lnTo>
                    <a:pt x="297" y="2816"/>
                  </a:lnTo>
                  <a:lnTo>
                    <a:pt x="324" y="2818"/>
                  </a:lnTo>
                  <a:lnTo>
                    <a:pt x="355" y="2816"/>
                  </a:lnTo>
                  <a:lnTo>
                    <a:pt x="362" y="2816"/>
                  </a:lnTo>
                  <a:lnTo>
                    <a:pt x="391" y="2811"/>
                  </a:lnTo>
                  <a:lnTo>
                    <a:pt x="416" y="2801"/>
                  </a:lnTo>
                  <a:lnTo>
                    <a:pt x="426" y="2799"/>
                  </a:lnTo>
                  <a:lnTo>
                    <a:pt x="451" y="2788"/>
                  </a:lnTo>
                  <a:lnTo>
                    <a:pt x="477" y="2772"/>
                  </a:lnTo>
                  <a:lnTo>
                    <a:pt x="489" y="2765"/>
                  </a:lnTo>
                  <a:lnTo>
                    <a:pt x="514" y="2745"/>
                  </a:lnTo>
                  <a:lnTo>
                    <a:pt x="535" y="2726"/>
                  </a:lnTo>
                  <a:lnTo>
                    <a:pt x="556" y="2705"/>
                  </a:lnTo>
                  <a:lnTo>
                    <a:pt x="573" y="2682"/>
                  </a:lnTo>
                  <a:lnTo>
                    <a:pt x="583" y="2667"/>
                  </a:lnTo>
                  <a:lnTo>
                    <a:pt x="598" y="2640"/>
                  </a:lnTo>
                  <a:lnTo>
                    <a:pt x="612" y="2611"/>
                  </a:lnTo>
                  <a:lnTo>
                    <a:pt x="625" y="2582"/>
                  </a:lnTo>
                  <a:lnTo>
                    <a:pt x="635" y="2551"/>
                  </a:lnTo>
                  <a:lnTo>
                    <a:pt x="637" y="2544"/>
                  </a:lnTo>
                  <a:lnTo>
                    <a:pt x="644" y="2509"/>
                  </a:lnTo>
                  <a:lnTo>
                    <a:pt x="650" y="2477"/>
                  </a:lnTo>
                  <a:lnTo>
                    <a:pt x="650" y="2467"/>
                  </a:lnTo>
                  <a:lnTo>
                    <a:pt x="650" y="2432"/>
                  </a:lnTo>
                  <a:lnTo>
                    <a:pt x="650" y="386"/>
                  </a:lnTo>
                  <a:lnTo>
                    <a:pt x="650" y="352"/>
                  </a:lnTo>
                  <a:lnTo>
                    <a:pt x="650" y="342"/>
                  </a:lnTo>
                  <a:lnTo>
                    <a:pt x="644" y="307"/>
                  </a:lnTo>
                  <a:lnTo>
                    <a:pt x="637" y="277"/>
                  </a:lnTo>
                  <a:lnTo>
                    <a:pt x="635" y="267"/>
                  </a:lnTo>
                  <a:lnTo>
                    <a:pt x="625" y="236"/>
                  </a:lnTo>
                  <a:lnTo>
                    <a:pt x="612" y="206"/>
                  </a:lnTo>
                  <a:lnTo>
                    <a:pt x="598" y="177"/>
                  </a:lnTo>
                  <a:lnTo>
                    <a:pt x="583" y="152"/>
                  </a:lnTo>
                  <a:lnTo>
                    <a:pt x="573" y="139"/>
                  </a:lnTo>
                  <a:lnTo>
                    <a:pt x="556" y="112"/>
                  </a:lnTo>
                  <a:lnTo>
                    <a:pt x="535" y="91"/>
                  </a:lnTo>
                  <a:lnTo>
                    <a:pt x="514" y="71"/>
                  </a:lnTo>
                  <a:lnTo>
                    <a:pt x="489" y="52"/>
                  </a:lnTo>
                  <a:lnTo>
                    <a:pt x="477" y="44"/>
                  </a:lnTo>
                  <a:lnTo>
                    <a:pt x="451" y="29"/>
                  </a:lnTo>
                  <a:lnTo>
                    <a:pt x="426" y="19"/>
                  </a:lnTo>
                  <a:lnTo>
                    <a:pt x="416" y="16"/>
                  </a:lnTo>
                  <a:lnTo>
                    <a:pt x="391" y="6"/>
                  </a:lnTo>
                  <a:lnTo>
                    <a:pt x="362" y="2"/>
                  </a:lnTo>
                  <a:lnTo>
                    <a:pt x="355" y="0"/>
                  </a:lnTo>
                  <a:lnTo>
                    <a:pt x="324" y="0"/>
                  </a:lnTo>
                  <a:lnTo>
                    <a:pt x="297" y="0"/>
                  </a:lnTo>
                  <a:close/>
                  <a:moveTo>
                    <a:pt x="324" y="89"/>
                  </a:moveTo>
                  <a:lnTo>
                    <a:pt x="355" y="91"/>
                  </a:lnTo>
                  <a:lnTo>
                    <a:pt x="355" y="46"/>
                  </a:lnTo>
                  <a:lnTo>
                    <a:pt x="345" y="91"/>
                  </a:lnTo>
                  <a:lnTo>
                    <a:pt x="374" y="94"/>
                  </a:lnTo>
                  <a:lnTo>
                    <a:pt x="399" y="104"/>
                  </a:lnTo>
                  <a:lnTo>
                    <a:pt x="408" y="60"/>
                  </a:lnTo>
                  <a:lnTo>
                    <a:pt x="391" y="102"/>
                  </a:lnTo>
                  <a:lnTo>
                    <a:pt x="416" y="112"/>
                  </a:lnTo>
                  <a:lnTo>
                    <a:pt x="443" y="127"/>
                  </a:lnTo>
                  <a:lnTo>
                    <a:pt x="460" y="85"/>
                  </a:lnTo>
                  <a:lnTo>
                    <a:pt x="430" y="115"/>
                  </a:lnTo>
                  <a:lnTo>
                    <a:pt x="453" y="135"/>
                  </a:lnTo>
                  <a:lnTo>
                    <a:pt x="474" y="154"/>
                  </a:lnTo>
                  <a:lnTo>
                    <a:pt x="495" y="175"/>
                  </a:lnTo>
                  <a:lnTo>
                    <a:pt x="512" y="200"/>
                  </a:lnTo>
                  <a:lnTo>
                    <a:pt x="545" y="167"/>
                  </a:lnTo>
                  <a:lnTo>
                    <a:pt x="504" y="186"/>
                  </a:lnTo>
                  <a:lnTo>
                    <a:pt x="520" y="211"/>
                  </a:lnTo>
                  <a:lnTo>
                    <a:pt x="533" y="240"/>
                  </a:lnTo>
                  <a:lnTo>
                    <a:pt x="545" y="271"/>
                  </a:lnTo>
                  <a:lnTo>
                    <a:pt x="556" y="302"/>
                  </a:lnTo>
                  <a:lnTo>
                    <a:pt x="596" y="284"/>
                  </a:lnTo>
                  <a:lnTo>
                    <a:pt x="552" y="294"/>
                  </a:lnTo>
                  <a:lnTo>
                    <a:pt x="558" y="327"/>
                  </a:lnTo>
                  <a:lnTo>
                    <a:pt x="564" y="361"/>
                  </a:lnTo>
                  <a:lnTo>
                    <a:pt x="606" y="352"/>
                  </a:lnTo>
                  <a:lnTo>
                    <a:pt x="562" y="352"/>
                  </a:lnTo>
                  <a:lnTo>
                    <a:pt x="564" y="386"/>
                  </a:lnTo>
                  <a:lnTo>
                    <a:pt x="564" y="2432"/>
                  </a:lnTo>
                  <a:lnTo>
                    <a:pt x="562" y="2467"/>
                  </a:lnTo>
                  <a:lnTo>
                    <a:pt x="606" y="2467"/>
                  </a:lnTo>
                  <a:lnTo>
                    <a:pt x="564" y="2457"/>
                  </a:lnTo>
                  <a:lnTo>
                    <a:pt x="558" y="2492"/>
                  </a:lnTo>
                  <a:lnTo>
                    <a:pt x="552" y="2525"/>
                  </a:lnTo>
                  <a:lnTo>
                    <a:pt x="596" y="2534"/>
                  </a:lnTo>
                  <a:lnTo>
                    <a:pt x="556" y="2517"/>
                  </a:lnTo>
                  <a:lnTo>
                    <a:pt x="545" y="2548"/>
                  </a:lnTo>
                  <a:lnTo>
                    <a:pt x="533" y="2576"/>
                  </a:lnTo>
                  <a:lnTo>
                    <a:pt x="520" y="2605"/>
                  </a:lnTo>
                  <a:lnTo>
                    <a:pt x="504" y="2632"/>
                  </a:lnTo>
                  <a:lnTo>
                    <a:pt x="545" y="2649"/>
                  </a:lnTo>
                  <a:lnTo>
                    <a:pt x="512" y="2619"/>
                  </a:lnTo>
                  <a:lnTo>
                    <a:pt x="495" y="2642"/>
                  </a:lnTo>
                  <a:lnTo>
                    <a:pt x="474" y="2663"/>
                  </a:lnTo>
                  <a:lnTo>
                    <a:pt x="453" y="2682"/>
                  </a:lnTo>
                  <a:lnTo>
                    <a:pt x="430" y="2701"/>
                  </a:lnTo>
                  <a:lnTo>
                    <a:pt x="460" y="2732"/>
                  </a:lnTo>
                  <a:lnTo>
                    <a:pt x="443" y="2690"/>
                  </a:lnTo>
                  <a:lnTo>
                    <a:pt x="416" y="2705"/>
                  </a:lnTo>
                  <a:lnTo>
                    <a:pt x="391" y="2717"/>
                  </a:lnTo>
                  <a:lnTo>
                    <a:pt x="408" y="2759"/>
                  </a:lnTo>
                  <a:lnTo>
                    <a:pt x="399" y="2713"/>
                  </a:lnTo>
                  <a:lnTo>
                    <a:pt x="374" y="2722"/>
                  </a:lnTo>
                  <a:lnTo>
                    <a:pt x="345" y="2728"/>
                  </a:lnTo>
                  <a:lnTo>
                    <a:pt x="355" y="2770"/>
                  </a:lnTo>
                  <a:lnTo>
                    <a:pt x="355" y="2726"/>
                  </a:lnTo>
                  <a:lnTo>
                    <a:pt x="324" y="2728"/>
                  </a:lnTo>
                  <a:lnTo>
                    <a:pt x="297" y="2726"/>
                  </a:lnTo>
                  <a:lnTo>
                    <a:pt x="297" y="2770"/>
                  </a:lnTo>
                  <a:lnTo>
                    <a:pt x="305" y="2728"/>
                  </a:lnTo>
                  <a:lnTo>
                    <a:pt x="278" y="2722"/>
                  </a:lnTo>
                  <a:lnTo>
                    <a:pt x="249" y="2713"/>
                  </a:lnTo>
                  <a:lnTo>
                    <a:pt x="242" y="2759"/>
                  </a:lnTo>
                  <a:lnTo>
                    <a:pt x="259" y="2717"/>
                  </a:lnTo>
                  <a:lnTo>
                    <a:pt x="232" y="2705"/>
                  </a:lnTo>
                  <a:lnTo>
                    <a:pt x="209" y="2690"/>
                  </a:lnTo>
                  <a:lnTo>
                    <a:pt x="190" y="2732"/>
                  </a:lnTo>
                  <a:lnTo>
                    <a:pt x="222" y="2701"/>
                  </a:lnTo>
                  <a:lnTo>
                    <a:pt x="197" y="2682"/>
                  </a:lnTo>
                  <a:lnTo>
                    <a:pt x="176" y="2663"/>
                  </a:lnTo>
                  <a:lnTo>
                    <a:pt x="155" y="2642"/>
                  </a:lnTo>
                  <a:lnTo>
                    <a:pt x="138" y="2619"/>
                  </a:lnTo>
                  <a:lnTo>
                    <a:pt x="107" y="2649"/>
                  </a:lnTo>
                  <a:lnTo>
                    <a:pt x="148" y="2632"/>
                  </a:lnTo>
                  <a:lnTo>
                    <a:pt x="132" y="2605"/>
                  </a:lnTo>
                  <a:lnTo>
                    <a:pt x="117" y="2576"/>
                  </a:lnTo>
                  <a:lnTo>
                    <a:pt x="105" y="2548"/>
                  </a:lnTo>
                  <a:lnTo>
                    <a:pt x="96" y="2517"/>
                  </a:lnTo>
                  <a:lnTo>
                    <a:pt x="55" y="2534"/>
                  </a:lnTo>
                  <a:lnTo>
                    <a:pt x="98" y="2525"/>
                  </a:lnTo>
                  <a:lnTo>
                    <a:pt x="92" y="2492"/>
                  </a:lnTo>
                  <a:lnTo>
                    <a:pt x="86" y="2457"/>
                  </a:lnTo>
                  <a:lnTo>
                    <a:pt x="46" y="2467"/>
                  </a:lnTo>
                  <a:lnTo>
                    <a:pt x="88" y="2467"/>
                  </a:lnTo>
                  <a:lnTo>
                    <a:pt x="86" y="2432"/>
                  </a:lnTo>
                  <a:lnTo>
                    <a:pt x="86" y="386"/>
                  </a:lnTo>
                  <a:lnTo>
                    <a:pt x="88" y="352"/>
                  </a:lnTo>
                  <a:lnTo>
                    <a:pt x="46" y="352"/>
                  </a:lnTo>
                  <a:lnTo>
                    <a:pt x="86" y="361"/>
                  </a:lnTo>
                  <a:lnTo>
                    <a:pt x="92" y="327"/>
                  </a:lnTo>
                  <a:lnTo>
                    <a:pt x="98" y="294"/>
                  </a:lnTo>
                  <a:lnTo>
                    <a:pt x="55" y="284"/>
                  </a:lnTo>
                  <a:lnTo>
                    <a:pt x="96" y="302"/>
                  </a:lnTo>
                  <a:lnTo>
                    <a:pt x="105" y="271"/>
                  </a:lnTo>
                  <a:lnTo>
                    <a:pt x="117" y="240"/>
                  </a:lnTo>
                  <a:lnTo>
                    <a:pt x="132" y="211"/>
                  </a:lnTo>
                  <a:lnTo>
                    <a:pt x="148" y="186"/>
                  </a:lnTo>
                  <a:lnTo>
                    <a:pt x="107" y="167"/>
                  </a:lnTo>
                  <a:lnTo>
                    <a:pt x="138" y="200"/>
                  </a:lnTo>
                  <a:lnTo>
                    <a:pt x="155" y="175"/>
                  </a:lnTo>
                  <a:lnTo>
                    <a:pt x="176" y="154"/>
                  </a:lnTo>
                  <a:lnTo>
                    <a:pt x="197" y="135"/>
                  </a:lnTo>
                  <a:lnTo>
                    <a:pt x="222" y="115"/>
                  </a:lnTo>
                  <a:lnTo>
                    <a:pt x="190" y="85"/>
                  </a:lnTo>
                  <a:lnTo>
                    <a:pt x="209" y="127"/>
                  </a:lnTo>
                  <a:lnTo>
                    <a:pt x="232" y="112"/>
                  </a:lnTo>
                  <a:lnTo>
                    <a:pt x="259" y="102"/>
                  </a:lnTo>
                  <a:lnTo>
                    <a:pt x="242" y="60"/>
                  </a:lnTo>
                  <a:lnTo>
                    <a:pt x="249" y="104"/>
                  </a:lnTo>
                  <a:lnTo>
                    <a:pt x="278" y="94"/>
                  </a:lnTo>
                  <a:lnTo>
                    <a:pt x="305" y="91"/>
                  </a:lnTo>
                  <a:lnTo>
                    <a:pt x="297" y="46"/>
                  </a:lnTo>
                  <a:lnTo>
                    <a:pt x="297" y="91"/>
                  </a:lnTo>
                  <a:lnTo>
                    <a:pt x="324" y="89"/>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05" name="Freeform 25"/>
            <p:cNvSpPr>
              <a:spLocks/>
            </p:cNvSpPr>
            <p:nvPr/>
          </p:nvSpPr>
          <p:spPr bwMode="auto">
            <a:xfrm>
              <a:off x="4058" y="987"/>
              <a:ext cx="326" cy="1409"/>
            </a:xfrm>
            <a:custGeom>
              <a:avLst/>
              <a:gdLst>
                <a:gd name="T0" fmla="*/ 288 w 650"/>
                <a:gd name="T1" fmla="*/ 2 h 2818"/>
                <a:gd name="T2" fmla="*/ 232 w 650"/>
                <a:gd name="T3" fmla="*/ 16 h 2818"/>
                <a:gd name="T4" fmla="*/ 197 w 650"/>
                <a:gd name="T5" fmla="*/ 29 h 2818"/>
                <a:gd name="T6" fmla="*/ 161 w 650"/>
                <a:gd name="T7" fmla="*/ 52 h 2818"/>
                <a:gd name="T8" fmla="*/ 117 w 650"/>
                <a:gd name="T9" fmla="*/ 91 h 2818"/>
                <a:gd name="T10" fmla="*/ 78 w 650"/>
                <a:gd name="T11" fmla="*/ 139 h 2818"/>
                <a:gd name="T12" fmla="*/ 52 w 650"/>
                <a:gd name="T13" fmla="*/ 177 h 2818"/>
                <a:gd name="T14" fmla="*/ 27 w 650"/>
                <a:gd name="T15" fmla="*/ 236 h 2818"/>
                <a:gd name="T16" fmla="*/ 13 w 650"/>
                <a:gd name="T17" fmla="*/ 277 h 2818"/>
                <a:gd name="T18" fmla="*/ 2 w 650"/>
                <a:gd name="T19" fmla="*/ 342 h 2818"/>
                <a:gd name="T20" fmla="*/ 0 w 650"/>
                <a:gd name="T21" fmla="*/ 386 h 2818"/>
                <a:gd name="T22" fmla="*/ 2 w 650"/>
                <a:gd name="T23" fmla="*/ 2467 h 2818"/>
                <a:gd name="T24" fmla="*/ 8 w 650"/>
                <a:gd name="T25" fmla="*/ 2509 h 2818"/>
                <a:gd name="T26" fmla="*/ 15 w 650"/>
                <a:gd name="T27" fmla="*/ 2551 h 2818"/>
                <a:gd name="T28" fmla="*/ 38 w 650"/>
                <a:gd name="T29" fmla="*/ 2611 h 2818"/>
                <a:gd name="T30" fmla="*/ 67 w 650"/>
                <a:gd name="T31" fmla="*/ 2667 h 2818"/>
                <a:gd name="T32" fmla="*/ 96 w 650"/>
                <a:gd name="T33" fmla="*/ 2705 h 2818"/>
                <a:gd name="T34" fmla="*/ 136 w 650"/>
                <a:gd name="T35" fmla="*/ 2745 h 2818"/>
                <a:gd name="T36" fmla="*/ 174 w 650"/>
                <a:gd name="T37" fmla="*/ 2772 h 2818"/>
                <a:gd name="T38" fmla="*/ 224 w 650"/>
                <a:gd name="T39" fmla="*/ 2799 h 2818"/>
                <a:gd name="T40" fmla="*/ 261 w 650"/>
                <a:gd name="T41" fmla="*/ 2811 h 2818"/>
                <a:gd name="T42" fmla="*/ 297 w 650"/>
                <a:gd name="T43" fmla="*/ 2816 h 2818"/>
                <a:gd name="T44" fmla="*/ 355 w 650"/>
                <a:gd name="T45" fmla="*/ 2816 h 2818"/>
                <a:gd name="T46" fmla="*/ 391 w 650"/>
                <a:gd name="T47" fmla="*/ 2811 h 2818"/>
                <a:gd name="T48" fmla="*/ 426 w 650"/>
                <a:gd name="T49" fmla="*/ 2799 h 2818"/>
                <a:gd name="T50" fmla="*/ 477 w 650"/>
                <a:gd name="T51" fmla="*/ 2772 h 2818"/>
                <a:gd name="T52" fmla="*/ 514 w 650"/>
                <a:gd name="T53" fmla="*/ 2745 h 2818"/>
                <a:gd name="T54" fmla="*/ 556 w 650"/>
                <a:gd name="T55" fmla="*/ 2705 h 2818"/>
                <a:gd name="T56" fmla="*/ 583 w 650"/>
                <a:gd name="T57" fmla="*/ 2667 h 2818"/>
                <a:gd name="T58" fmla="*/ 612 w 650"/>
                <a:gd name="T59" fmla="*/ 2611 h 2818"/>
                <a:gd name="T60" fmla="*/ 635 w 650"/>
                <a:gd name="T61" fmla="*/ 2551 h 2818"/>
                <a:gd name="T62" fmla="*/ 644 w 650"/>
                <a:gd name="T63" fmla="*/ 2509 h 2818"/>
                <a:gd name="T64" fmla="*/ 650 w 650"/>
                <a:gd name="T65" fmla="*/ 2467 h 2818"/>
                <a:gd name="T66" fmla="*/ 650 w 650"/>
                <a:gd name="T67" fmla="*/ 386 h 2818"/>
                <a:gd name="T68" fmla="*/ 650 w 650"/>
                <a:gd name="T69" fmla="*/ 342 h 2818"/>
                <a:gd name="T70" fmla="*/ 637 w 650"/>
                <a:gd name="T71" fmla="*/ 277 h 2818"/>
                <a:gd name="T72" fmla="*/ 625 w 650"/>
                <a:gd name="T73" fmla="*/ 236 h 2818"/>
                <a:gd name="T74" fmla="*/ 598 w 650"/>
                <a:gd name="T75" fmla="*/ 177 h 2818"/>
                <a:gd name="T76" fmla="*/ 573 w 650"/>
                <a:gd name="T77" fmla="*/ 139 h 2818"/>
                <a:gd name="T78" fmla="*/ 535 w 650"/>
                <a:gd name="T79" fmla="*/ 91 h 2818"/>
                <a:gd name="T80" fmla="*/ 489 w 650"/>
                <a:gd name="T81" fmla="*/ 52 h 2818"/>
                <a:gd name="T82" fmla="*/ 451 w 650"/>
                <a:gd name="T83" fmla="*/ 29 h 2818"/>
                <a:gd name="T84" fmla="*/ 416 w 650"/>
                <a:gd name="T85" fmla="*/ 16 h 2818"/>
                <a:gd name="T86" fmla="*/ 362 w 650"/>
                <a:gd name="T87" fmla="*/ 2 h 2818"/>
                <a:gd name="T88" fmla="*/ 324 w 650"/>
                <a:gd name="T89" fmla="*/ 0 h 2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0" h="2818">
                  <a:moveTo>
                    <a:pt x="297" y="0"/>
                  </a:moveTo>
                  <a:lnTo>
                    <a:pt x="288" y="2"/>
                  </a:lnTo>
                  <a:lnTo>
                    <a:pt x="261" y="6"/>
                  </a:lnTo>
                  <a:lnTo>
                    <a:pt x="232" y="16"/>
                  </a:lnTo>
                  <a:lnTo>
                    <a:pt x="224" y="19"/>
                  </a:lnTo>
                  <a:lnTo>
                    <a:pt x="197" y="29"/>
                  </a:lnTo>
                  <a:lnTo>
                    <a:pt x="174" y="44"/>
                  </a:lnTo>
                  <a:lnTo>
                    <a:pt x="161" y="52"/>
                  </a:lnTo>
                  <a:lnTo>
                    <a:pt x="136" y="71"/>
                  </a:lnTo>
                  <a:lnTo>
                    <a:pt x="117" y="91"/>
                  </a:lnTo>
                  <a:lnTo>
                    <a:pt x="96" y="112"/>
                  </a:lnTo>
                  <a:lnTo>
                    <a:pt x="78" y="139"/>
                  </a:lnTo>
                  <a:lnTo>
                    <a:pt x="67" y="152"/>
                  </a:lnTo>
                  <a:lnTo>
                    <a:pt x="52" y="177"/>
                  </a:lnTo>
                  <a:lnTo>
                    <a:pt x="38" y="206"/>
                  </a:lnTo>
                  <a:lnTo>
                    <a:pt x="27" y="236"/>
                  </a:lnTo>
                  <a:lnTo>
                    <a:pt x="15" y="267"/>
                  </a:lnTo>
                  <a:lnTo>
                    <a:pt x="13" y="277"/>
                  </a:lnTo>
                  <a:lnTo>
                    <a:pt x="8" y="307"/>
                  </a:lnTo>
                  <a:lnTo>
                    <a:pt x="2" y="342"/>
                  </a:lnTo>
                  <a:lnTo>
                    <a:pt x="2" y="352"/>
                  </a:lnTo>
                  <a:lnTo>
                    <a:pt x="0" y="386"/>
                  </a:lnTo>
                  <a:lnTo>
                    <a:pt x="0" y="2432"/>
                  </a:lnTo>
                  <a:lnTo>
                    <a:pt x="2" y="2467"/>
                  </a:lnTo>
                  <a:lnTo>
                    <a:pt x="2" y="2477"/>
                  </a:lnTo>
                  <a:lnTo>
                    <a:pt x="8" y="2509"/>
                  </a:lnTo>
                  <a:lnTo>
                    <a:pt x="13" y="2544"/>
                  </a:lnTo>
                  <a:lnTo>
                    <a:pt x="15" y="2551"/>
                  </a:lnTo>
                  <a:lnTo>
                    <a:pt x="27" y="2582"/>
                  </a:lnTo>
                  <a:lnTo>
                    <a:pt x="38" y="2611"/>
                  </a:lnTo>
                  <a:lnTo>
                    <a:pt x="52" y="2640"/>
                  </a:lnTo>
                  <a:lnTo>
                    <a:pt x="67" y="2667"/>
                  </a:lnTo>
                  <a:lnTo>
                    <a:pt x="78" y="2682"/>
                  </a:lnTo>
                  <a:lnTo>
                    <a:pt x="96" y="2705"/>
                  </a:lnTo>
                  <a:lnTo>
                    <a:pt x="117" y="2726"/>
                  </a:lnTo>
                  <a:lnTo>
                    <a:pt x="136" y="2745"/>
                  </a:lnTo>
                  <a:lnTo>
                    <a:pt x="161" y="2765"/>
                  </a:lnTo>
                  <a:lnTo>
                    <a:pt x="174" y="2772"/>
                  </a:lnTo>
                  <a:lnTo>
                    <a:pt x="197" y="2788"/>
                  </a:lnTo>
                  <a:lnTo>
                    <a:pt x="224" y="2799"/>
                  </a:lnTo>
                  <a:lnTo>
                    <a:pt x="232" y="2801"/>
                  </a:lnTo>
                  <a:lnTo>
                    <a:pt x="261" y="2811"/>
                  </a:lnTo>
                  <a:lnTo>
                    <a:pt x="288" y="2816"/>
                  </a:lnTo>
                  <a:lnTo>
                    <a:pt x="297" y="2816"/>
                  </a:lnTo>
                  <a:lnTo>
                    <a:pt x="324" y="2818"/>
                  </a:lnTo>
                  <a:lnTo>
                    <a:pt x="355" y="2816"/>
                  </a:lnTo>
                  <a:lnTo>
                    <a:pt x="362" y="2816"/>
                  </a:lnTo>
                  <a:lnTo>
                    <a:pt x="391" y="2811"/>
                  </a:lnTo>
                  <a:lnTo>
                    <a:pt x="416" y="2801"/>
                  </a:lnTo>
                  <a:lnTo>
                    <a:pt x="426" y="2799"/>
                  </a:lnTo>
                  <a:lnTo>
                    <a:pt x="451" y="2788"/>
                  </a:lnTo>
                  <a:lnTo>
                    <a:pt x="477" y="2772"/>
                  </a:lnTo>
                  <a:lnTo>
                    <a:pt x="489" y="2765"/>
                  </a:lnTo>
                  <a:lnTo>
                    <a:pt x="514" y="2745"/>
                  </a:lnTo>
                  <a:lnTo>
                    <a:pt x="535" y="2726"/>
                  </a:lnTo>
                  <a:lnTo>
                    <a:pt x="556" y="2705"/>
                  </a:lnTo>
                  <a:lnTo>
                    <a:pt x="573" y="2682"/>
                  </a:lnTo>
                  <a:lnTo>
                    <a:pt x="583" y="2667"/>
                  </a:lnTo>
                  <a:lnTo>
                    <a:pt x="598" y="2640"/>
                  </a:lnTo>
                  <a:lnTo>
                    <a:pt x="612" y="2611"/>
                  </a:lnTo>
                  <a:lnTo>
                    <a:pt x="625" y="2582"/>
                  </a:lnTo>
                  <a:lnTo>
                    <a:pt x="635" y="2551"/>
                  </a:lnTo>
                  <a:lnTo>
                    <a:pt x="637" y="2544"/>
                  </a:lnTo>
                  <a:lnTo>
                    <a:pt x="644" y="2509"/>
                  </a:lnTo>
                  <a:lnTo>
                    <a:pt x="650" y="2477"/>
                  </a:lnTo>
                  <a:lnTo>
                    <a:pt x="650" y="2467"/>
                  </a:lnTo>
                  <a:lnTo>
                    <a:pt x="650" y="2432"/>
                  </a:lnTo>
                  <a:lnTo>
                    <a:pt x="650" y="386"/>
                  </a:lnTo>
                  <a:lnTo>
                    <a:pt x="650" y="352"/>
                  </a:lnTo>
                  <a:lnTo>
                    <a:pt x="650" y="342"/>
                  </a:lnTo>
                  <a:lnTo>
                    <a:pt x="644" y="307"/>
                  </a:lnTo>
                  <a:lnTo>
                    <a:pt x="637" y="277"/>
                  </a:lnTo>
                  <a:lnTo>
                    <a:pt x="635" y="267"/>
                  </a:lnTo>
                  <a:lnTo>
                    <a:pt x="625" y="236"/>
                  </a:lnTo>
                  <a:lnTo>
                    <a:pt x="612" y="206"/>
                  </a:lnTo>
                  <a:lnTo>
                    <a:pt x="598" y="177"/>
                  </a:lnTo>
                  <a:lnTo>
                    <a:pt x="583" y="152"/>
                  </a:lnTo>
                  <a:lnTo>
                    <a:pt x="573" y="139"/>
                  </a:lnTo>
                  <a:lnTo>
                    <a:pt x="556" y="112"/>
                  </a:lnTo>
                  <a:lnTo>
                    <a:pt x="535" y="91"/>
                  </a:lnTo>
                  <a:lnTo>
                    <a:pt x="514" y="71"/>
                  </a:lnTo>
                  <a:lnTo>
                    <a:pt x="489" y="52"/>
                  </a:lnTo>
                  <a:lnTo>
                    <a:pt x="477" y="44"/>
                  </a:lnTo>
                  <a:lnTo>
                    <a:pt x="451" y="29"/>
                  </a:lnTo>
                  <a:lnTo>
                    <a:pt x="426" y="19"/>
                  </a:lnTo>
                  <a:lnTo>
                    <a:pt x="416" y="16"/>
                  </a:lnTo>
                  <a:lnTo>
                    <a:pt x="391" y="6"/>
                  </a:lnTo>
                  <a:lnTo>
                    <a:pt x="362" y="2"/>
                  </a:lnTo>
                  <a:lnTo>
                    <a:pt x="355" y="0"/>
                  </a:lnTo>
                  <a:lnTo>
                    <a:pt x="324" y="0"/>
                  </a:lnTo>
                  <a:lnTo>
                    <a:pt x="297" y="0"/>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06" name="Freeform 26"/>
            <p:cNvSpPr>
              <a:spLocks/>
            </p:cNvSpPr>
            <p:nvPr/>
          </p:nvSpPr>
          <p:spPr bwMode="auto">
            <a:xfrm>
              <a:off x="4081" y="1010"/>
              <a:ext cx="280" cy="1362"/>
            </a:xfrm>
            <a:custGeom>
              <a:avLst/>
              <a:gdLst>
                <a:gd name="T0" fmla="*/ 309 w 560"/>
                <a:gd name="T1" fmla="*/ 45 h 2724"/>
                <a:gd name="T2" fmla="*/ 299 w 560"/>
                <a:gd name="T3" fmla="*/ 45 h 2724"/>
                <a:gd name="T4" fmla="*/ 353 w 560"/>
                <a:gd name="T5" fmla="*/ 58 h 2724"/>
                <a:gd name="T6" fmla="*/ 345 w 560"/>
                <a:gd name="T7" fmla="*/ 56 h 2724"/>
                <a:gd name="T8" fmla="*/ 397 w 560"/>
                <a:gd name="T9" fmla="*/ 81 h 2724"/>
                <a:gd name="T10" fmla="*/ 384 w 560"/>
                <a:gd name="T11" fmla="*/ 69 h 2724"/>
                <a:gd name="T12" fmla="*/ 428 w 560"/>
                <a:gd name="T13" fmla="*/ 108 h 2724"/>
                <a:gd name="T14" fmla="*/ 466 w 560"/>
                <a:gd name="T15" fmla="*/ 154 h 2724"/>
                <a:gd name="T16" fmla="*/ 458 w 560"/>
                <a:gd name="T17" fmla="*/ 140 h 2724"/>
                <a:gd name="T18" fmla="*/ 487 w 560"/>
                <a:gd name="T19" fmla="*/ 194 h 2724"/>
                <a:gd name="T20" fmla="*/ 510 w 560"/>
                <a:gd name="T21" fmla="*/ 256 h 2724"/>
                <a:gd name="T22" fmla="*/ 506 w 560"/>
                <a:gd name="T23" fmla="*/ 248 h 2724"/>
                <a:gd name="T24" fmla="*/ 518 w 560"/>
                <a:gd name="T25" fmla="*/ 315 h 2724"/>
                <a:gd name="T26" fmla="*/ 516 w 560"/>
                <a:gd name="T27" fmla="*/ 306 h 2724"/>
                <a:gd name="T28" fmla="*/ 518 w 560"/>
                <a:gd name="T29" fmla="*/ 2386 h 2724"/>
                <a:gd name="T30" fmla="*/ 560 w 560"/>
                <a:gd name="T31" fmla="*/ 2421 h 2724"/>
                <a:gd name="T32" fmla="*/ 512 w 560"/>
                <a:gd name="T33" fmla="*/ 2446 h 2724"/>
                <a:gd name="T34" fmla="*/ 550 w 560"/>
                <a:gd name="T35" fmla="*/ 2488 h 2724"/>
                <a:gd name="T36" fmla="*/ 499 w 560"/>
                <a:gd name="T37" fmla="*/ 2502 h 2724"/>
                <a:gd name="T38" fmla="*/ 474 w 560"/>
                <a:gd name="T39" fmla="*/ 2559 h 2724"/>
                <a:gd name="T40" fmla="*/ 499 w 560"/>
                <a:gd name="T41" fmla="*/ 2603 h 2724"/>
                <a:gd name="T42" fmla="*/ 449 w 560"/>
                <a:gd name="T43" fmla="*/ 2596 h 2724"/>
                <a:gd name="T44" fmla="*/ 407 w 560"/>
                <a:gd name="T45" fmla="*/ 2636 h 2724"/>
                <a:gd name="T46" fmla="*/ 414 w 560"/>
                <a:gd name="T47" fmla="*/ 2686 h 2724"/>
                <a:gd name="T48" fmla="*/ 370 w 560"/>
                <a:gd name="T49" fmla="*/ 2659 h 2724"/>
                <a:gd name="T50" fmla="*/ 362 w 560"/>
                <a:gd name="T51" fmla="*/ 2713 h 2724"/>
                <a:gd name="T52" fmla="*/ 328 w 560"/>
                <a:gd name="T53" fmla="*/ 2676 h 2724"/>
                <a:gd name="T54" fmla="*/ 309 w 560"/>
                <a:gd name="T55" fmla="*/ 2724 h 2724"/>
                <a:gd name="T56" fmla="*/ 278 w 560"/>
                <a:gd name="T57" fmla="*/ 2682 h 2724"/>
                <a:gd name="T58" fmla="*/ 251 w 560"/>
                <a:gd name="T59" fmla="*/ 2724 h 2724"/>
                <a:gd name="T60" fmla="*/ 232 w 560"/>
                <a:gd name="T61" fmla="*/ 2676 h 2724"/>
                <a:gd name="T62" fmla="*/ 196 w 560"/>
                <a:gd name="T63" fmla="*/ 2713 h 2724"/>
                <a:gd name="T64" fmla="*/ 186 w 560"/>
                <a:gd name="T65" fmla="*/ 2659 h 2724"/>
                <a:gd name="T66" fmla="*/ 144 w 560"/>
                <a:gd name="T67" fmla="*/ 2686 h 2724"/>
                <a:gd name="T68" fmla="*/ 151 w 560"/>
                <a:gd name="T69" fmla="*/ 2636 h 2724"/>
                <a:gd name="T70" fmla="*/ 109 w 560"/>
                <a:gd name="T71" fmla="*/ 2596 h 2724"/>
                <a:gd name="T72" fmla="*/ 61 w 560"/>
                <a:gd name="T73" fmla="*/ 2603 h 2724"/>
                <a:gd name="T74" fmla="*/ 86 w 560"/>
                <a:gd name="T75" fmla="*/ 2559 h 2724"/>
                <a:gd name="T76" fmla="*/ 59 w 560"/>
                <a:gd name="T77" fmla="*/ 2502 h 2724"/>
                <a:gd name="T78" fmla="*/ 9 w 560"/>
                <a:gd name="T79" fmla="*/ 2488 h 2724"/>
                <a:gd name="T80" fmla="*/ 46 w 560"/>
                <a:gd name="T81" fmla="*/ 2446 h 2724"/>
                <a:gd name="T82" fmla="*/ 0 w 560"/>
                <a:gd name="T83" fmla="*/ 2421 h 2724"/>
                <a:gd name="T84" fmla="*/ 40 w 560"/>
                <a:gd name="T85" fmla="*/ 2386 h 2724"/>
                <a:gd name="T86" fmla="*/ 42 w 560"/>
                <a:gd name="T87" fmla="*/ 306 h 2724"/>
                <a:gd name="T88" fmla="*/ 40 w 560"/>
                <a:gd name="T89" fmla="*/ 315 h 2724"/>
                <a:gd name="T90" fmla="*/ 52 w 560"/>
                <a:gd name="T91" fmla="*/ 248 h 2724"/>
                <a:gd name="T92" fmla="*/ 50 w 560"/>
                <a:gd name="T93" fmla="*/ 256 h 2724"/>
                <a:gd name="T94" fmla="*/ 71 w 560"/>
                <a:gd name="T95" fmla="*/ 194 h 2724"/>
                <a:gd name="T96" fmla="*/ 102 w 560"/>
                <a:gd name="T97" fmla="*/ 140 h 2724"/>
                <a:gd name="T98" fmla="*/ 92 w 560"/>
                <a:gd name="T99" fmla="*/ 154 h 2724"/>
                <a:gd name="T100" fmla="*/ 130 w 560"/>
                <a:gd name="T101" fmla="*/ 108 h 2724"/>
                <a:gd name="T102" fmla="*/ 176 w 560"/>
                <a:gd name="T103" fmla="*/ 69 h 2724"/>
                <a:gd name="T104" fmla="*/ 163 w 560"/>
                <a:gd name="T105" fmla="*/ 81 h 2724"/>
                <a:gd name="T106" fmla="*/ 213 w 560"/>
                <a:gd name="T107" fmla="*/ 56 h 2724"/>
                <a:gd name="T108" fmla="*/ 203 w 560"/>
                <a:gd name="T109" fmla="*/ 58 h 2724"/>
                <a:gd name="T110" fmla="*/ 259 w 560"/>
                <a:gd name="T111" fmla="*/ 45 h 2724"/>
                <a:gd name="T112" fmla="*/ 251 w 560"/>
                <a:gd name="T113" fmla="*/ 45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60" h="2724">
                  <a:moveTo>
                    <a:pt x="278" y="43"/>
                  </a:moveTo>
                  <a:lnTo>
                    <a:pt x="309" y="45"/>
                  </a:lnTo>
                  <a:lnTo>
                    <a:pt x="309" y="0"/>
                  </a:lnTo>
                  <a:lnTo>
                    <a:pt x="299" y="45"/>
                  </a:lnTo>
                  <a:lnTo>
                    <a:pt x="328" y="48"/>
                  </a:lnTo>
                  <a:lnTo>
                    <a:pt x="353" y="58"/>
                  </a:lnTo>
                  <a:lnTo>
                    <a:pt x="362" y="14"/>
                  </a:lnTo>
                  <a:lnTo>
                    <a:pt x="345" y="56"/>
                  </a:lnTo>
                  <a:lnTo>
                    <a:pt x="370" y="66"/>
                  </a:lnTo>
                  <a:lnTo>
                    <a:pt x="397" y="81"/>
                  </a:lnTo>
                  <a:lnTo>
                    <a:pt x="414" y="39"/>
                  </a:lnTo>
                  <a:lnTo>
                    <a:pt x="384" y="69"/>
                  </a:lnTo>
                  <a:lnTo>
                    <a:pt x="407" y="89"/>
                  </a:lnTo>
                  <a:lnTo>
                    <a:pt x="428" y="108"/>
                  </a:lnTo>
                  <a:lnTo>
                    <a:pt x="449" y="129"/>
                  </a:lnTo>
                  <a:lnTo>
                    <a:pt x="466" y="154"/>
                  </a:lnTo>
                  <a:lnTo>
                    <a:pt x="499" y="121"/>
                  </a:lnTo>
                  <a:lnTo>
                    <a:pt x="458" y="140"/>
                  </a:lnTo>
                  <a:lnTo>
                    <a:pt x="474" y="165"/>
                  </a:lnTo>
                  <a:lnTo>
                    <a:pt x="487" y="194"/>
                  </a:lnTo>
                  <a:lnTo>
                    <a:pt x="499" y="225"/>
                  </a:lnTo>
                  <a:lnTo>
                    <a:pt x="510" y="256"/>
                  </a:lnTo>
                  <a:lnTo>
                    <a:pt x="550" y="238"/>
                  </a:lnTo>
                  <a:lnTo>
                    <a:pt x="506" y="248"/>
                  </a:lnTo>
                  <a:lnTo>
                    <a:pt x="512" y="281"/>
                  </a:lnTo>
                  <a:lnTo>
                    <a:pt x="518" y="315"/>
                  </a:lnTo>
                  <a:lnTo>
                    <a:pt x="560" y="306"/>
                  </a:lnTo>
                  <a:lnTo>
                    <a:pt x="516" y="306"/>
                  </a:lnTo>
                  <a:lnTo>
                    <a:pt x="518" y="340"/>
                  </a:lnTo>
                  <a:lnTo>
                    <a:pt x="518" y="2386"/>
                  </a:lnTo>
                  <a:lnTo>
                    <a:pt x="516" y="2421"/>
                  </a:lnTo>
                  <a:lnTo>
                    <a:pt x="560" y="2421"/>
                  </a:lnTo>
                  <a:lnTo>
                    <a:pt x="518" y="2411"/>
                  </a:lnTo>
                  <a:lnTo>
                    <a:pt x="512" y="2446"/>
                  </a:lnTo>
                  <a:lnTo>
                    <a:pt x="506" y="2479"/>
                  </a:lnTo>
                  <a:lnTo>
                    <a:pt x="550" y="2488"/>
                  </a:lnTo>
                  <a:lnTo>
                    <a:pt x="510" y="2471"/>
                  </a:lnTo>
                  <a:lnTo>
                    <a:pt x="499" y="2502"/>
                  </a:lnTo>
                  <a:lnTo>
                    <a:pt x="487" y="2530"/>
                  </a:lnTo>
                  <a:lnTo>
                    <a:pt x="474" y="2559"/>
                  </a:lnTo>
                  <a:lnTo>
                    <a:pt x="458" y="2586"/>
                  </a:lnTo>
                  <a:lnTo>
                    <a:pt x="499" y="2603"/>
                  </a:lnTo>
                  <a:lnTo>
                    <a:pt x="466" y="2573"/>
                  </a:lnTo>
                  <a:lnTo>
                    <a:pt x="449" y="2596"/>
                  </a:lnTo>
                  <a:lnTo>
                    <a:pt x="428" y="2617"/>
                  </a:lnTo>
                  <a:lnTo>
                    <a:pt x="407" y="2636"/>
                  </a:lnTo>
                  <a:lnTo>
                    <a:pt x="384" y="2655"/>
                  </a:lnTo>
                  <a:lnTo>
                    <a:pt x="414" y="2686"/>
                  </a:lnTo>
                  <a:lnTo>
                    <a:pt x="397" y="2644"/>
                  </a:lnTo>
                  <a:lnTo>
                    <a:pt x="370" y="2659"/>
                  </a:lnTo>
                  <a:lnTo>
                    <a:pt x="345" y="2671"/>
                  </a:lnTo>
                  <a:lnTo>
                    <a:pt x="362" y="2713"/>
                  </a:lnTo>
                  <a:lnTo>
                    <a:pt x="353" y="2667"/>
                  </a:lnTo>
                  <a:lnTo>
                    <a:pt x="328" y="2676"/>
                  </a:lnTo>
                  <a:lnTo>
                    <a:pt x="299" y="2682"/>
                  </a:lnTo>
                  <a:lnTo>
                    <a:pt x="309" y="2724"/>
                  </a:lnTo>
                  <a:lnTo>
                    <a:pt x="309" y="2680"/>
                  </a:lnTo>
                  <a:lnTo>
                    <a:pt x="278" y="2682"/>
                  </a:lnTo>
                  <a:lnTo>
                    <a:pt x="251" y="2680"/>
                  </a:lnTo>
                  <a:lnTo>
                    <a:pt x="251" y="2724"/>
                  </a:lnTo>
                  <a:lnTo>
                    <a:pt x="259" y="2682"/>
                  </a:lnTo>
                  <a:lnTo>
                    <a:pt x="232" y="2676"/>
                  </a:lnTo>
                  <a:lnTo>
                    <a:pt x="203" y="2667"/>
                  </a:lnTo>
                  <a:lnTo>
                    <a:pt x="196" y="2713"/>
                  </a:lnTo>
                  <a:lnTo>
                    <a:pt x="213" y="2671"/>
                  </a:lnTo>
                  <a:lnTo>
                    <a:pt x="186" y="2659"/>
                  </a:lnTo>
                  <a:lnTo>
                    <a:pt x="163" y="2644"/>
                  </a:lnTo>
                  <a:lnTo>
                    <a:pt x="144" y="2686"/>
                  </a:lnTo>
                  <a:lnTo>
                    <a:pt x="176" y="2655"/>
                  </a:lnTo>
                  <a:lnTo>
                    <a:pt x="151" y="2636"/>
                  </a:lnTo>
                  <a:lnTo>
                    <a:pt x="130" y="2617"/>
                  </a:lnTo>
                  <a:lnTo>
                    <a:pt x="109" y="2596"/>
                  </a:lnTo>
                  <a:lnTo>
                    <a:pt x="92" y="2573"/>
                  </a:lnTo>
                  <a:lnTo>
                    <a:pt x="61" y="2603"/>
                  </a:lnTo>
                  <a:lnTo>
                    <a:pt x="102" y="2586"/>
                  </a:lnTo>
                  <a:lnTo>
                    <a:pt x="86" y="2559"/>
                  </a:lnTo>
                  <a:lnTo>
                    <a:pt x="71" y="2530"/>
                  </a:lnTo>
                  <a:lnTo>
                    <a:pt x="59" y="2502"/>
                  </a:lnTo>
                  <a:lnTo>
                    <a:pt x="50" y="2471"/>
                  </a:lnTo>
                  <a:lnTo>
                    <a:pt x="9" y="2488"/>
                  </a:lnTo>
                  <a:lnTo>
                    <a:pt x="52" y="2479"/>
                  </a:lnTo>
                  <a:lnTo>
                    <a:pt x="46" y="2446"/>
                  </a:lnTo>
                  <a:lnTo>
                    <a:pt x="40" y="2411"/>
                  </a:lnTo>
                  <a:lnTo>
                    <a:pt x="0" y="2421"/>
                  </a:lnTo>
                  <a:lnTo>
                    <a:pt x="42" y="2421"/>
                  </a:lnTo>
                  <a:lnTo>
                    <a:pt x="40" y="2386"/>
                  </a:lnTo>
                  <a:lnTo>
                    <a:pt x="40" y="340"/>
                  </a:lnTo>
                  <a:lnTo>
                    <a:pt x="42" y="306"/>
                  </a:lnTo>
                  <a:lnTo>
                    <a:pt x="0" y="306"/>
                  </a:lnTo>
                  <a:lnTo>
                    <a:pt x="40" y="315"/>
                  </a:lnTo>
                  <a:lnTo>
                    <a:pt x="46" y="281"/>
                  </a:lnTo>
                  <a:lnTo>
                    <a:pt x="52" y="248"/>
                  </a:lnTo>
                  <a:lnTo>
                    <a:pt x="9" y="238"/>
                  </a:lnTo>
                  <a:lnTo>
                    <a:pt x="50" y="256"/>
                  </a:lnTo>
                  <a:lnTo>
                    <a:pt x="59" y="225"/>
                  </a:lnTo>
                  <a:lnTo>
                    <a:pt x="71" y="194"/>
                  </a:lnTo>
                  <a:lnTo>
                    <a:pt x="86" y="165"/>
                  </a:lnTo>
                  <a:lnTo>
                    <a:pt x="102" y="140"/>
                  </a:lnTo>
                  <a:lnTo>
                    <a:pt x="61" y="121"/>
                  </a:lnTo>
                  <a:lnTo>
                    <a:pt x="92" y="154"/>
                  </a:lnTo>
                  <a:lnTo>
                    <a:pt x="109" y="129"/>
                  </a:lnTo>
                  <a:lnTo>
                    <a:pt x="130" y="108"/>
                  </a:lnTo>
                  <a:lnTo>
                    <a:pt x="151" y="89"/>
                  </a:lnTo>
                  <a:lnTo>
                    <a:pt x="176" y="69"/>
                  </a:lnTo>
                  <a:lnTo>
                    <a:pt x="144" y="39"/>
                  </a:lnTo>
                  <a:lnTo>
                    <a:pt x="163" y="81"/>
                  </a:lnTo>
                  <a:lnTo>
                    <a:pt x="186" y="66"/>
                  </a:lnTo>
                  <a:lnTo>
                    <a:pt x="213" y="56"/>
                  </a:lnTo>
                  <a:lnTo>
                    <a:pt x="196" y="14"/>
                  </a:lnTo>
                  <a:lnTo>
                    <a:pt x="203" y="58"/>
                  </a:lnTo>
                  <a:lnTo>
                    <a:pt x="232" y="48"/>
                  </a:lnTo>
                  <a:lnTo>
                    <a:pt x="259" y="45"/>
                  </a:lnTo>
                  <a:lnTo>
                    <a:pt x="251" y="0"/>
                  </a:lnTo>
                  <a:lnTo>
                    <a:pt x="251" y="45"/>
                  </a:lnTo>
                  <a:lnTo>
                    <a:pt x="278" y="4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07" name="Freeform 27"/>
            <p:cNvSpPr>
              <a:spLocks/>
            </p:cNvSpPr>
            <p:nvPr/>
          </p:nvSpPr>
          <p:spPr bwMode="auto">
            <a:xfrm>
              <a:off x="4058" y="1180"/>
              <a:ext cx="326" cy="192"/>
            </a:xfrm>
            <a:custGeom>
              <a:avLst/>
              <a:gdLst>
                <a:gd name="T0" fmla="*/ 0 w 650"/>
                <a:gd name="T1" fmla="*/ 0 h 386"/>
                <a:gd name="T2" fmla="*/ 2 w 650"/>
                <a:gd name="T3" fmla="*/ 42 h 386"/>
                <a:gd name="T4" fmla="*/ 13 w 650"/>
                <a:gd name="T5" fmla="*/ 111 h 386"/>
                <a:gd name="T6" fmla="*/ 27 w 650"/>
                <a:gd name="T7" fmla="*/ 152 h 386"/>
                <a:gd name="T8" fmla="*/ 52 w 650"/>
                <a:gd name="T9" fmla="*/ 209 h 386"/>
                <a:gd name="T10" fmla="*/ 78 w 650"/>
                <a:gd name="T11" fmla="*/ 248 h 386"/>
                <a:gd name="T12" fmla="*/ 117 w 650"/>
                <a:gd name="T13" fmla="*/ 296 h 386"/>
                <a:gd name="T14" fmla="*/ 161 w 650"/>
                <a:gd name="T15" fmla="*/ 332 h 386"/>
                <a:gd name="T16" fmla="*/ 197 w 650"/>
                <a:gd name="T17" fmla="*/ 355 h 386"/>
                <a:gd name="T18" fmla="*/ 232 w 650"/>
                <a:gd name="T19" fmla="*/ 371 h 386"/>
                <a:gd name="T20" fmla="*/ 288 w 650"/>
                <a:gd name="T21" fmla="*/ 384 h 386"/>
                <a:gd name="T22" fmla="*/ 324 w 650"/>
                <a:gd name="T23" fmla="*/ 386 h 386"/>
                <a:gd name="T24" fmla="*/ 362 w 650"/>
                <a:gd name="T25" fmla="*/ 384 h 386"/>
                <a:gd name="T26" fmla="*/ 416 w 650"/>
                <a:gd name="T27" fmla="*/ 371 h 386"/>
                <a:gd name="T28" fmla="*/ 451 w 650"/>
                <a:gd name="T29" fmla="*/ 355 h 386"/>
                <a:gd name="T30" fmla="*/ 489 w 650"/>
                <a:gd name="T31" fmla="*/ 332 h 386"/>
                <a:gd name="T32" fmla="*/ 535 w 650"/>
                <a:gd name="T33" fmla="*/ 296 h 386"/>
                <a:gd name="T34" fmla="*/ 573 w 650"/>
                <a:gd name="T35" fmla="*/ 248 h 386"/>
                <a:gd name="T36" fmla="*/ 598 w 650"/>
                <a:gd name="T37" fmla="*/ 209 h 386"/>
                <a:gd name="T38" fmla="*/ 625 w 650"/>
                <a:gd name="T39" fmla="*/ 152 h 386"/>
                <a:gd name="T40" fmla="*/ 637 w 650"/>
                <a:gd name="T41" fmla="*/ 111 h 386"/>
                <a:gd name="T42" fmla="*/ 650 w 650"/>
                <a:gd name="T43" fmla="*/ 42 h 386"/>
                <a:gd name="T44" fmla="*/ 650 w 650"/>
                <a:gd name="T45" fmla="*/ 0 h 386"/>
                <a:gd name="T46" fmla="*/ 562 w 650"/>
                <a:gd name="T47" fmla="*/ 35 h 386"/>
                <a:gd name="T48" fmla="*/ 564 w 650"/>
                <a:gd name="T49" fmla="*/ 25 h 386"/>
                <a:gd name="T50" fmla="*/ 552 w 650"/>
                <a:gd name="T51" fmla="*/ 94 h 386"/>
                <a:gd name="T52" fmla="*/ 556 w 650"/>
                <a:gd name="T53" fmla="*/ 85 h 386"/>
                <a:gd name="T54" fmla="*/ 533 w 650"/>
                <a:gd name="T55" fmla="*/ 146 h 386"/>
                <a:gd name="T56" fmla="*/ 504 w 650"/>
                <a:gd name="T57" fmla="*/ 200 h 386"/>
                <a:gd name="T58" fmla="*/ 512 w 650"/>
                <a:gd name="T59" fmla="*/ 184 h 386"/>
                <a:gd name="T60" fmla="*/ 474 w 650"/>
                <a:gd name="T61" fmla="*/ 232 h 386"/>
                <a:gd name="T62" fmla="*/ 430 w 650"/>
                <a:gd name="T63" fmla="*/ 269 h 386"/>
                <a:gd name="T64" fmla="*/ 443 w 650"/>
                <a:gd name="T65" fmla="*/ 259 h 386"/>
                <a:gd name="T66" fmla="*/ 391 w 650"/>
                <a:gd name="T67" fmla="*/ 284 h 386"/>
                <a:gd name="T68" fmla="*/ 399 w 650"/>
                <a:gd name="T69" fmla="*/ 282 h 386"/>
                <a:gd name="T70" fmla="*/ 345 w 650"/>
                <a:gd name="T71" fmla="*/ 296 h 386"/>
                <a:gd name="T72" fmla="*/ 355 w 650"/>
                <a:gd name="T73" fmla="*/ 296 h 386"/>
                <a:gd name="T74" fmla="*/ 297 w 650"/>
                <a:gd name="T75" fmla="*/ 296 h 386"/>
                <a:gd name="T76" fmla="*/ 305 w 650"/>
                <a:gd name="T77" fmla="*/ 296 h 386"/>
                <a:gd name="T78" fmla="*/ 249 w 650"/>
                <a:gd name="T79" fmla="*/ 282 h 386"/>
                <a:gd name="T80" fmla="*/ 259 w 650"/>
                <a:gd name="T81" fmla="*/ 284 h 386"/>
                <a:gd name="T82" fmla="*/ 209 w 650"/>
                <a:gd name="T83" fmla="*/ 259 h 386"/>
                <a:gd name="T84" fmla="*/ 222 w 650"/>
                <a:gd name="T85" fmla="*/ 269 h 386"/>
                <a:gd name="T86" fmla="*/ 176 w 650"/>
                <a:gd name="T87" fmla="*/ 232 h 386"/>
                <a:gd name="T88" fmla="*/ 138 w 650"/>
                <a:gd name="T89" fmla="*/ 184 h 386"/>
                <a:gd name="T90" fmla="*/ 148 w 650"/>
                <a:gd name="T91" fmla="*/ 200 h 386"/>
                <a:gd name="T92" fmla="*/ 117 w 650"/>
                <a:gd name="T93" fmla="*/ 146 h 386"/>
                <a:gd name="T94" fmla="*/ 96 w 650"/>
                <a:gd name="T95" fmla="*/ 85 h 386"/>
                <a:gd name="T96" fmla="*/ 98 w 650"/>
                <a:gd name="T97" fmla="*/ 94 h 386"/>
                <a:gd name="T98" fmla="*/ 86 w 650"/>
                <a:gd name="T99" fmla="*/ 25 h 386"/>
                <a:gd name="T100" fmla="*/ 88 w 650"/>
                <a:gd name="T101" fmla="*/ 3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0" h="386">
                  <a:moveTo>
                    <a:pt x="86" y="0"/>
                  </a:moveTo>
                  <a:lnTo>
                    <a:pt x="0" y="0"/>
                  </a:lnTo>
                  <a:lnTo>
                    <a:pt x="2" y="35"/>
                  </a:lnTo>
                  <a:lnTo>
                    <a:pt x="2" y="42"/>
                  </a:lnTo>
                  <a:lnTo>
                    <a:pt x="8" y="77"/>
                  </a:lnTo>
                  <a:lnTo>
                    <a:pt x="13" y="111"/>
                  </a:lnTo>
                  <a:lnTo>
                    <a:pt x="15" y="119"/>
                  </a:lnTo>
                  <a:lnTo>
                    <a:pt x="27" y="152"/>
                  </a:lnTo>
                  <a:lnTo>
                    <a:pt x="38" y="181"/>
                  </a:lnTo>
                  <a:lnTo>
                    <a:pt x="52" y="209"/>
                  </a:lnTo>
                  <a:lnTo>
                    <a:pt x="67" y="232"/>
                  </a:lnTo>
                  <a:lnTo>
                    <a:pt x="78" y="248"/>
                  </a:lnTo>
                  <a:lnTo>
                    <a:pt x="96" y="273"/>
                  </a:lnTo>
                  <a:lnTo>
                    <a:pt x="117" y="296"/>
                  </a:lnTo>
                  <a:lnTo>
                    <a:pt x="136" y="315"/>
                  </a:lnTo>
                  <a:lnTo>
                    <a:pt x="161" y="332"/>
                  </a:lnTo>
                  <a:lnTo>
                    <a:pt x="174" y="342"/>
                  </a:lnTo>
                  <a:lnTo>
                    <a:pt x="197" y="355"/>
                  </a:lnTo>
                  <a:lnTo>
                    <a:pt x="224" y="367"/>
                  </a:lnTo>
                  <a:lnTo>
                    <a:pt x="232" y="371"/>
                  </a:lnTo>
                  <a:lnTo>
                    <a:pt x="261" y="380"/>
                  </a:lnTo>
                  <a:lnTo>
                    <a:pt x="288" y="384"/>
                  </a:lnTo>
                  <a:lnTo>
                    <a:pt x="297" y="384"/>
                  </a:lnTo>
                  <a:lnTo>
                    <a:pt x="324" y="386"/>
                  </a:lnTo>
                  <a:lnTo>
                    <a:pt x="355" y="384"/>
                  </a:lnTo>
                  <a:lnTo>
                    <a:pt x="362" y="384"/>
                  </a:lnTo>
                  <a:lnTo>
                    <a:pt x="391" y="380"/>
                  </a:lnTo>
                  <a:lnTo>
                    <a:pt x="416" y="371"/>
                  </a:lnTo>
                  <a:lnTo>
                    <a:pt x="426" y="367"/>
                  </a:lnTo>
                  <a:lnTo>
                    <a:pt x="451" y="355"/>
                  </a:lnTo>
                  <a:lnTo>
                    <a:pt x="477" y="342"/>
                  </a:lnTo>
                  <a:lnTo>
                    <a:pt x="489" y="332"/>
                  </a:lnTo>
                  <a:lnTo>
                    <a:pt x="514" y="315"/>
                  </a:lnTo>
                  <a:lnTo>
                    <a:pt x="535" y="296"/>
                  </a:lnTo>
                  <a:lnTo>
                    <a:pt x="556" y="273"/>
                  </a:lnTo>
                  <a:lnTo>
                    <a:pt x="573" y="248"/>
                  </a:lnTo>
                  <a:lnTo>
                    <a:pt x="583" y="232"/>
                  </a:lnTo>
                  <a:lnTo>
                    <a:pt x="598" y="209"/>
                  </a:lnTo>
                  <a:lnTo>
                    <a:pt x="612" y="181"/>
                  </a:lnTo>
                  <a:lnTo>
                    <a:pt x="625" y="152"/>
                  </a:lnTo>
                  <a:lnTo>
                    <a:pt x="635" y="119"/>
                  </a:lnTo>
                  <a:lnTo>
                    <a:pt x="637" y="111"/>
                  </a:lnTo>
                  <a:lnTo>
                    <a:pt x="644" y="77"/>
                  </a:lnTo>
                  <a:lnTo>
                    <a:pt x="650" y="42"/>
                  </a:lnTo>
                  <a:lnTo>
                    <a:pt x="650" y="35"/>
                  </a:lnTo>
                  <a:lnTo>
                    <a:pt x="650" y="0"/>
                  </a:lnTo>
                  <a:lnTo>
                    <a:pt x="564" y="0"/>
                  </a:lnTo>
                  <a:lnTo>
                    <a:pt x="562" y="35"/>
                  </a:lnTo>
                  <a:lnTo>
                    <a:pt x="606" y="35"/>
                  </a:lnTo>
                  <a:lnTo>
                    <a:pt x="564" y="25"/>
                  </a:lnTo>
                  <a:lnTo>
                    <a:pt x="558" y="60"/>
                  </a:lnTo>
                  <a:lnTo>
                    <a:pt x="552" y="94"/>
                  </a:lnTo>
                  <a:lnTo>
                    <a:pt x="596" y="102"/>
                  </a:lnTo>
                  <a:lnTo>
                    <a:pt x="556" y="85"/>
                  </a:lnTo>
                  <a:lnTo>
                    <a:pt x="545" y="117"/>
                  </a:lnTo>
                  <a:lnTo>
                    <a:pt x="533" y="146"/>
                  </a:lnTo>
                  <a:lnTo>
                    <a:pt x="520" y="175"/>
                  </a:lnTo>
                  <a:lnTo>
                    <a:pt x="504" y="200"/>
                  </a:lnTo>
                  <a:lnTo>
                    <a:pt x="545" y="217"/>
                  </a:lnTo>
                  <a:lnTo>
                    <a:pt x="512" y="184"/>
                  </a:lnTo>
                  <a:lnTo>
                    <a:pt x="495" y="209"/>
                  </a:lnTo>
                  <a:lnTo>
                    <a:pt x="474" y="232"/>
                  </a:lnTo>
                  <a:lnTo>
                    <a:pt x="453" y="252"/>
                  </a:lnTo>
                  <a:lnTo>
                    <a:pt x="430" y="269"/>
                  </a:lnTo>
                  <a:lnTo>
                    <a:pt x="460" y="300"/>
                  </a:lnTo>
                  <a:lnTo>
                    <a:pt x="443" y="259"/>
                  </a:lnTo>
                  <a:lnTo>
                    <a:pt x="416" y="273"/>
                  </a:lnTo>
                  <a:lnTo>
                    <a:pt x="391" y="284"/>
                  </a:lnTo>
                  <a:lnTo>
                    <a:pt x="408" y="325"/>
                  </a:lnTo>
                  <a:lnTo>
                    <a:pt x="399" y="282"/>
                  </a:lnTo>
                  <a:lnTo>
                    <a:pt x="374" y="290"/>
                  </a:lnTo>
                  <a:lnTo>
                    <a:pt x="345" y="296"/>
                  </a:lnTo>
                  <a:lnTo>
                    <a:pt x="355" y="340"/>
                  </a:lnTo>
                  <a:lnTo>
                    <a:pt x="355" y="296"/>
                  </a:lnTo>
                  <a:lnTo>
                    <a:pt x="324" y="296"/>
                  </a:lnTo>
                  <a:lnTo>
                    <a:pt x="297" y="296"/>
                  </a:lnTo>
                  <a:lnTo>
                    <a:pt x="297" y="340"/>
                  </a:lnTo>
                  <a:lnTo>
                    <a:pt x="305" y="296"/>
                  </a:lnTo>
                  <a:lnTo>
                    <a:pt x="278" y="290"/>
                  </a:lnTo>
                  <a:lnTo>
                    <a:pt x="249" y="282"/>
                  </a:lnTo>
                  <a:lnTo>
                    <a:pt x="242" y="325"/>
                  </a:lnTo>
                  <a:lnTo>
                    <a:pt x="259" y="284"/>
                  </a:lnTo>
                  <a:lnTo>
                    <a:pt x="232" y="273"/>
                  </a:lnTo>
                  <a:lnTo>
                    <a:pt x="209" y="259"/>
                  </a:lnTo>
                  <a:lnTo>
                    <a:pt x="190" y="300"/>
                  </a:lnTo>
                  <a:lnTo>
                    <a:pt x="222" y="269"/>
                  </a:lnTo>
                  <a:lnTo>
                    <a:pt x="197" y="252"/>
                  </a:lnTo>
                  <a:lnTo>
                    <a:pt x="176" y="232"/>
                  </a:lnTo>
                  <a:lnTo>
                    <a:pt x="155" y="209"/>
                  </a:lnTo>
                  <a:lnTo>
                    <a:pt x="138" y="184"/>
                  </a:lnTo>
                  <a:lnTo>
                    <a:pt x="107" y="217"/>
                  </a:lnTo>
                  <a:lnTo>
                    <a:pt x="148" y="200"/>
                  </a:lnTo>
                  <a:lnTo>
                    <a:pt x="132" y="175"/>
                  </a:lnTo>
                  <a:lnTo>
                    <a:pt x="117" y="146"/>
                  </a:lnTo>
                  <a:lnTo>
                    <a:pt x="105" y="117"/>
                  </a:lnTo>
                  <a:lnTo>
                    <a:pt x="96" y="85"/>
                  </a:lnTo>
                  <a:lnTo>
                    <a:pt x="55" y="102"/>
                  </a:lnTo>
                  <a:lnTo>
                    <a:pt x="98" y="94"/>
                  </a:lnTo>
                  <a:lnTo>
                    <a:pt x="92" y="60"/>
                  </a:lnTo>
                  <a:lnTo>
                    <a:pt x="86" y="25"/>
                  </a:lnTo>
                  <a:lnTo>
                    <a:pt x="46" y="35"/>
                  </a:lnTo>
                  <a:lnTo>
                    <a:pt x="88" y="35"/>
                  </a:lnTo>
                  <a:lnTo>
                    <a:pt x="86"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08" name="Freeform 28"/>
            <p:cNvSpPr>
              <a:spLocks/>
            </p:cNvSpPr>
            <p:nvPr/>
          </p:nvSpPr>
          <p:spPr bwMode="auto">
            <a:xfrm>
              <a:off x="4058" y="1180"/>
              <a:ext cx="326" cy="192"/>
            </a:xfrm>
            <a:custGeom>
              <a:avLst/>
              <a:gdLst>
                <a:gd name="T0" fmla="*/ 0 w 650"/>
                <a:gd name="T1" fmla="*/ 0 h 386"/>
                <a:gd name="T2" fmla="*/ 2 w 650"/>
                <a:gd name="T3" fmla="*/ 42 h 386"/>
                <a:gd name="T4" fmla="*/ 13 w 650"/>
                <a:gd name="T5" fmla="*/ 111 h 386"/>
                <a:gd name="T6" fmla="*/ 27 w 650"/>
                <a:gd name="T7" fmla="*/ 152 h 386"/>
                <a:gd name="T8" fmla="*/ 52 w 650"/>
                <a:gd name="T9" fmla="*/ 209 h 386"/>
                <a:gd name="T10" fmla="*/ 78 w 650"/>
                <a:gd name="T11" fmla="*/ 248 h 386"/>
                <a:gd name="T12" fmla="*/ 117 w 650"/>
                <a:gd name="T13" fmla="*/ 296 h 386"/>
                <a:gd name="T14" fmla="*/ 161 w 650"/>
                <a:gd name="T15" fmla="*/ 332 h 386"/>
                <a:gd name="T16" fmla="*/ 197 w 650"/>
                <a:gd name="T17" fmla="*/ 355 h 386"/>
                <a:gd name="T18" fmla="*/ 232 w 650"/>
                <a:gd name="T19" fmla="*/ 371 h 386"/>
                <a:gd name="T20" fmla="*/ 288 w 650"/>
                <a:gd name="T21" fmla="*/ 384 h 386"/>
                <a:gd name="T22" fmla="*/ 324 w 650"/>
                <a:gd name="T23" fmla="*/ 386 h 386"/>
                <a:gd name="T24" fmla="*/ 362 w 650"/>
                <a:gd name="T25" fmla="*/ 384 h 386"/>
                <a:gd name="T26" fmla="*/ 416 w 650"/>
                <a:gd name="T27" fmla="*/ 371 h 386"/>
                <a:gd name="T28" fmla="*/ 451 w 650"/>
                <a:gd name="T29" fmla="*/ 355 h 386"/>
                <a:gd name="T30" fmla="*/ 489 w 650"/>
                <a:gd name="T31" fmla="*/ 332 h 386"/>
                <a:gd name="T32" fmla="*/ 535 w 650"/>
                <a:gd name="T33" fmla="*/ 296 h 386"/>
                <a:gd name="T34" fmla="*/ 573 w 650"/>
                <a:gd name="T35" fmla="*/ 248 h 386"/>
                <a:gd name="T36" fmla="*/ 598 w 650"/>
                <a:gd name="T37" fmla="*/ 209 h 386"/>
                <a:gd name="T38" fmla="*/ 625 w 650"/>
                <a:gd name="T39" fmla="*/ 152 h 386"/>
                <a:gd name="T40" fmla="*/ 637 w 650"/>
                <a:gd name="T41" fmla="*/ 111 h 386"/>
                <a:gd name="T42" fmla="*/ 650 w 650"/>
                <a:gd name="T43" fmla="*/ 42 h 386"/>
                <a:gd name="T44" fmla="*/ 650 w 650"/>
                <a:gd name="T45" fmla="*/ 0 h 386"/>
                <a:gd name="T46" fmla="*/ 562 w 650"/>
                <a:gd name="T47" fmla="*/ 35 h 386"/>
                <a:gd name="T48" fmla="*/ 564 w 650"/>
                <a:gd name="T49" fmla="*/ 25 h 386"/>
                <a:gd name="T50" fmla="*/ 552 w 650"/>
                <a:gd name="T51" fmla="*/ 94 h 386"/>
                <a:gd name="T52" fmla="*/ 556 w 650"/>
                <a:gd name="T53" fmla="*/ 85 h 386"/>
                <a:gd name="T54" fmla="*/ 533 w 650"/>
                <a:gd name="T55" fmla="*/ 146 h 386"/>
                <a:gd name="T56" fmla="*/ 504 w 650"/>
                <a:gd name="T57" fmla="*/ 200 h 386"/>
                <a:gd name="T58" fmla="*/ 512 w 650"/>
                <a:gd name="T59" fmla="*/ 184 h 386"/>
                <a:gd name="T60" fmla="*/ 474 w 650"/>
                <a:gd name="T61" fmla="*/ 232 h 386"/>
                <a:gd name="T62" fmla="*/ 430 w 650"/>
                <a:gd name="T63" fmla="*/ 269 h 386"/>
                <a:gd name="T64" fmla="*/ 443 w 650"/>
                <a:gd name="T65" fmla="*/ 259 h 386"/>
                <a:gd name="T66" fmla="*/ 391 w 650"/>
                <a:gd name="T67" fmla="*/ 284 h 386"/>
                <a:gd name="T68" fmla="*/ 399 w 650"/>
                <a:gd name="T69" fmla="*/ 282 h 386"/>
                <a:gd name="T70" fmla="*/ 345 w 650"/>
                <a:gd name="T71" fmla="*/ 296 h 386"/>
                <a:gd name="T72" fmla="*/ 355 w 650"/>
                <a:gd name="T73" fmla="*/ 296 h 386"/>
                <a:gd name="T74" fmla="*/ 297 w 650"/>
                <a:gd name="T75" fmla="*/ 296 h 386"/>
                <a:gd name="T76" fmla="*/ 305 w 650"/>
                <a:gd name="T77" fmla="*/ 296 h 386"/>
                <a:gd name="T78" fmla="*/ 249 w 650"/>
                <a:gd name="T79" fmla="*/ 282 h 386"/>
                <a:gd name="T80" fmla="*/ 259 w 650"/>
                <a:gd name="T81" fmla="*/ 284 h 386"/>
                <a:gd name="T82" fmla="*/ 209 w 650"/>
                <a:gd name="T83" fmla="*/ 259 h 386"/>
                <a:gd name="T84" fmla="*/ 222 w 650"/>
                <a:gd name="T85" fmla="*/ 269 h 386"/>
                <a:gd name="T86" fmla="*/ 176 w 650"/>
                <a:gd name="T87" fmla="*/ 232 h 386"/>
                <a:gd name="T88" fmla="*/ 138 w 650"/>
                <a:gd name="T89" fmla="*/ 184 h 386"/>
                <a:gd name="T90" fmla="*/ 148 w 650"/>
                <a:gd name="T91" fmla="*/ 200 h 386"/>
                <a:gd name="T92" fmla="*/ 117 w 650"/>
                <a:gd name="T93" fmla="*/ 146 h 386"/>
                <a:gd name="T94" fmla="*/ 96 w 650"/>
                <a:gd name="T95" fmla="*/ 85 h 386"/>
                <a:gd name="T96" fmla="*/ 98 w 650"/>
                <a:gd name="T97" fmla="*/ 94 h 386"/>
                <a:gd name="T98" fmla="*/ 86 w 650"/>
                <a:gd name="T99" fmla="*/ 25 h 386"/>
                <a:gd name="T100" fmla="*/ 88 w 650"/>
                <a:gd name="T101" fmla="*/ 35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0" h="386">
                  <a:moveTo>
                    <a:pt x="86" y="0"/>
                  </a:moveTo>
                  <a:lnTo>
                    <a:pt x="0" y="0"/>
                  </a:lnTo>
                  <a:lnTo>
                    <a:pt x="2" y="35"/>
                  </a:lnTo>
                  <a:lnTo>
                    <a:pt x="2" y="42"/>
                  </a:lnTo>
                  <a:lnTo>
                    <a:pt x="8" y="77"/>
                  </a:lnTo>
                  <a:lnTo>
                    <a:pt x="13" y="111"/>
                  </a:lnTo>
                  <a:lnTo>
                    <a:pt x="15" y="119"/>
                  </a:lnTo>
                  <a:lnTo>
                    <a:pt x="27" y="152"/>
                  </a:lnTo>
                  <a:lnTo>
                    <a:pt x="38" y="181"/>
                  </a:lnTo>
                  <a:lnTo>
                    <a:pt x="52" y="209"/>
                  </a:lnTo>
                  <a:lnTo>
                    <a:pt x="67" y="232"/>
                  </a:lnTo>
                  <a:lnTo>
                    <a:pt x="78" y="248"/>
                  </a:lnTo>
                  <a:lnTo>
                    <a:pt x="96" y="273"/>
                  </a:lnTo>
                  <a:lnTo>
                    <a:pt x="117" y="296"/>
                  </a:lnTo>
                  <a:lnTo>
                    <a:pt x="136" y="315"/>
                  </a:lnTo>
                  <a:lnTo>
                    <a:pt x="161" y="332"/>
                  </a:lnTo>
                  <a:lnTo>
                    <a:pt x="174" y="342"/>
                  </a:lnTo>
                  <a:lnTo>
                    <a:pt x="197" y="355"/>
                  </a:lnTo>
                  <a:lnTo>
                    <a:pt x="224" y="367"/>
                  </a:lnTo>
                  <a:lnTo>
                    <a:pt x="232" y="371"/>
                  </a:lnTo>
                  <a:lnTo>
                    <a:pt x="261" y="380"/>
                  </a:lnTo>
                  <a:lnTo>
                    <a:pt x="288" y="384"/>
                  </a:lnTo>
                  <a:lnTo>
                    <a:pt x="297" y="384"/>
                  </a:lnTo>
                  <a:lnTo>
                    <a:pt x="324" y="386"/>
                  </a:lnTo>
                  <a:lnTo>
                    <a:pt x="355" y="384"/>
                  </a:lnTo>
                  <a:lnTo>
                    <a:pt x="362" y="384"/>
                  </a:lnTo>
                  <a:lnTo>
                    <a:pt x="391" y="380"/>
                  </a:lnTo>
                  <a:lnTo>
                    <a:pt x="416" y="371"/>
                  </a:lnTo>
                  <a:lnTo>
                    <a:pt x="426" y="367"/>
                  </a:lnTo>
                  <a:lnTo>
                    <a:pt x="451" y="355"/>
                  </a:lnTo>
                  <a:lnTo>
                    <a:pt x="477" y="342"/>
                  </a:lnTo>
                  <a:lnTo>
                    <a:pt x="489" y="332"/>
                  </a:lnTo>
                  <a:lnTo>
                    <a:pt x="514" y="315"/>
                  </a:lnTo>
                  <a:lnTo>
                    <a:pt x="535" y="296"/>
                  </a:lnTo>
                  <a:lnTo>
                    <a:pt x="556" y="273"/>
                  </a:lnTo>
                  <a:lnTo>
                    <a:pt x="573" y="248"/>
                  </a:lnTo>
                  <a:lnTo>
                    <a:pt x="583" y="232"/>
                  </a:lnTo>
                  <a:lnTo>
                    <a:pt x="598" y="209"/>
                  </a:lnTo>
                  <a:lnTo>
                    <a:pt x="612" y="181"/>
                  </a:lnTo>
                  <a:lnTo>
                    <a:pt x="625" y="152"/>
                  </a:lnTo>
                  <a:lnTo>
                    <a:pt x="635" y="119"/>
                  </a:lnTo>
                  <a:lnTo>
                    <a:pt x="637" y="111"/>
                  </a:lnTo>
                  <a:lnTo>
                    <a:pt x="644" y="77"/>
                  </a:lnTo>
                  <a:lnTo>
                    <a:pt x="650" y="42"/>
                  </a:lnTo>
                  <a:lnTo>
                    <a:pt x="650" y="35"/>
                  </a:lnTo>
                  <a:lnTo>
                    <a:pt x="650" y="0"/>
                  </a:lnTo>
                  <a:lnTo>
                    <a:pt x="564" y="0"/>
                  </a:lnTo>
                  <a:lnTo>
                    <a:pt x="562" y="35"/>
                  </a:lnTo>
                  <a:lnTo>
                    <a:pt x="606" y="35"/>
                  </a:lnTo>
                  <a:lnTo>
                    <a:pt x="564" y="25"/>
                  </a:lnTo>
                  <a:lnTo>
                    <a:pt x="558" y="60"/>
                  </a:lnTo>
                  <a:lnTo>
                    <a:pt x="552" y="94"/>
                  </a:lnTo>
                  <a:lnTo>
                    <a:pt x="596" y="102"/>
                  </a:lnTo>
                  <a:lnTo>
                    <a:pt x="556" y="85"/>
                  </a:lnTo>
                  <a:lnTo>
                    <a:pt x="545" y="117"/>
                  </a:lnTo>
                  <a:lnTo>
                    <a:pt x="533" y="146"/>
                  </a:lnTo>
                  <a:lnTo>
                    <a:pt x="520" y="175"/>
                  </a:lnTo>
                  <a:lnTo>
                    <a:pt x="504" y="200"/>
                  </a:lnTo>
                  <a:lnTo>
                    <a:pt x="545" y="217"/>
                  </a:lnTo>
                  <a:lnTo>
                    <a:pt x="512" y="184"/>
                  </a:lnTo>
                  <a:lnTo>
                    <a:pt x="495" y="209"/>
                  </a:lnTo>
                  <a:lnTo>
                    <a:pt x="474" y="232"/>
                  </a:lnTo>
                  <a:lnTo>
                    <a:pt x="453" y="252"/>
                  </a:lnTo>
                  <a:lnTo>
                    <a:pt x="430" y="269"/>
                  </a:lnTo>
                  <a:lnTo>
                    <a:pt x="460" y="300"/>
                  </a:lnTo>
                  <a:lnTo>
                    <a:pt x="443" y="259"/>
                  </a:lnTo>
                  <a:lnTo>
                    <a:pt x="416" y="273"/>
                  </a:lnTo>
                  <a:lnTo>
                    <a:pt x="391" y="284"/>
                  </a:lnTo>
                  <a:lnTo>
                    <a:pt x="408" y="325"/>
                  </a:lnTo>
                  <a:lnTo>
                    <a:pt x="399" y="282"/>
                  </a:lnTo>
                  <a:lnTo>
                    <a:pt x="374" y="290"/>
                  </a:lnTo>
                  <a:lnTo>
                    <a:pt x="345" y="296"/>
                  </a:lnTo>
                  <a:lnTo>
                    <a:pt x="355" y="340"/>
                  </a:lnTo>
                  <a:lnTo>
                    <a:pt x="355" y="296"/>
                  </a:lnTo>
                  <a:lnTo>
                    <a:pt x="324" y="296"/>
                  </a:lnTo>
                  <a:lnTo>
                    <a:pt x="297" y="296"/>
                  </a:lnTo>
                  <a:lnTo>
                    <a:pt x="297" y="340"/>
                  </a:lnTo>
                  <a:lnTo>
                    <a:pt x="305" y="296"/>
                  </a:lnTo>
                  <a:lnTo>
                    <a:pt x="278" y="290"/>
                  </a:lnTo>
                  <a:lnTo>
                    <a:pt x="249" y="282"/>
                  </a:lnTo>
                  <a:lnTo>
                    <a:pt x="242" y="325"/>
                  </a:lnTo>
                  <a:lnTo>
                    <a:pt x="259" y="284"/>
                  </a:lnTo>
                  <a:lnTo>
                    <a:pt x="232" y="273"/>
                  </a:lnTo>
                  <a:lnTo>
                    <a:pt x="209" y="259"/>
                  </a:lnTo>
                  <a:lnTo>
                    <a:pt x="190" y="300"/>
                  </a:lnTo>
                  <a:lnTo>
                    <a:pt x="222" y="269"/>
                  </a:lnTo>
                  <a:lnTo>
                    <a:pt x="197" y="252"/>
                  </a:lnTo>
                  <a:lnTo>
                    <a:pt x="176" y="232"/>
                  </a:lnTo>
                  <a:lnTo>
                    <a:pt x="155" y="209"/>
                  </a:lnTo>
                  <a:lnTo>
                    <a:pt x="138" y="184"/>
                  </a:lnTo>
                  <a:lnTo>
                    <a:pt x="107" y="217"/>
                  </a:lnTo>
                  <a:lnTo>
                    <a:pt x="148" y="200"/>
                  </a:lnTo>
                  <a:lnTo>
                    <a:pt x="132" y="175"/>
                  </a:lnTo>
                  <a:lnTo>
                    <a:pt x="117" y="146"/>
                  </a:lnTo>
                  <a:lnTo>
                    <a:pt x="105" y="117"/>
                  </a:lnTo>
                  <a:lnTo>
                    <a:pt x="96" y="85"/>
                  </a:lnTo>
                  <a:lnTo>
                    <a:pt x="55" y="102"/>
                  </a:lnTo>
                  <a:lnTo>
                    <a:pt x="98" y="94"/>
                  </a:lnTo>
                  <a:lnTo>
                    <a:pt x="92" y="60"/>
                  </a:lnTo>
                  <a:lnTo>
                    <a:pt x="86" y="25"/>
                  </a:lnTo>
                  <a:lnTo>
                    <a:pt x="46" y="35"/>
                  </a:lnTo>
                  <a:lnTo>
                    <a:pt x="88" y="35"/>
                  </a:lnTo>
                  <a:lnTo>
                    <a:pt x="86" y="0"/>
                  </a:lnTo>
                  <a:close/>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09" name="Freeform 29"/>
            <p:cNvSpPr>
              <a:spLocks/>
            </p:cNvSpPr>
            <p:nvPr/>
          </p:nvSpPr>
          <p:spPr bwMode="auto">
            <a:xfrm>
              <a:off x="4080" y="1414"/>
              <a:ext cx="282" cy="44"/>
            </a:xfrm>
            <a:custGeom>
              <a:avLst/>
              <a:gdLst>
                <a:gd name="T0" fmla="*/ 255 w 566"/>
                <a:gd name="T1" fmla="*/ 0 h 88"/>
                <a:gd name="T2" fmla="*/ 200 w 566"/>
                <a:gd name="T3" fmla="*/ 1 h 88"/>
                <a:gd name="T4" fmla="*/ 148 w 566"/>
                <a:gd name="T5" fmla="*/ 5 h 88"/>
                <a:gd name="T6" fmla="*/ 104 w 566"/>
                <a:gd name="T7" fmla="*/ 11 h 88"/>
                <a:gd name="T8" fmla="*/ 75 w 566"/>
                <a:gd name="T9" fmla="*/ 15 h 88"/>
                <a:gd name="T10" fmla="*/ 58 w 566"/>
                <a:gd name="T11" fmla="*/ 19 h 88"/>
                <a:gd name="T12" fmla="*/ 42 w 566"/>
                <a:gd name="T13" fmla="*/ 21 h 88"/>
                <a:gd name="T14" fmla="*/ 29 w 566"/>
                <a:gd name="T15" fmla="*/ 24 h 88"/>
                <a:gd name="T16" fmla="*/ 17 w 566"/>
                <a:gd name="T17" fmla="*/ 28 h 88"/>
                <a:gd name="T18" fmla="*/ 10 w 566"/>
                <a:gd name="T19" fmla="*/ 34 h 88"/>
                <a:gd name="T20" fmla="*/ 4 w 566"/>
                <a:gd name="T21" fmla="*/ 38 h 88"/>
                <a:gd name="T22" fmla="*/ 0 w 566"/>
                <a:gd name="T23" fmla="*/ 42 h 88"/>
                <a:gd name="T24" fmla="*/ 0 w 566"/>
                <a:gd name="T25" fmla="*/ 46 h 88"/>
                <a:gd name="T26" fmla="*/ 4 w 566"/>
                <a:gd name="T27" fmla="*/ 51 h 88"/>
                <a:gd name="T28" fmla="*/ 10 w 566"/>
                <a:gd name="T29" fmla="*/ 55 h 88"/>
                <a:gd name="T30" fmla="*/ 17 w 566"/>
                <a:gd name="T31" fmla="*/ 59 h 88"/>
                <a:gd name="T32" fmla="*/ 29 w 566"/>
                <a:gd name="T33" fmla="*/ 63 h 88"/>
                <a:gd name="T34" fmla="*/ 42 w 566"/>
                <a:gd name="T35" fmla="*/ 67 h 88"/>
                <a:gd name="T36" fmla="*/ 58 w 566"/>
                <a:gd name="T37" fmla="*/ 71 h 88"/>
                <a:gd name="T38" fmla="*/ 75 w 566"/>
                <a:gd name="T39" fmla="*/ 74 h 88"/>
                <a:gd name="T40" fmla="*/ 104 w 566"/>
                <a:gd name="T41" fmla="*/ 78 h 88"/>
                <a:gd name="T42" fmla="*/ 148 w 566"/>
                <a:gd name="T43" fmla="*/ 82 h 88"/>
                <a:gd name="T44" fmla="*/ 200 w 566"/>
                <a:gd name="T45" fmla="*/ 86 h 88"/>
                <a:gd name="T46" fmla="*/ 255 w 566"/>
                <a:gd name="T47" fmla="*/ 88 h 88"/>
                <a:gd name="T48" fmla="*/ 313 w 566"/>
                <a:gd name="T49" fmla="*/ 88 h 88"/>
                <a:gd name="T50" fmla="*/ 368 w 566"/>
                <a:gd name="T51" fmla="*/ 86 h 88"/>
                <a:gd name="T52" fmla="*/ 418 w 566"/>
                <a:gd name="T53" fmla="*/ 82 h 88"/>
                <a:gd name="T54" fmla="*/ 464 w 566"/>
                <a:gd name="T55" fmla="*/ 78 h 88"/>
                <a:gd name="T56" fmla="*/ 493 w 566"/>
                <a:gd name="T57" fmla="*/ 74 h 88"/>
                <a:gd name="T58" fmla="*/ 510 w 566"/>
                <a:gd name="T59" fmla="*/ 71 h 88"/>
                <a:gd name="T60" fmla="*/ 526 w 566"/>
                <a:gd name="T61" fmla="*/ 67 h 88"/>
                <a:gd name="T62" fmla="*/ 539 w 566"/>
                <a:gd name="T63" fmla="*/ 63 h 88"/>
                <a:gd name="T64" fmla="*/ 549 w 566"/>
                <a:gd name="T65" fmla="*/ 59 h 88"/>
                <a:gd name="T66" fmla="*/ 558 w 566"/>
                <a:gd name="T67" fmla="*/ 55 h 88"/>
                <a:gd name="T68" fmla="*/ 564 w 566"/>
                <a:gd name="T69" fmla="*/ 51 h 88"/>
                <a:gd name="T70" fmla="*/ 566 w 566"/>
                <a:gd name="T71" fmla="*/ 46 h 88"/>
                <a:gd name="T72" fmla="*/ 566 w 566"/>
                <a:gd name="T73" fmla="*/ 42 h 88"/>
                <a:gd name="T74" fmla="*/ 564 w 566"/>
                <a:gd name="T75" fmla="*/ 38 h 88"/>
                <a:gd name="T76" fmla="*/ 558 w 566"/>
                <a:gd name="T77" fmla="*/ 34 h 88"/>
                <a:gd name="T78" fmla="*/ 549 w 566"/>
                <a:gd name="T79" fmla="*/ 28 h 88"/>
                <a:gd name="T80" fmla="*/ 539 w 566"/>
                <a:gd name="T81" fmla="*/ 24 h 88"/>
                <a:gd name="T82" fmla="*/ 526 w 566"/>
                <a:gd name="T83" fmla="*/ 21 h 88"/>
                <a:gd name="T84" fmla="*/ 510 w 566"/>
                <a:gd name="T85" fmla="*/ 19 h 88"/>
                <a:gd name="T86" fmla="*/ 493 w 566"/>
                <a:gd name="T87" fmla="*/ 15 h 88"/>
                <a:gd name="T88" fmla="*/ 464 w 566"/>
                <a:gd name="T89" fmla="*/ 11 h 88"/>
                <a:gd name="T90" fmla="*/ 418 w 566"/>
                <a:gd name="T91" fmla="*/ 5 h 88"/>
                <a:gd name="T92" fmla="*/ 368 w 566"/>
                <a:gd name="T93" fmla="*/ 1 h 88"/>
                <a:gd name="T94" fmla="*/ 313 w 566"/>
                <a:gd name="T9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8">
                  <a:moveTo>
                    <a:pt x="284" y="0"/>
                  </a:moveTo>
                  <a:lnTo>
                    <a:pt x="255" y="0"/>
                  </a:lnTo>
                  <a:lnTo>
                    <a:pt x="226" y="1"/>
                  </a:lnTo>
                  <a:lnTo>
                    <a:pt x="200" y="1"/>
                  </a:lnTo>
                  <a:lnTo>
                    <a:pt x="173" y="3"/>
                  </a:lnTo>
                  <a:lnTo>
                    <a:pt x="148" y="5"/>
                  </a:lnTo>
                  <a:lnTo>
                    <a:pt x="125" y="7"/>
                  </a:lnTo>
                  <a:lnTo>
                    <a:pt x="104" y="11"/>
                  </a:lnTo>
                  <a:lnTo>
                    <a:pt x="83" y="13"/>
                  </a:lnTo>
                  <a:lnTo>
                    <a:pt x="75" y="15"/>
                  </a:lnTo>
                  <a:lnTo>
                    <a:pt x="65" y="17"/>
                  </a:lnTo>
                  <a:lnTo>
                    <a:pt x="58" y="19"/>
                  </a:lnTo>
                  <a:lnTo>
                    <a:pt x="48" y="19"/>
                  </a:lnTo>
                  <a:lnTo>
                    <a:pt x="42" y="21"/>
                  </a:lnTo>
                  <a:lnTo>
                    <a:pt x="35" y="23"/>
                  </a:lnTo>
                  <a:lnTo>
                    <a:pt x="29" y="24"/>
                  </a:lnTo>
                  <a:lnTo>
                    <a:pt x="23" y="26"/>
                  </a:lnTo>
                  <a:lnTo>
                    <a:pt x="17" y="28"/>
                  </a:lnTo>
                  <a:lnTo>
                    <a:pt x="13" y="30"/>
                  </a:lnTo>
                  <a:lnTo>
                    <a:pt x="10" y="34"/>
                  </a:lnTo>
                  <a:lnTo>
                    <a:pt x="6" y="36"/>
                  </a:lnTo>
                  <a:lnTo>
                    <a:pt x="4" y="38"/>
                  </a:lnTo>
                  <a:lnTo>
                    <a:pt x="2" y="40"/>
                  </a:lnTo>
                  <a:lnTo>
                    <a:pt x="0" y="42"/>
                  </a:lnTo>
                  <a:lnTo>
                    <a:pt x="0" y="44"/>
                  </a:lnTo>
                  <a:lnTo>
                    <a:pt x="0" y="46"/>
                  </a:lnTo>
                  <a:lnTo>
                    <a:pt x="2" y="49"/>
                  </a:lnTo>
                  <a:lnTo>
                    <a:pt x="4" y="51"/>
                  </a:lnTo>
                  <a:lnTo>
                    <a:pt x="6" y="53"/>
                  </a:lnTo>
                  <a:lnTo>
                    <a:pt x="10" y="55"/>
                  </a:lnTo>
                  <a:lnTo>
                    <a:pt x="13" y="57"/>
                  </a:lnTo>
                  <a:lnTo>
                    <a:pt x="17" y="59"/>
                  </a:lnTo>
                  <a:lnTo>
                    <a:pt x="23" y="61"/>
                  </a:lnTo>
                  <a:lnTo>
                    <a:pt x="29" y="63"/>
                  </a:lnTo>
                  <a:lnTo>
                    <a:pt x="35" y="65"/>
                  </a:lnTo>
                  <a:lnTo>
                    <a:pt x="42" y="67"/>
                  </a:lnTo>
                  <a:lnTo>
                    <a:pt x="48" y="69"/>
                  </a:lnTo>
                  <a:lnTo>
                    <a:pt x="58" y="71"/>
                  </a:lnTo>
                  <a:lnTo>
                    <a:pt x="65" y="72"/>
                  </a:lnTo>
                  <a:lnTo>
                    <a:pt x="75" y="74"/>
                  </a:lnTo>
                  <a:lnTo>
                    <a:pt x="83" y="74"/>
                  </a:lnTo>
                  <a:lnTo>
                    <a:pt x="104" y="78"/>
                  </a:lnTo>
                  <a:lnTo>
                    <a:pt x="125" y="80"/>
                  </a:lnTo>
                  <a:lnTo>
                    <a:pt x="148" y="82"/>
                  </a:lnTo>
                  <a:lnTo>
                    <a:pt x="173" y="84"/>
                  </a:lnTo>
                  <a:lnTo>
                    <a:pt x="200" y="86"/>
                  </a:lnTo>
                  <a:lnTo>
                    <a:pt x="226" y="88"/>
                  </a:lnTo>
                  <a:lnTo>
                    <a:pt x="255" y="88"/>
                  </a:lnTo>
                  <a:lnTo>
                    <a:pt x="284" y="88"/>
                  </a:lnTo>
                  <a:lnTo>
                    <a:pt x="313" y="88"/>
                  </a:lnTo>
                  <a:lnTo>
                    <a:pt x="341" y="88"/>
                  </a:lnTo>
                  <a:lnTo>
                    <a:pt x="368" y="86"/>
                  </a:lnTo>
                  <a:lnTo>
                    <a:pt x="393" y="84"/>
                  </a:lnTo>
                  <a:lnTo>
                    <a:pt x="418" y="82"/>
                  </a:lnTo>
                  <a:lnTo>
                    <a:pt x="441" y="80"/>
                  </a:lnTo>
                  <a:lnTo>
                    <a:pt x="464" y="78"/>
                  </a:lnTo>
                  <a:lnTo>
                    <a:pt x="483" y="74"/>
                  </a:lnTo>
                  <a:lnTo>
                    <a:pt x="493" y="74"/>
                  </a:lnTo>
                  <a:lnTo>
                    <a:pt x="503" y="72"/>
                  </a:lnTo>
                  <a:lnTo>
                    <a:pt x="510" y="71"/>
                  </a:lnTo>
                  <a:lnTo>
                    <a:pt x="518" y="69"/>
                  </a:lnTo>
                  <a:lnTo>
                    <a:pt x="526" y="67"/>
                  </a:lnTo>
                  <a:lnTo>
                    <a:pt x="531" y="65"/>
                  </a:lnTo>
                  <a:lnTo>
                    <a:pt x="539" y="63"/>
                  </a:lnTo>
                  <a:lnTo>
                    <a:pt x="545" y="61"/>
                  </a:lnTo>
                  <a:lnTo>
                    <a:pt x="549" y="59"/>
                  </a:lnTo>
                  <a:lnTo>
                    <a:pt x="554" y="57"/>
                  </a:lnTo>
                  <a:lnTo>
                    <a:pt x="558" y="55"/>
                  </a:lnTo>
                  <a:lnTo>
                    <a:pt x="560" y="53"/>
                  </a:lnTo>
                  <a:lnTo>
                    <a:pt x="564" y="51"/>
                  </a:lnTo>
                  <a:lnTo>
                    <a:pt x="566" y="49"/>
                  </a:lnTo>
                  <a:lnTo>
                    <a:pt x="566" y="46"/>
                  </a:lnTo>
                  <a:lnTo>
                    <a:pt x="566" y="44"/>
                  </a:lnTo>
                  <a:lnTo>
                    <a:pt x="566" y="42"/>
                  </a:lnTo>
                  <a:lnTo>
                    <a:pt x="566" y="40"/>
                  </a:lnTo>
                  <a:lnTo>
                    <a:pt x="564" y="38"/>
                  </a:lnTo>
                  <a:lnTo>
                    <a:pt x="560" y="36"/>
                  </a:lnTo>
                  <a:lnTo>
                    <a:pt x="558" y="34"/>
                  </a:lnTo>
                  <a:lnTo>
                    <a:pt x="554" y="30"/>
                  </a:lnTo>
                  <a:lnTo>
                    <a:pt x="549" y="28"/>
                  </a:lnTo>
                  <a:lnTo>
                    <a:pt x="545" y="26"/>
                  </a:lnTo>
                  <a:lnTo>
                    <a:pt x="539" y="24"/>
                  </a:lnTo>
                  <a:lnTo>
                    <a:pt x="531" y="23"/>
                  </a:lnTo>
                  <a:lnTo>
                    <a:pt x="526" y="21"/>
                  </a:lnTo>
                  <a:lnTo>
                    <a:pt x="518" y="19"/>
                  </a:lnTo>
                  <a:lnTo>
                    <a:pt x="510" y="19"/>
                  </a:lnTo>
                  <a:lnTo>
                    <a:pt x="503" y="17"/>
                  </a:lnTo>
                  <a:lnTo>
                    <a:pt x="493" y="15"/>
                  </a:lnTo>
                  <a:lnTo>
                    <a:pt x="483" y="13"/>
                  </a:lnTo>
                  <a:lnTo>
                    <a:pt x="464" y="11"/>
                  </a:lnTo>
                  <a:lnTo>
                    <a:pt x="441" y="7"/>
                  </a:lnTo>
                  <a:lnTo>
                    <a:pt x="418" y="5"/>
                  </a:lnTo>
                  <a:lnTo>
                    <a:pt x="393" y="3"/>
                  </a:lnTo>
                  <a:lnTo>
                    <a:pt x="368" y="1"/>
                  </a:lnTo>
                  <a:lnTo>
                    <a:pt x="341" y="1"/>
                  </a:lnTo>
                  <a:lnTo>
                    <a:pt x="313" y="0"/>
                  </a:lnTo>
                  <a:lnTo>
                    <a:pt x="28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10" name="Freeform 30"/>
            <p:cNvSpPr>
              <a:spLocks/>
            </p:cNvSpPr>
            <p:nvPr/>
          </p:nvSpPr>
          <p:spPr bwMode="auto">
            <a:xfrm>
              <a:off x="4080" y="1414"/>
              <a:ext cx="282" cy="44"/>
            </a:xfrm>
            <a:custGeom>
              <a:avLst/>
              <a:gdLst>
                <a:gd name="T0" fmla="*/ 255 w 566"/>
                <a:gd name="T1" fmla="*/ 0 h 88"/>
                <a:gd name="T2" fmla="*/ 200 w 566"/>
                <a:gd name="T3" fmla="*/ 1 h 88"/>
                <a:gd name="T4" fmla="*/ 148 w 566"/>
                <a:gd name="T5" fmla="*/ 5 h 88"/>
                <a:gd name="T6" fmla="*/ 104 w 566"/>
                <a:gd name="T7" fmla="*/ 11 h 88"/>
                <a:gd name="T8" fmla="*/ 75 w 566"/>
                <a:gd name="T9" fmla="*/ 15 h 88"/>
                <a:gd name="T10" fmla="*/ 58 w 566"/>
                <a:gd name="T11" fmla="*/ 19 h 88"/>
                <a:gd name="T12" fmla="*/ 42 w 566"/>
                <a:gd name="T13" fmla="*/ 21 h 88"/>
                <a:gd name="T14" fmla="*/ 29 w 566"/>
                <a:gd name="T15" fmla="*/ 24 h 88"/>
                <a:gd name="T16" fmla="*/ 17 w 566"/>
                <a:gd name="T17" fmla="*/ 28 h 88"/>
                <a:gd name="T18" fmla="*/ 10 w 566"/>
                <a:gd name="T19" fmla="*/ 34 h 88"/>
                <a:gd name="T20" fmla="*/ 4 w 566"/>
                <a:gd name="T21" fmla="*/ 38 h 88"/>
                <a:gd name="T22" fmla="*/ 0 w 566"/>
                <a:gd name="T23" fmla="*/ 42 h 88"/>
                <a:gd name="T24" fmla="*/ 0 w 566"/>
                <a:gd name="T25" fmla="*/ 46 h 88"/>
                <a:gd name="T26" fmla="*/ 4 w 566"/>
                <a:gd name="T27" fmla="*/ 51 h 88"/>
                <a:gd name="T28" fmla="*/ 10 w 566"/>
                <a:gd name="T29" fmla="*/ 55 h 88"/>
                <a:gd name="T30" fmla="*/ 17 w 566"/>
                <a:gd name="T31" fmla="*/ 59 h 88"/>
                <a:gd name="T32" fmla="*/ 29 w 566"/>
                <a:gd name="T33" fmla="*/ 63 h 88"/>
                <a:gd name="T34" fmla="*/ 42 w 566"/>
                <a:gd name="T35" fmla="*/ 67 h 88"/>
                <a:gd name="T36" fmla="*/ 58 w 566"/>
                <a:gd name="T37" fmla="*/ 71 h 88"/>
                <a:gd name="T38" fmla="*/ 75 w 566"/>
                <a:gd name="T39" fmla="*/ 74 h 88"/>
                <a:gd name="T40" fmla="*/ 104 w 566"/>
                <a:gd name="T41" fmla="*/ 78 h 88"/>
                <a:gd name="T42" fmla="*/ 148 w 566"/>
                <a:gd name="T43" fmla="*/ 82 h 88"/>
                <a:gd name="T44" fmla="*/ 200 w 566"/>
                <a:gd name="T45" fmla="*/ 86 h 88"/>
                <a:gd name="T46" fmla="*/ 255 w 566"/>
                <a:gd name="T47" fmla="*/ 88 h 88"/>
                <a:gd name="T48" fmla="*/ 313 w 566"/>
                <a:gd name="T49" fmla="*/ 88 h 88"/>
                <a:gd name="T50" fmla="*/ 368 w 566"/>
                <a:gd name="T51" fmla="*/ 86 h 88"/>
                <a:gd name="T52" fmla="*/ 418 w 566"/>
                <a:gd name="T53" fmla="*/ 82 h 88"/>
                <a:gd name="T54" fmla="*/ 464 w 566"/>
                <a:gd name="T55" fmla="*/ 78 h 88"/>
                <a:gd name="T56" fmla="*/ 493 w 566"/>
                <a:gd name="T57" fmla="*/ 74 h 88"/>
                <a:gd name="T58" fmla="*/ 510 w 566"/>
                <a:gd name="T59" fmla="*/ 71 h 88"/>
                <a:gd name="T60" fmla="*/ 526 w 566"/>
                <a:gd name="T61" fmla="*/ 67 h 88"/>
                <a:gd name="T62" fmla="*/ 539 w 566"/>
                <a:gd name="T63" fmla="*/ 63 h 88"/>
                <a:gd name="T64" fmla="*/ 549 w 566"/>
                <a:gd name="T65" fmla="*/ 59 h 88"/>
                <a:gd name="T66" fmla="*/ 558 w 566"/>
                <a:gd name="T67" fmla="*/ 55 h 88"/>
                <a:gd name="T68" fmla="*/ 564 w 566"/>
                <a:gd name="T69" fmla="*/ 51 h 88"/>
                <a:gd name="T70" fmla="*/ 566 w 566"/>
                <a:gd name="T71" fmla="*/ 46 h 88"/>
                <a:gd name="T72" fmla="*/ 566 w 566"/>
                <a:gd name="T73" fmla="*/ 42 h 88"/>
                <a:gd name="T74" fmla="*/ 564 w 566"/>
                <a:gd name="T75" fmla="*/ 38 h 88"/>
                <a:gd name="T76" fmla="*/ 558 w 566"/>
                <a:gd name="T77" fmla="*/ 34 h 88"/>
                <a:gd name="T78" fmla="*/ 549 w 566"/>
                <a:gd name="T79" fmla="*/ 28 h 88"/>
                <a:gd name="T80" fmla="*/ 539 w 566"/>
                <a:gd name="T81" fmla="*/ 24 h 88"/>
                <a:gd name="T82" fmla="*/ 526 w 566"/>
                <a:gd name="T83" fmla="*/ 21 h 88"/>
                <a:gd name="T84" fmla="*/ 510 w 566"/>
                <a:gd name="T85" fmla="*/ 19 h 88"/>
                <a:gd name="T86" fmla="*/ 493 w 566"/>
                <a:gd name="T87" fmla="*/ 15 h 88"/>
                <a:gd name="T88" fmla="*/ 464 w 566"/>
                <a:gd name="T89" fmla="*/ 11 h 88"/>
                <a:gd name="T90" fmla="*/ 418 w 566"/>
                <a:gd name="T91" fmla="*/ 5 h 88"/>
                <a:gd name="T92" fmla="*/ 368 w 566"/>
                <a:gd name="T93" fmla="*/ 1 h 88"/>
                <a:gd name="T94" fmla="*/ 313 w 566"/>
                <a:gd name="T9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8">
                  <a:moveTo>
                    <a:pt x="284" y="0"/>
                  </a:moveTo>
                  <a:lnTo>
                    <a:pt x="255" y="0"/>
                  </a:lnTo>
                  <a:lnTo>
                    <a:pt x="226" y="1"/>
                  </a:lnTo>
                  <a:lnTo>
                    <a:pt x="200" y="1"/>
                  </a:lnTo>
                  <a:lnTo>
                    <a:pt x="173" y="3"/>
                  </a:lnTo>
                  <a:lnTo>
                    <a:pt x="148" y="5"/>
                  </a:lnTo>
                  <a:lnTo>
                    <a:pt x="125" y="7"/>
                  </a:lnTo>
                  <a:lnTo>
                    <a:pt x="104" y="11"/>
                  </a:lnTo>
                  <a:lnTo>
                    <a:pt x="83" y="13"/>
                  </a:lnTo>
                  <a:lnTo>
                    <a:pt x="75" y="15"/>
                  </a:lnTo>
                  <a:lnTo>
                    <a:pt x="65" y="17"/>
                  </a:lnTo>
                  <a:lnTo>
                    <a:pt x="58" y="19"/>
                  </a:lnTo>
                  <a:lnTo>
                    <a:pt x="48" y="19"/>
                  </a:lnTo>
                  <a:lnTo>
                    <a:pt x="42" y="21"/>
                  </a:lnTo>
                  <a:lnTo>
                    <a:pt x="35" y="23"/>
                  </a:lnTo>
                  <a:lnTo>
                    <a:pt x="29" y="24"/>
                  </a:lnTo>
                  <a:lnTo>
                    <a:pt x="23" y="26"/>
                  </a:lnTo>
                  <a:lnTo>
                    <a:pt x="17" y="28"/>
                  </a:lnTo>
                  <a:lnTo>
                    <a:pt x="13" y="30"/>
                  </a:lnTo>
                  <a:lnTo>
                    <a:pt x="10" y="34"/>
                  </a:lnTo>
                  <a:lnTo>
                    <a:pt x="6" y="36"/>
                  </a:lnTo>
                  <a:lnTo>
                    <a:pt x="4" y="38"/>
                  </a:lnTo>
                  <a:lnTo>
                    <a:pt x="2" y="40"/>
                  </a:lnTo>
                  <a:lnTo>
                    <a:pt x="0" y="42"/>
                  </a:lnTo>
                  <a:lnTo>
                    <a:pt x="0" y="44"/>
                  </a:lnTo>
                  <a:lnTo>
                    <a:pt x="0" y="46"/>
                  </a:lnTo>
                  <a:lnTo>
                    <a:pt x="2" y="49"/>
                  </a:lnTo>
                  <a:lnTo>
                    <a:pt x="4" y="51"/>
                  </a:lnTo>
                  <a:lnTo>
                    <a:pt x="6" y="53"/>
                  </a:lnTo>
                  <a:lnTo>
                    <a:pt x="10" y="55"/>
                  </a:lnTo>
                  <a:lnTo>
                    <a:pt x="13" y="57"/>
                  </a:lnTo>
                  <a:lnTo>
                    <a:pt x="17" y="59"/>
                  </a:lnTo>
                  <a:lnTo>
                    <a:pt x="23" y="61"/>
                  </a:lnTo>
                  <a:lnTo>
                    <a:pt x="29" y="63"/>
                  </a:lnTo>
                  <a:lnTo>
                    <a:pt x="35" y="65"/>
                  </a:lnTo>
                  <a:lnTo>
                    <a:pt x="42" y="67"/>
                  </a:lnTo>
                  <a:lnTo>
                    <a:pt x="48" y="69"/>
                  </a:lnTo>
                  <a:lnTo>
                    <a:pt x="58" y="71"/>
                  </a:lnTo>
                  <a:lnTo>
                    <a:pt x="65" y="72"/>
                  </a:lnTo>
                  <a:lnTo>
                    <a:pt x="75" y="74"/>
                  </a:lnTo>
                  <a:lnTo>
                    <a:pt x="83" y="74"/>
                  </a:lnTo>
                  <a:lnTo>
                    <a:pt x="104" y="78"/>
                  </a:lnTo>
                  <a:lnTo>
                    <a:pt x="125" y="80"/>
                  </a:lnTo>
                  <a:lnTo>
                    <a:pt x="148" y="82"/>
                  </a:lnTo>
                  <a:lnTo>
                    <a:pt x="173" y="84"/>
                  </a:lnTo>
                  <a:lnTo>
                    <a:pt x="200" y="86"/>
                  </a:lnTo>
                  <a:lnTo>
                    <a:pt x="226" y="88"/>
                  </a:lnTo>
                  <a:lnTo>
                    <a:pt x="255" y="88"/>
                  </a:lnTo>
                  <a:lnTo>
                    <a:pt x="284" y="88"/>
                  </a:lnTo>
                  <a:lnTo>
                    <a:pt x="313" y="88"/>
                  </a:lnTo>
                  <a:lnTo>
                    <a:pt x="341" y="88"/>
                  </a:lnTo>
                  <a:lnTo>
                    <a:pt x="368" y="86"/>
                  </a:lnTo>
                  <a:lnTo>
                    <a:pt x="393" y="84"/>
                  </a:lnTo>
                  <a:lnTo>
                    <a:pt x="418" y="82"/>
                  </a:lnTo>
                  <a:lnTo>
                    <a:pt x="441" y="80"/>
                  </a:lnTo>
                  <a:lnTo>
                    <a:pt x="464" y="78"/>
                  </a:lnTo>
                  <a:lnTo>
                    <a:pt x="483" y="74"/>
                  </a:lnTo>
                  <a:lnTo>
                    <a:pt x="493" y="74"/>
                  </a:lnTo>
                  <a:lnTo>
                    <a:pt x="503" y="72"/>
                  </a:lnTo>
                  <a:lnTo>
                    <a:pt x="510" y="71"/>
                  </a:lnTo>
                  <a:lnTo>
                    <a:pt x="518" y="69"/>
                  </a:lnTo>
                  <a:lnTo>
                    <a:pt x="526" y="67"/>
                  </a:lnTo>
                  <a:lnTo>
                    <a:pt x="531" y="65"/>
                  </a:lnTo>
                  <a:lnTo>
                    <a:pt x="539" y="63"/>
                  </a:lnTo>
                  <a:lnTo>
                    <a:pt x="545" y="61"/>
                  </a:lnTo>
                  <a:lnTo>
                    <a:pt x="549" y="59"/>
                  </a:lnTo>
                  <a:lnTo>
                    <a:pt x="554" y="57"/>
                  </a:lnTo>
                  <a:lnTo>
                    <a:pt x="558" y="55"/>
                  </a:lnTo>
                  <a:lnTo>
                    <a:pt x="560" y="53"/>
                  </a:lnTo>
                  <a:lnTo>
                    <a:pt x="564" y="51"/>
                  </a:lnTo>
                  <a:lnTo>
                    <a:pt x="566" y="49"/>
                  </a:lnTo>
                  <a:lnTo>
                    <a:pt x="566" y="46"/>
                  </a:lnTo>
                  <a:lnTo>
                    <a:pt x="566" y="44"/>
                  </a:lnTo>
                  <a:lnTo>
                    <a:pt x="566" y="42"/>
                  </a:lnTo>
                  <a:lnTo>
                    <a:pt x="566" y="40"/>
                  </a:lnTo>
                  <a:lnTo>
                    <a:pt x="564" y="38"/>
                  </a:lnTo>
                  <a:lnTo>
                    <a:pt x="560" y="36"/>
                  </a:lnTo>
                  <a:lnTo>
                    <a:pt x="558" y="34"/>
                  </a:lnTo>
                  <a:lnTo>
                    <a:pt x="554" y="30"/>
                  </a:lnTo>
                  <a:lnTo>
                    <a:pt x="549" y="28"/>
                  </a:lnTo>
                  <a:lnTo>
                    <a:pt x="545" y="26"/>
                  </a:lnTo>
                  <a:lnTo>
                    <a:pt x="539" y="24"/>
                  </a:lnTo>
                  <a:lnTo>
                    <a:pt x="531" y="23"/>
                  </a:lnTo>
                  <a:lnTo>
                    <a:pt x="526" y="21"/>
                  </a:lnTo>
                  <a:lnTo>
                    <a:pt x="518" y="19"/>
                  </a:lnTo>
                  <a:lnTo>
                    <a:pt x="510" y="19"/>
                  </a:lnTo>
                  <a:lnTo>
                    <a:pt x="503" y="17"/>
                  </a:lnTo>
                  <a:lnTo>
                    <a:pt x="493" y="15"/>
                  </a:lnTo>
                  <a:lnTo>
                    <a:pt x="483" y="13"/>
                  </a:lnTo>
                  <a:lnTo>
                    <a:pt x="464" y="11"/>
                  </a:lnTo>
                  <a:lnTo>
                    <a:pt x="441" y="7"/>
                  </a:lnTo>
                  <a:lnTo>
                    <a:pt x="418" y="5"/>
                  </a:lnTo>
                  <a:lnTo>
                    <a:pt x="393" y="3"/>
                  </a:lnTo>
                  <a:lnTo>
                    <a:pt x="368" y="1"/>
                  </a:lnTo>
                  <a:lnTo>
                    <a:pt x="341" y="1"/>
                  </a:lnTo>
                  <a:lnTo>
                    <a:pt x="313" y="0"/>
                  </a:lnTo>
                  <a:lnTo>
                    <a:pt x="284"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11" name="Freeform 31"/>
            <p:cNvSpPr>
              <a:spLocks/>
            </p:cNvSpPr>
            <p:nvPr/>
          </p:nvSpPr>
          <p:spPr bwMode="auto">
            <a:xfrm>
              <a:off x="4080" y="1670"/>
              <a:ext cx="282" cy="43"/>
            </a:xfrm>
            <a:custGeom>
              <a:avLst/>
              <a:gdLst>
                <a:gd name="T0" fmla="*/ 255 w 566"/>
                <a:gd name="T1" fmla="*/ 0 h 86"/>
                <a:gd name="T2" fmla="*/ 200 w 566"/>
                <a:gd name="T3" fmla="*/ 2 h 86"/>
                <a:gd name="T4" fmla="*/ 148 w 566"/>
                <a:gd name="T5" fmla="*/ 4 h 86"/>
                <a:gd name="T6" fmla="*/ 104 w 566"/>
                <a:gd name="T7" fmla="*/ 10 h 86"/>
                <a:gd name="T8" fmla="*/ 75 w 566"/>
                <a:gd name="T9" fmla="*/ 13 h 86"/>
                <a:gd name="T10" fmla="*/ 58 w 566"/>
                <a:gd name="T11" fmla="*/ 17 h 86"/>
                <a:gd name="T12" fmla="*/ 42 w 566"/>
                <a:gd name="T13" fmla="*/ 19 h 86"/>
                <a:gd name="T14" fmla="*/ 29 w 566"/>
                <a:gd name="T15" fmla="*/ 23 h 86"/>
                <a:gd name="T16" fmla="*/ 17 w 566"/>
                <a:gd name="T17" fmla="*/ 27 h 86"/>
                <a:gd name="T18" fmla="*/ 10 w 566"/>
                <a:gd name="T19" fmla="*/ 31 h 86"/>
                <a:gd name="T20" fmla="*/ 4 w 566"/>
                <a:gd name="T21" fmla="*/ 37 h 86"/>
                <a:gd name="T22" fmla="*/ 0 w 566"/>
                <a:gd name="T23" fmla="*/ 40 h 86"/>
                <a:gd name="T24" fmla="*/ 0 w 566"/>
                <a:gd name="T25" fmla="*/ 44 h 86"/>
                <a:gd name="T26" fmla="*/ 4 w 566"/>
                <a:gd name="T27" fmla="*/ 48 h 86"/>
                <a:gd name="T28" fmla="*/ 10 w 566"/>
                <a:gd name="T29" fmla="*/ 54 h 86"/>
                <a:gd name="T30" fmla="*/ 17 w 566"/>
                <a:gd name="T31" fmla="*/ 58 h 86"/>
                <a:gd name="T32" fmla="*/ 29 w 566"/>
                <a:gd name="T33" fmla="*/ 61 h 86"/>
                <a:gd name="T34" fmla="*/ 42 w 566"/>
                <a:gd name="T35" fmla="*/ 65 h 86"/>
                <a:gd name="T36" fmla="*/ 58 w 566"/>
                <a:gd name="T37" fmla="*/ 69 h 86"/>
                <a:gd name="T38" fmla="*/ 75 w 566"/>
                <a:gd name="T39" fmla="*/ 71 h 86"/>
                <a:gd name="T40" fmla="*/ 104 w 566"/>
                <a:gd name="T41" fmla="*/ 75 h 86"/>
                <a:gd name="T42" fmla="*/ 148 w 566"/>
                <a:gd name="T43" fmla="*/ 81 h 86"/>
                <a:gd name="T44" fmla="*/ 200 w 566"/>
                <a:gd name="T45" fmla="*/ 85 h 86"/>
                <a:gd name="T46" fmla="*/ 255 w 566"/>
                <a:gd name="T47" fmla="*/ 85 h 86"/>
                <a:gd name="T48" fmla="*/ 313 w 566"/>
                <a:gd name="T49" fmla="*/ 85 h 86"/>
                <a:gd name="T50" fmla="*/ 368 w 566"/>
                <a:gd name="T51" fmla="*/ 85 h 86"/>
                <a:gd name="T52" fmla="*/ 418 w 566"/>
                <a:gd name="T53" fmla="*/ 81 h 86"/>
                <a:gd name="T54" fmla="*/ 464 w 566"/>
                <a:gd name="T55" fmla="*/ 75 h 86"/>
                <a:gd name="T56" fmla="*/ 493 w 566"/>
                <a:gd name="T57" fmla="*/ 71 h 86"/>
                <a:gd name="T58" fmla="*/ 510 w 566"/>
                <a:gd name="T59" fmla="*/ 69 h 86"/>
                <a:gd name="T60" fmla="*/ 526 w 566"/>
                <a:gd name="T61" fmla="*/ 65 h 86"/>
                <a:gd name="T62" fmla="*/ 539 w 566"/>
                <a:gd name="T63" fmla="*/ 61 h 86"/>
                <a:gd name="T64" fmla="*/ 549 w 566"/>
                <a:gd name="T65" fmla="*/ 58 h 86"/>
                <a:gd name="T66" fmla="*/ 558 w 566"/>
                <a:gd name="T67" fmla="*/ 54 h 86"/>
                <a:gd name="T68" fmla="*/ 564 w 566"/>
                <a:gd name="T69" fmla="*/ 48 h 86"/>
                <a:gd name="T70" fmla="*/ 566 w 566"/>
                <a:gd name="T71" fmla="*/ 44 h 86"/>
                <a:gd name="T72" fmla="*/ 566 w 566"/>
                <a:gd name="T73" fmla="*/ 40 h 86"/>
                <a:gd name="T74" fmla="*/ 564 w 566"/>
                <a:gd name="T75" fmla="*/ 37 h 86"/>
                <a:gd name="T76" fmla="*/ 558 w 566"/>
                <a:gd name="T77" fmla="*/ 31 h 86"/>
                <a:gd name="T78" fmla="*/ 549 w 566"/>
                <a:gd name="T79" fmla="*/ 27 h 86"/>
                <a:gd name="T80" fmla="*/ 539 w 566"/>
                <a:gd name="T81" fmla="*/ 23 h 86"/>
                <a:gd name="T82" fmla="*/ 526 w 566"/>
                <a:gd name="T83" fmla="*/ 19 h 86"/>
                <a:gd name="T84" fmla="*/ 510 w 566"/>
                <a:gd name="T85" fmla="*/ 17 h 86"/>
                <a:gd name="T86" fmla="*/ 493 w 566"/>
                <a:gd name="T87" fmla="*/ 13 h 86"/>
                <a:gd name="T88" fmla="*/ 464 w 566"/>
                <a:gd name="T89" fmla="*/ 10 h 86"/>
                <a:gd name="T90" fmla="*/ 418 w 566"/>
                <a:gd name="T91" fmla="*/ 4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0"/>
                  </a:lnTo>
                  <a:lnTo>
                    <a:pt x="200" y="2"/>
                  </a:lnTo>
                  <a:lnTo>
                    <a:pt x="173" y="2"/>
                  </a:lnTo>
                  <a:lnTo>
                    <a:pt x="148" y="4"/>
                  </a:lnTo>
                  <a:lnTo>
                    <a:pt x="125" y="6"/>
                  </a:lnTo>
                  <a:lnTo>
                    <a:pt x="104" y="10"/>
                  </a:lnTo>
                  <a:lnTo>
                    <a:pt x="83" y="12"/>
                  </a:lnTo>
                  <a:lnTo>
                    <a:pt x="75" y="13"/>
                  </a:lnTo>
                  <a:lnTo>
                    <a:pt x="65" y="15"/>
                  </a:lnTo>
                  <a:lnTo>
                    <a:pt x="58" y="17"/>
                  </a:lnTo>
                  <a:lnTo>
                    <a:pt x="48" y="17"/>
                  </a:lnTo>
                  <a:lnTo>
                    <a:pt x="42" y="19"/>
                  </a:lnTo>
                  <a:lnTo>
                    <a:pt x="35" y="21"/>
                  </a:lnTo>
                  <a:lnTo>
                    <a:pt x="29" y="23"/>
                  </a:lnTo>
                  <a:lnTo>
                    <a:pt x="23" y="25"/>
                  </a:lnTo>
                  <a:lnTo>
                    <a:pt x="17" y="27"/>
                  </a:lnTo>
                  <a:lnTo>
                    <a:pt x="13" y="29"/>
                  </a:lnTo>
                  <a:lnTo>
                    <a:pt x="10" y="31"/>
                  </a:lnTo>
                  <a:lnTo>
                    <a:pt x="6" y="35"/>
                  </a:lnTo>
                  <a:lnTo>
                    <a:pt x="4" y="37"/>
                  </a:lnTo>
                  <a:lnTo>
                    <a:pt x="2" y="38"/>
                  </a:lnTo>
                  <a:lnTo>
                    <a:pt x="0" y="40"/>
                  </a:lnTo>
                  <a:lnTo>
                    <a:pt x="0" y="42"/>
                  </a:lnTo>
                  <a:lnTo>
                    <a:pt x="0" y="44"/>
                  </a:lnTo>
                  <a:lnTo>
                    <a:pt x="2" y="46"/>
                  </a:lnTo>
                  <a:lnTo>
                    <a:pt x="4" y="48"/>
                  </a:lnTo>
                  <a:lnTo>
                    <a:pt x="6" y="52"/>
                  </a:lnTo>
                  <a:lnTo>
                    <a:pt x="10" y="54"/>
                  </a:lnTo>
                  <a:lnTo>
                    <a:pt x="13" y="56"/>
                  </a:lnTo>
                  <a:lnTo>
                    <a:pt x="17" y="58"/>
                  </a:lnTo>
                  <a:lnTo>
                    <a:pt x="23" y="60"/>
                  </a:lnTo>
                  <a:lnTo>
                    <a:pt x="29" y="61"/>
                  </a:lnTo>
                  <a:lnTo>
                    <a:pt x="35" y="63"/>
                  </a:lnTo>
                  <a:lnTo>
                    <a:pt x="42" y="65"/>
                  </a:lnTo>
                  <a:lnTo>
                    <a:pt x="48" y="67"/>
                  </a:lnTo>
                  <a:lnTo>
                    <a:pt x="58" y="69"/>
                  </a:lnTo>
                  <a:lnTo>
                    <a:pt x="65" y="69"/>
                  </a:lnTo>
                  <a:lnTo>
                    <a:pt x="75" y="71"/>
                  </a:lnTo>
                  <a:lnTo>
                    <a:pt x="83" y="73"/>
                  </a:lnTo>
                  <a:lnTo>
                    <a:pt x="104" y="75"/>
                  </a:lnTo>
                  <a:lnTo>
                    <a:pt x="125" y="79"/>
                  </a:lnTo>
                  <a:lnTo>
                    <a:pt x="148" y="81"/>
                  </a:lnTo>
                  <a:lnTo>
                    <a:pt x="173" y="83"/>
                  </a:lnTo>
                  <a:lnTo>
                    <a:pt x="200" y="85"/>
                  </a:lnTo>
                  <a:lnTo>
                    <a:pt x="226" y="85"/>
                  </a:lnTo>
                  <a:lnTo>
                    <a:pt x="255" y="85"/>
                  </a:lnTo>
                  <a:lnTo>
                    <a:pt x="284" y="86"/>
                  </a:lnTo>
                  <a:lnTo>
                    <a:pt x="313" y="85"/>
                  </a:lnTo>
                  <a:lnTo>
                    <a:pt x="341" y="85"/>
                  </a:lnTo>
                  <a:lnTo>
                    <a:pt x="368" y="85"/>
                  </a:lnTo>
                  <a:lnTo>
                    <a:pt x="393" y="83"/>
                  </a:lnTo>
                  <a:lnTo>
                    <a:pt x="418" y="81"/>
                  </a:lnTo>
                  <a:lnTo>
                    <a:pt x="441" y="79"/>
                  </a:lnTo>
                  <a:lnTo>
                    <a:pt x="464" y="75"/>
                  </a:lnTo>
                  <a:lnTo>
                    <a:pt x="483" y="73"/>
                  </a:lnTo>
                  <a:lnTo>
                    <a:pt x="493" y="71"/>
                  </a:lnTo>
                  <a:lnTo>
                    <a:pt x="503" y="69"/>
                  </a:lnTo>
                  <a:lnTo>
                    <a:pt x="510" y="69"/>
                  </a:lnTo>
                  <a:lnTo>
                    <a:pt x="518" y="67"/>
                  </a:lnTo>
                  <a:lnTo>
                    <a:pt x="526" y="65"/>
                  </a:lnTo>
                  <a:lnTo>
                    <a:pt x="531" y="63"/>
                  </a:lnTo>
                  <a:lnTo>
                    <a:pt x="539" y="61"/>
                  </a:lnTo>
                  <a:lnTo>
                    <a:pt x="545" y="60"/>
                  </a:lnTo>
                  <a:lnTo>
                    <a:pt x="549" y="58"/>
                  </a:lnTo>
                  <a:lnTo>
                    <a:pt x="554" y="56"/>
                  </a:lnTo>
                  <a:lnTo>
                    <a:pt x="558" y="54"/>
                  </a:lnTo>
                  <a:lnTo>
                    <a:pt x="560" y="52"/>
                  </a:lnTo>
                  <a:lnTo>
                    <a:pt x="564" y="48"/>
                  </a:lnTo>
                  <a:lnTo>
                    <a:pt x="566" y="46"/>
                  </a:lnTo>
                  <a:lnTo>
                    <a:pt x="566" y="44"/>
                  </a:lnTo>
                  <a:lnTo>
                    <a:pt x="566" y="42"/>
                  </a:lnTo>
                  <a:lnTo>
                    <a:pt x="566" y="40"/>
                  </a:lnTo>
                  <a:lnTo>
                    <a:pt x="566" y="38"/>
                  </a:lnTo>
                  <a:lnTo>
                    <a:pt x="564" y="37"/>
                  </a:lnTo>
                  <a:lnTo>
                    <a:pt x="560" y="35"/>
                  </a:lnTo>
                  <a:lnTo>
                    <a:pt x="558" y="31"/>
                  </a:lnTo>
                  <a:lnTo>
                    <a:pt x="554" y="29"/>
                  </a:lnTo>
                  <a:lnTo>
                    <a:pt x="549" y="27"/>
                  </a:lnTo>
                  <a:lnTo>
                    <a:pt x="545" y="25"/>
                  </a:lnTo>
                  <a:lnTo>
                    <a:pt x="539" y="23"/>
                  </a:lnTo>
                  <a:lnTo>
                    <a:pt x="531" y="21"/>
                  </a:lnTo>
                  <a:lnTo>
                    <a:pt x="526" y="19"/>
                  </a:lnTo>
                  <a:lnTo>
                    <a:pt x="518" y="17"/>
                  </a:lnTo>
                  <a:lnTo>
                    <a:pt x="510" y="17"/>
                  </a:lnTo>
                  <a:lnTo>
                    <a:pt x="503" y="15"/>
                  </a:lnTo>
                  <a:lnTo>
                    <a:pt x="493" y="13"/>
                  </a:lnTo>
                  <a:lnTo>
                    <a:pt x="483" y="12"/>
                  </a:lnTo>
                  <a:lnTo>
                    <a:pt x="464" y="10"/>
                  </a:lnTo>
                  <a:lnTo>
                    <a:pt x="441" y="6"/>
                  </a:lnTo>
                  <a:lnTo>
                    <a:pt x="418" y="4"/>
                  </a:lnTo>
                  <a:lnTo>
                    <a:pt x="393" y="2"/>
                  </a:lnTo>
                  <a:lnTo>
                    <a:pt x="368" y="2"/>
                  </a:lnTo>
                  <a:lnTo>
                    <a:pt x="341" y="0"/>
                  </a:lnTo>
                  <a:lnTo>
                    <a:pt x="313" y="0"/>
                  </a:lnTo>
                  <a:lnTo>
                    <a:pt x="28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12" name="Freeform 32"/>
            <p:cNvSpPr>
              <a:spLocks/>
            </p:cNvSpPr>
            <p:nvPr/>
          </p:nvSpPr>
          <p:spPr bwMode="auto">
            <a:xfrm>
              <a:off x="4080" y="1670"/>
              <a:ext cx="282" cy="43"/>
            </a:xfrm>
            <a:custGeom>
              <a:avLst/>
              <a:gdLst>
                <a:gd name="T0" fmla="*/ 255 w 566"/>
                <a:gd name="T1" fmla="*/ 0 h 86"/>
                <a:gd name="T2" fmla="*/ 200 w 566"/>
                <a:gd name="T3" fmla="*/ 2 h 86"/>
                <a:gd name="T4" fmla="*/ 148 w 566"/>
                <a:gd name="T5" fmla="*/ 4 h 86"/>
                <a:gd name="T6" fmla="*/ 104 w 566"/>
                <a:gd name="T7" fmla="*/ 10 h 86"/>
                <a:gd name="T8" fmla="*/ 75 w 566"/>
                <a:gd name="T9" fmla="*/ 13 h 86"/>
                <a:gd name="T10" fmla="*/ 58 w 566"/>
                <a:gd name="T11" fmla="*/ 17 h 86"/>
                <a:gd name="T12" fmla="*/ 42 w 566"/>
                <a:gd name="T13" fmla="*/ 19 h 86"/>
                <a:gd name="T14" fmla="*/ 29 w 566"/>
                <a:gd name="T15" fmla="*/ 23 h 86"/>
                <a:gd name="T16" fmla="*/ 17 w 566"/>
                <a:gd name="T17" fmla="*/ 27 h 86"/>
                <a:gd name="T18" fmla="*/ 10 w 566"/>
                <a:gd name="T19" fmla="*/ 31 h 86"/>
                <a:gd name="T20" fmla="*/ 4 w 566"/>
                <a:gd name="T21" fmla="*/ 37 h 86"/>
                <a:gd name="T22" fmla="*/ 0 w 566"/>
                <a:gd name="T23" fmla="*/ 40 h 86"/>
                <a:gd name="T24" fmla="*/ 0 w 566"/>
                <a:gd name="T25" fmla="*/ 44 h 86"/>
                <a:gd name="T26" fmla="*/ 4 w 566"/>
                <a:gd name="T27" fmla="*/ 48 h 86"/>
                <a:gd name="T28" fmla="*/ 10 w 566"/>
                <a:gd name="T29" fmla="*/ 54 h 86"/>
                <a:gd name="T30" fmla="*/ 17 w 566"/>
                <a:gd name="T31" fmla="*/ 58 h 86"/>
                <a:gd name="T32" fmla="*/ 29 w 566"/>
                <a:gd name="T33" fmla="*/ 61 h 86"/>
                <a:gd name="T34" fmla="*/ 42 w 566"/>
                <a:gd name="T35" fmla="*/ 65 h 86"/>
                <a:gd name="T36" fmla="*/ 58 w 566"/>
                <a:gd name="T37" fmla="*/ 69 h 86"/>
                <a:gd name="T38" fmla="*/ 75 w 566"/>
                <a:gd name="T39" fmla="*/ 71 h 86"/>
                <a:gd name="T40" fmla="*/ 104 w 566"/>
                <a:gd name="T41" fmla="*/ 75 h 86"/>
                <a:gd name="T42" fmla="*/ 148 w 566"/>
                <a:gd name="T43" fmla="*/ 81 h 86"/>
                <a:gd name="T44" fmla="*/ 200 w 566"/>
                <a:gd name="T45" fmla="*/ 85 h 86"/>
                <a:gd name="T46" fmla="*/ 255 w 566"/>
                <a:gd name="T47" fmla="*/ 85 h 86"/>
                <a:gd name="T48" fmla="*/ 313 w 566"/>
                <a:gd name="T49" fmla="*/ 85 h 86"/>
                <a:gd name="T50" fmla="*/ 368 w 566"/>
                <a:gd name="T51" fmla="*/ 85 h 86"/>
                <a:gd name="T52" fmla="*/ 418 w 566"/>
                <a:gd name="T53" fmla="*/ 81 h 86"/>
                <a:gd name="T54" fmla="*/ 464 w 566"/>
                <a:gd name="T55" fmla="*/ 75 h 86"/>
                <a:gd name="T56" fmla="*/ 493 w 566"/>
                <a:gd name="T57" fmla="*/ 71 h 86"/>
                <a:gd name="T58" fmla="*/ 510 w 566"/>
                <a:gd name="T59" fmla="*/ 69 h 86"/>
                <a:gd name="T60" fmla="*/ 526 w 566"/>
                <a:gd name="T61" fmla="*/ 65 h 86"/>
                <a:gd name="T62" fmla="*/ 539 w 566"/>
                <a:gd name="T63" fmla="*/ 61 h 86"/>
                <a:gd name="T64" fmla="*/ 549 w 566"/>
                <a:gd name="T65" fmla="*/ 58 h 86"/>
                <a:gd name="T66" fmla="*/ 558 w 566"/>
                <a:gd name="T67" fmla="*/ 54 h 86"/>
                <a:gd name="T68" fmla="*/ 564 w 566"/>
                <a:gd name="T69" fmla="*/ 48 h 86"/>
                <a:gd name="T70" fmla="*/ 566 w 566"/>
                <a:gd name="T71" fmla="*/ 44 h 86"/>
                <a:gd name="T72" fmla="*/ 566 w 566"/>
                <a:gd name="T73" fmla="*/ 40 h 86"/>
                <a:gd name="T74" fmla="*/ 564 w 566"/>
                <a:gd name="T75" fmla="*/ 37 h 86"/>
                <a:gd name="T76" fmla="*/ 558 w 566"/>
                <a:gd name="T77" fmla="*/ 31 h 86"/>
                <a:gd name="T78" fmla="*/ 549 w 566"/>
                <a:gd name="T79" fmla="*/ 27 h 86"/>
                <a:gd name="T80" fmla="*/ 539 w 566"/>
                <a:gd name="T81" fmla="*/ 23 h 86"/>
                <a:gd name="T82" fmla="*/ 526 w 566"/>
                <a:gd name="T83" fmla="*/ 19 h 86"/>
                <a:gd name="T84" fmla="*/ 510 w 566"/>
                <a:gd name="T85" fmla="*/ 17 h 86"/>
                <a:gd name="T86" fmla="*/ 493 w 566"/>
                <a:gd name="T87" fmla="*/ 13 h 86"/>
                <a:gd name="T88" fmla="*/ 464 w 566"/>
                <a:gd name="T89" fmla="*/ 10 h 86"/>
                <a:gd name="T90" fmla="*/ 418 w 566"/>
                <a:gd name="T91" fmla="*/ 4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0"/>
                  </a:lnTo>
                  <a:lnTo>
                    <a:pt x="200" y="2"/>
                  </a:lnTo>
                  <a:lnTo>
                    <a:pt x="173" y="2"/>
                  </a:lnTo>
                  <a:lnTo>
                    <a:pt x="148" y="4"/>
                  </a:lnTo>
                  <a:lnTo>
                    <a:pt x="125" y="6"/>
                  </a:lnTo>
                  <a:lnTo>
                    <a:pt x="104" y="10"/>
                  </a:lnTo>
                  <a:lnTo>
                    <a:pt x="83" y="12"/>
                  </a:lnTo>
                  <a:lnTo>
                    <a:pt x="75" y="13"/>
                  </a:lnTo>
                  <a:lnTo>
                    <a:pt x="65" y="15"/>
                  </a:lnTo>
                  <a:lnTo>
                    <a:pt x="58" y="17"/>
                  </a:lnTo>
                  <a:lnTo>
                    <a:pt x="48" y="17"/>
                  </a:lnTo>
                  <a:lnTo>
                    <a:pt x="42" y="19"/>
                  </a:lnTo>
                  <a:lnTo>
                    <a:pt x="35" y="21"/>
                  </a:lnTo>
                  <a:lnTo>
                    <a:pt x="29" y="23"/>
                  </a:lnTo>
                  <a:lnTo>
                    <a:pt x="23" y="25"/>
                  </a:lnTo>
                  <a:lnTo>
                    <a:pt x="17" y="27"/>
                  </a:lnTo>
                  <a:lnTo>
                    <a:pt x="13" y="29"/>
                  </a:lnTo>
                  <a:lnTo>
                    <a:pt x="10" y="31"/>
                  </a:lnTo>
                  <a:lnTo>
                    <a:pt x="6" y="35"/>
                  </a:lnTo>
                  <a:lnTo>
                    <a:pt x="4" y="37"/>
                  </a:lnTo>
                  <a:lnTo>
                    <a:pt x="2" y="38"/>
                  </a:lnTo>
                  <a:lnTo>
                    <a:pt x="0" y="40"/>
                  </a:lnTo>
                  <a:lnTo>
                    <a:pt x="0" y="42"/>
                  </a:lnTo>
                  <a:lnTo>
                    <a:pt x="0" y="44"/>
                  </a:lnTo>
                  <a:lnTo>
                    <a:pt x="2" y="46"/>
                  </a:lnTo>
                  <a:lnTo>
                    <a:pt x="4" y="48"/>
                  </a:lnTo>
                  <a:lnTo>
                    <a:pt x="6" y="52"/>
                  </a:lnTo>
                  <a:lnTo>
                    <a:pt x="10" y="54"/>
                  </a:lnTo>
                  <a:lnTo>
                    <a:pt x="13" y="56"/>
                  </a:lnTo>
                  <a:lnTo>
                    <a:pt x="17" y="58"/>
                  </a:lnTo>
                  <a:lnTo>
                    <a:pt x="23" y="60"/>
                  </a:lnTo>
                  <a:lnTo>
                    <a:pt x="29" y="61"/>
                  </a:lnTo>
                  <a:lnTo>
                    <a:pt x="35" y="63"/>
                  </a:lnTo>
                  <a:lnTo>
                    <a:pt x="42" y="65"/>
                  </a:lnTo>
                  <a:lnTo>
                    <a:pt x="48" y="67"/>
                  </a:lnTo>
                  <a:lnTo>
                    <a:pt x="58" y="69"/>
                  </a:lnTo>
                  <a:lnTo>
                    <a:pt x="65" y="69"/>
                  </a:lnTo>
                  <a:lnTo>
                    <a:pt x="75" y="71"/>
                  </a:lnTo>
                  <a:lnTo>
                    <a:pt x="83" y="73"/>
                  </a:lnTo>
                  <a:lnTo>
                    <a:pt x="104" y="75"/>
                  </a:lnTo>
                  <a:lnTo>
                    <a:pt x="125" y="79"/>
                  </a:lnTo>
                  <a:lnTo>
                    <a:pt x="148" y="81"/>
                  </a:lnTo>
                  <a:lnTo>
                    <a:pt x="173" y="83"/>
                  </a:lnTo>
                  <a:lnTo>
                    <a:pt x="200" y="85"/>
                  </a:lnTo>
                  <a:lnTo>
                    <a:pt x="226" y="85"/>
                  </a:lnTo>
                  <a:lnTo>
                    <a:pt x="255" y="85"/>
                  </a:lnTo>
                  <a:lnTo>
                    <a:pt x="284" y="86"/>
                  </a:lnTo>
                  <a:lnTo>
                    <a:pt x="313" y="85"/>
                  </a:lnTo>
                  <a:lnTo>
                    <a:pt x="341" y="85"/>
                  </a:lnTo>
                  <a:lnTo>
                    <a:pt x="368" y="85"/>
                  </a:lnTo>
                  <a:lnTo>
                    <a:pt x="393" y="83"/>
                  </a:lnTo>
                  <a:lnTo>
                    <a:pt x="418" y="81"/>
                  </a:lnTo>
                  <a:lnTo>
                    <a:pt x="441" y="79"/>
                  </a:lnTo>
                  <a:lnTo>
                    <a:pt x="464" y="75"/>
                  </a:lnTo>
                  <a:lnTo>
                    <a:pt x="483" y="73"/>
                  </a:lnTo>
                  <a:lnTo>
                    <a:pt x="493" y="71"/>
                  </a:lnTo>
                  <a:lnTo>
                    <a:pt x="503" y="69"/>
                  </a:lnTo>
                  <a:lnTo>
                    <a:pt x="510" y="69"/>
                  </a:lnTo>
                  <a:lnTo>
                    <a:pt x="518" y="67"/>
                  </a:lnTo>
                  <a:lnTo>
                    <a:pt x="526" y="65"/>
                  </a:lnTo>
                  <a:lnTo>
                    <a:pt x="531" y="63"/>
                  </a:lnTo>
                  <a:lnTo>
                    <a:pt x="539" y="61"/>
                  </a:lnTo>
                  <a:lnTo>
                    <a:pt x="545" y="60"/>
                  </a:lnTo>
                  <a:lnTo>
                    <a:pt x="549" y="58"/>
                  </a:lnTo>
                  <a:lnTo>
                    <a:pt x="554" y="56"/>
                  </a:lnTo>
                  <a:lnTo>
                    <a:pt x="558" y="54"/>
                  </a:lnTo>
                  <a:lnTo>
                    <a:pt x="560" y="52"/>
                  </a:lnTo>
                  <a:lnTo>
                    <a:pt x="564" y="48"/>
                  </a:lnTo>
                  <a:lnTo>
                    <a:pt x="566" y="46"/>
                  </a:lnTo>
                  <a:lnTo>
                    <a:pt x="566" y="44"/>
                  </a:lnTo>
                  <a:lnTo>
                    <a:pt x="566" y="42"/>
                  </a:lnTo>
                  <a:lnTo>
                    <a:pt x="566" y="40"/>
                  </a:lnTo>
                  <a:lnTo>
                    <a:pt x="566" y="38"/>
                  </a:lnTo>
                  <a:lnTo>
                    <a:pt x="564" y="37"/>
                  </a:lnTo>
                  <a:lnTo>
                    <a:pt x="560" y="35"/>
                  </a:lnTo>
                  <a:lnTo>
                    <a:pt x="558" y="31"/>
                  </a:lnTo>
                  <a:lnTo>
                    <a:pt x="554" y="29"/>
                  </a:lnTo>
                  <a:lnTo>
                    <a:pt x="549" y="27"/>
                  </a:lnTo>
                  <a:lnTo>
                    <a:pt x="545" y="25"/>
                  </a:lnTo>
                  <a:lnTo>
                    <a:pt x="539" y="23"/>
                  </a:lnTo>
                  <a:lnTo>
                    <a:pt x="531" y="21"/>
                  </a:lnTo>
                  <a:lnTo>
                    <a:pt x="526" y="19"/>
                  </a:lnTo>
                  <a:lnTo>
                    <a:pt x="518" y="17"/>
                  </a:lnTo>
                  <a:lnTo>
                    <a:pt x="510" y="17"/>
                  </a:lnTo>
                  <a:lnTo>
                    <a:pt x="503" y="15"/>
                  </a:lnTo>
                  <a:lnTo>
                    <a:pt x="493" y="13"/>
                  </a:lnTo>
                  <a:lnTo>
                    <a:pt x="483" y="12"/>
                  </a:lnTo>
                  <a:lnTo>
                    <a:pt x="464" y="10"/>
                  </a:lnTo>
                  <a:lnTo>
                    <a:pt x="441" y="6"/>
                  </a:lnTo>
                  <a:lnTo>
                    <a:pt x="418" y="4"/>
                  </a:lnTo>
                  <a:lnTo>
                    <a:pt x="393" y="2"/>
                  </a:lnTo>
                  <a:lnTo>
                    <a:pt x="368" y="2"/>
                  </a:lnTo>
                  <a:lnTo>
                    <a:pt x="341" y="0"/>
                  </a:lnTo>
                  <a:lnTo>
                    <a:pt x="313" y="0"/>
                  </a:lnTo>
                  <a:lnTo>
                    <a:pt x="284" y="0"/>
                  </a:lnTo>
                </a:path>
              </a:pathLst>
            </a:custGeom>
            <a:noFill/>
            <a:ln w="79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13" name="Freeform 33"/>
            <p:cNvSpPr>
              <a:spLocks/>
            </p:cNvSpPr>
            <p:nvPr/>
          </p:nvSpPr>
          <p:spPr bwMode="auto">
            <a:xfrm>
              <a:off x="4080" y="1841"/>
              <a:ext cx="282" cy="43"/>
            </a:xfrm>
            <a:custGeom>
              <a:avLst/>
              <a:gdLst>
                <a:gd name="T0" fmla="*/ 255 w 566"/>
                <a:gd name="T1" fmla="*/ 0 h 86"/>
                <a:gd name="T2" fmla="*/ 200 w 566"/>
                <a:gd name="T3" fmla="*/ 2 h 86"/>
                <a:gd name="T4" fmla="*/ 148 w 566"/>
                <a:gd name="T5" fmla="*/ 4 h 86"/>
                <a:gd name="T6" fmla="*/ 104 w 566"/>
                <a:gd name="T7" fmla="*/ 9 h 86"/>
                <a:gd name="T8" fmla="*/ 75 w 566"/>
                <a:gd name="T9" fmla="*/ 13 h 86"/>
                <a:gd name="T10" fmla="*/ 58 w 566"/>
                <a:gd name="T11" fmla="*/ 17 h 86"/>
                <a:gd name="T12" fmla="*/ 42 w 566"/>
                <a:gd name="T13" fmla="*/ 19 h 86"/>
                <a:gd name="T14" fmla="*/ 29 w 566"/>
                <a:gd name="T15" fmla="*/ 23 h 86"/>
                <a:gd name="T16" fmla="*/ 17 w 566"/>
                <a:gd name="T17" fmla="*/ 27 h 86"/>
                <a:gd name="T18" fmla="*/ 10 w 566"/>
                <a:gd name="T19" fmla="*/ 30 h 86"/>
                <a:gd name="T20" fmla="*/ 4 w 566"/>
                <a:gd name="T21" fmla="*/ 36 h 86"/>
                <a:gd name="T22" fmla="*/ 0 w 566"/>
                <a:gd name="T23" fmla="*/ 40 h 86"/>
                <a:gd name="T24" fmla="*/ 0 w 566"/>
                <a:gd name="T25" fmla="*/ 44 h 86"/>
                <a:gd name="T26" fmla="*/ 4 w 566"/>
                <a:gd name="T27" fmla="*/ 48 h 86"/>
                <a:gd name="T28" fmla="*/ 10 w 566"/>
                <a:gd name="T29" fmla="*/ 53 h 86"/>
                <a:gd name="T30" fmla="*/ 17 w 566"/>
                <a:gd name="T31" fmla="*/ 57 h 86"/>
                <a:gd name="T32" fmla="*/ 29 w 566"/>
                <a:gd name="T33" fmla="*/ 61 h 86"/>
                <a:gd name="T34" fmla="*/ 42 w 566"/>
                <a:gd name="T35" fmla="*/ 65 h 86"/>
                <a:gd name="T36" fmla="*/ 58 w 566"/>
                <a:gd name="T37" fmla="*/ 67 h 86"/>
                <a:gd name="T38" fmla="*/ 75 w 566"/>
                <a:gd name="T39" fmla="*/ 71 h 86"/>
                <a:gd name="T40" fmla="*/ 104 w 566"/>
                <a:gd name="T41" fmla="*/ 75 h 86"/>
                <a:gd name="T42" fmla="*/ 148 w 566"/>
                <a:gd name="T43" fmla="*/ 80 h 86"/>
                <a:gd name="T44" fmla="*/ 200 w 566"/>
                <a:gd name="T45" fmla="*/ 82 h 86"/>
                <a:gd name="T46" fmla="*/ 255 w 566"/>
                <a:gd name="T47" fmla="*/ 84 h 86"/>
                <a:gd name="T48" fmla="*/ 313 w 566"/>
                <a:gd name="T49" fmla="*/ 84 h 86"/>
                <a:gd name="T50" fmla="*/ 368 w 566"/>
                <a:gd name="T51" fmla="*/ 84 h 86"/>
                <a:gd name="T52" fmla="*/ 418 w 566"/>
                <a:gd name="T53" fmla="*/ 80 h 86"/>
                <a:gd name="T54" fmla="*/ 464 w 566"/>
                <a:gd name="T55" fmla="*/ 75 h 86"/>
                <a:gd name="T56" fmla="*/ 493 w 566"/>
                <a:gd name="T57" fmla="*/ 71 h 86"/>
                <a:gd name="T58" fmla="*/ 510 w 566"/>
                <a:gd name="T59" fmla="*/ 67 h 86"/>
                <a:gd name="T60" fmla="*/ 526 w 566"/>
                <a:gd name="T61" fmla="*/ 65 h 86"/>
                <a:gd name="T62" fmla="*/ 539 w 566"/>
                <a:gd name="T63" fmla="*/ 61 h 86"/>
                <a:gd name="T64" fmla="*/ 549 w 566"/>
                <a:gd name="T65" fmla="*/ 57 h 86"/>
                <a:gd name="T66" fmla="*/ 558 w 566"/>
                <a:gd name="T67" fmla="*/ 53 h 86"/>
                <a:gd name="T68" fmla="*/ 564 w 566"/>
                <a:gd name="T69" fmla="*/ 48 h 86"/>
                <a:gd name="T70" fmla="*/ 566 w 566"/>
                <a:gd name="T71" fmla="*/ 44 h 86"/>
                <a:gd name="T72" fmla="*/ 566 w 566"/>
                <a:gd name="T73" fmla="*/ 40 h 86"/>
                <a:gd name="T74" fmla="*/ 564 w 566"/>
                <a:gd name="T75" fmla="*/ 36 h 86"/>
                <a:gd name="T76" fmla="*/ 558 w 566"/>
                <a:gd name="T77" fmla="*/ 30 h 86"/>
                <a:gd name="T78" fmla="*/ 549 w 566"/>
                <a:gd name="T79" fmla="*/ 27 h 86"/>
                <a:gd name="T80" fmla="*/ 539 w 566"/>
                <a:gd name="T81" fmla="*/ 23 h 86"/>
                <a:gd name="T82" fmla="*/ 526 w 566"/>
                <a:gd name="T83" fmla="*/ 19 h 86"/>
                <a:gd name="T84" fmla="*/ 510 w 566"/>
                <a:gd name="T85" fmla="*/ 17 h 86"/>
                <a:gd name="T86" fmla="*/ 493 w 566"/>
                <a:gd name="T87" fmla="*/ 13 h 86"/>
                <a:gd name="T88" fmla="*/ 464 w 566"/>
                <a:gd name="T89" fmla="*/ 9 h 86"/>
                <a:gd name="T90" fmla="*/ 418 w 566"/>
                <a:gd name="T91" fmla="*/ 4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0"/>
                  </a:lnTo>
                  <a:lnTo>
                    <a:pt x="200" y="2"/>
                  </a:lnTo>
                  <a:lnTo>
                    <a:pt x="173" y="2"/>
                  </a:lnTo>
                  <a:lnTo>
                    <a:pt x="148" y="4"/>
                  </a:lnTo>
                  <a:lnTo>
                    <a:pt x="125" y="5"/>
                  </a:lnTo>
                  <a:lnTo>
                    <a:pt x="104" y="9"/>
                  </a:lnTo>
                  <a:lnTo>
                    <a:pt x="83" y="11"/>
                  </a:lnTo>
                  <a:lnTo>
                    <a:pt x="75" y="13"/>
                  </a:lnTo>
                  <a:lnTo>
                    <a:pt x="65" y="15"/>
                  </a:lnTo>
                  <a:lnTo>
                    <a:pt x="58" y="17"/>
                  </a:lnTo>
                  <a:lnTo>
                    <a:pt x="48" y="17"/>
                  </a:lnTo>
                  <a:lnTo>
                    <a:pt x="42" y="19"/>
                  </a:lnTo>
                  <a:lnTo>
                    <a:pt x="35" y="21"/>
                  </a:lnTo>
                  <a:lnTo>
                    <a:pt x="29" y="23"/>
                  </a:lnTo>
                  <a:lnTo>
                    <a:pt x="23" y="25"/>
                  </a:lnTo>
                  <a:lnTo>
                    <a:pt x="17" y="27"/>
                  </a:lnTo>
                  <a:lnTo>
                    <a:pt x="13" y="29"/>
                  </a:lnTo>
                  <a:lnTo>
                    <a:pt x="10" y="30"/>
                  </a:lnTo>
                  <a:lnTo>
                    <a:pt x="6" y="32"/>
                  </a:lnTo>
                  <a:lnTo>
                    <a:pt x="4" y="36"/>
                  </a:lnTo>
                  <a:lnTo>
                    <a:pt x="2" y="38"/>
                  </a:lnTo>
                  <a:lnTo>
                    <a:pt x="0" y="40"/>
                  </a:lnTo>
                  <a:lnTo>
                    <a:pt x="0" y="42"/>
                  </a:lnTo>
                  <a:lnTo>
                    <a:pt x="0" y="44"/>
                  </a:lnTo>
                  <a:lnTo>
                    <a:pt x="2" y="46"/>
                  </a:lnTo>
                  <a:lnTo>
                    <a:pt x="4" y="48"/>
                  </a:lnTo>
                  <a:lnTo>
                    <a:pt x="6" y="52"/>
                  </a:lnTo>
                  <a:lnTo>
                    <a:pt x="10" y="53"/>
                  </a:lnTo>
                  <a:lnTo>
                    <a:pt x="13" y="55"/>
                  </a:lnTo>
                  <a:lnTo>
                    <a:pt x="17" y="57"/>
                  </a:lnTo>
                  <a:lnTo>
                    <a:pt x="23" y="59"/>
                  </a:lnTo>
                  <a:lnTo>
                    <a:pt x="29" y="61"/>
                  </a:lnTo>
                  <a:lnTo>
                    <a:pt x="35" y="63"/>
                  </a:lnTo>
                  <a:lnTo>
                    <a:pt x="42" y="65"/>
                  </a:lnTo>
                  <a:lnTo>
                    <a:pt x="48" y="67"/>
                  </a:lnTo>
                  <a:lnTo>
                    <a:pt x="58" y="67"/>
                  </a:lnTo>
                  <a:lnTo>
                    <a:pt x="65" y="69"/>
                  </a:lnTo>
                  <a:lnTo>
                    <a:pt x="75" y="71"/>
                  </a:lnTo>
                  <a:lnTo>
                    <a:pt x="83" y="73"/>
                  </a:lnTo>
                  <a:lnTo>
                    <a:pt x="104" y="75"/>
                  </a:lnTo>
                  <a:lnTo>
                    <a:pt x="125" y="78"/>
                  </a:lnTo>
                  <a:lnTo>
                    <a:pt x="148" y="80"/>
                  </a:lnTo>
                  <a:lnTo>
                    <a:pt x="173" y="82"/>
                  </a:lnTo>
                  <a:lnTo>
                    <a:pt x="200" y="82"/>
                  </a:lnTo>
                  <a:lnTo>
                    <a:pt x="226" y="84"/>
                  </a:lnTo>
                  <a:lnTo>
                    <a:pt x="255" y="84"/>
                  </a:lnTo>
                  <a:lnTo>
                    <a:pt x="284" y="86"/>
                  </a:lnTo>
                  <a:lnTo>
                    <a:pt x="313" y="84"/>
                  </a:lnTo>
                  <a:lnTo>
                    <a:pt x="341" y="84"/>
                  </a:lnTo>
                  <a:lnTo>
                    <a:pt x="368" y="84"/>
                  </a:lnTo>
                  <a:lnTo>
                    <a:pt x="393" y="82"/>
                  </a:lnTo>
                  <a:lnTo>
                    <a:pt x="418" y="80"/>
                  </a:lnTo>
                  <a:lnTo>
                    <a:pt x="441" y="78"/>
                  </a:lnTo>
                  <a:lnTo>
                    <a:pt x="464" y="75"/>
                  </a:lnTo>
                  <a:lnTo>
                    <a:pt x="483" y="73"/>
                  </a:lnTo>
                  <a:lnTo>
                    <a:pt x="493" y="71"/>
                  </a:lnTo>
                  <a:lnTo>
                    <a:pt x="503" y="69"/>
                  </a:lnTo>
                  <a:lnTo>
                    <a:pt x="510" y="67"/>
                  </a:lnTo>
                  <a:lnTo>
                    <a:pt x="518" y="67"/>
                  </a:lnTo>
                  <a:lnTo>
                    <a:pt x="526" y="65"/>
                  </a:lnTo>
                  <a:lnTo>
                    <a:pt x="531" y="63"/>
                  </a:lnTo>
                  <a:lnTo>
                    <a:pt x="539" y="61"/>
                  </a:lnTo>
                  <a:lnTo>
                    <a:pt x="545" y="59"/>
                  </a:lnTo>
                  <a:lnTo>
                    <a:pt x="549" y="57"/>
                  </a:lnTo>
                  <a:lnTo>
                    <a:pt x="554" y="55"/>
                  </a:lnTo>
                  <a:lnTo>
                    <a:pt x="558" y="53"/>
                  </a:lnTo>
                  <a:lnTo>
                    <a:pt x="560" y="52"/>
                  </a:lnTo>
                  <a:lnTo>
                    <a:pt x="564" y="48"/>
                  </a:lnTo>
                  <a:lnTo>
                    <a:pt x="566" y="46"/>
                  </a:lnTo>
                  <a:lnTo>
                    <a:pt x="566" y="44"/>
                  </a:lnTo>
                  <a:lnTo>
                    <a:pt x="566" y="42"/>
                  </a:lnTo>
                  <a:lnTo>
                    <a:pt x="566" y="40"/>
                  </a:lnTo>
                  <a:lnTo>
                    <a:pt x="566" y="38"/>
                  </a:lnTo>
                  <a:lnTo>
                    <a:pt x="564" y="36"/>
                  </a:lnTo>
                  <a:lnTo>
                    <a:pt x="560" y="32"/>
                  </a:lnTo>
                  <a:lnTo>
                    <a:pt x="558" y="30"/>
                  </a:lnTo>
                  <a:lnTo>
                    <a:pt x="554" y="29"/>
                  </a:lnTo>
                  <a:lnTo>
                    <a:pt x="549" y="27"/>
                  </a:lnTo>
                  <a:lnTo>
                    <a:pt x="545" y="25"/>
                  </a:lnTo>
                  <a:lnTo>
                    <a:pt x="539" y="23"/>
                  </a:lnTo>
                  <a:lnTo>
                    <a:pt x="531" y="21"/>
                  </a:lnTo>
                  <a:lnTo>
                    <a:pt x="526" y="19"/>
                  </a:lnTo>
                  <a:lnTo>
                    <a:pt x="518" y="17"/>
                  </a:lnTo>
                  <a:lnTo>
                    <a:pt x="510" y="17"/>
                  </a:lnTo>
                  <a:lnTo>
                    <a:pt x="503" y="15"/>
                  </a:lnTo>
                  <a:lnTo>
                    <a:pt x="493" y="13"/>
                  </a:lnTo>
                  <a:lnTo>
                    <a:pt x="483" y="11"/>
                  </a:lnTo>
                  <a:lnTo>
                    <a:pt x="464" y="9"/>
                  </a:lnTo>
                  <a:lnTo>
                    <a:pt x="441" y="5"/>
                  </a:lnTo>
                  <a:lnTo>
                    <a:pt x="418" y="4"/>
                  </a:lnTo>
                  <a:lnTo>
                    <a:pt x="393" y="2"/>
                  </a:lnTo>
                  <a:lnTo>
                    <a:pt x="368" y="2"/>
                  </a:lnTo>
                  <a:lnTo>
                    <a:pt x="341" y="0"/>
                  </a:lnTo>
                  <a:lnTo>
                    <a:pt x="313" y="0"/>
                  </a:lnTo>
                  <a:lnTo>
                    <a:pt x="284" y="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14" name="Freeform 34"/>
            <p:cNvSpPr>
              <a:spLocks/>
            </p:cNvSpPr>
            <p:nvPr/>
          </p:nvSpPr>
          <p:spPr bwMode="auto">
            <a:xfrm>
              <a:off x="4080" y="1841"/>
              <a:ext cx="282" cy="43"/>
            </a:xfrm>
            <a:custGeom>
              <a:avLst/>
              <a:gdLst>
                <a:gd name="T0" fmla="*/ 255 w 566"/>
                <a:gd name="T1" fmla="*/ 0 h 86"/>
                <a:gd name="T2" fmla="*/ 200 w 566"/>
                <a:gd name="T3" fmla="*/ 2 h 86"/>
                <a:gd name="T4" fmla="*/ 148 w 566"/>
                <a:gd name="T5" fmla="*/ 4 h 86"/>
                <a:gd name="T6" fmla="*/ 104 w 566"/>
                <a:gd name="T7" fmla="*/ 9 h 86"/>
                <a:gd name="T8" fmla="*/ 75 w 566"/>
                <a:gd name="T9" fmla="*/ 13 h 86"/>
                <a:gd name="T10" fmla="*/ 58 w 566"/>
                <a:gd name="T11" fmla="*/ 17 h 86"/>
                <a:gd name="T12" fmla="*/ 42 w 566"/>
                <a:gd name="T13" fmla="*/ 19 h 86"/>
                <a:gd name="T14" fmla="*/ 29 w 566"/>
                <a:gd name="T15" fmla="*/ 23 h 86"/>
                <a:gd name="T16" fmla="*/ 17 w 566"/>
                <a:gd name="T17" fmla="*/ 27 h 86"/>
                <a:gd name="T18" fmla="*/ 10 w 566"/>
                <a:gd name="T19" fmla="*/ 30 h 86"/>
                <a:gd name="T20" fmla="*/ 4 w 566"/>
                <a:gd name="T21" fmla="*/ 36 h 86"/>
                <a:gd name="T22" fmla="*/ 0 w 566"/>
                <a:gd name="T23" fmla="*/ 40 h 86"/>
                <a:gd name="T24" fmla="*/ 0 w 566"/>
                <a:gd name="T25" fmla="*/ 44 h 86"/>
                <a:gd name="T26" fmla="*/ 4 w 566"/>
                <a:gd name="T27" fmla="*/ 48 h 86"/>
                <a:gd name="T28" fmla="*/ 10 w 566"/>
                <a:gd name="T29" fmla="*/ 53 h 86"/>
                <a:gd name="T30" fmla="*/ 17 w 566"/>
                <a:gd name="T31" fmla="*/ 57 h 86"/>
                <a:gd name="T32" fmla="*/ 29 w 566"/>
                <a:gd name="T33" fmla="*/ 61 h 86"/>
                <a:gd name="T34" fmla="*/ 42 w 566"/>
                <a:gd name="T35" fmla="*/ 65 h 86"/>
                <a:gd name="T36" fmla="*/ 58 w 566"/>
                <a:gd name="T37" fmla="*/ 67 h 86"/>
                <a:gd name="T38" fmla="*/ 75 w 566"/>
                <a:gd name="T39" fmla="*/ 71 h 86"/>
                <a:gd name="T40" fmla="*/ 104 w 566"/>
                <a:gd name="T41" fmla="*/ 75 h 86"/>
                <a:gd name="T42" fmla="*/ 148 w 566"/>
                <a:gd name="T43" fmla="*/ 80 h 86"/>
                <a:gd name="T44" fmla="*/ 200 w 566"/>
                <a:gd name="T45" fmla="*/ 82 h 86"/>
                <a:gd name="T46" fmla="*/ 255 w 566"/>
                <a:gd name="T47" fmla="*/ 84 h 86"/>
                <a:gd name="T48" fmla="*/ 313 w 566"/>
                <a:gd name="T49" fmla="*/ 84 h 86"/>
                <a:gd name="T50" fmla="*/ 368 w 566"/>
                <a:gd name="T51" fmla="*/ 84 h 86"/>
                <a:gd name="T52" fmla="*/ 418 w 566"/>
                <a:gd name="T53" fmla="*/ 80 h 86"/>
                <a:gd name="T54" fmla="*/ 464 w 566"/>
                <a:gd name="T55" fmla="*/ 75 h 86"/>
                <a:gd name="T56" fmla="*/ 493 w 566"/>
                <a:gd name="T57" fmla="*/ 71 h 86"/>
                <a:gd name="T58" fmla="*/ 510 w 566"/>
                <a:gd name="T59" fmla="*/ 67 h 86"/>
                <a:gd name="T60" fmla="*/ 526 w 566"/>
                <a:gd name="T61" fmla="*/ 65 h 86"/>
                <a:gd name="T62" fmla="*/ 539 w 566"/>
                <a:gd name="T63" fmla="*/ 61 h 86"/>
                <a:gd name="T64" fmla="*/ 549 w 566"/>
                <a:gd name="T65" fmla="*/ 57 h 86"/>
                <a:gd name="T66" fmla="*/ 558 w 566"/>
                <a:gd name="T67" fmla="*/ 53 h 86"/>
                <a:gd name="T68" fmla="*/ 564 w 566"/>
                <a:gd name="T69" fmla="*/ 48 h 86"/>
                <a:gd name="T70" fmla="*/ 566 w 566"/>
                <a:gd name="T71" fmla="*/ 44 h 86"/>
                <a:gd name="T72" fmla="*/ 566 w 566"/>
                <a:gd name="T73" fmla="*/ 40 h 86"/>
                <a:gd name="T74" fmla="*/ 564 w 566"/>
                <a:gd name="T75" fmla="*/ 36 h 86"/>
                <a:gd name="T76" fmla="*/ 558 w 566"/>
                <a:gd name="T77" fmla="*/ 30 h 86"/>
                <a:gd name="T78" fmla="*/ 549 w 566"/>
                <a:gd name="T79" fmla="*/ 27 h 86"/>
                <a:gd name="T80" fmla="*/ 539 w 566"/>
                <a:gd name="T81" fmla="*/ 23 h 86"/>
                <a:gd name="T82" fmla="*/ 526 w 566"/>
                <a:gd name="T83" fmla="*/ 19 h 86"/>
                <a:gd name="T84" fmla="*/ 510 w 566"/>
                <a:gd name="T85" fmla="*/ 17 h 86"/>
                <a:gd name="T86" fmla="*/ 493 w 566"/>
                <a:gd name="T87" fmla="*/ 13 h 86"/>
                <a:gd name="T88" fmla="*/ 464 w 566"/>
                <a:gd name="T89" fmla="*/ 9 h 86"/>
                <a:gd name="T90" fmla="*/ 418 w 566"/>
                <a:gd name="T91" fmla="*/ 4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0"/>
                  </a:lnTo>
                  <a:lnTo>
                    <a:pt x="200" y="2"/>
                  </a:lnTo>
                  <a:lnTo>
                    <a:pt x="173" y="2"/>
                  </a:lnTo>
                  <a:lnTo>
                    <a:pt x="148" y="4"/>
                  </a:lnTo>
                  <a:lnTo>
                    <a:pt x="125" y="5"/>
                  </a:lnTo>
                  <a:lnTo>
                    <a:pt x="104" y="9"/>
                  </a:lnTo>
                  <a:lnTo>
                    <a:pt x="83" y="11"/>
                  </a:lnTo>
                  <a:lnTo>
                    <a:pt x="75" y="13"/>
                  </a:lnTo>
                  <a:lnTo>
                    <a:pt x="65" y="15"/>
                  </a:lnTo>
                  <a:lnTo>
                    <a:pt x="58" y="17"/>
                  </a:lnTo>
                  <a:lnTo>
                    <a:pt x="48" y="17"/>
                  </a:lnTo>
                  <a:lnTo>
                    <a:pt x="42" y="19"/>
                  </a:lnTo>
                  <a:lnTo>
                    <a:pt x="35" y="21"/>
                  </a:lnTo>
                  <a:lnTo>
                    <a:pt x="29" y="23"/>
                  </a:lnTo>
                  <a:lnTo>
                    <a:pt x="23" y="25"/>
                  </a:lnTo>
                  <a:lnTo>
                    <a:pt x="17" y="27"/>
                  </a:lnTo>
                  <a:lnTo>
                    <a:pt x="13" y="29"/>
                  </a:lnTo>
                  <a:lnTo>
                    <a:pt x="10" y="30"/>
                  </a:lnTo>
                  <a:lnTo>
                    <a:pt x="6" y="32"/>
                  </a:lnTo>
                  <a:lnTo>
                    <a:pt x="4" y="36"/>
                  </a:lnTo>
                  <a:lnTo>
                    <a:pt x="2" y="38"/>
                  </a:lnTo>
                  <a:lnTo>
                    <a:pt x="0" y="40"/>
                  </a:lnTo>
                  <a:lnTo>
                    <a:pt x="0" y="42"/>
                  </a:lnTo>
                  <a:lnTo>
                    <a:pt x="0" y="44"/>
                  </a:lnTo>
                  <a:lnTo>
                    <a:pt x="2" y="46"/>
                  </a:lnTo>
                  <a:lnTo>
                    <a:pt x="4" y="48"/>
                  </a:lnTo>
                  <a:lnTo>
                    <a:pt x="6" y="52"/>
                  </a:lnTo>
                  <a:lnTo>
                    <a:pt x="10" y="53"/>
                  </a:lnTo>
                  <a:lnTo>
                    <a:pt x="13" y="55"/>
                  </a:lnTo>
                  <a:lnTo>
                    <a:pt x="17" y="57"/>
                  </a:lnTo>
                  <a:lnTo>
                    <a:pt x="23" y="59"/>
                  </a:lnTo>
                  <a:lnTo>
                    <a:pt x="29" y="61"/>
                  </a:lnTo>
                  <a:lnTo>
                    <a:pt x="35" y="63"/>
                  </a:lnTo>
                  <a:lnTo>
                    <a:pt x="42" y="65"/>
                  </a:lnTo>
                  <a:lnTo>
                    <a:pt x="48" y="67"/>
                  </a:lnTo>
                  <a:lnTo>
                    <a:pt x="58" y="67"/>
                  </a:lnTo>
                  <a:lnTo>
                    <a:pt x="65" y="69"/>
                  </a:lnTo>
                  <a:lnTo>
                    <a:pt x="75" y="71"/>
                  </a:lnTo>
                  <a:lnTo>
                    <a:pt x="83" y="73"/>
                  </a:lnTo>
                  <a:lnTo>
                    <a:pt x="104" y="75"/>
                  </a:lnTo>
                  <a:lnTo>
                    <a:pt x="125" y="78"/>
                  </a:lnTo>
                  <a:lnTo>
                    <a:pt x="148" y="80"/>
                  </a:lnTo>
                  <a:lnTo>
                    <a:pt x="173" y="82"/>
                  </a:lnTo>
                  <a:lnTo>
                    <a:pt x="200" y="82"/>
                  </a:lnTo>
                  <a:lnTo>
                    <a:pt x="226" y="84"/>
                  </a:lnTo>
                  <a:lnTo>
                    <a:pt x="255" y="84"/>
                  </a:lnTo>
                  <a:lnTo>
                    <a:pt x="284" y="86"/>
                  </a:lnTo>
                  <a:lnTo>
                    <a:pt x="313" y="84"/>
                  </a:lnTo>
                  <a:lnTo>
                    <a:pt x="341" y="84"/>
                  </a:lnTo>
                  <a:lnTo>
                    <a:pt x="368" y="84"/>
                  </a:lnTo>
                  <a:lnTo>
                    <a:pt x="393" y="82"/>
                  </a:lnTo>
                  <a:lnTo>
                    <a:pt x="418" y="80"/>
                  </a:lnTo>
                  <a:lnTo>
                    <a:pt x="441" y="78"/>
                  </a:lnTo>
                  <a:lnTo>
                    <a:pt x="464" y="75"/>
                  </a:lnTo>
                  <a:lnTo>
                    <a:pt x="483" y="73"/>
                  </a:lnTo>
                  <a:lnTo>
                    <a:pt x="493" y="71"/>
                  </a:lnTo>
                  <a:lnTo>
                    <a:pt x="503" y="69"/>
                  </a:lnTo>
                  <a:lnTo>
                    <a:pt x="510" y="67"/>
                  </a:lnTo>
                  <a:lnTo>
                    <a:pt x="518" y="67"/>
                  </a:lnTo>
                  <a:lnTo>
                    <a:pt x="526" y="65"/>
                  </a:lnTo>
                  <a:lnTo>
                    <a:pt x="531" y="63"/>
                  </a:lnTo>
                  <a:lnTo>
                    <a:pt x="539" y="61"/>
                  </a:lnTo>
                  <a:lnTo>
                    <a:pt x="545" y="59"/>
                  </a:lnTo>
                  <a:lnTo>
                    <a:pt x="549" y="57"/>
                  </a:lnTo>
                  <a:lnTo>
                    <a:pt x="554" y="55"/>
                  </a:lnTo>
                  <a:lnTo>
                    <a:pt x="558" y="53"/>
                  </a:lnTo>
                  <a:lnTo>
                    <a:pt x="560" y="52"/>
                  </a:lnTo>
                  <a:lnTo>
                    <a:pt x="564" y="48"/>
                  </a:lnTo>
                  <a:lnTo>
                    <a:pt x="566" y="46"/>
                  </a:lnTo>
                  <a:lnTo>
                    <a:pt x="566" y="44"/>
                  </a:lnTo>
                  <a:lnTo>
                    <a:pt x="566" y="42"/>
                  </a:lnTo>
                  <a:lnTo>
                    <a:pt x="566" y="40"/>
                  </a:lnTo>
                  <a:lnTo>
                    <a:pt x="566" y="38"/>
                  </a:lnTo>
                  <a:lnTo>
                    <a:pt x="564" y="36"/>
                  </a:lnTo>
                  <a:lnTo>
                    <a:pt x="560" y="32"/>
                  </a:lnTo>
                  <a:lnTo>
                    <a:pt x="558" y="30"/>
                  </a:lnTo>
                  <a:lnTo>
                    <a:pt x="554" y="29"/>
                  </a:lnTo>
                  <a:lnTo>
                    <a:pt x="549" y="27"/>
                  </a:lnTo>
                  <a:lnTo>
                    <a:pt x="545" y="25"/>
                  </a:lnTo>
                  <a:lnTo>
                    <a:pt x="539" y="23"/>
                  </a:lnTo>
                  <a:lnTo>
                    <a:pt x="531" y="21"/>
                  </a:lnTo>
                  <a:lnTo>
                    <a:pt x="526" y="19"/>
                  </a:lnTo>
                  <a:lnTo>
                    <a:pt x="518" y="17"/>
                  </a:lnTo>
                  <a:lnTo>
                    <a:pt x="510" y="17"/>
                  </a:lnTo>
                  <a:lnTo>
                    <a:pt x="503" y="15"/>
                  </a:lnTo>
                  <a:lnTo>
                    <a:pt x="493" y="13"/>
                  </a:lnTo>
                  <a:lnTo>
                    <a:pt x="483" y="11"/>
                  </a:lnTo>
                  <a:lnTo>
                    <a:pt x="464" y="9"/>
                  </a:lnTo>
                  <a:lnTo>
                    <a:pt x="441" y="5"/>
                  </a:lnTo>
                  <a:lnTo>
                    <a:pt x="418" y="4"/>
                  </a:lnTo>
                  <a:lnTo>
                    <a:pt x="393" y="2"/>
                  </a:lnTo>
                  <a:lnTo>
                    <a:pt x="368" y="2"/>
                  </a:lnTo>
                  <a:lnTo>
                    <a:pt x="341" y="0"/>
                  </a:lnTo>
                  <a:lnTo>
                    <a:pt x="313" y="0"/>
                  </a:lnTo>
                  <a:lnTo>
                    <a:pt x="284" y="0"/>
                  </a:lnTo>
                </a:path>
              </a:pathLst>
            </a:custGeom>
            <a:noFill/>
            <a:ln w="7938">
              <a:solidFill>
                <a:srgbClr val="FF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15" name="Freeform 35"/>
            <p:cNvSpPr>
              <a:spLocks/>
            </p:cNvSpPr>
            <p:nvPr/>
          </p:nvSpPr>
          <p:spPr bwMode="auto">
            <a:xfrm>
              <a:off x="4080" y="2011"/>
              <a:ext cx="282" cy="43"/>
            </a:xfrm>
            <a:custGeom>
              <a:avLst/>
              <a:gdLst>
                <a:gd name="T0" fmla="*/ 255 w 566"/>
                <a:gd name="T1" fmla="*/ 1 h 86"/>
                <a:gd name="T2" fmla="*/ 200 w 566"/>
                <a:gd name="T3" fmla="*/ 1 h 86"/>
                <a:gd name="T4" fmla="*/ 148 w 566"/>
                <a:gd name="T5" fmla="*/ 5 h 86"/>
                <a:gd name="T6" fmla="*/ 104 w 566"/>
                <a:gd name="T7" fmla="*/ 11 h 86"/>
                <a:gd name="T8" fmla="*/ 75 w 566"/>
                <a:gd name="T9" fmla="*/ 15 h 86"/>
                <a:gd name="T10" fmla="*/ 58 w 566"/>
                <a:gd name="T11" fmla="*/ 17 h 86"/>
                <a:gd name="T12" fmla="*/ 42 w 566"/>
                <a:gd name="T13" fmla="*/ 21 h 86"/>
                <a:gd name="T14" fmla="*/ 29 w 566"/>
                <a:gd name="T15" fmla="*/ 24 h 86"/>
                <a:gd name="T16" fmla="*/ 17 w 566"/>
                <a:gd name="T17" fmla="*/ 28 h 86"/>
                <a:gd name="T18" fmla="*/ 10 w 566"/>
                <a:gd name="T19" fmla="*/ 32 h 86"/>
                <a:gd name="T20" fmla="*/ 4 w 566"/>
                <a:gd name="T21" fmla="*/ 36 h 86"/>
                <a:gd name="T22" fmla="*/ 0 w 566"/>
                <a:gd name="T23" fmla="*/ 42 h 86"/>
                <a:gd name="T24" fmla="*/ 0 w 566"/>
                <a:gd name="T25" fmla="*/ 46 h 86"/>
                <a:gd name="T26" fmla="*/ 4 w 566"/>
                <a:gd name="T27" fmla="*/ 49 h 86"/>
                <a:gd name="T28" fmla="*/ 10 w 566"/>
                <a:gd name="T29" fmla="*/ 55 h 86"/>
                <a:gd name="T30" fmla="*/ 17 w 566"/>
                <a:gd name="T31" fmla="*/ 59 h 86"/>
                <a:gd name="T32" fmla="*/ 29 w 566"/>
                <a:gd name="T33" fmla="*/ 63 h 86"/>
                <a:gd name="T34" fmla="*/ 42 w 566"/>
                <a:gd name="T35" fmla="*/ 67 h 86"/>
                <a:gd name="T36" fmla="*/ 58 w 566"/>
                <a:gd name="T37" fmla="*/ 69 h 86"/>
                <a:gd name="T38" fmla="*/ 75 w 566"/>
                <a:gd name="T39" fmla="*/ 72 h 86"/>
                <a:gd name="T40" fmla="*/ 104 w 566"/>
                <a:gd name="T41" fmla="*/ 76 h 86"/>
                <a:gd name="T42" fmla="*/ 148 w 566"/>
                <a:gd name="T43" fmla="*/ 82 h 86"/>
                <a:gd name="T44" fmla="*/ 200 w 566"/>
                <a:gd name="T45" fmla="*/ 84 h 86"/>
                <a:gd name="T46" fmla="*/ 255 w 566"/>
                <a:gd name="T47" fmla="*/ 86 h 86"/>
                <a:gd name="T48" fmla="*/ 313 w 566"/>
                <a:gd name="T49" fmla="*/ 86 h 86"/>
                <a:gd name="T50" fmla="*/ 368 w 566"/>
                <a:gd name="T51" fmla="*/ 84 h 86"/>
                <a:gd name="T52" fmla="*/ 418 w 566"/>
                <a:gd name="T53" fmla="*/ 82 h 86"/>
                <a:gd name="T54" fmla="*/ 464 w 566"/>
                <a:gd name="T55" fmla="*/ 76 h 86"/>
                <a:gd name="T56" fmla="*/ 493 w 566"/>
                <a:gd name="T57" fmla="*/ 72 h 86"/>
                <a:gd name="T58" fmla="*/ 510 w 566"/>
                <a:gd name="T59" fmla="*/ 69 h 86"/>
                <a:gd name="T60" fmla="*/ 526 w 566"/>
                <a:gd name="T61" fmla="*/ 67 h 86"/>
                <a:gd name="T62" fmla="*/ 539 w 566"/>
                <a:gd name="T63" fmla="*/ 63 h 86"/>
                <a:gd name="T64" fmla="*/ 549 w 566"/>
                <a:gd name="T65" fmla="*/ 59 h 86"/>
                <a:gd name="T66" fmla="*/ 558 w 566"/>
                <a:gd name="T67" fmla="*/ 55 h 86"/>
                <a:gd name="T68" fmla="*/ 564 w 566"/>
                <a:gd name="T69" fmla="*/ 49 h 86"/>
                <a:gd name="T70" fmla="*/ 566 w 566"/>
                <a:gd name="T71" fmla="*/ 46 h 86"/>
                <a:gd name="T72" fmla="*/ 566 w 566"/>
                <a:gd name="T73" fmla="*/ 42 h 86"/>
                <a:gd name="T74" fmla="*/ 564 w 566"/>
                <a:gd name="T75" fmla="*/ 36 h 86"/>
                <a:gd name="T76" fmla="*/ 558 w 566"/>
                <a:gd name="T77" fmla="*/ 32 h 86"/>
                <a:gd name="T78" fmla="*/ 549 w 566"/>
                <a:gd name="T79" fmla="*/ 28 h 86"/>
                <a:gd name="T80" fmla="*/ 539 w 566"/>
                <a:gd name="T81" fmla="*/ 24 h 86"/>
                <a:gd name="T82" fmla="*/ 526 w 566"/>
                <a:gd name="T83" fmla="*/ 21 h 86"/>
                <a:gd name="T84" fmla="*/ 510 w 566"/>
                <a:gd name="T85" fmla="*/ 17 h 86"/>
                <a:gd name="T86" fmla="*/ 493 w 566"/>
                <a:gd name="T87" fmla="*/ 15 h 86"/>
                <a:gd name="T88" fmla="*/ 464 w 566"/>
                <a:gd name="T89" fmla="*/ 11 h 86"/>
                <a:gd name="T90" fmla="*/ 418 w 566"/>
                <a:gd name="T91" fmla="*/ 5 h 86"/>
                <a:gd name="T92" fmla="*/ 368 w 566"/>
                <a:gd name="T93" fmla="*/ 1 h 86"/>
                <a:gd name="T94" fmla="*/ 313 w 566"/>
                <a:gd name="T95" fmla="*/ 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1"/>
                  </a:lnTo>
                  <a:lnTo>
                    <a:pt x="226" y="1"/>
                  </a:lnTo>
                  <a:lnTo>
                    <a:pt x="200" y="1"/>
                  </a:lnTo>
                  <a:lnTo>
                    <a:pt x="173" y="3"/>
                  </a:lnTo>
                  <a:lnTo>
                    <a:pt x="148" y="5"/>
                  </a:lnTo>
                  <a:lnTo>
                    <a:pt x="125" y="7"/>
                  </a:lnTo>
                  <a:lnTo>
                    <a:pt x="104" y="11"/>
                  </a:lnTo>
                  <a:lnTo>
                    <a:pt x="83" y="13"/>
                  </a:lnTo>
                  <a:lnTo>
                    <a:pt x="75" y="15"/>
                  </a:lnTo>
                  <a:lnTo>
                    <a:pt x="65" y="17"/>
                  </a:lnTo>
                  <a:lnTo>
                    <a:pt x="58" y="17"/>
                  </a:lnTo>
                  <a:lnTo>
                    <a:pt x="48" y="19"/>
                  </a:lnTo>
                  <a:lnTo>
                    <a:pt x="42" y="21"/>
                  </a:lnTo>
                  <a:lnTo>
                    <a:pt x="35" y="23"/>
                  </a:lnTo>
                  <a:lnTo>
                    <a:pt x="29" y="24"/>
                  </a:lnTo>
                  <a:lnTo>
                    <a:pt x="23" y="26"/>
                  </a:lnTo>
                  <a:lnTo>
                    <a:pt x="17" y="28"/>
                  </a:lnTo>
                  <a:lnTo>
                    <a:pt x="13" y="30"/>
                  </a:lnTo>
                  <a:lnTo>
                    <a:pt x="10" y="32"/>
                  </a:lnTo>
                  <a:lnTo>
                    <a:pt x="6" y="34"/>
                  </a:lnTo>
                  <a:lnTo>
                    <a:pt x="4" y="36"/>
                  </a:lnTo>
                  <a:lnTo>
                    <a:pt x="2" y="40"/>
                  </a:lnTo>
                  <a:lnTo>
                    <a:pt x="0" y="42"/>
                  </a:lnTo>
                  <a:lnTo>
                    <a:pt x="0" y="44"/>
                  </a:lnTo>
                  <a:lnTo>
                    <a:pt x="0" y="46"/>
                  </a:lnTo>
                  <a:lnTo>
                    <a:pt x="2" y="48"/>
                  </a:lnTo>
                  <a:lnTo>
                    <a:pt x="4" y="49"/>
                  </a:lnTo>
                  <a:lnTo>
                    <a:pt x="6" y="51"/>
                  </a:lnTo>
                  <a:lnTo>
                    <a:pt x="10" y="55"/>
                  </a:lnTo>
                  <a:lnTo>
                    <a:pt x="13" y="57"/>
                  </a:lnTo>
                  <a:lnTo>
                    <a:pt x="17" y="59"/>
                  </a:lnTo>
                  <a:lnTo>
                    <a:pt x="23" y="61"/>
                  </a:lnTo>
                  <a:lnTo>
                    <a:pt x="29" y="63"/>
                  </a:lnTo>
                  <a:lnTo>
                    <a:pt x="35" y="65"/>
                  </a:lnTo>
                  <a:lnTo>
                    <a:pt x="42" y="67"/>
                  </a:lnTo>
                  <a:lnTo>
                    <a:pt x="48" y="69"/>
                  </a:lnTo>
                  <a:lnTo>
                    <a:pt x="58" y="69"/>
                  </a:lnTo>
                  <a:lnTo>
                    <a:pt x="65" y="71"/>
                  </a:lnTo>
                  <a:lnTo>
                    <a:pt x="75" y="72"/>
                  </a:lnTo>
                  <a:lnTo>
                    <a:pt x="83" y="74"/>
                  </a:lnTo>
                  <a:lnTo>
                    <a:pt x="104" y="76"/>
                  </a:lnTo>
                  <a:lnTo>
                    <a:pt x="125" y="80"/>
                  </a:lnTo>
                  <a:lnTo>
                    <a:pt x="148" y="82"/>
                  </a:lnTo>
                  <a:lnTo>
                    <a:pt x="173" y="84"/>
                  </a:lnTo>
                  <a:lnTo>
                    <a:pt x="200" y="84"/>
                  </a:lnTo>
                  <a:lnTo>
                    <a:pt x="226" y="86"/>
                  </a:lnTo>
                  <a:lnTo>
                    <a:pt x="255" y="86"/>
                  </a:lnTo>
                  <a:lnTo>
                    <a:pt x="284" y="86"/>
                  </a:lnTo>
                  <a:lnTo>
                    <a:pt x="313" y="86"/>
                  </a:lnTo>
                  <a:lnTo>
                    <a:pt x="341" y="86"/>
                  </a:lnTo>
                  <a:lnTo>
                    <a:pt x="368" y="84"/>
                  </a:lnTo>
                  <a:lnTo>
                    <a:pt x="393" y="84"/>
                  </a:lnTo>
                  <a:lnTo>
                    <a:pt x="418" y="82"/>
                  </a:lnTo>
                  <a:lnTo>
                    <a:pt x="441" y="80"/>
                  </a:lnTo>
                  <a:lnTo>
                    <a:pt x="464" y="76"/>
                  </a:lnTo>
                  <a:lnTo>
                    <a:pt x="483" y="74"/>
                  </a:lnTo>
                  <a:lnTo>
                    <a:pt x="493" y="72"/>
                  </a:lnTo>
                  <a:lnTo>
                    <a:pt x="503" y="71"/>
                  </a:lnTo>
                  <a:lnTo>
                    <a:pt x="510" y="69"/>
                  </a:lnTo>
                  <a:lnTo>
                    <a:pt x="518" y="69"/>
                  </a:lnTo>
                  <a:lnTo>
                    <a:pt x="526" y="67"/>
                  </a:lnTo>
                  <a:lnTo>
                    <a:pt x="531" y="65"/>
                  </a:lnTo>
                  <a:lnTo>
                    <a:pt x="539" y="63"/>
                  </a:lnTo>
                  <a:lnTo>
                    <a:pt x="545" y="61"/>
                  </a:lnTo>
                  <a:lnTo>
                    <a:pt x="549" y="59"/>
                  </a:lnTo>
                  <a:lnTo>
                    <a:pt x="554" y="57"/>
                  </a:lnTo>
                  <a:lnTo>
                    <a:pt x="558" y="55"/>
                  </a:lnTo>
                  <a:lnTo>
                    <a:pt x="560" y="51"/>
                  </a:lnTo>
                  <a:lnTo>
                    <a:pt x="564" y="49"/>
                  </a:lnTo>
                  <a:lnTo>
                    <a:pt x="566" y="48"/>
                  </a:lnTo>
                  <a:lnTo>
                    <a:pt x="566" y="46"/>
                  </a:lnTo>
                  <a:lnTo>
                    <a:pt x="566" y="44"/>
                  </a:lnTo>
                  <a:lnTo>
                    <a:pt x="566" y="42"/>
                  </a:lnTo>
                  <a:lnTo>
                    <a:pt x="566" y="40"/>
                  </a:lnTo>
                  <a:lnTo>
                    <a:pt x="564" y="36"/>
                  </a:lnTo>
                  <a:lnTo>
                    <a:pt x="560" y="34"/>
                  </a:lnTo>
                  <a:lnTo>
                    <a:pt x="558" y="32"/>
                  </a:lnTo>
                  <a:lnTo>
                    <a:pt x="554" y="30"/>
                  </a:lnTo>
                  <a:lnTo>
                    <a:pt x="549" y="28"/>
                  </a:lnTo>
                  <a:lnTo>
                    <a:pt x="545" y="26"/>
                  </a:lnTo>
                  <a:lnTo>
                    <a:pt x="539" y="24"/>
                  </a:lnTo>
                  <a:lnTo>
                    <a:pt x="531" y="23"/>
                  </a:lnTo>
                  <a:lnTo>
                    <a:pt x="526" y="21"/>
                  </a:lnTo>
                  <a:lnTo>
                    <a:pt x="518" y="19"/>
                  </a:lnTo>
                  <a:lnTo>
                    <a:pt x="510" y="17"/>
                  </a:lnTo>
                  <a:lnTo>
                    <a:pt x="503" y="17"/>
                  </a:lnTo>
                  <a:lnTo>
                    <a:pt x="493" y="15"/>
                  </a:lnTo>
                  <a:lnTo>
                    <a:pt x="483" y="13"/>
                  </a:lnTo>
                  <a:lnTo>
                    <a:pt x="464" y="11"/>
                  </a:lnTo>
                  <a:lnTo>
                    <a:pt x="441" y="7"/>
                  </a:lnTo>
                  <a:lnTo>
                    <a:pt x="418" y="5"/>
                  </a:lnTo>
                  <a:lnTo>
                    <a:pt x="393" y="3"/>
                  </a:lnTo>
                  <a:lnTo>
                    <a:pt x="368" y="1"/>
                  </a:lnTo>
                  <a:lnTo>
                    <a:pt x="341" y="1"/>
                  </a:lnTo>
                  <a:lnTo>
                    <a:pt x="313" y="1"/>
                  </a:lnTo>
                  <a:lnTo>
                    <a:pt x="28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16" name="Freeform 36"/>
            <p:cNvSpPr>
              <a:spLocks/>
            </p:cNvSpPr>
            <p:nvPr/>
          </p:nvSpPr>
          <p:spPr bwMode="auto">
            <a:xfrm>
              <a:off x="4080" y="2011"/>
              <a:ext cx="282" cy="43"/>
            </a:xfrm>
            <a:custGeom>
              <a:avLst/>
              <a:gdLst>
                <a:gd name="T0" fmla="*/ 255 w 566"/>
                <a:gd name="T1" fmla="*/ 1 h 86"/>
                <a:gd name="T2" fmla="*/ 200 w 566"/>
                <a:gd name="T3" fmla="*/ 1 h 86"/>
                <a:gd name="T4" fmla="*/ 148 w 566"/>
                <a:gd name="T5" fmla="*/ 5 h 86"/>
                <a:gd name="T6" fmla="*/ 104 w 566"/>
                <a:gd name="T7" fmla="*/ 11 h 86"/>
                <a:gd name="T8" fmla="*/ 75 w 566"/>
                <a:gd name="T9" fmla="*/ 15 h 86"/>
                <a:gd name="T10" fmla="*/ 58 w 566"/>
                <a:gd name="T11" fmla="*/ 17 h 86"/>
                <a:gd name="T12" fmla="*/ 42 w 566"/>
                <a:gd name="T13" fmla="*/ 21 h 86"/>
                <a:gd name="T14" fmla="*/ 29 w 566"/>
                <a:gd name="T15" fmla="*/ 24 h 86"/>
                <a:gd name="T16" fmla="*/ 17 w 566"/>
                <a:gd name="T17" fmla="*/ 28 h 86"/>
                <a:gd name="T18" fmla="*/ 10 w 566"/>
                <a:gd name="T19" fmla="*/ 32 h 86"/>
                <a:gd name="T20" fmla="*/ 4 w 566"/>
                <a:gd name="T21" fmla="*/ 36 h 86"/>
                <a:gd name="T22" fmla="*/ 0 w 566"/>
                <a:gd name="T23" fmla="*/ 42 h 86"/>
                <a:gd name="T24" fmla="*/ 0 w 566"/>
                <a:gd name="T25" fmla="*/ 46 h 86"/>
                <a:gd name="T26" fmla="*/ 4 w 566"/>
                <a:gd name="T27" fmla="*/ 49 h 86"/>
                <a:gd name="T28" fmla="*/ 10 w 566"/>
                <a:gd name="T29" fmla="*/ 55 h 86"/>
                <a:gd name="T30" fmla="*/ 17 w 566"/>
                <a:gd name="T31" fmla="*/ 59 h 86"/>
                <a:gd name="T32" fmla="*/ 29 w 566"/>
                <a:gd name="T33" fmla="*/ 63 h 86"/>
                <a:gd name="T34" fmla="*/ 42 w 566"/>
                <a:gd name="T35" fmla="*/ 67 h 86"/>
                <a:gd name="T36" fmla="*/ 58 w 566"/>
                <a:gd name="T37" fmla="*/ 69 h 86"/>
                <a:gd name="T38" fmla="*/ 75 w 566"/>
                <a:gd name="T39" fmla="*/ 72 h 86"/>
                <a:gd name="T40" fmla="*/ 104 w 566"/>
                <a:gd name="T41" fmla="*/ 76 h 86"/>
                <a:gd name="T42" fmla="*/ 148 w 566"/>
                <a:gd name="T43" fmla="*/ 82 h 86"/>
                <a:gd name="T44" fmla="*/ 200 w 566"/>
                <a:gd name="T45" fmla="*/ 84 h 86"/>
                <a:gd name="T46" fmla="*/ 255 w 566"/>
                <a:gd name="T47" fmla="*/ 86 h 86"/>
                <a:gd name="T48" fmla="*/ 313 w 566"/>
                <a:gd name="T49" fmla="*/ 86 h 86"/>
                <a:gd name="T50" fmla="*/ 368 w 566"/>
                <a:gd name="T51" fmla="*/ 84 h 86"/>
                <a:gd name="T52" fmla="*/ 418 w 566"/>
                <a:gd name="T53" fmla="*/ 82 h 86"/>
                <a:gd name="T54" fmla="*/ 464 w 566"/>
                <a:gd name="T55" fmla="*/ 76 h 86"/>
                <a:gd name="T56" fmla="*/ 493 w 566"/>
                <a:gd name="T57" fmla="*/ 72 h 86"/>
                <a:gd name="T58" fmla="*/ 510 w 566"/>
                <a:gd name="T59" fmla="*/ 69 h 86"/>
                <a:gd name="T60" fmla="*/ 526 w 566"/>
                <a:gd name="T61" fmla="*/ 67 h 86"/>
                <a:gd name="T62" fmla="*/ 539 w 566"/>
                <a:gd name="T63" fmla="*/ 63 h 86"/>
                <a:gd name="T64" fmla="*/ 549 w 566"/>
                <a:gd name="T65" fmla="*/ 59 h 86"/>
                <a:gd name="T66" fmla="*/ 558 w 566"/>
                <a:gd name="T67" fmla="*/ 55 h 86"/>
                <a:gd name="T68" fmla="*/ 564 w 566"/>
                <a:gd name="T69" fmla="*/ 49 h 86"/>
                <a:gd name="T70" fmla="*/ 566 w 566"/>
                <a:gd name="T71" fmla="*/ 46 h 86"/>
                <a:gd name="T72" fmla="*/ 566 w 566"/>
                <a:gd name="T73" fmla="*/ 42 h 86"/>
                <a:gd name="T74" fmla="*/ 564 w 566"/>
                <a:gd name="T75" fmla="*/ 36 h 86"/>
                <a:gd name="T76" fmla="*/ 558 w 566"/>
                <a:gd name="T77" fmla="*/ 32 h 86"/>
                <a:gd name="T78" fmla="*/ 549 w 566"/>
                <a:gd name="T79" fmla="*/ 28 h 86"/>
                <a:gd name="T80" fmla="*/ 539 w 566"/>
                <a:gd name="T81" fmla="*/ 24 h 86"/>
                <a:gd name="T82" fmla="*/ 526 w 566"/>
                <a:gd name="T83" fmla="*/ 21 h 86"/>
                <a:gd name="T84" fmla="*/ 510 w 566"/>
                <a:gd name="T85" fmla="*/ 17 h 86"/>
                <a:gd name="T86" fmla="*/ 493 w 566"/>
                <a:gd name="T87" fmla="*/ 15 h 86"/>
                <a:gd name="T88" fmla="*/ 464 w 566"/>
                <a:gd name="T89" fmla="*/ 11 h 86"/>
                <a:gd name="T90" fmla="*/ 418 w 566"/>
                <a:gd name="T91" fmla="*/ 5 h 86"/>
                <a:gd name="T92" fmla="*/ 368 w 566"/>
                <a:gd name="T93" fmla="*/ 1 h 86"/>
                <a:gd name="T94" fmla="*/ 313 w 566"/>
                <a:gd name="T95" fmla="*/ 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1"/>
                  </a:lnTo>
                  <a:lnTo>
                    <a:pt x="226" y="1"/>
                  </a:lnTo>
                  <a:lnTo>
                    <a:pt x="200" y="1"/>
                  </a:lnTo>
                  <a:lnTo>
                    <a:pt x="173" y="3"/>
                  </a:lnTo>
                  <a:lnTo>
                    <a:pt x="148" y="5"/>
                  </a:lnTo>
                  <a:lnTo>
                    <a:pt x="125" y="7"/>
                  </a:lnTo>
                  <a:lnTo>
                    <a:pt x="104" y="11"/>
                  </a:lnTo>
                  <a:lnTo>
                    <a:pt x="83" y="13"/>
                  </a:lnTo>
                  <a:lnTo>
                    <a:pt x="75" y="15"/>
                  </a:lnTo>
                  <a:lnTo>
                    <a:pt x="65" y="17"/>
                  </a:lnTo>
                  <a:lnTo>
                    <a:pt x="58" y="17"/>
                  </a:lnTo>
                  <a:lnTo>
                    <a:pt x="48" y="19"/>
                  </a:lnTo>
                  <a:lnTo>
                    <a:pt x="42" y="21"/>
                  </a:lnTo>
                  <a:lnTo>
                    <a:pt x="35" y="23"/>
                  </a:lnTo>
                  <a:lnTo>
                    <a:pt x="29" y="24"/>
                  </a:lnTo>
                  <a:lnTo>
                    <a:pt x="23" y="26"/>
                  </a:lnTo>
                  <a:lnTo>
                    <a:pt x="17" y="28"/>
                  </a:lnTo>
                  <a:lnTo>
                    <a:pt x="13" y="30"/>
                  </a:lnTo>
                  <a:lnTo>
                    <a:pt x="10" y="32"/>
                  </a:lnTo>
                  <a:lnTo>
                    <a:pt x="6" y="34"/>
                  </a:lnTo>
                  <a:lnTo>
                    <a:pt x="4" y="36"/>
                  </a:lnTo>
                  <a:lnTo>
                    <a:pt x="2" y="40"/>
                  </a:lnTo>
                  <a:lnTo>
                    <a:pt x="0" y="42"/>
                  </a:lnTo>
                  <a:lnTo>
                    <a:pt x="0" y="44"/>
                  </a:lnTo>
                  <a:lnTo>
                    <a:pt x="0" y="46"/>
                  </a:lnTo>
                  <a:lnTo>
                    <a:pt x="2" y="48"/>
                  </a:lnTo>
                  <a:lnTo>
                    <a:pt x="4" y="49"/>
                  </a:lnTo>
                  <a:lnTo>
                    <a:pt x="6" y="51"/>
                  </a:lnTo>
                  <a:lnTo>
                    <a:pt x="10" y="55"/>
                  </a:lnTo>
                  <a:lnTo>
                    <a:pt x="13" y="57"/>
                  </a:lnTo>
                  <a:lnTo>
                    <a:pt x="17" y="59"/>
                  </a:lnTo>
                  <a:lnTo>
                    <a:pt x="23" y="61"/>
                  </a:lnTo>
                  <a:lnTo>
                    <a:pt x="29" y="63"/>
                  </a:lnTo>
                  <a:lnTo>
                    <a:pt x="35" y="65"/>
                  </a:lnTo>
                  <a:lnTo>
                    <a:pt x="42" y="67"/>
                  </a:lnTo>
                  <a:lnTo>
                    <a:pt x="48" y="69"/>
                  </a:lnTo>
                  <a:lnTo>
                    <a:pt x="58" y="69"/>
                  </a:lnTo>
                  <a:lnTo>
                    <a:pt x="65" y="71"/>
                  </a:lnTo>
                  <a:lnTo>
                    <a:pt x="75" y="72"/>
                  </a:lnTo>
                  <a:lnTo>
                    <a:pt x="83" y="74"/>
                  </a:lnTo>
                  <a:lnTo>
                    <a:pt x="104" y="76"/>
                  </a:lnTo>
                  <a:lnTo>
                    <a:pt x="125" y="80"/>
                  </a:lnTo>
                  <a:lnTo>
                    <a:pt x="148" y="82"/>
                  </a:lnTo>
                  <a:lnTo>
                    <a:pt x="173" y="84"/>
                  </a:lnTo>
                  <a:lnTo>
                    <a:pt x="200" y="84"/>
                  </a:lnTo>
                  <a:lnTo>
                    <a:pt x="226" y="86"/>
                  </a:lnTo>
                  <a:lnTo>
                    <a:pt x="255" y="86"/>
                  </a:lnTo>
                  <a:lnTo>
                    <a:pt x="284" y="86"/>
                  </a:lnTo>
                  <a:lnTo>
                    <a:pt x="313" y="86"/>
                  </a:lnTo>
                  <a:lnTo>
                    <a:pt x="341" y="86"/>
                  </a:lnTo>
                  <a:lnTo>
                    <a:pt x="368" y="84"/>
                  </a:lnTo>
                  <a:lnTo>
                    <a:pt x="393" y="84"/>
                  </a:lnTo>
                  <a:lnTo>
                    <a:pt x="418" y="82"/>
                  </a:lnTo>
                  <a:lnTo>
                    <a:pt x="441" y="80"/>
                  </a:lnTo>
                  <a:lnTo>
                    <a:pt x="464" y="76"/>
                  </a:lnTo>
                  <a:lnTo>
                    <a:pt x="483" y="74"/>
                  </a:lnTo>
                  <a:lnTo>
                    <a:pt x="493" y="72"/>
                  </a:lnTo>
                  <a:lnTo>
                    <a:pt x="503" y="71"/>
                  </a:lnTo>
                  <a:lnTo>
                    <a:pt x="510" y="69"/>
                  </a:lnTo>
                  <a:lnTo>
                    <a:pt x="518" y="69"/>
                  </a:lnTo>
                  <a:lnTo>
                    <a:pt x="526" y="67"/>
                  </a:lnTo>
                  <a:lnTo>
                    <a:pt x="531" y="65"/>
                  </a:lnTo>
                  <a:lnTo>
                    <a:pt x="539" y="63"/>
                  </a:lnTo>
                  <a:lnTo>
                    <a:pt x="545" y="61"/>
                  </a:lnTo>
                  <a:lnTo>
                    <a:pt x="549" y="59"/>
                  </a:lnTo>
                  <a:lnTo>
                    <a:pt x="554" y="57"/>
                  </a:lnTo>
                  <a:lnTo>
                    <a:pt x="558" y="55"/>
                  </a:lnTo>
                  <a:lnTo>
                    <a:pt x="560" y="51"/>
                  </a:lnTo>
                  <a:lnTo>
                    <a:pt x="564" y="49"/>
                  </a:lnTo>
                  <a:lnTo>
                    <a:pt x="566" y="48"/>
                  </a:lnTo>
                  <a:lnTo>
                    <a:pt x="566" y="46"/>
                  </a:lnTo>
                  <a:lnTo>
                    <a:pt x="566" y="44"/>
                  </a:lnTo>
                  <a:lnTo>
                    <a:pt x="566" y="42"/>
                  </a:lnTo>
                  <a:lnTo>
                    <a:pt x="566" y="40"/>
                  </a:lnTo>
                  <a:lnTo>
                    <a:pt x="564" y="36"/>
                  </a:lnTo>
                  <a:lnTo>
                    <a:pt x="560" y="34"/>
                  </a:lnTo>
                  <a:lnTo>
                    <a:pt x="558" y="32"/>
                  </a:lnTo>
                  <a:lnTo>
                    <a:pt x="554" y="30"/>
                  </a:lnTo>
                  <a:lnTo>
                    <a:pt x="549" y="28"/>
                  </a:lnTo>
                  <a:lnTo>
                    <a:pt x="545" y="26"/>
                  </a:lnTo>
                  <a:lnTo>
                    <a:pt x="539" y="24"/>
                  </a:lnTo>
                  <a:lnTo>
                    <a:pt x="531" y="23"/>
                  </a:lnTo>
                  <a:lnTo>
                    <a:pt x="526" y="21"/>
                  </a:lnTo>
                  <a:lnTo>
                    <a:pt x="518" y="19"/>
                  </a:lnTo>
                  <a:lnTo>
                    <a:pt x="510" y="17"/>
                  </a:lnTo>
                  <a:lnTo>
                    <a:pt x="503" y="17"/>
                  </a:lnTo>
                  <a:lnTo>
                    <a:pt x="493" y="15"/>
                  </a:lnTo>
                  <a:lnTo>
                    <a:pt x="483" y="13"/>
                  </a:lnTo>
                  <a:lnTo>
                    <a:pt x="464" y="11"/>
                  </a:lnTo>
                  <a:lnTo>
                    <a:pt x="441" y="7"/>
                  </a:lnTo>
                  <a:lnTo>
                    <a:pt x="418" y="5"/>
                  </a:lnTo>
                  <a:lnTo>
                    <a:pt x="393" y="3"/>
                  </a:lnTo>
                  <a:lnTo>
                    <a:pt x="368" y="1"/>
                  </a:lnTo>
                  <a:lnTo>
                    <a:pt x="341" y="1"/>
                  </a:lnTo>
                  <a:lnTo>
                    <a:pt x="313" y="1"/>
                  </a:lnTo>
                  <a:lnTo>
                    <a:pt x="284"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17" name="Freeform 37"/>
            <p:cNvSpPr>
              <a:spLocks/>
            </p:cNvSpPr>
            <p:nvPr/>
          </p:nvSpPr>
          <p:spPr bwMode="auto">
            <a:xfrm>
              <a:off x="4080" y="2160"/>
              <a:ext cx="282" cy="44"/>
            </a:xfrm>
            <a:custGeom>
              <a:avLst/>
              <a:gdLst>
                <a:gd name="T0" fmla="*/ 255 w 566"/>
                <a:gd name="T1" fmla="*/ 0 h 86"/>
                <a:gd name="T2" fmla="*/ 200 w 566"/>
                <a:gd name="T3" fmla="*/ 2 h 86"/>
                <a:gd name="T4" fmla="*/ 148 w 566"/>
                <a:gd name="T5" fmla="*/ 6 h 86"/>
                <a:gd name="T6" fmla="*/ 104 w 566"/>
                <a:gd name="T7" fmla="*/ 10 h 86"/>
                <a:gd name="T8" fmla="*/ 75 w 566"/>
                <a:gd name="T9" fmla="*/ 15 h 86"/>
                <a:gd name="T10" fmla="*/ 58 w 566"/>
                <a:gd name="T11" fmla="*/ 17 h 86"/>
                <a:gd name="T12" fmla="*/ 42 w 566"/>
                <a:gd name="T13" fmla="*/ 21 h 86"/>
                <a:gd name="T14" fmla="*/ 29 w 566"/>
                <a:gd name="T15" fmla="*/ 25 h 86"/>
                <a:gd name="T16" fmla="*/ 17 w 566"/>
                <a:gd name="T17" fmla="*/ 29 h 86"/>
                <a:gd name="T18" fmla="*/ 10 w 566"/>
                <a:gd name="T19" fmla="*/ 33 h 86"/>
                <a:gd name="T20" fmla="*/ 4 w 566"/>
                <a:gd name="T21" fmla="*/ 36 h 86"/>
                <a:gd name="T22" fmla="*/ 0 w 566"/>
                <a:gd name="T23" fmla="*/ 42 h 86"/>
                <a:gd name="T24" fmla="*/ 0 w 566"/>
                <a:gd name="T25" fmla="*/ 46 h 86"/>
                <a:gd name="T26" fmla="*/ 4 w 566"/>
                <a:gd name="T27" fmla="*/ 50 h 86"/>
                <a:gd name="T28" fmla="*/ 10 w 566"/>
                <a:gd name="T29" fmla="*/ 54 h 86"/>
                <a:gd name="T30" fmla="*/ 17 w 566"/>
                <a:gd name="T31" fmla="*/ 58 h 86"/>
                <a:gd name="T32" fmla="*/ 29 w 566"/>
                <a:gd name="T33" fmla="*/ 63 h 86"/>
                <a:gd name="T34" fmla="*/ 42 w 566"/>
                <a:gd name="T35" fmla="*/ 65 h 86"/>
                <a:gd name="T36" fmla="*/ 58 w 566"/>
                <a:gd name="T37" fmla="*/ 69 h 86"/>
                <a:gd name="T38" fmla="*/ 75 w 566"/>
                <a:gd name="T39" fmla="*/ 73 h 86"/>
                <a:gd name="T40" fmla="*/ 104 w 566"/>
                <a:gd name="T41" fmla="*/ 77 h 86"/>
                <a:gd name="T42" fmla="*/ 148 w 566"/>
                <a:gd name="T43" fmla="*/ 83 h 86"/>
                <a:gd name="T44" fmla="*/ 200 w 566"/>
                <a:gd name="T45" fmla="*/ 84 h 86"/>
                <a:gd name="T46" fmla="*/ 255 w 566"/>
                <a:gd name="T47" fmla="*/ 86 h 86"/>
                <a:gd name="T48" fmla="*/ 313 w 566"/>
                <a:gd name="T49" fmla="*/ 86 h 86"/>
                <a:gd name="T50" fmla="*/ 368 w 566"/>
                <a:gd name="T51" fmla="*/ 84 h 86"/>
                <a:gd name="T52" fmla="*/ 418 w 566"/>
                <a:gd name="T53" fmla="*/ 83 h 86"/>
                <a:gd name="T54" fmla="*/ 464 w 566"/>
                <a:gd name="T55" fmla="*/ 77 h 86"/>
                <a:gd name="T56" fmla="*/ 493 w 566"/>
                <a:gd name="T57" fmla="*/ 73 h 86"/>
                <a:gd name="T58" fmla="*/ 510 w 566"/>
                <a:gd name="T59" fmla="*/ 69 h 86"/>
                <a:gd name="T60" fmla="*/ 526 w 566"/>
                <a:gd name="T61" fmla="*/ 65 h 86"/>
                <a:gd name="T62" fmla="*/ 539 w 566"/>
                <a:gd name="T63" fmla="*/ 63 h 86"/>
                <a:gd name="T64" fmla="*/ 549 w 566"/>
                <a:gd name="T65" fmla="*/ 58 h 86"/>
                <a:gd name="T66" fmla="*/ 558 w 566"/>
                <a:gd name="T67" fmla="*/ 54 h 86"/>
                <a:gd name="T68" fmla="*/ 564 w 566"/>
                <a:gd name="T69" fmla="*/ 50 h 86"/>
                <a:gd name="T70" fmla="*/ 566 w 566"/>
                <a:gd name="T71" fmla="*/ 46 h 86"/>
                <a:gd name="T72" fmla="*/ 566 w 566"/>
                <a:gd name="T73" fmla="*/ 42 h 86"/>
                <a:gd name="T74" fmla="*/ 564 w 566"/>
                <a:gd name="T75" fmla="*/ 36 h 86"/>
                <a:gd name="T76" fmla="*/ 558 w 566"/>
                <a:gd name="T77" fmla="*/ 33 h 86"/>
                <a:gd name="T78" fmla="*/ 549 w 566"/>
                <a:gd name="T79" fmla="*/ 29 h 86"/>
                <a:gd name="T80" fmla="*/ 539 w 566"/>
                <a:gd name="T81" fmla="*/ 25 h 86"/>
                <a:gd name="T82" fmla="*/ 526 w 566"/>
                <a:gd name="T83" fmla="*/ 21 h 86"/>
                <a:gd name="T84" fmla="*/ 510 w 566"/>
                <a:gd name="T85" fmla="*/ 17 h 86"/>
                <a:gd name="T86" fmla="*/ 493 w 566"/>
                <a:gd name="T87" fmla="*/ 15 h 86"/>
                <a:gd name="T88" fmla="*/ 464 w 566"/>
                <a:gd name="T89" fmla="*/ 10 h 86"/>
                <a:gd name="T90" fmla="*/ 418 w 566"/>
                <a:gd name="T91" fmla="*/ 6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2"/>
                  </a:lnTo>
                  <a:lnTo>
                    <a:pt x="200" y="2"/>
                  </a:lnTo>
                  <a:lnTo>
                    <a:pt x="173" y="4"/>
                  </a:lnTo>
                  <a:lnTo>
                    <a:pt x="148" y="6"/>
                  </a:lnTo>
                  <a:lnTo>
                    <a:pt x="125" y="8"/>
                  </a:lnTo>
                  <a:lnTo>
                    <a:pt x="104" y="10"/>
                  </a:lnTo>
                  <a:lnTo>
                    <a:pt x="83" y="13"/>
                  </a:lnTo>
                  <a:lnTo>
                    <a:pt x="75" y="15"/>
                  </a:lnTo>
                  <a:lnTo>
                    <a:pt x="65" y="15"/>
                  </a:lnTo>
                  <a:lnTo>
                    <a:pt x="58" y="17"/>
                  </a:lnTo>
                  <a:lnTo>
                    <a:pt x="48" y="19"/>
                  </a:lnTo>
                  <a:lnTo>
                    <a:pt x="42" y="21"/>
                  </a:lnTo>
                  <a:lnTo>
                    <a:pt x="35" y="23"/>
                  </a:lnTo>
                  <a:lnTo>
                    <a:pt x="29" y="25"/>
                  </a:lnTo>
                  <a:lnTo>
                    <a:pt x="23" y="27"/>
                  </a:lnTo>
                  <a:lnTo>
                    <a:pt x="17" y="29"/>
                  </a:lnTo>
                  <a:lnTo>
                    <a:pt x="13" y="31"/>
                  </a:lnTo>
                  <a:lnTo>
                    <a:pt x="10" y="33"/>
                  </a:lnTo>
                  <a:lnTo>
                    <a:pt x="6" y="35"/>
                  </a:lnTo>
                  <a:lnTo>
                    <a:pt x="4" y="36"/>
                  </a:lnTo>
                  <a:lnTo>
                    <a:pt x="2" y="38"/>
                  </a:lnTo>
                  <a:lnTo>
                    <a:pt x="0" y="42"/>
                  </a:lnTo>
                  <a:lnTo>
                    <a:pt x="0" y="44"/>
                  </a:lnTo>
                  <a:lnTo>
                    <a:pt x="0" y="46"/>
                  </a:lnTo>
                  <a:lnTo>
                    <a:pt x="2" y="48"/>
                  </a:lnTo>
                  <a:lnTo>
                    <a:pt x="4" y="50"/>
                  </a:lnTo>
                  <a:lnTo>
                    <a:pt x="6" y="52"/>
                  </a:lnTo>
                  <a:lnTo>
                    <a:pt x="10" y="54"/>
                  </a:lnTo>
                  <a:lnTo>
                    <a:pt x="13" y="56"/>
                  </a:lnTo>
                  <a:lnTo>
                    <a:pt x="17" y="58"/>
                  </a:lnTo>
                  <a:lnTo>
                    <a:pt x="23" y="61"/>
                  </a:lnTo>
                  <a:lnTo>
                    <a:pt x="29" y="63"/>
                  </a:lnTo>
                  <a:lnTo>
                    <a:pt x="35" y="63"/>
                  </a:lnTo>
                  <a:lnTo>
                    <a:pt x="42" y="65"/>
                  </a:lnTo>
                  <a:lnTo>
                    <a:pt x="48" y="67"/>
                  </a:lnTo>
                  <a:lnTo>
                    <a:pt x="58" y="69"/>
                  </a:lnTo>
                  <a:lnTo>
                    <a:pt x="65" y="71"/>
                  </a:lnTo>
                  <a:lnTo>
                    <a:pt x="75" y="73"/>
                  </a:lnTo>
                  <a:lnTo>
                    <a:pt x="83" y="75"/>
                  </a:lnTo>
                  <a:lnTo>
                    <a:pt x="104" y="77"/>
                  </a:lnTo>
                  <a:lnTo>
                    <a:pt x="125" y="79"/>
                  </a:lnTo>
                  <a:lnTo>
                    <a:pt x="148" y="83"/>
                  </a:lnTo>
                  <a:lnTo>
                    <a:pt x="173" y="83"/>
                  </a:lnTo>
                  <a:lnTo>
                    <a:pt x="200" y="84"/>
                  </a:lnTo>
                  <a:lnTo>
                    <a:pt x="226" y="86"/>
                  </a:lnTo>
                  <a:lnTo>
                    <a:pt x="255" y="86"/>
                  </a:lnTo>
                  <a:lnTo>
                    <a:pt x="284" y="86"/>
                  </a:lnTo>
                  <a:lnTo>
                    <a:pt x="313" y="86"/>
                  </a:lnTo>
                  <a:lnTo>
                    <a:pt x="341" y="86"/>
                  </a:lnTo>
                  <a:lnTo>
                    <a:pt x="368" y="84"/>
                  </a:lnTo>
                  <a:lnTo>
                    <a:pt x="393" y="83"/>
                  </a:lnTo>
                  <a:lnTo>
                    <a:pt x="418" y="83"/>
                  </a:lnTo>
                  <a:lnTo>
                    <a:pt x="441" y="79"/>
                  </a:lnTo>
                  <a:lnTo>
                    <a:pt x="464" y="77"/>
                  </a:lnTo>
                  <a:lnTo>
                    <a:pt x="483" y="75"/>
                  </a:lnTo>
                  <a:lnTo>
                    <a:pt x="493" y="73"/>
                  </a:lnTo>
                  <a:lnTo>
                    <a:pt x="503" y="71"/>
                  </a:lnTo>
                  <a:lnTo>
                    <a:pt x="510" y="69"/>
                  </a:lnTo>
                  <a:lnTo>
                    <a:pt x="518" y="67"/>
                  </a:lnTo>
                  <a:lnTo>
                    <a:pt x="526" y="65"/>
                  </a:lnTo>
                  <a:lnTo>
                    <a:pt x="531" y="63"/>
                  </a:lnTo>
                  <a:lnTo>
                    <a:pt x="539" y="63"/>
                  </a:lnTo>
                  <a:lnTo>
                    <a:pt x="545" y="61"/>
                  </a:lnTo>
                  <a:lnTo>
                    <a:pt x="549" y="58"/>
                  </a:lnTo>
                  <a:lnTo>
                    <a:pt x="554" y="56"/>
                  </a:lnTo>
                  <a:lnTo>
                    <a:pt x="558" y="54"/>
                  </a:lnTo>
                  <a:lnTo>
                    <a:pt x="560" y="52"/>
                  </a:lnTo>
                  <a:lnTo>
                    <a:pt x="564" y="50"/>
                  </a:lnTo>
                  <a:lnTo>
                    <a:pt x="566" y="48"/>
                  </a:lnTo>
                  <a:lnTo>
                    <a:pt x="566" y="46"/>
                  </a:lnTo>
                  <a:lnTo>
                    <a:pt x="566" y="44"/>
                  </a:lnTo>
                  <a:lnTo>
                    <a:pt x="566" y="42"/>
                  </a:lnTo>
                  <a:lnTo>
                    <a:pt x="566" y="38"/>
                  </a:lnTo>
                  <a:lnTo>
                    <a:pt x="564" y="36"/>
                  </a:lnTo>
                  <a:lnTo>
                    <a:pt x="560" y="35"/>
                  </a:lnTo>
                  <a:lnTo>
                    <a:pt x="558" y="33"/>
                  </a:lnTo>
                  <a:lnTo>
                    <a:pt x="554" y="31"/>
                  </a:lnTo>
                  <a:lnTo>
                    <a:pt x="549" y="29"/>
                  </a:lnTo>
                  <a:lnTo>
                    <a:pt x="545" y="27"/>
                  </a:lnTo>
                  <a:lnTo>
                    <a:pt x="539" y="25"/>
                  </a:lnTo>
                  <a:lnTo>
                    <a:pt x="531" y="23"/>
                  </a:lnTo>
                  <a:lnTo>
                    <a:pt x="526" y="21"/>
                  </a:lnTo>
                  <a:lnTo>
                    <a:pt x="518" y="19"/>
                  </a:lnTo>
                  <a:lnTo>
                    <a:pt x="510" y="17"/>
                  </a:lnTo>
                  <a:lnTo>
                    <a:pt x="503" y="15"/>
                  </a:lnTo>
                  <a:lnTo>
                    <a:pt x="493" y="15"/>
                  </a:lnTo>
                  <a:lnTo>
                    <a:pt x="483" y="13"/>
                  </a:lnTo>
                  <a:lnTo>
                    <a:pt x="464" y="10"/>
                  </a:lnTo>
                  <a:lnTo>
                    <a:pt x="441" y="8"/>
                  </a:lnTo>
                  <a:lnTo>
                    <a:pt x="418" y="6"/>
                  </a:lnTo>
                  <a:lnTo>
                    <a:pt x="393" y="4"/>
                  </a:lnTo>
                  <a:lnTo>
                    <a:pt x="368" y="2"/>
                  </a:lnTo>
                  <a:lnTo>
                    <a:pt x="341" y="2"/>
                  </a:lnTo>
                  <a:lnTo>
                    <a:pt x="313" y="0"/>
                  </a:lnTo>
                  <a:lnTo>
                    <a:pt x="284" y="0"/>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18" name="Freeform 38"/>
            <p:cNvSpPr>
              <a:spLocks/>
            </p:cNvSpPr>
            <p:nvPr/>
          </p:nvSpPr>
          <p:spPr bwMode="auto">
            <a:xfrm>
              <a:off x="4080" y="2160"/>
              <a:ext cx="282" cy="44"/>
            </a:xfrm>
            <a:custGeom>
              <a:avLst/>
              <a:gdLst>
                <a:gd name="T0" fmla="*/ 255 w 566"/>
                <a:gd name="T1" fmla="*/ 0 h 86"/>
                <a:gd name="T2" fmla="*/ 200 w 566"/>
                <a:gd name="T3" fmla="*/ 2 h 86"/>
                <a:gd name="T4" fmla="*/ 148 w 566"/>
                <a:gd name="T5" fmla="*/ 6 h 86"/>
                <a:gd name="T6" fmla="*/ 104 w 566"/>
                <a:gd name="T7" fmla="*/ 10 h 86"/>
                <a:gd name="T8" fmla="*/ 75 w 566"/>
                <a:gd name="T9" fmla="*/ 15 h 86"/>
                <a:gd name="T10" fmla="*/ 58 w 566"/>
                <a:gd name="T11" fmla="*/ 17 h 86"/>
                <a:gd name="T12" fmla="*/ 42 w 566"/>
                <a:gd name="T13" fmla="*/ 21 h 86"/>
                <a:gd name="T14" fmla="*/ 29 w 566"/>
                <a:gd name="T15" fmla="*/ 25 h 86"/>
                <a:gd name="T16" fmla="*/ 17 w 566"/>
                <a:gd name="T17" fmla="*/ 29 h 86"/>
                <a:gd name="T18" fmla="*/ 10 w 566"/>
                <a:gd name="T19" fmla="*/ 33 h 86"/>
                <a:gd name="T20" fmla="*/ 4 w 566"/>
                <a:gd name="T21" fmla="*/ 36 h 86"/>
                <a:gd name="T22" fmla="*/ 0 w 566"/>
                <a:gd name="T23" fmla="*/ 42 h 86"/>
                <a:gd name="T24" fmla="*/ 0 w 566"/>
                <a:gd name="T25" fmla="*/ 46 h 86"/>
                <a:gd name="T26" fmla="*/ 4 w 566"/>
                <a:gd name="T27" fmla="*/ 50 h 86"/>
                <a:gd name="T28" fmla="*/ 10 w 566"/>
                <a:gd name="T29" fmla="*/ 54 h 86"/>
                <a:gd name="T30" fmla="*/ 17 w 566"/>
                <a:gd name="T31" fmla="*/ 58 h 86"/>
                <a:gd name="T32" fmla="*/ 29 w 566"/>
                <a:gd name="T33" fmla="*/ 63 h 86"/>
                <a:gd name="T34" fmla="*/ 42 w 566"/>
                <a:gd name="T35" fmla="*/ 65 h 86"/>
                <a:gd name="T36" fmla="*/ 58 w 566"/>
                <a:gd name="T37" fmla="*/ 69 h 86"/>
                <a:gd name="T38" fmla="*/ 75 w 566"/>
                <a:gd name="T39" fmla="*/ 73 h 86"/>
                <a:gd name="T40" fmla="*/ 104 w 566"/>
                <a:gd name="T41" fmla="*/ 77 h 86"/>
                <a:gd name="T42" fmla="*/ 148 w 566"/>
                <a:gd name="T43" fmla="*/ 83 h 86"/>
                <a:gd name="T44" fmla="*/ 200 w 566"/>
                <a:gd name="T45" fmla="*/ 84 h 86"/>
                <a:gd name="T46" fmla="*/ 255 w 566"/>
                <a:gd name="T47" fmla="*/ 86 h 86"/>
                <a:gd name="T48" fmla="*/ 313 w 566"/>
                <a:gd name="T49" fmla="*/ 86 h 86"/>
                <a:gd name="T50" fmla="*/ 368 w 566"/>
                <a:gd name="T51" fmla="*/ 84 h 86"/>
                <a:gd name="T52" fmla="*/ 418 w 566"/>
                <a:gd name="T53" fmla="*/ 83 h 86"/>
                <a:gd name="T54" fmla="*/ 464 w 566"/>
                <a:gd name="T55" fmla="*/ 77 h 86"/>
                <a:gd name="T56" fmla="*/ 493 w 566"/>
                <a:gd name="T57" fmla="*/ 73 h 86"/>
                <a:gd name="T58" fmla="*/ 510 w 566"/>
                <a:gd name="T59" fmla="*/ 69 h 86"/>
                <a:gd name="T60" fmla="*/ 526 w 566"/>
                <a:gd name="T61" fmla="*/ 65 h 86"/>
                <a:gd name="T62" fmla="*/ 539 w 566"/>
                <a:gd name="T63" fmla="*/ 63 h 86"/>
                <a:gd name="T64" fmla="*/ 549 w 566"/>
                <a:gd name="T65" fmla="*/ 58 h 86"/>
                <a:gd name="T66" fmla="*/ 558 w 566"/>
                <a:gd name="T67" fmla="*/ 54 h 86"/>
                <a:gd name="T68" fmla="*/ 564 w 566"/>
                <a:gd name="T69" fmla="*/ 50 h 86"/>
                <a:gd name="T70" fmla="*/ 566 w 566"/>
                <a:gd name="T71" fmla="*/ 46 h 86"/>
                <a:gd name="T72" fmla="*/ 566 w 566"/>
                <a:gd name="T73" fmla="*/ 42 h 86"/>
                <a:gd name="T74" fmla="*/ 564 w 566"/>
                <a:gd name="T75" fmla="*/ 36 h 86"/>
                <a:gd name="T76" fmla="*/ 558 w 566"/>
                <a:gd name="T77" fmla="*/ 33 h 86"/>
                <a:gd name="T78" fmla="*/ 549 w 566"/>
                <a:gd name="T79" fmla="*/ 29 h 86"/>
                <a:gd name="T80" fmla="*/ 539 w 566"/>
                <a:gd name="T81" fmla="*/ 25 h 86"/>
                <a:gd name="T82" fmla="*/ 526 w 566"/>
                <a:gd name="T83" fmla="*/ 21 h 86"/>
                <a:gd name="T84" fmla="*/ 510 w 566"/>
                <a:gd name="T85" fmla="*/ 17 h 86"/>
                <a:gd name="T86" fmla="*/ 493 w 566"/>
                <a:gd name="T87" fmla="*/ 15 h 86"/>
                <a:gd name="T88" fmla="*/ 464 w 566"/>
                <a:gd name="T89" fmla="*/ 10 h 86"/>
                <a:gd name="T90" fmla="*/ 418 w 566"/>
                <a:gd name="T91" fmla="*/ 6 h 86"/>
                <a:gd name="T92" fmla="*/ 368 w 566"/>
                <a:gd name="T93" fmla="*/ 2 h 86"/>
                <a:gd name="T94" fmla="*/ 313 w 566"/>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5" y="0"/>
                  </a:lnTo>
                  <a:lnTo>
                    <a:pt x="226" y="2"/>
                  </a:lnTo>
                  <a:lnTo>
                    <a:pt x="200" y="2"/>
                  </a:lnTo>
                  <a:lnTo>
                    <a:pt x="173" y="4"/>
                  </a:lnTo>
                  <a:lnTo>
                    <a:pt x="148" y="6"/>
                  </a:lnTo>
                  <a:lnTo>
                    <a:pt x="125" y="8"/>
                  </a:lnTo>
                  <a:lnTo>
                    <a:pt x="104" y="10"/>
                  </a:lnTo>
                  <a:lnTo>
                    <a:pt x="83" y="13"/>
                  </a:lnTo>
                  <a:lnTo>
                    <a:pt x="75" y="15"/>
                  </a:lnTo>
                  <a:lnTo>
                    <a:pt x="65" y="15"/>
                  </a:lnTo>
                  <a:lnTo>
                    <a:pt x="58" y="17"/>
                  </a:lnTo>
                  <a:lnTo>
                    <a:pt x="48" y="19"/>
                  </a:lnTo>
                  <a:lnTo>
                    <a:pt x="42" y="21"/>
                  </a:lnTo>
                  <a:lnTo>
                    <a:pt x="35" y="23"/>
                  </a:lnTo>
                  <a:lnTo>
                    <a:pt x="29" y="25"/>
                  </a:lnTo>
                  <a:lnTo>
                    <a:pt x="23" y="27"/>
                  </a:lnTo>
                  <a:lnTo>
                    <a:pt x="17" y="29"/>
                  </a:lnTo>
                  <a:lnTo>
                    <a:pt x="13" y="31"/>
                  </a:lnTo>
                  <a:lnTo>
                    <a:pt x="10" y="33"/>
                  </a:lnTo>
                  <a:lnTo>
                    <a:pt x="6" y="35"/>
                  </a:lnTo>
                  <a:lnTo>
                    <a:pt x="4" y="36"/>
                  </a:lnTo>
                  <a:lnTo>
                    <a:pt x="2" y="38"/>
                  </a:lnTo>
                  <a:lnTo>
                    <a:pt x="0" y="42"/>
                  </a:lnTo>
                  <a:lnTo>
                    <a:pt x="0" y="44"/>
                  </a:lnTo>
                  <a:lnTo>
                    <a:pt x="0" y="46"/>
                  </a:lnTo>
                  <a:lnTo>
                    <a:pt x="2" y="48"/>
                  </a:lnTo>
                  <a:lnTo>
                    <a:pt x="4" y="50"/>
                  </a:lnTo>
                  <a:lnTo>
                    <a:pt x="6" y="52"/>
                  </a:lnTo>
                  <a:lnTo>
                    <a:pt x="10" y="54"/>
                  </a:lnTo>
                  <a:lnTo>
                    <a:pt x="13" y="56"/>
                  </a:lnTo>
                  <a:lnTo>
                    <a:pt x="17" y="58"/>
                  </a:lnTo>
                  <a:lnTo>
                    <a:pt x="23" y="61"/>
                  </a:lnTo>
                  <a:lnTo>
                    <a:pt x="29" y="63"/>
                  </a:lnTo>
                  <a:lnTo>
                    <a:pt x="35" y="63"/>
                  </a:lnTo>
                  <a:lnTo>
                    <a:pt x="42" y="65"/>
                  </a:lnTo>
                  <a:lnTo>
                    <a:pt x="48" y="67"/>
                  </a:lnTo>
                  <a:lnTo>
                    <a:pt x="58" y="69"/>
                  </a:lnTo>
                  <a:lnTo>
                    <a:pt x="65" y="71"/>
                  </a:lnTo>
                  <a:lnTo>
                    <a:pt x="75" y="73"/>
                  </a:lnTo>
                  <a:lnTo>
                    <a:pt x="83" y="75"/>
                  </a:lnTo>
                  <a:lnTo>
                    <a:pt x="104" y="77"/>
                  </a:lnTo>
                  <a:lnTo>
                    <a:pt x="125" y="79"/>
                  </a:lnTo>
                  <a:lnTo>
                    <a:pt x="148" y="83"/>
                  </a:lnTo>
                  <a:lnTo>
                    <a:pt x="173" y="83"/>
                  </a:lnTo>
                  <a:lnTo>
                    <a:pt x="200" y="84"/>
                  </a:lnTo>
                  <a:lnTo>
                    <a:pt x="226" y="86"/>
                  </a:lnTo>
                  <a:lnTo>
                    <a:pt x="255" y="86"/>
                  </a:lnTo>
                  <a:lnTo>
                    <a:pt x="284" y="86"/>
                  </a:lnTo>
                  <a:lnTo>
                    <a:pt x="313" y="86"/>
                  </a:lnTo>
                  <a:lnTo>
                    <a:pt x="341" y="86"/>
                  </a:lnTo>
                  <a:lnTo>
                    <a:pt x="368" y="84"/>
                  </a:lnTo>
                  <a:lnTo>
                    <a:pt x="393" y="83"/>
                  </a:lnTo>
                  <a:lnTo>
                    <a:pt x="418" y="83"/>
                  </a:lnTo>
                  <a:lnTo>
                    <a:pt x="441" y="79"/>
                  </a:lnTo>
                  <a:lnTo>
                    <a:pt x="464" y="77"/>
                  </a:lnTo>
                  <a:lnTo>
                    <a:pt x="483" y="75"/>
                  </a:lnTo>
                  <a:lnTo>
                    <a:pt x="493" y="73"/>
                  </a:lnTo>
                  <a:lnTo>
                    <a:pt x="503" y="71"/>
                  </a:lnTo>
                  <a:lnTo>
                    <a:pt x="510" y="69"/>
                  </a:lnTo>
                  <a:lnTo>
                    <a:pt x="518" y="67"/>
                  </a:lnTo>
                  <a:lnTo>
                    <a:pt x="526" y="65"/>
                  </a:lnTo>
                  <a:lnTo>
                    <a:pt x="531" y="63"/>
                  </a:lnTo>
                  <a:lnTo>
                    <a:pt x="539" y="63"/>
                  </a:lnTo>
                  <a:lnTo>
                    <a:pt x="545" y="61"/>
                  </a:lnTo>
                  <a:lnTo>
                    <a:pt x="549" y="58"/>
                  </a:lnTo>
                  <a:lnTo>
                    <a:pt x="554" y="56"/>
                  </a:lnTo>
                  <a:lnTo>
                    <a:pt x="558" y="54"/>
                  </a:lnTo>
                  <a:lnTo>
                    <a:pt x="560" y="52"/>
                  </a:lnTo>
                  <a:lnTo>
                    <a:pt x="564" y="50"/>
                  </a:lnTo>
                  <a:lnTo>
                    <a:pt x="566" y="48"/>
                  </a:lnTo>
                  <a:lnTo>
                    <a:pt x="566" y="46"/>
                  </a:lnTo>
                  <a:lnTo>
                    <a:pt x="566" y="44"/>
                  </a:lnTo>
                  <a:lnTo>
                    <a:pt x="566" y="42"/>
                  </a:lnTo>
                  <a:lnTo>
                    <a:pt x="566" y="38"/>
                  </a:lnTo>
                  <a:lnTo>
                    <a:pt x="564" y="36"/>
                  </a:lnTo>
                  <a:lnTo>
                    <a:pt x="560" y="35"/>
                  </a:lnTo>
                  <a:lnTo>
                    <a:pt x="558" y="33"/>
                  </a:lnTo>
                  <a:lnTo>
                    <a:pt x="554" y="31"/>
                  </a:lnTo>
                  <a:lnTo>
                    <a:pt x="549" y="29"/>
                  </a:lnTo>
                  <a:lnTo>
                    <a:pt x="545" y="27"/>
                  </a:lnTo>
                  <a:lnTo>
                    <a:pt x="539" y="25"/>
                  </a:lnTo>
                  <a:lnTo>
                    <a:pt x="531" y="23"/>
                  </a:lnTo>
                  <a:lnTo>
                    <a:pt x="526" y="21"/>
                  </a:lnTo>
                  <a:lnTo>
                    <a:pt x="518" y="19"/>
                  </a:lnTo>
                  <a:lnTo>
                    <a:pt x="510" y="17"/>
                  </a:lnTo>
                  <a:lnTo>
                    <a:pt x="503" y="15"/>
                  </a:lnTo>
                  <a:lnTo>
                    <a:pt x="493" y="15"/>
                  </a:lnTo>
                  <a:lnTo>
                    <a:pt x="483" y="13"/>
                  </a:lnTo>
                  <a:lnTo>
                    <a:pt x="464" y="10"/>
                  </a:lnTo>
                  <a:lnTo>
                    <a:pt x="441" y="8"/>
                  </a:lnTo>
                  <a:lnTo>
                    <a:pt x="418" y="6"/>
                  </a:lnTo>
                  <a:lnTo>
                    <a:pt x="393" y="4"/>
                  </a:lnTo>
                  <a:lnTo>
                    <a:pt x="368" y="2"/>
                  </a:lnTo>
                  <a:lnTo>
                    <a:pt x="341" y="2"/>
                  </a:lnTo>
                  <a:lnTo>
                    <a:pt x="313" y="0"/>
                  </a:lnTo>
                  <a:lnTo>
                    <a:pt x="284" y="0"/>
                  </a:lnTo>
                </a:path>
              </a:pathLst>
            </a:custGeom>
            <a:noFill/>
            <a:ln w="7938">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19" name="Freeform 39"/>
            <p:cNvSpPr>
              <a:spLocks/>
            </p:cNvSpPr>
            <p:nvPr/>
          </p:nvSpPr>
          <p:spPr bwMode="auto">
            <a:xfrm>
              <a:off x="4080" y="1520"/>
              <a:ext cx="282" cy="44"/>
            </a:xfrm>
            <a:custGeom>
              <a:avLst/>
              <a:gdLst>
                <a:gd name="T0" fmla="*/ 255 w 566"/>
                <a:gd name="T1" fmla="*/ 0 h 88"/>
                <a:gd name="T2" fmla="*/ 200 w 566"/>
                <a:gd name="T3" fmla="*/ 2 h 88"/>
                <a:gd name="T4" fmla="*/ 148 w 566"/>
                <a:gd name="T5" fmla="*/ 5 h 88"/>
                <a:gd name="T6" fmla="*/ 104 w 566"/>
                <a:gd name="T7" fmla="*/ 9 h 88"/>
                <a:gd name="T8" fmla="*/ 75 w 566"/>
                <a:gd name="T9" fmla="*/ 13 h 88"/>
                <a:gd name="T10" fmla="*/ 58 w 566"/>
                <a:gd name="T11" fmla="*/ 17 h 88"/>
                <a:gd name="T12" fmla="*/ 42 w 566"/>
                <a:gd name="T13" fmla="*/ 21 h 88"/>
                <a:gd name="T14" fmla="*/ 29 w 566"/>
                <a:gd name="T15" fmla="*/ 25 h 88"/>
                <a:gd name="T16" fmla="*/ 17 w 566"/>
                <a:gd name="T17" fmla="*/ 28 h 88"/>
                <a:gd name="T18" fmla="*/ 10 w 566"/>
                <a:gd name="T19" fmla="*/ 32 h 88"/>
                <a:gd name="T20" fmla="*/ 4 w 566"/>
                <a:gd name="T21" fmla="*/ 36 h 88"/>
                <a:gd name="T22" fmla="*/ 0 w 566"/>
                <a:gd name="T23" fmla="*/ 42 h 88"/>
                <a:gd name="T24" fmla="*/ 0 w 566"/>
                <a:gd name="T25" fmla="*/ 46 h 88"/>
                <a:gd name="T26" fmla="*/ 4 w 566"/>
                <a:gd name="T27" fmla="*/ 50 h 88"/>
                <a:gd name="T28" fmla="*/ 10 w 566"/>
                <a:gd name="T29" fmla="*/ 55 h 88"/>
                <a:gd name="T30" fmla="*/ 17 w 566"/>
                <a:gd name="T31" fmla="*/ 59 h 88"/>
                <a:gd name="T32" fmla="*/ 29 w 566"/>
                <a:gd name="T33" fmla="*/ 63 h 88"/>
                <a:gd name="T34" fmla="*/ 42 w 566"/>
                <a:gd name="T35" fmla="*/ 67 h 88"/>
                <a:gd name="T36" fmla="*/ 58 w 566"/>
                <a:gd name="T37" fmla="*/ 71 h 88"/>
                <a:gd name="T38" fmla="*/ 75 w 566"/>
                <a:gd name="T39" fmla="*/ 73 h 88"/>
                <a:gd name="T40" fmla="*/ 104 w 566"/>
                <a:gd name="T41" fmla="*/ 78 h 88"/>
                <a:gd name="T42" fmla="*/ 148 w 566"/>
                <a:gd name="T43" fmla="*/ 82 h 88"/>
                <a:gd name="T44" fmla="*/ 200 w 566"/>
                <a:gd name="T45" fmla="*/ 86 h 88"/>
                <a:gd name="T46" fmla="*/ 255 w 566"/>
                <a:gd name="T47" fmla="*/ 88 h 88"/>
                <a:gd name="T48" fmla="*/ 313 w 566"/>
                <a:gd name="T49" fmla="*/ 88 h 88"/>
                <a:gd name="T50" fmla="*/ 368 w 566"/>
                <a:gd name="T51" fmla="*/ 86 h 88"/>
                <a:gd name="T52" fmla="*/ 418 w 566"/>
                <a:gd name="T53" fmla="*/ 82 h 88"/>
                <a:gd name="T54" fmla="*/ 464 w 566"/>
                <a:gd name="T55" fmla="*/ 78 h 88"/>
                <a:gd name="T56" fmla="*/ 493 w 566"/>
                <a:gd name="T57" fmla="*/ 73 h 88"/>
                <a:gd name="T58" fmla="*/ 510 w 566"/>
                <a:gd name="T59" fmla="*/ 71 h 88"/>
                <a:gd name="T60" fmla="*/ 526 w 566"/>
                <a:gd name="T61" fmla="*/ 67 h 88"/>
                <a:gd name="T62" fmla="*/ 539 w 566"/>
                <a:gd name="T63" fmla="*/ 63 h 88"/>
                <a:gd name="T64" fmla="*/ 549 w 566"/>
                <a:gd name="T65" fmla="*/ 59 h 88"/>
                <a:gd name="T66" fmla="*/ 558 w 566"/>
                <a:gd name="T67" fmla="*/ 55 h 88"/>
                <a:gd name="T68" fmla="*/ 564 w 566"/>
                <a:gd name="T69" fmla="*/ 50 h 88"/>
                <a:gd name="T70" fmla="*/ 566 w 566"/>
                <a:gd name="T71" fmla="*/ 46 h 88"/>
                <a:gd name="T72" fmla="*/ 566 w 566"/>
                <a:gd name="T73" fmla="*/ 42 h 88"/>
                <a:gd name="T74" fmla="*/ 564 w 566"/>
                <a:gd name="T75" fmla="*/ 36 h 88"/>
                <a:gd name="T76" fmla="*/ 558 w 566"/>
                <a:gd name="T77" fmla="*/ 32 h 88"/>
                <a:gd name="T78" fmla="*/ 549 w 566"/>
                <a:gd name="T79" fmla="*/ 28 h 88"/>
                <a:gd name="T80" fmla="*/ 539 w 566"/>
                <a:gd name="T81" fmla="*/ 25 h 88"/>
                <a:gd name="T82" fmla="*/ 526 w 566"/>
                <a:gd name="T83" fmla="*/ 21 h 88"/>
                <a:gd name="T84" fmla="*/ 510 w 566"/>
                <a:gd name="T85" fmla="*/ 17 h 88"/>
                <a:gd name="T86" fmla="*/ 493 w 566"/>
                <a:gd name="T87" fmla="*/ 13 h 88"/>
                <a:gd name="T88" fmla="*/ 464 w 566"/>
                <a:gd name="T89" fmla="*/ 9 h 88"/>
                <a:gd name="T90" fmla="*/ 418 w 566"/>
                <a:gd name="T91" fmla="*/ 5 h 88"/>
                <a:gd name="T92" fmla="*/ 368 w 566"/>
                <a:gd name="T93" fmla="*/ 2 h 88"/>
                <a:gd name="T94" fmla="*/ 313 w 566"/>
                <a:gd name="T9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8">
                  <a:moveTo>
                    <a:pt x="284" y="0"/>
                  </a:moveTo>
                  <a:lnTo>
                    <a:pt x="255" y="0"/>
                  </a:lnTo>
                  <a:lnTo>
                    <a:pt x="226" y="0"/>
                  </a:lnTo>
                  <a:lnTo>
                    <a:pt x="200" y="2"/>
                  </a:lnTo>
                  <a:lnTo>
                    <a:pt x="173" y="3"/>
                  </a:lnTo>
                  <a:lnTo>
                    <a:pt x="148" y="5"/>
                  </a:lnTo>
                  <a:lnTo>
                    <a:pt x="125" y="7"/>
                  </a:lnTo>
                  <a:lnTo>
                    <a:pt x="104" y="9"/>
                  </a:lnTo>
                  <a:lnTo>
                    <a:pt x="83" y="13"/>
                  </a:lnTo>
                  <a:lnTo>
                    <a:pt x="75" y="13"/>
                  </a:lnTo>
                  <a:lnTo>
                    <a:pt x="65" y="15"/>
                  </a:lnTo>
                  <a:lnTo>
                    <a:pt x="58" y="17"/>
                  </a:lnTo>
                  <a:lnTo>
                    <a:pt x="48" y="19"/>
                  </a:lnTo>
                  <a:lnTo>
                    <a:pt x="42" y="21"/>
                  </a:lnTo>
                  <a:lnTo>
                    <a:pt x="35" y="23"/>
                  </a:lnTo>
                  <a:lnTo>
                    <a:pt x="29" y="25"/>
                  </a:lnTo>
                  <a:lnTo>
                    <a:pt x="23" y="26"/>
                  </a:lnTo>
                  <a:lnTo>
                    <a:pt x="17" y="28"/>
                  </a:lnTo>
                  <a:lnTo>
                    <a:pt x="13" y="30"/>
                  </a:lnTo>
                  <a:lnTo>
                    <a:pt x="10" y="32"/>
                  </a:lnTo>
                  <a:lnTo>
                    <a:pt x="6" y="34"/>
                  </a:lnTo>
                  <a:lnTo>
                    <a:pt x="4" y="36"/>
                  </a:lnTo>
                  <a:lnTo>
                    <a:pt x="2" y="40"/>
                  </a:lnTo>
                  <a:lnTo>
                    <a:pt x="0" y="42"/>
                  </a:lnTo>
                  <a:lnTo>
                    <a:pt x="0" y="44"/>
                  </a:lnTo>
                  <a:lnTo>
                    <a:pt x="0" y="46"/>
                  </a:lnTo>
                  <a:lnTo>
                    <a:pt x="2" y="48"/>
                  </a:lnTo>
                  <a:lnTo>
                    <a:pt x="4" y="50"/>
                  </a:lnTo>
                  <a:lnTo>
                    <a:pt x="6" y="53"/>
                  </a:lnTo>
                  <a:lnTo>
                    <a:pt x="10" y="55"/>
                  </a:lnTo>
                  <a:lnTo>
                    <a:pt x="13" y="57"/>
                  </a:lnTo>
                  <a:lnTo>
                    <a:pt x="17" y="59"/>
                  </a:lnTo>
                  <a:lnTo>
                    <a:pt x="23" y="61"/>
                  </a:lnTo>
                  <a:lnTo>
                    <a:pt x="29" y="63"/>
                  </a:lnTo>
                  <a:lnTo>
                    <a:pt x="35" y="65"/>
                  </a:lnTo>
                  <a:lnTo>
                    <a:pt x="42" y="67"/>
                  </a:lnTo>
                  <a:lnTo>
                    <a:pt x="48" y="69"/>
                  </a:lnTo>
                  <a:lnTo>
                    <a:pt x="58" y="71"/>
                  </a:lnTo>
                  <a:lnTo>
                    <a:pt x="65" y="73"/>
                  </a:lnTo>
                  <a:lnTo>
                    <a:pt x="75" y="73"/>
                  </a:lnTo>
                  <a:lnTo>
                    <a:pt x="83" y="74"/>
                  </a:lnTo>
                  <a:lnTo>
                    <a:pt x="104" y="78"/>
                  </a:lnTo>
                  <a:lnTo>
                    <a:pt x="125" y="80"/>
                  </a:lnTo>
                  <a:lnTo>
                    <a:pt x="148" y="82"/>
                  </a:lnTo>
                  <a:lnTo>
                    <a:pt x="173" y="84"/>
                  </a:lnTo>
                  <a:lnTo>
                    <a:pt x="200" y="86"/>
                  </a:lnTo>
                  <a:lnTo>
                    <a:pt x="226" y="88"/>
                  </a:lnTo>
                  <a:lnTo>
                    <a:pt x="255" y="88"/>
                  </a:lnTo>
                  <a:lnTo>
                    <a:pt x="284" y="88"/>
                  </a:lnTo>
                  <a:lnTo>
                    <a:pt x="313" y="88"/>
                  </a:lnTo>
                  <a:lnTo>
                    <a:pt x="341" y="88"/>
                  </a:lnTo>
                  <a:lnTo>
                    <a:pt x="368" y="86"/>
                  </a:lnTo>
                  <a:lnTo>
                    <a:pt x="393" y="84"/>
                  </a:lnTo>
                  <a:lnTo>
                    <a:pt x="418" y="82"/>
                  </a:lnTo>
                  <a:lnTo>
                    <a:pt x="441" y="80"/>
                  </a:lnTo>
                  <a:lnTo>
                    <a:pt x="464" y="78"/>
                  </a:lnTo>
                  <a:lnTo>
                    <a:pt x="483" y="74"/>
                  </a:lnTo>
                  <a:lnTo>
                    <a:pt x="493" y="73"/>
                  </a:lnTo>
                  <a:lnTo>
                    <a:pt x="503" y="73"/>
                  </a:lnTo>
                  <a:lnTo>
                    <a:pt x="510" y="71"/>
                  </a:lnTo>
                  <a:lnTo>
                    <a:pt x="518" y="69"/>
                  </a:lnTo>
                  <a:lnTo>
                    <a:pt x="526" y="67"/>
                  </a:lnTo>
                  <a:lnTo>
                    <a:pt x="531" y="65"/>
                  </a:lnTo>
                  <a:lnTo>
                    <a:pt x="539" y="63"/>
                  </a:lnTo>
                  <a:lnTo>
                    <a:pt x="545" y="61"/>
                  </a:lnTo>
                  <a:lnTo>
                    <a:pt x="549" y="59"/>
                  </a:lnTo>
                  <a:lnTo>
                    <a:pt x="554" y="57"/>
                  </a:lnTo>
                  <a:lnTo>
                    <a:pt x="558" y="55"/>
                  </a:lnTo>
                  <a:lnTo>
                    <a:pt x="560" y="53"/>
                  </a:lnTo>
                  <a:lnTo>
                    <a:pt x="564" y="50"/>
                  </a:lnTo>
                  <a:lnTo>
                    <a:pt x="566" y="48"/>
                  </a:lnTo>
                  <a:lnTo>
                    <a:pt x="566" y="46"/>
                  </a:lnTo>
                  <a:lnTo>
                    <a:pt x="566" y="44"/>
                  </a:lnTo>
                  <a:lnTo>
                    <a:pt x="566" y="42"/>
                  </a:lnTo>
                  <a:lnTo>
                    <a:pt x="566" y="40"/>
                  </a:lnTo>
                  <a:lnTo>
                    <a:pt x="564" y="36"/>
                  </a:lnTo>
                  <a:lnTo>
                    <a:pt x="560" y="34"/>
                  </a:lnTo>
                  <a:lnTo>
                    <a:pt x="558" y="32"/>
                  </a:lnTo>
                  <a:lnTo>
                    <a:pt x="554" y="30"/>
                  </a:lnTo>
                  <a:lnTo>
                    <a:pt x="549" y="28"/>
                  </a:lnTo>
                  <a:lnTo>
                    <a:pt x="545" y="26"/>
                  </a:lnTo>
                  <a:lnTo>
                    <a:pt x="539" y="25"/>
                  </a:lnTo>
                  <a:lnTo>
                    <a:pt x="531" y="23"/>
                  </a:lnTo>
                  <a:lnTo>
                    <a:pt x="526" y="21"/>
                  </a:lnTo>
                  <a:lnTo>
                    <a:pt x="518" y="19"/>
                  </a:lnTo>
                  <a:lnTo>
                    <a:pt x="510" y="17"/>
                  </a:lnTo>
                  <a:lnTo>
                    <a:pt x="503" y="15"/>
                  </a:lnTo>
                  <a:lnTo>
                    <a:pt x="493" y="13"/>
                  </a:lnTo>
                  <a:lnTo>
                    <a:pt x="483" y="13"/>
                  </a:lnTo>
                  <a:lnTo>
                    <a:pt x="464" y="9"/>
                  </a:lnTo>
                  <a:lnTo>
                    <a:pt x="441" y="7"/>
                  </a:lnTo>
                  <a:lnTo>
                    <a:pt x="418" y="5"/>
                  </a:lnTo>
                  <a:lnTo>
                    <a:pt x="393" y="3"/>
                  </a:lnTo>
                  <a:lnTo>
                    <a:pt x="368" y="2"/>
                  </a:lnTo>
                  <a:lnTo>
                    <a:pt x="341" y="0"/>
                  </a:lnTo>
                  <a:lnTo>
                    <a:pt x="313" y="0"/>
                  </a:lnTo>
                  <a:lnTo>
                    <a:pt x="284" y="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20" name="Freeform 40"/>
            <p:cNvSpPr>
              <a:spLocks/>
            </p:cNvSpPr>
            <p:nvPr/>
          </p:nvSpPr>
          <p:spPr bwMode="auto">
            <a:xfrm>
              <a:off x="4080" y="1520"/>
              <a:ext cx="282" cy="44"/>
            </a:xfrm>
            <a:custGeom>
              <a:avLst/>
              <a:gdLst>
                <a:gd name="T0" fmla="*/ 255 w 566"/>
                <a:gd name="T1" fmla="*/ 0 h 88"/>
                <a:gd name="T2" fmla="*/ 200 w 566"/>
                <a:gd name="T3" fmla="*/ 2 h 88"/>
                <a:gd name="T4" fmla="*/ 148 w 566"/>
                <a:gd name="T5" fmla="*/ 5 h 88"/>
                <a:gd name="T6" fmla="*/ 104 w 566"/>
                <a:gd name="T7" fmla="*/ 9 h 88"/>
                <a:gd name="T8" fmla="*/ 75 w 566"/>
                <a:gd name="T9" fmla="*/ 13 h 88"/>
                <a:gd name="T10" fmla="*/ 58 w 566"/>
                <a:gd name="T11" fmla="*/ 17 h 88"/>
                <a:gd name="T12" fmla="*/ 42 w 566"/>
                <a:gd name="T13" fmla="*/ 21 h 88"/>
                <a:gd name="T14" fmla="*/ 29 w 566"/>
                <a:gd name="T15" fmla="*/ 25 h 88"/>
                <a:gd name="T16" fmla="*/ 17 w 566"/>
                <a:gd name="T17" fmla="*/ 28 h 88"/>
                <a:gd name="T18" fmla="*/ 10 w 566"/>
                <a:gd name="T19" fmla="*/ 32 h 88"/>
                <a:gd name="T20" fmla="*/ 4 w 566"/>
                <a:gd name="T21" fmla="*/ 36 h 88"/>
                <a:gd name="T22" fmla="*/ 0 w 566"/>
                <a:gd name="T23" fmla="*/ 42 h 88"/>
                <a:gd name="T24" fmla="*/ 0 w 566"/>
                <a:gd name="T25" fmla="*/ 46 h 88"/>
                <a:gd name="T26" fmla="*/ 4 w 566"/>
                <a:gd name="T27" fmla="*/ 50 h 88"/>
                <a:gd name="T28" fmla="*/ 10 w 566"/>
                <a:gd name="T29" fmla="*/ 55 h 88"/>
                <a:gd name="T30" fmla="*/ 17 w 566"/>
                <a:gd name="T31" fmla="*/ 59 h 88"/>
                <a:gd name="T32" fmla="*/ 29 w 566"/>
                <a:gd name="T33" fmla="*/ 63 h 88"/>
                <a:gd name="T34" fmla="*/ 42 w 566"/>
                <a:gd name="T35" fmla="*/ 67 h 88"/>
                <a:gd name="T36" fmla="*/ 58 w 566"/>
                <a:gd name="T37" fmla="*/ 71 h 88"/>
                <a:gd name="T38" fmla="*/ 75 w 566"/>
                <a:gd name="T39" fmla="*/ 73 h 88"/>
                <a:gd name="T40" fmla="*/ 104 w 566"/>
                <a:gd name="T41" fmla="*/ 78 h 88"/>
                <a:gd name="T42" fmla="*/ 148 w 566"/>
                <a:gd name="T43" fmla="*/ 82 h 88"/>
                <a:gd name="T44" fmla="*/ 200 w 566"/>
                <a:gd name="T45" fmla="*/ 86 h 88"/>
                <a:gd name="T46" fmla="*/ 255 w 566"/>
                <a:gd name="T47" fmla="*/ 88 h 88"/>
                <a:gd name="T48" fmla="*/ 313 w 566"/>
                <a:gd name="T49" fmla="*/ 88 h 88"/>
                <a:gd name="T50" fmla="*/ 368 w 566"/>
                <a:gd name="T51" fmla="*/ 86 h 88"/>
                <a:gd name="T52" fmla="*/ 418 w 566"/>
                <a:gd name="T53" fmla="*/ 82 h 88"/>
                <a:gd name="T54" fmla="*/ 464 w 566"/>
                <a:gd name="T55" fmla="*/ 78 h 88"/>
                <a:gd name="T56" fmla="*/ 493 w 566"/>
                <a:gd name="T57" fmla="*/ 73 h 88"/>
                <a:gd name="T58" fmla="*/ 510 w 566"/>
                <a:gd name="T59" fmla="*/ 71 h 88"/>
                <a:gd name="T60" fmla="*/ 526 w 566"/>
                <a:gd name="T61" fmla="*/ 67 h 88"/>
                <a:gd name="T62" fmla="*/ 539 w 566"/>
                <a:gd name="T63" fmla="*/ 63 h 88"/>
                <a:gd name="T64" fmla="*/ 549 w 566"/>
                <a:gd name="T65" fmla="*/ 59 h 88"/>
                <a:gd name="T66" fmla="*/ 558 w 566"/>
                <a:gd name="T67" fmla="*/ 55 h 88"/>
                <a:gd name="T68" fmla="*/ 564 w 566"/>
                <a:gd name="T69" fmla="*/ 50 h 88"/>
                <a:gd name="T70" fmla="*/ 566 w 566"/>
                <a:gd name="T71" fmla="*/ 46 h 88"/>
                <a:gd name="T72" fmla="*/ 566 w 566"/>
                <a:gd name="T73" fmla="*/ 42 h 88"/>
                <a:gd name="T74" fmla="*/ 564 w 566"/>
                <a:gd name="T75" fmla="*/ 36 h 88"/>
                <a:gd name="T76" fmla="*/ 558 w 566"/>
                <a:gd name="T77" fmla="*/ 32 h 88"/>
                <a:gd name="T78" fmla="*/ 549 w 566"/>
                <a:gd name="T79" fmla="*/ 28 h 88"/>
                <a:gd name="T80" fmla="*/ 539 w 566"/>
                <a:gd name="T81" fmla="*/ 25 h 88"/>
                <a:gd name="T82" fmla="*/ 526 w 566"/>
                <a:gd name="T83" fmla="*/ 21 h 88"/>
                <a:gd name="T84" fmla="*/ 510 w 566"/>
                <a:gd name="T85" fmla="*/ 17 h 88"/>
                <a:gd name="T86" fmla="*/ 493 w 566"/>
                <a:gd name="T87" fmla="*/ 13 h 88"/>
                <a:gd name="T88" fmla="*/ 464 w 566"/>
                <a:gd name="T89" fmla="*/ 9 h 88"/>
                <a:gd name="T90" fmla="*/ 418 w 566"/>
                <a:gd name="T91" fmla="*/ 5 h 88"/>
                <a:gd name="T92" fmla="*/ 368 w 566"/>
                <a:gd name="T93" fmla="*/ 2 h 88"/>
                <a:gd name="T94" fmla="*/ 313 w 566"/>
                <a:gd name="T9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8">
                  <a:moveTo>
                    <a:pt x="284" y="0"/>
                  </a:moveTo>
                  <a:lnTo>
                    <a:pt x="255" y="0"/>
                  </a:lnTo>
                  <a:lnTo>
                    <a:pt x="226" y="0"/>
                  </a:lnTo>
                  <a:lnTo>
                    <a:pt x="200" y="2"/>
                  </a:lnTo>
                  <a:lnTo>
                    <a:pt x="173" y="3"/>
                  </a:lnTo>
                  <a:lnTo>
                    <a:pt x="148" y="5"/>
                  </a:lnTo>
                  <a:lnTo>
                    <a:pt x="125" y="7"/>
                  </a:lnTo>
                  <a:lnTo>
                    <a:pt x="104" y="9"/>
                  </a:lnTo>
                  <a:lnTo>
                    <a:pt x="83" y="13"/>
                  </a:lnTo>
                  <a:lnTo>
                    <a:pt x="75" y="13"/>
                  </a:lnTo>
                  <a:lnTo>
                    <a:pt x="65" y="15"/>
                  </a:lnTo>
                  <a:lnTo>
                    <a:pt x="58" y="17"/>
                  </a:lnTo>
                  <a:lnTo>
                    <a:pt x="48" y="19"/>
                  </a:lnTo>
                  <a:lnTo>
                    <a:pt x="42" y="21"/>
                  </a:lnTo>
                  <a:lnTo>
                    <a:pt x="35" y="23"/>
                  </a:lnTo>
                  <a:lnTo>
                    <a:pt x="29" y="25"/>
                  </a:lnTo>
                  <a:lnTo>
                    <a:pt x="23" y="26"/>
                  </a:lnTo>
                  <a:lnTo>
                    <a:pt x="17" y="28"/>
                  </a:lnTo>
                  <a:lnTo>
                    <a:pt x="13" y="30"/>
                  </a:lnTo>
                  <a:lnTo>
                    <a:pt x="10" y="32"/>
                  </a:lnTo>
                  <a:lnTo>
                    <a:pt x="6" y="34"/>
                  </a:lnTo>
                  <a:lnTo>
                    <a:pt x="4" y="36"/>
                  </a:lnTo>
                  <a:lnTo>
                    <a:pt x="2" y="40"/>
                  </a:lnTo>
                  <a:lnTo>
                    <a:pt x="0" y="42"/>
                  </a:lnTo>
                  <a:lnTo>
                    <a:pt x="0" y="44"/>
                  </a:lnTo>
                  <a:lnTo>
                    <a:pt x="0" y="46"/>
                  </a:lnTo>
                  <a:lnTo>
                    <a:pt x="2" y="48"/>
                  </a:lnTo>
                  <a:lnTo>
                    <a:pt x="4" y="50"/>
                  </a:lnTo>
                  <a:lnTo>
                    <a:pt x="6" y="53"/>
                  </a:lnTo>
                  <a:lnTo>
                    <a:pt x="10" y="55"/>
                  </a:lnTo>
                  <a:lnTo>
                    <a:pt x="13" y="57"/>
                  </a:lnTo>
                  <a:lnTo>
                    <a:pt x="17" y="59"/>
                  </a:lnTo>
                  <a:lnTo>
                    <a:pt x="23" y="61"/>
                  </a:lnTo>
                  <a:lnTo>
                    <a:pt x="29" y="63"/>
                  </a:lnTo>
                  <a:lnTo>
                    <a:pt x="35" y="65"/>
                  </a:lnTo>
                  <a:lnTo>
                    <a:pt x="42" y="67"/>
                  </a:lnTo>
                  <a:lnTo>
                    <a:pt x="48" y="69"/>
                  </a:lnTo>
                  <a:lnTo>
                    <a:pt x="58" y="71"/>
                  </a:lnTo>
                  <a:lnTo>
                    <a:pt x="65" y="73"/>
                  </a:lnTo>
                  <a:lnTo>
                    <a:pt x="75" y="73"/>
                  </a:lnTo>
                  <a:lnTo>
                    <a:pt x="83" y="74"/>
                  </a:lnTo>
                  <a:lnTo>
                    <a:pt x="104" y="78"/>
                  </a:lnTo>
                  <a:lnTo>
                    <a:pt x="125" y="80"/>
                  </a:lnTo>
                  <a:lnTo>
                    <a:pt x="148" y="82"/>
                  </a:lnTo>
                  <a:lnTo>
                    <a:pt x="173" y="84"/>
                  </a:lnTo>
                  <a:lnTo>
                    <a:pt x="200" y="86"/>
                  </a:lnTo>
                  <a:lnTo>
                    <a:pt x="226" y="88"/>
                  </a:lnTo>
                  <a:lnTo>
                    <a:pt x="255" y="88"/>
                  </a:lnTo>
                  <a:lnTo>
                    <a:pt x="284" y="88"/>
                  </a:lnTo>
                  <a:lnTo>
                    <a:pt x="313" y="88"/>
                  </a:lnTo>
                  <a:lnTo>
                    <a:pt x="341" y="88"/>
                  </a:lnTo>
                  <a:lnTo>
                    <a:pt x="368" y="86"/>
                  </a:lnTo>
                  <a:lnTo>
                    <a:pt x="393" y="84"/>
                  </a:lnTo>
                  <a:lnTo>
                    <a:pt x="418" y="82"/>
                  </a:lnTo>
                  <a:lnTo>
                    <a:pt x="441" y="80"/>
                  </a:lnTo>
                  <a:lnTo>
                    <a:pt x="464" y="78"/>
                  </a:lnTo>
                  <a:lnTo>
                    <a:pt x="483" y="74"/>
                  </a:lnTo>
                  <a:lnTo>
                    <a:pt x="493" y="73"/>
                  </a:lnTo>
                  <a:lnTo>
                    <a:pt x="503" y="73"/>
                  </a:lnTo>
                  <a:lnTo>
                    <a:pt x="510" y="71"/>
                  </a:lnTo>
                  <a:lnTo>
                    <a:pt x="518" y="69"/>
                  </a:lnTo>
                  <a:lnTo>
                    <a:pt x="526" y="67"/>
                  </a:lnTo>
                  <a:lnTo>
                    <a:pt x="531" y="65"/>
                  </a:lnTo>
                  <a:lnTo>
                    <a:pt x="539" y="63"/>
                  </a:lnTo>
                  <a:lnTo>
                    <a:pt x="545" y="61"/>
                  </a:lnTo>
                  <a:lnTo>
                    <a:pt x="549" y="59"/>
                  </a:lnTo>
                  <a:lnTo>
                    <a:pt x="554" y="57"/>
                  </a:lnTo>
                  <a:lnTo>
                    <a:pt x="558" y="55"/>
                  </a:lnTo>
                  <a:lnTo>
                    <a:pt x="560" y="53"/>
                  </a:lnTo>
                  <a:lnTo>
                    <a:pt x="564" y="50"/>
                  </a:lnTo>
                  <a:lnTo>
                    <a:pt x="566" y="48"/>
                  </a:lnTo>
                  <a:lnTo>
                    <a:pt x="566" y="46"/>
                  </a:lnTo>
                  <a:lnTo>
                    <a:pt x="566" y="44"/>
                  </a:lnTo>
                  <a:lnTo>
                    <a:pt x="566" y="42"/>
                  </a:lnTo>
                  <a:lnTo>
                    <a:pt x="566" y="40"/>
                  </a:lnTo>
                  <a:lnTo>
                    <a:pt x="564" y="36"/>
                  </a:lnTo>
                  <a:lnTo>
                    <a:pt x="560" y="34"/>
                  </a:lnTo>
                  <a:lnTo>
                    <a:pt x="558" y="32"/>
                  </a:lnTo>
                  <a:lnTo>
                    <a:pt x="554" y="30"/>
                  </a:lnTo>
                  <a:lnTo>
                    <a:pt x="549" y="28"/>
                  </a:lnTo>
                  <a:lnTo>
                    <a:pt x="545" y="26"/>
                  </a:lnTo>
                  <a:lnTo>
                    <a:pt x="539" y="25"/>
                  </a:lnTo>
                  <a:lnTo>
                    <a:pt x="531" y="23"/>
                  </a:lnTo>
                  <a:lnTo>
                    <a:pt x="526" y="21"/>
                  </a:lnTo>
                  <a:lnTo>
                    <a:pt x="518" y="19"/>
                  </a:lnTo>
                  <a:lnTo>
                    <a:pt x="510" y="17"/>
                  </a:lnTo>
                  <a:lnTo>
                    <a:pt x="503" y="15"/>
                  </a:lnTo>
                  <a:lnTo>
                    <a:pt x="493" y="13"/>
                  </a:lnTo>
                  <a:lnTo>
                    <a:pt x="483" y="13"/>
                  </a:lnTo>
                  <a:lnTo>
                    <a:pt x="464" y="9"/>
                  </a:lnTo>
                  <a:lnTo>
                    <a:pt x="441" y="7"/>
                  </a:lnTo>
                  <a:lnTo>
                    <a:pt x="418" y="5"/>
                  </a:lnTo>
                  <a:lnTo>
                    <a:pt x="393" y="3"/>
                  </a:lnTo>
                  <a:lnTo>
                    <a:pt x="368" y="2"/>
                  </a:lnTo>
                  <a:lnTo>
                    <a:pt x="341" y="0"/>
                  </a:lnTo>
                  <a:lnTo>
                    <a:pt x="313" y="0"/>
                  </a:lnTo>
                  <a:lnTo>
                    <a:pt x="284" y="0"/>
                  </a:lnTo>
                </a:path>
              </a:pathLst>
            </a:custGeom>
            <a:noFill/>
            <a:ln w="7938">
              <a:solidFill>
                <a:srgbClr val="FF33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21" name="Freeform 41"/>
            <p:cNvSpPr>
              <a:spLocks/>
            </p:cNvSpPr>
            <p:nvPr/>
          </p:nvSpPr>
          <p:spPr bwMode="auto">
            <a:xfrm>
              <a:off x="4131" y="944"/>
              <a:ext cx="180" cy="257"/>
            </a:xfrm>
            <a:custGeom>
              <a:avLst/>
              <a:gdLst>
                <a:gd name="T0" fmla="*/ 358 w 358"/>
                <a:gd name="T1" fmla="*/ 386 h 512"/>
                <a:gd name="T2" fmla="*/ 268 w 358"/>
                <a:gd name="T3" fmla="*/ 386 h 512"/>
                <a:gd name="T4" fmla="*/ 268 w 358"/>
                <a:gd name="T5" fmla="*/ 0 h 512"/>
                <a:gd name="T6" fmla="*/ 178 w 358"/>
                <a:gd name="T7" fmla="*/ 65 h 512"/>
                <a:gd name="T8" fmla="*/ 90 w 358"/>
                <a:gd name="T9" fmla="*/ 0 h 512"/>
                <a:gd name="T10" fmla="*/ 90 w 358"/>
                <a:gd name="T11" fmla="*/ 386 h 512"/>
                <a:gd name="T12" fmla="*/ 0 w 358"/>
                <a:gd name="T13" fmla="*/ 386 h 512"/>
                <a:gd name="T14" fmla="*/ 178 w 358"/>
                <a:gd name="T15" fmla="*/ 512 h 512"/>
                <a:gd name="T16" fmla="*/ 358 w 358"/>
                <a:gd name="T17" fmla="*/ 38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512">
                  <a:moveTo>
                    <a:pt x="358" y="386"/>
                  </a:moveTo>
                  <a:lnTo>
                    <a:pt x="268" y="386"/>
                  </a:lnTo>
                  <a:lnTo>
                    <a:pt x="268" y="0"/>
                  </a:lnTo>
                  <a:lnTo>
                    <a:pt x="178" y="65"/>
                  </a:lnTo>
                  <a:lnTo>
                    <a:pt x="90" y="0"/>
                  </a:lnTo>
                  <a:lnTo>
                    <a:pt x="90" y="386"/>
                  </a:lnTo>
                  <a:lnTo>
                    <a:pt x="0" y="386"/>
                  </a:lnTo>
                  <a:lnTo>
                    <a:pt x="178" y="512"/>
                  </a:lnTo>
                  <a:lnTo>
                    <a:pt x="358" y="38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22" name="Freeform 42"/>
            <p:cNvSpPr>
              <a:spLocks/>
            </p:cNvSpPr>
            <p:nvPr/>
          </p:nvSpPr>
          <p:spPr bwMode="auto">
            <a:xfrm>
              <a:off x="4131" y="944"/>
              <a:ext cx="180" cy="257"/>
            </a:xfrm>
            <a:custGeom>
              <a:avLst/>
              <a:gdLst>
                <a:gd name="T0" fmla="*/ 358 w 358"/>
                <a:gd name="T1" fmla="*/ 386 h 512"/>
                <a:gd name="T2" fmla="*/ 268 w 358"/>
                <a:gd name="T3" fmla="*/ 386 h 512"/>
                <a:gd name="T4" fmla="*/ 268 w 358"/>
                <a:gd name="T5" fmla="*/ 0 h 512"/>
                <a:gd name="T6" fmla="*/ 178 w 358"/>
                <a:gd name="T7" fmla="*/ 65 h 512"/>
                <a:gd name="T8" fmla="*/ 90 w 358"/>
                <a:gd name="T9" fmla="*/ 0 h 512"/>
                <a:gd name="T10" fmla="*/ 90 w 358"/>
                <a:gd name="T11" fmla="*/ 386 h 512"/>
                <a:gd name="T12" fmla="*/ 0 w 358"/>
                <a:gd name="T13" fmla="*/ 386 h 512"/>
                <a:gd name="T14" fmla="*/ 178 w 358"/>
                <a:gd name="T15" fmla="*/ 512 h 512"/>
                <a:gd name="T16" fmla="*/ 358 w 358"/>
                <a:gd name="T17" fmla="*/ 38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8" h="512">
                  <a:moveTo>
                    <a:pt x="358" y="386"/>
                  </a:moveTo>
                  <a:lnTo>
                    <a:pt x="268" y="386"/>
                  </a:lnTo>
                  <a:lnTo>
                    <a:pt x="268" y="0"/>
                  </a:lnTo>
                  <a:lnTo>
                    <a:pt x="178" y="65"/>
                  </a:lnTo>
                  <a:lnTo>
                    <a:pt x="90" y="0"/>
                  </a:lnTo>
                  <a:lnTo>
                    <a:pt x="90" y="386"/>
                  </a:lnTo>
                  <a:lnTo>
                    <a:pt x="0" y="386"/>
                  </a:lnTo>
                  <a:lnTo>
                    <a:pt x="178" y="512"/>
                  </a:lnTo>
                  <a:lnTo>
                    <a:pt x="358" y="386"/>
                  </a:lnTo>
                  <a:close/>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25" name="Rectangle 45"/>
            <p:cNvSpPr>
              <a:spLocks noChangeArrowheads="1"/>
            </p:cNvSpPr>
            <p:nvPr/>
          </p:nvSpPr>
          <p:spPr bwMode="auto">
            <a:xfrm>
              <a:off x="4029" y="1029"/>
              <a:ext cx="27"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sp>
          <p:nvSpPr>
            <p:cNvPr id="20563" name="Freeform 83"/>
            <p:cNvSpPr>
              <a:spLocks/>
            </p:cNvSpPr>
            <p:nvPr/>
          </p:nvSpPr>
          <p:spPr bwMode="auto">
            <a:xfrm>
              <a:off x="4080" y="2592"/>
              <a:ext cx="283" cy="43"/>
            </a:xfrm>
            <a:custGeom>
              <a:avLst/>
              <a:gdLst>
                <a:gd name="T0" fmla="*/ 253 w 566"/>
                <a:gd name="T1" fmla="*/ 0 h 87"/>
                <a:gd name="T2" fmla="*/ 198 w 566"/>
                <a:gd name="T3" fmla="*/ 2 h 87"/>
                <a:gd name="T4" fmla="*/ 148 w 566"/>
                <a:gd name="T5" fmla="*/ 4 h 87"/>
                <a:gd name="T6" fmla="*/ 102 w 566"/>
                <a:gd name="T7" fmla="*/ 10 h 87"/>
                <a:gd name="T8" fmla="*/ 73 w 566"/>
                <a:gd name="T9" fmla="*/ 14 h 87"/>
                <a:gd name="T10" fmla="*/ 56 w 566"/>
                <a:gd name="T11" fmla="*/ 17 h 87"/>
                <a:gd name="T12" fmla="*/ 41 w 566"/>
                <a:gd name="T13" fmla="*/ 19 h 87"/>
                <a:gd name="T14" fmla="*/ 27 w 566"/>
                <a:gd name="T15" fmla="*/ 23 h 87"/>
                <a:gd name="T16" fmla="*/ 17 w 566"/>
                <a:gd name="T17" fmla="*/ 27 h 87"/>
                <a:gd name="T18" fmla="*/ 8 w 566"/>
                <a:gd name="T19" fmla="*/ 33 h 87"/>
                <a:gd name="T20" fmla="*/ 2 w 566"/>
                <a:gd name="T21" fmla="*/ 37 h 87"/>
                <a:gd name="T22" fmla="*/ 0 w 566"/>
                <a:gd name="T23" fmla="*/ 41 h 87"/>
                <a:gd name="T24" fmla="*/ 0 w 566"/>
                <a:gd name="T25" fmla="*/ 44 h 87"/>
                <a:gd name="T26" fmla="*/ 2 w 566"/>
                <a:gd name="T27" fmla="*/ 50 h 87"/>
                <a:gd name="T28" fmla="*/ 8 w 566"/>
                <a:gd name="T29" fmla="*/ 54 h 87"/>
                <a:gd name="T30" fmla="*/ 17 w 566"/>
                <a:gd name="T31" fmla="*/ 58 h 87"/>
                <a:gd name="T32" fmla="*/ 27 w 566"/>
                <a:gd name="T33" fmla="*/ 62 h 87"/>
                <a:gd name="T34" fmla="*/ 41 w 566"/>
                <a:gd name="T35" fmla="*/ 65 h 87"/>
                <a:gd name="T36" fmla="*/ 56 w 566"/>
                <a:gd name="T37" fmla="*/ 69 h 87"/>
                <a:gd name="T38" fmla="*/ 73 w 566"/>
                <a:gd name="T39" fmla="*/ 71 h 87"/>
                <a:gd name="T40" fmla="*/ 102 w 566"/>
                <a:gd name="T41" fmla="*/ 77 h 87"/>
                <a:gd name="T42" fmla="*/ 148 w 566"/>
                <a:gd name="T43" fmla="*/ 81 h 87"/>
                <a:gd name="T44" fmla="*/ 198 w 566"/>
                <a:gd name="T45" fmla="*/ 85 h 87"/>
                <a:gd name="T46" fmla="*/ 253 w 566"/>
                <a:gd name="T47" fmla="*/ 87 h 87"/>
                <a:gd name="T48" fmla="*/ 311 w 566"/>
                <a:gd name="T49" fmla="*/ 87 h 87"/>
                <a:gd name="T50" fmla="*/ 367 w 566"/>
                <a:gd name="T51" fmla="*/ 85 h 87"/>
                <a:gd name="T52" fmla="*/ 418 w 566"/>
                <a:gd name="T53" fmla="*/ 81 h 87"/>
                <a:gd name="T54" fmla="*/ 463 w 566"/>
                <a:gd name="T55" fmla="*/ 77 h 87"/>
                <a:gd name="T56" fmla="*/ 491 w 566"/>
                <a:gd name="T57" fmla="*/ 71 h 87"/>
                <a:gd name="T58" fmla="*/ 509 w 566"/>
                <a:gd name="T59" fmla="*/ 69 h 87"/>
                <a:gd name="T60" fmla="*/ 524 w 566"/>
                <a:gd name="T61" fmla="*/ 65 h 87"/>
                <a:gd name="T62" fmla="*/ 537 w 566"/>
                <a:gd name="T63" fmla="*/ 62 h 87"/>
                <a:gd name="T64" fmla="*/ 549 w 566"/>
                <a:gd name="T65" fmla="*/ 58 h 87"/>
                <a:gd name="T66" fmla="*/ 556 w 566"/>
                <a:gd name="T67" fmla="*/ 54 h 87"/>
                <a:gd name="T68" fmla="*/ 562 w 566"/>
                <a:gd name="T69" fmla="*/ 50 h 87"/>
                <a:gd name="T70" fmla="*/ 566 w 566"/>
                <a:gd name="T71" fmla="*/ 44 h 87"/>
                <a:gd name="T72" fmla="*/ 566 w 566"/>
                <a:gd name="T73" fmla="*/ 41 h 87"/>
                <a:gd name="T74" fmla="*/ 562 w 566"/>
                <a:gd name="T75" fmla="*/ 37 h 87"/>
                <a:gd name="T76" fmla="*/ 556 w 566"/>
                <a:gd name="T77" fmla="*/ 33 h 87"/>
                <a:gd name="T78" fmla="*/ 549 w 566"/>
                <a:gd name="T79" fmla="*/ 27 h 87"/>
                <a:gd name="T80" fmla="*/ 537 w 566"/>
                <a:gd name="T81" fmla="*/ 23 h 87"/>
                <a:gd name="T82" fmla="*/ 524 w 566"/>
                <a:gd name="T83" fmla="*/ 19 h 87"/>
                <a:gd name="T84" fmla="*/ 509 w 566"/>
                <a:gd name="T85" fmla="*/ 17 h 87"/>
                <a:gd name="T86" fmla="*/ 491 w 566"/>
                <a:gd name="T87" fmla="*/ 14 h 87"/>
                <a:gd name="T88" fmla="*/ 463 w 566"/>
                <a:gd name="T89" fmla="*/ 10 h 87"/>
                <a:gd name="T90" fmla="*/ 418 w 566"/>
                <a:gd name="T91" fmla="*/ 4 h 87"/>
                <a:gd name="T92" fmla="*/ 367 w 566"/>
                <a:gd name="T93" fmla="*/ 2 h 87"/>
                <a:gd name="T94" fmla="*/ 311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2" y="0"/>
                  </a:moveTo>
                  <a:lnTo>
                    <a:pt x="253" y="0"/>
                  </a:lnTo>
                  <a:lnTo>
                    <a:pt x="227" y="0"/>
                  </a:lnTo>
                  <a:lnTo>
                    <a:pt x="198" y="2"/>
                  </a:lnTo>
                  <a:lnTo>
                    <a:pt x="173" y="2"/>
                  </a:lnTo>
                  <a:lnTo>
                    <a:pt x="148" y="4"/>
                  </a:lnTo>
                  <a:lnTo>
                    <a:pt x="125" y="6"/>
                  </a:lnTo>
                  <a:lnTo>
                    <a:pt x="102" y="10"/>
                  </a:lnTo>
                  <a:lnTo>
                    <a:pt x="83" y="12"/>
                  </a:lnTo>
                  <a:lnTo>
                    <a:pt x="73" y="14"/>
                  </a:lnTo>
                  <a:lnTo>
                    <a:pt x="64" y="16"/>
                  </a:lnTo>
                  <a:lnTo>
                    <a:pt x="56" y="17"/>
                  </a:lnTo>
                  <a:lnTo>
                    <a:pt x="48" y="19"/>
                  </a:lnTo>
                  <a:lnTo>
                    <a:pt x="41" y="19"/>
                  </a:lnTo>
                  <a:lnTo>
                    <a:pt x="35" y="21"/>
                  </a:lnTo>
                  <a:lnTo>
                    <a:pt x="27" y="23"/>
                  </a:lnTo>
                  <a:lnTo>
                    <a:pt x="21" y="25"/>
                  </a:lnTo>
                  <a:lnTo>
                    <a:pt x="17" y="27"/>
                  </a:lnTo>
                  <a:lnTo>
                    <a:pt x="12" y="29"/>
                  </a:lnTo>
                  <a:lnTo>
                    <a:pt x="8" y="33"/>
                  </a:lnTo>
                  <a:lnTo>
                    <a:pt x="6" y="35"/>
                  </a:lnTo>
                  <a:lnTo>
                    <a:pt x="2" y="37"/>
                  </a:lnTo>
                  <a:lnTo>
                    <a:pt x="2" y="39"/>
                  </a:lnTo>
                  <a:lnTo>
                    <a:pt x="0" y="41"/>
                  </a:lnTo>
                  <a:lnTo>
                    <a:pt x="0" y="42"/>
                  </a:lnTo>
                  <a:lnTo>
                    <a:pt x="0" y="44"/>
                  </a:lnTo>
                  <a:lnTo>
                    <a:pt x="2" y="46"/>
                  </a:lnTo>
                  <a:lnTo>
                    <a:pt x="2" y="50"/>
                  </a:lnTo>
                  <a:lnTo>
                    <a:pt x="6" y="52"/>
                  </a:lnTo>
                  <a:lnTo>
                    <a:pt x="8" y="54"/>
                  </a:lnTo>
                  <a:lnTo>
                    <a:pt x="12" y="56"/>
                  </a:lnTo>
                  <a:lnTo>
                    <a:pt x="17" y="58"/>
                  </a:lnTo>
                  <a:lnTo>
                    <a:pt x="21" y="60"/>
                  </a:lnTo>
                  <a:lnTo>
                    <a:pt x="27" y="62"/>
                  </a:lnTo>
                  <a:lnTo>
                    <a:pt x="35" y="64"/>
                  </a:lnTo>
                  <a:lnTo>
                    <a:pt x="41" y="65"/>
                  </a:lnTo>
                  <a:lnTo>
                    <a:pt x="48" y="67"/>
                  </a:lnTo>
                  <a:lnTo>
                    <a:pt x="56" y="69"/>
                  </a:lnTo>
                  <a:lnTo>
                    <a:pt x="64" y="69"/>
                  </a:lnTo>
                  <a:lnTo>
                    <a:pt x="73" y="71"/>
                  </a:lnTo>
                  <a:lnTo>
                    <a:pt x="83" y="73"/>
                  </a:lnTo>
                  <a:lnTo>
                    <a:pt x="102" y="77"/>
                  </a:lnTo>
                  <a:lnTo>
                    <a:pt x="125" y="79"/>
                  </a:lnTo>
                  <a:lnTo>
                    <a:pt x="148" y="81"/>
                  </a:lnTo>
                  <a:lnTo>
                    <a:pt x="173" y="83"/>
                  </a:lnTo>
                  <a:lnTo>
                    <a:pt x="198" y="85"/>
                  </a:lnTo>
                  <a:lnTo>
                    <a:pt x="227" y="85"/>
                  </a:lnTo>
                  <a:lnTo>
                    <a:pt x="253" y="87"/>
                  </a:lnTo>
                  <a:lnTo>
                    <a:pt x="282" y="87"/>
                  </a:lnTo>
                  <a:lnTo>
                    <a:pt x="311" y="87"/>
                  </a:lnTo>
                  <a:lnTo>
                    <a:pt x="340" y="85"/>
                  </a:lnTo>
                  <a:lnTo>
                    <a:pt x="367" y="85"/>
                  </a:lnTo>
                  <a:lnTo>
                    <a:pt x="393" y="83"/>
                  </a:lnTo>
                  <a:lnTo>
                    <a:pt x="418" y="81"/>
                  </a:lnTo>
                  <a:lnTo>
                    <a:pt x="441" y="79"/>
                  </a:lnTo>
                  <a:lnTo>
                    <a:pt x="463" y="77"/>
                  </a:lnTo>
                  <a:lnTo>
                    <a:pt x="484" y="73"/>
                  </a:lnTo>
                  <a:lnTo>
                    <a:pt x="491" y="71"/>
                  </a:lnTo>
                  <a:lnTo>
                    <a:pt x="501" y="69"/>
                  </a:lnTo>
                  <a:lnTo>
                    <a:pt x="509" y="69"/>
                  </a:lnTo>
                  <a:lnTo>
                    <a:pt x="518" y="67"/>
                  </a:lnTo>
                  <a:lnTo>
                    <a:pt x="524" y="65"/>
                  </a:lnTo>
                  <a:lnTo>
                    <a:pt x="532" y="64"/>
                  </a:lnTo>
                  <a:lnTo>
                    <a:pt x="537" y="62"/>
                  </a:lnTo>
                  <a:lnTo>
                    <a:pt x="543" y="60"/>
                  </a:lnTo>
                  <a:lnTo>
                    <a:pt x="549" y="58"/>
                  </a:lnTo>
                  <a:lnTo>
                    <a:pt x="553" y="56"/>
                  </a:lnTo>
                  <a:lnTo>
                    <a:pt x="556" y="54"/>
                  </a:lnTo>
                  <a:lnTo>
                    <a:pt x="560" y="52"/>
                  </a:lnTo>
                  <a:lnTo>
                    <a:pt x="562" y="50"/>
                  </a:lnTo>
                  <a:lnTo>
                    <a:pt x="564" y="46"/>
                  </a:lnTo>
                  <a:lnTo>
                    <a:pt x="566" y="44"/>
                  </a:lnTo>
                  <a:lnTo>
                    <a:pt x="566" y="42"/>
                  </a:lnTo>
                  <a:lnTo>
                    <a:pt x="566" y="41"/>
                  </a:lnTo>
                  <a:lnTo>
                    <a:pt x="564" y="39"/>
                  </a:lnTo>
                  <a:lnTo>
                    <a:pt x="562" y="37"/>
                  </a:lnTo>
                  <a:lnTo>
                    <a:pt x="560" y="35"/>
                  </a:lnTo>
                  <a:lnTo>
                    <a:pt x="556" y="33"/>
                  </a:lnTo>
                  <a:lnTo>
                    <a:pt x="553" y="29"/>
                  </a:lnTo>
                  <a:lnTo>
                    <a:pt x="549" y="27"/>
                  </a:lnTo>
                  <a:lnTo>
                    <a:pt x="543" y="25"/>
                  </a:lnTo>
                  <a:lnTo>
                    <a:pt x="537" y="23"/>
                  </a:lnTo>
                  <a:lnTo>
                    <a:pt x="532" y="21"/>
                  </a:lnTo>
                  <a:lnTo>
                    <a:pt x="524" y="19"/>
                  </a:lnTo>
                  <a:lnTo>
                    <a:pt x="518" y="19"/>
                  </a:lnTo>
                  <a:lnTo>
                    <a:pt x="509" y="17"/>
                  </a:lnTo>
                  <a:lnTo>
                    <a:pt x="501" y="16"/>
                  </a:lnTo>
                  <a:lnTo>
                    <a:pt x="491" y="14"/>
                  </a:lnTo>
                  <a:lnTo>
                    <a:pt x="484" y="12"/>
                  </a:lnTo>
                  <a:lnTo>
                    <a:pt x="463" y="10"/>
                  </a:lnTo>
                  <a:lnTo>
                    <a:pt x="441" y="6"/>
                  </a:lnTo>
                  <a:lnTo>
                    <a:pt x="418" y="4"/>
                  </a:lnTo>
                  <a:lnTo>
                    <a:pt x="393" y="2"/>
                  </a:lnTo>
                  <a:lnTo>
                    <a:pt x="367" y="2"/>
                  </a:lnTo>
                  <a:lnTo>
                    <a:pt x="340" y="0"/>
                  </a:lnTo>
                  <a:lnTo>
                    <a:pt x="311" y="0"/>
                  </a:lnTo>
                  <a:lnTo>
                    <a:pt x="282" y="0"/>
                  </a:lnTo>
                </a:path>
              </a:pathLst>
            </a:custGeom>
            <a:solidFill>
              <a:schemeClr val="tx1"/>
            </a:solidFill>
            <a:ln w="7938">
              <a:solidFill>
                <a:srgbClr val="000000"/>
              </a:solidFill>
              <a:prstDash val="solid"/>
              <a:round/>
              <a:headEnd/>
              <a:tailEnd/>
            </a:ln>
          </p:spPr>
          <p:txBody>
            <a:bodyPr/>
            <a:lstStyle/>
            <a:p>
              <a:endParaRPr lang="en-GB"/>
            </a:p>
          </p:txBody>
        </p:sp>
        <p:sp>
          <p:nvSpPr>
            <p:cNvPr id="20564" name="Freeform 84"/>
            <p:cNvSpPr>
              <a:spLocks/>
            </p:cNvSpPr>
            <p:nvPr/>
          </p:nvSpPr>
          <p:spPr bwMode="auto">
            <a:xfrm>
              <a:off x="4097" y="2891"/>
              <a:ext cx="283" cy="44"/>
            </a:xfrm>
            <a:custGeom>
              <a:avLst/>
              <a:gdLst>
                <a:gd name="T0" fmla="*/ 256 w 566"/>
                <a:gd name="T1" fmla="*/ 2 h 86"/>
                <a:gd name="T2" fmla="*/ 200 w 566"/>
                <a:gd name="T3" fmla="*/ 2 h 86"/>
                <a:gd name="T4" fmla="*/ 148 w 566"/>
                <a:gd name="T5" fmla="*/ 5 h 86"/>
                <a:gd name="T6" fmla="*/ 104 w 566"/>
                <a:gd name="T7" fmla="*/ 11 h 86"/>
                <a:gd name="T8" fmla="*/ 73 w 566"/>
                <a:gd name="T9" fmla="*/ 15 h 86"/>
                <a:gd name="T10" fmla="*/ 56 w 566"/>
                <a:gd name="T11" fmla="*/ 19 h 86"/>
                <a:gd name="T12" fmla="*/ 41 w 566"/>
                <a:gd name="T13" fmla="*/ 21 h 86"/>
                <a:gd name="T14" fmla="*/ 29 w 566"/>
                <a:gd name="T15" fmla="*/ 25 h 86"/>
                <a:gd name="T16" fmla="*/ 18 w 566"/>
                <a:gd name="T17" fmla="*/ 28 h 86"/>
                <a:gd name="T18" fmla="*/ 10 w 566"/>
                <a:gd name="T19" fmla="*/ 32 h 86"/>
                <a:gd name="T20" fmla="*/ 4 w 566"/>
                <a:gd name="T21" fmla="*/ 38 h 86"/>
                <a:gd name="T22" fmla="*/ 0 w 566"/>
                <a:gd name="T23" fmla="*/ 42 h 86"/>
                <a:gd name="T24" fmla="*/ 0 w 566"/>
                <a:gd name="T25" fmla="*/ 46 h 86"/>
                <a:gd name="T26" fmla="*/ 4 w 566"/>
                <a:gd name="T27" fmla="*/ 50 h 86"/>
                <a:gd name="T28" fmla="*/ 10 w 566"/>
                <a:gd name="T29" fmla="*/ 55 h 86"/>
                <a:gd name="T30" fmla="*/ 18 w 566"/>
                <a:gd name="T31" fmla="*/ 59 h 86"/>
                <a:gd name="T32" fmla="*/ 29 w 566"/>
                <a:gd name="T33" fmla="*/ 63 h 86"/>
                <a:gd name="T34" fmla="*/ 41 w 566"/>
                <a:gd name="T35" fmla="*/ 67 h 86"/>
                <a:gd name="T36" fmla="*/ 56 w 566"/>
                <a:gd name="T37" fmla="*/ 69 h 86"/>
                <a:gd name="T38" fmla="*/ 73 w 566"/>
                <a:gd name="T39" fmla="*/ 73 h 86"/>
                <a:gd name="T40" fmla="*/ 104 w 566"/>
                <a:gd name="T41" fmla="*/ 76 h 86"/>
                <a:gd name="T42" fmla="*/ 148 w 566"/>
                <a:gd name="T43" fmla="*/ 82 h 86"/>
                <a:gd name="T44" fmla="*/ 200 w 566"/>
                <a:gd name="T45" fmla="*/ 84 h 86"/>
                <a:gd name="T46" fmla="*/ 256 w 566"/>
                <a:gd name="T47" fmla="*/ 86 h 86"/>
                <a:gd name="T48" fmla="*/ 313 w 566"/>
                <a:gd name="T49" fmla="*/ 86 h 86"/>
                <a:gd name="T50" fmla="*/ 369 w 566"/>
                <a:gd name="T51" fmla="*/ 84 h 86"/>
                <a:gd name="T52" fmla="*/ 419 w 566"/>
                <a:gd name="T53" fmla="*/ 82 h 86"/>
                <a:gd name="T54" fmla="*/ 463 w 566"/>
                <a:gd name="T55" fmla="*/ 76 h 86"/>
                <a:gd name="T56" fmla="*/ 493 w 566"/>
                <a:gd name="T57" fmla="*/ 73 h 86"/>
                <a:gd name="T58" fmla="*/ 511 w 566"/>
                <a:gd name="T59" fmla="*/ 69 h 86"/>
                <a:gd name="T60" fmla="*/ 526 w 566"/>
                <a:gd name="T61" fmla="*/ 67 h 86"/>
                <a:gd name="T62" fmla="*/ 539 w 566"/>
                <a:gd name="T63" fmla="*/ 63 h 86"/>
                <a:gd name="T64" fmla="*/ 549 w 566"/>
                <a:gd name="T65" fmla="*/ 59 h 86"/>
                <a:gd name="T66" fmla="*/ 559 w 566"/>
                <a:gd name="T67" fmla="*/ 55 h 86"/>
                <a:gd name="T68" fmla="*/ 562 w 566"/>
                <a:gd name="T69" fmla="*/ 50 h 86"/>
                <a:gd name="T70" fmla="*/ 566 w 566"/>
                <a:gd name="T71" fmla="*/ 46 h 86"/>
                <a:gd name="T72" fmla="*/ 566 w 566"/>
                <a:gd name="T73" fmla="*/ 42 h 86"/>
                <a:gd name="T74" fmla="*/ 562 w 566"/>
                <a:gd name="T75" fmla="*/ 38 h 86"/>
                <a:gd name="T76" fmla="*/ 559 w 566"/>
                <a:gd name="T77" fmla="*/ 32 h 86"/>
                <a:gd name="T78" fmla="*/ 549 w 566"/>
                <a:gd name="T79" fmla="*/ 28 h 86"/>
                <a:gd name="T80" fmla="*/ 539 w 566"/>
                <a:gd name="T81" fmla="*/ 25 h 86"/>
                <a:gd name="T82" fmla="*/ 526 w 566"/>
                <a:gd name="T83" fmla="*/ 21 h 86"/>
                <a:gd name="T84" fmla="*/ 511 w 566"/>
                <a:gd name="T85" fmla="*/ 19 h 86"/>
                <a:gd name="T86" fmla="*/ 493 w 566"/>
                <a:gd name="T87" fmla="*/ 15 h 86"/>
                <a:gd name="T88" fmla="*/ 463 w 566"/>
                <a:gd name="T89" fmla="*/ 11 h 86"/>
                <a:gd name="T90" fmla="*/ 419 w 566"/>
                <a:gd name="T91" fmla="*/ 5 h 86"/>
                <a:gd name="T92" fmla="*/ 367 w 566"/>
                <a:gd name="T93" fmla="*/ 2 h 86"/>
                <a:gd name="T94" fmla="*/ 313 w 566"/>
                <a:gd name="T95"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6" y="2"/>
                  </a:lnTo>
                  <a:lnTo>
                    <a:pt x="227" y="2"/>
                  </a:lnTo>
                  <a:lnTo>
                    <a:pt x="200" y="2"/>
                  </a:lnTo>
                  <a:lnTo>
                    <a:pt x="173" y="4"/>
                  </a:lnTo>
                  <a:lnTo>
                    <a:pt x="148" y="5"/>
                  </a:lnTo>
                  <a:lnTo>
                    <a:pt x="125" y="7"/>
                  </a:lnTo>
                  <a:lnTo>
                    <a:pt x="104" y="11"/>
                  </a:lnTo>
                  <a:lnTo>
                    <a:pt x="83" y="13"/>
                  </a:lnTo>
                  <a:lnTo>
                    <a:pt x="73" y="15"/>
                  </a:lnTo>
                  <a:lnTo>
                    <a:pt x="66" y="17"/>
                  </a:lnTo>
                  <a:lnTo>
                    <a:pt x="56" y="19"/>
                  </a:lnTo>
                  <a:lnTo>
                    <a:pt x="48" y="19"/>
                  </a:lnTo>
                  <a:lnTo>
                    <a:pt x="41" y="21"/>
                  </a:lnTo>
                  <a:lnTo>
                    <a:pt x="35" y="23"/>
                  </a:lnTo>
                  <a:lnTo>
                    <a:pt x="29" y="25"/>
                  </a:lnTo>
                  <a:lnTo>
                    <a:pt x="23" y="27"/>
                  </a:lnTo>
                  <a:lnTo>
                    <a:pt x="18" y="28"/>
                  </a:lnTo>
                  <a:lnTo>
                    <a:pt x="14" y="30"/>
                  </a:lnTo>
                  <a:lnTo>
                    <a:pt x="10" y="32"/>
                  </a:lnTo>
                  <a:lnTo>
                    <a:pt x="6" y="34"/>
                  </a:lnTo>
                  <a:lnTo>
                    <a:pt x="4" y="38"/>
                  </a:lnTo>
                  <a:lnTo>
                    <a:pt x="2" y="40"/>
                  </a:lnTo>
                  <a:lnTo>
                    <a:pt x="0" y="42"/>
                  </a:lnTo>
                  <a:lnTo>
                    <a:pt x="0" y="44"/>
                  </a:lnTo>
                  <a:lnTo>
                    <a:pt x="0" y="46"/>
                  </a:lnTo>
                  <a:lnTo>
                    <a:pt x="2" y="48"/>
                  </a:lnTo>
                  <a:lnTo>
                    <a:pt x="4" y="50"/>
                  </a:lnTo>
                  <a:lnTo>
                    <a:pt x="6" y="53"/>
                  </a:lnTo>
                  <a:lnTo>
                    <a:pt x="10" y="55"/>
                  </a:lnTo>
                  <a:lnTo>
                    <a:pt x="14" y="57"/>
                  </a:lnTo>
                  <a:lnTo>
                    <a:pt x="18" y="59"/>
                  </a:lnTo>
                  <a:lnTo>
                    <a:pt x="23" y="61"/>
                  </a:lnTo>
                  <a:lnTo>
                    <a:pt x="29" y="63"/>
                  </a:lnTo>
                  <a:lnTo>
                    <a:pt x="35" y="65"/>
                  </a:lnTo>
                  <a:lnTo>
                    <a:pt x="41" y="67"/>
                  </a:lnTo>
                  <a:lnTo>
                    <a:pt x="48" y="69"/>
                  </a:lnTo>
                  <a:lnTo>
                    <a:pt x="56" y="69"/>
                  </a:lnTo>
                  <a:lnTo>
                    <a:pt x="66" y="71"/>
                  </a:lnTo>
                  <a:lnTo>
                    <a:pt x="73" y="73"/>
                  </a:lnTo>
                  <a:lnTo>
                    <a:pt x="83" y="75"/>
                  </a:lnTo>
                  <a:lnTo>
                    <a:pt x="104" y="76"/>
                  </a:lnTo>
                  <a:lnTo>
                    <a:pt x="125" y="80"/>
                  </a:lnTo>
                  <a:lnTo>
                    <a:pt x="148" y="82"/>
                  </a:lnTo>
                  <a:lnTo>
                    <a:pt x="173" y="84"/>
                  </a:lnTo>
                  <a:lnTo>
                    <a:pt x="200" y="84"/>
                  </a:lnTo>
                  <a:lnTo>
                    <a:pt x="227" y="86"/>
                  </a:lnTo>
                  <a:lnTo>
                    <a:pt x="256" y="86"/>
                  </a:lnTo>
                  <a:lnTo>
                    <a:pt x="284" y="86"/>
                  </a:lnTo>
                  <a:lnTo>
                    <a:pt x="313" y="86"/>
                  </a:lnTo>
                  <a:lnTo>
                    <a:pt x="340" y="86"/>
                  </a:lnTo>
                  <a:lnTo>
                    <a:pt x="369" y="84"/>
                  </a:lnTo>
                  <a:lnTo>
                    <a:pt x="394" y="84"/>
                  </a:lnTo>
                  <a:lnTo>
                    <a:pt x="419" y="82"/>
                  </a:lnTo>
                  <a:lnTo>
                    <a:pt x="442" y="80"/>
                  </a:lnTo>
                  <a:lnTo>
                    <a:pt x="463" y="76"/>
                  </a:lnTo>
                  <a:lnTo>
                    <a:pt x="484" y="75"/>
                  </a:lnTo>
                  <a:lnTo>
                    <a:pt x="493" y="73"/>
                  </a:lnTo>
                  <a:lnTo>
                    <a:pt x="501" y="71"/>
                  </a:lnTo>
                  <a:lnTo>
                    <a:pt x="511" y="69"/>
                  </a:lnTo>
                  <a:lnTo>
                    <a:pt x="518" y="69"/>
                  </a:lnTo>
                  <a:lnTo>
                    <a:pt x="526" y="67"/>
                  </a:lnTo>
                  <a:lnTo>
                    <a:pt x="532" y="65"/>
                  </a:lnTo>
                  <a:lnTo>
                    <a:pt x="539" y="63"/>
                  </a:lnTo>
                  <a:lnTo>
                    <a:pt x="545" y="61"/>
                  </a:lnTo>
                  <a:lnTo>
                    <a:pt x="549" y="59"/>
                  </a:lnTo>
                  <a:lnTo>
                    <a:pt x="555" y="57"/>
                  </a:lnTo>
                  <a:lnTo>
                    <a:pt x="559" y="55"/>
                  </a:lnTo>
                  <a:lnTo>
                    <a:pt x="561" y="53"/>
                  </a:lnTo>
                  <a:lnTo>
                    <a:pt x="562" y="50"/>
                  </a:lnTo>
                  <a:lnTo>
                    <a:pt x="564" y="48"/>
                  </a:lnTo>
                  <a:lnTo>
                    <a:pt x="566" y="46"/>
                  </a:lnTo>
                  <a:lnTo>
                    <a:pt x="566" y="44"/>
                  </a:lnTo>
                  <a:lnTo>
                    <a:pt x="566" y="42"/>
                  </a:lnTo>
                  <a:lnTo>
                    <a:pt x="564" y="40"/>
                  </a:lnTo>
                  <a:lnTo>
                    <a:pt x="562" y="38"/>
                  </a:lnTo>
                  <a:lnTo>
                    <a:pt x="561" y="34"/>
                  </a:lnTo>
                  <a:lnTo>
                    <a:pt x="559" y="32"/>
                  </a:lnTo>
                  <a:lnTo>
                    <a:pt x="555" y="30"/>
                  </a:lnTo>
                  <a:lnTo>
                    <a:pt x="549" y="28"/>
                  </a:lnTo>
                  <a:lnTo>
                    <a:pt x="545" y="27"/>
                  </a:lnTo>
                  <a:lnTo>
                    <a:pt x="539" y="25"/>
                  </a:lnTo>
                  <a:lnTo>
                    <a:pt x="532" y="23"/>
                  </a:lnTo>
                  <a:lnTo>
                    <a:pt x="526" y="21"/>
                  </a:lnTo>
                  <a:lnTo>
                    <a:pt x="518" y="19"/>
                  </a:lnTo>
                  <a:lnTo>
                    <a:pt x="511" y="19"/>
                  </a:lnTo>
                  <a:lnTo>
                    <a:pt x="501" y="17"/>
                  </a:lnTo>
                  <a:lnTo>
                    <a:pt x="493" y="15"/>
                  </a:lnTo>
                  <a:lnTo>
                    <a:pt x="484" y="13"/>
                  </a:lnTo>
                  <a:lnTo>
                    <a:pt x="463" y="11"/>
                  </a:lnTo>
                  <a:lnTo>
                    <a:pt x="442" y="7"/>
                  </a:lnTo>
                  <a:lnTo>
                    <a:pt x="419" y="5"/>
                  </a:lnTo>
                  <a:lnTo>
                    <a:pt x="394" y="4"/>
                  </a:lnTo>
                  <a:lnTo>
                    <a:pt x="367" y="2"/>
                  </a:lnTo>
                  <a:lnTo>
                    <a:pt x="340" y="2"/>
                  </a:lnTo>
                  <a:lnTo>
                    <a:pt x="313" y="2"/>
                  </a:lnTo>
                  <a:lnTo>
                    <a:pt x="28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65" name="Freeform 85"/>
            <p:cNvSpPr>
              <a:spLocks/>
            </p:cNvSpPr>
            <p:nvPr/>
          </p:nvSpPr>
          <p:spPr bwMode="auto">
            <a:xfrm>
              <a:off x="4097" y="2891"/>
              <a:ext cx="283" cy="44"/>
            </a:xfrm>
            <a:custGeom>
              <a:avLst/>
              <a:gdLst>
                <a:gd name="T0" fmla="*/ 256 w 566"/>
                <a:gd name="T1" fmla="*/ 2 h 86"/>
                <a:gd name="T2" fmla="*/ 200 w 566"/>
                <a:gd name="T3" fmla="*/ 2 h 86"/>
                <a:gd name="T4" fmla="*/ 148 w 566"/>
                <a:gd name="T5" fmla="*/ 5 h 86"/>
                <a:gd name="T6" fmla="*/ 104 w 566"/>
                <a:gd name="T7" fmla="*/ 11 h 86"/>
                <a:gd name="T8" fmla="*/ 73 w 566"/>
                <a:gd name="T9" fmla="*/ 15 h 86"/>
                <a:gd name="T10" fmla="*/ 56 w 566"/>
                <a:gd name="T11" fmla="*/ 19 h 86"/>
                <a:gd name="T12" fmla="*/ 41 w 566"/>
                <a:gd name="T13" fmla="*/ 21 h 86"/>
                <a:gd name="T14" fmla="*/ 29 w 566"/>
                <a:gd name="T15" fmla="*/ 25 h 86"/>
                <a:gd name="T16" fmla="*/ 18 w 566"/>
                <a:gd name="T17" fmla="*/ 28 h 86"/>
                <a:gd name="T18" fmla="*/ 10 w 566"/>
                <a:gd name="T19" fmla="*/ 32 h 86"/>
                <a:gd name="T20" fmla="*/ 4 w 566"/>
                <a:gd name="T21" fmla="*/ 38 h 86"/>
                <a:gd name="T22" fmla="*/ 0 w 566"/>
                <a:gd name="T23" fmla="*/ 42 h 86"/>
                <a:gd name="T24" fmla="*/ 0 w 566"/>
                <a:gd name="T25" fmla="*/ 46 h 86"/>
                <a:gd name="T26" fmla="*/ 4 w 566"/>
                <a:gd name="T27" fmla="*/ 50 h 86"/>
                <a:gd name="T28" fmla="*/ 10 w 566"/>
                <a:gd name="T29" fmla="*/ 55 h 86"/>
                <a:gd name="T30" fmla="*/ 18 w 566"/>
                <a:gd name="T31" fmla="*/ 59 h 86"/>
                <a:gd name="T32" fmla="*/ 29 w 566"/>
                <a:gd name="T33" fmla="*/ 63 h 86"/>
                <a:gd name="T34" fmla="*/ 41 w 566"/>
                <a:gd name="T35" fmla="*/ 67 h 86"/>
                <a:gd name="T36" fmla="*/ 56 w 566"/>
                <a:gd name="T37" fmla="*/ 69 h 86"/>
                <a:gd name="T38" fmla="*/ 73 w 566"/>
                <a:gd name="T39" fmla="*/ 73 h 86"/>
                <a:gd name="T40" fmla="*/ 104 w 566"/>
                <a:gd name="T41" fmla="*/ 76 h 86"/>
                <a:gd name="T42" fmla="*/ 148 w 566"/>
                <a:gd name="T43" fmla="*/ 82 h 86"/>
                <a:gd name="T44" fmla="*/ 200 w 566"/>
                <a:gd name="T45" fmla="*/ 84 h 86"/>
                <a:gd name="T46" fmla="*/ 256 w 566"/>
                <a:gd name="T47" fmla="*/ 86 h 86"/>
                <a:gd name="T48" fmla="*/ 313 w 566"/>
                <a:gd name="T49" fmla="*/ 86 h 86"/>
                <a:gd name="T50" fmla="*/ 369 w 566"/>
                <a:gd name="T51" fmla="*/ 84 h 86"/>
                <a:gd name="T52" fmla="*/ 419 w 566"/>
                <a:gd name="T53" fmla="*/ 82 h 86"/>
                <a:gd name="T54" fmla="*/ 463 w 566"/>
                <a:gd name="T55" fmla="*/ 76 h 86"/>
                <a:gd name="T56" fmla="*/ 493 w 566"/>
                <a:gd name="T57" fmla="*/ 73 h 86"/>
                <a:gd name="T58" fmla="*/ 511 w 566"/>
                <a:gd name="T59" fmla="*/ 69 h 86"/>
                <a:gd name="T60" fmla="*/ 526 w 566"/>
                <a:gd name="T61" fmla="*/ 67 h 86"/>
                <a:gd name="T62" fmla="*/ 539 w 566"/>
                <a:gd name="T63" fmla="*/ 63 h 86"/>
                <a:gd name="T64" fmla="*/ 549 w 566"/>
                <a:gd name="T65" fmla="*/ 59 h 86"/>
                <a:gd name="T66" fmla="*/ 559 w 566"/>
                <a:gd name="T67" fmla="*/ 55 h 86"/>
                <a:gd name="T68" fmla="*/ 562 w 566"/>
                <a:gd name="T69" fmla="*/ 50 h 86"/>
                <a:gd name="T70" fmla="*/ 566 w 566"/>
                <a:gd name="T71" fmla="*/ 46 h 86"/>
                <a:gd name="T72" fmla="*/ 566 w 566"/>
                <a:gd name="T73" fmla="*/ 42 h 86"/>
                <a:gd name="T74" fmla="*/ 562 w 566"/>
                <a:gd name="T75" fmla="*/ 38 h 86"/>
                <a:gd name="T76" fmla="*/ 559 w 566"/>
                <a:gd name="T77" fmla="*/ 32 h 86"/>
                <a:gd name="T78" fmla="*/ 549 w 566"/>
                <a:gd name="T79" fmla="*/ 28 h 86"/>
                <a:gd name="T80" fmla="*/ 539 w 566"/>
                <a:gd name="T81" fmla="*/ 25 h 86"/>
                <a:gd name="T82" fmla="*/ 526 w 566"/>
                <a:gd name="T83" fmla="*/ 21 h 86"/>
                <a:gd name="T84" fmla="*/ 511 w 566"/>
                <a:gd name="T85" fmla="*/ 19 h 86"/>
                <a:gd name="T86" fmla="*/ 493 w 566"/>
                <a:gd name="T87" fmla="*/ 15 h 86"/>
                <a:gd name="T88" fmla="*/ 463 w 566"/>
                <a:gd name="T89" fmla="*/ 11 h 86"/>
                <a:gd name="T90" fmla="*/ 419 w 566"/>
                <a:gd name="T91" fmla="*/ 5 h 86"/>
                <a:gd name="T92" fmla="*/ 367 w 566"/>
                <a:gd name="T93" fmla="*/ 2 h 86"/>
                <a:gd name="T94" fmla="*/ 313 w 566"/>
                <a:gd name="T95"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6" y="2"/>
                  </a:lnTo>
                  <a:lnTo>
                    <a:pt x="227" y="2"/>
                  </a:lnTo>
                  <a:lnTo>
                    <a:pt x="200" y="2"/>
                  </a:lnTo>
                  <a:lnTo>
                    <a:pt x="173" y="4"/>
                  </a:lnTo>
                  <a:lnTo>
                    <a:pt x="148" y="5"/>
                  </a:lnTo>
                  <a:lnTo>
                    <a:pt x="125" y="7"/>
                  </a:lnTo>
                  <a:lnTo>
                    <a:pt x="104" y="11"/>
                  </a:lnTo>
                  <a:lnTo>
                    <a:pt x="83" y="13"/>
                  </a:lnTo>
                  <a:lnTo>
                    <a:pt x="73" y="15"/>
                  </a:lnTo>
                  <a:lnTo>
                    <a:pt x="66" y="17"/>
                  </a:lnTo>
                  <a:lnTo>
                    <a:pt x="56" y="19"/>
                  </a:lnTo>
                  <a:lnTo>
                    <a:pt x="48" y="19"/>
                  </a:lnTo>
                  <a:lnTo>
                    <a:pt x="41" y="21"/>
                  </a:lnTo>
                  <a:lnTo>
                    <a:pt x="35" y="23"/>
                  </a:lnTo>
                  <a:lnTo>
                    <a:pt x="29" y="25"/>
                  </a:lnTo>
                  <a:lnTo>
                    <a:pt x="23" y="27"/>
                  </a:lnTo>
                  <a:lnTo>
                    <a:pt x="18" y="28"/>
                  </a:lnTo>
                  <a:lnTo>
                    <a:pt x="14" y="30"/>
                  </a:lnTo>
                  <a:lnTo>
                    <a:pt x="10" y="32"/>
                  </a:lnTo>
                  <a:lnTo>
                    <a:pt x="6" y="34"/>
                  </a:lnTo>
                  <a:lnTo>
                    <a:pt x="4" y="38"/>
                  </a:lnTo>
                  <a:lnTo>
                    <a:pt x="2" y="40"/>
                  </a:lnTo>
                  <a:lnTo>
                    <a:pt x="0" y="42"/>
                  </a:lnTo>
                  <a:lnTo>
                    <a:pt x="0" y="44"/>
                  </a:lnTo>
                  <a:lnTo>
                    <a:pt x="0" y="46"/>
                  </a:lnTo>
                  <a:lnTo>
                    <a:pt x="2" y="48"/>
                  </a:lnTo>
                  <a:lnTo>
                    <a:pt x="4" y="50"/>
                  </a:lnTo>
                  <a:lnTo>
                    <a:pt x="6" y="53"/>
                  </a:lnTo>
                  <a:lnTo>
                    <a:pt x="10" y="55"/>
                  </a:lnTo>
                  <a:lnTo>
                    <a:pt x="14" y="57"/>
                  </a:lnTo>
                  <a:lnTo>
                    <a:pt x="18" y="59"/>
                  </a:lnTo>
                  <a:lnTo>
                    <a:pt x="23" y="61"/>
                  </a:lnTo>
                  <a:lnTo>
                    <a:pt x="29" y="63"/>
                  </a:lnTo>
                  <a:lnTo>
                    <a:pt x="35" y="65"/>
                  </a:lnTo>
                  <a:lnTo>
                    <a:pt x="41" y="67"/>
                  </a:lnTo>
                  <a:lnTo>
                    <a:pt x="48" y="69"/>
                  </a:lnTo>
                  <a:lnTo>
                    <a:pt x="56" y="69"/>
                  </a:lnTo>
                  <a:lnTo>
                    <a:pt x="66" y="71"/>
                  </a:lnTo>
                  <a:lnTo>
                    <a:pt x="73" y="73"/>
                  </a:lnTo>
                  <a:lnTo>
                    <a:pt x="83" y="75"/>
                  </a:lnTo>
                  <a:lnTo>
                    <a:pt x="104" y="76"/>
                  </a:lnTo>
                  <a:lnTo>
                    <a:pt x="125" y="80"/>
                  </a:lnTo>
                  <a:lnTo>
                    <a:pt x="148" y="82"/>
                  </a:lnTo>
                  <a:lnTo>
                    <a:pt x="173" y="84"/>
                  </a:lnTo>
                  <a:lnTo>
                    <a:pt x="200" y="84"/>
                  </a:lnTo>
                  <a:lnTo>
                    <a:pt x="227" y="86"/>
                  </a:lnTo>
                  <a:lnTo>
                    <a:pt x="256" y="86"/>
                  </a:lnTo>
                  <a:lnTo>
                    <a:pt x="284" y="86"/>
                  </a:lnTo>
                  <a:lnTo>
                    <a:pt x="313" y="86"/>
                  </a:lnTo>
                  <a:lnTo>
                    <a:pt x="340" y="86"/>
                  </a:lnTo>
                  <a:lnTo>
                    <a:pt x="369" y="84"/>
                  </a:lnTo>
                  <a:lnTo>
                    <a:pt x="394" y="84"/>
                  </a:lnTo>
                  <a:lnTo>
                    <a:pt x="419" y="82"/>
                  </a:lnTo>
                  <a:lnTo>
                    <a:pt x="442" y="80"/>
                  </a:lnTo>
                  <a:lnTo>
                    <a:pt x="463" y="76"/>
                  </a:lnTo>
                  <a:lnTo>
                    <a:pt x="484" y="75"/>
                  </a:lnTo>
                  <a:lnTo>
                    <a:pt x="493" y="73"/>
                  </a:lnTo>
                  <a:lnTo>
                    <a:pt x="501" y="71"/>
                  </a:lnTo>
                  <a:lnTo>
                    <a:pt x="511" y="69"/>
                  </a:lnTo>
                  <a:lnTo>
                    <a:pt x="518" y="69"/>
                  </a:lnTo>
                  <a:lnTo>
                    <a:pt x="526" y="67"/>
                  </a:lnTo>
                  <a:lnTo>
                    <a:pt x="532" y="65"/>
                  </a:lnTo>
                  <a:lnTo>
                    <a:pt x="539" y="63"/>
                  </a:lnTo>
                  <a:lnTo>
                    <a:pt x="545" y="61"/>
                  </a:lnTo>
                  <a:lnTo>
                    <a:pt x="549" y="59"/>
                  </a:lnTo>
                  <a:lnTo>
                    <a:pt x="555" y="57"/>
                  </a:lnTo>
                  <a:lnTo>
                    <a:pt x="559" y="55"/>
                  </a:lnTo>
                  <a:lnTo>
                    <a:pt x="561" y="53"/>
                  </a:lnTo>
                  <a:lnTo>
                    <a:pt x="562" y="50"/>
                  </a:lnTo>
                  <a:lnTo>
                    <a:pt x="564" y="48"/>
                  </a:lnTo>
                  <a:lnTo>
                    <a:pt x="566" y="46"/>
                  </a:lnTo>
                  <a:lnTo>
                    <a:pt x="566" y="44"/>
                  </a:lnTo>
                  <a:lnTo>
                    <a:pt x="566" y="42"/>
                  </a:lnTo>
                  <a:lnTo>
                    <a:pt x="564" y="40"/>
                  </a:lnTo>
                  <a:lnTo>
                    <a:pt x="562" y="38"/>
                  </a:lnTo>
                  <a:lnTo>
                    <a:pt x="561" y="34"/>
                  </a:lnTo>
                  <a:lnTo>
                    <a:pt x="559" y="32"/>
                  </a:lnTo>
                  <a:lnTo>
                    <a:pt x="555" y="30"/>
                  </a:lnTo>
                  <a:lnTo>
                    <a:pt x="549" y="28"/>
                  </a:lnTo>
                  <a:lnTo>
                    <a:pt x="545" y="27"/>
                  </a:lnTo>
                  <a:lnTo>
                    <a:pt x="539" y="25"/>
                  </a:lnTo>
                  <a:lnTo>
                    <a:pt x="532" y="23"/>
                  </a:lnTo>
                  <a:lnTo>
                    <a:pt x="526" y="21"/>
                  </a:lnTo>
                  <a:lnTo>
                    <a:pt x="518" y="19"/>
                  </a:lnTo>
                  <a:lnTo>
                    <a:pt x="511" y="19"/>
                  </a:lnTo>
                  <a:lnTo>
                    <a:pt x="501" y="17"/>
                  </a:lnTo>
                  <a:lnTo>
                    <a:pt x="493" y="15"/>
                  </a:lnTo>
                  <a:lnTo>
                    <a:pt x="484" y="13"/>
                  </a:lnTo>
                  <a:lnTo>
                    <a:pt x="463" y="11"/>
                  </a:lnTo>
                  <a:lnTo>
                    <a:pt x="442" y="7"/>
                  </a:lnTo>
                  <a:lnTo>
                    <a:pt x="419" y="5"/>
                  </a:lnTo>
                  <a:lnTo>
                    <a:pt x="394" y="4"/>
                  </a:lnTo>
                  <a:lnTo>
                    <a:pt x="367" y="2"/>
                  </a:lnTo>
                  <a:lnTo>
                    <a:pt x="340" y="2"/>
                  </a:lnTo>
                  <a:lnTo>
                    <a:pt x="313" y="2"/>
                  </a:lnTo>
                  <a:lnTo>
                    <a:pt x="284" y="0"/>
                  </a:lnTo>
                </a:path>
              </a:pathLst>
            </a:custGeom>
            <a:noFill/>
            <a:ln w="79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66" name="Freeform 86"/>
            <p:cNvSpPr>
              <a:spLocks/>
            </p:cNvSpPr>
            <p:nvPr/>
          </p:nvSpPr>
          <p:spPr bwMode="auto">
            <a:xfrm>
              <a:off x="4080" y="3072"/>
              <a:ext cx="283" cy="43"/>
            </a:xfrm>
            <a:custGeom>
              <a:avLst/>
              <a:gdLst>
                <a:gd name="T0" fmla="*/ 255 w 568"/>
                <a:gd name="T1" fmla="*/ 0 h 86"/>
                <a:gd name="T2" fmla="*/ 200 w 568"/>
                <a:gd name="T3" fmla="*/ 2 h 86"/>
                <a:gd name="T4" fmla="*/ 150 w 568"/>
                <a:gd name="T5" fmla="*/ 5 h 86"/>
                <a:gd name="T6" fmla="*/ 104 w 568"/>
                <a:gd name="T7" fmla="*/ 9 h 86"/>
                <a:gd name="T8" fmla="*/ 75 w 568"/>
                <a:gd name="T9" fmla="*/ 15 h 86"/>
                <a:gd name="T10" fmla="*/ 58 w 568"/>
                <a:gd name="T11" fmla="*/ 17 h 86"/>
                <a:gd name="T12" fmla="*/ 42 w 568"/>
                <a:gd name="T13" fmla="*/ 21 h 86"/>
                <a:gd name="T14" fmla="*/ 29 w 568"/>
                <a:gd name="T15" fmla="*/ 25 h 86"/>
                <a:gd name="T16" fmla="*/ 17 w 568"/>
                <a:gd name="T17" fmla="*/ 28 h 86"/>
                <a:gd name="T18" fmla="*/ 10 w 568"/>
                <a:gd name="T19" fmla="*/ 32 h 86"/>
                <a:gd name="T20" fmla="*/ 4 w 568"/>
                <a:gd name="T21" fmla="*/ 36 h 86"/>
                <a:gd name="T22" fmla="*/ 0 w 568"/>
                <a:gd name="T23" fmla="*/ 40 h 86"/>
                <a:gd name="T24" fmla="*/ 0 w 568"/>
                <a:gd name="T25" fmla="*/ 46 h 86"/>
                <a:gd name="T26" fmla="*/ 4 w 568"/>
                <a:gd name="T27" fmla="*/ 50 h 86"/>
                <a:gd name="T28" fmla="*/ 10 w 568"/>
                <a:gd name="T29" fmla="*/ 53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6 h 86"/>
                <a:gd name="T42" fmla="*/ 150 w 568"/>
                <a:gd name="T43" fmla="*/ 80 h 86"/>
                <a:gd name="T44" fmla="*/ 200 w 568"/>
                <a:gd name="T45" fmla="*/ 84 h 86"/>
                <a:gd name="T46" fmla="*/ 255 w 568"/>
                <a:gd name="T47" fmla="*/ 86 h 86"/>
                <a:gd name="T48" fmla="*/ 313 w 568"/>
                <a:gd name="T49" fmla="*/ 86 h 86"/>
                <a:gd name="T50" fmla="*/ 368 w 568"/>
                <a:gd name="T51" fmla="*/ 84 h 86"/>
                <a:gd name="T52" fmla="*/ 420 w 568"/>
                <a:gd name="T53" fmla="*/ 80 h 86"/>
                <a:gd name="T54" fmla="*/ 466 w 568"/>
                <a:gd name="T55" fmla="*/ 76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3 h 86"/>
                <a:gd name="T68" fmla="*/ 566 w 568"/>
                <a:gd name="T69" fmla="*/ 50 h 86"/>
                <a:gd name="T70" fmla="*/ 568 w 568"/>
                <a:gd name="T71" fmla="*/ 46 h 86"/>
                <a:gd name="T72" fmla="*/ 568 w 568"/>
                <a:gd name="T73" fmla="*/ 40 h 86"/>
                <a:gd name="T74" fmla="*/ 566 w 568"/>
                <a:gd name="T75" fmla="*/ 36 h 86"/>
                <a:gd name="T76" fmla="*/ 560 w 568"/>
                <a:gd name="T77" fmla="*/ 32 h 86"/>
                <a:gd name="T78" fmla="*/ 551 w 568"/>
                <a:gd name="T79" fmla="*/ 28 h 86"/>
                <a:gd name="T80" fmla="*/ 541 w 568"/>
                <a:gd name="T81" fmla="*/ 25 h 86"/>
                <a:gd name="T82" fmla="*/ 528 w 568"/>
                <a:gd name="T83" fmla="*/ 21 h 86"/>
                <a:gd name="T84" fmla="*/ 512 w 568"/>
                <a:gd name="T85" fmla="*/ 17 h 86"/>
                <a:gd name="T86" fmla="*/ 495 w 568"/>
                <a:gd name="T87" fmla="*/ 15 h 86"/>
                <a:gd name="T88" fmla="*/ 466 w 568"/>
                <a:gd name="T89" fmla="*/ 9 h 86"/>
                <a:gd name="T90" fmla="*/ 420 w 568"/>
                <a:gd name="T91" fmla="*/ 5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2"/>
                  </a:lnTo>
                  <a:lnTo>
                    <a:pt x="200" y="2"/>
                  </a:lnTo>
                  <a:lnTo>
                    <a:pt x="175" y="4"/>
                  </a:lnTo>
                  <a:lnTo>
                    <a:pt x="150" y="5"/>
                  </a:lnTo>
                  <a:lnTo>
                    <a:pt x="125" y="7"/>
                  </a:lnTo>
                  <a:lnTo>
                    <a:pt x="104" y="9"/>
                  </a:lnTo>
                  <a:lnTo>
                    <a:pt x="85" y="13"/>
                  </a:lnTo>
                  <a:lnTo>
                    <a:pt x="75" y="15"/>
                  </a:lnTo>
                  <a:lnTo>
                    <a:pt x="65" y="15"/>
                  </a:lnTo>
                  <a:lnTo>
                    <a:pt x="58" y="17"/>
                  </a:lnTo>
                  <a:lnTo>
                    <a:pt x="48" y="19"/>
                  </a:lnTo>
                  <a:lnTo>
                    <a:pt x="42" y="21"/>
                  </a:lnTo>
                  <a:lnTo>
                    <a:pt x="35" y="23"/>
                  </a:lnTo>
                  <a:lnTo>
                    <a:pt x="29" y="25"/>
                  </a:lnTo>
                  <a:lnTo>
                    <a:pt x="23" y="27"/>
                  </a:lnTo>
                  <a:lnTo>
                    <a:pt x="17" y="28"/>
                  </a:lnTo>
                  <a:lnTo>
                    <a:pt x="14" y="30"/>
                  </a:lnTo>
                  <a:lnTo>
                    <a:pt x="10" y="32"/>
                  </a:lnTo>
                  <a:lnTo>
                    <a:pt x="6" y="34"/>
                  </a:lnTo>
                  <a:lnTo>
                    <a:pt x="4" y="36"/>
                  </a:lnTo>
                  <a:lnTo>
                    <a:pt x="2" y="38"/>
                  </a:lnTo>
                  <a:lnTo>
                    <a:pt x="0" y="40"/>
                  </a:lnTo>
                  <a:lnTo>
                    <a:pt x="0" y="44"/>
                  </a:lnTo>
                  <a:lnTo>
                    <a:pt x="0" y="46"/>
                  </a:lnTo>
                  <a:lnTo>
                    <a:pt x="2" y="48"/>
                  </a:lnTo>
                  <a:lnTo>
                    <a:pt x="4" y="50"/>
                  </a:lnTo>
                  <a:lnTo>
                    <a:pt x="6" y="51"/>
                  </a:lnTo>
                  <a:lnTo>
                    <a:pt x="10" y="53"/>
                  </a:lnTo>
                  <a:lnTo>
                    <a:pt x="14" y="55"/>
                  </a:lnTo>
                  <a:lnTo>
                    <a:pt x="17" y="57"/>
                  </a:lnTo>
                  <a:lnTo>
                    <a:pt x="23" y="59"/>
                  </a:lnTo>
                  <a:lnTo>
                    <a:pt x="29" y="61"/>
                  </a:lnTo>
                  <a:lnTo>
                    <a:pt x="35" y="63"/>
                  </a:lnTo>
                  <a:lnTo>
                    <a:pt x="42" y="65"/>
                  </a:lnTo>
                  <a:lnTo>
                    <a:pt x="48" y="67"/>
                  </a:lnTo>
                  <a:lnTo>
                    <a:pt x="58" y="69"/>
                  </a:lnTo>
                  <a:lnTo>
                    <a:pt x="65" y="71"/>
                  </a:lnTo>
                  <a:lnTo>
                    <a:pt x="75" y="73"/>
                  </a:lnTo>
                  <a:lnTo>
                    <a:pt x="85" y="75"/>
                  </a:lnTo>
                  <a:lnTo>
                    <a:pt x="104" y="76"/>
                  </a:lnTo>
                  <a:lnTo>
                    <a:pt x="125" y="78"/>
                  </a:lnTo>
                  <a:lnTo>
                    <a:pt x="150" y="80"/>
                  </a:lnTo>
                  <a:lnTo>
                    <a:pt x="175" y="82"/>
                  </a:lnTo>
                  <a:lnTo>
                    <a:pt x="200" y="84"/>
                  </a:lnTo>
                  <a:lnTo>
                    <a:pt x="226" y="86"/>
                  </a:lnTo>
                  <a:lnTo>
                    <a:pt x="255" y="86"/>
                  </a:lnTo>
                  <a:lnTo>
                    <a:pt x="284" y="86"/>
                  </a:lnTo>
                  <a:lnTo>
                    <a:pt x="313" y="86"/>
                  </a:lnTo>
                  <a:lnTo>
                    <a:pt x="342" y="86"/>
                  </a:lnTo>
                  <a:lnTo>
                    <a:pt x="368" y="84"/>
                  </a:lnTo>
                  <a:lnTo>
                    <a:pt x="395" y="82"/>
                  </a:lnTo>
                  <a:lnTo>
                    <a:pt x="420" y="80"/>
                  </a:lnTo>
                  <a:lnTo>
                    <a:pt x="443" y="78"/>
                  </a:lnTo>
                  <a:lnTo>
                    <a:pt x="466" y="76"/>
                  </a:lnTo>
                  <a:lnTo>
                    <a:pt x="485" y="75"/>
                  </a:lnTo>
                  <a:lnTo>
                    <a:pt x="495" y="73"/>
                  </a:lnTo>
                  <a:lnTo>
                    <a:pt x="505" y="71"/>
                  </a:lnTo>
                  <a:lnTo>
                    <a:pt x="512" y="69"/>
                  </a:lnTo>
                  <a:lnTo>
                    <a:pt x="520" y="67"/>
                  </a:lnTo>
                  <a:lnTo>
                    <a:pt x="528" y="65"/>
                  </a:lnTo>
                  <a:lnTo>
                    <a:pt x="535" y="63"/>
                  </a:lnTo>
                  <a:lnTo>
                    <a:pt x="541" y="61"/>
                  </a:lnTo>
                  <a:lnTo>
                    <a:pt x="547" y="59"/>
                  </a:lnTo>
                  <a:lnTo>
                    <a:pt x="551" y="57"/>
                  </a:lnTo>
                  <a:lnTo>
                    <a:pt x="556" y="55"/>
                  </a:lnTo>
                  <a:lnTo>
                    <a:pt x="560" y="53"/>
                  </a:lnTo>
                  <a:lnTo>
                    <a:pt x="562" y="51"/>
                  </a:lnTo>
                  <a:lnTo>
                    <a:pt x="566" y="50"/>
                  </a:lnTo>
                  <a:lnTo>
                    <a:pt x="568" y="48"/>
                  </a:lnTo>
                  <a:lnTo>
                    <a:pt x="568" y="46"/>
                  </a:lnTo>
                  <a:lnTo>
                    <a:pt x="568" y="44"/>
                  </a:lnTo>
                  <a:lnTo>
                    <a:pt x="568" y="40"/>
                  </a:lnTo>
                  <a:lnTo>
                    <a:pt x="568" y="38"/>
                  </a:lnTo>
                  <a:lnTo>
                    <a:pt x="566" y="36"/>
                  </a:lnTo>
                  <a:lnTo>
                    <a:pt x="562" y="34"/>
                  </a:lnTo>
                  <a:lnTo>
                    <a:pt x="560" y="32"/>
                  </a:lnTo>
                  <a:lnTo>
                    <a:pt x="556" y="30"/>
                  </a:lnTo>
                  <a:lnTo>
                    <a:pt x="551" y="28"/>
                  </a:lnTo>
                  <a:lnTo>
                    <a:pt x="547" y="27"/>
                  </a:lnTo>
                  <a:lnTo>
                    <a:pt x="541" y="25"/>
                  </a:lnTo>
                  <a:lnTo>
                    <a:pt x="535" y="23"/>
                  </a:lnTo>
                  <a:lnTo>
                    <a:pt x="528" y="21"/>
                  </a:lnTo>
                  <a:lnTo>
                    <a:pt x="520" y="19"/>
                  </a:lnTo>
                  <a:lnTo>
                    <a:pt x="512" y="17"/>
                  </a:lnTo>
                  <a:lnTo>
                    <a:pt x="505" y="15"/>
                  </a:lnTo>
                  <a:lnTo>
                    <a:pt x="495" y="15"/>
                  </a:lnTo>
                  <a:lnTo>
                    <a:pt x="485" y="13"/>
                  </a:lnTo>
                  <a:lnTo>
                    <a:pt x="466" y="9"/>
                  </a:lnTo>
                  <a:lnTo>
                    <a:pt x="443" y="7"/>
                  </a:lnTo>
                  <a:lnTo>
                    <a:pt x="420" y="5"/>
                  </a:lnTo>
                  <a:lnTo>
                    <a:pt x="395" y="4"/>
                  </a:lnTo>
                  <a:lnTo>
                    <a:pt x="368" y="2"/>
                  </a:lnTo>
                  <a:lnTo>
                    <a:pt x="342" y="2"/>
                  </a:lnTo>
                  <a:lnTo>
                    <a:pt x="313" y="0"/>
                  </a:lnTo>
                  <a:lnTo>
                    <a:pt x="284" y="0"/>
                  </a:lnTo>
                </a:path>
              </a:pathLst>
            </a:custGeom>
            <a:solidFill>
              <a:srgbClr val="FF3300"/>
            </a:solidFill>
            <a:ln w="7938">
              <a:solidFill>
                <a:srgbClr val="FF3300"/>
              </a:solidFill>
              <a:prstDash val="solid"/>
              <a:round/>
              <a:headEnd/>
              <a:tailEnd/>
            </a:ln>
          </p:spPr>
          <p:txBody>
            <a:bodyPr/>
            <a:lstStyle/>
            <a:p>
              <a:endParaRPr lang="en-GB"/>
            </a:p>
          </p:txBody>
        </p:sp>
        <p:sp>
          <p:nvSpPr>
            <p:cNvPr id="20567" name="Freeform 87"/>
            <p:cNvSpPr>
              <a:spLocks/>
            </p:cNvSpPr>
            <p:nvPr/>
          </p:nvSpPr>
          <p:spPr bwMode="auto">
            <a:xfrm>
              <a:off x="4080" y="3216"/>
              <a:ext cx="283" cy="44"/>
            </a:xfrm>
            <a:custGeom>
              <a:avLst/>
              <a:gdLst>
                <a:gd name="T0" fmla="*/ 253 w 566"/>
                <a:gd name="T1" fmla="*/ 0 h 89"/>
                <a:gd name="T2" fmla="*/ 198 w 566"/>
                <a:gd name="T3" fmla="*/ 2 h 89"/>
                <a:gd name="T4" fmla="*/ 148 w 566"/>
                <a:gd name="T5" fmla="*/ 6 h 89"/>
                <a:gd name="T6" fmla="*/ 102 w 566"/>
                <a:gd name="T7" fmla="*/ 10 h 89"/>
                <a:gd name="T8" fmla="*/ 73 w 566"/>
                <a:gd name="T9" fmla="*/ 14 h 89"/>
                <a:gd name="T10" fmla="*/ 56 w 566"/>
                <a:gd name="T11" fmla="*/ 18 h 89"/>
                <a:gd name="T12" fmla="*/ 41 w 566"/>
                <a:gd name="T13" fmla="*/ 21 h 89"/>
                <a:gd name="T14" fmla="*/ 27 w 566"/>
                <a:gd name="T15" fmla="*/ 25 h 89"/>
                <a:gd name="T16" fmla="*/ 17 w 566"/>
                <a:gd name="T17" fmla="*/ 29 h 89"/>
                <a:gd name="T18" fmla="*/ 8 w 566"/>
                <a:gd name="T19" fmla="*/ 33 h 89"/>
                <a:gd name="T20" fmla="*/ 2 w 566"/>
                <a:gd name="T21" fmla="*/ 37 h 89"/>
                <a:gd name="T22" fmla="*/ 0 w 566"/>
                <a:gd name="T23" fmla="*/ 43 h 89"/>
                <a:gd name="T24" fmla="*/ 0 w 566"/>
                <a:gd name="T25" fmla="*/ 46 h 89"/>
                <a:gd name="T26" fmla="*/ 2 w 566"/>
                <a:gd name="T27" fmla="*/ 50 h 89"/>
                <a:gd name="T28" fmla="*/ 8 w 566"/>
                <a:gd name="T29" fmla="*/ 56 h 89"/>
                <a:gd name="T30" fmla="*/ 17 w 566"/>
                <a:gd name="T31" fmla="*/ 60 h 89"/>
                <a:gd name="T32" fmla="*/ 27 w 566"/>
                <a:gd name="T33" fmla="*/ 64 h 89"/>
                <a:gd name="T34" fmla="*/ 41 w 566"/>
                <a:gd name="T35" fmla="*/ 67 h 89"/>
                <a:gd name="T36" fmla="*/ 56 w 566"/>
                <a:gd name="T37" fmla="*/ 71 h 89"/>
                <a:gd name="T38" fmla="*/ 73 w 566"/>
                <a:gd name="T39" fmla="*/ 73 h 89"/>
                <a:gd name="T40" fmla="*/ 102 w 566"/>
                <a:gd name="T41" fmla="*/ 77 h 89"/>
                <a:gd name="T42" fmla="*/ 148 w 566"/>
                <a:gd name="T43" fmla="*/ 83 h 89"/>
                <a:gd name="T44" fmla="*/ 198 w 566"/>
                <a:gd name="T45" fmla="*/ 87 h 89"/>
                <a:gd name="T46" fmla="*/ 253 w 566"/>
                <a:gd name="T47" fmla="*/ 89 h 89"/>
                <a:gd name="T48" fmla="*/ 311 w 566"/>
                <a:gd name="T49" fmla="*/ 89 h 89"/>
                <a:gd name="T50" fmla="*/ 367 w 566"/>
                <a:gd name="T51" fmla="*/ 87 h 89"/>
                <a:gd name="T52" fmla="*/ 418 w 566"/>
                <a:gd name="T53" fmla="*/ 83 h 89"/>
                <a:gd name="T54" fmla="*/ 463 w 566"/>
                <a:gd name="T55" fmla="*/ 77 h 89"/>
                <a:gd name="T56" fmla="*/ 491 w 566"/>
                <a:gd name="T57" fmla="*/ 73 h 89"/>
                <a:gd name="T58" fmla="*/ 509 w 566"/>
                <a:gd name="T59" fmla="*/ 71 h 89"/>
                <a:gd name="T60" fmla="*/ 524 w 566"/>
                <a:gd name="T61" fmla="*/ 67 h 89"/>
                <a:gd name="T62" fmla="*/ 537 w 566"/>
                <a:gd name="T63" fmla="*/ 64 h 89"/>
                <a:gd name="T64" fmla="*/ 549 w 566"/>
                <a:gd name="T65" fmla="*/ 60 h 89"/>
                <a:gd name="T66" fmla="*/ 556 w 566"/>
                <a:gd name="T67" fmla="*/ 56 h 89"/>
                <a:gd name="T68" fmla="*/ 562 w 566"/>
                <a:gd name="T69" fmla="*/ 50 h 89"/>
                <a:gd name="T70" fmla="*/ 566 w 566"/>
                <a:gd name="T71" fmla="*/ 46 h 89"/>
                <a:gd name="T72" fmla="*/ 566 w 566"/>
                <a:gd name="T73" fmla="*/ 43 h 89"/>
                <a:gd name="T74" fmla="*/ 562 w 566"/>
                <a:gd name="T75" fmla="*/ 37 h 89"/>
                <a:gd name="T76" fmla="*/ 556 w 566"/>
                <a:gd name="T77" fmla="*/ 33 h 89"/>
                <a:gd name="T78" fmla="*/ 549 w 566"/>
                <a:gd name="T79" fmla="*/ 29 h 89"/>
                <a:gd name="T80" fmla="*/ 537 w 566"/>
                <a:gd name="T81" fmla="*/ 25 h 89"/>
                <a:gd name="T82" fmla="*/ 524 w 566"/>
                <a:gd name="T83" fmla="*/ 21 h 89"/>
                <a:gd name="T84" fmla="*/ 509 w 566"/>
                <a:gd name="T85" fmla="*/ 18 h 89"/>
                <a:gd name="T86" fmla="*/ 491 w 566"/>
                <a:gd name="T87" fmla="*/ 14 h 89"/>
                <a:gd name="T88" fmla="*/ 463 w 566"/>
                <a:gd name="T89" fmla="*/ 10 h 89"/>
                <a:gd name="T90" fmla="*/ 418 w 566"/>
                <a:gd name="T91" fmla="*/ 6 h 89"/>
                <a:gd name="T92" fmla="*/ 367 w 566"/>
                <a:gd name="T93" fmla="*/ 2 h 89"/>
                <a:gd name="T94" fmla="*/ 311 w 566"/>
                <a:gd name="T9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9">
                  <a:moveTo>
                    <a:pt x="282" y="0"/>
                  </a:moveTo>
                  <a:lnTo>
                    <a:pt x="253" y="0"/>
                  </a:lnTo>
                  <a:lnTo>
                    <a:pt x="227" y="0"/>
                  </a:lnTo>
                  <a:lnTo>
                    <a:pt x="198" y="2"/>
                  </a:lnTo>
                  <a:lnTo>
                    <a:pt x="173" y="4"/>
                  </a:lnTo>
                  <a:lnTo>
                    <a:pt x="148" y="6"/>
                  </a:lnTo>
                  <a:lnTo>
                    <a:pt x="125" y="8"/>
                  </a:lnTo>
                  <a:lnTo>
                    <a:pt x="102" y="10"/>
                  </a:lnTo>
                  <a:lnTo>
                    <a:pt x="83" y="14"/>
                  </a:lnTo>
                  <a:lnTo>
                    <a:pt x="73" y="14"/>
                  </a:lnTo>
                  <a:lnTo>
                    <a:pt x="64" y="16"/>
                  </a:lnTo>
                  <a:lnTo>
                    <a:pt x="56" y="18"/>
                  </a:lnTo>
                  <a:lnTo>
                    <a:pt x="48" y="19"/>
                  </a:lnTo>
                  <a:lnTo>
                    <a:pt x="41" y="21"/>
                  </a:lnTo>
                  <a:lnTo>
                    <a:pt x="35" y="23"/>
                  </a:lnTo>
                  <a:lnTo>
                    <a:pt x="27" y="25"/>
                  </a:lnTo>
                  <a:lnTo>
                    <a:pt x="21" y="27"/>
                  </a:lnTo>
                  <a:lnTo>
                    <a:pt x="17" y="29"/>
                  </a:lnTo>
                  <a:lnTo>
                    <a:pt x="12" y="31"/>
                  </a:lnTo>
                  <a:lnTo>
                    <a:pt x="8" y="33"/>
                  </a:lnTo>
                  <a:lnTo>
                    <a:pt x="6" y="35"/>
                  </a:lnTo>
                  <a:lnTo>
                    <a:pt x="2" y="37"/>
                  </a:lnTo>
                  <a:lnTo>
                    <a:pt x="2" y="39"/>
                  </a:lnTo>
                  <a:lnTo>
                    <a:pt x="0" y="43"/>
                  </a:lnTo>
                  <a:lnTo>
                    <a:pt x="0" y="44"/>
                  </a:lnTo>
                  <a:lnTo>
                    <a:pt x="0" y="46"/>
                  </a:lnTo>
                  <a:lnTo>
                    <a:pt x="2" y="48"/>
                  </a:lnTo>
                  <a:lnTo>
                    <a:pt x="2" y="50"/>
                  </a:lnTo>
                  <a:lnTo>
                    <a:pt x="6" y="52"/>
                  </a:lnTo>
                  <a:lnTo>
                    <a:pt x="8" y="56"/>
                  </a:lnTo>
                  <a:lnTo>
                    <a:pt x="12" y="58"/>
                  </a:lnTo>
                  <a:lnTo>
                    <a:pt x="17" y="60"/>
                  </a:lnTo>
                  <a:lnTo>
                    <a:pt x="21" y="62"/>
                  </a:lnTo>
                  <a:lnTo>
                    <a:pt x="27" y="64"/>
                  </a:lnTo>
                  <a:lnTo>
                    <a:pt x="35" y="66"/>
                  </a:lnTo>
                  <a:lnTo>
                    <a:pt x="41" y="67"/>
                  </a:lnTo>
                  <a:lnTo>
                    <a:pt x="48" y="69"/>
                  </a:lnTo>
                  <a:lnTo>
                    <a:pt x="56" y="71"/>
                  </a:lnTo>
                  <a:lnTo>
                    <a:pt x="64" y="71"/>
                  </a:lnTo>
                  <a:lnTo>
                    <a:pt x="73" y="73"/>
                  </a:lnTo>
                  <a:lnTo>
                    <a:pt x="83" y="75"/>
                  </a:lnTo>
                  <a:lnTo>
                    <a:pt x="102" y="77"/>
                  </a:lnTo>
                  <a:lnTo>
                    <a:pt x="125" y="81"/>
                  </a:lnTo>
                  <a:lnTo>
                    <a:pt x="148" y="83"/>
                  </a:lnTo>
                  <a:lnTo>
                    <a:pt x="173" y="85"/>
                  </a:lnTo>
                  <a:lnTo>
                    <a:pt x="198" y="87"/>
                  </a:lnTo>
                  <a:lnTo>
                    <a:pt x="227" y="87"/>
                  </a:lnTo>
                  <a:lnTo>
                    <a:pt x="253" y="89"/>
                  </a:lnTo>
                  <a:lnTo>
                    <a:pt x="282" y="89"/>
                  </a:lnTo>
                  <a:lnTo>
                    <a:pt x="311" y="89"/>
                  </a:lnTo>
                  <a:lnTo>
                    <a:pt x="340" y="87"/>
                  </a:lnTo>
                  <a:lnTo>
                    <a:pt x="367" y="87"/>
                  </a:lnTo>
                  <a:lnTo>
                    <a:pt x="393" y="85"/>
                  </a:lnTo>
                  <a:lnTo>
                    <a:pt x="418" y="83"/>
                  </a:lnTo>
                  <a:lnTo>
                    <a:pt x="441" y="81"/>
                  </a:lnTo>
                  <a:lnTo>
                    <a:pt x="463" y="77"/>
                  </a:lnTo>
                  <a:lnTo>
                    <a:pt x="484" y="75"/>
                  </a:lnTo>
                  <a:lnTo>
                    <a:pt x="491" y="73"/>
                  </a:lnTo>
                  <a:lnTo>
                    <a:pt x="501" y="71"/>
                  </a:lnTo>
                  <a:lnTo>
                    <a:pt x="509" y="71"/>
                  </a:lnTo>
                  <a:lnTo>
                    <a:pt x="518" y="69"/>
                  </a:lnTo>
                  <a:lnTo>
                    <a:pt x="524" y="67"/>
                  </a:lnTo>
                  <a:lnTo>
                    <a:pt x="532" y="66"/>
                  </a:lnTo>
                  <a:lnTo>
                    <a:pt x="537" y="64"/>
                  </a:lnTo>
                  <a:lnTo>
                    <a:pt x="543" y="62"/>
                  </a:lnTo>
                  <a:lnTo>
                    <a:pt x="549" y="60"/>
                  </a:lnTo>
                  <a:lnTo>
                    <a:pt x="553" y="58"/>
                  </a:lnTo>
                  <a:lnTo>
                    <a:pt x="556" y="56"/>
                  </a:lnTo>
                  <a:lnTo>
                    <a:pt x="560" y="52"/>
                  </a:lnTo>
                  <a:lnTo>
                    <a:pt x="562" y="50"/>
                  </a:lnTo>
                  <a:lnTo>
                    <a:pt x="564" y="48"/>
                  </a:lnTo>
                  <a:lnTo>
                    <a:pt x="566" y="46"/>
                  </a:lnTo>
                  <a:lnTo>
                    <a:pt x="566" y="44"/>
                  </a:lnTo>
                  <a:lnTo>
                    <a:pt x="566" y="43"/>
                  </a:lnTo>
                  <a:lnTo>
                    <a:pt x="564" y="39"/>
                  </a:lnTo>
                  <a:lnTo>
                    <a:pt x="562" y="37"/>
                  </a:lnTo>
                  <a:lnTo>
                    <a:pt x="560" y="35"/>
                  </a:lnTo>
                  <a:lnTo>
                    <a:pt x="556" y="33"/>
                  </a:lnTo>
                  <a:lnTo>
                    <a:pt x="553" y="31"/>
                  </a:lnTo>
                  <a:lnTo>
                    <a:pt x="549" y="29"/>
                  </a:lnTo>
                  <a:lnTo>
                    <a:pt x="543" y="27"/>
                  </a:lnTo>
                  <a:lnTo>
                    <a:pt x="537" y="25"/>
                  </a:lnTo>
                  <a:lnTo>
                    <a:pt x="532" y="23"/>
                  </a:lnTo>
                  <a:lnTo>
                    <a:pt x="524" y="21"/>
                  </a:lnTo>
                  <a:lnTo>
                    <a:pt x="518" y="19"/>
                  </a:lnTo>
                  <a:lnTo>
                    <a:pt x="509" y="18"/>
                  </a:lnTo>
                  <a:lnTo>
                    <a:pt x="501" y="16"/>
                  </a:lnTo>
                  <a:lnTo>
                    <a:pt x="491" y="14"/>
                  </a:lnTo>
                  <a:lnTo>
                    <a:pt x="484" y="14"/>
                  </a:lnTo>
                  <a:lnTo>
                    <a:pt x="463" y="10"/>
                  </a:lnTo>
                  <a:lnTo>
                    <a:pt x="441" y="8"/>
                  </a:lnTo>
                  <a:lnTo>
                    <a:pt x="418" y="6"/>
                  </a:lnTo>
                  <a:lnTo>
                    <a:pt x="393" y="4"/>
                  </a:lnTo>
                  <a:lnTo>
                    <a:pt x="367" y="2"/>
                  </a:lnTo>
                  <a:lnTo>
                    <a:pt x="340" y="0"/>
                  </a:lnTo>
                  <a:lnTo>
                    <a:pt x="311" y="0"/>
                  </a:lnTo>
                  <a:lnTo>
                    <a:pt x="282" y="0"/>
                  </a:lnTo>
                </a:path>
              </a:pathLst>
            </a:custGeom>
            <a:solidFill>
              <a:schemeClr val="tx1"/>
            </a:solidFill>
            <a:ln w="7938">
              <a:solidFill>
                <a:srgbClr val="000000"/>
              </a:solidFill>
              <a:prstDash val="solid"/>
              <a:round/>
              <a:headEnd/>
              <a:tailEnd/>
            </a:ln>
          </p:spPr>
          <p:txBody>
            <a:bodyPr/>
            <a:lstStyle/>
            <a:p>
              <a:endParaRPr lang="en-GB"/>
            </a:p>
          </p:txBody>
        </p:sp>
        <p:sp>
          <p:nvSpPr>
            <p:cNvPr id="20568" name="Freeform 88"/>
            <p:cNvSpPr>
              <a:spLocks/>
            </p:cNvSpPr>
            <p:nvPr/>
          </p:nvSpPr>
          <p:spPr bwMode="auto">
            <a:xfrm>
              <a:off x="4080" y="3360"/>
              <a:ext cx="283" cy="43"/>
            </a:xfrm>
            <a:custGeom>
              <a:avLst/>
              <a:gdLst>
                <a:gd name="T0" fmla="*/ 255 w 566"/>
                <a:gd name="T1" fmla="*/ 0 h 87"/>
                <a:gd name="T2" fmla="*/ 200 w 566"/>
                <a:gd name="T3" fmla="*/ 2 h 87"/>
                <a:gd name="T4" fmla="*/ 148 w 566"/>
                <a:gd name="T5" fmla="*/ 6 h 87"/>
                <a:gd name="T6" fmla="*/ 104 w 566"/>
                <a:gd name="T7" fmla="*/ 10 h 87"/>
                <a:gd name="T8" fmla="*/ 73 w 566"/>
                <a:gd name="T9" fmla="*/ 14 h 87"/>
                <a:gd name="T10" fmla="*/ 56 w 566"/>
                <a:gd name="T11" fmla="*/ 18 h 87"/>
                <a:gd name="T12" fmla="*/ 40 w 566"/>
                <a:gd name="T13" fmla="*/ 22 h 87"/>
                <a:gd name="T14" fmla="*/ 29 w 566"/>
                <a:gd name="T15" fmla="*/ 25 h 87"/>
                <a:gd name="T16" fmla="*/ 17 w 566"/>
                <a:gd name="T17" fmla="*/ 29 h 87"/>
                <a:gd name="T18" fmla="*/ 10 w 566"/>
                <a:gd name="T19" fmla="*/ 33 h 87"/>
                <a:gd name="T20" fmla="*/ 4 w 566"/>
                <a:gd name="T21" fmla="*/ 37 h 87"/>
                <a:gd name="T22" fmla="*/ 0 w 566"/>
                <a:gd name="T23" fmla="*/ 41 h 87"/>
                <a:gd name="T24" fmla="*/ 0 w 566"/>
                <a:gd name="T25" fmla="*/ 47 h 87"/>
                <a:gd name="T26" fmla="*/ 4 w 566"/>
                <a:gd name="T27" fmla="*/ 50 h 87"/>
                <a:gd name="T28" fmla="*/ 10 w 566"/>
                <a:gd name="T29" fmla="*/ 54 h 87"/>
                <a:gd name="T30" fmla="*/ 17 w 566"/>
                <a:gd name="T31" fmla="*/ 58 h 87"/>
                <a:gd name="T32" fmla="*/ 29 w 566"/>
                <a:gd name="T33" fmla="*/ 62 h 87"/>
                <a:gd name="T34" fmla="*/ 40 w 566"/>
                <a:gd name="T35" fmla="*/ 66 h 87"/>
                <a:gd name="T36" fmla="*/ 56 w 566"/>
                <a:gd name="T37" fmla="*/ 70 h 87"/>
                <a:gd name="T38" fmla="*/ 73 w 566"/>
                <a:gd name="T39" fmla="*/ 73 h 87"/>
                <a:gd name="T40" fmla="*/ 104 w 566"/>
                <a:gd name="T41" fmla="*/ 77 h 87"/>
                <a:gd name="T42" fmla="*/ 148 w 566"/>
                <a:gd name="T43" fmla="*/ 81 h 87"/>
                <a:gd name="T44" fmla="*/ 200 w 566"/>
                <a:gd name="T45" fmla="*/ 85 h 87"/>
                <a:gd name="T46" fmla="*/ 255 w 566"/>
                <a:gd name="T47" fmla="*/ 87 h 87"/>
                <a:gd name="T48" fmla="*/ 313 w 566"/>
                <a:gd name="T49" fmla="*/ 87 h 87"/>
                <a:gd name="T50" fmla="*/ 368 w 566"/>
                <a:gd name="T51" fmla="*/ 85 h 87"/>
                <a:gd name="T52" fmla="*/ 418 w 566"/>
                <a:gd name="T53" fmla="*/ 81 h 87"/>
                <a:gd name="T54" fmla="*/ 464 w 566"/>
                <a:gd name="T55" fmla="*/ 77 h 87"/>
                <a:gd name="T56" fmla="*/ 493 w 566"/>
                <a:gd name="T57" fmla="*/ 73 h 87"/>
                <a:gd name="T58" fmla="*/ 510 w 566"/>
                <a:gd name="T59" fmla="*/ 70 h 87"/>
                <a:gd name="T60" fmla="*/ 526 w 566"/>
                <a:gd name="T61" fmla="*/ 66 h 87"/>
                <a:gd name="T62" fmla="*/ 539 w 566"/>
                <a:gd name="T63" fmla="*/ 62 h 87"/>
                <a:gd name="T64" fmla="*/ 549 w 566"/>
                <a:gd name="T65" fmla="*/ 58 h 87"/>
                <a:gd name="T66" fmla="*/ 558 w 566"/>
                <a:gd name="T67" fmla="*/ 54 h 87"/>
                <a:gd name="T68" fmla="*/ 564 w 566"/>
                <a:gd name="T69" fmla="*/ 50 h 87"/>
                <a:gd name="T70" fmla="*/ 566 w 566"/>
                <a:gd name="T71" fmla="*/ 47 h 87"/>
                <a:gd name="T72" fmla="*/ 566 w 566"/>
                <a:gd name="T73" fmla="*/ 41 h 87"/>
                <a:gd name="T74" fmla="*/ 564 w 566"/>
                <a:gd name="T75" fmla="*/ 37 h 87"/>
                <a:gd name="T76" fmla="*/ 558 w 566"/>
                <a:gd name="T77" fmla="*/ 33 h 87"/>
                <a:gd name="T78" fmla="*/ 549 w 566"/>
                <a:gd name="T79" fmla="*/ 29 h 87"/>
                <a:gd name="T80" fmla="*/ 539 w 566"/>
                <a:gd name="T81" fmla="*/ 25 h 87"/>
                <a:gd name="T82" fmla="*/ 526 w 566"/>
                <a:gd name="T83" fmla="*/ 22 h 87"/>
                <a:gd name="T84" fmla="*/ 510 w 566"/>
                <a:gd name="T85" fmla="*/ 18 h 87"/>
                <a:gd name="T86" fmla="*/ 493 w 566"/>
                <a:gd name="T87" fmla="*/ 14 h 87"/>
                <a:gd name="T88" fmla="*/ 464 w 566"/>
                <a:gd name="T89" fmla="*/ 10 h 87"/>
                <a:gd name="T90" fmla="*/ 418 w 566"/>
                <a:gd name="T91" fmla="*/ 6 h 87"/>
                <a:gd name="T92" fmla="*/ 368 w 566"/>
                <a:gd name="T93" fmla="*/ 2 h 87"/>
                <a:gd name="T94" fmla="*/ 313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4" y="0"/>
                  </a:moveTo>
                  <a:lnTo>
                    <a:pt x="255" y="0"/>
                  </a:lnTo>
                  <a:lnTo>
                    <a:pt x="227" y="0"/>
                  </a:lnTo>
                  <a:lnTo>
                    <a:pt x="200" y="2"/>
                  </a:lnTo>
                  <a:lnTo>
                    <a:pt x="173" y="4"/>
                  </a:lnTo>
                  <a:lnTo>
                    <a:pt x="148" y="6"/>
                  </a:lnTo>
                  <a:lnTo>
                    <a:pt x="125" y="8"/>
                  </a:lnTo>
                  <a:lnTo>
                    <a:pt x="104" y="10"/>
                  </a:lnTo>
                  <a:lnTo>
                    <a:pt x="83" y="14"/>
                  </a:lnTo>
                  <a:lnTo>
                    <a:pt x="73" y="14"/>
                  </a:lnTo>
                  <a:lnTo>
                    <a:pt x="65" y="16"/>
                  </a:lnTo>
                  <a:lnTo>
                    <a:pt x="56" y="18"/>
                  </a:lnTo>
                  <a:lnTo>
                    <a:pt x="48" y="20"/>
                  </a:lnTo>
                  <a:lnTo>
                    <a:pt x="40" y="22"/>
                  </a:lnTo>
                  <a:lnTo>
                    <a:pt x="35" y="23"/>
                  </a:lnTo>
                  <a:lnTo>
                    <a:pt x="29" y="25"/>
                  </a:lnTo>
                  <a:lnTo>
                    <a:pt x="23" y="27"/>
                  </a:lnTo>
                  <a:lnTo>
                    <a:pt x="17" y="29"/>
                  </a:lnTo>
                  <a:lnTo>
                    <a:pt x="14" y="31"/>
                  </a:lnTo>
                  <a:lnTo>
                    <a:pt x="10" y="33"/>
                  </a:lnTo>
                  <a:lnTo>
                    <a:pt x="6" y="35"/>
                  </a:lnTo>
                  <a:lnTo>
                    <a:pt x="4" y="37"/>
                  </a:lnTo>
                  <a:lnTo>
                    <a:pt x="2" y="39"/>
                  </a:lnTo>
                  <a:lnTo>
                    <a:pt x="0" y="41"/>
                  </a:lnTo>
                  <a:lnTo>
                    <a:pt x="0" y="43"/>
                  </a:lnTo>
                  <a:lnTo>
                    <a:pt x="0" y="47"/>
                  </a:lnTo>
                  <a:lnTo>
                    <a:pt x="2" y="48"/>
                  </a:lnTo>
                  <a:lnTo>
                    <a:pt x="4" y="50"/>
                  </a:lnTo>
                  <a:lnTo>
                    <a:pt x="6" y="52"/>
                  </a:lnTo>
                  <a:lnTo>
                    <a:pt x="10" y="54"/>
                  </a:lnTo>
                  <a:lnTo>
                    <a:pt x="14" y="56"/>
                  </a:lnTo>
                  <a:lnTo>
                    <a:pt x="17" y="58"/>
                  </a:lnTo>
                  <a:lnTo>
                    <a:pt x="23" y="60"/>
                  </a:lnTo>
                  <a:lnTo>
                    <a:pt x="29" y="62"/>
                  </a:lnTo>
                  <a:lnTo>
                    <a:pt x="35" y="64"/>
                  </a:lnTo>
                  <a:lnTo>
                    <a:pt x="40" y="66"/>
                  </a:lnTo>
                  <a:lnTo>
                    <a:pt x="48" y="68"/>
                  </a:lnTo>
                  <a:lnTo>
                    <a:pt x="56" y="70"/>
                  </a:lnTo>
                  <a:lnTo>
                    <a:pt x="65" y="71"/>
                  </a:lnTo>
                  <a:lnTo>
                    <a:pt x="73" y="73"/>
                  </a:lnTo>
                  <a:lnTo>
                    <a:pt x="83" y="73"/>
                  </a:lnTo>
                  <a:lnTo>
                    <a:pt x="104" y="77"/>
                  </a:lnTo>
                  <a:lnTo>
                    <a:pt x="125" y="79"/>
                  </a:lnTo>
                  <a:lnTo>
                    <a:pt x="148" y="81"/>
                  </a:lnTo>
                  <a:lnTo>
                    <a:pt x="173" y="83"/>
                  </a:lnTo>
                  <a:lnTo>
                    <a:pt x="200" y="85"/>
                  </a:lnTo>
                  <a:lnTo>
                    <a:pt x="227" y="87"/>
                  </a:lnTo>
                  <a:lnTo>
                    <a:pt x="255" y="87"/>
                  </a:lnTo>
                  <a:lnTo>
                    <a:pt x="284" y="87"/>
                  </a:lnTo>
                  <a:lnTo>
                    <a:pt x="313" y="87"/>
                  </a:lnTo>
                  <a:lnTo>
                    <a:pt x="340" y="87"/>
                  </a:lnTo>
                  <a:lnTo>
                    <a:pt x="368" y="85"/>
                  </a:lnTo>
                  <a:lnTo>
                    <a:pt x="393" y="83"/>
                  </a:lnTo>
                  <a:lnTo>
                    <a:pt x="418" y="81"/>
                  </a:lnTo>
                  <a:lnTo>
                    <a:pt x="441" y="79"/>
                  </a:lnTo>
                  <a:lnTo>
                    <a:pt x="464" y="77"/>
                  </a:lnTo>
                  <a:lnTo>
                    <a:pt x="484" y="73"/>
                  </a:lnTo>
                  <a:lnTo>
                    <a:pt x="493" y="73"/>
                  </a:lnTo>
                  <a:lnTo>
                    <a:pt x="503" y="71"/>
                  </a:lnTo>
                  <a:lnTo>
                    <a:pt x="510" y="70"/>
                  </a:lnTo>
                  <a:lnTo>
                    <a:pt x="518" y="68"/>
                  </a:lnTo>
                  <a:lnTo>
                    <a:pt x="526" y="66"/>
                  </a:lnTo>
                  <a:lnTo>
                    <a:pt x="533" y="64"/>
                  </a:lnTo>
                  <a:lnTo>
                    <a:pt x="539" y="62"/>
                  </a:lnTo>
                  <a:lnTo>
                    <a:pt x="545" y="60"/>
                  </a:lnTo>
                  <a:lnTo>
                    <a:pt x="549" y="58"/>
                  </a:lnTo>
                  <a:lnTo>
                    <a:pt x="555" y="56"/>
                  </a:lnTo>
                  <a:lnTo>
                    <a:pt x="558" y="54"/>
                  </a:lnTo>
                  <a:lnTo>
                    <a:pt x="560" y="52"/>
                  </a:lnTo>
                  <a:lnTo>
                    <a:pt x="564" y="50"/>
                  </a:lnTo>
                  <a:lnTo>
                    <a:pt x="566" y="48"/>
                  </a:lnTo>
                  <a:lnTo>
                    <a:pt x="566" y="47"/>
                  </a:lnTo>
                  <a:lnTo>
                    <a:pt x="566" y="43"/>
                  </a:lnTo>
                  <a:lnTo>
                    <a:pt x="566" y="41"/>
                  </a:lnTo>
                  <a:lnTo>
                    <a:pt x="566" y="39"/>
                  </a:lnTo>
                  <a:lnTo>
                    <a:pt x="564" y="37"/>
                  </a:lnTo>
                  <a:lnTo>
                    <a:pt x="560" y="35"/>
                  </a:lnTo>
                  <a:lnTo>
                    <a:pt x="558" y="33"/>
                  </a:lnTo>
                  <a:lnTo>
                    <a:pt x="555" y="31"/>
                  </a:lnTo>
                  <a:lnTo>
                    <a:pt x="549" y="29"/>
                  </a:lnTo>
                  <a:lnTo>
                    <a:pt x="545" y="27"/>
                  </a:lnTo>
                  <a:lnTo>
                    <a:pt x="539" y="25"/>
                  </a:lnTo>
                  <a:lnTo>
                    <a:pt x="533" y="23"/>
                  </a:lnTo>
                  <a:lnTo>
                    <a:pt x="526" y="22"/>
                  </a:lnTo>
                  <a:lnTo>
                    <a:pt x="518" y="20"/>
                  </a:lnTo>
                  <a:lnTo>
                    <a:pt x="510" y="18"/>
                  </a:lnTo>
                  <a:lnTo>
                    <a:pt x="503" y="16"/>
                  </a:lnTo>
                  <a:lnTo>
                    <a:pt x="493" y="14"/>
                  </a:lnTo>
                  <a:lnTo>
                    <a:pt x="484" y="14"/>
                  </a:lnTo>
                  <a:lnTo>
                    <a:pt x="464" y="10"/>
                  </a:lnTo>
                  <a:lnTo>
                    <a:pt x="441" y="8"/>
                  </a:lnTo>
                  <a:lnTo>
                    <a:pt x="418" y="6"/>
                  </a:lnTo>
                  <a:lnTo>
                    <a:pt x="393" y="4"/>
                  </a:lnTo>
                  <a:lnTo>
                    <a:pt x="368" y="2"/>
                  </a:lnTo>
                  <a:lnTo>
                    <a:pt x="340" y="0"/>
                  </a:lnTo>
                  <a:lnTo>
                    <a:pt x="313" y="0"/>
                  </a:lnTo>
                  <a:lnTo>
                    <a:pt x="284" y="0"/>
                  </a:lnTo>
                </a:path>
              </a:pathLst>
            </a:custGeom>
            <a:solidFill>
              <a:srgbClr val="66FF33"/>
            </a:solidFill>
            <a:ln w="7938">
              <a:solidFill>
                <a:srgbClr val="00FF00"/>
              </a:solidFill>
              <a:prstDash val="solid"/>
              <a:round/>
              <a:headEnd/>
              <a:tailEnd/>
            </a:ln>
          </p:spPr>
          <p:txBody>
            <a:bodyPr/>
            <a:lstStyle/>
            <a:p>
              <a:endParaRPr lang="en-GB"/>
            </a:p>
          </p:txBody>
        </p:sp>
        <p:sp>
          <p:nvSpPr>
            <p:cNvPr id="20569" name="Freeform 89"/>
            <p:cNvSpPr>
              <a:spLocks/>
            </p:cNvSpPr>
            <p:nvPr/>
          </p:nvSpPr>
          <p:spPr bwMode="auto">
            <a:xfrm>
              <a:off x="4080" y="2736"/>
              <a:ext cx="283" cy="43"/>
            </a:xfrm>
            <a:custGeom>
              <a:avLst/>
              <a:gdLst>
                <a:gd name="T0" fmla="*/ 255 w 568"/>
                <a:gd name="T1" fmla="*/ 0 h 86"/>
                <a:gd name="T2" fmla="*/ 200 w 568"/>
                <a:gd name="T3" fmla="*/ 2 h 86"/>
                <a:gd name="T4" fmla="*/ 150 w 568"/>
                <a:gd name="T5" fmla="*/ 6 h 86"/>
                <a:gd name="T6" fmla="*/ 104 w 568"/>
                <a:gd name="T7" fmla="*/ 9 h 86"/>
                <a:gd name="T8" fmla="*/ 75 w 568"/>
                <a:gd name="T9" fmla="*/ 13 h 86"/>
                <a:gd name="T10" fmla="*/ 58 w 568"/>
                <a:gd name="T11" fmla="*/ 17 h 86"/>
                <a:gd name="T12" fmla="*/ 42 w 568"/>
                <a:gd name="T13" fmla="*/ 21 h 86"/>
                <a:gd name="T14" fmla="*/ 29 w 568"/>
                <a:gd name="T15" fmla="*/ 25 h 86"/>
                <a:gd name="T16" fmla="*/ 17 w 568"/>
                <a:gd name="T17" fmla="*/ 29 h 86"/>
                <a:gd name="T18" fmla="*/ 10 w 568"/>
                <a:gd name="T19" fmla="*/ 33 h 86"/>
                <a:gd name="T20" fmla="*/ 4 w 568"/>
                <a:gd name="T21" fmla="*/ 36 h 86"/>
                <a:gd name="T22" fmla="*/ 0 w 568"/>
                <a:gd name="T23" fmla="*/ 40 h 86"/>
                <a:gd name="T24" fmla="*/ 0 w 568"/>
                <a:gd name="T25" fmla="*/ 46 h 86"/>
                <a:gd name="T26" fmla="*/ 4 w 568"/>
                <a:gd name="T27" fmla="*/ 50 h 86"/>
                <a:gd name="T28" fmla="*/ 10 w 568"/>
                <a:gd name="T29" fmla="*/ 54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7 h 86"/>
                <a:gd name="T42" fmla="*/ 150 w 568"/>
                <a:gd name="T43" fmla="*/ 81 h 86"/>
                <a:gd name="T44" fmla="*/ 200 w 568"/>
                <a:gd name="T45" fmla="*/ 84 h 86"/>
                <a:gd name="T46" fmla="*/ 255 w 568"/>
                <a:gd name="T47" fmla="*/ 86 h 86"/>
                <a:gd name="T48" fmla="*/ 313 w 568"/>
                <a:gd name="T49" fmla="*/ 86 h 86"/>
                <a:gd name="T50" fmla="*/ 368 w 568"/>
                <a:gd name="T51" fmla="*/ 84 h 86"/>
                <a:gd name="T52" fmla="*/ 420 w 568"/>
                <a:gd name="T53" fmla="*/ 81 h 86"/>
                <a:gd name="T54" fmla="*/ 466 w 568"/>
                <a:gd name="T55" fmla="*/ 77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4 h 86"/>
                <a:gd name="T68" fmla="*/ 566 w 568"/>
                <a:gd name="T69" fmla="*/ 50 h 86"/>
                <a:gd name="T70" fmla="*/ 568 w 568"/>
                <a:gd name="T71" fmla="*/ 46 h 86"/>
                <a:gd name="T72" fmla="*/ 568 w 568"/>
                <a:gd name="T73" fmla="*/ 40 h 86"/>
                <a:gd name="T74" fmla="*/ 566 w 568"/>
                <a:gd name="T75" fmla="*/ 36 h 86"/>
                <a:gd name="T76" fmla="*/ 560 w 568"/>
                <a:gd name="T77" fmla="*/ 33 h 86"/>
                <a:gd name="T78" fmla="*/ 551 w 568"/>
                <a:gd name="T79" fmla="*/ 29 h 86"/>
                <a:gd name="T80" fmla="*/ 541 w 568"/>
                <a:gd name="T81" fmla="*/ 25 h 86"/>
                <a:gd name="T82" fmla="*/ 528 w 568"/>
                <a:gd name="T83" fmla="*/ 21 h 86"/>
                <a:gd name="T84" fmla="*/ 512 w 568"/>
                <a:gd name="T85" fmla="*/ 17 h 86"/>
                <a:gd name="T86" fmla="*/ 495 w 568"/>
                <a:gd name="T87" fmla="*/ 13 h 86"/>
                <a:gd name="T88" fmla="*/ 466 w 568"/>
                <a:gd name="T89" fmla="*/ 9 h 86"/>
                <a:gd name="T90" fmla="*/ 420 w 568"/>
                <a:gd name="T91" fmla="*/ 6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0"/>
                  </a:lnTo>
                  <a:lnTo>
                    <a:pt x="200" y="2"/>
                  </a:lnTo>
                  <a:lnTo>
                    <a:pt x="175" y="4"/>
                  </a:lnTo>
                  <a:lnTo>
                    <a:pt x="150" y="6"/>
                  </a:lnTo>
                  <a:lnTo>
                    <a:pt x="125" y="8"/>
                  </a:lnTo>
                  <a:lnTo>
                    <a:pt x="104" y="9"/>
                  </a:lnTo>
                  <a:lnTo>
                    <a:pt x="85" y="11"/>
                  </a:lnTo>
                  <a:lnTo>
                    <a:pt x="75" y="13"/>
                  </a:lnTo>
                  <a:lnTo>
                    <a:pt x="65" y="15"/>
                  </a:lnTo>
                  <a:lnTo>
                    <a:pt x="58" y="17"/>
                  </a:lnTo>
                  <a:lnTo>
                    <a:pt x="48" y="19"/>
                  </a:lnTo>
                  <a:lnTo>
                    <a:pt x="42" y="21"/>
                  </a:lnTo>
                  <a:lnTo>
                    <a:pt x="35" y="23"/>
                  </a:lnTo>
                  <a:lnTo>
                    <a:pt x="29" y="25"/>
                  </a:lnTo>
                  <a:lnTo>
                    <a:pt x="23" y="27"/>
                  </a:lnTo>
                  <a:lnTo>
                    <a:pt x="17" y="29"/>
                  </a:lnTo>
                  <a:lnTo>
                    <a:pt x="14" y="31"/>
                  </a:lnTo>
                  <a:lnTo>
                    <a:pt x="10" y="33"/>
                  </a:lnTo>
                  <a:lnTo>
                    <a:pt x="6" y="34"/>
                  </a:lnTo>
                  <a:lnTo>
                    <a:pt x="4" y="36"/>
                  </a:lnTo>
                  <a:lnTo>
                    <a:pt x="2" y="38"/>
                  </a:lnTo>
                  <a:lnTo>
                    <a:pt x="0" y="40"/>
                  </a:lnTo>
                  <a:lnTo>
                    <a:pt x="0" y="42"/>
                  </a:lnTo>
                  <a:lnTo>
                    <a:pt x="0" y="46"/>
                  </a:lnTo>
                  <a:lnTo>
                    <a:pt x="2" y="48"/>
                  </a:lnTo>
                  <a:lnTo>
                    <a:pt x="4" y="50"/>
                  </a:lnTo>
                  <a:lnTo>
                    <a:pt x="6" y="52"/>
                  </a:lnTo>
                  <a:lnTo>
                    <a:pt x="10" y="54"/>
                  </a:lnTo>
                  <a:lnTo>
                    <a:pt x="14" y="56"/>
                  </a:lnTo>
                  <a:lnTo>
                    <a:pt x="17" y="57"/>
                  </a:lnTo>
                  <a:lnTo>
                    <a:pt x="23" y="59"/>
                  </a:lnTo>
                  <a:lnTo>
                    <a:pt x="29" y="61"/>
                  </a:lnTo>
                  <a:lnTo>
                    <a:pt x="35" y="63"/>
                  </a:lnTo>
                  <a:lnTo>
                    <a:pt x="42" y="65"/>
                  </a:lnTo>
                  <a:lnTo>
                    <a:pt x="48" y="67"/>
                  </a:lnTo>
                  <a:lnTo>
                    <a:pt x="58" y="69"/>
                  </a:lnTo>
                  <a:lnTo>
                    <a:pt x="65" y="71"/>
                  </a:lnTo>
                  <a:lnTo>
                    <a:pt x="75" y="73"/>
                  </a:lnTo>
                  <a:lnTo>
                    <a:pt x="85" y="73"/>
                  </a:lnTo>
                  <a:lnTo>
                    <a:pt x="104" y="77"/>
                  </a:lnTo>
                  <a:lnTo>
                    <a:pt x="125" y="79"/>
                  </a:lnTo>
                  <a:lnTo>
                    <a:pt x="150" y="81"/>
                  </a:lnTo>
                  <a:lnTo>
                    <a:pt x="175" y="82"/>
                  </a:lnTo>
                  <a:lnTo>
                    <a:pt x="200" y="84"/>
                  </a:lnTo>
                  <a:lnTo>
                    <a:pt x="226" y="84"/>
                  </a:lnTo>
                  <a:lnTo>
                    <a:pt x="255" y="86"/>
                  </a:lnTo>
                  <a:lnTo>
                    <a:pt x="284" y="86"/>
                  </a:lnTo>
                  <a:lnTo>
                    <a:pt x="313" y="86"/>
                  </a:lnTo>
                  <a:lnTo>
                    <a:pt x="342" y="84"/>
                  </a:lnTo>
                  <a:lnTo>
                    <a:pt x="368" y="84"/>
                  </a:lnTo>
                  <a:lnTo>
                    <a:pt x="395" y="82"/>
                  </a:lnTo>
                  <a:lnTo>
                    <a:pt x="420" y="81"/>
                  </a:lnTo>
                  <a:lnTo>
                    <a:pt x="443" y="79"/>
                  </a:lnTo>
                  <a:lnTo>
                    <a:pt x="466" y="77"/>
                  </a:lnTo>
                  <a:lnTo>
                    <a:pt x="485" y="73"/>
                  </a:lnTo>
                  <a:lnTo>
                    <a:pt x="495" y="73"/>
                  </a:lnTo>
                  <a:lnTo>
                    <a:pt x="505" y="71"/>
                  </a:lnTo>
                  <a:lnTo>
                    <a:pt x="512" y="69"/>
                  </a:lnTo>
                  <a:lnTo>
                    <a:pt x="520" y="67"/>
                  </a:lnTo>
                  <a:lnTo>
                    <a:pt x="528" y="65"/>
                  </a:lnTo>
                  <a:lnTo>
                    <a:pt x="535" y="63"/>
                  </a:lnTo>
                  <a:lnTo>
                    <a:pt x="541" y="61"/>
                  </a:lnTo>
                  <a:lnTo>
                    <a:pt x="547" y="59"/>
                  </a:lnTo>
                  <a:lnTo>
                    <a:pt x="551" y="57"/>
                  </a:lnTo>
                  <a:lnTo>
                    <a:pt x="556" y="56"/>
                  </a:lnTo>
                  <a:lnTo>
                    <a:pt x="560" y="54"/>
                  </a:lnTo>
                  <a:lnTo>
                    <a:pt x="562" y="52"/>
                  </a:lnTo>
                  <a:lnTo>
                    <a:pt x="566" y="50"/>
                  </a:lnTo>
                  <a:lnTo>
                    <a:pt x="568" y="48"/>
                  </a:lnTo>
                  <a:lnTo>
                    <a:pt x="568" y="46"/>
                  </a:lnTo>
                  <a:lnTo>
                    <a:pt x="568" y="42"/>
                  </a:lnTo>
                  <a:lnTo>
                    <a:pt x="568" y="40"/>
                  </a:lnTo>
                  <a:lnTo>
                    <a:pt x="568" y="38"/>
                  </a:lnTo>
                  <a:lnTo>
                    <a:pt x="566" y="36"/>
                  </a:lnTo>
                  <a:lnTo>
                    <a:pt x="562" y="34"/>
                  </a:lnTo>
                  <a:lnTo>
                    <a:pt x="560" y="33"/>
                  </a:lnTo>
                  <a:lnTo>
                    <a:pt x="556" y="31"/>
                  </a:lnTo>
                  <a:lnTo>
                    <a:pt x="551" y="29"/>
                  </a:lnTo>
                  <a:lnTo>
                    <a:pt x="547" y="27"/>
                  </a:lnTo>
                  <a:lnTo>
                    <a:pt x="541" y="25"/>
                  </a:lnTo>
                  <a:lnTo>
                    <a:pt x="535" y="23"/>
                  </a:lnTo>
                  <a:lnTo>
                    <a:pt x="528" y="21"/>
                  </a:lnTo>
                  <a:lnTo>
                    <a:pt x="520" y="19"/>
                  </a:lnTo>
                  <a:lnTo>
                    <a:pt x="512" y="17"/>
                  </a:lnTo>
                  <a:lnTo>
                    <a:pt x="505" y="15"/>
                  </a:lnTo>
                  <a:lnTo>
                    <a:pt x="495" y="13"/>
                  </a:lnTo>
                  <a:lnTo>
                    <a:pt x="485" y="11"/>
                  </a:lnTo>
                  <a:lnTo>
                    <a:pt x="466" y="9"/>
                  </a:lnTo>
                  <a:lnTo>
                    <a:pt x="443" y="8"/>
                  </a:lnTo>
                  <a:lnTo>
                    <a:pt x="420" y="6"/>
                  </a:lnTo>
                  <a:lnTo>
                    <a:pt x="395" y="4"/>
                  </a:lnTo>
                  <a:lnTo>
                    <a:pt x="368" y="2"/>
                  </a:lnTo>
                  <a:lnTo>
                    <a:pt x="342" y="0"/>
                  </a:lnTo>
                  <a:lnTo>
                    <a:pt x="313" y="0"/>
                  </a:lnTo>
                  <a:lnTo>
                    <a:pt x="284" y="0"/>
                  </a:lnTo>
                </a:path>
              </a:pathLst>
            </a:custGeom>
            <a:solidFill>
              <a:srgbClr val="FF3300"/>
            </a:solidFill>
            <a:ln w="7938">
              <a:solidFill>
                <a:srgbClr val="FF3300"/>
              </a:solidFill>
              <a:prstDash val="solid"/>
              <a:round/>
              <a:headEnd/>
              <a:tailEnd/>
            </a:ln>
          </p:spPr>
          <p:txBody>
            <a:bodyPr/>
            <a:lstStyle/>
            <a:p>
              <a:endParaRPr lang="en-GB"/>
            </a:p>
          </p:txBody>
        </p:sp>
      </p:grpSp>
      <p:sp>
        <p:nvSpPr>
          <p:cNvPr id="20570" name="Rectangle 90"/>
          <p:cNvSpPr>
            <a:spLocks noChangeArrowheads="1"/>
          </p:cNvSpPr>
          <p:nvPr/>
        </p:nvSpPr>
        <p:spPr bwMode="auto">
          <a:xfrm>
            <a:off x="4038600" y="4343400"/>
            <a:ext cx="1295400" cy="1676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71" name="AutoShape 91"/>
          <p:cNvSpPr>
            <a:spLocks noChangeArrowheads="1"/>
          </p:cNvSpPr>
          <p:nvPr/>
        </p:nvSpPr>
        <p:spPr bwMode="auto">
          <a:xfrm>
            <a:off x="4267200" y="4800600"/>
            <a:ext cx="152400" cy="1219200"/>
          </a:xfrm>
          <a:prstGeom prst="triangle">
            <a:avLst>
              <a:gd name="adj" fmla="val 50000"/>
            </a:avLst>
          </a:prstGeom>
          <a:noFill/>
          <a:ln w="28575">
            <a:solidFill>
              <a:srgbClr val="66FF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72" name="AutoShape 92"/>
          <p:cNvSpPr>
            <a:spLocks noChangeArrowheads="1"/>
          </p:cNvSpPr>
          <p:nvPr/>
        </p:nvSpPr>
        <p:spPr bwMode="auto">
          <a:xfrm>
            <a:off x="4419600" y="4953000"/>
            <a:ext cx="152400" cy="1066800"/>
          </a:xfrm>
          <a:prstGeom prst="triangle">
            <a:avLst>
              <a:gd name="adj"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73" name="AutoShape 93"/>
          <p:cNvSpPr>
            <a:spLocks noChangeArrowheads="1"/>
          </p:cNvSpPr>
          <p:nvPr/>
        </p:nvSpPr>
        <p:spPr bwMode="auto">
          <a:xfrm>
            <a:off x="4572000" y="4800600"/>
            <a:ext cx="152400" cy="1219200"/>
          </a:xfrm>
          <a:prstGeom prst="triangle">
            <a:avLst>
              <a:gd name="adj" fmla="val 50000"/>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75" name="AutoShape 95"/>
          <p:cNvSpPr>
            <a:spLocks noChangeArrowheads="1"/>
          </p:cNvSpPr>
          <p:nvPr/>
        </p:nvSpPr>
        <p:spPr bwMode="auto">
          <a:xfrm>
            <a:off x="4876800" y="4800600"/>
            <a:ext cx="152400" cy="1219200"/>
          </a:xfrm>
          <a:prstGeom prst="triangle">
            <a:avLst>
              <a:gd name="adj" fmla="val 50000"/>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76" name="AutoShape 96"/>
          <p:cNvSpPr>
            <a:spLocks noChangeArrowheads="1"/>
          </p:cNvSpPr>
          <p:nvPr/>
        </p:nvSpPr>
        <p:spPr bwMode="auto">
          <a:xfrm>
            <a:off x="5029200" y="4648200"/>
            <a:ext cx="152400" cy="1371600"/>
          </a:xfrm>
          <a:prstGeom prst="triangle">
            <a:avLst>
              <a:gd name="adj"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77" name="AutoShape 97"/>
          <p:cNvSpPr>
            <a:spLocks noChangeArrowheads="1"/>
          </p:cNvSpPr>
          <p:nvPr/>
        </p:nvSpPr>
        <p:spPr bwMode="auto">
          <a:xfrm>
            <a:off x="4724400" y="5105400"/>
            <a:ext cx="152400" cy="914400"/>
          </a:xfrm>
          <a:prstGeom prst="triangle">
            <a:avLst>
              <a:gd name="adj" fmla="val 50000"/>
            </a:avLst>
          </a:prstGeom>
          <a:noFill/>
          <a:ln w="2857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78" name="Rectangle 98"/>
          <p:cNvSpPr>
            <a:spLocks noChangeArrowheads="1"/>
          </p:cNvSpPr>
          <p:nvPr/>
        </p:nvSpPr>
        <p:spPr bwMode="auto">
          <a:xfrm>
            <a:off x="4191000" y="6096000"/>
            <a:ext cx="10080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a:solidFill>
                  <a:srgbClr val="FF0000"/>
                </a:solidFill>
              </a:rPr>
              <a:t>5</a:t>
            </a:r>
            <a:r>
              <a:rPr lang="en-US" sz="1500" b="1">
                <a:solidFill>
                  <a:srgbClr val="FF0000"/>
                </a:solidFill>
                <a:cs typeface="Arial" pitchFamily="34" charset="0"/>
              </a:rPr>
              <a:t>′</a:t>
            </a:r>
            <a:r>
              <a:rPr lang="en-US" sz="1500" b="1">
                <a:solidFill>
                  <a:srgbClr val="FF0000"/>
                </a:solidFill>
              </a:rPr>
              <a:t> </a:t>
            </a:r>
            <a:r>
              <a:rPr lang="en-US" sz="1500" b="1">
                <a:solidFill>
                  <a:srgbClr val="66FF33"/>
                </a:solidFill>
              </a:rPr>
              <a:t>A</a:t>
            </a:r>
            <a:r>
              <a:rPr lang="en-US" sz="1500" b="1"/>
              <a:t>G</a:t>
            </a:r>
            <a:r>
              <a:rPr lang="en-US" sz="1500" b="1">
                <a:solidFill>
                  <a:srgbClr val="FF0000"/>
                </a:solidFill>
              </a:rPr>
              <a:t>T</a:t>
            </a:r>
            <a:r>
              <a:rPr lang="en-US" sz="1500" b="1">
                <a:solidFill>
                  <a:srgbClr val="0066FF"/>
                </a:solidFill>
              </a:rPr>
              <a:t>C</a:t>
            </a:r>
            <a:r>
              <a:rPr lang="en-US" sz="1500" b="1">
                <a:solidFill>
                  <a:srgbClr val="FF0000"/>
                </a:solidFill>
              </a:rPr>
              <a:t>T</a:t>
            </a:r>
            <a:r>
              <a:rPr lang="en-US" sz="1500" b="1"/>
              <a:t>G</a:t>
            </a:r>
            <a:endParaRPr lang="en-US"/>
          </a:p>
        </p:txBody>
      </p:sp>
      <p:sp>
        <p:nvSpPr>
          <p:cNvPr id="20580" name="AutoShape 100"/>
          <p:cNvSpPr>
            <a:spLocks noChangeArrowheads="1"/>
          </p:cNvSpPr>
          <p:nvPr/>
        </p:nvSpPr>
        <p:spPr bwMode="auto">
          <a:xfrm flipV="1">
            <a:off x="2971800" y="5562600"/>
            <a:ext cx="609600" cy="4572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81" name="AutoShape 101"/>
          <p:cNvSpPr>
            <a:spLocks noChangeArrowheads="1"/>
          </p:cNvSpPr>
          <p:nvPr/>
        </p:nvSpPr>
        <p:spPr bwMode="auto">
          <a:xfrm flipH="1" flipV="1">
            <a:off x="5791200" y="5486400"/>
            <a:ext cx="685800" cy="5334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82" name="Rectangle 102"/>
          <p:cNvSpPr>
            <a:spLocks noChangeArrowheads="1"/>
          </p:cNvSpPr>
          <p:nvPr/>
        </p:nvSpPr>
        <p:spPr bwMode="auto">
          <a:xfrm>
            <a:off x="3581400" y="3886200"/>
            <a:ext cx="16414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a:solidFill>
                  <a:srgbClr val="FF0000"/>
                </a:solidFill>
              </a:rPr>
              <a:t>Electropherogram</a:t>
            </a:r>
            <a:endParaRPr lang="en-US"/>
          </a:p>
        </p:txBody>
      </p:sp>
      <p:sp>
        <p:nvSpPr>
          <p:cNvPr id="20605" name="Rectangle 125"/>
          <p:cNvSpPr>
            <a:spLocks noGrp="1" noChangeArrowheads="1"/>
          </p:cNvSpPr>
          <p:nvPr>
            <p:ph type="title"/>
          </p:nvPr>
        </p:nvSpPr>
        <p:spPr>
          <a:xfrm>
            <a:off x="0" y="304800"/>
            <a:ext cx="9144000" cy="1219200"/>
          </a:xfrm>
        </p:spPr>
        <p:txBody>
          <a:bodyPr/>
          <a:lstStyle/>
          <a:p>
            <a:r>
              <a:rPr lang="en-US" sz="4000"/>
              <a:t>Dye Terminator Sequencing </a:t>
            </a:r>
          </a:p>
        </p:txBody>
      </p:sp>
      <p:grpSp>
        <p:nvGrpSpPr>
          <p:cNvPr id="20593" name="Group 113"/>
          <p:cNvGrpSpPr>
            <a:grpSpLocks/>
          </p:cNvGrpSpPr>
          <p:nvPr/>
        </p:nvGrpSpPr>
        <p:grpSpPr bwMode="auto">
          <a:xfrm>
            <a:off x="2819400" y="2362200"/>
            <a:ext cx="523875" cy="1654175"/>
            <a:chOff x="2948" y="1818"/>
            <a:chExt cx="474" cy="1426"/>
          </a:xfrm>
        </p:grpSpPr>
        <p:sp>
          <p:nvSpPr>
            <p:cNvPr id="20594" name="Rectangle 114"/>
            <p:cNvSpPr>
              <a:spLocks noChangeArrowheads="1"/>
            </p:cNvSpPr>
            <p:nvPr/>
          </p:nvSpPr>
          <p:spPr bwMode="auto">
            <a:xfrm>
              <a:off x="2948" y="2079"/>
              <a:ext cx="474" cy="116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0595" name="Rectangle 115"/>
            <p:cNvSpPr>
              <a:spLocks noChangeArrowheads="1"/>
            </p:cNvSpPr>
            <p:nvPr/>
          </p:nvSpPr>
          <p:spPr bwMode="auto">
            <a:xfrm>
              <a:off x="2948" y="2079"/>
              <a:ext cx="474" cy="1165"/>
            </a:xfrm>
            <a:prstGeom prst="rect">
              <a:avLst/>
            </a:prstGeom>
            <a:noFill/>
            <a:ln w="6826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96" name="Freeform 116"/>
            <p:cNvSpPr>
              <a:spLocks/>
            </p:cNvSpPr>
            <p:nvPr/>
          </p:nvSpPr>
          <p:spPr bwMode="auto">
            <a:xfrm>
              <a:off x="3044" y="2250"/>
              <a:ext cx="283" cy="43"/>
            </a:xfrm>
            <a:custGeom>
              <a:avLst/>
              <a:gdLst>
                <a:gd name="T0" fmla="*/ 253 w 566"/>
                <a:gd name="T1" fmla="*/ 0 h 87"/>
                <a:gd name="T2" fmla="*/ 198 w 566"/>
                <a:gd name="T3" fmla="*/ 2 h 87"/>
                <a:gd name="T4" fmla="*/ 148 w 566"/>
                <a:gd name="T5" fmla="*/ 4 h 87"/>
                <a:gd name="T6" fmla="*/ 102 w 566"/>
                <a:gd name="T7" fmla="*/ 10 h 87"/>
                <a:gd name="T8" fmla="*/ 73 w 566"/>
                <a:gd name="T9" fmla="*/ 14 h 87"/>
                <a:gd name="T10" fmla="*/ 56 w 566"/>
                <a:gd name="T11" fmla="*/ 17 h 87"/>
                <a:gd name="T12" fmla="*/ 41 w 566"/>
                <a:gd name="T13" fmla="*/ 19 h 87"/>
                <a:gd name="T14" fmla="*/ 27 w 566"/>
                <a:gd name="T15" fmla="*/ 23 h 87"/>
                <a:gd name="T16" fmla="*/ 17 w 566"/>
                <a:gd name="T17" fmla="*/ 27 h 87"/>
                <a:gd name="T18" fmla="*/ 8 w 566"/>
                <a:gd name="T19" fmla="*/ 33 h 87"/>
                <a:gd name="T20" fmla="*/ 2 w 566"/>
                <a:gd name="T21" fmla="*/ 37 h 87"/>
                <a:gd name="T22" fmla="*/ 0 w 566"/>
                <a:gd name="T23" fmla="*/ 41 h 87"/>
                <a:gd name="T24" fmla="*/ 0 w 566"/>
                <a:gd name="T25" fmla="*/ 44 h 87"/>
                <a:gd name="T26" fmla="*/ 2 w 566"/>
                <a:gd name="T27" fmla="*/ 50 h 87"/>
                <a:gd name="T28" fmla="*/ 8 w 566"/>
                <a:gd name="T29" fmla="*/ 54 h 87"/>
                <a:gd name="T30" fmla="*/ 17 w 566"/>
                <a:gd name="T31" fmla="*/ 58 h 87"/>
                <a:gd name="T32" fmla="*/ 27 w 566"/>
                <a:gd name="T33" fmla="*/ 62 h 87"/>
                <a:gd name="T34" fmla="*/ 41 w 566"/>
                <a:gd name="T35" fmla="*/ 65 h 87"/>
                <a:gd name="T36" fmla="*/ 56 w 566"/>
                <a:gd name="T37" fmla="*/ 69 h 87"/>
                <a:gd name="T38" fmla="*/ 73 w 566"/>
                <a:gd name="T39" fmla="*/ 71 h 87"/>
                <a:gd name="T40" fmla="*/ 102 w 566"/>
                <a:gd name="T41" fmla="*/ 77 h 87"/>
                <a:gd name="T42" fmla="*/ 148 w 566"/>
                <a:gd name="T43" fmla="*/ 81 h 87"/>
                <a:gd name="T44" fmla="*/ 198 w 566"/>
                <a:gd name="T45" fmla="*/ 85 h 87"/>
                <a:gd name="T46" fmla="*/ 253 w 566"/>
                <a:gd name="T47" fmla="*/ 87 h 87"/>
                <a:gd name="T48" fmla="*/ 311 w 566"/>
                <a:gd name="T49" fmla="*/ 87 h 87"/>
                <a:gd name="T50" fmla="*/ 367 w 566"/>
                <a:gd name="T51" fmla="*/ 85 h 87"/>
                <a:gd name="T52" fmla="*/ 418 w 566"/>
                <a:gd name="T53" fmla="*/ 81 h 87"/>
                <a:gd name="T54" fmla="*/ 463 w 566"/>
                <a:gd name="T55" fmla="*/ 77 h 87"/>
                <a:gd name="T56" fmla="*/ 491 w 566"/>
                <a:gd name="T57" fmla="*/ 71 h 87"/>
                <a:gd name="T58" fmla="*/ 509 w 566"/>
                <a:gd name="T59" fmla="*/ 69 h 87"/>
                <a:gd name="T60" fmla="*/ 524 w 566"/>
                <a:gd name="T61" fmla="*/ 65 h 87"/>
                <a:gd name="T62" fmla="*/ 537 w 566"/>
                <a:gd name="T63" fmla="*/ 62 h 87"/>
                <a:gd name="T64" fmla="*/ 549 w 566"/>
                <a:gd name="T65" fmla="*/ 58 h 87"/>
                <a:gd name="T66" fmla="*/ 556 w 566"/>
                <a:gd name="T67" fmla="*/ 54 h 87"/>
                <a:gd name="T68" fmla="*/ 562 w 566"/>
                <a:gd name="T69" fmla="*/ 50 h 87"/>
                <a:gd name="T70" fmla="*/ 566 w 566"/>
                <a:gd name="T71" fmla="*/ 44 h 87"/>
                <a:gd name="T72" fmla="*/ 566 w 566"/>
                <a:gd name="T73" fmla="*/ 41 h 87"/>
                <a:gd name="T74" fmla="*/ 562 w 566"/>
                <a:gd name="T75" fmla="*/ 37 h 87"/>
                <a:gd name="T76" fmla="*/ 556 w 566"/>
                <a:gd name="T77" fmla="*/ 33 h 87"/>
                <a:gd name="T78" fmla="*/ 549 w 566"/>
                <a:gd name="T79" fmla="*/ 27 h 87"/>
                <a:gd name="T80" fmla="*/ 537 w 566"/>
                <a:gd name="T81" fmla="*/ 23 h 87"/>
                <a:gd name="T82" fmla="*/ 524 w 566"/>
                <a:gd name="T83" fmla="*/ 19 h 87"/>
                <a:gd name="T84" fmla="*/ 509 w 566"/>
                <a:gd name="T85" fmla="*/ 17 h 87"/>
                <a:gd name="T86" fmla="*/ 491 w 566"/>
                <a:gd name="T87" fmla="*/ 14 h 87"/>
                <a:gd name="T88" fmla="*/ 463 w 566"/>
                <a:gd name="T89" fmla="*/ 10 h 87"/>
                <a:gd name="T90" fmla="*/ 418 w 566"/>
                <a:gd name="T91" fmla="*/ 4 h 87"/>
                <a:gd name="T92" fmla="*/ 367 w 566"/>
                <a:gd name="T93" fmla="*/ 2 h 87"/>
                <a:gd name="T94" fmla="*/ 311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2" y="0"/>
                  </a:moveTo>
                  <a:lnTo>
                    <a:pt x="253" y="0"/>
                  </a:lnTo>
                  <a:lnTo>
                    <a:pt x="227" y="0"/>
                  </a:lnTo>
                  <a:lnTo>
                    <a:pt x="198" y="2"/>
                  </a:lnTo>
                  <a:lnTo>
                    <a:pt x="173" y="2"/>
                  </a:lnTo>
                  <a:lnTo>
                    <a:pt x="148" y="4"/>
                  </a:lnTo>
                  <a:lnTo>
                    <a:pt x="125" y="6"/>
                  </a:lnTo>
                  <a:lnTo>
                    <a:pt x="102" y="10"/>
                  </a:lnTo>
                  <a:lnTo>
                    <a:pt x="83" y="12"/>
                  </a:lnTo>
                  <a:lnTo>
                    <a:pt x="73" y="14"/>
                  </a:lnTo>
                  <a:lnTo>
                    <a:pt x="64" y="16"/>
                  </a:lnTo>
                  <a:lnTo>
                    <a:pt x="56" y="17"/>
                  </a:lnTo>
                  <a:lnTo>
                    <a:pt x="48" y="19"/>
                  </a:lnTo>
                  <a:lnTo>
                    <a:pt x="41" y="19"/>
                  </a:lnTo>
                  <a:lnTo>
                    <a:pt x="35" y="21"/>
                  </a:lnTo>
                  <a:lnTo>
                    <a:pt x="27" y="23"/>
                  </a:lnTo>
                  <a:lnTo>
                    <a:pt x="21" y="25"/>
                  </a:lnTo>
                  <a:lnTo>
                    <a:pt x="17" y="27"/>
                  </a:lnTo>
                  <a:lnTo>
                    <a:pt x="12" y="29"/>
                  </a:lnTo>
                  <a:lnTo>
                    <a:pt x="8" y="33"/>
                  </a:lnTo>
                  <a:lnTo>
                    <a:pt x="6" y="35"/>
                  </a:lnTo>
                  <a:lnTo>
                    <a:pt x="2" y="37"/>
                  </a:lnTo>
                  <a:lnTo>
                    <a:pt x="2" y="39"/>
                  </a:lnTo>
                  <a:lnTo>
                    <a:pt x="0" y="41"/>
                  </a:lnTo>
                  <a:lnTo>
                    <a:pt x="0" y="42"/>
                  </a:lnTo>
                  <a:lnTo>
                    <a:pt x="0" y="44"/>
                  </a:lnTo>
                  <a:lnTo>
                    <a:pt x="2" y="46"/>
                  </a:lnTo>
                  <a:lnTo>
                    <a:pt x="2" y="50"/>
                  </a:lnTo>
                  <a:lnTo>
                    <a:pt x="6" y="52"/>
                  </a:lnTo>
                  <a:lnTo>
                    <a:pt x="8" y="54"/>
                  </a:lnTo>
                  <a:lnTo>
                    <a:pt x="12" y="56"/>
                  </a:lnTo>
                  <a:lnTo>
                    <a:pt x="17" y="58"/>
                  </a:lnTo>
                  <a:lnTo>
                    <a:pt x="21" y="60"/>
                  </a:lnTo>
                  <a:lnTo>
                    <a:pt x="27" y="62"/>
                  </a:lnTo>
                  <a:lnTo>
                    <a:pt x="35" y="64"/>
                  </a:lnTo>
                  <a:lnTo>
                    <a:pt x="41" y="65"/>
                  </a:lnTo>
                  <a:lnTo>
                    <a:pt x="48" y="67"/>
                  </a:lnTo>
                  <a:lnTo>
                    <a:pt x="56" y="69"/>
                  </a:lnTo>
                  <a:lnTo>
                    <a:pt x="64" y="69"/>
                  </a:lnTo>
                  <a:lnTo>
                    <a:pt x="73" y="71"/>
                  </a:lnTo>
                  <a:lnTo>
                    <a:pt x="83" y="73"/>
                  </a:lnTo>
                  <a:lnTo>
                    <a:pt x="102" y="77"/>
                  </a:lnTo>
                  <a:lnTo>
                    <a:pt x="125" y="79"/>
                  </a:lnTo>
                  <a:lnTo>
                    <a:pt x="148" y="81"/>
                  </a:lnTo>
                  <a:lnTo>
                    <a:pt x="173" y="83"/>
                  </a:lnTo>
                  <a:lnTo>
                    <a:pt x="198" y="85"/>
                  </a:lnTo>
                  <a:lnTo>
                    <a:pt x="227" y="85"/>
                  </a:lnTo>
                  <a:lnTo>
                    <a:pt x="253" y="87"/>
                  </a:lnTo>
                  <a:lnTo>
                    <a:pt x="282" y="87"/>
                  </a:lnTo>
                  <a:lnTo>
                    <a:pt x="311" y="87"/>
                  </a:lnTo>
                  <a:lnTo>
                    <a:pt x="340" y="85"/>
                  </a:lnTo>
                  <a:lnTo>
                    <a:pt x="367" y="85"/>
                  </a:lnTo>
                  <a:lnTo>
                    <a:pt x="393" y="83"/>
                  </a:lnTo>
                  <a:lnTo>
                    <a:pt x="418" y="81"/>
                  </a:lnTo>
                  <a:lnTo>
                    <a:pt x="441" y="79"/>
                  </a:lnTo>
                  <a:lnTo>
                    <a:pt x="463" y="77"/>
                  </a:lnTo>
                  <a:lnTo>
                    <a:pt x="484" y="73"/>
                  </a:lnTo>
                  <a:lnTo>
                    <a:pt x="491" y="71"/>
                  </a:lnTo>
                  <a:lnTo>
                    <a:pt x="501" y="69"/>
                  </a:lnTo>
                  <a:lnTo>
                    <a:pt x="509" y="69"/>
                  </a:lnTo>
                  <a:lnTo>
                    <a:pt x="518" y="67"/>
                  </a:lnTo>
                  <a:lnTo>
                    <a:pt x="524" y="65"/>
                  </a:lnTo>
                  <a:lnTo>
                    <a:pt x="532" y="64"/>
                  </a:lnTo>
                  <a:lnTo>
                    <a:pt x="537" y="62"/>
                  </a:lnTo>
                  <a:lnTo>
                    <a:pt x="543" y="60"/>
                  </a:lnTo>
                  <a:lnTo>
                    <a:pt x="549" y="58"/>
                  </a:lnTo>
                  <a:lnTo>
                    <a:pt x="553" y="56"/>
                  </a:lnTo>
                  <a:lnTo>
                    <a:pt x="556" y="54"/>
                  </a:lnTo>
                  <a:lnTo>
                    <a:pt x="560" y="52"/>
                  </a:lnTo>
                  <a:lnTo>
                    <a:pt x="562" y="50"/>
                  </a:lnTo>
                  <a:lnTo>
                    <a:pt x="564" y="46"/>
                  </a:lnTo>
                  <a:lnTo>
                    <a:pt x="566" y="44"/>
                  </a:lnTo>
                  <a:lnTo>
                    <a:pt x="566" y="42"/>
                  </a:lnTo>
                  <a:lnTo>
                    <a:pt x="566" y="41"/>
                  </a:lnTo>
                  <a:lnTo>
                    <a:pt x="564" y="39"/>
                  </a:lnTo>
                  <a:lnTo>
                    <a:pt x="562" y="37"/>
                  </a:lnTo>
                  <a:lnTo>
                    <a:pt x="560" y="35"/>
                  </a:lnTo>
                  <a:lnTo>
                    <a:pt x="556" y="33"/>
                  </a:lnTo>
                  <a:lnTo>
                    <a:pt x="553" y="29"/>
                  </a:lnTo>
                  <a:lnTo>
                    <a:pt x="549" y="27"/>
                  </a:lnTo>
                  <a:lnTo>
                    <a:pt x="543" y="25"/>
                  </a:lnTo>
                  <a:lnTo>
                    <a:pt x="537" y="23"/>
                  </a:lnTo>
                  <a:lnTo>
                    <a:pt x="532" y="21"/>
                  </a:lnTo>
                  <a:lnTo>
                    <a:pt x="524" y="19"/>
                  </a:lnTo>
                  <a:lnTo>
                    <a:pt x="518" y="19"/>
                  </a:lnTo>
                  <a:lnTo>
                    <a:pt x="509" y="17"/>
                  </a:lnTo>
                  <a:lnTo>
                    <a:pt x="501" y="16"/>
                  </a:lnTo>
                  <a:lnTo>
                    <a:pt x="491" y="14"/>
                  </a:lnTo>
                  <a:lnTo>
                    <a:pt x="484" y="12"/>
                  </a:lnTo>
                  <a:lnTo>
                    <a:pt x="463" y="10"/>
                  </a:lnTo>
                  <a:lnTo>
                    <a:pt x="441" y="6"/>
                  </a:lnTo>
                  <a:lnTo>
                    <a:pt x="418" y="4"/>
                  </a:lnTo>
                  <a:lnTo>
                    <a:pt x="393" y="2"/>
                  </a:lnTo>
                  <a:lnTo>
                    <a:pt x="367" y="2"/>
                  </a:lnTo>
                  <a:lnTo>
                    <a:pt x="340" y="0"/>
                  </a:lnTo>
                  <a:lnTo>
                    <a:pt x="311" y="0"/>
                  </a:lnTo>
                  <a:lnTo>
                    <a:pt x="282" y="0"/>
                  </a:lnTo>
                </a:path>
              </a:pathLst>
            </a:custGeom>
            <a:solidFill>
              <a:schemeClr val="tx1"/>
            </a:solidFill>
            <a:ln w="7938">
              <a:solidFill>
                <a:srgbClr val="000000"/>
              </a:solidFill>
              <a:prstDash val="solid"/>
              <a:round/>
              <a:headEnd/>
              <a:tailEnd/>
            </a:ln>
          </p:spPr>
          <p:txBody>
            <a:bodyPr/>
            <a:lstStyle/>
            <a:p>
              <a:endParaRPr lang="en-GB"/>
            </a:p>
          </p:txBody>
        </p:sp>
        <p:sp>
          <p:nvSpPr>
            <p:cNvPr id="20597" name="Freeform 117"/>
            <p:cNvSpPr>
              <a:spLocks/>
            </p:cNvSpPr>
            <p:nvPr/>
          </p:nvSpPr>
          <p:spPr bwMode="auto">
            <a:xfrm>
              <a:off x="3061" y="2549"/>
              <a:ext cx="283" cy="44"/>
            </a:xfrm>
            <a:custGeom>
              <a:avLst/>
              <a:gdLst>
                <a:gd name="T0" fmla="*/ 256 w 566"/>
                <a:gd name="T1" fmla="*/ 2 h 86"/>
                <a:gd name="T2" fmla="*/ 200 w 566"/>
                <a:gd name="T3" fmla="*/ 2 h 86"/>
                <a:gd name="T4" fmla="*/ 148 w 566"/>
                <a:gd name="T5" fmla="*/ 5 h 86"/>
                <a:gd name="T6" fmla="*/ 104 w 566"/>
                <a:gd name="T7" fmla="*/ 11 h 86"/>
                <a:gd name="T8" fmla="*/ 73 w 566"/>
                <a:gd name="T9" fmla="*/ 15 h 86"/>
                <a:gd name="T10" fmla="*/ 56 w 566"/>
                <a:gd name="T11" fmla="*/ 19 h 86"/>
                <a:gd name="T12" fmla="*/ 41 w 566"/>
                <a:gd name="T13" fmla="*/ 21 h 86"/>
                <a:gd name="T14" fmla="*/ 29 w 566"/>
                <a:gd name="T15" fmla="*/ 25 h 86"/>
                <a:gd name="T16" fmla="*/ 18 w 566"/>
                <a:gd name="T17" fmla="*/ 28 h 86"/>
                <a:gd name="T18" fmla="*/ 10 w 566"/>
                <a:gd name="T19" fmla="*/ 32 h 86"/>
                <a:gd name="T20" fmla="*/ 4 w 566"/>
                <a:gd name="T21" fmla="*/ 38 h 86"/>
                <a:gd name="T22" fmla="*/ 0 w 566"/>
                <a:gd name="T23" fmla="*/ 42 h 86"/>
                <a:gd name="T24" fmla="*/ 0 w 566"/>
                <a:gd name="T25" fmla="*/ 46 h 86"/>
                <a:gd name="T26" fmla="*/ 4 w 566"/>
                <a:gd name="T27" fmla="*/ 50 h 86"/>
                <a:gd name="T28" fmla="*/ 10 w 566"/>
                <a:gd name="T29" fmla="*/ 55 h 86"/>
                <a:gd name="T30" fmla="*/ 18 w 566"/>
                <a:gd name="T31" fmla="*/ 59 h 86"/>
                <a:gd name="T32" fmla="*/ 29 w 566"/>
                <a:gd name="T33" fmla="*/ 63 h 86"/>
                <a:gd name="T34" fmla="*/ 41 w 566"/>
                <a:gd name="T35" fmla="*/ 67 h 86"/>
                <a:gd name="T36" fmla="*/ 56 w 566"/>
                <a:gd name="T37" fmla="*/ 69 h 86"/>
                <a:gd name="T38" fmla="*/ 73 w 566"/>
                <a:gd name="T39" fmla="*/ 73 h 86"/>
                <a:gd name="T40" fmla="*/ 104 w 566"/>
                <a:gd name="T41" fmla="*/ 76 h 86"/>
                <a:gd name="T42" fmla="*/ 148 w 566"/>
                <a:gd name="T43" fmla="*/ 82 h 86"/>
                <a:gd name="T44" fmla="*/ 200 w 566"/>
                <a:gd name="T45" fmla="*/ 84 h 86"/>
                <a:gd name="T46" fmla="*/ 256 w 566"/>
                <a:gd name="T47" fmla="*/ 86 h 86"/>
                <a:gd name="T48" fmla="*/ 313 w 566"/>
                <a:gd name="T49" fmla="*/ 86 h 86"/>
                <a:gd name="T50" fmla="*/ 369 w 566"/>
                <a:gd name="T51" fmla="*/ 84 h 86"/>
                <a:gd name="T52" fmla="*/ 419 w 566"/>
                <a:gd name="T53" fmla="*/ 82 h 86"/>
                <a:gd name="T54" fmla="*/ 463 w 566"/>
                <a:gd name="T55" fmla="*/ 76 h 86"/>
                <a:gd name="T56" fmla="*/ 493 w 566"/>
                <a:gd name="T57" fmla="*/ 73 h 86"/>
                <a:gd name="T58" fmla="*/ 511 w 566"/>
                <a:gd name="T59" fmla="*/ 69 h 86"/>
                <a:gd name="T60" fmla="*/ 526 w 566"/>
                <a:gd name="T61" fmla="*/ 67 h 86"/>
                <a:gd name="T62" fmla="*/ 539 w 566"/>
                <a:gd name="T63" fmla="*/ 63 h 86"/>
                <a:gd name="T64" fmla="*/ 549 w 566"/>
                <a:gd name="T65" fmla="*/ 59 h 86"/>
                <a:gd name="T66" fmla="*/ 559 w 566"/>
                <a:gd name="T67" fmla="*/ 55 h 86"/>
                <a:gd name="T68" fmla="*/ 562 w 566"/>
                <a:gd name="T69" fmla="*/ 50 h 86"/>
                <a:gd name="T70" fmla="*/ 566 w 566"/>
                <a:gd name="T71" fmla="*/ 46 h 86"/>
                <a:gd name="T72" fmla="*/ 566 w 566"/>
                <a:gd name="T73" fmla="*/ 42 h 86"/>
                <a:gd name="T74" fmla="*/ 562 w 566"/>
                <a:gd name="T75" fmla="*/ 38 h 86"/>
                <a:gd name="T76" fmla="*/ 559 w 566"/>
                <a:gd name="T77" fmla="*/ 32 h 86"/>
                <a:gd name="T78" fmla="*/ 549 w 566"/>
                <a:gd name="T79" fmla="*/ 28 h 86"/>
                <a:gd name="T80" fmla="*/ 539 w 566"/>
                <a:gd name="T81" fmla="*/ 25 h 86"/>
                <a:gd name="T82" fmla="*/ 526 w 566"/>
                <a:gd name="T83" fmla="*/ 21 h 86"/>
                <a:gd name="T84" fmla="*/ 511 w 566"/>
                <a:gd name="T85" fmla="*/ 19 h 86"/>
                <a:gd name="T86" fmla="*/ 493 w 566"/>
                <a:gd name="T87" fmla="*/ 15 h 86"/>
                <a:gd name="T88" fmla="*/ 463 w 566"/>
                <a:gd name="T89" fmla="*/ 11 h 86"/>
                <a:gd name="T90" fmla="*/ 419 w 566"/>
                <a:gd name="T91" fmla="*/ 5 h 86"/>
                <a:gd name="T92" fmla="*/ 367 w 566"/>
                <a:gd name="T93" fmla="*/ 2 h 86"/>
                <a:gd name="T94" fmla="*/ 313 w 566"/>
                <a:gd name="T95"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6" y="2"/>
                  </a:lnTo>
                  <a:lnTo>
                    <a:pt x="227" y="2"/>
                  </a:lnTo>
                  <a:lnTo>
                    <a:pt x="200" y="2"/>
                  </a:lnTo>
                  <a:lnTo>
                    <a:pt x="173" y="4"/>
                  </a:lnTo>
                  <a:lnTo>
                    <a:pt x="148" y="5"/>
                  </a:lnTo>
                  <a:lnTo>
                    <a:pt x="125" y="7"/>
                  </a:lnTo>
                  <a:lnTo>
                    <a:pt x="104" y="11"/>
                  </a:lnTo>
                  <a:lnTo>
                    <a:pt x="83" y="13"/>
                  </a:lnTo>
                  <a:lnTo>
                    <a:pt x="73" y="15"/>
                  </a:lnTo>
                  <a:lnTo>
                    <a:pt x="66" y="17"/>
                  </a:lnTo>
                  <a:lnTo>
                    <a:pt x="56" y="19"/>
                  </a:lnTo>
                  <a:lnTo>
                    <a:pt x="48" y="19"/>
                  </a:lnTo>
                  <a:lnTo>
                    <a:pt x="41" y="21"/>
                  </a:lnTo>
                  <a:lnTo>
                    <a:pt x="35" y="23"/>
                  </a:lnTo>
                  <a:lnTo>
                    <a:pt x="29" y="25"/>
                  </a:lnTo>
                  <a:lnTo>
                    <a:pt x="23" y="27"/>
                  </a:lnTo>
                  <a:lnTo>
                    <a:pt x="18" y="28"/>
                  </a:lnTo>
                  <a:lnTo>
                    <a:pt x="14" y="30"/>
                  </a:lnTo>
                  <a:lnTo>
                    <a:pt x="10" y="32"/>
                  </a:lnTo>
                  <a:lnTo>
                    <a:pt x="6" y="34"/>
                  </a:lnTo>
                  <a:lnTo>
                    <a:pt x="4" y="38"/>
                  </a:lnTo>
                  <a:lnTo>
                    <a:pt x="2" y="40"/>
                  </a:lnTo>
                  <a:lnTo>
                    <a:pt x="0" y="42"/>
                  </a:lnTo>
                  <a:lnTo>
                    <a:pt x="0" y="44"/>
                  </a:lnTo>
                  <a:lnTo>
                    <a:pt x="0" y="46"/>
                  </a:lnTo>
                  <a:lnTo>
                    <a:pt x="2" y="48"/>
                  </a:lnTo>
                  <a:lnTo>
                    <a:pt x="4" y="50"/>
                  </a:lnTo>
                  <a:lnTo>
                    <a:pt x="6" y="53"/>
                  </a:lnTo>
                  <a:lnTo>
                    <a:pt x="10" y="55"/>
                  </a:lnTo>
                  <a:lnTo>
                    <a:pt x="14" y="57"/>
                  </a:lnTo>
                  <a:lnTo>
                    <a:pt x="18" y="59"/>
                  </a:lnTo>
                  <a:lnTo>
                    <a:pt x="23" y="61"/>
                  </a:lnTo>
                  <a:lnTo>
                    <a:pt x="29" y="63"/>
                  </a:lnTo>
                  <a:lnTo>
                    <a:pt x="35" y="65"/>
                  </a:lnTo>
                  <a:lnTo>
                    <a:pt x="41" y="67"/>
                  </a:lnTo>
                  <a:lnTo>
                    <a:pt x="48" y="69"/>
                  </a:lnTo>
                  <a:lnTo>
                    <a:pt x="56" y="69"/>
                  </a:lnTo>
                  <a:lnTo>
                    <a:pt x="66" y="71"/>
                  </a:lnTo>
                  <a:lnTo>
                    <a:pt x="73" y="73"/>
                  </a:lnTo>
                  <a:lnTo>
                    <a:pt x="83" y="75"/>
                  </a:lnTo>
                  <a:lnTo>
                    <a:pt x="104" y="76"/>
                  </a:lnTo>
                  <a:lnTo>
                    <a:pt x="125" y="80"/>
                  </a:lnTo>
                  <a:lnTo>
                    <a:pt x="148" y="82"/>
                  </a:lnTo>
                  <a:lnTo>
                    <a:pt x="173" y="84"/>
                  </a:lnTo>
                  <a:lnTo>
                    <a:pt x="200" y="84"/>
                  </a:lnTo>
                  <a:lnTo>
                    <a:pt x="227" y="86"/>
                  </a:lnTo>
                  <a:lnTo>
                    <a:pt x="256" y="86"/>
                  </a:lnTo>
                  <a:lnTo>
                    <a:pt x="284" y="86"/>
                  </a:lnTo>
                  <a:lnTo>
                    <a:pt x="313" y="86"/>
                  </a:lnTo>
                  <a:lnTo>
                    <a:pt x="340" y="86"/>
                  </a:lnTo>
                  <a:lnTo>
                    <a:pt x="369" y="84"/>
                  </a:lnTo>
                  <a:lnTo>
                    <a:pt x="394" y="84"/>
                  </a:lnTo>
                  <a:lnTo>
                    <a:pt x="419" y="82"/>
                  </a:lnTo>
                  <a:lnTo>
                    <a:pt x="442" y="80"/>
                  </a:lnTo>
                  <a:lnTo>
                    <a:pt x="463" y="76"/>
                  </a:lnTo>
                  <a:lnTo>
                    <a:pt x="484" y="75"/>
                  </a:lnTo>
                  <a:lnTo>
                    <a:pt x="493" y="73"/>
                  </a:lnTo>
                  <a:lnTo>
                    <a:pt x="501" y="71"/>
                  </a:lnTo>
                  <a:lnTo>
                    <a:pt x="511" y="69"/>
                  </a:lnTo>
                  <a:lnTo>
                    <a:pt x="518" y="69"/>
                  </a:lnTo>
                  <a:lnTo>
                    <a:pt x="526" y="67"/>
                  </a:lnTo>
                  <a:lnTo>
                    <a:pt x="532" y="65"/>
                  </a:lnTo>
                  <a:lnTo>
                    <a:pt x="539" y="63"/>
                  </a:lnTo>
                  <a:lnTo>
                    <a:pt x="545" y="61"/>
                  </a:lnTo>
                  <a:lnTo>
                    <a:pt x="549" y="59"/>
                  </a:lnTo>
                  <a:lnTo>
                    <a:pt x="555" y="57"/>
                  </a:lnTo>
                  <a:lnTo>
                    <a:pt x="559" y="55"/>
                  </a:lnTo>
                  <a:lnTo>
                    <a:pt x="561" y="53"/>
                  </a:lnTo>
                  <a:lnTo>
                    <a:pt x="562" y="50"/>
                  </a:lnTo>
                  <a:lnTo>
                    <a:pt x="564" y="48"/>
                  </a:lnTo>
                  <a:lnTo>
                    <a:pt x="566" y="46"/>
                  </a:lnTo>
                  <a:lnTo>
                    <a:pt x="566" y="44"/>
                  </a:lnTo>
                  <a:lnTo>
                    <a:pt x="566" y="42"/>
                  </a:lnTo>
                  <a:lnTo>
                    <a:pt x="564" y="40"/>
                  </a:lnTo>
                  <a:lnTo>
                    <a:pt x="562" y="38"/>
                  </a:lnTo>
                  <a:lnTo>
                    <a:pt x="561" y="34"/>
                  </a:lnTo>
                  <a:lnTo>
                    <a:pt x="559" y="32"/>
                  </a:lnTo>
                  <a:lnTo>
                    <a:pt x="555" y="30"/>
                  </a:lnTo>
                  <a:lnTo>
                    <a:pt x="549" y="28"/>
                  </a:lnTo>
                  <a:lnTo>
                    <a:pt x="545" y="27"/>
                  </a:lnTo>
                  <a:lnTo>
                    <a:pt x="539" y="25"/>
                  </a:lnTo>
                  <a:lnTo>
                    <a:pt x="532" y="23"/>
                  </a:lnTo>
                  <a:lnTo>
                    <a:pt x="526" y="21"/>
                  </a:lnTo>
                  <a:lnTo>
                    <a:pt x="518" y="19"/>
                  </a:lnTo>
                  <a:lnTo>
                    <a:pt x="511" y="19"/>
                  </a:lnTo>
                  <a:lnTo>
                    <a:pt x="501" y="17"/>
                  </a:lnTo>
                  <a:lnTo>
                    <a:pt x="493" y="15"/>
                  </a:lnTo>
                  <a:lnTo>
                    <a:pt x="484" y="13"/>
                  </a:lnTo>
                  <a:lnTo>
                    <a:pt x="463" y="11"/>
                  </a:lnTo>
                  <a:lnTo>
                    <a:pt x="442" y="7"/>
                  </a:lnTo>
                  <a:lnTo>
                    <a:pt x="419" y="5"/>
                  </a:lnTo>
                  <a:lnTo>
                    <a:pt x="394" y="4"/>
                  </a:lnTo>
                  <a:lnTo>
                    <a:pt x="367" y="2"/>
                  </a:lnTo>
                  <a:lnTo>
                    <a:pt x="340" y="2"/>
                  </a:lnTo>
                  <a:lnTo>
                    <a:pt x="313" y="2"/>
                  </a:lnTo>
                  <a:lnTo>
                    <a:pt x="28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598" name="Freeform 118"/>
            <p:cNvSpPr>
              <a:spLocks/>
            </p:cNvSpPr>
            <p:nvPr/>
          </p:nvSpPr>
          <p:spPr bwMode="auto">
            <a:xfrm>
              <a:off x="3061" y="2549"/>
              <a:ext cx="283" cy="44"/>
            </a:xfrm>
            <a:custGeom>
              <a:avLst/>
              <a:gdLst>
                <a:gd name="T0" fmla="*/ 256 w 566"/>
                <a:gd name="T1" fmla="*/ 2 h 86"/>
                <a:gd name="T2" fmla="*/ 200 w 566"/>
                <a:gd name="T3" fmla="*/ 2 h 86"/>
                <a:gd name="T4" fmla="*/ 148 w 566"/>
                <a:gd name="T5" fmla="*/ 5 h 86"/>
                <a:gd name="T6" fmla="*/ 104 w 566"/>
                <a:gd name="T7" fmla="*/ 11 h 86"/>
                <a:gd name="T8" fmla="*/ 73 w 566"/>
                <a:gd name="T9" fmla="*/ 15 h 86"/>
                <a:gd name="T10" fmla="*/ 56 w 566"/>
                <a:gd name="T11" fmla="*/ 19 h 86"/>
                <a:gd name="T12" fmla="*/ 41 w 566"/>
                <a:gd name="T13" fmla="*/ 21 h 86"/>
                <a:gd name="T14" fmla="*/ 29 w 566"/>
                <a:gd name="T15" fmla="*/ 25 h 86"/>
                <a:gd name="T16" fmla="*/ 18 w 566"/>
                <a:gd name="T17" fmla="*/ 28 h 86"/>
                <a:gd name="T18" fmla="*/ 10 w 566"/>
                <a:gd name="T19" fmla="*/ 32 h 86"/>
                <a:gd name="T20" fmla="*/ 4 w 566"/>
                <a:gd name="T21" fmla="*/ 38 h 86"/>
                <a:gd name="T22" fmla="*/ 0 w 566"/>
                <a:gd name="T23" fmla="*/ 42 h 86"/>
                <a:gd name="T24" fmla="*/ 0 w 566"/>
                <a:gd name="T25" fmla="*/ 46 h 86"/>
                <a:gd name="T26" fmla="*/ 4 w 566"/>
                <a:gd name="T27" fmla="*/ 50 h 86"/>
                <a:gd name="T28" fmla="*/ 10 w 566"/>
                <a:gd name="T29" fmla="*/ 55 h 86"/>
                <a:gd name="T30" fmla="*/ 18 w 566"/>
                <a:gd name="T31" fmla="*/ 59 h 86"/>
                <a:gd name="T32" fmla="*/ 29 w 566"/>
                <a:gd name="T33" fmla="*/ 63 h 86"/>
                <a:gd name="T34" fmla="*/ 41 w 566"/>
                <a:gd name="T35" fmla="*/ 67 h 86"/>
                <a:gd name="T36" fmla="*/ 56 w 566"/>
                <a:gd name="T37" fmla="*/ 69 h 86"/>
                <a:gd name="T38" fmla="*/ 73 w 566"/>
                <a:gd name="T39" fmla="*/ 73 h 86"/>
                <a:gd name="T40" fmla="*/ 104 w 566"/>
                <a:gd name="T41" fmla="*/ 76 h 86"/>
                <a:gd name="T42" fmla="*/ 148 w 566"/>
                <a:gd name="T43" fmla="*/ 82 h 86"/>
                <a:gd name="T44" fmla="*/ 200 w 566"/>
                <a:gd name="T45" fmla="*/ 84 h 86"/>
                <a:gd name="T46" fmla="*/ 256 w 566"/>
                <a:gd name="T47" fmla="*/ 86 h 86"/>
                <a:gd name="T48" fmla="*/ 313 w 566"/>
                <a:gd name="T49" fmla="*/ 86 h 86"/>
                <a:gd name="T50" fmla="*/ 369 w 566"/>
                <a:gd name="T51" fmla="*/ 84 h 86"/>
                <a:gd name="T52" fmla="*/ 419 w 566"/>
                <a:gd name="T53" fmla="*/ 82 h 86"/>
                <a:gd name="T54" fmla="*/ 463 w 566"/>
                <a:gd name="T55" fmla="*/ 76 h 86"/>
                <a:gd name="T56" fmla="*/ 493 w 566"/>
                <a:gd name="T57" fmla="*/ 73 h 86"/>
                <a:gd name="T58" fmla="*/ 511 w 566"/>
                <a:gd name="T59" fmla="*/ 69 h 86"/>
                <a:gd name="T60" fmla="*/ 526 w 566"/>
                <a:gd name="T61" fmla="*/ 67 h 86"/>
                <a:gd name="T62" fmla="*/ 539 w 566"/>
                <a:gd name="T63" fmla="*/ 63 h 86"/>
                <a:gd name="T64" fmla="*/ 549 w 566"/>
                <a:gd name="T65" fmla="*/ 59 h 86"/>
                <a:gd name="T66" fmla="*/ 559 w 566"/>
                <a:gd name="T67" fmla="*/ 55 h 86"/>
                <a:gd name="T68" fmla="*/ 562 w 566"/>
                <a:gd name="T69" fmla="*/ 50 h 86"/>
                <a:gd name="T70" fmla="*/ 566 w 566"/>
                <a:gd name="T71" fmla="*/ 46 h 86"/>
                <a:gd name="T72" fmla="*/ 566 w 566"/>
                <a:gd name="T73" fmla="*/ 42 h 86"/>
                <a:gd name="T74" fmla="*/ 562 w 566"/>
                <a:gd name="T75" fmla="*/ 38 h 86"/>
                <a:gd name="T76" fmla="*/ 559 w 566"/>
                <a:gd name="T77" fmla="*/ 32 h 86"/>
                <a:gd name="T78" fmla="*/ 549 w 566"/>
                <a:gd name="T79" fmla="*/ 28 h 86"/>
                <a:gd name="T80" fmla="*/ 539 w 566"/>
                <a:gd name="T81" fmla="*/ 25 h 86"/>
                <a:gd name="T82" fmla="*/ 526 w 566"/>
                <a:gd name="T83" fmla="*/ 21 h 86"/>
                <a:gd name="T84" fmla="*/ 511 w 566"/>
                <a:gd name="T85" fmla="*/ 19 h 86"/>
                <a:gd name="T86" fmla="*/ 493 w 566"/>
                <a:gd name="T87" fmla="*/ 15 h 86"/>
                <a:gd name="T88" fmla="*/ 463 w 566"/>
                <a:gd name="T89" fmla="*/ 11 h 86"/>
                <a:gd name="T90" fmla="*/ 419 w 566"/>
                <a:gd name="T91" fmla="*/ 5 h 86"/>
                <a:gd name="T92" fmla="*/ 367 w 566"/>
                <a:gd name="T93" fmla="*/ 2 h 86"/>
                <a:gd name="T94" fmla="*/ 313 w 566"/>
                <a:gd name="T95"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6">
                  <a:moveTo>
                    <a:pt x="284" y="0"/>
                  </a:moveTo>
                  <a:lnTo>
                    <a:pt x="256" y="2"/>
                  </a:lnTo>
                  <a:lnTo>
                    <a:pt x="227" y="2"/>
                  </a:lnTo>
                  <a:lnTo>
                    <a:pt x="200" y="2"/>
                  </a:lnTo>
                  <a:lnTo>
                    <a:pt x="173" y="4"/>
                  </a:lnTo>
                  <a:lnTo>
                    <a:pt x="148" y="5"/>
                  </a:lnTo>
                  <a:lnTo>
                    <a:pt x="125" y="7"/>
                  </a:lnTo>
                  <a:lnTo>
                    <a:pt x="104" y="11"/>
                  </a:lnTo>
                  <a:lnTo>
                    <a:pt x="83" y="13"/>
                  </a:lnTo>
                  <a:lnTo>
                    <a:pt x="73" y="15"/>
                  </a:lnTo>
                  <a:lnTo>
                    <a:pt x="66" y="17"/>
                  </a:lnTo>
                  <a:lnTo>
                    <a:pt x="56" y="19"/>
                  </a:lnTo>
                  <a:lnTo>
                    <a:pt x="48" y="19"/>
                  </a:lnTo>
                  <a:lnTo>
                    <a:pt x="41" y="21"/>
                  </a:lnTo>
                  <a:lnTo>
                    <a:pt x="35" y="23"/>
                  </a:lnTo>
                  <a:lnTo>
                    <a:pt x="29" y="25"/>
                  </a:lnTo>
                  <a:lnTo>
                    <a:pt x="23" y="27"/>
                  </a:lnTo>
                  <a:lnTo>
                    <a:pt x="18" y="28"/>
                  </a:lnTo>
                  <a:lnTo>
                    <a:pt x="14" y="30"/>
                  </a:lnTo>
                  <a:lnTo>
                    <a:pt x="10" y="32"/>
                  </a:lnTo>
                  <a:lnTo>
                    <a:pt x="6" y="34"/>
                  </a:lnTo>
                  <a:lnTo>
                    <a:pt x="4" y="38"/>
                  </a:lnTo>
                  <a:lnTo>
                    <a:pt x="2" y="40"/>
                  </a:lnTo>
                  <a:lnTo>
                    <a:pt x="0" y="42"/>
                  </a:lnTo>
                  <a:lnTo>
                    <a:pt x="0" y="44"/>
                  </a:lnTo>
                  <a:lnTo>
                    <a:pt x="0" y="46"/>
                  </a:lnTo>
                  <a:lnTo>
                    <a:pt x="2" y="48"/>
                  </a:lnTo>
                  <a:lnTo>
                    <a:pt x="4" y="50"/>
                  </a:lnTo>
                  <a:lnTo>
                    <a:pt x="6" y="53"/>
                  </a:lnTo>
                  <a:lnTo>
                    <a:pt x="10" y="55"/>
                  </a:lnTo>
                  <a:lnTo>
                    <a:pt x="14" y="57"/>
                  </a:lnTo>
                  <a:lnTo>
                    <a:pt x="18" y="59"/>
                  </a:lnTo>
                  <a:lnTo>
                    <a:pt x="23" y="61"/>
                  </a:lnTo>
                  <a:lnTo>
                    <a:pt x="29" y="63"/>
                  </a:lnTo>
                  <a:lnTo>
                    <a:pt x="35" y="65"/>
                  </a:lnTo>
                  <a:lnTo>
                    <a:pt x="41" y="67"/>
                  </a:lnTo>
                  <a:lnTo>
                    <a:pt x="48" y="69"/>
                  </a:lnTo>
                  <a:lnTo>
                    <a:pt x="56" y="69"/>
                  </a:lnTo>
                  <a:lnTo>
                    <a:pt x="66" y="71"/>
                  </a:lnTo>
                  <a:lnTo>
                    <a:pt x="73" y="73"/>
                  </a:lnTo>
                  <a:lnTo>
                    <a:pt x="83" y="75"/>
                  </a:lnTo>
                  <a:lnTo>
                    <a:pt x="104" y="76"/>
                  </a:lnTo>
                  <a:lnTo>
                    <a:pt x="125" y="80"/>
                  </a:lnTo>
                  <a:lnTo>
                    <a:pt x="148" y="82"/>
                  </a:lnTo>
                  <a:lnTo>
                    <a:pt x="173" y="84"/>
                  </a:lnTo>
                  <a:lnTo>
                    <a:pt x="200" y="84"/>
                  </a:lnTo>
                  <a:lnTo>
                    <a:pt x="227" y="86"/>
                  </a:lnTo>
                  <a:lnTo>
                    <a:pt x="256" y="86"/>
                  </a:lnTo>
                  <a:lnTo>
                    <a:pt x="284" y="86"/>
                  </a:lnTo>
                  <a:lnTo>
                    <a:pt x="313" y="86"/>
                  </a:lnTo>
                  <a:lnTo>
                    <a:pt x="340" y="86"/>
                  </a:lnTo>
                  <a:lnTo>
                    <a:pt x="369" y="84"/>
                  </a:lnTo>
                  <a:lnTo>
                    <a:pt x="394" y="84"/>
                  </a:lnTo>
                  <a:lnTo>
                    <a:pt x="419" y="82"/>
                  </a:lnTo>
                  <a:lnTo>
                    <a:pt x="442" y="80"/>
                  </a:lnTo>
                  <a:lnTo>
                    <a:pt x="463" y="76"/>
                  </a:lnTo>
                  <a:lnTo>
                    <a:pt x="484" y="75"/>
                  </a:lnTo>
                  <a:lnTo>
                    <a:pt x="493" y="73"/>
                  </a:lnTo>
                  <a:lnTo>
                    <a:pt x="501" y="71"/>
                  </a:lnTo>
                  <a:lnTo>
                    <a:pt x="511" y="69"/>
                  </a:lnTo>
                  <a:lnTo>
                    <a:pt x="518" y="69"/>
                  </a:lnTo>
                  <a:lnTo>
                    <a:pt x="526" y="67"/>
                  </a:lnTo>
                  <a:lnTo>
                    <a:pt x="532" y="65"/>
                  </a:lnTo>
                  <a:lnTo>
                    <a:pt x="539" y="63"/>
                  </a:lnTo>
                  <a:lnTo>
                    <a:pt x="545" y="61"/>
                  </a:lnTo>
                  <a:lnTo>
                    <a:pt x="549" y="59"/>
                  </a:lnTo>
                  <a:lnTo>
                    <a:pt x="555" y="57"/>
                  </a:lnTo>
                  <a:lnTo>
                    <a:pt x="559" y="55"/>
                  </a:lnTo>
                  <a:lnTo>
                    <a:pt x="561" y="53"/>
                  </a:lnTo>
                  <a:lnTo>
                    <a:pt x="562" y="50"/>
                  </a:lnTo>
                  <a:lnTo>
                    <a:pt x="564" y="48"/>
                  </a:lnTo>
                  <a:lnTo>
                    <a:pt x="566" y="46"/>
                  </a:lnTo>
                  <a:lnTo>
                    <a:pt x="566" y="44"/>
                  </a:lnTo>
                  <a:lnTo>
                    <a:pt x="566" y="42"/>
                  </a:lnTo>
                  <a:lnTo>
                    <a:pt x="564" y="40"/>
                  </a:lnTo>
                  <a:lnTo>
                    <a:pt x="562" y="38"/>
                  </a:lnTo>
                  <a:lnTo>
                    <a:pt x="561" y="34"/>
                  </a:lnTo>
                  <a:lnTo>
                    <a:pt x="559" y="32"/>
                  </a:lnTo>
                  <a:lnTo>
                    <a:pt x="555" y="30"/>
                  </a:lnTo>
                  <a:lnTo>
                    <a:pt x="549" y="28"/>
                  </a:lnTo>
                  <a:lnTo>
                    <a:pt x="545" y="27"/>
                  </a:lnTo>
                  <a:lnTo>
                    <a:pt x="539" y="25"/>
                  </a:lnTo>
                  <a:lnTo>
                    <a:pt x="532" y="23"/>
                  </a:lnTo>
                  <a:lnTo>
                    <a:pt x="526" y="21"/>
                  </a:lnTo>
                  <a:lnTo>
                    <a:pt x="518" y="19"/>
                  </a:lnTo>
                  <a:lnTo>
                    <a:pt x="511" y="19"/>
                  </a:lnTo>
                  <a:lnTo>
                    <a:pt x="501" y="17"/>
                  </a:lnTo>
                  <a:lnTo>
                    <a:pt x="493" y="15"/>
                  </a:lnTo>
                  <a:lnTo>
                    <a:pt x="484" y="13"/>
                  </a:lnTo>
                  <a:lnTo>
                    <a:pt x="463" y="11"/>
                  </a:lnTo>
                  <a:lnTo>
                    <a:pt x="442" y="7"/>
                  </a:lnTo>
                  <a:lnTo>
                    <a:pt x="419" y="5"/>
                  </a:lnTo>
                  <a:lnTo>
                    <a:pt x="394" y="4"/>
                  </a:lnTo>
                  <a:lnTo>
                    <a:pt x="367" y="2"/>
                  </a:lnTo>
                  <a:lnTo>
                    <a:pt x="340" y="2"/>
                  </a:lnTo>
                  <a:lnTo>
                    <a:pt x="313" y="2"/>
                  </a:lnTo>
                  <a:lnTo>
                    <a:pt x="284" y="0"/>
                  </a:lnTo>
                </a:path>
              </a:pathLst>
            </a:custGeom>
            <a:noFill/>
            <a:ln w="79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599" name="Freeform 119"/>
            <p:cNvSpPr>
              <a:spLocks/>
            </p:cNvSpPr>
            <p:nvPr/>
          </p:nvSpPr>
          <p:spPr bwMode="auto">
            <a:xfrm>
              <a:off x="3044" y="2730"/>
              <a:ext cx="283" cy="43"/>
            </a:xfrm>
            <a:custGeom>
              <a:avLst/>
              <a:gdLst>
                <a:gd name="T0" fmla="*/ 255 w 568"/>
                <a:gd name="T1" fmla="*/ 0 h 86"/>
                <a:gd name="T2" fmla="*/ 200 w 568"/>
                <a:gd name="T3" fmla="*/ 2 h 86"/>
                <a:gd name="T4" fmla="*/ 150 w 568"/>
                <a:gd name="T5" fmla="*/ 5 h 86"/>
                <a:gd name="T6" fmla="*/ 104 w 568"/>
                <a:gd name="T7" fmla="*/ 9 h 86"/>
                <a:gd name="T8" fmla="*/ 75 w 568"/>
                <a:gd name="T9" fmla="*/ 15 h 86"/>
                <a:gd name="T10" fmla="*/ 58 w 568"/>
                <a:gd name="T11" fmla="*/ 17 h 86"/>
                <a:gd name="T12" fmla="*/ 42 w 568"/>
                <a:gd name="T13" fmla="*/ 21 h 86"/>
                <a:gd name="T14" fmla="*/ 29 w 568"/>
                <a:gd name="T15" fmla="*/ 25 h 86"/>
                <a:gd name="T16" fmla="*/ 17 w 568"/>
                <a:gd name="T17" fmla="*/ 28 h 86"/>
                <a:gd name="T18" fmla="*/ 10 w 568"/>
                <a:gd name="T19" fmla="*/ 32 h 86"/>
                <a:gd name="T20" fmla="*/ 4 w 568"/>
                <a:gd name="T21" fmla="*/ 36 h 86"/>
                <a:gd name="T22" fmla="*/ 0 w 568"/>
                <a:gd name="T23" fmla="*/ 40 h 86"/>
                <a:gd name="T24" fmla="*/ 0 w 568"/>
                <a:gd name="T25" fmla="*/ 46 h 86"/>
                <a:gd name="T26" fmla="*/ 4 w 568"/>
                <a:gd name="T27" fmla="*/ 50 h 86"/>
                <a:gd name="T28" fmla="*/ 10 w 568"/>
                <a:gd name="T29" fmla="*/ 53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6 h 86"/>
                <a:gd name="T42" fmla="*/ 150 w 568"/>
                <a:gd name="T43" fmla="*/ 80 h 86"/>
                <a:gd name="T44" fmla="*/ 200 w 568"/>
                <a:gd name="T45" fmla="*/ 84 h 86"/>
                <a:gd name="T46" fmla="*/ 255 w 568"/>
                <a:gd name="T47" fmla="*/ 86 h 86"/>
                <a:gd name="T48" fmla="*/ 313 w 568"/>
                <a:gd name="T49" fmla="*/ 86 h 86"/>
                <a:gd name="T50" fmla="*/ 368 w 568"/>
                <a:gd name="T51" fmla="*/ 84 h 86"/>
                <a:gd name="T52" fmla="*/ 420 w 568"/>
                <a:gd name="T53" fmla="*/ 80 h 86"/>
                <a:gd name="T54" fmla="*/ 466 w 568"/>
                <a:gd name="T55" fmla="*/ 76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3 h 86"/>
                <a:gd name="T68" fmla="*/ 566 w 568"/>
                <a:gd name="T69" fmla="*/ 50 h 86"/>
                <a:gd name="T70" fmla="*/ 568 w 568"/>
                <a:gd name="T71" fmla="*/ 46 h 86"/>
                <a:gd name="T72" fmla="*/ 568 w 568"/>
                <a:gd name="T73" fmla="*/ 40 h 86"/>
                <a:gd name="T74" fmla="*/ 566 w 568"/>
                <a:gd name="T75" fmla="*/ 36 h 86"/>
                <a:gd name="T76" fmla="*/ 560 w 568"/>
                <a:gd name="T77" fmla="*/ 32 h 86"/>
                <a:gd name="T78" fmla="*/ 551 w 568"/>
                <a:gd name="T79" fmla="*/ 28 h 86"/>
                <a:gd name="T80" fmla="*/ 541 w 568"/>
                <a:gd name="T81" fmla="*/ 25 h 86"/>
                <a:gd name="T82" fmla="*/ 528 w 568"/>
                <a:gd name="T83" fmla="*/ 21 h 86"/>
                <a:gd name="T84" fmla="*/ 512 w 568"/>
                <a:gd name="T85" fmla="*/ 17 h 86"/>
                <a:gd name="T86" fmla="*/ 495 w 568"/>
                <a:gd name="T87" fmla="*/ 15 h 86"/>
                <a:gd name="T88" fmla="*/ 466 w 568"/>
                <a:gd name="T89" fmla="*/ 9 h 86"/>
                <a:gd name="T90" fmla="*/ 420 w 568"/>
                <a:gd name="T91" fmla="*/ 5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2"/>
                  </a:lnTo>
                  <a:lnTo>
                    <a:pt x="200" y="2"/>
                  </a:lnTo>
                  <a:lnTo>
                    <a:pt x="175" y="4"/>
                  </a:lnTo>
                  <a:lnTo>
                    <a:pt x="150" y="5"/>
                  </a:lnTo>
                  <a:lnTo>
                    <a:pt x="125" y="7"/>
                  </a:lnTo>
                  <a:lnTo>
                    <a:pt x="104" y="9"/>
                  </a:lnTo>
                  <a:lnTo>
                    <a:pt x="85" y="13"/>
                  </a:lnTo>
                  <a:lnTo>
                    <a:pt x="75" y="15"/>
                  </a:lnTo>
                  <a:lnTo>
                    <a:pt x="65" y="15"/>
                  </a:lnTo>
                  <a:lnTo>
                    <a:pt x="58" y="17"/>
                  </a:lnTo>
                  <a:lnTo>
                    <a:pt x="48" y="19"/>
                  </a:lnTo>
                  <a:lnTo>
                    <a:pt x="42" y="21"/>
                  </a:lnTo>
                  <a:lnTo>
                    <a:pt x="35" y="23"/>
                  </a:lnTo>
                  <a:lnTo>
                    <a:pt x="29" y="25"/>
                  </a:lnTo>
                  <a:lnTo>
                    <a:pt x="23" y="27"/>
                  </a:lnTo>
                  <a:lnTo>
                    <a:pt x="17" y="28"/>
                  </a:lnTo>
                  <a:lnTo>
                    <a:pt x="14" y="30"/>
                  </a:lnTo>
                  <a:lnTo>
                    <a:pt x="10" y="32"/>
                  </a:lnTo>
                  <a:lnTo>
                    <a:pt x="6" y="34"/>
                  </a:lnTo>
                  <a:lnTo>
                    <a:pt x="4" y="36"/>
                  </a:lnTo>
                  <a:lnTo>
                    <a:pt x="2" y="38"/>
                  </a:lnTo>
                  <a:lnTo>
                    <a:pt x="0" y="40"/>
                  </a:lnTo>
                  <a:lnTo>
                    <a:pt x="0" y="44"/>
                  </a:lnTo>
                  <a:lnTo>
                    <a:pt x="0" y="46"/>
                  </a:lnTo>
                  <a:lnTo>
                    <a:pt x="2" y="48"/>
                  </a:lnTo>
                  <a:lnTo>
                    <a:pt x="4" y="50"/>
                  </a:lnTo>
                  <a:lnTo>
                    <a:pt x="6" y="51"/>
                  </a:lnTo>
                  <a:lnTo>
                    <a:pt x="10" y="53"/>
                  </a:lnTo>
                  <a:lnTo>
                    <a:pt x="14" y="55"/>
                  </a:lnTo>
                  <a:lnTo>
                    <a:pt x="17" y="57"/>
                  </a:lnTo>
                  <a:lnTo>
                    <a:pt x="23" y="59"/>
                  </a:lnTo>
                  <a:lnTo>
                    <a:pt x="29" y="61"/>
                  </a:lnTo>
                  <a:lnTo>
                    <a:pt x="35" y="63"/>
                  </a:lnTo>
                  <a:lnTo>
                    <a:pt x="42" y="65"/>
                  </a:lnTo>
                  <a:lnTo>
                    <a:pt x="48" y="67"/>
                  </a:lnTo>
                  <a:lnTo>
                    <a:pt x="58" y="69"/>
                  </a:lnTo>
                  <a:lnTo>
                    <a:pt x="65" y="71"/>
                  </a:lnTo>
                  <a:lnTo>
                    <a:pt x="75" y="73"/>
                  </a:lnTo>
                  <a:lnTo>
                    <a:pt x="85" y="75"/>
                  </a:lnTo>
                  <a:lnTo>
                    <a:pt x="104" y="76"/>
                  </a:lnTo>
                  <a:lnTo>
                    <a:pt x="125" y="78"/>
                  </a:lnTo>
                  <a:lnTo>
                    <a:pt x="150" y="80"/>
                  </a:lnTo>
                  <a:lnTo>
                    <a:pt x="175" y="82"/>
                  </a:lnTo>
                  <a:lnTo>
                    <a:pt x="200" y="84"/>
                  </a:lnTo>
                  <a:lnTo>
                    <a:pt x="226" y="86"/>
                  </a:lnTo>
                  <a:lnTo>
                    <a:pt x="255" y="86"/>
                  </a:lnTo>
                  <a:lnTo>
                    <a:pt x="284" y="86"/>
                  </a:lnTo>
                  <a:lnTo>
                    <a:pt x="313" y="86"/>
                  </a:lnTo>
                  <a:lnTo>
                    <a:pt x="342" y="86"/>
                  </a:lnTo>
                  <a:lnTo>
                    <a:pt x="368" y="84"/>
                  </a:lnTo>
                  <a:lnTo>
                    <a:pt x="395" y="82"/>
                  </a:lnTo>
                  <a:lnTo>
                    <a:pt x="420" y="80"/>
                  </a:lnTo>
                  <a:lnTo>
                    <a:pt x="443" y="78"/>
                  </a:lnTo>
                  <a:lnTo>
                    <a:pt x="466" y="76"/>
                  </a:lnTo>
                  <a:lnTo>
                    <a:pt x="485" y="75"/>
                  </a:lnTo>
                  <a:lnTo>
                    <a:pt x="495" y="73"/>
                  </a:lnTo>
                  <a:lnTo>
                    <a:pt x="505" y="71"/>
                  </a:lnTo>
                  <a:lnTo>
                    <a:pt x="512" y="69"/>
                  </a:lnTo>
                  <a:lnTo>
                    <a:pt x="520" y="67"/>
                  </a:lnTo>
                  <a:lnTo>
                    <a:pt x="528" y="65"/>
                  </a:lnTo>
                  <a:lnTo>
                    <a:pt x="535" y="63"/>
                  </a:lnTo>
                  <a:lnTo>
                    <a:pt x="541" y="61"/>
                  </a:lnTo>
                  <a:lnTo>
                    <a:pt x="547" y="59"/>
                  </a:lnTo>
                  <a:lnTo>
                    <a:pt x="551" y="57"/>
                  </a:lnTo>
                  <a:lnTo>
                    <a:pt x="556" y="55"/>
                  </a:lnTo>
                  <a:lnTo>
                    <a:pt x="560" y="53"/>
                  </a:lnTo>
                  <a:lnTo>
                    <a:pt x="562" y="51"/>
                  </a:lnTo>
                  <a:lnTo>
                    <a:pt x="566" y="50"/>
                  </a:lnTo>
                  <a:lnTo>
                    <a:pt x="568" y="48"/>
                  </a:lnTo>
                  <a:lnTo>
                    <a:pt x="568" y="46"/>
                  </a:lnTo>
                  <a:lnTo>
                    <a:pt x="568" y="44"/>
                  </a:lnTo>
                  <a:lnTo>
                    <a:pt x="568" y="40"/>
                  </a:lnTo>
                  <a:lnTo>
                    <a:pt x="568" y="38"/>
                  </a:lnTo>
                  <a:lnTo>
                    <a:pt x="566" y="36"/>
                  </a:lnTo>
                  <a:lnTo>
                    <a:pt x="562" y="34"/>
                  </a:lnTo>
                  <a:lnTo>
                    <a:pt x="560" y="32"/>
                  </a:lnTo>
                  <a:lnTo>
                    <a:pt x="556" y="30"/>
                  </a:lnTo>
                  <a:lnTo>
                    <a:pt x="551" y="28"/>
                  </a:lnTo>
                  <a:lnTo>
                    <a:pt x="547" y="27"/>
                  </a:lnTo>
                  <a:lnTo>
                    <a:pt x="541" y="25"/>
                  </a:lnTo>
                  <a:lnTo>
                    <a:pt x="535" y="23"/>
                  </a:lnTo>
                  <a:lnTo>
                    <a:pt x="528" y="21"/>
                  </a:lnTo>
                  <a:lnTo>
                    <a:pt x="520" y="19"/>
                  </a:lnTo>
                  <a:lnTo>
                    <a:pt x="512" y="17"/>
                  </a:lnTo>
                  <a:lnTo>
                    <a:pt x="505" y="15"/>
                  </a:lnTo>
                  <a:lnTo>
                    <a:pt x="495" y="15"/>
                  </a:lnTo>
                  <a:lnTo>
                    <a:pt x="485" y="13"/>
                  </a:lnTo>
                  <a:lnTo>
                    <a:pt x="466" y="9"/>
                  </a:lnTo>
                  <a:lnTo>
                    <a:pt x="443" y="7"/>
                  </a:lnTo>
                  <a:lnTo>
                    <a:pt x="420" y="5"/>
                  </a:lnTo>
                  <a:lnTo>
                    <a:pt x="395" y="4"/>
                  </a:lnTo>
                  <a:lnTo>
                    <a:pt x="368" y="2"/>
                  </a:lnTo>
                  <a:lnTo>
                    <a:pt x="342" y="2"/>
                  </a:lnTo>
                  <a:lnTo>
                    <a:pt x="313" y="0"/>
                  </a:lnTo>
                  <a:lnTo>
                    <a:pt x="284" y="0"/>
                  </a:lnTo>
                </a:path>
              </a:pathLst>
            </a:custGeom>
            <a:solidFill>
              <a:srgbClr val="FF3300"/>
            </a:solidFill>
            <a:ln w="7938">
              <a:solidFill>
                <a:srgbClr val="FF3300"/>
              </a:solidFill>
              <a:prstDash val="solid"/>
              <a:round/>
              <a:headEnd/>
              <a:tailEnd/>
            </a:ln>
          </p:spPr>
          <p:txBody>
            <a:bodyPr/>
            <a:lstStyle/>
            <a:p>
              <a:endParaRPr lang="en-GB"/>
            </a:p>
          </p:txBody>
        </p:sp>
        <p:sp>
          <p:nvSpPr>
            <p:cNvPr id="20600" name="Freeform 120"/>
            <p:cNvSpPr>
              <a:spLocks/>
            </p:cNvSpPr>
            <p:nvPr/>
          </p:nvSpPr>
          <p:spPr bwMode="auto">
            <a:xfrm>
              <a:off x="3044" y="2874"/>
              <a:ext cx="283" cy="44"/>
            </a:xfrm>
            <a:custGeom>
              <a:avLst/>
              <a:gdLst>
                <a:gd name="T0" fmla="*/ 253 w 566"/>
                <a:gd name="T1" fmla="*/ 0 h 89"/>
                <a:gd name="T2" fmla="*/ 198 w 566"/>
                <a:gd name="T3" fmla="*/ 2 h 89"/>
                <a:gd name="T4" fmla="*/ 148 w 566"/>
                <a:gd name="T5" fmla="*/ 6 h 89"/>
                <a:gd name="T6" fmla="*/ 102 w 566"/>
                <a:gd name="T7" fmla="*/ 10 h 89"/>
                <a:gd name="T8" fmla="*/ 73 w 566"/>
                <a:gd name="T9" fmla="*/ 14 h 89"/>
                <a:gd name="T10" fmla="*/ 56 w 566"/>
                <a:gd name="T11" fmla="*/ 18 h 89"/>
                <a:gd name="T12" fmla="*/ 41 w 566"/>
                <a:gd name="T13" fmla="*/ 21 h 89"/>
                <a:gd name="T14" fmla="*/ 27 w 566"/>
                <a:gd name="T15" fmla="*/ 25 h 89"/>
                <a:gd name="T16" fmla="*/ 17 w 566"/>
                <a:gd name="T17" fmla="*/ 29 h 89"/>
                <a:gd name="T18" fmla="*/ 8 w 566"/>
                <a:gd name="T19" fmla="*/ 33 h 89"/>
                <a:gd name="T20" fmla="*/ 2 w 566"/>
                <a:gd name="T21" fmla="*/ 37 h 89"/>
                <a:gd name="T22" fmla="*/ 0 w 566"/>
                <a:gd name="T23" fmla="*/ 43 h 89"/>
                <a:gd name="T24" fmla="*/ 0 w 566"/>
                <a:gd name="T25" fmla="*/ 46 h 89"/>
                <a:gd name="T26" fmla="*/ 2 w 566"/>
                <a:gd name="T27" fmla="*/ 50 h 89"/>
                <a:gd name="T28" fmla="*/ 8 w 566"/>
                <a:gd name="T29" fmla="*/ 56 h 89"/>
                <a:gd name="T30" fmla="*/ 17 w 566"/>
                <a:gd name="T31" fmla="*/ 60 h 89"/>
                <a:gd name="T32" fmla="*/ 27 w 566"/>
                <a:gd name="T33" fmla="*/ 64 h 89"/>
                <a:gd name="T34" fmla="*/ 41 w 566"/>
                <a:gd name="T35" fmla="*/ 67 h 89"/>
                <a:gd name="T36" fmla="*/ 56 w 566"/>
                <a:gd name="T37" fmla="*/ 71 h 89"/>
                <a:gd name="T38" fmla="*/ 73 w 566"/>
                <a:gd name="T39" fmla="*/ 73 h 89"/>
                <a:gd name="T40" fmla="*/ 102 w 566"/>
                <a:gd name="T41" fmla="*/ 77 h 89"/>
                <a:gd name="T42" fmla="*/ 148 w 566"/>
                <a:gd name="T43" fmla="*/ 83 h 89"/>
                <a:gd name="T44" fmla="*/ 198 w 566"/>
                <a:gd name="T45" fmla="*/ 87 h 89"/>
                <a:gd name="T46" fmla="*/ 253 w 566"/>
                <a:gd name="T47" fmla="*/ 89 h 89"/>
                <a:gd name="T48" fmla="*/ 311 w 566"/>
                <a:gd name="T49" fmla="*/ 89 h 89"/>
                <a:gd name="T50" fmla="*/ 367 w 566"/>
                <a:gd name="T51" fmla="*/ 87 h 89"/>
                <a:gd name="T52" fmla="*/ 418 w 566"/>
                <a:gd name="T53" fmla="*/ 83 h 89"/>
                <a:gd name="T54" fmla="*/ 463 w 566"/>
                <a:gd name="T55" fmla="*/ 77 h 89"/>
                <a:gd name="T56" fmla="*/ 491 w 566"/>
                <a:gd name="T57" fmla="*/ 73 h 89"/>
                <a:gd name="T58" fmla="*/ 509 w 566"/>
                <a:gd name="T59" fmla="*/ 71 h 89"/>
                <a:gd name="T60" fmla="*/ 524 w 566"/>
                <a:gd name="T61" fmla="*/ 67 h 89"/>
                <a:gd name="T62" fmla="*/ 537 w 566"/>
                <a:gd name="T63" fmla="*/ 64 h 89"/>
                <a:gd name="T64" fmla="*/ 549 w 566"/>
                <a:gd name="T65" fmla="*/ 60 h 89"/>
                <a:gd name="T66" fmla="*/ 556 w 566"/>
                <a:gd name="T67" fmla="*/ 56 h 89"/>
                <a:gd name="T68" fmla="*/ 562 w 566"/>
                <a:gd name="T69" fmla="*/ 50 h 89"/>
                <a:gd name="T70" fmla="*/ 566 w 566"/>
                <a:gd name="T71" fmla="*/ 46 h 89"/>
                <a:gd name="T72" fmla="*/ 566 w 566"/>
                <a:gd name="T73" fmla="*/ 43 h 89"/>
                <a:gd name="T74" fmla="*/ 562 w 566"/>
                <a:gd name="T75" fmla="*/ 37 h 89"/>
                <a:gd name="T76" fmla="*/ 556 w 566"/>
                <a:gd name="T77" fmla="*/ 33 h 89"/>
                <a:gd name="T78" fmla="*/ 549 w 566"/>
                <a:gd name="T79" fmla="*/ 29 h 89"/>
                <a:gd name="T80" fmla="*/ 537 w 566"/>
                <a:gd name="T81" fmla="*/ 25 h 89"/>
                <a:gd name="T82" fmla="*/ 524 w 566"/>
                <a:gd name="T83" fmla="*/ 21 h 89"/>
                <a:gd name="T84" fmla="*/ 509 w 566"/>
                <a:gd name="T85" fmla="*/ 18 h 89"/>
                <a:gd name="T86" fmla="*/ 491 w 566"/>
                <a:gd name="T87" fmla="*/ 14 h 89"/>
                <a:gd name="T88" fmla="*/ 463 w 566"/>
                <a:gd name="T89" fmla="*/ 10 h 89"/>
                <a:gd name="T90" fmla="*/ 418 w 566"/>
                <a:gd name="T91" fmla="*/ 6 h 89"/>
                <a:gd name="T92" fmla="*/ 367 w 566"/>
                <a:gd name="T93" fmla="*/ 2 h 89"/>
                <a:gd name="T94" fmla="*/ 311 w 566"/>
                <a:gd name="T95"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9">
                  <a:moveTo>
                    <a:pt x="282" y="0"/>
                  </a:moveTo>
                  <a:lnTo>
                    <a:pt x="253" y="0"/>
                  </a:lnTo>
                  <a:lnTo>
                    <a:pt x="227" y="0"/>
                  </a:lnTo>
                  <a:lnTo>
                    <a:pt x="198" y="2"/>
                  </a:lnTo>
                  <a:lnTo>
                    <a:pt x="173" y="4"/>
                  </a:lnTo>
                  <a:lnTo>
                    <a:pt x="148" y="6"/>
                  </a:lnTo>
                  <a:lnTo>
                    <a:pt x="125" y="8"/>
                  </a:lnTo>
                  <a:lnTo>
                    <a:pt x="102" y="10"/>
                  </a:lnTo>
                  <a:lnTo>
                    <a:pt x="83" y="14"/>
                  </a:lnTo>
                  <a:lnTo>
                    <a:pt x="73" y="14"/>
                  </a:lnTo>
                  <a:lnTo>
                    <a:pt x="64" y="16"/>
                  </a:lnTo>
                  <a:lnTo>
                    <a:pt x="56" y="18"/>
                  </a:lnTo>
                  <a:lnTo>
                    <a:pt x="48" y="19"/>
                  </a:lnTo>
                  <a:lnTo>
                    <a:pt x="41" y="21"/>
                  </a:lnTo>
                  <a:lnTo>
                    <a:pt x="35" y="23"/>
                  </a:lnTo>
                  <a:lnTo>
                    <a:pt x="27" y="25"/>
                  </a:lnTo>
                  <a:lnTo>
                    <a:pt x="21" y="27"/>
                  </a:lnTo>
                  <a:lnTo>
                    <a:pt x="17" y="29"/>
                  </a:lnTo>
                  <a:lnTo>
                    <a:pt x="12" y="31"/>
                  </a:lnTo>
                  <a:lnTo>
                    <a:pt x="8" y="33"/>
                  </a:lnTo>
                  <a:lnTo>
                    <a:pt x="6" y="35"/>
                  </a:lnTo>
                  <a:lnTo>
                    <a:pt x="2" y="37"/>
                  </a:lnTo>
                  <a:lnTo>
                    <a:pt x="2" y="39"/>
                  </a:lnTo>
                  <a:lnTo>
                    <a:pt x="0" y="43"/>
                  </a:lnTo>
                  <a:lnTo>
                    <a:pt x="0" y="44"/>
                  </a:lnTo>
                  <a:lnTo>
                    <a:pt x="0" y="46"/>
                  </a:lnTo>
                  <a:lnTo>
                    <a:pt x="2" y="48"/>
                  </a:lnTo>
                  <a:lnTo>
                    <a:pt x="2" y="50"/>
                  </a:lnTo>
                  <a:lnTo>
                    <a:pt x="6" y="52"/>
                  </a:lnTo>
                  <a:lnTo>
                    <a:pt x="8" y="56"/>
                  </a:lnTo>
                  <a:lnTo>
                    <a:pt x="12" y="58"/>
                  </a:lnTo>
                  <a:lnTo>
                    <a:pt x="17" y="60"/>
                  </a:lnTo>
                  <a:lnTo>
                    <a:pt x="21" y="62"/>
                  </a:lnTo>
                  <a:lnTo>
                    <a:pt x="27" y="64"/>
                  </a:lnTo>
                  <a:lnTo>
                    <a:pt x="35" y="66"/>
                  </a:lnTo>
                  <a:lnTo>
                    <a:pt x="41" y="67"/>
                  </a:lnTo>
                  <a:lnTo>
                    <a:pt x="48" y="69"/>
                  </a:lnTo>
                  <a:lnTo>
                    <a:pt x="56" y="71"/>
                  </a:lnTo>
                  <a:lnTo>
                    <a:pt x="64" y="71"/>
                  </a:lnTo>
                  <a:lnTo>
                    <a:pt x="73" y="73"/>
                  </a:lnTo>
                  <a:lnTo>
                    <a:pt x="83" y="75"/>
                  </a:lnTo>
                  <a:lnTo>
                    <a:pt x="102" y="77"/>
                  </a:lnTo>
                  <a:lnTo>
                    <a:pt x="125" y="81"/>
                  </a:lnTo>
                  <a:lnTo>
                    <a:pt x="148" y="83"/>
                  </a:lnTo>
                  <a:lnTo>
                    <a:pt x="173" y="85"/>
                  </a:lnTo>
                  <a:lnTo>
                    <a:pt x="198" y="87"/>
                  </a:lnTo>
                  <a:lnTo>
                    <a:pt x="227" y="87"/>
                  </a:lnTo>
                  <a:lnTo>
                    <a:pt x="253" y="89"/>
                  </a:lnTo>
                  <a:lnTo>
                    <a:pt x="282" y="89"/>
                  </a:lnTo>
                  <a:lnTo>
                    <a:pt x="311" y="89"/>
                  </a:lnTo>
                  <a:lnTo>
                    <a:pt x="340" y="87"/>
                  </a:lnTo>
                  <a:lnTo>
                    <a:pt x="367" y="87"/>
                  </a:lnTo>
                  <a:lnTo>
                    <a:pt x="393" y="85"/>
                  </a:lnTo>
                  <a:lnTo>
                    <a:pt x="418" y="83"/>
                  </a:lnTo>
                  <a:lnTo>
                    <a:pt x="441" y="81"/>
                  </a:lnTo>
                  <a:lnTo>
                    <a:pt x="463" y="77"/>
                  </a:lnTo>
                  <a:lnTo>
                    <a:pt x="484" y="75"/>
                  </a:lnTo>
                  <a:lnTo>
                    <a:pt x="491" y="73"/>
                  </a:lnTo>
                  <a:lnTo>
                    <a:pt x="501" y="71"/>
                  </a:lnTo>
                  <a:lnTo>
                    <a:pt x="509" y="71"/>
                  </a:lnTo>
                  <a:lnTo>
                    <a:pt x="518" y="69"/>
                  </a:lnTo>
                  <a:lnTo>
                    <a:pt x="524" y="67"/>
                  </a:lnTo>
                  <a:lnTo>
                    <a:pt x="532" y="66"/>
                  </a:lnTo>
                  <a:lnTo>
                    <a:pt x="537" y="64"/>
                  </a:lnTo>
                  <a:lnTo>
                    <a:pt x="543" y="62"/>
                  </a:lnTo>
                  <a:lnTo>
                    <a:pt x="549" y="60"/>
                  </a:lnTo>
                  <a:lnTo>
                    <a:pt x="553" y="58"/>
                  </a:lnTo>
                  <a:lnTo>
                    <a:pt x="556" y="56"/>
                  </a:lnTo>
                  <a:lnTo>
                    <a:pt x="560" y="52"/>
                  </a:lnTo>
                  <a:lnTo>
                    <a:pt x="562" y="50"/>
                  </a:lnTo>
                  <a:lnTo>
                    <a:pt x="564" y="48"/>
                  </a:lnTo>
                  <a:lnTo>
                    <a:pt x="566" y="46"/>
                  </a:lnTo>
                  <a:lnTo>
                    <a:pt x="566" y="44"/>
                  </a:lnTo>
                  <a:lnTo>
                    <a:pt x="566" y="43"/>
                  </a:lnTo>
                  <a:lnTo>
                    <a:pt x="564" y="39"/>
                  </a:lnTo>
                  <a:lnTo>
                    <a:pt x="562" y="37"/>
                  </a:lnTo>
                  <a:lnTo>
                    <a:pt x="560" y="35"/>
                  </a:lnTo>
                  <a:lnTo>
                    <a:pt x="556" y="33"/>
                  </a:lnTo>
                  <a:lnTo>
                    <a:pt x="553" y="31"/>
                  </a:lnTo>
                  <a:lnTo>
                    <a:pt x="549" y="29"/>
                  </a:lnTo>
                  <a:lnTo>
                    <a:pt x="543" y="27"/>
                  </a:lnTo>
                  <a:lnTo>
                    <a:pt x="537" y="25"/>
                  </a:lnTo>
                  <a:lnTo>
                    <a:pt x="532" y="23"/>
                  </a:lnTo>
                  <a:lnTo>
                    <a:pt x="524" y="21"/>
                  </a:lnTo>
                  <a:lnTo>
                    <a:pt x="518" y="19"/>
                  </a:lnTo>
                  <a:lnTo>
                    <a:pt x="509" y="18"/>
                  </a:lnTo>
                  <a:lnTo>
                    <a:pt x="501" y="16"/>
                  </a:lnTo>
                  <a:lnTo>
                    <a:pt x="491" y="14"/>
                  </a:lnTo>
                  <a:lnTo>
                    <a:pt x="484" y="14"/>
                  </a:lnTo>
                  <a:lnTo>
                    <a:pt x="463" y="10"/>
                  </a:lnTo>
                  <a:lnTo>
                    <a:pt x="441" y="8"/>
                  </a:lnTo>
                  <a:lnTo>
                    <a:pt x="418" y="6"/>
                  </a:lnTo>
                  <a:lnTo>
                    <a:pt x="393" y="4"/>
                  </a:lnTo>
                  <a:lnTo>
                    <a:pt x="367" y="2"/>
                  </a:lnTo>
                  <a:lnTo>
                    <a:pt x="340" y="0"/>
                  </a:lnTo>
                  <a:lnTo>
                    <a:pt x="311" y="0"/>
                  </a:lnTo>
                  <a:lnTo>
                    <a:pt x="282" y="0"/>
                  </a:lnTo>
                </a:path>
              </a:pathLst>
            </a:custGeom>
            <a:solidFill>
              <a:schemeClr val="tx1"/>
            </a:solidFill>
            <a:ln w="7938">
              <a:solidFill>
                <a:srgbClr val="000000"/>
              </a:solidFill>
              <a:prstDash val="solid"/>
              <a:round/>
              <a:headEnd/>
              <a:tailEnd/>
            </a:ln>
          </p:spPr>
          <p:txBody>
            <a:bodyPr/>
            <a:lstStyle/>
            <a:p>
              <a:endParaRPr lang="en-GB"/>
            </a:p>
          </p:txBody>
        </p:sp>
        <p:sp>
          <p:nvSpPr>
            <p:cNvPr id="20601" name="Freeform 121"/>
            <p:cNvSpPr>
              <a:spLocks/>
            </p:cNvSpPr>
            <p:nvPr/>
          </p:nvSpPr>
          <p:spPr bwMode="auto">
            <a:xfrm>
              <a:off x="3044" y="3018"/>
              <a:ext cx="283" cy="43"/>
            </a:xfrm>
            <a:custGeom>
              <a:avLst/>
              <a:gdLst>
                <a:gd name="T0" fmla="*/ 255 w 566"/>
                <a:gd name="T1" fmla="*/ 0 h 87"/>
                <a:gd name="T2" fmla="*/ 200 w 566"/>
                <a:gd name="T3" fmla="*/ 2 h 87"/>
                <a:gd name="T4" fmla="*/ 148 w 566"/>
                <a:gd name="T5" fmla="*/ 6 h 87"/>
                <a:gd name="T6" fmla="*/ 104 w 566"/>
                <a:gd name="T7" fmla="*/ 10 h 87"/>
                <a:gd name="T8" fmla="*/ 73 w 566"/>
                <a:gd name="T9" fmla="*/ 14 h 87"/>
                <a:gd name="T10" fmla="*/ 56 w 566"/>
                <a:gd name="T11" fmla="*/ 18 h 87"/>
                <a:gd name="T12" fmla="*/ 40 w 566"/>
                <a:gd name="T13" fmla="*/ 22 h 87"/>
                <a:gd name="T14" fmla="*/ 29 w 566"/>
                <a:gd name="T15" fmla="*/ 25 h 87"/>
                <a:gd name="T16" fmla="*/ 17 w 566"/>
                <a:gd name="T17" fmla="*/ 29 h 87"/>
                <a:gd name="T18" fmla="*/ 10 w 566"/>
                <a:gd name="T19" fmla="*/ 33 h 87"/>
                <a:gd name="T20" fmla="*/ 4 w 566"/>
                <a:gd name="T21" fmla="*/ 37 h 87"/>
                <a:gd name="T22" fmla="*/ 0 w 566"/>
                <a:gd name="T23" fmla="*/ 41 h 87"/>
                <a:gd name="T24" fmla="*/ 0 w 566"/>
                <a:gd name="T25" fmla="*/ 47 h 87"/>
                <a:gd name="T26" fmla="*/ 4 w 566"/>
                <a:gd name="T27" fmla="*/ 50 h 87"/>
                <a:gd name="T28" fmla="*/ 10 w 566"/>
                <a:gd name="T29" fmla="*/ 54 h 87"/>
                <a:gd name="T30" fmla="*/ 17 w 566"/>
                <a:gd name="T31" fmla="*/ 58 h 87"/>
                <a:gd name="T32" fmla="*/ 29 w 566"/>
                <a:gd name="T33" fmla="*/ 62 h 87"/>
                <a:gd name="T34" fmla="*/ 40 w 566"/>
                <a:gd name="T35" fmla="*/ 66 h 87"/>
                <a:gd name="T36" fmla="*/ 56 w 566"/>
                <a:gd name="T37" fmla="*/ 70 h 87"/>
                <a:gd name="T38" fmla="*/ 73 w 566"/>
                <a:gd name="T39" fmla="*/ 73 h 87"/>
                <a:gd name="T40" fmla="*/ 104 w 566"/>
                <a:gd name="T41" fmla="*/ 77 h 87"/>
                <a:gd name="T42" fmla="*/ 148 w 566"/>
                <a:gd name="T43" fmla="*/ 81 h 87"/>
                <a:gd name="T44" fmla="*/ 200 w 566"/>
                <a:gd name="T45" fmla="*/ 85 h 87"/>
                <a:gd name="T46" fmla="*/ 255 w 566"/>
                <a:gd name="T47" fmla="*/ 87 h 87"/>
                <a:gd name="T48" fmla="*/ 313 w 566"/>
                <a:gd name="T49" fmla="*/ 87 h 87"/>
                <a:gd name="T50" fmla="*/ 368 w 566"/>
                <a:gd name="T51" fmla="*/ 85 h 87"/>
                <a:gd name="T52" fmla="*/ 418 w 566"/>
                <a:gd name="T53" fmla="*/ 81 h 87"/>
                <a:gd name="T54" fmla="*/ 464 w 566"/>
                <a:gd name="T55" fmla="*/ 77 h 87"/>
                <a:gd name="T56" fmla="*/ 493 w 566"/>
                <a:gd name="T57" fmla="*/ 73 h 87"/>
                <a:gd name="T58" fmla="*/ 510 w 566"/>
                <a:gd name="T59" fmla="*/ 70 h 87"/>
                <a:gd name="T60" fmla="*/ 526 w 566"/>
                <a:gd name="T61" fmla="*/ 66 h 87"/>
                <a:gd name="T62" fmla="*/ 539 w 566"/>
                <a:gd name="T63" fmla="*/ 62 h 87"/>
                <a:gd name="T64" fmla="*/ 549 w 566"/>
                <a:gd name="T65" fmla="*/ 58 h 87"/>
                <a:gd name="T66" fmla="*/ 558 w 566"/>
                <a:gd name="T67" fmla="*/ 54 h 87"/>
                <a:gd name="T68" fmla="*/ 564 w 566"/>
                <a:gd name="T69" fmla="*/ 50 h 87"/>
                <a:gd name="T70" fmla="*/ 566 w 566"/>
                <a:gd name="T71" fmla="*/ 47 h 87"/>
                <a:gd name="T72" fmla="*/ 566 w 566"/>
                <a:gd name="T73" fmla="*/ 41 h 87"/>
                <a:gd name="T74" fmla="*/ 564 w 566"/>
                <a:gd name="T75" fmla="*/ 37 h 87"/>
                <a:gd name="T76" fmla="*/ 558 w 566"/>
                <a:gd name="T77" fmla="*/ 33 h 87"/>
                <a:gd name="T78" fmla="*/ 549 w 566"/>
                <a:gd name="T79" fmla="*/ 29 h 87"/>
                <a:gd name="T80" fmla="*/ 539 w 566"/>
                <a:gd name="T81" fmla="*/ 25 h 87"/>
                <a:gd name="T82" fmla="*/ 526 w 566"/>
                <a:gd name="T83" fmla="*/ 22 h 87"/>
                <a:gd name="T84" fmla="*/ 510 w 566"/>
                <a:gd name="T85" fmla="*/ 18 h 87"/>
                <a:gd name="T86" fmla="*/ 493 w 566"/>
                <a:gd name="T87" fmla="*/ 14 h 87"/>
                <a:gd name="T88" fmla="*/ 464 w 566"/>
                <a:gd name="T89" fmla="*/ 10 h 87"/>
                <a:gd name="T90" fmla="*/ 418 w 566"/>
                <a:gd name="T91" fmla="*/ 6 h 87"/>
                <a:gd name="T92" fmla="*/ 368 w 566"/>
                <a:gd name="T93" fmla="*/ 2 h 87"/>
                <a:gd name="T94" fmla="*/ 313 w 566"/>
                <a:gd name="T9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6" h="87">
                  <a:moveTo>
                    <a:pt x="284" y="0"/>
                  </a:moveTo>
                  <a:lnTo>
                    <a:pt x="255" y="0"/>
                  </a:lnTo>
                  <a:lnTo>
                    <a:pt x="227" y="0"/>
                  </a:lnTo>
                  <a:lnTo>
                    <a:pt x="200" y="2"/>
                  </a:lnTo>
                  <a:lnTo>
                    <a:pt x="173" y="4"/>
                  </a:lnTo>
                  <a:lnTo>
                    <a:pt x="148" y="6"/>
                  </a:lnTo>
                  <a:lnTo>
                    <a:pt x="125" y="8"/>
                  </a:lnTo>
                  <a:lnTo>
                    <a:pt x="104" y="10"/>
                  </a:lnTo>
                  <a:lnTo>
                    <a:pt x="83" y="14"/>
                  </a:lnTo>
                  <a:lnTo>
                    <a:pt x="73" y="14"/>
                  </a:lnTo>
                  <a:lnTo>
                    <a:pt x="65" y="16"/>
                  </a:lnTo>
                  <a:lnTo>
                    <a:pt x="56" y="18"/>
                  </a:lnTo>
                  <a:lnTo>
                    <a:pt x="48" y="20"/>
                  </a:lnTo>
                  <a:lnTo>
                    <a:pt x="40" y="22"/>
                  </a:lnTo>
                  <a:lnTo>
                    <a:pt x="35" y="23"/>
                  </a:lnTo>
                  <a:lnTo>
                    <a:pt x="29" y="25"/>
                  </a:lnTo>
                  <a:lnTo>
                    <a:pt x="23" y="27"/>
                  </a:lnTo>
                  <a:lnTo>
                    <a:pt x="17" y="29"/>
                  </a:lnTo>
                  <a:lnTo>
                    <a:pt x="14" y="31"/>
                  </a:lnTo>
                  <a:lnTo>
                    <a:pt x="10" y="33"/>
                  </a:lnTo>
                  <a:lnTo>
                    <a:pt x="6" y="35"/>
                  </a:lnTo>
                  <a:lnTo>
                    <a:pt x="4" y="37"/>
                  </a:lnTo>
                  <a:lnTo>
                    <a:pt x="2" y="39"/>
                  </a:lnTo>
                  <a:lnTo>
                    <a:pt x="0" y="41"/>
                  </a:lnTo>
                  <a:lnTo>
                    <a:pt x="0" y="43"/>
                  </a:lnTo>
                  <a:lnTo>
                    <a:pt x="0" y="47"/>
                  </a:lnTo>
                  <a:lnTo>
                    <a:pt x="2" y="48"/>
                  </a:lnTo>
                  <a:lnTo>
                    <a:pt x="4" y="50"/>
                  </a:lnTo>
                  <a:lnTo>
                    <a:pt x="6" y="52"/>
                  </a:lnTo>
                  <a:lnTo>
                    <a:pt x="10" y="54"/>
                  </a:lnTo>
                  <a:lnTo>
                    <a:pt x="14" y="56"/>
                  </a:lnTo>
                  <a:lnTo>
                    <a:pt x="17" y="58"/>
                  </a:lnTo>
                  <a:lnTo>
                    <a:pt x="23" y="60"/>
                  </a:lnTo>
                  <a:lnTo>
                    <a:pt x="29" y="62"/>
                  </a:lnTo>
                  <a:lnTo>
                    <a:pt x="35" y="64"/>
                  </a:lnTo>
                  <a:lnTo>
                    <a:pt x="40" y="66"/>
                  </a:lnTo>
                  <a:lnTo>
                    <a:pt x="48" y="68"/>
                  </a:lnTo>
                  <a:lnTo>
                    <a:pt x="56" y="70"/>
                  </a:lnTo>
                  <a:lnTo>
                    <a:pt x="65" y="71"/>
                  </a:lnTo>
                  <a:lnTo>
                    <a:pt x="73" y="73"/>
                  </a:lnTo>
                  <a:lnTo>
                    <a:pt x="83" y="73"/>
                  </a:lnTo>
                  <a:lnTo>
                    <a:pt x="104" y="77"/>
                  </a:lnTo>
                  <a:lnTo>
                    <a:pt x="125" y="79"/>
                  </a:lnTo>
                  <a:lnTo>
                    <a:pt x="148" y="81"/>
                  </a:lnTo>
                  <a:lnTo>
                    <a:pt x="173" y="83"/>
                  </a:lnTo>
                  <a:lnTo>
                    <a:pt x="200" y="85"/>
                  </a:lnTo>
                  <a:lnTo>
                    <a:pt x="227" y="87"/>
                  </a:lnTo>
                  <a:lnTo>
                    <a:pt x="255" y="87"/>
                  </a:lnTo>
                  <a:lnTo>
                    <a:pt x="284" y="87"/>
                  </a:lnTo>
                  <a:lnTo>
                    <a:pt x="313" y="87"/>
                  </a:lnTo>
                  <a:lnTo>
                    <a:pt x="340" y="87"/>
                  </a:lnTo>
                  <a:lnTo>
                    <a:pt x="368" y="85"/>
                  </a:lnTo>
                  <a:lnTo>
                    <a:pt x="393" y="83"/>
                  </a:lnTo>
                  <a:lnTo>
                    <a:pt x="418" y="81"/>
                  </a:lnTo>
                  <a:lnTo>
                    <a:pt x="441" y="79"/>
                  </a:lnTo>
                  <a:lnTo>
                    <a:pt x="464" y="77"/>
                  </a:lnTo>
                  <a:lnTo>
                    <a:pt x="484" y="73"/>
                  </a:lnTo>
                  <a:lnTo>
                    <a:pt x="493" y="73"/>
                  </a:lnTo>
                  <a:lnTo>
                    <a:pt x="503" y="71"/>
                  </a:lnTo>
                  <a:lnTo>
                    <a:pt x="510" y="70"/>
                  </a:lnTo>
                  <a:lnTo>
                    <a:pt x="518" y="68"/>
                  </a:lnTo>
                  <a:lnTo>
                    <a:pt x="526" y="66"/>
                  </a:lnTo>
                  <a:lnTo>
                    <a:pt x="533" y="64"/>
                  </a:lnTo>
                  <a:lnTo>
                    <a:pt x="539" y="62"/>
                  </a:lnTo>
                  <a:lnTo>
                    <a:pt x="545" y="60"/>
                  </a:lnTo>
                  <a:lnTo>
                    <a:pt x="549" y="58"/>
                  </a:lnTo>
                  <a:lnTo>
                    <a:pt x="555" y="56"/>
                  </a:lnTo>
                  <a:lnTo>
                    <a:pt x="558" y="54"/>
                  </a:lnTo>
                  <a:lnTo>
                    <a:pt x="560" y="52"/>
                  </a:lnTo>
                  <a:lnTo>
                    <a:pt x="564" y="50"/>
                  </a:lnTo>
                  <a:lnTo>
                    <a:pt x="566" y="48"/>
                  </a:lnTo>
                  <a:lnTo>
                    <a:pt x="566" y="47"/>
                  </a:lnTo>
                  <a:lnTo>
                    <a:pt x="566" y="43"/>
                  </a:lnTo>
                  <a:lnTo>
                    <a:pt x="566" y="41"/>
                  </a:lnTo>
                  <a:lnTo>
                    <a:pt x="566" y="39"/>
                  </a:lnTo>
                  <a:lnTo>
                    <a:pt x="564" y="37"/>
                  </a:lnTo>
                  <a:lnTo>
                    <a:pt x="560" y="35"/>
                  </a:lnTo>
                  <a:lnTo>
                    <a:pt x="558" y="33"/>
                  </a:lnTo>
                  <a:lnTo>
                    <a:pt x="555" y="31"/>
                  </a:lnTo>
                  <a:lnTo>
                    <a:pt x="549" y="29"/>
                  </a:lnTo>
                  <a:lnTo>
                    <a:pt x="545" y="27"/>
                  </a:lnTo>
                  <a:lnTo>
                    <a:pt x="539" y="25"/>
                  </a:lnTo>
                  <a:lnTo>
                    <a:pt x="533" y="23"/>
                  </a:lnTo>
                  <a:lnTo>
                    <a:pt x="526" y="22"/>
                  </a:lnTo>
                  <a:lnTo>
                    <a:pt x="518" y="20"/>
                  </a:lnTo>
                  <a:lnTo>
                    <a:pt x="510" y="18"/>
                  </a:lnTo>
                  <a:lnTo>
                    <a:pt x="503" y="16"/>
                  </a:lnTo>
                  <a:lnTo>
                    <a:pt x="493" y="14"/>
                  </a:lnTo>
                  <a:lnTo>
                    <a:pt x="484" y="14"/>
                  </a:lnTo>
                  <a:lnTo>
                    <a:pt x="464" y="10"/>
                  </a:lnTo>
                  <a:lnTo>
                    <a:pt x="441" y="8"/>
                  </a:lnTo>
                  <a:lnTo>
                    <a:pt x="418" y="6"/>
                  </a:lnTo>
                  <a:lnTo>
                    <a:pt x="393" y="4"/>
                  </a:lnTo>
                  <a:lnTo>
                    <a:pt x="368" y="2"/>
                  </a:lnTo>
                  <a:lnTo>
                    <a:pt x="340" y="0"/>
                  </a:lnTo>
                  <a:lnTo>
                    <a:pt x="313" y="0"/>
                  </a:lnTo>
                  <a:lnTo>
                    <a:pt x="284" y="0"/>
                  </a:lnTo>
                </a:path>
              </a:pathLst>
            </a:custGeom>
            <a:solidFill>
              <a:srgbClr val="66FF33"/>
            </a:solidFill>
            <a:ln w="7938">
              <a:solidFill>
                <a:srgbClr val="00FF00"/>
              </a:solidFill>
              <a:prstDash val="solid"/>
              <a:round/>
              <a:headEnd/>
              <a:tailEnd/>
            </a:ln>
          </p:spPr>
          <p:txBody>
            <a:bodyPr/>
            <a:lstStyle/>
            <a:p>
              <a:endParaRPr lang="en-GB"/>
            </a:p>
          </p:txBody>
        </p:sp>
        <p:sp>
          <p:nvSpPr>
            <p:cNvPr id="20602" name="Freeform 122"/>
            <p:cNvSpPr>
              <a:spLocks/>
            </p:cNvSpPr>
            <p:nvPr/>
          </p:nvSpPr>
          <p:spPr bwMode="auto">
            <a:xfrm>
              <a:off x="3044" y="2394"/>
              <a:ext cx="283" cy="43"/>
            </a:xfrm>
            <a:custGeom>
              <a:avLst/>
              <a:gdLst>
                <a:gd name="T0" fmla="*/ 255 w 568"/>
                <a:gd name="T1" fmla="*/ 0 h 86"/>
                <a:gd name="T2" fmla="*/ 200 w 568"/>
                <a:gd name="T3" fmla="*/ 2 h 86"/>
                <a:gd name="T4" fmla="*/ 150 w 568"/>
                <a:gd name="T5" fmla="*/ 6 h 86"/>
                <a:gd name="T6" fmla="*/ 104 w 568"/>
                <a:gd name="T7" fmla="*/ 9 h 86"/>
                <a:gd name="T8" fmla="*/ 75 w 568"/>
                <a:gd name="T9" fmla="*/ 13 h 86"/>
                <a:gd name="T10" fmla="*/ 58 w 568"/>
                <a:gd name="T11" fmla="*/ 17 h 86"/>
                <a:gd name="T12" fmla="*/ 42 w 568"/>
                <a:gd name="T13" fmla="*/ 21 h 86"/>
                <a:gd name="T14" fmla="*/ 29 w 568"/>
                <a:gd name="T15" fmla="*/ 25 h 86"/>
                <a:gd name="T16" fmla="*/ 17 w 568"/>
                <a:gd name="T17" fmla="*/ 29 h 86"/>
                <a:gd name="T18" fmla="*/ 10 w 568"/>
                <a:gd name="T19" fmla="*/ 33 h 86"/>
                <a:gd name="T20" fmla="*/ 4 w 568"/>
                <a:gd name="T21" fmla="*/ 36 h 86"/>
                <a:gd name="T22" fmla="*/ 0 w 568"/>
                <a:gd name="T23" fmla="*/ 40 h 86"/>
                <a:gd name="T24" fmla="*/ 0 w 568"/>
                <a:gd name="T25" fmla="*/ 46 h 86"/>
                <a:gd name="T26" fmla="*/ 4 w 568"/>
                <a:gd name="T27" fmla="*/ 50 h 86"/>
                <a:gd name="T28" fmla="*/ 10 w 568"/>
                <a:gd name="T29" fmla="*/ 54 h 86"/>
                <a:gd name="T30" fmla="*/ 17 w 568"/>
                <a:gd name="T31" fmla="*/ 57 h 86"/>
                <a:gd name="T32" fmla="*/ 29 w 568"/>
                <a:gd name="T33" fmla="*/ 61 h 86"/>
                <a:gd name="T34" fmla="*/ 42 w 568"/>
                <a:gd name="T35" fmla="*/ 65 h 86"/>
                <a:gd name="T36" fmla="*/ 58 w 568"/>
                <a:gd name="T37" fmla="*/ 69 h 86"/>
                <a:gd name="T38" fmla="*/ 75 w 568"/>
                <a:gd name="T39" fmla="*/ 73 h 86"/>
                <a:gd name="T40" fmla="*/ 104 w 568"/>
                <a:gd name="T41" fmla="*/ 77 h 86"/>
                <a:gd name="T42" fmla="*/ 150 w 568"/>
                <a:gd name="T43" fmla="*/ 81 h 86"/>
                <a:gd name="T44" fmla="*/ 200 w 568"/>
                <a:gd name="T45" fmla="*/ 84 h 86"/>
                <a:gd name="T46" fmla="*/ 255 w 568"/>
                <a:gd name="T47" fmla="*/ 86 h 86"/>
                <a:gd name="T48" fmla="*/ 313 w 568"/>
                <a:gd name="T49" fmla="*/ 86 h 86"/>
                <a:gd name="T50" fmla="*/ 368 w 568"/>
                <a:gd name="T51" fmla="*/ 84 h 86"/>
                <a:gd name="T52" fmla="*/ 420 w 568"/>
                <a:gd name="T53" fmla="*/ 81 h 86"/>
                <a:gd name="T54" fmla="*/ 466 w 568"/>
                <a:gd name="T55" fmla="*/ 77 h 86"/>
                <a:gd name="T56" fmla="*/ 495 w 568"/>
                <a:gd name="T57" fmla="*/ 73 h 86"/>
                <a:gd name="T58" fmla="*/ 512 w 568"/>
                <a:gd name="T59" fmla="*/ 69 h 86"/>
                <a:gd name="T60" fmla="*/ 528 w 568"/>
                <a:gd name="T61" fmla="*/ 65 h 86"/>
                <a:gd name="T62" fmla="*/ 541 w 568"/>
                <a:gd name="T63" fmla="*/ 61 h 86"/>
                <a:gd name="T64" fmla="*/ 551 w 568"/>
                <a:gd name="T65" fmla="*/ 57 h 86"/>
                <a:gd name="T66" fmla="*/ 560 w 568"/>
                <a:gd name="T67" fmla="*/ 54 h 86"/>
                <a:gd name="T68" fmla="*/ 566 w 568"/>
                <a:gd name="T69" fmla="*/ 50 h 86"/>
                <a:gd name="T70" fmla="*/ 568 w 568"/>
                <a:gd name="T71" fmla="*/ 46 h 86"/>
                <a:gd name="T72" fmla="*/ 568 w 568"/>
                <a:gd name="T73" fmla="*/ 40 h 86"/>
                <a:gd name="T74" fmla="*/ 566 w 568"/>
                <a:gd name="T75" fmla="*/ 36 h 86"/>
                <a:gd name="T76" fmla="*/ 560 w 568"/>
                <a:gd name="T77" fmla="*/ 33 h 86"/>
                <a:gd name="T78" fmla="*/ 551 w 568"/>
                <a:gd name="T79" fmla="*/ 29 h 86"/>
                <a:gd name="T80" fmla="*/ 541 w 568"/>
                <a:gd name="T81" fmla="*/ 25 h 86"/>
                <a:gd name="T82" fmla="*/ 528 w 568"/>
                <a:gd name="T83" fmla="*/ 21 h 86"/>
                <a:gd name="T84" fmla="*/ 512 w 568"/>
                <a:gd name="T85" fmla="*/ 17 h 86"/>
                <a:gd name="T86" fmla="*/ 495 w 568"/>
                <a:gd name="T87" fmla="*/ 13 h 86"/>
                <a:gd name="T88" fmla="*/ 466 w 568"/>
                <a:gd name="T89" fmla="*/ 9 h 86"/>
                <a:gd name="T90" fmla="*/ 420 w 568"/>
                <a:gd name="T91" fmla="*/ 6 h 86"/>
                <a:gd name="T92" fmla="*/ 368 w 568"/>
                <a:gd name="T93" fmla="*/ 2 h 86"/>
                <a:gd name="T94" fmla="*/ 313 w 568"/>
                <a:gd name="T95"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8" h="86">
                  <a:moveTo>
                    <a:pt x="284" y="0"/>
                  </a:moveTo>
                  <a:lnTo>
                    <a:pt x="255" y="0"/>
                  </a:lnTo>
                  <a:lnTo>
                    <a:pt x="226" y="0"/>
                  </a:lnTo>
                  <a:lnTo>
                    <a:pt x="200" y="2"/>
                  </a:lnTo>
                  <a:lnTo>
                    <a:pt x="175" y="4"/>
                  </a:lnTo>
                  <a:lnTo>
                    <a:pt x="150" y="6"/>
                  </a:lnTo>
                  <a:lnTo>
                    <a:pt x="125" y="8"/>
                  </a:lnTo>
                  <a:lnTo>
                    <a:pt x="104" y="9"/>
                  </a:lnTo>
                  <a:lnTo>
                    <a:pt x="85" y="11"/>
                  </a:lnTo>
                  <a:lnTo>
                    <a:pt x="75" y="13"/>
                  </a:lnTo>
                  <a:lnTo>
                    <a:pt x="65" y="15"/>
                  </a:lnTo>
                  <a:lnTo>
                    <a:pt x="58" y="17"/>
                  </a:lnTo>
                  <a:lnTo>
                    <a:pt x="48" y="19"/>
                  </a:lnTo>
                  <a:lnTo>
                    <a:pt x="42" y="21"/>
                  </a:lnTo>
                  <a:lnTo>
                    <a:pt x="35" y="23"/>
                  </a:lnTo>
                  <a:lnTo>
                    <a:pt x="29" y="25"/>
                  </a:lnTo>
                  <a:lnTo>
                    <a:pt x="23" y="27"/>
                  </a:lnTo>
                  <a:lnTo>
                    <a:pt x="17" y="29"/>
                  </a:lnTo>
                  <a:lnTo>
                    <a:pt x="14" y="31"/>
                  </a:lnTo>
                  <a:lnTo>
                    <a:pt x="10" y="33"/>
                  </a:lnTo>
                  <a:lnTo>
                    <a:pt x="6" y="34"/>
                  </a:lnTo>
                  <a:lnTo>
                    <a:pt x="4" y="36"/>
                  </a:lnTo>
                  <a:lnTo>
                    <a:pt x="2" y="38"/>
                  </a:lnTo>
                  <a:lnTo>
                    <a:pt x="0" y="40"/>
                  </a:lnTo>
                  <a:lnTo>
                    <a:pt x="0" y="42"/>
                  </a:lnTo>
                  <a:lnTo>
                    <a:pt x="0" y="46"/>
                  </a:lnTo>
                  <a:lnTo>
                    <a:pt x="2" y="48"/>
                  </a:lnTo>
                  <a:lnTo>
                    <a:pt x="4" y="50"/>
                  </a:lnTo>
                  <a:lnTo>
                    <a:pt x="6" y="52"/>
                  </a:lnTo>
                  <a:lnTo>
                    <a:pt x="10" y="54"/>
                  </a:lnTo>
                  <a:lnTo>
                    <a:pt x="14" y="56"/>
                  </a:lnTo>
                  <a:lnTo>
                    <a:pt x="17" y="57"/>
                  </a:lnTo>
                  <a:lnTo>
                    <a:pt x="23" y="59"/>
                  </a:lnTo>
                  <a:lnTo>
                    <a:pt x="29" y="61"/>
                  </a:lnTo>
                  <a:lnTo>
                    <a:pt x="35" y="63"/>
                  </a:lnTo>
                  <a:lnTo>
                    <a:pt x="42" y="65"/>
                  </a:lnTo>
                  <a:lnTo>
                    <a:pt x="48" y="67"/>
                  </a:lnTo>
                  <a:lnTo>
                    <a:pt x="58" y="69"/>
                  </a:lnTo>
                  <a:lnTo>
                    <a:pt x="65" y="71"/>
                  </a:lnTo>
                  <a:lnTo>
                    <a:pt x="75" y="73"/>
                  </a:lnTo>
                  <a:lnTo>
                    <a:pt x="85" y="73"/>
                  </a:lnTo>
                  <a:lnTo>
                    <a:pt x="104" y="77"/>
                  </a:lnTo>
                  <a:lnTo>
                    <a:pt x="125" y="79"/>
                  </a:lnTo>
                  <a:lnTo>
                    <a:pt x="150" y="81"/>
                  </a:lnTo>
                  <a:lnTo>
                    <a:pt x="175" y="82"/>
                  </a:lnTo>
                  <a:lnTo>
                    <a:pt x="200" y="84"/>
                  </a:lnTo>
                  <a:lnTo>
                    <a:pt x="226" y="84"/>
                  </a:lnTo>
                  <a:lnTo>
                    <a:pt x="255" y="86"/>
                  </a:lnTo>
                  <a:lnTo>
                    <a:pt x="284" y="86"/>
                  </a:lnTo>
                  <a:lnTo>
                    <a:pt x="313" y="86"/>
                  </a:lnTo>
                  <a:lnTo>
                    <a:pt x="342" y="84"/>
                  </a:lnTo>
                  <a:lnTo>
                    <a:pt x="368" y="84"/>
                  </a:lnTo>
                  <a:lnTo>
                    <a:pt x="395" y="82"/>
                  </a:lnTo>
                  <a:lnTo>
                    <a:pt x="420" y="81"/>
                  </a:lnTo>
                  <a:lnTo>
                    <a:pt x="443" y="79"/>
                  </a:lnTo>
                  <a:lnTo>
                    <a:pt x="466" y="77"/>
                  </a:lnTo>
                  <a:lnTo>
                    <a:pt x="485" y="73"/>
                  </a:lnTo>
                  <a:lnTo>
                    <a:pt x="495" y="73"/>
                  </a:lnTo>
                  <a:lnTo>
                    <a:pt x="505" y="71"/>
                  </a:lnTo>
                  <a:lnTo>
                    <a:pt x="512" y="69"/>
                  </a:lnTo>
                  <a:lnTo>
                    <a:pt x="520" y="67"/>
                  </a:lnTo>
                  <a:lnTo>
                    <a:pt x="528" y="65"/>
                  </a:lnTo>
                  <a:lnTo>
                    <a:pt x="535" y="63"/>
                  </a:lnTo>
                  <a:lnTo>
                    <a:pt x="541" y="61"/>
                  </a:lnTo>
                  <a:lnTo>
                    <a:pt x="547" y="59"/>
                  </a:lnTo>
                  <a:lnTo>
                    <a:pt x="551" y="57"/>
                  </a:lnTo>
                  <a:lnTo>
                    <a:pt x="556" y="56"/>
                  </a:lnTo>
                  <a:lnTo>
                    <a:pt x="560" y="54"/>
                  </a:lnTo>
                  <a:lnTo>
                    <a:pt x="562" y="52"/>
                  </a:lnTo>
                  <a:lnTo>
                    <a:pt x="566" y="50"/>
                  </a:lnTo>
                  <a:lnTo>
                    <a:pt x="568" y="48"/>
                  </a:lnTo>
                  <a:lnTo>
                    <a:pt x="568" y="46"/>
                  </a:lnTo>
                  <a:lnTo>
                    <a:pt x="568" y="42"/>
                  </a:lnTo>
                  <a:lnTo>
                    <a:pt x="568" y="40"/>
                  </a:lnTo>
                  <a:lnTo>
                    <a:pt x="568" y="38"/>
                  </a:lnTo>
                  <a:lnTo>
                    <a:pt x="566" y="36"/>
                  </a:lnTo>
                  <a:lnTo>
                    <a:pt x="562" y="34"/>
                  </a:lnTo>
                  <a:lnTo>
                    <a:pt x="560" y="33"/>
                  </a:lnTo>
                  <a:lnTo>
                    <a:pt x="556" y="31"/>
                  </a:lnTo>
                  <a:lnTo>
                    <a:pt x="551" y="29"/>
                  </a:lnTo>
                  <a:lnTo>
                    <a:pt x="547" y="27"/>
                  </a:lnTo>
                  <a:lnTo>
                    <a:pt x="541" y="25"/>
                  </a:lnTo>
                  <a:lnTo>
                    <a:pt x="535" y="23"/>
                  </a:lnTo>
                  <a:lnTo>
                    <a:pt x="528" y="21"/>
                  </a:lnTo>
                  <a:lnTo>
                    <a:pt x="520" y="19"/>
                  </a:lnTo>
                  <a:lnTo>
                    <a:pt x="512" y="17"/>
                  </a:lnTo>
                  <a:lnTo>
                    <a:pt x="505" y="15"/>
                  </a:lnTo>
                  <a:lnTo>
                    <a:pt x="495" y="13"/>
                  </a:lnTo>
                  <a:lnTo>
                    <a:pt x="485" y="11"/>
                  </a:lnTo>
                  <a:lnTo>
                    <a:pt x="466" y="9"/>
                  </a:lnTo>
                  <a:lnTo>
                    <a:pt x="443" y="8"/>
                  </a:lnTo>
                  <a:lnTo>
                    <a:pt x="420" y="6"/>
                  </a:lnTo>
                  <a:lnTo>
                    <a:pt x="395" y="4"/>
                  </a:lnTo>
                  <a:lnTo>
                    <a:pt x="368" y="2"/>
                  </a:lnTo>
                  <a:lnTo>
                    <a:pt x="342" y="0"/>
                  </a:lnTo>
                  <a:lnTo>
                    <a:pt x="313" y="0"/>
                  </a:lnTo>
                  <a:lnTo>
                    <a:pt x="284" y="0"/>
                  </a:lnTo>
                </a:path>
              </a:pathLst>
            </a:custGeom>
            <a:solidFill>
              <a:srgbClr val="FF3300"/>
            </a:solidFill>
            <a:ln w="7938">
              <a:solidFill>
                <a:srgbClr val="FF3300"/>
              </a:solidFill>
              <a:prstDash val="solid"/>
              <a:round/>
              <a:headEnd/>
              <a:tailEnd/>
            </a:ln>
          </p:spPr>
          <p:txBody>
            <a:bodyPr/>
            <a:lstStyle/>
            <a:p>
              <a:endParaRPr lang="en-GB"/>
            </a:p>
          </p:txBody>
        </p:sp>
        <p:sp>
          <p:nvSpPr>
            <p:cNvPr id="20603" name="Rectangle 123"/>
            <p:cNvSpPr>
              <a:spLocks noChangeArrowheads="1"/>
            </p:cNvSpPr>
            <p:nvPr/>
          </p:nvSpPr>
          <p:spPr bwMode="auto">
            <a:xfrm>
              <a:off x="3140" y="1818"/>
              <a:ext cx="1" cy="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p>
          </p:txBody>
        </p:sp>
        <p:sp>
          <p:nvSpPr>
            <p:cNvPr id="20604" name="Rectangle 124"/>
            <p:cNvSpPr>
              <a:spLocks noChangeArrowheads="1"/>
            </p:cNvSpPr>
            <p:nvPr/>
          </p:nvSpPr>
          <p:spPr bwMode="auto">
            <a:xfrm>
              <a:off x="3175" y="2001"/>
              <a:ext cx="29"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000">
                  <a:solidFill>
                    <a:srgbClr val="000000"/>
                  </a:solidFill>
                  <a:latin typeface="Times New Roman" pitchFamily="18" charset="0"/>
                </a:rPr>
                <a:t> </a:t>
              </a:r>
              <a:endParaRPr lang="en-US"/>
            </a:p>
          </p:txBody>
        </p:sp>
      </p:grpSp>
    </p:spTree>
    <p:extLst>
      <p:ext uri="{BB962C8B-B14F-4D97-AF65-F5344CB8AC3E}">
        <p14:creationId xmlns:p14="http://schemas.microsoft.com/office/powerpoint/2010/main" val="17904820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092" y="274638"/>
            <a:ext cx="7470775" cy="1143000"/>
          </a:xfrm>
        </p:spPr>
        <p:txBody>
          <a:bodyPr>
            <a:normAutofit fontScale="90000"/>
          </a:bodyPr>
          <a:lstStyle/>
          <a:p>
            <a:pPr algn="ctr" fontAlgn="auto">
              <a:spcAft>
                <a:spcPts val="0"/>
              </a:spcAft>
              <a:defRPr/>
            </a:pPr>
            <a:r>
              <a:rPr lang="en-US" dirty="0" smtClean="0"/>
              <a:t>Automated Version of the </a:t>
            </a:r>
            <a:r>
              <a:rPr lang="en-US" dirty="0" err="1" smtClean="0"/>
              <a:t>Dideoxy</a:t>
            </a:r>
            <a:r>
              <a:rPr lang="en-US" dirty="0" smtClean="0"/>
              <a:t> Method</a:t>
            </a:r>
            <a:endParaRPr lang="en-US" dirty="0"/>
          </a:p>
        </p:txBody>
      </p:sp>
      <p:pic>
        <p:nvPicPr>
          <p:cNvPr id="2355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547" y="1894840"/>
            <a:ext cx="77724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58108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99" name="AutoShape 95"/>
          <p:cNvSpPr>
            <a:spLocks noChangeArrowheads="1"/>
          </p:cNvSpPr>
          <p:nvPr/>
        </p:nvSpPr>
        <p:spPr bwMode="auto">
          <a:xfrm>
            <a:off x="4038600" y="5257800"/>
            <a:ext cx="152400" cy="762000"/>
          </a:xfrm>
          <a:prstGeom prst="triangle">
            <a:avLst>
              <a:gd name="adj" fmla="val 50000"/>
            </a:avLst>
          </a:prstGeom>
          <a:noFill/>
          <a:ln w="28575">
            <a:solidFill>
              <a:srgbClr val="66FF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06" name="Rectangle 2"/>
          <p:cNvSpPr>
            <a:spLocks noChangeArrowheads="1"/>
          </p:cNvSpPr>
          <p:nvPr/>
        </p:nvSpPr>
        <p:spPr bwMode="auto">
          <a:xfrm>
            <a:off x="381000" y="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sz="4000">
                <a:solidFill>
                  <a:schemeClr val="bg1"/>
                </a:solidFill>
                <a:effectLst>
                  <a:outerShdw blurRad="38100" dist="38100" dir="2700000" algn="tl">
                    <a:srgbClr val="C0C0C0"/>
                  </a:outerShdw>
                </a:effectLst>
              </a:rPr>
              <a:t/>
            </a:r>
            <a:br>
              <a:rPr lang="en-US" sz="4000">
                <a:solidFill>
                  <a:schemeClr val="bg1"/>
                </a:solidFill>
                <a:effectLst>
                  <a:outerShdw blurRad="38100" dist="38100" dir="2700000" algn="tl">
                    <a:srgbClr val="C0C0C0"/>
                  </a:outerShdw>
                </a:effectLst>
              </a:rPr>
            </a:br>
            <a:endParaRPr lang="en-US" sz="4000">
              <a:solidFill>
                <a:schemeClr val="bg1"/>
              </a:solidFill>
              <a:effectLst>
                <a:outerShdw blurRad="38100" dist="38100" dir="2700000" algn="tl">
                  <a:srgbClr val="C0C0C0"/>
                </a:outerShdw>
              </a:effectLst>
            </a:endParaRPr>
          </a:p>
        </p:txBody>
      </p:sp>
      <p:sp>
        <p:nvSpPr>
          <p:cNvPr id="21507" name="Text Box 3"/>
          <p:cNvSpPr txBox="1">
            <a:spLocks noChangeArrowheads="1"/>
          </p:cNvSpPr>
          <p:nvPr/>
        </p:nvSpPr>
        <p:spPr bwMode="auto">
          <a:xfrm>
            <a:off x="304800" y="1219200"/>
            <a:ext cx="853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endParaRPr lang="en-US" sz="2800" b="1"/>
          </a:p>
        </p:txBody>
      </p:sp>
      <p:sp>
        <p:nvSpPr>
          <p:cNvPr id="21575" name="Rectangle 71"/>
          <p:cNvSpPr>
            <a:spLocks noChangeArrowheads="1"/>
          </p:cNvSpPr>
          <p:nvPr/>
        </p:nvSpPr>
        <p:spPr bwMode="auto">
          <a:xfrm>
            <a:off x="1447800" y="4343400"/>
            <a:ext cx="1143000" cy="1676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76" name="AutoShape 72"/>
          <p:cNvSpPr>
            <a:spLocks noChangeArrowheads="1"/>
          </p:cNvSpPr>
          <p:nvPr/>
        </p:nvSpPr>
        <p:spPr bwMode="auto">
          <a:xfrm>
            <a:off x="1524000" y="4800600"/>
            <a:ext cx="152400" cy="1219200"/>
          </a:xfrm>
          <a:prstGeom prst="triangle">
            <a:avLst>
              <a:gd name="adj" fmla="val 50000"/>
            </a:avLst>
          </a:prstGeom>
          <a:noFill/>
          <a:ln w="28575">
            <a:solidFill>
              <a:srgbClr val="66FF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77" name="AutoShape 73"/>
          <p:cNvSpPr>
            <a:spLocks noChangeArrowheads="1"/>
          </p:cNvSpPr>
          <p:nvPr/>
        </p:nvSpPr>
        <p:spPr bwMode="auto">
          <a:xfrm>
            <a:off x="1676400" y="4953000"/>
            <a:ext cx="152400" cy="1066800"/>
          </a:xfrm>
          <a:prstGeom prst="triangle">
            <a:avLst>
              <a:gd name="adj"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78" name="AutoShape 74"/>
          <p:cNvSpPr>
            <a:spLocks noChangeArrowheads="1"/>
          </p:cNvSpPr>
          <p:nvPr/>
        </p:nvSpPr>
        <p:spPr bwMode="auto">
          <a:xfrm>
            <a:off x="1828800" y="4800600"/>
            <a:ext cx="152400" cy="1219200"/>
          </a:xfrm>
          <a:prstGeom prst="triangle">
            <a:avLst>
              <a:gd name="adj" fmla="val 50000"/>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79" name="AutoShape 75"/>
          <p:cNvSpPr>
            <a:spLocks noChangeArrowheads="1"/>
          </p:cNvSpPr>
          <p:nvPr/>
        </p:nvSpPr>
        <p:spPr bwMode="auto">
          <a:xfrm>
            <a:off x="2133600" y="4800600"/>
            <a:ext cx="152400" cy="1219200"/>
          </a:xfrm>
          <a:prstGeom prst="triangle">
            <a:avLst>
              <a:gd name="adj" fmla="val 50000"/>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80" name="AutoShape 76"/>
          <p:cNvSpPr>
            <a:spLocks noChangeArrowheads="1"/>
          </p:cNvSpPr>
          <p:nvPr/>
        </p:nvSpPr>
        <p:spPr bwMode="auto">
          <a:xfrm>
            <a:off x="2286000" y="4648200"/>
            <a:ext cx="152400" cy="1371600"/>
          </a:xfrm>
          <a:prstGeom prst="triangle">
            <a:avLst>
              <a:gd name="adj"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81" name="AutoShape 77"/>
          <p:cNvSpPr>
            <a:spLocks noChangeArrowheads="1"/>
          </p:cNvSpPr>
          <p:nvPr/>
        </p:nvSpPr>
        <p:spPr bwMode="auto">
          <a:xfrm>
            <a:off x="1981200" y="5105400"/>
            <a:ext cx="152400" cy="914400"/>
          </a:xfrm>
          <a:prstGeom prst="triangle">
            <a:avLst>
              <a:gd name="adj" fmla="val 50000"/>
            </a:avLst>
          </a:prstGeom>
          <a:noFill/>
          <a:ln w="2857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82" name="Rectangle 78"/>
          <p:cNvSpPr>
            <a:spLocks noChangeArrowheads="1"/>
          </p:cNvSpPr>
          <p:nvPr/>
        </p:nvSpPr>
        <p:spPr bwMode="auto">
          <a:xfrm>
            <a:off x="1524000" y="6096000"/>
            <a:ext cx="105157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dirty="0">
                <a:solidFill>
                  <a:srgbClr val="FF0000"/>
                </a:solidFill>
              </a:rPr>
              <a:t>5</a:t>
            </a:r>
            <a:r>
              <a:rPr lang="en-US" sz="1500" b="1" dirty="0">
                <a:solidFill>
                  <a:srgbClr val="FF0000"/>
                </a:solidFill>
                <a:cs typeface="Arial" pitchFamily="34" charset="0"/>
              </a:rPr>
              <a:t>′</a:t>
            </a:r>
            <a:r>
              <a:rPr lang="en-US" sz="1500" b="1" dirty="0">
                <a:solidFill>
                  <a:srgbClr val="FF0000"/>
                </a:solidFill>
              </a:rPr>
              <a:t> </a:t>
            </a:r>
            <a:r>
              <a:rPr lang="en-US" sz="1500" b="1" dirty="0" smtClean="0">
                <a:solidFill>
                  <a:srgbClr val="66FF33"/>
                </a:solidFill>
              </a:rPr>
              <a:t>A </a:t>
            </a:r>
            <a:r>
              <a:rPr lang="en-US" sz="1500" b="1" dirty="0" smtClean="0"/>
              <a:t>G </a:t>
            </a:r>
            <a:r>
              <a:rPr lang="en-US" sz="1500" b="1" dirty="0" smtClean="0">
                <a:solidFill>
                  <a:srgbClr val="FF0000"/>
                </a:solidFill>
              </a:rPr>
              <a:t>T </a:t>
            </a:r>
            <a:r>
              <a:rPr lang="en-US" sz="1500" b="1" dirty="0" smtClean="0">
                <a:solidFill>
                  <a:srgbClr val="0066FF"/>
                </a:solidFill>
              </a:rPr>
              <a:t>C </a:t>
            </a:r>
            <a:r>
              <a:rPr lang="en-US" sz="1500" b="1" dirty="0" smtClean="0">
                <a:solidFill>
                  <a:srgbClr val="FF0000"/>
                </a:solidFill>
              </a:rPr>
              <a:t>T </a:t>
            </a:r>
            <a:r>
              <a:rPr lang="en-US" sz="1500" b="1" dirty="0" smtClean="0"/>
              <a:t>G</a:t>
            </a:r>
            <a:endParaRPr lang="en-US" sz="1500" b="1" dirty="0"/>
          </a:p>
        </p:txBody>
      </p:sp>
      <p:sp>
        <p:nvSpPr>
          <p:cNvPr id="21583" name="Rectangle 79"/>
          <p:cNvSpPr>
            <a:spLocks noChangeArrowheads="1"/>
          </p:cNvSpPr>
          <p:nvPr/>
        </p:nvSpPr>
        <p:spPr bwMode="auto">
          <a:xfrm>
            <a:off x="3657600" y="4343400"/>
            <a:ext cx="1143000" cy="167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84" name="AutoShape 80"/>
          <p:cNvSpPr>
            <a:spLocks noChangeArrowheads="1"/>
          </p:cNvSpPr>
          <p:nvPr/>
        </p:nvSpPr>
        <p:spPr bwMode="auto">
          <a:xfrm>
            <a:off x="3733800" y="4800600"/>
            <a:ext cx="152400" cy="1219200"/>
          </a:xfrm>
          <a:prstGeom prst="triangle">
            <a:avLst>
              <a:gd name="adj" fmla="val 50000"/>
            </a:avLst>
          </a:prstGeom>
          <a:noFill/>
          <a:ln w="28575">
            <a:solidFill>
              <a:srgbClr val="66FF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85" name="AutoShape 81"/>
          <p:cNvSpPr>
            <a:spLocks noChangeArrowheads="1"/>
          </p:cNvSpPr>
          <p:nvPr/>
        </p:nvSpPr>
        <p:spPr bwMode="auto">
          <a:xfrm>
            <a:off x="3886200" y="4953000"/>
            <a:ext cx="152400" cy="1066800"/>
          </a:xfrm>
          <a:prstGeom prst="triangle">
            <a:avLst>
              <a:gd name="adj"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86" name="AutoShape 82"/>
          <p:cNvSpPr>
            <a:spLocks noChangeArrowheads="1"/>
          </p:cNvSpPr>
          <p:nvPr/>
        </p:nvSpPr>
        <p:spPr bwMode="auto">
          <a:xfrm>
            <a:off x="4038600" y="5486400"/>
            <a:ext cx="152400" cy="533400"/>
          </a:xfrm>
          <a:prstGeom prst="triangle">
            <a:avLst>
              <a:gd name="adj" fmla="val 50000"/>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87" name="AutoShape 83"/>
          <p:cNvSpPr>
            <a:spLocks noChangeArrowheads="1"/>
          </p:cNvSpPr>
          <p:nvPr/>
        </p:nvSpPr>
        <p:spPr bwMode="auto">
          <a:xfrm>
            <a:off x="4343400" y="4800600"/>
            <a:ext cx="152400" cy="1219200"/>
          </a:xfrm>
          <a:prstGeom prst="triangle">
            <a:avLst>
              <a:gd name="adj" fmla="val 50000"/>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88" name="AutoShape 84"/>
          <p:cNvSpPr>
            <a:spLocks noChangeArrowheads="1"/>
          </p:cNvSpPr>
          <p:nvPr/>
        </p:nvSpPr>
        <p:spPr bwMode="auto">
          <a:xfrm>
            <a:off x="4495800" y="4648200"/>
            <a:ext cx="152400" cy="1371600"/>
          </a:xfrm>
          <a:prstGeom prst="triangle">
            <a:avLst>
              <a:gd name="adj"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89" name="AutoShape 85"/>
          <p:cNvSpPr>
            <a:spLocks noChangeArrowheads="1"/>
          </p:cNvSpPr>
          <p:nvPr/>
        </p:nvSpPr>
        <p:spPr bwMode="auto">
          <a:xfrm>
            <a:off x="4191000" y="5105400"/>
            <a:ext cx="152400" cy="914400"/>
          </a:xfrm>
          <a:prstGeom prst="triangle">
            <a:avLst>
              <a:gd name="adj" fmla="val 50000"/>
            </a:avLst>
          </a:prstGeom>
          <a:noFill/>
          <a:ln w="2857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90" name="Rectangle 86"/>
          <p:cNvSpPr>
            <a:spLocks noChangeArrowheads="1"/>
          </p:cNvSpPr>
          <p:nvPr/>
        </p:nvSpPr>
        <p:spPr bwMode="auto">
          <a:xfrm>
            <a:off x="3703327" y="6096000"/>
            <a:ext cx="112774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dirty="0">
                <a:solidFill>
                  <a:srgbClr val="FF0000"/>
                </a:solidFill>
              </a:rPr>
              <a:t>5</a:t>
            </a:r>
            <a:r>
              <a:rPr lang="en-US" sz="1500" b="1" dirty="0">
                <a:solidFill>
                  <a:srgbClr val="FF0000"/>
                </a:solidFill>
                <a:cs typeface="Arial" pitchFamily="34" charset="0"/>
              </a:rPr>
              <a:t>′</a:t>
            </a:r>
            <a:r>
              <a:rPr lang="en-US" sz="1500" b="1" dirty="0">
                <a:solidFill>
                  <a:srgbClr val="FF0000"/>
                </a:solidFill>
              </a:rPr>
              <a:t> </a:t>
            </a:r>
            <a:r>
              <a:rPr lang="en-US" sz="1500" b="1" dirty="0" smtClean="0">
                <a:solidFill>
                  <a:srgbClr val="66FF33"/>
                </a:solidFill>
              </a:rPr>
              <a:t>A</a:t>
            </a:r>
            <a:r>
              <a:rPr lang="en-US" sz="1500" b="1" dirty="0" smtClean="0"/>
              <a:t>G(</a:t>
            </a:r>
            <a:r>
              <a:rPr lang="en-US" sz="1500" b="1" dirty="0" smtClean="0">
                <a:solidFill>
                  <a:srgbClr val="FF0000"/>
                </a:solidFill>
              </a:rPr>
              <a:t>T/</a:t>
            </a:r>
            <a:r>
              <a:rPr lang="en-US" sz="1500" b="1" dirty="0" smtClean="0">
                <a:solidFill>
                  <a:srgbClr val="66FF33"/>
                </a:solidFill>
              </a:rPr>
              <a:t>A</a:t>
            </a:r>
            <a:r>
              <a:rPr lang="en-US" sz="1500" b="1" dirty="0" smtClean="0"/>
              <a:t>)</a:t>
            </a:r>
            <a:r>
              <a:rPr lang="en-US" sz="1500" b="1" dirty="0" smtClean="0">
                <a:solidFill>
                  <a:srgbClr val="0066FF"/>
                </a:solidFill>
              </a:rPr>
              <a:t>C</a:t>
            </a:r>
            <a:r>
              <a:rPr lang="en-US" sz="1500" b="1" dirty="0" smtClean="0">
                <a:solidFill>
                  <a:srgbClr val="FF0000"/>
                </a:solidFill>
              </a:rPr>
              <a:t>T</a:t>
            </a:r>
            <a:r>
              <a:rPr lang="en-US" sz="1500" b="1" dirty="0" smtClean="0"/>
              <a:t>G</a:t>
            </a:r>
            <a:endParaRPr lang="en-US" dirty="0"/>
          </a:p>
        </p:txBody>
      </p:sp>
      <p:sp>
        <p:nvSpPr>
          <p:cNvPr id="21591" name="Rectangle 87"/>
          <p:cNvSpPr>
            <a:spLocks noChangeArrowheads="1"/>
          </p:cNvSpPr>
          <p:nvPr/>
        </p:nvSpPr>
        <p:spPr bwMode="auto">
          <a:xfrm>
            <a:off x="6019800" y="4343400"/>
            <a:ext cx="1143000" cy="1676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92" name="AutoShape 88"/>
          <p:cNvSpPr>
            <a:spLocks noChangeArrowheads="1"/>
          </p:cNvSpPr>
          <p:nvPr/>
        </p:nvSpPr>
        <p:spPr bwMode="auto">
          <a:xfrm>
            <a:off x="6096000" y="4800600"/>
            <a:ext cx="152400" cy="1219200"/>
          </a:xfrm>
          <a:prstGeom prst="triangle">
            <a:avLst>
              <a:gd name="adj" fmla="val 50000"/>
            </a:avLst>
          </a:prstGeom>
          <a:noFill/>
          <a:ln w="28575">
            <a:solidFill>
              <a:srgbClr val="66FF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93" name="AutoShape 89"/>
          <p:cNvSpPr>
            <a:spLocks noChangeArrowheads="1"/>
          </p:cNvSpPr>
          <p:nvPr/>
        </p:nvSpPr>
        <p:spPr bwMode="auto">
          <a:xfrm>
            <a:off x="6248400" y="4953000"/>
            <a:ext cx="152400" cy="1066800"/>
          </a:xfrm>
          <a:prstGeom prst="triangle">
            <a:avLst>
              <a:gd name="adj"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95" name="AutoShape 91"/>
          <p:cNvSpPr>
            <a:spLocks noChangeArrowheads="1"/>
          </p:cNvSpPr>
          <p:nvPr/>
        </p:nvSpPr>
        <p:spPr bwMode="auto">
          <a:xfrm>
            <a:off x="6705600" y="4800600"/>
            <a:ext cx="152400" cy="1219200"/>
          </a:xfrm>
          <a:prstGeom prst="triangle">
            <a:avLst>
              <a:gd name="adj" fmla="val 50000"/>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96" name="AutoShape 92"/>
          <p:cNvSpPr>
            <a:spLocks noChangeArrowheads="1"/>
          </p:cNvSpPr>
          <p:nvPr/>
        </p:nvSpPr>
        <p:spPr bwMode="auto">
          <a:xfrm>
            <a:off x="6858000" y="4648200"/>
            <a:ext cx="152400" cy="1371600"/>
          </a:xfrm>
          <a:prstGeom prst="triangle">
            <a:avLst>
              <a:gd name="adj"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97" name="AutoShape 93"/>
          <p:cNvSpPr>
            <a:spLocks noChangeArrowheads="1"/>
          </p:cNvSpPr>
          <p:nvPr/>
        </p:nvSpPr>
        <p:spPr bwMode="auto">
          <a:xfrm>
            <a:off x="6553200" y="5105400"/>
            <a:ext cx="152400" cy="914400"/>
          </a:xfrm>
          <a:prstGeom prst="triangle">
            <a:avLst>
              <a:gd name="adj" fmla="val 50000"/>
            </a:avLst>
          </a:prstGeom>
          <a:noFill/>
          <a:ln w="2857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98" name="Rectangle 94"/>
          <p:cNvSpPr>
            <a:spLocks noChangeArrowheads="1"/>
          </p:cNvSpPr>
          <p:nvPr/>
        </p:nvSpPr>
        <p:spPr bwMode="auto">
          <a:xfrm>
            <a:off x="6054294" y="6123709"/>
            <a:ext cx="107401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500" b="1" dirty="0">
                <a:solidFill>
                  <a:srgbClr val="FF0000"/>
                </a:solidFill>
              </a:rPr>
              <a:t>5</a:t>
            </a:r>
            <a:r>
              <a:rPr lang="en-US" sz="1500" b="1" dirty="0">
                <a:solidFill>
                  <a:srgbClr val="FF0000"/>
                </a:solidFill>
                <a:cs typeface="Arial" pitchFamily="34" charset="0"/>
              </a:rPr>
              <a:t>′</a:t>
            </a:r>
            <a:r>
              <a:rPr lang="en-US" sz="1500" b="1" dirty="0">
                <a:solidFill>
                  <a:srgbClr val="FF0000"/>
                </a:solidFill>
              </a:rPr>
              <a:t> </a:t>
            </a:r>
            <a:r>
              <a:rPr lang="en-US" sz="1500" b="1" dirty="0" smtClean="0">
                <a:solidFill>
                  <a:srgbClr val="66FF33"/>
                </a:solidFill>
              </a:rPr>
              <a:t>A </a:t>
            </a:r>
            <a:r>
              <a:rPr lang="en-US" sz="1500" b="1" dirty="0" smtClean="0"/>
              <a:t>G </a:t>
            </a:r>
            <a:r>
              <a:rPr lang="en-US" sz="1500" b="1" dirty="0" smtClean="0">
                <a:solidFill>
                  <a:srgbClr val="66FF33"/>
                </a:solidFill>
              </a:rPr>
              <a:t>A </a:t>
            </a:r>
            <a:r>
              <a:rPr lang="en-US" sz="1500" b="1" dirty="0" smtClean="0">
                <a:solidFill>
                  <a:srgbClr val="0066FF"/>
                </a:solidFill>
              </a:rPr>
              <a:t>C </a:t>
            </a:r>
            <a:r>
              <a:rPr lang="en-US" sz="1500" b="1" dirty="0" smtClean="0">
                <a:solidFill>
                  <a:srgbClr val="FF0000"/>
                </a:solidFill>
              </a:rPr>
              <a:t>T </a:t>
            </a:r>
            <a:r>
              <a:rPr lang="en-US" sz="1500" b="1" dirty="0" smtClean="0"/>
              <a:t>G</a:t>
            </a:r>
            <a:endParaRPr lang="en-US" dirty="0"/>
          </a:p>
        </p:txBody>
      </p:sp>
      <p:sp>
        <p:nvSpPr>
          <p:cNvPr id="21600" name="AutoShape 96"/>
          <p:cNvSpPr>
            <a:spLocks noChangeArrowheads="1"/>
          </p:cNvSpPr>
          <p:nvPr/>
        </p:nvSpPr>
        <p:spPr bwMode="auto">
          <a:xfrm>
            <a:off x="6400800" y="4800600"/>
            <a:ext cx="152400" cy="1219200"/>
          </a:xfrm>
          <a:prstGeom prst="triangle">
            <a:avLst>
              <a:gd name="adj" fmla="val 50000"/>
            </a:avLst>
          </a:prstGeom>
          <a:noFill/>
          <a:ln w="28575">
            <a:solidFill>
              <a:srgbClr val="66FF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601" name="Text Box 97"/>
          <p:cNvSpPr txBox="1">
            <a:spLocks noChangeArrowheads="1"/>
          </p:cNvSpPr>
          <p:nvPr/>
        </p:nvSpPr>
        <p:spPr bwMode="auto">
          <a:xfrm>
            <a:off x="1676400" y="3962400"/>
            <a:ext cx="51378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dirty="0"/>
              <a:t>T/T	                     </a:t>
            </a:r>
            <a:r>
              <a:rPr lang="en-US" b="1" dirty="0" smtClean="0"/>
              <a:t>      T/A                                    </a:t>
            </a:r>
            <a:r>
              <a:rPr lang="en-US" b="1" dirty="0"/>
              <a:t>A/A</a:t>
            </a:r>
          </a:p>
        </p:txBody>
      </p:sp>
      <p:sp>
        <p:nvSpPr>
          <p:cNvPr id="21605" name="Rectangle 101"/>
          <p:cNvSpPr>
            <a:spLocks noGrp="1" noChangeArrowheads="1"/>
          </p:cNvSpPr>
          <p:nvPr>
            <p:ph type="title"/>
          </p:nvPr>
        </p:nvSpPr>
        <p:spPr/>
        <p:txBody>
          <a:bodyPr/>
          <a:lstStyle/>
          <a:p>
            <a:r>
              <a:rPr lang="en-US" sz="4000"/>
              <a:t>Automated Sequencing</a:t>
            </a:r>
          </a:p>
        </p:txBody>
      </p:sp>
      <p:sp>
        <p:nvSpPr>
          <p:cNvPr id="21606" name="Rectangle 102"/>
          <p:cNvSpPr>
            <a:spLocks noGrp="1" noChangeArrowheads="1"/>
          </p:cNvSpPr>
          <p:nvPr>
            <p:ph type="body" idx="1"/>
          </p:nvPr>
        </p:nvSpPr>
        <p:spPr>
          <a:xfrm>
            <a:off x="457200" y="1600201"/>
            <a:ext cx="8229600" cy="2362200"/>
          </a:xfrm>
        </p:spPr>
        <p:txBody>
          <a:bodyPr/>
          <a:lstStyle/>
          <a:p>
            <a:r>
              <a:rPr lang="en-US" sz="2500" dirty="0"/>
              <a:t>Dye primer or dye terminator sequencing on capillary instruments.</a:t>
            </a:r>
          </a:p>
          <a:p>
            <a:r>
              <a:rPr lang="en-US" sz="2500" dirty="0"/>
              <a:t>Sequence analysis software provides analyzed sequence in text and </a:t>
            </a:r>
            <a:r>
              <a:rPr lang="en-US" sz="2500" dirty="0" err="1"/>
              <a:t>electropherogram</a:t>
            </a:r>
            <a:r>
              <a:rPr lang="en-US" sz="2500" dirty="0"/>
              <a:t> form.</a:t>
            </a:r>
          </a:p>
          <a:p>
            <a:r>
              <a:rPr lang="en-US" sz="2500" dirty="0"/>
              <a:t>Peak patterns reflect mutations or sequence changes.</a:t>
            </a:r>
          </a:p>
          <a:p>
            <a:endParaRPr lang="en-US" sz="2500" dirty="0"/>
          </a:p>
        </p:txBody>
      </p:sp>
    </p:spTree>
    <p:extLst>
      <p:ext uri="{BB962C8B-B14F-4D97-AF65-F5344CB8AC3E}">
        <p14:creationId xmlns:p14="http://schemas.microsoft.com/office/powerpoint/2010/main" val="5432509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21476541"/>
              </p:ext>
            </p:extLst>
          </p:nvPr>
        </p:nvGraphicFramePr>
        <p:xfrm>
          <a:off x="1671145" y="1797269"/>
          <a:ext cx="5849664" cy="3577825"/>
        </p:xfrm>
        <a:graphic>
          <a:graphicData uri="http://schemas.openxmlformats.org/drawingml/2006/table">
            <a:tbl>
              <a:tblPr/>
              <a:tblGrid>
                <a:gridCol w="2339866"/>
                <a:gridCol w="3509798"/>
              </a:tblGrid>
              <a:tr h="807896">
                <a:tc>
                  <a:txBody>
                    <a:bodyPr/>
                    <a:lstStyle/>
                    <a:p>
                      <a:r>
                        <a:rPr lang="en-GB" dirty="0">
                          <a:effectLst/>
                        </a:rPr>
                        <a:t>T</a:t>
                      </a:r>
                      <a:r>
                        <a:rPr lang="en-GB" dirty="0" smtClean="0">
                          <a:effectLst/>
                        </a:rPr>
                        <a:t>hroughput</a:t>
                      </a:r>
                      <a:endParaRPr lang="en-GB" dirty="0">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EE"/>
                    </a:solidFill>
                  </a:tcPr>
                </a:tc>
                <a:tc>
                  <a:txBody>
                    <a:bodyPr/>
                    <a:lstStyle/>
                    <a:p>
                      <a:pPr algn="ctr"/>
                      <a:r>
                        <a:rPr lang="en-GB">
                          <a:effectLst/>
                        </a:rPr>
                        <a:t>50-100kb, 96 sequences per run</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r>
              <a:tr h="461655">
                <a:tc>
                  <a:txBody>
                    <a:bodyPr/>
                    <a:lstStyle/>
                    <a:p>
                      <a:r>
                        <a:rPr lang="en-GB" dirty="0">
                          <a:effectLst/>
                        </a:rPr>
                        <a:t>R</a:t>
                      </a:r>
                      <a:r>
                        <a:rPr lang="en-GB" dirty="0" smtClean="0">
                          <a:effectLst/>
                        </a:rPr>
                        <a:t>ead </a:t>
                      </a:r>
                      <a:r>
                        <a:rPr lang="en-GB" dirty="0">
                          <a:effectLst/>
                        </a:rPr>
                        <a:t>length</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EE"/>
                    </a:solidFill>
                  </a:tcPr>
                </a:tc>
                <a:tc>
                  <a:txBody>
                    <a:bodyPr/>
                    <a:lstStyle/>
                    <a:p>
                      <a:pPr algn="ctr"/>
                      <a:r>
                        <a:rPr lang="en-GB" dirty="0" smtClean="0">
                          <a:effectLst/>
                        </a:rPr>
                        <a:t>0.5-2kbp</a:t>
                      </a:r>
                      <a:endParaRPr lang="en-GB" dirty="0">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r>
              <a:tr h="1846619">
                <a:tc>
                  <a:txBody>
                    <a:bodyPr/>
                    <a:lstStyle/>
                    <a:p>
                      <a:r>
                        <a:rPr lang="en-GB" dirty="0">
                          <a:effectLst/>
                        </a:rPr>
                        <a:t>A</a:t>
                      </a:r>
                      <a:r>
                        <a:rPr lang="en-GB" dirty="0" smtClean="0">
                          <a:effectLst/>
                        </a:rPr>
                        <a:t>ccuracy</a:t>
                      </a:r>
                      <a:endParaRPr lang="en-GB" dirty="0">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EE"/>
                    </a:solidFill>
                  </a:tcPr>
                </a:tc>
                <a:tc>
                  <a:txBody>
                    <a:bodyPr/>
                    <a:lstStyle/>
                    <a:p>
                      <a:pPr algn="ctr"/>
                      <a:r>
                        <a:rPr lang="en-GB">
                          <a:effectLst/>
                        </a:rPr>
                        <a:t>high quality bases - 99%: ~900bp</a:t>
                      </a:r>
                      <a:br>
                        <a:rPr lang="en-GB">
                          <a:effectLst/>
                        </a:rPr>
                      </a:br>
                      <a:r>
                        <a:rPr lang="en-GB">
                          <a:effectLst/>
                        </a:rPr>
                        <a:t>very high quality bases - 99.9%: ~600bp</a:t>
                      </a:r>
                      <a:br>
                        <a:rPr lang="en-GB">
                          <a:effectLst/>
                        </a:rPr>
                      </a:br>
                      <a:r>
                        <a:rPr lang="en-GB">
                          <a:effectLst/>
                        </a:rPr>
                        <a:t>99.999%: 400-500bp</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r>
              <a:tr h="461655">
                <a:tc>
                  <a:txBody>
                    <a:bodyPr/>
                    <a:lstStyle/>
                    <a:p>
                      <a:r>
                        <a:rPr lang="en-GB" dirty="0" smtClean="0">
                          <a:effectLst/>
                        </a:rPr>
                        <a:t>Price </a:t>
                      </a:r>
                      <a:r>
                        <a:rPr lang="en-GB" dirty="0">
                          <a:effectLst/>
                        </a:rPr>
                        <a:t>per raw base</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EE"/>
                    </a:solidFill>
                  </a:tcPr>
                </a:tc>
                <a:tc>
                  <a:txBody>
                    <a:bodyPr/>
                    <a:lstStyle/>
                    <a:p>
                      <a:pPr algn="ctr"/>
                      <a:r>
                        <a:rPr lang="en-GB" dirty="0" smtClean="0">
                          <a:effectLst/>
                        </a:rPr>
                        <a:t>~$200,000/Gb</a:t>
                      </a:r>
                      <a:endParaRPr lang="en-GB" dirty="0">
                        <a:effectLst/>
                      </a:endParaRP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FFFFF"/>
                    </a:solidFill>
                  </a:tcPr>
                </a:tc>
              </a:tr>
            </a:tbl>
          </a:graphicData>
        </a:graphic>
      </p:graphicFrame>
      <p:sp>
        <p:nvSpPr>
          <p:cNvPr id="5" name="Rectangle 2"/>
          <p:cNvSpPr>
            <a:spLocks noChangeArrowheads="1"/>
          </p:cNvSpPr>
          <p:nvPr/>
        </p:nvSpPr>
        <p:spPr bwMode="auto">
          <a:xfrm>
            <a:off x="2190750" y="617266"/>
            <a:ext cx="4544514" cy="740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Arial" pitchFamily="34" charset="0"/>
                <a:cs typeface="Arial" pitchFamily="34" charset="0"/>
              </a:rPr>
              <a:t>First generation (Sanger) sequencing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700" b="0" i="0" u="none" strike="noStrike" cap="none" normalizeH="0" baseline="0" dirty="0" smtClean="0">
                <a:ln>
                  <a:noFill/>
                </a:ln>
                <a:solidFill>
                  <a:schemeClr val="tx1"/>
                </a:solidFill>
                <a:effectLst/>
                <a:latin typeface="Arial" pitchFamily="34" charset="0"/>
                <a:cs typeface="Arial" pitchFamily="34" charset="0"/>
              </a:rPr>
              <a:t/>
            </a:r>
            <a:br>
              <a:rPr kumimoji="0" lang="en-US" sz="700" b="0" i="0" u="none" strike="noStrike" cap="none" normalizeH="0" baseline="0" dirty="0" smtClean="0">
                <a:ln>
                  <a:noFill/>
                </a:ln>
                <a:solidFill>
                  <a:schemeClr val="tx1"/>
                </a:solidFill>
                <a:effectLst/>
                <a:latin typeface="Arial" pitchFamily="34" charset="0"/>
                <a:cs typeface="Arial" pitchFamily="34"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082655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Sanger Sequencing </a:t>
            </a:r>
            <a:br>
              <a:rPr lang="en-GB" dirty="0" smtClean="0"/>
            </a:br>
            <a:r>
              <a:rPr lang="en-GB" dirty="0" smtClean="0"/>
              <a:t>Useful videos</a:t>
            </a:r>
            <a:endParaRPr lang="en-GB" dirty="0"/>
          </a:p>
        </p:txBody>
      </p:sp>
      <p:sp>
        <p:nvSpPr>
          <p:cNvPr id="3" name="Content Placeholder 2"/>
          <p:cNvSpPr>
            <a:spLocks noGrp="1"/>
          </p:cNvSpPr>
          <p:nvPr>
            <p:ph idx="1"/>
          </p:nvPr>
        </p:nvSpPr>
        <p:spPr/>
        <p:txBody>
          <a:bodyPr/>
          <a:lstStyle/>
          <a:p>
            <a:r>
              <a:rPr lang="en-GB" dirty="0">
                <a:hlinkClick r:id="rId2"/>
              </a:rPr>
              <a:t>http://www.youtube.com/watch?v=91294ZAG2hg&amp;feature=related</a:t>
            </a:r>
            <a:endParaRPr lang="en-GB" dirty="0"/>
          </a:p>
          <a:p>
            <a:r>
              <a:rPr lang="en-GB" dirty="0">
                <a:hlinkClick r:id="rId3"/>
              </a:rPr>
              <a:t>http://</a:t>
            </a:r>
            <a:r>
              <a:rPr lang="en-GB" dirty="0" smtClean="0">
                <a:hlinkClick r:id="rId3"/>
              </a:rPr>
              <a:t>www.youtube.com/watch?v=bEFLBf5WEtc&amp;feature=fvwrel</a:t>
            </a:r>
            <a:endParaRPr lang="en-GB" dirty="0" smtClean="0"/>
          </a:p>
          <a:p>
            <a:pPr marL="0" indent="0">
              <a:buNone/>
            </a:pPr>
            <a:endParaRPr lang="en-GB" dirty="0"/>
          </a:p>
          <a:p>
            <a:endParaRPr lang="en-GB" dirty="0"/>
          </a:p>
        </p:txBody>
      </p:sp>
    </p:spTree>
    <p:extLst>
      <p:ext uri="{BB962C8B-B14F-4D97-AF65-F5344CB8AC3E}">
        <p14:creationId xmlns:p14="http://schemas.microsoft.com/office/powerpoint/2010/main" val="18381007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The first person to isolate DNA</a:t>
            </a:r>
            <a:endParaRPr lang="en-GB" dirty="0"/>
          </a:p>
        </p:txBody>
      </p:sp>
      <p:sp>
        <p:nvSpPr>
          <p:cNvPr id="5" name="Content Placeholder 4"/>
          <p:cNvSpPr>
            <a:spLocks noGrp="1"/>
          </p:cNvSpPr>
          <p:nvPr>
            <p:ph idx="1"/>
          </p:nvPr>
        </p:nvSpPr>
        <p:spPr>
          <a:xfrm>
            <a:off x="457200" y="1600200"/>
            <a:ext cx="5266928" cy="4525963"/>
          </a:xfrm>
        </p:spPr>
        <p:txBody>
          <a:bodyPr>
            <a:normAutofit fontScale="92500" lnSpcReduction="10000"/>
          </a:bodyPr>
          <a:lstStyle/>
          <a:p>
            <a:r>
              <a:rPr lang="en-GB" dirty="0" smtClean="0"/>
              <a:t>Friedrich </a:t>
            </a:r>
            <a:r>
              <a:rPr lang="en-GB" dirty="0" err="1" smtClean="0"/>
              <a:t>Miescher</a:t>
            </a:r>
            <a:endParaRPr lang="en-GB" dirty="0" smtClean="0"/>
          </a:p>
          <a:p>
            <a:pPr lvl="1"/>
            <a:r>
              <a:rPr lang="en-GB" dirty="0" smtClean="0"/>
              <a:t>Born with poor hearing</a:t>
            </a:r>
          </a:p>
          <a:p>
            <a:pPr lvl="1"/>
            <a:r>
              <a:rPr lang="en-GB" dirty="0" smtClean="0"/>
              <a:t>Father was a doctor and refused to allow </a:t>
            </a:r>
            <a:r>
              <a:rPr lang="en-GB" dirty="0" err="1" smtClean="0"/>
              <a:t>Freidrich</a:t>
            </a:r>
            <a:r>
              <a:rPr lang="en-GB" dirty="0" smtClean="0"/>
              <a:t> to become a priest</a:t>
            </a:r>
          </a:p>
          <a:p>
            <a:r>
              <a:rPr lang="en-GB" dirty="0" smtClean="0"/>
              <a:t>Graduated as a doctor in 1868</a:t>
            </a:r>
          </a:p>
          <a:p>
            <a:pPr lvl="1"/>
            <a:r>
              <a:rPr lang="en-GB" dirty="0"/>
              <a:t>P</a:t>
            </a:r>
            <a:r>
              <a:rPr lang="en-GB" dirty="0" smtClean="0"/>
              <a:t>ersuaded by his uncle not to become a practising doctor and instead pursue natural science</a:t>
            </a:r>
          </a:p>
          <a:p>
            <a:pPr lvl="1"/>
            <a:r>
              <a:rPr lang="en-GB" dirty="0" smtClean="0"/>
              <a:t>But he was reluctant…</a:t>
            </a:r>
          </a:p>
          <a:p>
            <a:endParaRPr lang="en-GB" dirty="0"/>
          </a:p>
        </p:txBody>
      </p:sp>
      <p:pic>
        <p:nvPicPr>
          <p:cNvPr id="1026" name="Picture 2" descr="http://upload.wikimedia.org/wikipedia/commons/b/bc/Friedrich_Miesch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9100" y="1916832"/>
            <a:ext cx="2410616" cy="329777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16033" y="5301208"/>
            <a:ext cx="1936749" cy="369332"/>
          </a:xfrm>
          <a:prstGeom prst="rect">
            <a:avLst/>
          </a:prstGeom>
        </p:spPr>
        <p:txBody>
          <a:bodyPr wrap="none">
            <a:spAutoFit/>
          </a:bodyPr>
          <a:lstStyle/>
          <a:p>
            <a:r>
              <a:rPr lang="en-GB" dirty="0"/>
              <a:t>Friedrich </a:t>
            </a:r>
            <a:r>
              <a:rPr lang="en-GB" dirty="0" err="1"/>
              <a:t>Miescher</a:t>
            </a:r>
            <a:endParaRPr lang="en-GB" dirty="0"/>
          </a:p>
        </p:txBody>
      </p:sp>
    </p:spTree>
    <p:extLst>
      <p:ext uri="{BB962C8B-B14F-4D97-AF65-F5344CB8AC3E}">
        <p14:creationId xmlns:p14="http://schemas.microsoft.com/office/powerpoint/2010/main" val="97621112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challenge of DNA sequencing</a:t>
            </a:r>
            <a:endParaRPr lang="en-GB" dirty="0"/>
          </a:p>
        </p:txBody>
      </p:sp>
      <p:sp>
        <p:nvSpPr>
          <p:cNvPr id="3" name="Content Placeholder 2"/>
          <p:cNvSpPr>
            <a:spLocks noGrp="1"/>
          </p:cNvSpPr>
          <p:nvPr>
            <p:ph idx="1"/>
          </p:nvPr>
        </p:nvSpPr>
        <p:spPr>
          <a:xfrm>
            <a:off x="457199" y="1600200"/>
            <a:ext cx="8513380" cy="4525963"/>
          </a:xfrm>
        </p:spPr>
        <p:txBody>
          <a:bodyPr>
            <a:normAutofit fontScale="85000" lnSpcReduction="20000"/>
          </a:bodyPr>
          <a:lstStyle/>
          <a:p>
            <a:pPr fontAlgn="base"/>
            <a:r>
              <a:rPr lang="en-GB" dirty="0" smtClean="0"/>
              <a:t>1869 – First DNA isolated</a:t>
            </a:r>
          </a:p>
          <a:p>
            <a:pPr fontAlgn="base"/>
            <a:r>
              <a:rPr lang="en-GB" dirty="0" smtClean="0"/>
              <a:t>1944 – Establishing DNA as the genetic material</a:t>
            </a:r>
          </a:p>
          <a:p>
            <a:pPr fontAlgn="base"/>
            <a:r>
              <a:rPr lang="en-GB" dirty="0" smtClean="0"/>
              <a:t>1953 – Double helix discovered</a:t>
            </a:r>
          </a:p>
          <a:p>
            <a:pPr fontAlgn="base"/>
            <a:r>
              <a:rPr lang="en-GB" dirty="0" smtClean="0"/>
              <a:t>1957 – Central dogma proposed</a:t>
            </a:r>
          </a:p>
          <a:p>
            <a:pPr fontAlgn="base"/>
            <a:r>
              <a:rPr lang="en-GB" dirty="0" smtClean="0"/>
              <a:t>1961 – Genetic code deciphered</a:t>
            </a:r>
          </a:p>
          <a:p>
            <a:pPr fontAlgn="base"/>
            <a:r>
              <a:rPr lang="en-GB" dirty="0" smtClean="0"/>
              <a:t>1965 -  First RNA sequence determined </a:t>
            </a:r>
          </a:p>
          <a:p>
            <a:pPr fontAlgn="base"/>
            <a:r>
              <a:rPr lang="en-GB" dirty="0" smtClean="0"/>
              <a:t>1977 – Sanger DNA sequencing method published</a:t>
            </a:r>
          </a:p>
          <a:p>
            <a:pPr fontAlgn="base"/>
            <a:endParaRPr lang="en-GB" dirty="0" smtClean="0"/>
          </a:p>
          <a:p>
            <a:pPr fontAlgn="base"/>
            <a:r>
              <a:rPr lang="en-GB" dirty="0" smtClean="0"/>
              <a:t>How did we come to know so much about a molecule without being able to read it?</a:t>
            </a:r>
          </a:p>
          <a:p>
            <a:pPr fontAlgn="base"/>
            <a:r>
              <a:rPr lang="en-GB" dirty="0"/>
              <a:t>Why did it take so long? </a:t>
            </a:r>
          </a:p>
          <a:p>
            <a:pPr fontAlgn="base"/>
            <a:endParaRPr lang="en-GB" dirty="0" smtClean="0"/>
          </a:p>
          <a:p>
            <a:pPr marL="0" indent="0" fontAlgn="base">
              <a:buNone/>
            </a:pPr>
            <a:endParaRPr lang="en-GB" dirty="0"/>
          </a:p>
          <a:p>
            <a:endParaRPr lang="en-GB" dirty="0"/>
          </a:p>
        </p:txBody>
      </p:sp>
    </p:spTree>
    <p:extLst>
      <p:ext uri="{BB962C8B-B14F-4D97-AF65-F5344CB8AC3E}">
        <p14:creationId xmlns:p14="http://schemas.microsoft.com/office/powerpoint/2010/main" val="18562520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possible reasons</a:t>
            </a:r>
            <a:endParaRPr lang="en-GB" dirty="0"/>
          </a:p>
        </p:txBody>
      </p:sp>
      <p:sp>
        <p:nvSpPr>
          <p:cNvPr id="3" name="Content Placeholder 2"/>
          <p:cNvSpPr>
            <a:spLocks noGrp="1"/>
          </p:cNvSpPr>
          <p:nvPr>
            <p:ph idx="1"/>
          </p:nvPr>
        </p:nvSpPr>
        <p:spPr/>
        <p:txBody>
          <a:bodyPr>
            <a:normAutofit fontScale="62500" lnSpcReduction="20000"/>
          </a:bodyPr>
          <a:lstStyle/>
          <a:p>
            <a:pPr fontAlgn="base"/>
            <a:r>
              <a:rPr lang="en-GB" dirty="0"/>
              <a:t>The chemical properties of different DNA molecules were so similar that it appeared difficult to separate </a:t>
            </a:r>
            <a:r>
              <a:rPr lang="en-GB" dirty="0" smtClean="0"/>
              <a:t>them</a:t>
            </a:r>
            <a:endParaRPr lang="en-GB" dirty="0"/>
          </a:p>
          <a:p>
            <a:pPr fontAlgn="base"/>
            <a:endParaRPr lang="en-GB" dirty="0" smtClean="0"/>
          </a:p>
          <a:p>
            <a:pPr fontAlgn="base"/>
            <a:r>
              <a:rPr lang="en-GB" dirty="0" smtClean="0"/>
              <a:t>The </a:t>
            </a:r>
            <a:r>
              <a:rPr lang="en-GB" dirty="0"/>
              <a:t>chain length of naturally occurring DNA molecules </a:t>
            </a:r>
            <a:r>
              <a:rPr lang="en-GB" dirty="0" smtClean="0"/>
              <a:t>is </a:t>
            </a:r>
            <a:r>
              <a:rPr lang="en-GB" dirty="0"/>
              <a:t>much greater than for proteins and made complete sequencing </a:t>
            </a:r>
            <a:r>
              <a:rPr lang="en-GB" dirty="0" smtClean="0"/>
              <a:t>seem </a:t>
            </a:r>
            <a:r>
              <a:rPr lang="en-GB" dirty="0"/>
              <a:t>unapproachable.</a:t>
            </a:r>
          </a:p>
          <a:p>
            <a:pPr fontAlgn="base"/>
            <a:endParaRPr lang="en-GB" dirty="0" smtClean="0"/>
          </a:p>
          <a:p>
            <a:pPr fontAlgn="base"/>
            <a:r>
              <a:rPr lang="en-GB" dirty="0" smtClean="0"/>
              <a:t>The </a:t>
            </a:r>
            <a:r>
              <a:rPr lang="en-GB" dirty="0"/>
              <a:t>20 amino acid residues found in proteins have widely varying properties that had proven useful in the separation of peptides. </a:t>
            </a:r>
            <a:endParaRPr lang="en-GB" dirty="0" smtClean="0"/>
          </a:p>
          <a:p>
            <a:pPr lvl="1" fontAlgn="base"/>
            <a:r>
              <a:rPr lang="en-GB" dirty="0" smtClean="0"/>
              <a:t>Only </a:t>
            </a:r>
            <a:r>
              <a:rPr lang="en-GB" dirty="0"/>
              <a:t>four bases in DNA </a:t>
            </a:r>
            <a:r>
              <a:rPr lang="en-GB" dirty="0" smtClean="0"/>
              <a:t>made </a:t>
            </a:r>
            <a:r>
              <a:rPr lang="en-GB" dirty="0"/>
              <a:t>sequencing a more difficult problem for DNA than for protein.</a:t>
            </a:r>
          </a:p>
          <a:p>
            <a:pPr fontAlgn="base"/>
            <a:endParaRPr lang="en-GB" dirty="0" smtClean="0"/>
          </a:p>
          <a:p>
            <a:pPr fontAlgn="base"/>
            <a:r>
              <a:rPr lang="en-GB" dirty="0" smtClean="0"/>
              <a:t>No </a:t>
            </a:r>
            <a:r>
              <a:rPr lang="en-GB" dirty="0"/>
              <a:t>base-specific </a:t>
            </a:r>
            <a:r>
              <a:rPr lang="en-GB" dirty="0" err="1"/>
              <a:t>DNAases</a:t>
            </a:r>
            <a:r>
              <a:rPr lang="en-GB" dirty="0"/>
              <a:t> were known. </a:t>
            </a:r>
            <a:endParaRPr lang="en-GB" dirty="0" smtClean="0"/>
          </a:p>
          <a:p>
            <a:pPr lvl="1" fontAlgn="base"/>
            <a:r>
              <a:rPr lang="en-GB" dirty="0" smtClean="0"/>
              <a:t>Protein </a:t>
            </a:r>
            <a:r>
              <a:rPr lang="en-GB" dirty="0"/>
              <a:t>sequencing had depended upon proteases that cleave adjacent to certain amino </a:t>
            </a:r>
            <a:r>
              <a:rPr lang="en-GB" dirty="0" smtClean="0"/>
              <a:t>acids</a:t>
            </a:r>
          </a:p>
          <a:p>
            <a:pPr fontAlgn="base"/>
            <a:endParaRPr lang="en-GB" dirty="0" smtClean="0"/>
          </a:p>
          <a:p>
            <a:pPr fontAlgn="base"/>
            <a:r>
              <a:rPr lang="en-GB" dirty="0" smtClean="0"/>
              <a:t>DNA was considered boring compared to proteins</a:t>
            </a:r>
            <a:endParaRPr lang="en-GB" dirty="0"/>
          </a:p>
        </p:txBody>
      </p:sp>
      <p:sp>
        <p:nvSpPr>
          <p:cNvPr id="4" name="Rectangle 1"/>
          <p:cNvSpPr>
            <a:spLocks noChangeArrowheads="1"/>
          </p:cNvSpPr>
          <p:nvPr/>
        </p:nvSpPr>
        <p:spPr bwMode="auto">
          <a:xfrm>
            <a:off x="268014" y="6257293"/>
            <a:ext cx="8671034" cy="37861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350" tIns="39675" rIns="0"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100" b="0" i="0" u="none" strike="noStrike" cap="none" normalizeH="0" baseline="0" dirty="0" smtClean="0">
                <a:ln>
                  <a:noFill/>
                </a:ln>
                <a:solidFill>
                  <a:srgbClr val="222222"/>
                </a:solidFill>
                <a:effectLst/>
                <a:latin typeface="inherit"/>
                <a:cs typeface="Arial" pitchFamily="34" charset="0"/>
              </a:rPr>
              <a:t>Clyde A. Hutchison III</a:t>
            </a:r>
            <a:endParaRPr kumimoji="0" lang="en-US" altLang="en-US" sz="1100" b="0" i="0" u="none" strike="noStrike" cap="none" normalizeH="0" baseline="0" dirty="0" smtClean="0">
              <a:ln>
                <a:noFill/>
              </a:ln>
              <a:solidFill>
                <a:srgbClr val="222222"/>
              </a:solidFill>
              <a:effectLst/>
              <a:latin typeface="Verdana"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111111"/>
                </a:solidFill>
                <a:effectLst/>
                <a:latin typeface="Verdana" pitchFamily="34" charset="0"/>
                <a:cs typeface="Arial" pitchFamily="34" charset="0"/>
              </a:rPr>
              <a:t>DNA sequencing: bench to bedside and beyond </a:t>
            </a:r>
            <a:r>
              <a:rPr kumimoji="0" lang="en-US" altLang="en-US" sz="1000" b="0" i="0" u="none" strike="noStrike" cap="none" normalizeH="0" baseline="0" dirty="0" err="1" smtClean="0">
                <a:ln>
                  <a:noFill/>
                </a:ln>
                <a:solidFill>
                  <a:schemeClr val="tx1"/>
                </a:solidFill>
                <a:effectLst/>
                <a:latin typeface="Verdana" pitchFamily="34" charset="0"/>
                <a:cs typeface="Arial" pitchFamily="34" charset="0"/>
              </a:rPr>
              <a:t>Nucl</a:t>
            </a:r>
            <a:r>
              <a:rPr kumimoji="0" lang="en-US" altLang="en-US" sz="1000" b="0" i="0" u="none" strike="noStrike" cap="none" normalizeH="0" baseline="0" dirty="0" smtClean="0">
                <a:ln>
                  <a:noFill/>
                </a:ln>
                <a:solidFill>
                  <a:schemeClr val="tx1"/>
                </a:solidFill>
                <a:effectLst/>
                <a:latin typeface="Verdana" pitchFamily="34" charset="0"/>
                <a:cs typeface="Arial" pitchFamily="34" charset="0"/>
              </a:rPr>
              <a:t>. Acids Res. </a:t>
            </a:r>
            <a:r>
              <a:rPr kumimoji="0" lang="en-US" altLang="en-US" sz="1000" b="0" i="0" u="none" strike="noStrike" cap="none" normalizeH="0" baseline="0" dirty="0" smtClean="0">
                <a:ln>
                  <a:noFill/>
                </a:ln>
                <a:solidFill>
                  <a:schemeClr val="tx1"/>
                </a:solidFill>
                <a:effectLst/>
                <a:latin typeface="inherit"/>
                <a:cs typeface="Arial" pitchFamily="34" charset="0"/>
              </a:rPr>
              <a:t>(2007) 35 (18): 6227-6237</a:t>
            </a:r>
            <a:r>
              <a:rPr kumimoji="0" lang="en-US" altLang="en-US" sz="1050" b="0" i="0" u="none" strike="noStrike" cap="none" normalizeH="0" baseline="0" dirty="0" smtClean="0">
                <a:ln>
                  <a:noFill/>
                </a:ln>
                <a:solidFill>
                  <a:schemeClr val="tx1"/>
                </a:solidFill>
                <a:effectLst/>
                <a:latin typeface="Arial" pitchFamily="34" charset="0"/>
                <a:cs typeface="Arial" pitchFamily="34" charset="0"/>
              </a:rPr>
              <a:t> a</a:t>
            </a:r>
            <a:endParaRPr kumimoji="0" lang="en-US" altLang="en-US"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942660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290362" y="381000"/>
            <a:ext cx="853769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defRPr/>
            </a:pPr>
            <a:r>
              <a:rPr lang="en-US" sz="3600" dirty="0" smtClean="0">
                <a:solidFill>
                  <a:srgbClr val="0062AB"/>
                </a:solidFill>
                <a:latin typeface="Arial" charset="0"/>
                <a:cs typeface="+mn-cs"/>
              </a:rPr>
              <a:t>Human genome project</a:t>
            </a:r>
            <a:endParaRPr lang="en-US" sz="3600" dirty="0">
              <a:solidFill>
                <a:srgbClr val="0062AB"/>
              </a:solidFill>
              <a:cs typeface="+mn-cs"/>
            </a:endParaRPr>
          </a:p>
        </p:txBody>
      </p:sp>
      <p:pic>
        <p:nvPicPr>
          <p:cNvPr id="48130" name="Picture 2" descr="http://www.blog.gurukpo.com/wp-content/uploads/2012/08/metal-gear-solid-human-genome-project-bi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7199" y="1251908"/>
            <a:ext cx="5248275" cy="4125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613400"/>
            <a:ext cx="9144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12665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Grp="1" noChangeArrowheads="1"/>
          </p:cNvSpPr>
          <p:nvPr>
            <p:ph type="title"/>
          </p:nvPr>
        </p:nvSpPr>
        <p:spPr>
          <a:xfrm>
            <a:off x="456481" y="313953"/>
            <a:ext cx="8228160" cy="1062832"/>
          </a:xfrm>
        </p:spPr>
        <p:txBody>
          <a:bodyPr tIns="35203"/>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Human Genome Project</a:t>
            </a:r>
          </a:p>
        </p:txBody>
      </p:sp>
      <p:sp>
        <p:nvSpPr>
          <p:cNvPr id="15363" name="Rectangle 2"/>
          <p:cNvSpPr>
            <a:spLocks noGrp="1" noChangeArrowheads="1"/>
          </p:cNvSpPr>
          <p:nvPr>
            <p:ph type="body" idx="1"/>
          </p:nvPr>
        </p:nvSpPr>
        <p:spPr>
          <a:xfrm>
            <a:off x="456481" y="1604329"/>
            <a:ext cx="8228160" cy="4444307"/>
          </a:xfrm>
        </p:spPr>
        <p:txBody>
          <a:bodyPr>
            <a:normAutofit fontScale="92500" lnSpcReduction="10000"/>
          </a:bodyPr>
          <a:lstStyle/>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One of the largest scientific endeavors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Target accuracy 1:10,000 bases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Started in 1990 by DoE and NIH</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$3Billion and 15 years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Goal was to identify 25K genes and 3 billion bases</a:t>
            </a:r>
          </a:p>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Used the Sanger sequencing method</a:t>
            </a:r>
          </a:p>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Draft assembly done in 2000, complete genome by 2003, last chromosome published in 2006</a:t>
            </a:r>
          </a:p>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Still being improved</a:t>
            </a:r>
          </a:p>
        </p:txBody>
      </p:sp>
    </p:spTree>
    <p:extLst>
      <p:ext uri="{BB962C8B-B14F-4D97-AF65-F5344CB8AC3E}">
        <p14:creationId xmlns:p14="http://schemas.microsoft.com/office/powerpoint/2010/main" val="10235127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456481" y="273629"/>
            <a:ext cx="8228160" cy="1144921"/>
          </a:xfrm>
        </p:spPr>
        <p:txBody>
          <a:bodyPr tIns="35203"/>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Human Genome Project</a:t>
            </a:r>
          </a:p>
        </p:txBody>
      </p:sp>
      <p:sp>
        <p:nvSpPr>
          <p:cNvPr id="16387" name="Text Box 2"/>
          <p:cNvSpPr txBox="1">
            <a:spLocks noChangeArrowheads="1"/>
          </p:cNvSpPr>
          <p:nvPr/>
        </p:nvSpPr>
        <p:spPr bwMode="auto">
          <a:xfrm>
            <a:off x="0" y="6544047"/>
            <a:ext cx="1889280" cy="31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55221" rIns="81639" bIns="40820"/>
          <a:lstStyle>
            <a:lvl1pPr eaLnBrk="0">
              <a:tabLst>
                <a:tab pos="723900" algn="l"/>
                <a:tab pos="1447800" algn="l"/>
              </a:tabLst>
              <a:defRPr>
                <a:solidFill>
                  <a:schemeClr val="tx1"/>
                </a:solidFill>
                <a:latin typeface="Arial" charset="0"/>
                <a:cs typeface="DejaVu Sans" pitchFamily="34" charset="0"/>
              </a:defRPr>
            </a:lvl1pPr>
            <a:lvl2pPr eaLnBrk="0">
              <a:tabLst>
                <a:tab pos="723900" algn="l"/>
                <a:tab pos="1447800" algn="l"/>
              </a:tabLst>
              <a:defRPr>
                <a:solidFill>
                  <a:schemeClr val="tx1"/>
                </a:solidFill>
                <a:latin typeface="Arial" charset="0"/>
                <a:cs typeface="DejaVu Sans" pitchFamily="34" charset="0"/>
              </a:defRPr>
            </a:lvl2pPr>
            <a:lvl3pPr eaLnBrk="0">
              <a:tabLst>
                <a:tab pos="723900" algn="l"/>
                <a:tab pos="1447800" algn="l"/>
              </a:tabLst>
              <a:defRPr>
                <a:solidFill>
                  <a:schemeClr val="tx1"/>
                </a:solidFill>
                <a:latin typeface="Arial" charset="0"/>
                <a:cs typeface="DejaVu Sans" pitchFamily="34" charset="0"/>
              </a:defRPr>
            </a:lvl3pPr>
            <a:lvl4pPr eaLnBrk="0">
              <a:tabLst>
                <a:tab pos="723900" algn="l"/>
                <a:tab pos="1447800" algn="l"/>
              </a:tabLst>
              <a:defRPr>
                <a:solidFill>
                  <a:schemeClr val="tx1"/>
                </a:solidFill>
                <a:latin typeface="Arial" charset="0"/>
                <a:cs typeface="DejaVu Sans" pitchFamily="34" charset="0"/>
              </a:defRPr>
            </a:lvl4pPr>
            <a:lvl5pPr eaLnBrk="0">
              <a:tabLst>
                <a:tab pos="723900" algn="l"/>
                <a:tab pos="1447800" algn="l"/>
              </a:tabLst>
              <a:defRPr>
                <a:solidFill>
                  <a:schemeClr val="tx1"/>
                </a:solidFill>
                <a:latin typeface="Arial" charset="0"/>
                <a:cs typeface="DejaVu Sans" pitchFamily="34"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cs typeface="DejaVu Sans" pitchFamily="34"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cs typeface="DejaVu Sans" pitchFamily="34"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cs typeface="DejaVu Sans" pitchFamily="34"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cs typeface="DejaVu Sans" pitchFamily="34" charset="0"/>
              </a:defRPr>
            </a:lvl9pPr>
          </a:lstStyle>
          <a:p>
            <a:pPr eaLnBrk="1"/>
            <a:r>
              <a:rPr lang="en-US">
                <a:solidFill>
                  <a:srgbClr val="000000"/>
                </a:solidFill>
              </a:rPr>
              <a:t>http://bit.ly/q3Qsd5</a:t>
            </a:r>
          </a:p>
        </p:txBody>
      </p:sp>
      <p:pic>
        <p:nvPicPr>
          <p:cNvPr id="1638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0320" y="1310537"/>
            <a:ext cx="6890400" cy="5030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08579419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Grp="1" noChangeArrowheads="1"/>
          </p:cNvSpPr>
          <p:nvPr>
            <p:ph type="title"/>
          </p:nvPr>
        </p:nvSpPr>
        <p:spPr>
          <a:xfrm>
            <a:off x="456481" y="273629"/>
            <a:ext cx="8228160" cy="1144921"/>
          </a:xfrm>
        </p:spPr>
        <p:txBody>
          <a:bodyPr tIns="35203"/>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How it was Accomplished</a:t>
            </a:r>
          </a:p>
        </p:txBody>
      </p:sp>
      <p:sp>
        <p:nvSpPr>
          <p:cNvPr id="18435" name="Rectangle 2"/>
          <p:cNvSpPr>
            <a:spLocks noGrp="1" noChangeArrowheads="1"/>
          </p:cNvSpPr>
          <p:nvPr>
            <p:ph type="body" idx="1"/>
          </p:nvPr>
        </p:nvSpPr>
        <p:spPr>
          <a:xfrm>
            <a:off x="456481" y="1604329"/>
            <a:ext cx="8228160" cy="4444307"/>
          </a:xfrm>
        </p:spPr>
        <p:txBody>
          <a:bodyPr>
            <a:normAutofit lnSpcReduction="10000"/>
          </a:bodyPr>
          <a:lstStyle/>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Public Project</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Hierarchical shotgun approach</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Large segments of DNA were cloned via BACs and located along the chromosome</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These BACs where shotgun sequenced</a:t>
            </a:r>
          </a:p>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Celera</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Pure shotgun sequencing</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Used public data (released daily) to help with assembly</a:t>
            </a:r>
          </a:p>
        </p:txBody>
      </p:sp>
    </p:spTree>
    <p:extLst>
      <p:ext uri="{BB962C8B-B14F-4D97-AF65-F5344CB8AC3E}">
        <p14:creationId xmlns:p14="http://schemas.microsoft.com/office/powerpoint/2010/main" val="20786904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Grp="1" noChangeArrowheads="1"/>
          </p:cNvSpPr>
          <p:nvPr>
            <p:ph type="title"/>
          </p:nvPr>
        </p:nvSpPr>
        <p:spPr>
          <a:xfrm>
            <a:off x="456481" y="313953"/>
            <a:ext cx="8228160" cy="1062832"/>
          </a:xfrm>
        </p:spPr>
        <p:txBody>
          <a:bodyPr tIns="35203"/>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Hierarchical Sequencing</a:t>
            </a:r>
          </a:p>
        </p:txBody>
      </p:sp>
      <p:sp>
        <p:nvSpPr>
          <p:cNvPr id="19460" name="Text Box 3"/>
          <p:cNvSpPr txBox="1">
            <a:spLocks noChangeArrowheads="1"/>
          </p:cNvSpPr>
          <p:nvPr/>
        </p:nvSpPr>
        <p:spPr bwMode="auto">
          <a:xfrm>
            <a:off x="-21600" y="6518125"/>
            <a:ext cx="1946881" cy="31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55221" rIns="81639" bIns="40820"/>
          <a:lstStyle>
            <a:lvl1pPr eaLnBrk="0">
              <a:tabLst>
                <a:tab pos="723900" algn="l"/>
                <a:tab pos="1447800" algn="l"/>
              </a:tabLst>
              <a:defRPr>
                <a:solidFill>
                  <a:schemeClr val="tx1"/>
                </a:solidFill>
                <a:latin typeface="Arial" charset="0"/>
                <a:cs typeface="DejaVu Sans" pitchFamily="34" charset="0"/>
              </a:defRPr>
            </a:lvl1pPr>
            <a:lvl2pPr eaLnBrk="0">
              <a:tabLst>
                <a:tab pos="723900" algn="l"/>
                <a:tab pos="1447800" algn="l"/>
              </a:tabLst>
              <a:defRPr>
                <a:solidFill>
                  <a:schemeClr val="tx1"/>
                </a:solidFill>
                <a:latin typeface="Arial" charset="0"/>
                <a:cs typeface="DejaVu Sans" pitchFamily="34" charset="0"/>
              </a:defRPr>
            </a:lvl2pPr>
            <a:lvl3pPr eaLnBrk="0">
              <a:tabLst>
                <a:tab pos="723900" algn="l"/>
                <a:tab pos="1447800" algn="l"/>
              </a:tabLst>
              <a:defRPr>
                <a:solidFill>
                  <a:schemeClr val="tx1"/>
                </a:solidFill>
                <a:latin typeface="Arial" charset="0"/>
                <a:cs typeface="DejaVu Sans" pitchFamily="34" charset="0"/>
              </a:defRPr>
            </a:lvl3pPr>
            <a:lvl4pPr eaLnBrk="0">
              <a:tabLst>
                <a:tab pos="723900" algn="l"/>
                <a:tab pos="1447800" algn="l"/>
              </a:tabLst>
              <a:defRPr>
                <a:solidFill>
                  <a:schemeClr val="tx1"/>
                </a:solidFill>
                <a:latin typeface="Arial" charset="0"/>
                <a:cs typeface="DejaVu Sans" pitchFamily="34" charset="0"/>
              </a:defRPr>
            </a:lvl4pPr>
            <a:lvl5pPr eaLnBrk="0">
              <a:tabLst>
                <a:tab pos="723900" algn="l"/>
                <a:tab pos="1447800" algn="l"/>
              </a:tabLst>
              <a:defRPr>
                <a:solidFill>
                  <a:schemeClr val="tx1"/>
                </a:solidFill>
                <a:latin typeface="Arial" charset="0"/>
                <a:cs typeface="DejaVu Sans" pitchFamily="34"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cs typeface="DejaVu Sans" pitchFamily="34"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cs typeface="DejaVu Sans" pitchFamily="34"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cs typeface="DejaVu Sans" pitchFamily="34"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Lst>
              <a:defRPr>
                <a:solidFill>
                  <a:schemeClr val="tx1"/>
                </a:solidFill>
                <a:latin typeface="Arial" charset="0"/>
                <a:cs typeface="DejaVu Sans" pitchFamily="34" charset="0"/>
              </a:defRPr>
            </a:lvl9pPr>
          </a:lstStyle>
          <a:p>
            <a:pPr eaLnBrk="1"/>
            <a:r>
              <a:rPr lang="en-US" sz="1000" dirty="0">
                <a:solidFill>
                  <a:srgbClr val="000000"/>
                </a:solidFill>
              </a:rPr>
              <a:t>http://www.icb.uncu.edu.ar/upload/dnasequencing.pdf</a:t>
            </a:r>
          </a:p>
        </p:txBody>
      </p:sp>
      <p:pic>
        <p:nvPicPr>
          <p:cNvPr id="481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1628800"/>
            <a:ext cx="5334000" cy="465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67094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Grp="1" noChangeArrowheads="1"/>
          </p:cNvSpPr>
          <p:nvPr>
            <p:ph type="title"/>
          </p:nvPr>
        </p:nvSpPr>
        <p:spPr>
          <a:xfrm>
            <a:off x="456481" y="273629"/>
            <a:ext cx="8228160" cy="640868"/>
          </a:xfrm>
        </p:spPr>
        <p:txBody>
          <a:bodyPr tIns="35203">
            <a:normAutofit fontScale="90000"/>
          </a:bodyPr>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Celera Shotgun Sequencing</a:t>
            </a:r>
          </a:p>
        </p:txBody>
      </p:sp>
      <p:sp>
        <p:nvSpPr>
          <p:cNvPr id="21507" name="Rectangle 2"/>
          <p:cNvSpPr>
            <a:spLocks noGrp="1" noChangeArrowheads="1"/>
          </p:cNvSpPr>
          <p:nvPr>
            <p:ph type="body" idx="1"/>
          </p:nvPr>
        </p:nvSpPr>
        <p:spPr>
          <a:xfrm>
            <a:off x="522721" y="5203267"/>
            <a:ext cx="8026560" cy="1654733"/>
          </a:xfrm>
        </p:spPr>
        <p:txBody>
          <a:bodyPr/>
          <a:lstStyle/>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Used paired-end strategy with variable insert size: 2, 10, and 50kbp</a:t>
            </a:r>
          </a:p>
        </p:txBody>
      </p:sp>
      <p:pic>
        <p:nvPicPr>
          <p:cNvPr id="2150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720" y="1117557"/>
            <a:ext cx="6451200" cy="3826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9749323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Grp="1" noChangeArrowheads="1"/>
          </p:cNvSpPr>
          <p:nvPr>
            <p:ph type="title"/>
          </p:nvPr>
        </p:nvSpPr>
        <p:spPr>
          <a:xfrm>
            <a:off x="456481" y="207382"/>
            <a:ext cx="8228160" cy="707115"/>
          </a:xfrm>
        </p:spPr>
        <p:txBody>
          <a:bodyPr tIns="35203">
            <a:normAutofit fontScale="90000"/>
          </a:bodyPr>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HGP Data Access</a:t>
            </a:r>
          </a:p>
        </p:txBody>
      </p:sp>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481" y="1216928"/>
            <a:ext cx="3947040" cy="20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253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120" y="3387236"/>
            <a:ext cx="3012480" cy="241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253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9760" y="3767436"/>
            <a:ext cx="4701600" cy="1692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2534"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0401" y="1162203"/>
            <a:ext cx="3620160" cy="213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2535" name="Text Box 6"/>
          <p:cNvSpPr txBox="1">
            <a:spLocks noChangeArrowheads="1"/>
          </p:cNvSpPr>
          <p:nvPr/>
        </p:nvSpPr>
        <p:spPr bwMode="auto">
          <a:xfrm>
            <a:off x="721440" y="5891659"/>
            <a:ext cx="7786080" cy="4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66421" rIns="81639" bIns="40820"/>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cs typeface="DejaVu Sans" pitchFamily="34" charset="0"/>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cs typeface="DejaVu Sans" pitchFamily="34" charset="0"/>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cs typeface="DejaVu Sans" pitchFamily="34" charset="0"/>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cs typeface="DejaVu Sans" pitchFamily="34" charset="0"/>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cs typeface="DejaVu Sans" pitchFamily="34"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cs typeface="DejaVu Sans" pitchFamily="34"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cs typeface="DejaVu Sans" pitchFamily="34"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cs typeface="DejaVu Sans" pitchFamily="34"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charset="0"/>
                <a:cs typeface="DejaVu Sans" pitchFamily="34" charset="0"/>
              </a:defRPr>
            </a:lvl9pPr>
          </a:lstStyle>
          <a:p>
            <a:pPr eaLnBrk="1"/>
            <a:r>
              <a:rPr lang="en-US" sz="2900">
                <a:solidFill>
                  <a:srgbClr val="000000"/>
                </a:solidFill>
              </a:rPr>
              <a:t>Results in GenBank, UCSC, Ensembl &amp; others</a:t>
            </a:r>
          </a:p>
        </p:txBody>
      </p:sp>
    </p:spTree>
    <p:extLst>
      <p:ext uri="{BB962C8B-B14F-4D97-AF65-F5344CB8AC3E}">
        <p14:creationId xmlns:p14="http://schemas.microsoft.com/office/powerpoint/2010/main" val="21757515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Grp="1" noChangeArrowheads="1"/>
          </p:cNvSpPr>
          <p:nvPr>
            <p:ph type="title"/>
          </p:nvPr>
        </p:nvSpPr>
        <p:spPr>
          <a:xfrm>
            <a:off x="456481" y="280830"/>
            <a:ext cx="8228160" cy="652388"/>
          </a:xfrm>
        </p:spPr>
        <p:txBody>
          <a:bodyPr tIns="35203">
            <a:normAutofit fontScale="90000"/>
          </a:bodyPr>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Outcome of the HGP</a:t>
            </a:r>
          </a:p>
        </p:txBody>
      </p:sp>
      <p:sp>
        <p:nvSpPr>
          <p:cNvPr id="24579" name="Rectangle 2"/>
          <p:cNvSpPr>
            <a:spLocks noGrp="1" noChangeArrowheads="1"/>
          </p:cNvSpPr>
          <p:nvPr>
            <p:ph type="body" idx="1"/>
          </p:nvPr>
        </p:nvSpPr>
        <p:spPr>
          <a:xfrm>
            <a:off x="456481" y="1180924"/>
            <a:ext cx="8228160" cy="4843229"/>
          </a:xfrm>
        </p:spPr>
        <p:txBody>
          <a:bodyPr tIns="20802"/>
          <a:lstStyle/>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400"/>
              <a:t>Spurred the sequencing of other organisms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200"/>
              <a:t>36 “complete” eukaryotes (~250 in various stages)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200"/>
              <a:t>1704 “complete” microbial genomes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200"/>
              <a:t>2685 “complete” viral genomes</a:t>
            </a:r>
          </a:p>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400"/>
              <a:t>Enabled a multitude of related projects: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200"/>
              <a:t>Encode, modEncode</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200"/>
              <a:t>HapMap, dbGAP, dbSNP, 1000 Genomes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200"/>
              <a:t>Genome-Wide Association Studies, WTCCC</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200"/>
              <a:t>Medical testing, GeneTests, 23AndMe, personal genomes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200"/>
              <a:t>Cancer sequencing, COSMIC, TCGA, ICGC</a:t>
            </a:r>
          </a:p>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z="2400"/>
              <a:t>Provided a context to organize diverse datasets</a:t>
            </a:r>
          </a:p>
        </p:txBody>
      </p:sp>
      <p:sp>
        <p:nvSpPr>
          <p:cNvPr id="24580" name="Text Box 3"/>
          <p:cNvSpPr txBox="1">
            <a:spLocks noChangeArrowheads="1"/>
          </p:cNvSpPr>
          <p:nvPr/>
        </p:nvSpPr>
        <p:spPr bwMode="auto">
          <a:xfrm>
            <a:off x="128161" y="6414434"/>
            <a:ext cx="4910400" cy="31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55221" rIns="81639" bIns="40820"/>
          <a:lstStyle>
            <a:lvl1pPr eaLnBrk="0">
              <a:tabLst>
                <a:tab pos="723900" algn="l"/>
                <a:tab pos="1447800" algn="l"/>
                <a:tab pos="2171700" algn="l"/>
                <a:tab pos="2895600" algn="l"/>
                <a:tab pos="3619500" algn="l"/>
                <a:tab pos="4343400" algn="l"/>
                <a:tab pos="5067300" algn="l"/>
              </a:tabLst>
              <a:defRPr>
                <a:solidFill>
                  <a:schemeClr val="tx1"/>
                </a:solidFill>
                <a:latin typeface="Arial" charset="0"/>
                <a:cs typeface="DejaVu Sans" pitchFamily="34" charset="0"/>
              </a:defRPr>
            </a:lvl1pPr>
            <a:lvl2pPr eaLnBrk="0">
              <a:tabLst>
                <a:tab pos="723900" algn="l"/>
                <a:tab pos="1447800" algn="l"/>
                <a:tab pos="2171700" algn="l"/>
                <a:tab pos="2895600" algn="l"/>
                <a:tab pos="3619500" algn="l"/>
                <a:tab pos="4343400" algn="l"/>
                <a:tab pos="5067300" algn="l"/>
              </a:tabLst>
              <a:defRPr>
                <a:solidFill>
                  <a:schemeClr val="tx1"/>
                </a:solidFill>
                <a:latin typeface="Arial" charset="0"/>
                <a:cs typeface="DejaVu Sans" pitchFamily="34" charset="0"/>
              </a:defRPr>
            </a:lvl2pPr>
            <a:lvl3pPr eaLnBrk="0">
              <a:tabLst>
                <a:tab pos="723900" algn="l"/>
                <a:tab pos="1447800" algn="l"/>
                <a:tab pos="2171700" algn="l"/>
                <a:tab pos="2895600" algn="l"/>
                <a:tab pos="3619500" algn="l"/>
                <a:tab pos="4343400" algn="l"/>
                <a:tab pos="5067300" algn="l"/>
              </a:tabLst>
              <a:defRPr>
                <a:solidFill>
                  <a:schemeClr val="tx1"/>
                </a:solidFill>
                <a:latin typeface="Arial" charset="0"/>
                <a:cs typeface="DejaVu Sans" pitchFamily="34" charset="0"/>
              </a:defRPr>
            </a:lvl3pPr>
            <a:lvl4pPr eaLnBrk="0">
              <a:tabLst>
                <a:tab pos="723900" algn="l"/>
                <a:tab pos="1447800" algn="l"/>
                <a:tab pos="2171700" algn="l"/>
                <a:tab pos="2895600" algn="l"/>
                <a:tab pos="3619500" algn="l"/>
                <a:tab pos="4343400" algn="l"/>
                <a:tab pos="5067300" algn="l"/>
              </a:tabLst>
              <a:defRPr>
                <a:solidFill>
                  <a:schemeClr val="tx1"/>
                </a:solidFill>
                <a:latin typeface="Arial" charset="0"/>
                <a:cs typeface="DejaVu Sans" pitchFamily="34" charset="0"/>
              </a:defRPr>
            </a:lvl4pPr>
            <a:lvl5pPr eaLnBrk="0">
              <a:tabLst>
                <a:tab pos="723900" algn="l"/>
                <a:tab pos="1447800" algn="l"/>
                <a:tab pos="2171700" algn="l"/>
                <a:tab pos="2895600" algn="l"/>
                <a:tab pos="3619500" algn="l"/>
                <a:tab pos="4343400" algn="l"/>
                <a:tab pos="5067300" algn="l"/>
              </a:tabLst>
              <a:defRPr>
                <a:solidFill>
                  <a:schemeClr val="tx1"/>
                </a:solidFill>
                <a:latin typeface="Arial" charset="0"/>
                <a:cs typeface="DejaVu Sans" pitchFamily="34"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Lst>
              <a:defRPr>
                <a:solidFill>
                  <a:schemeClr val="tx1"/>
                </a:solidFill>
                <a:latin typeface="Arial" charset="0"/>
                <a:cs typeface="DejaVu Sans" pitchFamily="34"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Lst>
              <a:defRPr>
                <a:solidFill>
                  <a:schemeClr val="tx1"/>
                </a:solidFill>
                <a:latin typeface="Arial" charset="0"/>
                <a:cs typeface="DejaVu Sans" pitchFamily="34"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Lst>
              <a:defRPr>
                <a:solidFill>
                  <a:schemeClr val="tx1"/>
                </a:solidFill>
                <a:latin typeface="Arial" charset="0"/>
                <a:cs typeface="DejaVu Sans" pitchFamily="34"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Lst>
              <a:defRPr>
                <a:solidFill>
                  <a:schemeClr val="tx1"/>
                </a:solidFill>
                <a:latin typeface="Arial" charset="0"/>
                <a:cs typeface="DejaVu Sans" pitchFamily="34" charset="0"/>
              </a:defRPr>
            </a:lvl9pPr>
          </a:lstStyle>
          <a:p>
            <a:pPr eaLnBrk="1"/>
            <a:r>
              <a:rPr lang="en-US">
                <a:solidFill>
                  <a:srgbClr val="000000"/>
                </a:solidFill>
              </a:rPr>
              <a:t>20110813 http://www.ncbi.nlm.nih.gov/sites/genome</a:t>
            </a:r>
          </a:p>
        </p:txBody>
      </p:sp>
    </p:spTree>
    <p:extLst>
      <p:ext uri="{BB962C8B-B14F-4D97-AF65-F5344CB8AC3E}">
        <p14:creationId xmlns:p14="http://schemas.microsoft.com/office/powerpoint/2010/main" val="200581464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Biology PhD angst in the 1800s</a:t>
            </a:r>
            <a:endParaRPr lang="en-GB" dirty="0"/>
          </a:p>
        </p:txBody>
      </p:sp>
      <p:sp>
        <p:nvSpPr>
          <p:cNvPr id="5" name="Content Placeholder 4"/>
          <p:cNvSpPr>
            <a:spLocks noGrp="1"/>
          </p:cNvSpPr>
          <p:nvPr>
            <p:ph idx="1"/>
          </p:nvPr>
        </p:nvSpPr>
        <p:spPr>
          <a:xfrm>
            <a:off x="437745" y="1940668"/>
            <a:ext cx="5266928" cy="1684784"/>
          </a:xfrm>
        </p:spPr>
        <p:txBody>
          <a:bodyPr>
            <a:normAutofit fontScale="92500" lnSpcReduction="20000"/>
          </a:bodyPr>
          <a:lstStyle/>
          <a:p>
            <a:pPr marL="0" indent="0">
              <a:buNone/>
            </a:pPr>
            <a:r>
              <a:rPr lang="en-GB" sz="2800" dirty="0" smtClean="0"/>
              <a:t>“I already had cause to regret that I had so little experience with mathematics and physics… For this reason many facts still remained obscure to me.” </a:t>
            </a:r>
          </a:p>
        </p:txBody>
      </p:sp>
      <p:pic>
        <p:nvPicPr>
          <p:cNvPr id="1026" name="Picture 2" descr="http://upload.wikimedia.org/wikipedia/commons/b/bc/Friedrich_Miesch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9100" y="1916832"/>
            <a:ext cx="2410616" cy="329777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16033" y="5301208"/>
            <a:ext cx="1936749" cy="369332"/>
          </a:xfrm>
          <a:prstGeom prst="rect">
            <a:avLst/>
          </a:prstGeom>
        </p:spPr>
        <p:txBody>
          <a:bodyPr wrap="none">
            <a:spAutoFit/>
          </a:bodyPr>
          <a:lstStyle/>
          <a:p>
            <a:r>
              <a:rPr lang="en-GB" dirty="0"/>
              <a:t>Friedrich </a:t>
            </a:r>
            <a:r>
              <a:rPr lang="en-GB" dirty="0" err="1"/>
              <a:t>Miescher</a:t>
            </a:r>
            <a:endParaRPr lang="en-GB" dirty="0"/>
          </a:p>
        </p:txBody>
      </p:sp>
      <p:sp>
        <p:nvSpPr>
          <p:cNvPr id="6" name="Content Placeholder 4"/>
          <p:cNvSpPr txBox="1">
            <a:spLocks/>
          </p:cNvSpPr>
          <p:nvPr/>
        </p:nvSpPr>
        <p:spPr>
          <a:xfrm>
            <a:off x="467544" y="3985756"/>
            <a:ext cx="5266928" cy="168478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i="1" dirty="0" smtClean="0"/>
              <a:t>His uncle counselled:</a:t>
            </a:r>
          </a:p>
          <a:p>
            <a:pPr marL="0" indent="0">
              <a:buFont typeface="Arial" panose="020B0604020202020204" pitchFamily="34" charset="0"/>
              <a:buNone/>
            </a:pPr>
            <a:endParaRPr lang="en-GB" i="1" dirty="0"/>
          </a:p>
          <a:p>
            <a:pPr marL="0" indent="0">
              <a:buFont typeface="Arial" panose="020B0604020202020204" pitchFamily="34" charset="0"/>
              <a:buNone/>
            </a:pPr>
            <a:r>
              <a:rPr lang="en-GB" i="1" dirty="0" smtClean="0"/>
              <a:t>“I believe you overestimate the importance of special training…”</a:t>
            </a:r>
          </a:p>
        </p:txBody>
      </p:sp>
    </p:spTree>
    <p:extLst>
      <p:ext uri="{BB962C8B-B14F-4D97-AF65-F5344CB8AC3E}">
        <p14:creationId xmlns:p14="http://schemas.microsoft.com/office/powerpoint/2010/main" val="237871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4473"/>
            <a:ext cx="9148320" cy="435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5603" name="Text Box 2"/>
          <p:cNvSpPr txBox="1">
            <a:spLocks noChangeArrowheads="1"/>
          </p:cNvSpPr>
          <p:nvPr/>
        </p:nvSpPr>
        <p:spPr bwMode="auto">
          <a:xfrm>
            <a:off x="463680" y="6195531"/>
            <a:ext cx="8193600" cy="37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58421" rIns="81639" bIns="40820"/>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9pPr>
          </a:lstStyle>
          <a:p>
            <a:pPr algn="ctr" eaLnBrk="1"/>
            <a:r>
              <a:rPr lang="en-GB" sz="2000" b="1">
                <a:solidFill>
                  <a:srgbClr val="000000"/>
                </a:solidFill>
                <a:ea typeface="宋体" pitchFamily="2" charset="-122"/>
              </a:rPr>
              <a:t>ED Green</a:t>
            </a:r>
            <a:r>
              <a:rPr lang="en-GB" sz="2000" b="1" i="1">
                <a:solidFill>
                  <a:srgbClr val="000000"/>
                </a:solidFill>
                <a:ea typeface="宋体" pitchFamily="2" charset="-122"/>
              </a:rPr>
              <a:t> </a:t>
            </a:r>
            <a:r>
              <a:rPr lang="en-GB" sz="2000" b="1" i="1">
                <a:solidFill>
                  <a:srgbClr val="000000"/>
                </a:solidFill>
              </a:rPr>
              <a:t>et al.</a:t>
            </a:r>
            <a:r>
              <a:rPr lang="en-GB" sz="2000" b="1">
                <a:solidFill>
                  <a:srgbClr val="000000"/>
                </a:solidFill>
              </a:rPr>
              <a:t> </a:t>
            </a:r>
            <a:r>
              <a:rPr lang="en-GB" sz="2000" b="1" i="1">
                <a:solidFill>
                  <a:srgbClr val="000000"/>
                </a:solidFill>
              </a:rPr>
              <a:t>Nature</a:t>
            </a:r>
            <a:r>
              <a:rPr lang="en-GB" sz="2000" b="1">
                <a:solidFill>
                  <a:srgbClr val="000000"/>
                </a:solidFill>
              </a:rPr>
              <a:t> 470, 204-213 (2011) doi:10.1038/nature09764</a:t>
            </a:r>
          </a:p>
        </p:txBody>
      </p:sp>
      <p:sp>
        <p:nvSpPr>
          <p:cNvPr id="25604" name="Rectangle 3"/>
          <p:cNvSpPr>
            <a:spLocks noGrp="1" noChangeArrowheads="1"/>
          </p:cNvSpPr>
          <p:nvPr>
            <p:ph type="title"/>
          </p:nvPr>
        </p:nvSpPr>
        <p:spPr>
          <a:xfrm>
            <a:off x="456481" y="313953"/>
            <a:ext cx="8228160" cy="1062832"/>
          </a:xfrm>
        </p:spPr>
        <p:txBody>
          <a:bodyPr tIns="35203"/>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Achievements Since the HGP</a:t>
            </a:r>
          </a:p>
        </p:txBody>
      </p:sp>
    </p:spTree>
    <p:extLst>
      <p:ext uri="{BB962C8B-B14F-4D97-AF65-F5344CB8AC3E}">
        <p14:creationId xmlns:p14="http://schemas.microsoft.com/office/powerpoint/2010/main" val="129240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a:xfrm>
            <a:off x="456481" y="313953"/>
            <a:ext cx="8228160" cy="1062832"/>
          </a:xfrm>
        </p:spPr>
        <p:txBody>
          <a:bodyPr tIns="35203"/>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smtClean="0"/>
              <a:t>Economic Impact of the Project</a:t>
            </a:r>
          </a:p>
        </p:txBody>
      </p:sp>
      <p:sp>
        <p:nvSpPr>
          <p:cNvPr id="26627" name="Rectangle 2"/>
          <p:cNvSpPr>
            <a:spLocks noGrp="1" noChangeArrowheads="1"/>
          </p:cNvSpPr>
          <p:nvPr>
            <p:ph type="body" idx="1"/>
          </p:nvPr>
        </p:nvSpPr>
        <p:spPr>
          <a:xfrm>
            <a:off x="456481" y="1604329"/>
            <a:ext cx="8228160" cy="4444307"/>
          </a:xfrm>
        </p:spPr>
        <p:txBody>
          <a:bodyPr>
            <a:normAutofit/>
          </a:bodyPr>
          <a:lstStyle/>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Battelle Technology Partnership Practice released a study in May 2011 that quantifies the economic impact of the HGP was </a:t>
            </a:r>
            <a:r>
              <a:rPr lang="en-US" b="1" dirty="0" smtClean="0"/>
              <a:t>$796 billion!</a:t>
            </a:r>
          </a:p>
          <a:p>
            <a:pPr marL="391686"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Genomics supports: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&gt;51,000 jobs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Indirectly, 310,000 jobs</a:t>
            </a:r>
          </a:p>
          <a:p>
            <a:pPr marL="783372" lvl="1" indent="-293764">
              <a:buSzPct val="45000"/>
              <a:buFont typeface="Wingdings" pitchFamily="2" charset="2"/>
              <a:buChar cha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dirty="0" smtClean="0"/>
              <a:t>Adds at least $67 billion to the US economy</a:t>
            </a:r>
          </a:p>
        </p:txBody>
      </p:sp>
      <p:sp>
        <p:nvSpPr>
          <p:cNvPr id="26628" name="Text Box 3"/>
          <p:cNvSpPr txBox="1">
            <a:spLocks noChangeArrowheads="1"/>
          </p:cNvSpPr>
          <p:nvPr/>
        </p:nvSpPr>
        <p:spPr bwMode="auto">
          <a:xfrm>
            <a:off x="0" y="6544047"/>
            <a:ext cx="3280320" cy="31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55221" rIns="81639" bIns="40820"/>
          <a:lstStyle>
            <a:lvl1pPr eaLnBrk="0">
              <a:tabLst>
                <a:tab pos="723900" algn="l"/>
                <a:tab pos="1447800" algn="l"/>
                <a:tab pos="2171700" algn="l"/>
                <a:tab pos="2895600" algn="l"/>
              </a:tabLst>
              <a:defRPr>
                <a:solidFill>
                  <a:schemeClr val="tx1"/>
                </a:solidFill>
                <a:latin typeface="Arial" charset="0"/>
                <a:cs typeface="DejaVu Sans" pitchFamily="34" charset="0"/>
              </a:defRPr>
            </a:lvl1pPr>
            <a:lvl2pPr eaLnBrk="0">
              <a:tabLst>
                <a:tab pos="723900" algn="l"/>
                <a:tab pos="1447800" algn="l"/>
                <a:tab pos="2171700" algn="l"/>
                <a:tab pos="2895600" algn="l"/>
              </a:tabLst>
              <a:defRPr>
                <a:solidFill>
                  <a:schemeClr val="tx1"/>
                </a:solidFill>
                <a:latin typeface="Arial" charset="0"/>
                <a:cs typeface="DejaVu Sans" pitchFamily="34" charset="0"/>
              </a:defRPr>
            </a:lvl2pPr>
            <a:lvl3pPr eaLnBrk="0">
              <a:tabLst>
                <a:tab pos="723900" algn="l"/>
                <a:tab pos="1447800" algn="l"/>
                <a:tab pos="2171700" algn="l"/>
                <a:tab pos="2895600" algn="l"/>
              </a:tabLst>
              <a:defRPr>
                <a:solidFill>
                  <a:schemeClr val="tx1"/>
                </a:solidFill>
                <a:latin typeface="Arial" charset="0"/>
                <a:cs typeface="DejaVu Sans" pitchFamily="34" charset="0"/>
              </a:defRPr>
            </a:lvl3pPr>
            <a:lvl4pPr eaLnBrk="0">
              <a:tabLst>
                <a:tab pos="723900" algn="l"/>
                <a:tab pos="1447800" algn="l"/>
                <a:tab pos="2171700" algn="l"/>
                <a:tab pos="2895600" algn="l"/>
              </a:tabLst>
              <a:defRPr>
                <a:solidFill>
                  <a:schemeClr val="tx1"/>
                </a:solidFill>
                <a:latin typeface="Arial" charset="0"/>
                <a:cs typeface="DejaVu Sans" pitchFamily="34" charset="0"/>
              </a:defRPr>
            </a:lvl4pPr>
            <a:lvl5pPr eaLnBrk="0">
              <a:tabLst>
                <a:tab pos="723900" algn="l"/>
                <a:tab pos="1447800" algn="l"/>
                <a:tab pos="2171700" algn="l"/>
                <a:tab pos="2895600" algn="l"/>
              </a:tabLst>
              <a:defRPr>
                <a:solidFill>
                  <a:schemeClr val="tx1"/>
                </a:solidFill>
                <a:latin typeface="Arial" charset="0"/>
                <a:cs typeface="DejaVu Sans" pitchFamily="34"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cs typeface="DejaVu Sans" pitchFamily="34"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cs typeface="DejaVu Sans" pitchFamily="34"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cs typeface="DejaVu Sans" pitchFamily="34"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Lst>
              <a:defRPr>
                <a:solidFill>
                  <a:schemeClr val="tx1"/>
                </a:solidFill>
                <a:latin typeface="Arial" charset="0"/>
                <a:cs typeface="DejaVu Sans" pitchFamily="34" charset="0"/>
              </a:defRPr>
            </a:lvl9pPr>
          </a:lstStyle>
          <a:p>
            <a:pPr eaLnBrk="1"/>
            <a:r>
              <a:rPr lang="en-US" dirty="0">
                <a:solidFill>
                  <a:srgbClr val="000000"/>
                </a:solidFill>
              </a:rPr>
              <a:t>http://www.genome.gov/27544383</a:t>
            </a:r>
          </a:p>
        </p:txBody>
      </p:sp>
    </p:spTree>
    <p:extLst>
      <p:ext uri="{BB962C8B-B14F-4D97-AF65-F5344CB8AC3E}">
        <p14:creationId xmlns:p14="http://schemas.microsoft.com/office/powerpoint/2010/main" val="14735224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2004 onwards: </a:t>
            </a:r>
            <a:br>
              <a:rPr lang="en-GB" dirty="0" smtClean="0"/>
            </a:br>
            <a:r>
              <a:rPr lang="en-GB" dirty="0" smtClean="0"/>
              <a:t>Beyond 1 species, 1 genome</a:t>
            </a:r>
            <a:endParaRPr lang="en-GB" dirty="0"/>
          </a:p>
        </p:txBody>
      </p:sp>
      <p:sp>
        <p:nvSpPr>
          <p:cNvPr id="3" name="Content Placeholder 2"/>
          <p:cNvSpPr>
            <a:spLocks noGrp="1"/>
          </p:cNvSpPr>
          <p:nvPr>
            <p:ph idx="1"/>
          </p:nvPr>
        </p:nvSpPr>
        <p:spPr/>
        <p:txBody>
          <a:bodyPr/>
          <a:lstStyle/>
          <a:p>
            <a:r>
              <a:rPr lang="en-GB" dirty="0" smtClean="0"/>
              <a:t>Cost of producing a single genome could vary from $10,000s to $100,000s using capillary sequencers</a:t>
            </a:r>
          </a:p>
          <a:p>
            <a:r>
              <a:rPr lang="en-GB" dirty="0" smtClean="0"/>
              <a:t>Labour intensive methodology</a:t>
            </a:r>
          </a:p>
          <a:p>
            <a:endParaRPr lang="en-GB" dirty="0"/>
          </a:p>
          <a:p>
            <a:r>
              <a:rPr lang="en-GB" dirty="0" smtClean="0"/>
              <a:t>New methods were required to lower the overall cost per genome</a:t>
            </a:r>
            <a:endParaRPr lang="en-GB" dirty="0"/>
          </a:p>
        </p:txBody>
      </p:sp>
    </p:spTree>
    <p:extLst>
      <p:ext uri="{BB962C8B-B14F-4D97-AF65-F5344CB8AC3E}">
        <p14:creationId xmlns:p14="http://schemas.microsoft.com/office/powerpoint/2010/main" val="81984031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Second generation short read technologies</a:t>
            </a:r>
            <a:endParaRPr lang="en-GB" dirty="0"/>
          </a:p>
        </p:txBody>
      </p:sp>
    </p:spTree>
    <p:extLst>
      <p:ext uri="{BB962C8B-B14F-4D97-AF65-F5344CB8AC3E}">
        <p14:creationId xmlns:p14="http://schemas.microsoft.com/office/powerpoint/2010/main" val="29498230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eaLnBrk="1" hangingPunct="1"/>
            <a:r>
              <a:rPr lang="en-GB" altLang="en-US" dirty="0" smtClean="0"/>
              <a:t>Large scale sequencing 2006</a:t>
            </a:r>
          </a:p>
        </p:txBody>
      </p:sp>
      <p:grpSp>
        <p:nvGrpSpPr>
          <p:cNvPr id="2" name="Group 3"/>
          <p:cNvGrpSpPr>
            <a:grpSpLocks/>
          </p:cNvGrpSpPr>
          <p:nvPr/>
        </p:nvGrpSpPr>
        <p:grpSpPr bwMode="auto">
          <a:xfrm>
            <a:off x="737964" y="3753777"/>
            <a:ext cx="7632700" cy="1871662"/>
            <a:chOff x="296" y="2312"/>
            <a:chExt cx="5112" cy="1512"/>
          </a:xfrm>
        </p:grpSpPr>
        <p:sp>
          <p:nvSpPr>
            <p:cNvPr id="33803" name="AutoShape 4"/>
            <p:cNvSpPr>
              <a:spLocks noChangeArrowheads="1"/>
            </p:cNvSpPr>
            <p:nvPr/>
          </p:nvSpPr>
          <p:spPr bwMode="auto">
            <a:xfrm>
              <a:off x="296" y="2312"/>
              <a:ext cx="5112" cy="1512"/>
            </a:xfrm>
            <a:prstGeom prst="flowChartAlternateProcess">
              <a:avLst/>
            </a:prstGeom>
            <a:solidFill>
              <a:schemeClr val="accent2">
                <a:alpha val="30196"/>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endParaRPr lang="en-GB" altLang="en-US">
                <a:latin typeface="Calibri" pitchFamily="34" charset="0"/>
              </a:endParaRPr>
            </a:p>
          </p:txBody>
        </p:sp>
        <p:sp>
          <p:nvSpPr>
            <p:cNvPr id="33804" name="Text Box 5"/>
            <p:cNvSpPr txBox="1">
              <a:spLocks noChangeArrowheads="1"/>
            </p:cNvSpPr>
            <p:nvPr/>
          </p:nvSpPr>
          <p:spPr bwMode="auto">
            <a:xfrm>
              <a:off x="2888" y="2737"/>
              <a:ext cx="1845" cy="1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r>
                <a:rPr lang="en-GB" altLang="en-US" sz="1600">
                  <a:latin typeface="Calibri" pitchFamily="34" charset="0"/>
                </a:rPr>
                <a:t>74x Capillary Sequencers</a:t>
              </a:r>
            </a:p>
            <a:p>
              <a:r>
                <a:rPr lang="en-GB" altLang="en-US" sz="1600">
                  <a:latin typeface="Calibri" pitchFamily="34" charset="0"/>
                </a:rPr>
                <a:t>10 FTEs</a:t>
              </a:r>
            </a:p>
            <a:p>
              <a:r>
                <a:rPr lang="en-GB" altLang="en-US" sz="1600">
                  <a:latin typeface="Calibri" pitchFamily="34" charset="0"/>
                </a:rPr>
                <a:t>15-40 runs per day</a:t>
              </a:r>
            </a:p>
            <a:p>
              <a:r>
                <a:rPr lang="en-US" altLang="en-US" sz="1600" b="1">
                  <a:latin typeface="Calibri" pitchFamily="34" charset="0"/>
                </a:rPr>
                <a:t>1-2Mb per instrument per day</a:t>
              </a:r>
            </a:p>
            <a:p>
              <a:r>
                <a:rPr lang="en-US" altLang="en-US" sz="1600" b="1">
                  <a:latin typeface="Calibri" pitchFamily="34" charset="0"/>
                </a:rPr>
                <a:t>120Mb total capacity per day </a:t>
              </a:r>
              <a:endParaRPr lang="en-GB" altLang="en-US" sz="1600">
                <a:latin typeface="Calibri" pitchFamily="34" charset="0"/>
              </a:endParaRPr>
            </a:p>
          </p:txBody>
        </p:sp>
        <p:sp>
          <p:nvSpPr>
            <p:cNvPr id="33805" name="AutoShape 6"/>
            <p:cNvSpPr>
              <a:spLocks noChangeArrowheads="1"/>
            </p:cNvSpPr>
            <p:nvPr/>
          </p:nvSpPr>
          <p:spPr bwMode="auto">
            <a:xfrm>
              <a:off x="1968" y="2392"/>
              <a:ext cx="1736" cy="312"/>
            </a:xfrm>
            <a:prstGeom prst="flowChartAlternateProcess">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endParaRPr lang="en-GB" altLang="en-US">
                <a:latin typeface="Calibri" pitchFamily="34" charset="0"/>
              </a:endParaRPr>
            </a:p>
          </p:txBody>
        </p:sp>
        <p:sp>
          <p:nvSpPr>
            <p:cNvPr id="33806" name="Text Box 7"/>
            <p:cNvSpPr txBox="1">
              <a:spLocks noChangeArrowheads="1"/>
            </p:cNvSpPr>
            <p:nvPr/>
          </p:nvSpPr>
          <p:spPr bwMode="auto">
            <a:xfrm>
              <a:off x="2379" y="2425"/>
              <a:ext cx="119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r>
                <a:rPr lang="en-GB" altLang="en-US" sz="2000" b="1">
                  <a:solidFill>
                    <a:schemeClr val="accent2"/>
                  </a:solidFill>
                  <a:latin typeface="Calibri" pitchFamily="34" charset="0"/>
                </a:rPr>
                <a:t>SEQUENCING</a:t>
              </a:r>
            </a:p>
          </p:txBody>
        </p:sp>
        <p:sp>
          <p:nvSpPr>
            <p:cNvPr id="33807" name="AutoShape 8" descr="2"/>
            <p:cNvSpPr>
              <a:spLocks noChangeArrowheads="1"/>
            </p:cNvSpPr>
            <p:nvPr/>
          </p:nvSpPr>
          <p:spPr bwMode="auto">
            <a:xfrm>
              <a:off x="432" y="2400"/>
              <a:ext cx="1792" cy="1328"/>
            </a:xfrm>
            <a:prstGeom prst="flowChartAlternateProcess">
              <a:avLst/>
            </a:prstGeom>
            <a:blipFill dpi="0" rotWithShape="1">
              <a:blip r:embed="rId3"/>
              <a:srcRect/>
              <a:stretch>
                <a:fillRect/>
              </a:stretch>
            </a:blipFill>
            <a:ln w="38100" algn="ctr">
              <a:solidFill>
                <a:schemeClr val="bg1"/>
              </a:solidFill>
              <a:miter lim="800000"/>
              <a:headEnd/>
              <a:tailEnd/>
            </a:ln>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endParaRPr lang="en-GB" altLang="en-US">
                <a:latin typeface="Calibri" pitchFamily="34" charset="0"/>
              </a:endParaRPr>
            </a:p>
          </p:txBody>
        </p:sp>
      </p:grpSp>
      <p:grpSp>
        <p:nvGrpSpPr>
          <p:cNvPr id="3" name="Group 9"/>
          <p:cNvGrpSpPr>
            <a:grpSpLocks/>
          </p:cNvGrpSpPr>
          <p:nvPr/>
        </p:nvGrpSpPr>
        <p:grpSpPr bwMode="auto">
          <a:xfrm>
            <a:off x="737964" y="1780514"/>
            <a:ext cx="7632700" cy="1871663"/>
            <a:chOff x="296" y="752"/>
            <a:chExt cx="5112" cy="1512"/>
          </a:xfrm>
        </p:grpSpPr>
        <p:sp>
          <p:nvSpPr>
            <p:cNvPr id="33798" name="AutoShape 10"/>
            <p:cNvSpPr>
              <a:spLocks noChangeArrowheads="1"/>
            </p:cNvSpPr>
            <p:nvPr/>
          </p:nvSpPr>
          <p:spPr bwMode="auto">
            <a:xfrm>
              <a:off x="296" y="752"/>
              <a:ext cx="5112" cy="1512"/>
            </a:xfrm>
            <a:prstGeom prst="flowChartAlternateProcess">
              <a:avLst/>
            </a:prstGeom>
            <a:solidFill>
              <a:schemeClr val="accent2">
                <a:alpha val="30196"/>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endParaRPr lang="en-GB" altLang="en-US">
                <a:latin typeface="Calibri" pitchFamily="34" charset="0"/>
              </a:endParaRPr>
            </a:p>
          </p:txBody>
        </p:sp>
        <p:sp>
          <p:nvSpPr>
            <p:cNvPr id="33799" name="Text Box 11"/>
            <p:cNvSpPr txBox="1">
              <a:spLocks noChangeArrowheads="1"/>
            </p:cNvSpPr>
            <p:nvPr/>
          </p:nvSpPr>
          <p:spPr bwMode="auto">
            <a:xfrm>
              <a:off x="2667" y="1241"/>
              <a:ext cx="2150" cy="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r>
                <a:rPr lang="en-GB" altLang="en-US" sz="1800" dirty="0">
                  <a:latin typeface="Calibri" pitchFamily="34" charset="0"/>
                </a:rPr>
                <a:t>Rooms of equipment</a:t>
              </a:r>
            </a:p>
            <a:p>
              <a:r>
                <a:rPr lang="en-GB" altLang="en-US" sz="1800" dirty="0" err="1">
                  <a:latin typeface="Calibri" pitchFamily="34" charset="0"/>
                </a:rPr>
                <a:t>Subcloning</a:t>
              </a:r>
              <a:r>
                <a:rPr lang="en-GB" altLang="en-US" sz="1800" dirty="0">
                  <a:latin typeface="Calibri" pitchFamily="34" charset="0"/>
                </a:rPr>
                <a:t> &gt; picking &gt; prepping </a:t>
              </a:r>
            </a:p>
            <a:p>
              <a:r>
                <a:rPr lang="en-GB" altLang="en-US" sz="1800" dirty="0">
                  <a:latin typeface="Calibri" pitchFamily="34" charset="0"/>
                </a:rPr>
                <a:t>35 FTEs</a:t>
              </a:r>
            </a:p>
            <a:p>
              <a:r>
                <a:rPr lang="en-GB" altLang="en-US" sz="1800" dirty="0">
                  <a:latin typeface="Calibri" pitchFamily="34" charset="0"/>
                </a:rPr>
                <a:t>3-4 weeks</a:t>
              </a:r>
              <a:endParaRPr lang="en-GB" altLang="en-US" sz="1800" b="1" dirty="0">
                <a:latin typeface="Calibri" pitchFamily="34" charset="0"/>
              </a:endParaRPr>
            </a:p>
          </p:txBody>
        </p:sp>
        <p:sp>
          <p:nvSpPr>
            <p:cNvPr id="33800" name="AutoShape 12"/>
            <p:cNvSpPr>
              <a:spLocks noChangeArrowheads="1"/>
            </p:cNvSpPr>
            <p:nvPr/>
          </p:nvSpPr>
          <p:spPr bwMode="auto">
            <a:xfrm>
              <a:off x="1968" y="840"/>
              <a:ext cx="1736" cy="312"/>
            </a:xfrm>
            <a:prstGeom prst="flowChartAlternateProcess">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endParaRPr lang="en-GB" altLang="en-US">
                <a:latin typeface="Calibri" pitchFamily="34" charset="0"/>
              </a:endParaRPr>
            </a:p>
          </p:txBody>
        </p:sp>
        <p:sp>
          <p:nvSpPr>
            <p:cNvPr id="33801" name="Text Box 13"/>
            <p:cNvSpPr txBox="1">
              <a:spLocks noChangeArrowheads="1"/>
            </p:cNvSpPr>
            <p:nvPr/>
          </p:nvSpPr>
          <p:spPr bwMode="auto">
            <a:xfrm>
              <a:off x="2379" y="873"/>
              <a:ext cx="119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r>
                <a:rPr lang="en-GB" altLang="en-US" sz="2000" b="1">
                  <a:solidFill>
                    <a:schemeClr val="accent2"/>
                  </a:solidFill>
                  <a:latin typeface="Calibri" pitchFamily="34" charset="0"/>
                </a:rPr>
                <a:t>PRODUCTION</a:t>
              </a:r>
            </a:p>
          </p:txBody>
        </p:sp>
        <p:sp>
          <p:nvSpPr>
            <p:cNvPr id="33802" name="AutoShape 14" descr="1"/>
            <p:cNvSpPr>
              <a:spLocks noChangeArrowheads="1"/>
            </p:cNvSpPr>
            <p:nvPr/>
          </p:nvSpPr>
          <p:spPr bwMode="auto">
            <a:xfrm>
              <a:off x="432" y="848"/>
              <a:ext cx="1792" cy="1328"/>
            </a:xfrm>
            <a:prstGeom prst="flowChartAlternateProcess">
              <a:avLst/>
            </a:prstGeom>
            <a:blipFill dpi="0" rotWithShape="1">
              <a:blip r:embed="rId4"/>
              <a:srcRect/>
              <a:stretch>
                <a:fillRect/>
              </a:stretch>
            </a:blipFill>
            <a:ln w="38100" algn="ctr">
              <a:solidFill>
                <a:schemeClr val="bg1"/>
              </a:solidFill>
              <a:miter lim="800000"/>
              <a:headEnd/>
              <a:tailEnd/>
            </a:ln>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endParaRPr lang="en-GB" altLang="en-US">
                <a:latin typeface="Calibri" pitchFamily="34" charset="0"/>
              </a:endParaRPr>
            </a:p>
          </p:txBody>
        </p:sp>
      </p:grpSp>
    </p:spTree>
    <p:extLst>
      <p:ext uri="{BB962C8B-B14F-4D97-AF65-F5344CB8AC3E}">
        <p14:creationId xmlns:p14="http://schemas.microsoft.com/office/powerpoint/2010/main" val="726754802"/>
      </p:ext>
    </p:extLst>
  </p:cSld>
  <p:clrMapOvr>
    <a:masterClrMapping/>
  </p:clrMapOvr>
  <p:transition advTm="34641"/>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GB" altLang="en-US" dirty="0" smtClean="0"/>
              <a:t>Large scale sequencing 2008</a:t>
            </a:r>
            <a:endParaRPr lang="en-US" altLang="en-US" dirty="0" smtClean="0"/>
          </a:p>
        </p:txBody>
      </p:sp>
      <p:pic>
        <p:nvPicPr>
          <p:cNvPr id="34820" name="Picture 2" descr="http://www.exeter.ac.uk/media/universityofexeter/webteam/shared/righthandimages218px/research/sequenc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7930" y="2148681"/>
            <a:ext cx="4186238"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Box 5"/>
          <p:cNvSpPr txBox="1">
            <a:spLocks noChangeArrowheads="1"/>
          </p:cNvSpPr>
          <p:nvPr/>
        </p:nvSpPr>
        <p:spPr bwMode="auto">
          <a:xfrm>
            <a:off x="1539868" y="5172868"/>
            <a:ext cx="6048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algn="r" eaLnBrk="0" fontAlgn="base" hangingPunct="0">
              <a:spcBef>
                <a:spcPct val="0"/>
              </a:spcBef>
              <a:spcAft>
                <a:spcPct val="0"/>
              </a:spcAft>
              <a:defRPr sz="2400">
                <a:solidFill>
                  <a:schemeClr val="tx1"/>
                </a:solidFill>
                <a:latin typeface="Times" pitchFamily="18" charset="0"/>
              </a:defRPr>
            </a:lvl6pPr>
            <a:lvl7pPr marL="2971800" indent="-228600" algn="r" eaLnBrk="0" fontAlgn="base" hangingPunct="0">
              <a:spcBef>
                <a:spcPct val="0"/>
              </a:spcBef>
              <a:spcAft>
                <a:spcPct val="0"/>
              </a:spcAft>
              <a:defRPr sz="2400">
                <a:solidFill>
                  <a:schemeClr val="tx1"/>
                </a:solidFill>
                <a:latin typeface="Times" pitchFamily="18" charset="0"/>
              </a:defRPr>
            </a:lvl7pPr>
            <a:lvl8pPr marL="3429000" indent="-228600" algn="r" eaLnBrk="0" fontAlgn="base" hangingPunct="0">
              <a:spcBef>
                <a:spcPct val="0"/>
              </a:spcBef>
              <a:spcAft>
                <a:spcPct val="0"/>
              </a:spcAft>
              <a:defRPr sz="2400">
                <a:solidFill>
                  <a:schemeClr val="tx1"/>
                </a:solidFill>
                <a:latin typeface="Times" pitchFamily="18" charset="0"/>
              </a:defRPr>
            </a:lvl8pPr>
            <a:lvl9pPr marL="3886200" indent="-228600" algn="r" eaLnBrk="0" fontAlgn="base" hangingPunct="0">
              <a:spcBef>
                <a:spcPct val="0"/>
              </a:spcBef>
              <a:spcAft>
                <a:spcPct val="0"/>
              </a:spcAft>
              <a:defRPr sz="2400">
                <a:solidFill>
                  <a:schemeClr val="tx1"/>
                </a:solidFill>
                <a:latin typeface="Times" pitchFamily="18" charset="0"/>
              </a:defRPr>
            </a:lvl9pPr>
          </a:lstStyle>
          <a:p>
            <a:pPr algn="ctr"/>
            <a:r>
              <a:rPr lang="en-GB" altLang="en-US" b="1" dirty="0">
                <a:latin typeface="Arial" pitchFamily="34" charset="0"/>
                <a:cs typeface="Arial" pitchFamily="34" charset="0"/>
              </a:rPr>
              <a:t>Illumina GAII sequencer</a:t>
            </a:r>
          </a:p>
        </p:txBody>
      </p:sp>
    </p:spTree>
    <p:extLst>
      <p:ext uri="{BB962C8B-B14F-4D97-AF65-F5344CB8AC3E}">
        <p14:creationId xmlns:p14="http://schemas.microsoft.com/office/powerpoint/2010/main" val="2256442513"/>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Key advantages over Sanger Sequencing</a:t>
            </a:r>
            <a:endParaRPr lang="en-GB" dirty="0"/>
          </a:p>
        </p:txBody>
      </p:sp>
      <p:sp>
        <p:nvSpPr>
          <p:cNvPr id="3" name="Content Placeholder 2"/>
          <p:cNvSpPr>
            <a:spLocks noGrp="1"/>
          </p:cNvSpPr>
          <p:nvPr>
            <p:ph idx="1"/>
          </p:nvPr>
        </p:nvSpPr>
        <p:spPr>
          <a:xfrm>
            <a:off x="457200" y="1600201"/>
            <a:ext cx="8229600" cy="1858984"/>
          </a:xfrm>
        </p:spPr>
        <p:txBody>
          <a:bodyPr>
            <a:normAutofit fontScale="92500" lnSpcReduction="20000"/>
          </a:bodyPr>
          <a:lstStyle/>
          <a:p>
            <a:r>
              <a:rPr lang="en-GB" dirty="0" smtClean="0"/>
              <a:t>Hugely reduced labour requirements</a:t>
            </a:r>
          </a:p>
          <a:p>
            <a:r>
              <a:rPr lang="en-GB" dirty="0" smtClean="0"/>
              <a:t>Cost per sequence</a:t>
            </a:r>
          </a:p>
          <a:p>
            <a:r>
              <a:rPr lang="en-GB" dirty="0" smtClean="0"/>
              <a:t>Reduced time to result</a:t>
            </a:r>
          </a:p>
          <a:p>
            <a:r>
              <a:rPr lang="en-GB" dirty="0" smtClean="0"/>
              <a:t>Decentralisation</a:t>
            </a:r>
          </a:p>
          <a:p>
            <a:endParaRPr lang="en-GB" dirty="0" smtClean="0"/>
          </a:p>
          <a:p>
            <a:endParaRPr lang="en-GB" dirty="0"/>
          </a:p>
        </p:txBody>
      </p:sp>
      <p:pic>
        <p:nvPicPr>
          <p:cNvPr id="4"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668992"/>
            <a:ext cx="5910817" cy="275444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516216" y="4581128"/>
            <a:ext cx="432048"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6935573" y="4771415"/>
            <a:ext cx="432048"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6776875" y="4869160"/>
            <a:ext cx="432048"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 name="Group 25"/>
          <p:cNvGrpSpPr/>
          <p:nvPr/>
        </p:nvGrpSpPr>
        <p:grpSpPr>
          <a:xfrm>
            <a:off x="1268901" y="3459185"/>
            <a:ext cx="7648660" cy="2646542"/>
            <a:chOff x="1268901" y="3459185"/>
            <a:chExt cx="7648660" cy="2646542"/>
          </a:xfrm>
        </p:grpSpPr>
        <p:sp>
          <p:nvSpPr>
            <p:cNvPr id="6" name="TextBox 5"/>
            <p:cNvSpPr txBox="1"/>
            <p:nvPr/>
          </p:nvSpPr>
          <p:spPr>
            <a:xfrm>
              <a:off x="6559846" y="5059447"/>
              <a:ext cx="172394" cy="111159"/>
            </a:xfrm>
            <a:prstGeom prst="rect">
              <a:avLst/>
            </a:prstGeom>
            <a:solidFill>
              <a:schemeClr val="accent2"/>
            </a:solidFill>
          </p:spPr>
          <p:txBody>
            <a:bodyPr wrap="square" rtlCol="0">
              <a:spAutoFit/>
            </a:bodyPr>
            <a:lstStyle/>
            <a:p>
              <a:endParaRPr lang="en-GB" dirty="0"/>
            </a:p>
          </p:txBody>
        </p:sp>
        <p:cxnSp>
          <p:nvCxnSpPr>
            <p:cNvPr id="7" name="Straight Arrow Connector 6"/>
            <p:cNvCxnSpPr/>
            <p:nvPr/>
          </p:nvCxnSpPr>
          <p:spPr>
            <a:xfrm flipH="1" flipV="1">
              <a:off x="6702434" y="5170606"/>
              <a:ext cx="1181934" cy="80154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7740352" y="5749828"/>
              <a:ext cx="1177209" cy="222318"/>
            </a:xfrm>
            <a:prstGeom prst="rect">
              <a:avLst/>
            </a:prstGeom>
            <a:noFill/>
          </p:spPr>
          <p:txBody>
            <a:bodyPr wrap="square" rtlCol="0">
              <a:spAutoFit/>
            </a:bodyPr>
            <a:lstStyle/>
            <a:p>
              <a:pPr algn="ctr"/>
              <a:r>
                <a:rPr lang="en-GB" dirty="0" err="1" smtClean="0"/>
                <a:t>PacBio</a:t>
              </a:r>
              <a:endParaRPr lang="en-GB" dirty="0"/>
            </a:p>
          </p:txBody>
        </p:sp>
        <p:grpSp>
          <p:nvGrpSpPr>
            <p:cNvPr id="14" name="Group 13"/>
            <p:cNvGrpSpPr/>
            <p:nvPr/>
          </p:nvGrpSpPr>
          <p:grpSpPr>
            <a:xfrm>
              <a:off x="1268901" y="3459185"/>
              <a:ext cx="3468413" cy="2206015"/>
              <a:chOff x="1261242" y="1781503"/>
              <a:chExt cx="3468413" cy="2206015"/>
            </a:xfrm>
          </p:grpSpPr>
          <p:sp>
            <p:nvSpPr>
              <p:cNvPr id="15" name="Oval 14"/>
              <p:cNvSpPr/>
              <p:nvPr/>
            </p:nvSpPr>
            <p:spPr>
              <a:xfrm>
                <a:off x="1261242" y="1781503"/>
                <a:ext cx="3468413" cy="1056289"/>
              </a:xfrm>
              <a:prstGeom prst="ellipse">
                <a:avLst/>
              </a:prstGeom>
              <a:solidFill>
                <a:schemeClr val="accent1">
                  <a:alpha val="16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6" name="Straight Arrow Connector 15"/>
              <p:cNvCxnSpPr/>
              <p:nvPr/>
            </p:nvCxnSpPr>
            <p:spPr>
              <a:xfrm flipV="1">
                <a:off x="2412124" y="2837793"/>
                <a:ext cx="236483" cy="7094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813034" y="3618186"/>
                <a:ext cx="1671145" cy="369332"/>
              </a:xfrm>
              <a:prstGeom prst="rect">
                <a:avLst/>
              </a:prstGeom>
              <a:noFill/>
            </p:spPr>
            <p:txBody>
              <a:bodyPr wrap="square" rtlCol="0">
                <a:spAutoFit/>
              </a:bodyPr>
              <a:lstStyle/>
              <a:p>
                <a:r>
                  <a:rPr lang="en-GB" dirty="0" smtClean="0"/>
                  <a:t>Sanger era</a:t>
                </a:r>
                <a:endParaRPr lang="en-GB" dirty="0"/>
              </a:p>
            </p:txBody>
          </p:sp>
        </p:grpSp>
        <p:grpSp>
          <p:nvGrpSpPr>
            <p:cNvPr id="18" name="Group 17"/>
            <p:cNvGrpSpPr/>
            <p:nvPr/>
          </p:nvGrpSpPr>
          <p:grpSpPr>
            <a:xfrm>
              <a:off x="2995448" y="3962525"/>
              <a:ext cx="1883980" cy="2106165"/>
              <a:chOff x="3854667" y="2554014"/>
              <a:chExt cx="1883980" cy="2106165"/>
            </a:xfrm>
          </p:grpSpPr>
          <p:sp>
            <p:nvSpPr>
              <p:cNvPr id="19" name="Oval 18"/>
              <p:cNvSpPr/>
              <p:nvPr/>
            </p:nvSpPr>
            <p:spPr>
              <a:xfrm>
                <a:off x="4690240" y="2554014"/>
                <a:ext cx="1048407" cy="1248838"/>
              </a:xfrm>
              <a:prstGeom prst="ellipse">
                <a:avLst/>
              </a:prstGeom>
              <a:solidFill>
                <a:srgbClr val="00B050">
                  <a:alpha val="1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0" name="Straight Arrow Connector 19"/>
              <p:cNvCxnSpPr/>
              <p:nvPr/>
            </p:nvCxnSpPr>
            <p:spPr>
              <a:xfrm flipV="1">
                <a:off x="4729655" y="3547241"/>
                <a:ext cx="236483" cy="7094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3854667" y="4290847"/>
                <a:ext cx="1671145" cy="369332"/>
              </a:xfrm>
              <a:prstGeom prst="rect">
                <a:avLst/>
              </a:prstGeom>
              <a:noFill/>
            </p:spPr>
            <p:txBody>
              <a:bodyPr wrap="square" rtlCol="0">
                <a:spAutoFit/>
              </a:bodyPr>
              <a:lstStyle/>
              <a:p>
                <a:r>
                  <a:rPr lang="en-GB" dirty="0" smtClean="0"/>
                  <a:t>454 era</a:t>
                </a:r>
                <a:endParaRPr lang="en-GB" dirty="0"/>
              </a:p>
            </p:txBody>
          </p:sp>
        </p:grpSp>
        <p:grpSp>
          <p:nvGrpSpPr>
            <p:cNvPr id="22" name="Group 21"/>
            <p:cNvGrpSpPr/>
            <p:nvPr/>
          </p:nvGrpSpPr>
          <p:grpSpPr>
            <a:xfrm>
              <a:off x="4580775" y="3725134"/>
              <a:ext cx="2412124" cy="2380593"/>
              <a:chOff x="5912069" y="2554014"/>
              <a:chExt cx="2412124" cy="2380593"/>
            </a:xfrm>
          </p:grpSpPr>
          <p:sp>
            <p:nvSpPr>
              <p:cNvPr id="23" name="Oval 22"/>
              <p:cNvSpPr/>
              <p:nvPr/>
            </p:nvSpPr>
            <p:spPr>
              <a:xfrm>
                <a:off x="5912069" y="3802852"/>
                <a:ext cx="2412124" cy="1131755"/>
              </a:xfrm>
              <a:prstGeom prst="ellipse">
                <a:avLst/>
              </a:prstGeom>
              <a:solidFill>
                <a:schemeClr val="accent2">
                  <a:alpha val="2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4" name="Straight Arrow Connector 23"/>
              <p:cNvCxnSpPr>
                <a:endCxn id="23" idx="0"/>
              </p:cNvCxnSpPr>
              <p:nvPr/>
            </p:nvCxnSpPr>
            <p:spPr>
              <a:xfrm>
                <a:off x="7118131" y="3178433"/>
                <a:ext cx="0" cy="62441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6337738" y="2554014"/>
                <a:ext cx="1340069" cy="369332"/>
              </a:xfrm>
              <a:prstGeom prst="rect">
                <a:avLst/>
              </a:prstGeom>
              <a:noFill/>
            </p:spPr>
            <p:txBody>
              <a:bodyPr wrap="square" rtlCol="0">
                <a:spAutoFit/>
              </a:bodyPr>
              <a:lstStyle/>
              <a:p>
                <a:r>
                  <a:rPr lang="en-GB" dirty="0" err="1" smtClean="0"/>
                  <a:t>Illumina</a:t>
                </a:r>
                <a:r>
                  <a:rPr lang="en-GB" dirty="0" smtClean="0"/>
                  <a:t> era</a:t>
                </a:r>
                <a:endParaRPr lang="en-GB" dirty="0"/>
              </a:p>
            </p:txBody>
          </p:sp>
        </p:grpSp>
      </p:grpSp>
    </p:spTree>
    <p:extLst>
      <p:ext uri="{BB962C8B-B14F-4D97-AF65-F5344CB8AC3E}">
        <p14:creationId xmlns:p14="http://schemas.microsoft.com/office/powerpoint/2010/main" val="60915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Market share</a:t>
            </a:r>
            <a:endParaRPr lang="en-GB" dirty="0"/>
          </a:p>
        </p:txBody>
      </p:sp>
      <p:pic>
        <p:nvPicPr>
          <p:cNvPr id="4" name="Picture 2" descr="http://cen.acs.org/content/cen/articles/92/i33/Next-Gen-Sequencing-Numbers-Game/_jcr_content/articlebody/subpar/articlemedia_1.img.jpg/14079731771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204864"/>
            <a:ext cx="4970295" cy="3280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41457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Fun fact</a:t>
            </a:r>
            <a:endParaRPr lang="en-GB" dirty="0"/>
          </a:p>
        </p:txBody>
      </p:sp>
      <p:sp>
        <p:nvSpPr>
          <p:cNvPr id="3" name="Content Placeholder 2"/>
          <p:cNvSpPr>
            <a:spLocks noGrp="1"/>
          </p:cNvSpPr>
          <p:nvPr>
            <p:ph idx="1"/>
          </p:nvPr>
        </p:nvSpPr>
        <p:spPr>
          <a:xfrm>
            <a:off x="457200" y="1600200"/>
            <a:ext cx="4906888" cy="4525963"/>
          </a:xfrm>
        </p:spPr>
        <p:txBody>
          <a:bodyPr/>
          <a:lstStyle/>
          <a:p>
            <a:r>
              <a:rPr lang="en-GB" dirty="0" smtClean="0"/>
              <a:t>Clive Brown</a:t>
            </a:r>
          </a:p>
          <a:p>
            <a:r>
              <a:rPr lang="en-GB" dirty="0" smtClean="0"/>
              <a:t>Formerly director of Computational Biology at </a:t>
            </a:r>
            <a:r>
              <a:rPr lang="en-GB" dirty="0" err="1" smtClean="0"/>
              <a:t>Solexa</a:t>
            </a:r>
            <a:r>
              <a:rPr lang="en-GB" dirty="0" smtClean="0"/>
              <a:t> (Illumina)</a:t>
            </a:r>
          </a:p>
          <a:p>
            <a:r>
              <a:rPr lang="en-GB" dirty="0" smtClean="0"/>
              <a:t>Chief Technology Officer at Oxford </a:t>
            </a:r>
            <a:r>
              <a:rPr lang="en-GB" dirty="0" err="1" smtClean="0"/>
              <a:t>Nanopore</a:t>
            </a:r>
            <a:endParaRPr lang="en-GB" dirty="0"/>
          </a:p>
        </p:txBody>
      </p:sp>
      <p:pic>
        <p:nvPicPr>
          <p:cNvPr id="45058" name="Picture 2" descr="Clive G. Brow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1988840"/>
            <a:ext cx="161925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10575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271788" y="367248"/>
            <a:ext cx="85376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defRPr/>
            </a:pPr>
            <a:r>
              <a:rPr lang="en-US" sz="3600" dirty="0" smtClean="0">
                <a:solidFill>
                  <a:srgbClr val="0062AB"/>
                </a:solidFill>
                <a:latin typeface="Arial" charset="0"/>
                <a:cs typeface="+mn-cs"/>
              </a:rPr>
              <a:t>Illumina Sequencing By </a:t>
            </a:r>
            <a:r>
              <a:rPr lang="en-US" sz="3600" dirty="0">
                <a:solidFill>
                  <a:srgbClr val="0062AB"/>
                </a:solidFill>
                <a:latin typeface="Arial" charset="0"/>
              </a:rPr>
              <a:t>S</a:t>
            </a:r>
            <a:r>
              <a:rPr lang="en-US" sz="3600" dirty="0" smtClean="0">
                <a:solidFill>
                  <a:srgbClr val="0062AB"/>
                </a:solidFill>
                <a:latin typeface="Arial" charset="0"/>
                <a:cs typeface="+mn-cs"/>
              </a:rPr>
              <a:t>ynthesis </a:t>
            </a:r>
            <a:endParaRPr lang="en-US" sz="3600" dirty="0">
              <a:solidFill>
                <a:srgbClr val="0062AB"/>
              </a:solidFill>
              <a:cs typeface="+mn-cs"/>
            </a:endParaRPr>
          </a:p>
        </p:txBody>
      </p:sp>
      <p:pic>
        <p:nvPicPr>
          <p:cNvPr id="4" name="Picture 2" descr="http://www.illumina.com/images/systems/hiseq_2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088" y="2132856"/>
            <a:ext cx="2683386" cy="2936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2890494"/>
            <a:ext cx="1657946" cy="1815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2530" name="Picture 2" descr="http://assets.illumina.com/content/dam/illumina-marketing/images/systems/nextseq/nextseq-5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7053" y="2708920"/>
            <a:ext cx="1838462" cy="161503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99592" y="4581128"/>
            <a:ext cx="2376264" cy="369332"/>
          </a:xfrm>
          <a:prstGeom prst="rect">
            <a:avLst/>
          </a:prstGeom>
          <a:noFill/>
        </p:spPr>
        <p:txBody>
          <a:bodyPr wrap="square" rtlCol="0">
            <a:spAutoFit/>
          </a:bodyPr>
          <a:lstStyle/>
          <a:p>
            <a:pPr algn="ctr"/>
            <a:r>
              <a:rPr lang="en-GB" dirty="0" smtClean="0"/>
              <a:t>Illumina </a:t>
            </a:r>
            <a:r>
              <a:rPr lang="en-GB" dirty="0" err="1" smtClean="0"/>
              <a:t>HiSeq</a:t>
            </a:r>
            <a:endParaRPr lang="en-GB" dirty="0"/>
          </a:p>
        </p:txBody>
      </p:sp>
      <p:sp>
        <p:nvSpPr>
          <p:cNvPr id="8" name="TextBox 7"/>
          <p:cNvSpPr txBox="1"/>
          <p:nvPr/>
        </p:nvSpPr>
        <p:spPr>
          <a:xfrm>
            <a:off x="3821180" y="4581128"/>
            <a:ext cx="2376264" cy="369332"/>
          </a:xfrm>
          <a:prstGeom prst="rect">
            <a:avLst/>
          </a:prstGeom>
          <a:noFill/>
        </p:spPr>
        <p:txBody>
          <a:bodyPr wrap="square" rtlCol="0">
            <a:spAutoFit/>
          </a:bodyPr>
          <a:lstStyle/>
          <a:p>
            <a:pPr algn="ctr"/>
            <a:r>
              <a:rPr lang="en-GB" dirty="0" smtClean="0"/>
              <a:t>Illumina </a:t>
            </a:r>
            <a:r>
              <a:rPr lang="en-GB" dirty="0" err="1" smtClean="0"/>
              <a:t>NextSeq</a:t>
            </a:r>
            <a:endParaRPr lang="en-GB" dirty="0"/>
          </a:p>
        </p:txBody>
      </p:sp>
      <p:sp>
        <p:nvSpPr>
          <p:cNvPr id="9" name="TextBox 8"/>
          <p:cNvSpPr txBox="1"/>
          <p:nvPr/>
        </p:nvSpPr>
        <p:spPr>
          <a:xfrm>
            <a:off x="6764072" y="4581128"/>
            <a:ext cx="2376264" cy="369332"/>
          </a:xfrm>
          <a:prstGeom prst="rect">
            <a:avLst/>
          </a:prstGeom>
          <a:noFill/>
        </p:spPr>
        <p:txBody>
          <a:bodyPr wrap="square" rtlCol="0">
            <a:spAutoFit/>
          </a:bodyPr>
          <a:lstStyle/>
          <a:p>
            <a:pPr algn="ctr"/>
            <a:r>
              <a:rPr lang="en-GB" dirty="0" smtClean="0"/>
              <a:t>Illumina </a:t>
            </a:r>
            <a:r>
              <a:rPr lang="en-GB" dirty="0" err="1" smtClean="0"/>
              <a:t>MiSeq</a:t>
            </a:r>
            <a:endParaRPr lang="en-GB" dirty="0"/>
          </a:p>
        </p:txBody>
      </p:sp>
    </p:spTree>
    <p:extLst>
      <p:ext uri="{BB962C8B-B14F-4D97-AF65-F5344CB8AC3E}">
        <p14:creationId xmlns:p14="http://schemas.microsoft.com/office/powerpoint/2010/main" val="1097954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1869 - First isolation of DNA</a:t>
            </a:r>
            <a:endParaRPr lang="en-GB" dirty="0"/>
          </a:p>
        </p:txBody>
      </p:sp>
      <p:sp>
        <p:nvSpPr>
          <p:cNvPr id="5" name="Content Placeholder 4"/>
          <p:cNvSpPr>
            <a:spLocks noGrp="1"/>
          </p:cNvSpPr>
          <p:nvPr>
            <p:ph idx="1"/>
          </p:nvPr>
        </p:nvSpPr>
        <p:spPr>
          <a:xfrm>
            <a:off x="457200" y="1600200"/>
            <a:ext cx="5266928" cy="4525963"/>
          </a:xfrm>
        </p:spPr>
        <p:txBody>
          <a:bodyPr>
            <a:normAutofit/>
          </a:bodyPr>
          <a:lstStyle/>
          <a:p>
            <a:r>
              <a:rPr lang="en-GB" sz="2000" dirty="0" smtClean="0"/>
              <a:t>Worked in Felix Hoppe-</a:t>
            </a:r>
            <a:r>
              <a:rPr lang="en-GB" sz="2000" dirty="0" err="1" smtClean="0"/>
              <a:t>Seyler’s</a:t>
            </a:r>
            <a:r>
              <a:rPr lang="en-GB" sz="2000" dirty="0" smtClean="0"/>
              <a:t> laboratory in Tubingen, Germany</a:t>
            </a:r>
          </a:p>
          <a:p>
            <a:pPr lvl="1"/>
            <a:r>
              <a:rPr lang="en-GB" sz="1600" dirty="0" smtClean="0"/>
              <a:t>The founding father of biochemistry</a:t>
            </a:r>
          </a:p>
          <a:p>
            <a:pPr marL="0" indent="0">
              <a:buNone/>
            </a:pPr>
            <a:endParaRPr lang="en-GB" sz="2000" dirty="0"/>
          </a:p>
          <a:p>
            <a:r>
              <a:rPr lang="en-GB" sz="2000" dirty="0" smtClean="0"/>
              <a:t>The lab was one of the first to crystallise haemoglobin and describe the interaction between haemoglobin and oxygen </a:t>
            </a:r>
            <a:endParaRPr lang="en-GB" sz="2000" dirty="0"/>
          </a:p>
          <a:p>
            <a:endParaRPr lang="en-GB" sz="2000" dirty="0" smtClean="0"/>
          </a:p>
          <a:p>
            <a:r>
              <a:rPr lang="en-GB" sz="2000" dirty="0" err="1" smtClean="0"/>
              <a:t>Freidrich</a:t>
            </a:r>
            <a:r>
              <a:rPr lang="en-GB" sz="2000" dirty="0" smtClean="0"/>
              <a:t> extracted ‘</a:t>
            </a:r>
            <a:r>
              <a:rPr lang="en-GB" sz="2000" dirty="0" err="1" smtClean="0"/>
              <a:t>nuclein</a:t>
            </a:r>
            <a:r>
              <a:rPr lang="en-GB" sz="2000" dirty="0" smtClean="0"/>
              <a:t>’ on cold winter nights</a:t>
            </a:r>
          </a:p>
          <a:p>
            <a:pPr lvl="1"/>
            <a:r>
              <a:rPr lang="en-GB" sz="1800" dirty="0" smtClean="0"/>
              <a:t>Initially from human leukocytes extracted from bandage pus from the local hospital</a:t>
            </a:r>
          </a:p>
          <a:p>
            <a:pPr lvl="1"/>
            <a:r>
              <a:rPr lang="en-GB" sz="1800" dirty="0" smtClean="0"/>
              <a:t>Later from salmon sperm </a:t>
            </a:r>
          </a:p>
          <a:p>
            <a:endParaRPr lang="en-GB" dirty="0"/>
          </a:p>
        </p:txBody>
      </p:sp>
      <p:pic>
        <p:nvPicPr>
          <p:cNvPr id="1026" name="Picture 2" descr="http://upload.wikimedia.org/wikipedia/commons/b/bc/Friedrich_Miesch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92528" y="3565715"/>
            <a:ext cx="1205309" cy="164888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16033" y="5301208"/>
            <a:ext cx="1936749" cy="369332"/>
          </a:xfrm>
          <a:prstGeom prst="rect">
            <a:avLst/>
          </a:prstGeom>
        </p:spPr>
        <p:txBody>
          <a:bodyPr wrap="none">
            <a:spAutoFit/>
          </a:bodyPr>
          <a:lstStyle/>
          <a:p>
            <a:r>
              <a:rPr lang="en-GB" dirty="0"/>
              <a:t>Friedrich </a:t>
            </a:r>
            <a:r>
              <a:rPr lang="en-GB" dirty="0" err="1"/>
              <a:t>Miescher</a:t>
            </a:r>
            <a:endParaRPr lang="en-GB" dirty="0"/>
          </a:p>
        </p:txBody>
      </p:sp>
      <p:pic>
        <p:nvPicPr>
          <p:cNvPr id="27650" name="Picture 2" descr="Felix Hoppe-Seyl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2528" y="1340768"/>
            <a:ext cx="1306254" cy="166329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146399" y="3012013"/>
            <a:ext cx="1928670" cy="369332"/>
          </a:xfrm>
          <a:prstGeom prst="rect">
            <a:avLst/>
          </a:prstGeom>
        </p:spPr>
        <p:txBody>
          <a:bodyPr wrap="none">
            <a:spAutoFit/>
          </a:bodyPr>
          <a:lstStyle/>
          <a:p>
            <a:r>
              <a:rPr lang="en-GB" dirty="0" smtClean="0"/>
              <a:t>Felix Hoppe-</a:t>
            </a:r>
            <a:r>
              <a:rPr lang="en-GB" dirty="0" err="1" smtClean="0"/>
              <a:t>Seyler</a:t>
            </a:r>
            <a:endParaRPr lang="en-GB" dirty="0"/>
          </a:p>
        </p:txBody>
      </p:sp>
    </p:spTree>
    <p:extLst>
      <p:ext uri="{BB962C8B-B14F-4D97-AF65-F5344CB8AC3E}">
        <p14:creationId xmlns:p14="http://schemas.microsoft.com/office/powerpoint/2010/main" val="344422336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Illumina</a:t>
            </a:r>
            <a:r>
              <a:rPr lang="en-GB" dirty="0" smtClean="0"/>
              <a:t> Sequencing</a:t>
            </a:r>
            <a:endParaRPr lang="en-GB" dirty="0"/>
          </a:p>
        </p:txBody>
      </p:sp>
      <p:pic>
        <p:nvPicPr>
          <p:cNvPr id="3"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1426" y="4100110"/>
            <a:ext cx="1889280" cy="2069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281" y="1631692"/>
            <a:ext cx="1363680" cy="2248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8001" y="1767067"/>
            <a:ext cx="1363680" cy="213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3840" y="1699379"/>
            <a:ext cx="1363680" cy="2190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080" y="1732503"/>
            <a:ext cx="1363680" cy="2150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30720" y="1733943"/>
            <a:ext cx="1363680" cy="2174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17761" y="3990660"/>
            <a:ext cx="1363680" cy="2083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0"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43040" y="4035304"/>
            <a:ext cx="1363680" cy="2199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57920" y="3979138"/>
            <a:ext cx="771840" cy="236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2" name="Text Box 11"/>
          <p:cNvSpPr txBox="1">
            <a:spLocks noChangeArrowheads="1"/>
          </p:cNvSpPr>
          <p:nvPr/>
        </p:nvSpPr>
        <p:spPr bwMode="auto">
          <a:xfrm>
            <a:off x="0" y="6544047"/>
            <a:ext cx="8328960" cy="31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1639" tIns="55221" rIns="81639" bIns="40820"/>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charset="0"/>
                <a:cs typeface="DejaVu Sans" pitchFamily="34" charset="0"/>
              </a:defRPr>
            </a:lvl9pPr>
          </a:lstStyle>
          <a:p>
            <a:pPr eaLnBrk="1"/>
            <a:r>
              <a:rPr lang="en-US" dirty="0">
                <a:solidFill>
                  <a:srgbClr val="000000"/>
                </a:solidFill>
              </a:rPr>
              <a:t>http://www.illumina.com/Documents/products/techspotlights/techspotlight_sequencing.pdf</a:t>
            </a:r>
          </a:p>
        </p:txBody>
      </p:sp>
    </p:spTree>
    <p:extLst>
      <p:ext uri="{BB962C8B-B14F-4D97-AF65-F5344CB8AC3E}">
        <p14:creationId xmlns:p14="http://schemas.microsoft.com/office/powerpoint/2010/main" val="180778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2" name="Rectangle 2"/>
          <p:cNvSpPr>
            <a:spLocks noGrp="1" noChangeArrowheads="1"/>
          </p:cNvSpPr>
          <p:nvPr>
            <p:ph type="title"/>
          </p:nvPr>
        </p:nvSpPr>
        <p:spPr/>
        <p:txBody>
          <a:bodyPr/>
          <a:lstStyle/>
          <a:p>
            <a:r>
              <a:rPr lang="en-US" altLang="en-US"/>
              <a:t>Step 1: Sample Preparation</a:t>
            </a:r>
          </a:p>
        </p:txBody>
      </p:sp>
      <p:sp>
        <p:nvSpPr>
          <p:cNvPr id="455683" name="AutoShape 3"/>
          <p:cNvSpPr>
            <a:spLocks noChangeArrowheads="1"/>
          </p:cNvSpPr>
          <p:nvPr/>
        </p:nvSpPr>
        <p:spPr bwMode="auto">
          <a:xfrm>
            <a:off x="3052763" y="1317625"/>
            <a:ext cx="2733675" cy="4625975"/>
          </a:xfrm>
          <a:prstGeom prst="flowChartAlternateProcess">
            <a:avLst/>
          </a:prstGeom>
          <a:solidFill>
            <a:schemeClr val="bg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5684" name="AutoShape 4" descr="1"/>
          <p:cNvSpPr>
            <a:spLocks noChangeArrowheads="1"/>
          </p:cNvSpPr>
          <p:nvPr/>
        </p:nvSpPr>
        <p:spPr bwMode="auto">
          <a:xfrm>
            <a:off x="3317875" y="1531938"/>
            <a:ext cx="2224088" cy="4154487"/>
          </a:xfrm>
          <a:prstGeom prst="flowChartAlternateProcess">
            <a:avLst/>
          </a:prstGeom>
          <a:blipFill dpi="0" rotWithShape="1">
            <a:blip r:embed="rId3"/>
            <a:srcRect/>
            <a:stretch>
              <a:fillRect/>
            </a:stretch>
          </a:bli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5685" name="Oval 5"/>
          <p:cNvSpPr>
            <a:spLocks noChangeArrowheads="1"/>
          </p:cNvSpPr>
          <p:nvPr/>
        </p:nvSpPr>
        <p:spPr bwMode="auto">
          <a:xfrm>
            <a:off x="3175000" y="1566863"/>
            <a:ext cx="358775" cy="358775"/>
          </a:xfrm>
          <a:prstGeom prst="ellipse">
            <a:avLst/>
          </a:prstGeom>
          <a:solidFill>
            <a:schemeClr val="tx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5686" name="Text Box 6"/>
          <p:cNvSpPr txBox="1">
            <a:spLocks noChangeArrowheads="1"/>
          </p:cNvSpPr>
          <p:nvPr/>
        </p:nvSpPr>
        <p:spPr bwMode="auto">
          <a:xfrm>
            <a:off x="3192463" y="1558925"/>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solidFill>
                  <a:schemeClr val="bg1"/>
                </a:solidFill>
              </a:rPr>
              <a:t>1</a:t>
            </a:r>
          </a:p>
        </p:txBody>
      </p:sp>
      <p:grpSp>
        <p:nvGrpSpPr>
          <p:cNvPr id="455687" name="Group 7"/>
          <p:cNvGrpSpPr>
            <a:grpSpLocks/>
          </p:cNvGrpSpPr>
          <p:nvPr/>
        </p:nvGrpSpPr>
        <p:grpSpPr bwMode="auto">
          <a:xfrm>
            <a:off x="608013" y="1485900"/>
            <a:ext cx="7229475" cy="5011738"/>
            <a:chOff x="383" y="936"/>
            <a:chExt cx="4554" cy="3157"/>
          </a:xfrm>
        </p:grpSpPr>
        <p:grpSp>
          <p:nvGrpSpPr>
            <p:cNvPr id="455688" name="Group 8"/>
            <p:cNvGrpSpPr>
              <a:grpSpLocks/>
            </p:cNvGrpSpPr>
            <p:nvPr/>
          </p:nvGrpSpPr>
          <p:grpSpPr bwMode="auto">
            <a:xfrm>
              <a:off x="383" y="936"/>
              <a:ext cx="4554" cy="3157"/>
              <a:chOff x="383" y="936"/>
              <a:chExt cx="4554" cy="3157"/>
            </a:xfrm>
          </p:grpSpPr>
          <p:grpSp>
            <p:nvGrpSpPr>
              <p:cNvPr id="455689" name="Group 9"/>
              <p:cNvGrpSpPr>
                <a:grpSpLocks/>
              </p:cNvGrpSpPr>
              <p:nvPr/>
            </p:nvGrpSpPr>
            <p:grpSpPr bwMode="auto">
              <a:xfrm>
                <a:off x="1095" y="2264"/>
                <a:ext cx="969" cy="245"/>
                <a:chOff x="767" y="2256"/>
                <a:chExt cx="969" cy="245"/>
              </a:xfrm>
            </p:grpSpPr>
            <p:sp>
              <p:nvSpPr>
                <p:cNvPr id="455690" name="AutoShape 10"/>
                <p:cNvSpPr>
                  <a:spLocks noChangeArrowheads="1"/>
                </p:cNvSpPr>
                <p:nvPr/>
              </p:nvSpPr>
              <p:spPr bwMode="auto">
                <a:xfrm>
                  <a:off x="767" y="2256"/>
                  <a:ext cx="570" cy="245"/>
                </a:xfrm>
                <a:prstGeom prst="flowChartAlternateProcess">
                  <a:avLst/>
                </a:prstGeom>
                <a:solidFill>
                  <a:srgbClr val="FF33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b="1">
                      <a:solidFill>
                        <a:schemeClr val="bg1"/>
                      </a:solidFill>
                    </a:rPr>
                    <a:t>mRNA</a:t>
                  </a:r>
                </a:p>
              </p:txBody>
            </p:sp>
            <p:sp>
              <p:nvSpPr>
                <p:cNvPr id="455691" name="Line 11"/>
                <p:cNvSpPr>
                  <a:spLocks noChangeShapeType="1"/>
                </p:cNvSpPr>
                <p:nvPr/>
              </p:nvSpPr>
              <p:spPr bwMode="auto">
                <a:xfrm>
                  <a:off x="1336" y="2376"/>
                  <a:ext cx="40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455692" name="Group 12"/>
              <p:cNvGrpSpPr>
                <a:grpSpLocks/>
              </p:cNvGrpSpPr>
              <p:nvPr/>
            </p:nvGrpSpPr>
            <p:grpSpPr bwMode="auto">
              <a:xfrm>
                <a:off x="3528" y="2056"/>
                <a:ext cx="1297" cy="245"/>
                <a:chOff x="3528" y="2544"/>
                <a:chExt cx="1297" cy="245"/>
              </a:xfrm>
            </p:grpSpPr>
            <p:sp>
              <p:nvSpPr>
                <p:cNvPr id="455693" name="AutoShape 13"/>
                <p:cNvSpPr>
                  <a:spLocks noChangeArrowheads="1"/>
                </p:cNvSpPr>
                <p:nvPr/>
              </p:nvSpPr>
              <p:spPr bwMode="auto">
                <a:xfrm>
                  <a:off x="3959" y="2544"/>
                  <a:ext cx="866" cy="245"/>
                </a:xfrm>
                <a:prstGeom prst="flowChartAlternateProcess">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b="1">
                      <a:solidFill>
                        <a:schemeClr val="bg1"/>
                      </a:solidFill>
                    </a:rPr>
                    <a:t>Small RNA</a:t>
                  </a:r>
                </a:p>
              </p:txBody>
            </p:sp>
            <p:sp>
              <p:nvSpPr>
                <p:cNvPr id="455694" name="Line 14"/>
                <p:cNvSpPr>
                  <a:spLocks noChangeShapeType="1"/>
                </p:cNvSpPr>
                <p:nvPr/>
              </p:nvSpPr>
              <p:spPr bwMode="auto">
                <a:xfrm flipH="1">
                  <a:off x="3528" y="2672"/>
                  <a:ext cx="432"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455695" name="Group 15"/>
              <p:cNvGrpSpPr>
                <a:grpSpLocks/>
              </p:cNvGrpSpPr>
              <p:nvPr/>
            </p:nvGrpSpPr>
            <p:grpSpPr bwMode="auto">
              <a:xfrm>
                <a:off x="3247" y="3627"/>
                <a:ext cx="914" cy="461"/>
                <a:chOff x="3215" y="3272"/>
                <a:chExt cx="914" cy="461"/>
              </a:xfrm>
            </p:grpSpPr>
            <p:sp>
              <p:nvSpPr>
                <p:cNvPr id="455696" name="Line 16"/>
                <p:cNvSpPr>
                  <a:spLocks noChangeShapeType="1"/>
                </p:cNvSpPr>
                <p:nvPr/>
              </p:nvSpPr>
              <p:spPr bwMode="auto">
                <a:xfrm flipH="1" flipV="1">
                  <a:off x="3248" y="3272"/>
                  <a:ext cx="416" cy="24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5697" name="AutoShape 17"/>
                <p:cNvSpPr>
                  <a:spLocks noChangeArrowheads="1"/>
                </p:cNvSpPr>
                <p:nvPr/>
              </p:nvSpPr>
              <p:spPr bwMode="auto">
                <a:xfrm>
                  <a:off x="3215" y="3488"/>
                  <a:ext cx="914" cy="245"/>
                </a:xfrm>
                <a:prstGeom prst="flowChartAlternateProcess">
                  <a:avLst/>
                </a:prstGeom>
                <a:solidFill>
                  <a:srgbClr val="9852FE"/>
                </a:solidFill>
                <a:ln>
                  <a:noFill/>
                </a:ln>
                <a:effectLst/>
                <a:extLs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b="1">
                      <a:solidFill>
                        <a:schemeClr val="bg1"/>
                      </a:solidFill>
                    </a:rPr>
                    <a:t>Other Apps</a:t>
                  </a:r>
                </a:p>
              </p:txBody>
            </p:sp>
          </p:grpSp>
          <p:grpSp>
            <p:nvGrpSpPr>
              <p:cNvPr id="455698" name="Group 18"/>
              <p:cNvGrpSpPr>
                <a:grpSpLocks/>
              </p:cNvGrpSpPr>
              <p:nvPr/>
            </p:nvGrpSpPr>
            <p:grpSpPr bwMode="auto">
              <a:xfrm>
                <a:off x="1063" y="3632"/>
                <a:ext cx="1322" cy="461"/>
                <a:chOff x="1071" y="3272"/>
                <a:chExt cx="1322" cy="461"/>
              </a:xfrm>
            </p:grpSpPr>
            <p:sp>
              <p:nvSpPr>
                <p:cNvPr id="455699" name="Line 19"/>
                <p:cNvSpPr>
                  <a:spLocks noChangeShapeType="1"/>
                </p:cNvSpPr>
                <p:nvPr/>
              </p:nvSpPr>
              <p:spPr bwMode="auto">
                <a:xfrm flipV="1">
                  <a:off x="1696" y="3272"/>
                  <a:ext cx="416" cy="24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5700" name="AutoShape 20"/>
                <p:cNvSpPr>
                  <a:spLocks noChangeArrowheads="1"/>
                </p:cNvSpPr>
                <p:nvPr/>
              </p:nvSpPr>
              <p:spPr bwMode="auto">
                <a:xfrm>
                  <a:off x="1071" y="3488"/>
                  <a:ext cx="1322" cy="245"/>
                </a:xfrm>
                <a:prstGeom prst="flowChartAlternateProcess">
                  <a:avLst/>
                </a:prstGeom>
                <a:solidFill>
                  <a:srgbClr val="33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b="1">
                      <a:solidFill>
                        <a:schemeClr val="bg1"/>
                      </a:solidFill>
                    </a:rPr>
                    <a:t>ChIP-Sequencing</a:t>
                  </a:r>
                </a:p>
              </p:txBody>
            </p:sp>
          </p:grpSp>
          <p:grpSp>
            <p:nvGrpSpPr>
              <p:cNvPr id="455701" name="Group 21"/>
              <p:cNvGrpSpPr>
                <a:grpSpLocks/>
              </p:cNvGrpSpPr>
              <p:nvPr/>
            </p:nvGrpSpPr>
            <p:grpSpPr bwMode="auto">
              <a:xfrm>
                <a:off x="3576" y="936"/>
                <a:ext cx="1361" cy="440"/>
                <a:chOff x="3536" y="1032"/>
                <a:chExt cx="1361" cy="440"/>
              </a:xfrm>
            </p:grpSpPr>
            <p:sp>
              <p:nvSpPr>
                <p:cNvPr id="455702" name="Line 22"/>
                <p:cNvSpPr>
                  <a:spLocks noChangeShapeType="1"/>
                </p:cNvSpPr>
                <p:nvPr/>
              </p:nvSpPr>
              <p:spPr bwMode="auto">
                <a:xfrm flipH="1">
                  <a:off x="3536" y="1264"/>
                  <a:ext cx="496" cy="20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5703" name="AutoShape 23"/>
                <p:cNvSpPr>
                  <a:spLocks noChangeArrowheads="1"/>
                </p:cNvSpPr>
                <p:nvPr/>
              </p:nvSpPr>
              <p:spPr bwMode="auto">
                <a:xfrm>
                  <a:off x="3799" y="1032"/>
                  <a:ext cx="1098" cy="245"/>
                </a:xfrm>
                <a:prstGeom prst="flowChartAlternateProcess">
                  <a:avLst/>
                </a:prstGeom>
                <a:solidFill>
                  <a:schemeClr val="accent2"/>
                </a:solidFill>
                <a:ln>
                  <a:noFill/>
                </a:ln>
                <a:effectLst/>
                <a:extLst>
                  <a:ext uri="{91240B29-F687-4F45-9708-019B960494DF}">
                    <a14:hiddenLine xmlns:a14="http://schemas.microsoft.com/office/drawing/2010/main" w="9525">
                      <a:solidFill>
                        <a:srgbClr val="7CDEF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b="1">
                      <a:solidFill>
                        <a:schemeClr val="bg1"/>
                      </a:solidFill>
                    </a:rPr>
                    <a:t>Genomic DNA</a:t>
                  </a:r>
                </a:p>
              </p:txBody>
            </p:sp>
          </p:grpSp>
          <p:grpSp>
            <p:nvGrpSpPr>
              <p:cNvPr id="455704" name="Group 24"/>
              <p:cNvGrpSpPr>
                <a:grpSpLocks/>
              </p:cNvGrpSpPr>
              <p:nvPr/>
            </p:nvGrpSpPr>
            <p:grpSpPr bwMode="auto">
              <a:xfrm>
                <a:off x="383" y="952"/>
                <a:ext cx="1617" cy="448"/>
                <a:chOff x="135" y="872"/>
                <a:chExt cx="1617" cy="448"/>
              </a:xfrm>
            </p:grpSpPr>
            <p:sp>
              <p:nvSpPr>
                <p:cNvPr id="455705" name="Line 25"/>
                <p:cNvSpPr>
                  <a:spLocks noChangeShapeType="1"/>
                </p:cNvSpPr>
                <p:nvPr/>
              </p:nvSpPr>
              <p:spPr bwMode="auto">
                <a:xfrm>
                  <a:off x="1256" y="1112"/>
                  <a:ext cx="496" cy="20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5706" name="AutoShape 26"/>
                <p:cNvSpPr>
                  <a:spLocks noChangeArrowheads="1"/>
                </p:cNvSpPr>
                <p:nvPr/>
              </p:nvSpPr>
              <p:spPr bwMode="auto">
                <a:xfrm>
                  <a:off x="135" y="872"/>
                  <a:ext cx="1322" cy="245"/>
                </a:xfrm>
                <a:prstGeom prst="flowChartAlternateProcess">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b="1">
                      <a:solidFill>
                        <a:schemeClr val="bg1"/>
                      </a:solidFill>
                    </a:rPr>
                    <a:t>Active Chromatin</a:t>
                  </a:r>
                </a:p>
              </p:txBody>
            </p:sp>
          </p:grpSp>
        </p:grpSp>
        <p:sp>
          <p:nvSpPr>
            <p:cNvPr id="455707" name="Text Box 27"/>
            <p:cNvSpPr txBox="1">
              <a:spLocks noChangeArrowheads="1"/>
            </p:cNvSpPr>
            <p:nvPr/>
          </p:nvSpPr>
          <p:spPr bwMode="auto">
            <a:xfrm>
              <a:off x="3956" y="1172"/>
              <a:ext cx="902" cy="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GB" altLang="en-US" dirty="0" smtClean="0">
                  <a:ea typeface="ＭＳ Ｐゴシック" pitchFamily="34" charset="-128"/>
                </a:rPr>
                <a:t>(Min 1ng)</a:t>
              </a:r>
              <a:r>
                <a:rPr lang="en-GB" altLang="en-US" sz="1600" b="1" dirty="0">
                  <a:ea typeface="ＭＳ Ｐゴシック" pitchFamily="34" charset="-128"/>
                </a:rPr>
                <a:t/>
              </a:r>
              <a:br>
                <a:rPr lang="en-GB" altLang="en-US" sz="1600" b="1" dirty="0">
                  <a:ea typeface="ＭＳ Ｐゴシック" pitchFamily="34" charset="-128"/>
                </a:rPr>
              </a:br>
              <a:r>
                <a:rPr lang="en-GB" altLang="en-US" sz="1600" b="1" dirty="0">
                  <a:ea typeface="ＭＳ Ｐゴシック" pitchFamily="34" charset="-128"/>
                </a:rPr>
                <a:t> </a:t>
              </a:r>
            </a:p>
          </p:txBody>
        </p:sp>
      </p:grpSp>
      <p:sp>
        <p:nvSpPr>
          <p:cNvPr id="455708" name="Text Box 28"/>
          <p:cNvSpPr txBox="1">
            <a:spLocks noChangeArrowheads="1"/>
          </p:cNvSpPr>
          <p:nvPr/>
        </p:nvSpPr>
        <p:spPr bwMode="auto">
          <a:xfrm>
            <a:off x="6400800" y="3733800"/>
            <a:ext cx="2057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t>1</a:t>
            </a:r>
            <a:r>
              <a:rPr lang="en-GB" altLang="en-US" dirty="0" smtClean="0"/>
              <a:t> </a:t>
            </a:r>
            <a:r>
              <a:rPr lang="en-GB" altLang="en-US" dirty="0" err="1"/>
              <a:t>ug</a:t>
            </a:r>
            <a:r>
              <a:rPr lang="en-GB" altLang="en-US" dirty="0"/>
              <a:t> total RNA</a:t>
            </a:r>
            <a:endParaRPr lang="en-US" altLang="en-US" dirty="0"/>
          </a:p>
        </p:txBody>
      </p:sp>
      <p:sp>
        <p:nvSpPr>
          <p:cNvPr id="455709" name="Text Box 29"/>
          <p:cNvSpPr txBox="1">
            <a:spLocks noChangeArrowheads="1"/>
          </p:cNvSpPr>
          <p:nvPr/>
        </p:nvSpPr>
        <p:spPr bwMode="auto">
          <a:xfrm>
            <a:off x="838200" y="6186488"/>
            <a:ext cx="2057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10 ng</a:t>
            </a:r>
            <a:endParaRPr lang="en-US" altLang="en-US"/>
          </a:p>
        </p:txBody>
      </p:sp>
      <p:sp>
        <p:nvSpPr>
          <p:cNvPr id="455711" name="Text Box 31"/>
          <p:cNvSpPr txBox="1">
            <a:spLocks noChangeArrowheads="1"/>
          </p:cNvSpPr>
          <p:nvPr/>
        </p:nvSpPr>
        <p:spPr bwMode="auto">
          <a:xfrm>
            <a:off x="990600" y="4114800"/>
            <a:ext cx="2057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smtClean="0"/>
              <a:t>0.5ug </a:t>
            </a:r>
            <a:r>
              <a:rPr lang="en-GB" altLang="en-US" dirty="0"/>
              <a:t>total RNA</a:t>
            </a:r>
            <a:endParaRPr lang="en-US" altLang="en-US" dirty="0"/>
          </a:p>
        </p:txBody>
      </p:sp>
    </p:spTree>
    <p:extLst>
      <p:ext uri="{BB962C8B-B14F-4D97-AF65-F5344CB8AC3E}">
        <p14:creationId xmlns:p14="http://schemas.microsoft.com/office/powerpoint/2010/main" val="3298362979"/>
      </p:ext>
    </p:extLst>
  </p:cSld>
  <p:clrMapOvr>
    <a:masterClrMapping/>
  </p:clrMapOvr>
  <mc:AlternateContent xmlns:mc="http://schemas.openxmlformats.org/markup-compatibility/2006" xmlns:p14="http://schemas.microsoft.com/office/powerpoint/2010/main">
    <mc:Choice Requires="p14">
      <p:transition spd="slow" p14:dur="2000" advTm="61109"/>
    </mc:Choice>
    <mc:Fallback xmlns="">
      <p:transition spd="slow" advTm="61109"/>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2"/>
          <p:cNvSpPr>
            <a:spLocks noGrp="1" noChangeArrowheads="1"/>
          </p:cNvSpPr>
          <p:nvPr>
            <p:ph type="title"/>
          </p:nvPr>
        </p:nvSpPr>
        <p:spPr/>
        <p:txBody>
          <a:bodyPr>
            <a:normAutofit fontScale="90000"/>
          </a:bodyPr>
          <a:lstStyle/>
          <a:p>
            <a:r>
              <a:rPr lang="en-GB" altLang="en-US" dirty="0"/>
              <a:t>Step 2: Clonal Single Molecule </a:t>
            </a:r>
            <a:r>
              <a:rPr lang="en-GB" altLang="en-US" dirty="0" smtClean="0"/>
              <a:t>Arrays</a:t>
            </a:r>
            <a:endParaRPr lang="en-GB" altLang="en-US" baseline="30000" dirty="0"/>
          </a:p>
        </p:txBody>
      </p:sp>
      <p:sp>
        <p:nvSpPr>
          <p:cNvPr id="457731" name="Text Box 3"/>
          <p:cNvSpPr txBox="1">
            <a:spLocks noChangeArrowheads="1"/>
          </p:cNvSpPr>
          <p:nvPr/>
        </p:nvSpPr>
        <p:spPr bwMode="auto">
          <a:xfrm>
            <a:off x="4921250" y="5372100"/>
            <a:ext cx="386715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en-US" sz="1600" b="1" dirty="0"/>
              <a:t>~1000 molecules per ~ 1 um cluster </a:t>
            </a:r>
            <a:br>
              <a:rPr lang="en-US" altLang="en-US" sz="1600" b="1" dirty="0"/>
            </a:br>
            <a:r>
              <a:rPr lang="en-US" altLang="en-US" sz="1600" b="1" dirty="0" smtClean="0"/>
              <a:t>~2 billion </a:t>
            </a:r>
            <a:r>
              <a:rPr lang="en-US" altLang="en-US" sz="1600" b="1" dirty="0"/>
              <a:t>clusters per </a:t>
            </a:r>
            <a:r>
              <a:rPr lang="en-US" altLang="en-US" sz="1600" b="1" dirty="0" err="1" smtClean="0"/>
              <a:t>flowcell</a:t>
            </a:r>
            <a:endParaRPr lang="en-US" altLang="en-US" sz="1600" b="1" dirty="0" smtClean="0"/>
          </a:p>
          <a:p>
            <a:pPr eaLnBrk="0" hangingPunct="0"/>
            <a:endParaRPr lang="en-US" altLang="en-US" sz="1600" b="1" dirty="0"/>
          </a:p>
          <a:p>
            <a:pPr eaLnBrk="0" hangingPunct="0"/>
            <a:r>
              <a:rPr lang="en-US" altLang="en-US" sz="1600" b="1" dirty="0" smtClean="0"/>
              <a:t>1 cluster = 1 sequence</a:t>
            </a:r>
            <a:endParaRPr lang="en-US" altLang="en-US" sz="1600" b="1" dirty="0"/>
          </a:p>
        </p:txBody>
      </p:sp>
      <p:sp>
        <p:nvSpPr>
          <p:cNvPr id="457732" name="Freeform 4"/>
          <p:cNvSpPr>
            <a:spLocks/>
          </p:cNvSpPr>
          <p:nvPr/>
        </p:nvSpPr>
        <p:spPr bwMode="auto">
          <a:xfrm>
            <a:off x="4254500" y="2733675"/>
            <a:ext cx="4394200" cy="2601913"/>
          </a:xfrm>
          <a:custGeom>
            <a:avLst/>
            <a:gdLst>
              <a:gd name="T0" fmla="*/ 192 w 1554"/>
              <a:gd name="T1" fmla="*/ 0 h 1194"/>
              <a:gd name="T2" fmla="*/ 1554 w 1554"/>
              <a:gd name="T3" fmla="*/ 42 h 1194"/>
              <a:gd name="T4" fmla="*/ 552 w 1554"/>
              <a:gd name="T5" fmla="*/ 1194 h 1194"/>
              <a:gd name="T6" fmla="*/ 528 w 1554"/>
              <a:gd name="T7" fmla="*/ 1110 h 1194"/>
              <a:gd name="T8" fmla="*/ 474 w 1554"/>
              <a:gd name="T9" fmla="*/ 1104 h 1194"/>
              <a:gd name="T10" fmla="*/ 396 w 1554"/>
              <a:gd name="T11" fmla="*/ 1092 h 1194"/>
              <a:gd name="T12" fmla="*/ 372 w 1554"/>
              <a:gd name="T13" fmla="*/ 1074 h 1194"/>
              <a:gd name="T14" fmla="*/ 348 w 1554"/>
              <a:gd name="T15" fmla="*/ 1062 h 1194"/>
              <a:gd name="T16" fmla="*/ 372 w 1554"/>
              <a:gd name="T17" fmla="*/ 966 h 1194"/>
              <a:gd name="T18" fmla="*/ 288 w 1554"/>
              <a:gd name="T19" fmla="*/ 918 h 1194"/>
              <a:gd name="T20" fmla="*/ 270 w 1554"/>
              <a:gd name="T21" fmla="*/ 876 h 1194"/>
              <a:gd name="T22" fmla="*/ 246 w 1554"/>
              <a:gd name="T23" fmla="*/ 840 h 1194"/>
              <a:gd name="T24" fmla="*/ 252 w 1554"/>
              <a:gd name="T25" fmla="*/ 774 h 1194"/>
              <a:gd name="T26" fmla="*/ 150 w 1554"/>
              <a:gd name="T27" fmla="*/ 714 h 1194"/>
              <a:gd name="T28" fmla="*/ 108 w 1554"/>
              <a:gd name="T29" fmla="*/ 666 h 1194"/>
              <a:gd name="T30" fmla="*/ 72 w 1554"/>
              <a:gd name="T31" fmla="*/ 654 h 1194"/>
              <a:gd name="T32" fmla="*/ 120 w 1554"/>
              <a:gd name="T33" fmla="*/ 414 h 1194"/>
              <a:gd name="T34" fmla="*/ 90 w 1554"/>
              <a:gd name="T35" fmla="*/ 366 h 1194"/>
              <a:gd name="T36" fmla="*/ 54 w 1554"/>
              <a:gd name="T37" fmla="*/ 342 h 1194"/>
              <a:gd name="T38" fmla="*/ 42 w 1554"/>
              <a:gd name="T39" fmla="*/ 318 h 1194"/>
              <a:gd name="T40" fmla="*/ 24 w 1554"/>
              <a:gd name="T41" fmla="*/ 300 h 1194"/>
              <a:gd name="T42" fmla="*/ 12 w 1554"/>
              <a:gd name="T43" fmla="*/ 258 h 1194"/>
              <a:gd name="T44" fmla="*/ 18 w 1554"/>
              <a:gd name="T45" fmla="*/ 210 h 1194"/>
              <a:gd name="T46" fmla="*/ 42 w 1554"/>
              <a:gd name="T47" fmla="*/ 198 h 1194"/>
              <a:gd name="T48" fmla="*/ 66 w 1554"/>
              <a:gd name="T49" fmla="*/ 156 h 1194"/>
              <a:gd name="T50" fmla="*/ 72 w 1554"/>
              <a:gd name="T51" fmla="*/ 66 h 1194"/>
              <a:gd name="T52" fmla="*/ 90 w 1554"/>
              <a:gd name="T53" fmla="*/ 54 h 1194"/>
              <a:gd name="T54" fmla="*/ 96 w 1554"/>
              <a:gd name="T55" fmla="*/ 30 h 1194"/>
              <a:gd name="T56" fmla="*/ 192 w 1554"/>
              <a:gd name="T57" fmla="*/ 0 h 1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54" h="1194">
                <a:moveTo>
                  <a:pt x="192" y="0"/>
                </a:moveTo>
                <a:cubicBezTo>
                  <a:pt x="435" y="2"/>
                  <a:pt x="1134" y="36"/>
                  <a:pt x="1554" y="42"/>
                </a:cubicBezTo>
                <a:cubicBezTo>
                  <a:pt x="1398" y="228"/>
                  <a:pt x="723" y="1016"/>
                  <a:pt x="552" y="1194"/>
                </a:cubicBezTo>
                <a:cubicBezTo>
                  <a:pt x="536" y="1170"/>
                  <a:pt x="548" y="1131"/>
                  <a:pt x="528" y="1110"/>
                </a:cubicBezTo>
                <a:cubicBezTo>
                  <a:pt x="516" y="1097"/>
                  <a:pt x="492" y="1106"/>
                  <a:pt x="474" y="1104"/>
                </a:cubicBezTo>
                <a:cubicBezTo>
                  <a:pt x="448" y="1100"/>
                  <a:pt x="422" y="1096"/>
                  <a:pt x="396" y="1092"/>
                </a:cubicBezTo>
                <a:cubicBezTo>
                  <a:pt x="388" y="1086"/>
                  <a:pt x="380" y="1079"/>
                  <a:pt x="372" y="1074"/>
                </a:cubicBezTo>
                <a:cubicBezTo>
                  <a:pt x="364" y="1069"/>
                  <a:pt x="350" y="1071"/>
                  <a:pt x="348" y="1062"/>
                </a:cubicBezTo>
                <a:cubicBezTo>
                  <a:pt x="338" y="1026"/>
                  <a:pt x="362" y="997"/>
                  <a:pt x="372" y="966"/>
                </a:cubicBezTo>
                <a:cubicBezTo>
                  <a:pt x="360" y="907"/>
                  <a:pt x="338" y="935"/>
                  <a:pt x="288" y="918"/>
                </a:cubicBezTo>
                <a:cubicBezTo>
                  <a:pt x="282" y="899"/>
                  <a:pt x="281" y="895"/>
                  <a:pt x="270" y="876"/>
                </a:cubicBezTo>
                <a:cubicBezTo>
                  <a:pt x="263" y="864"/>
                  <a:pt x="246" y="840"/>
                  <a:pt x="246" y="840"/>
                </a:cubicBezTo>
                <a:cubicBezTo>
                  <a:pt x="248" y="818"/>
                  <a:pt x="255" y="796"/>
                  <a:pt x="252" y="774"/>
                </a:cubicBezTo>
                <a:cubicBezTo>
                  <a:pt x="246" y="719"/>
                  <a:pt x="190" y="721"/>
                  <a:pt x="150" y="714"/>
                </a:cubicBezTo>
                <a:cubicBezTo>
                  <a:pt x="125" y="697"/>
                  <a:pt x="133" y="680"/>
                  <a:pt x="108" y="666"/>
                </a:cubicBezTo>
                <a:cubicBezTo>
                  <a:pt x="97" y="660"/>
                  <a:pt x="72" y="654"/>
                  <a:pt x="72" y="654"/>
                </a:cubicBezTo>
                <a:cubicBezTo>
                  <a:pt x="0" y="582"/>
                  <a:pt x="76" y="480"/>
                  <a:pt x="120" y="414"/>
                </a:cubicBezTo>
                <a:cubicBezTo>
                  <a:pt x="112" y="376"/>
                  <a:pt x="122" y="388"/>
                  <a:pt x="90" y="366"/>
                </a:cubicBezTo>
                <a:cubicBezTo>
                  <a:pt x="78" y="358"/>
                  <a:pt x="54" y="342"/>
                  <a:pt x="54" y="342"/>
                </a:cubicBezTo>
                <a:cubicBezTo>
                  <a:pt x="50" y="334"/>
                  <a:pt x="47" y="325"/>
                  <a:pt x="42" y="318"/>
                </a:cubicBezTo>
                <a:cubicBezTo>
                  <a:pt x="37" y="311"/>
                  <a:pt x="28" y="307"/>
                  <a:pt x="24" y="300"/>
                </a:cubicBezTo>
                <a:cubicBezTo>
                  <a:pt x="17" y="287"/>
                  <a:pt x="17" y="272"/>
                  <a:pt x="12" y="258"/>
                </a:cubicBezTo>
                <a:cubicBezTo>
                  <a:pt x="14" y="242"/>
                  <a:pt x="11" y="224"/>
                  <a:pt x="18" y="210"/>
                </a:cubicBezTo>
                <a:cubicBezTo>
                  <a:pt x="22" y="202"/>
                  <a:pt x="36" y="204"/>
                  <a:pt x="42" y="198"/>
                </a:cubicBezTo>
                <a:cubicBezTo>
                  <a:pt x="53" y="187"/>
                  <a:pt x="57" y="169"/>
                  <a:pt x="66" y="156"/>
                </a:cubicBezTo>
                <a:cubicBezTo>
                  <a:pt x="68" y="126"/>
                  <a:pt x="65" y="95"/>
                  <a:pt x="72" y="66"/>
                </a:cubicBezTo>
                <a:cubicBezTo>
                  <a:pt x="74" y="59"/>
                  <a:pt x="86" y="60"/>
                  <a:pt x="90" y="54"/>
                </a:cubicBezTo>
                <a:cubicBezTo>
                  <a:pt x="95" y="47"/>
                  <a:pt x="91" y="36"/>
                  <a:pt x="96" y="30"/>
                </a:cubicBezTo>
                <a:cubicBezTo>
                  <a:pt x="119" y="1"/>
                  <a:pt x="176" y="47"/>
                  <a:pt x="192" y="0"/>
                </a:cubicBezTo>
                <a:close/>
              </a:path>
            </a:pathLst>
          </a:custGeom>
          <a:solidFill>
            <a:srgbClr val="EAEAEA"/>
          </a:solidFill>
          <a:ln>
            <a:noFill/>
          </a:ln>
          <a:effectLst>
            <a:prstShdw prst="shdw17" dist="38100" dir="5400000">
              <a:srgbClr val="EAEAEA">
                <a:gamma/>
                <a:shade val="60000"/>
                <a:invGamma/>
              </a:srgbClr>
            </a:prst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spAutoFit/>
          </a:bodyPr>
          <a:lstStyle/>
          <a:p>
            <a:endParaRPr lang="en-GB"/>
          </a:p>
        </p:txBody>
      </p:sp>
      <p:sp>
        <p:nvSpPr>
          <p:cNvPr id="457733" name="Rectangle 5"/>
          <p:cNvSpPr>
            <a:spLocks noChangeArrowheads="1"/>
          </p:cNvSpPr>
          <p:nvPr/>
        </p:nvSpPr>
        <p:spPr bwMode="auto">
          <a:xfrm rot="5400000" flipV="1">
            <a:off x="6175375" y="3454401"/>
            <a:ext cx="185737" cy="55562"/>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34" name="Rectangle 6"/>
          <p:cNvSpPr>
            <a:spLocks noChangeArrowheads="1"/>
          </p:cNvSpPr>
          <p:nvPr/>
        </p:nvSpPr>
        <p:spPr bwMode="auto">
          <a:xfrm rot="5400000" flipV="1">
            <a:off x="5707857" y="3682206"/>
            <a:ext cx="182562" cy="60325"/>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35" name="Rectangle 7"/>
          <p:cNvSpPr>
            <a:spLocks noChangeArrowheads="1"/>
          </p:cNvSpPr>
          <p:nvPr/>
        </p:nvSpPr>
        <p:spPr bwMode="auto">
          <a:xfrm rot="5400000" flipV="1">
            <a:off x="5185569" y="3939382"/>
            <a:ext cx="184150" cy="55562"/>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36" name="Rectangle 8"/>
          <p:cNvSpPr>
            <a:spLocks noChangeArrowheads="1"/>
          </p:cNvSpPr>
          <p:nvPr/>
        </p:nvSpPr>
        <p:spPr bwMode="auto">
          <a:xfrm rot="5400000" flipV="1">
            <a:off x="5841207" y="3102769"/>
            <a:ext cx="179387" cy="53975"/>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37" name="Rectangle 9"/>
          <p:cNvSpPr>
            <a:spLocks noChangeArrowheads="1"/>
          </p:cNvSpPr>
          <p:nvPr/>
        </p:nvSpPr>
        <p:spPr bwMode="auto">
          <a:xfrm rot="5400000" flipV="1">
            <a:off x="4836319" y="3493294"/>
            <a:ext cx="185737" cy="53975"/>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38" name="Rectangle 10"/>
          <p:cNvSpPr>
            <a:spLocks noChangeArrowheads="1"/>
          </p:cNvSpPr>
          <p:nvPr/>
        </p:nvSpPr>
        <p:spPr bwMode="auto">
          <a:xfrm rot="5400000" flipV="1">
            <a:off x="4995863" y="3146425"/>
            <a:ext cx="182562" cy="58738"/>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39" name="Rectangle 11"/>
          <p:cNvSpPr>
            <a:spLocks noChangeArrowheads="1"/>
          </p:cNvSpPr>
          <p:nvPr/>
        </p:nvSpPr>
        <p:spPr bwMode="auto">
          <a:xfrm rot="5400000" flipV="1">
            <a:off x="5901531" y="3902869"/>
            <a:ext cx="182563" cy="53975"/>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40" name="Rectangle 12"/>
          <p:cNvSpPr>
            <a:spLocks noChangeArrowheads="1"/>
          </p:cNvSpPr>
          <p:nvPr/>
        </p:nvSpPr>
        <p:spPr bwMode="auto">
          <a:xfrm rot="5400000" flipV="1">
            <a:off x="6878637" y="3106738"/>
            <a:ext cx="180975" cy="57150"/>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41" name="Rectangle 13"/>
          <p:cNvSpPr>
            <a:spLocks noChangeArrowheads="1"/>
          </p:cNvSpPr>
          <p:nvPr/>
        </p:nvSpPr>
        <p:spPr bwMode="auto">
          <a:xfrm rot="5400000" flipV="1">
            <a:off x="6321426" y="3036887"/>
            <a:ext cx="182562" cy="55563"/>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42" name="Rectangle 14"/>
          <p:cNvSpPr>
            <a:spLocks noChangeArrowheads="1"/>
          </p:cNvSpPr>
          <p:nvPr/>
        </p:nvSpPr>
        <p:spPr bwMode="auto">
          <a:xfrm rot="5400000" flipV="1">
            <a:off x="6018212" y="4584701"/>
            <a:ext cx="182563" cy="55562"/>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43" name="Rectangle 15"/>
          <p:cNvSpPr>
            <a:spLocks noChangeArrowheads="1"/>
          </p:cNvSpPr>
          <p:nvPr/>
        </p:nvSpPr>
        <p:spPr bwMode="auto">
          <a:xfrm rot="5400000" flipV="1">
            <a:off x="5125244" y="3645694"/>
            <a:ext cx="184150" cy="58738"/>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44" name="Rectangle 16"/>
          <p:cNvSpPr>
            <a:spLocks noChangeArrowheads="1"/>
          </p:cNvSpPr>
          <p:nvPr/>
        </p:nvSpPr>
        <p:spPr bwMode="auto">
          <a:xfrm rot="5400000" flipV="1">
            <a:off x="4842669" y="3912394"/>
            <a:ext cx="179387" cy="53975"/>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45" name="Rectangle 17"/>
          <p:cNvSpPr>
            <a:spLocks noChangeArrowheads="1"/>
          </p:cNvSpPr>
          <p:nvPr/>
        </p:nvSpPr>
        <p:spPr bwMode="auto">
          <a:xfrm rot="5400000" flipV="1">
            <a:off x="5438775" y="4710113"/>
            <a:ext cx="182563" cy="5873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46" name="Rectangle 18"/>
          <p:cNvSpPr>
            <a:spLocks noChangeArrowheads="1"/>
          </p:cNvSpPr>
          <p:nvPr/>
        </p:nvSpPr>
        <p:spPr bwMode="auto">
          <a:xfrm rot="5400000" flipV="1">
            <a:off x="5286375" y="3281363"/>
            <a:ext cx="185737" cy="58738"/>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47" name="Rectangle 19"/>
          <p:cNvSpPr>
            <a:spLocks noChangeArrowheads="1"/>
          </p:cNvSpPr>
          <p:nvPr/>
        </p:nvSpPr>
        <p:spPr bwMode="auto">
          <a:xfrm rot="5400000" flipV="1">
            <a:off x="6706394" y="3417094"/>
            <a:ext cx="179388" cy="57150"/>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48" name="Rectangle 20"/>
          <p:cNvSpPr>
            <a:spLocks noChangeArrowheads="1"/>
          </p:cNvSpPr>
          <p:nvPr/>
        </p:nvSpPr>
        <p:spPr bwMode="auto">
          <a:xfrm rot="5400000" flipV="1">
            <a:off x="5048250" y="4249738"/>
            <a:ext cx="184150" cy="50800"/>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49" name="Rectangle 21"/>
          <p:cNvSpPr>
            <a:spLocks noChangeArrowheads="1"/>
          </p:cNvSpPr>
          <p:nvPr/>
        </p:nvSpPr>
        <p:spPr bwMode="auto">
          <a:xfrm rot="5400000" flipV="1">
            <a:off x="5875337" y="3541713"/>
            <a:ext cx="180975" cy="57150"/>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50" name="Rectangle 22"/>
          <p:cNvSpPr>
            <a:spLocks noChangeArrowheads="1"/>
          </p:cNvSpPr>
          <p:nvPr/>
        </p:nvSpPr>
        <p:spPr bwMode="auto">
          <a:xfrm rot="5400000" flipV="1">
            <a:off x="6900069" y="3512344"/>
            <a:ext cx="184150" cy="55562"/>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51" name="Rectangle 23"/>
          <p:cNvSpPr>
            <a:spLocks noChangeArrowheads="1"/>
          </p:cNvSpPr>
          <p:nvPr/>
        </p:nvSpPr>
        <p:spPr bwMode="auto">
          <a:xfrm rot="5400000" flipV="1">
            <a:off x="5857082" y="4271168"/>
            <a:ext cx="184150" cy="55563"/>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52" name="Rectangle 24"/>
          <p:cNvSpPr>
            <a:spLocks noChangeArrowheads="1"/>
          </p:cNvSpPr>
          <p:nvPr/>
        </p:nvSpPr>
        <p:spPr bwMode="auto">
          <a:xfrm rot="5400000" flipV="1">
            <a:off x="5849145" y="4898231"/>
            <a:ext cx="182562" cy="53975"/>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53" name="Rectangle 25"/>
          <p:cNvSpPr>
            <a:spLocks noChangeArrowheads="1"/>
          </p:cNvSpPr>
          <p:nvPr/>
        </p:nvSpPr>
        <p:spPr bwMode="auto">
          <a:xfrm rot="5400000" flipV="1">
            <a:off x="5362575" y="3043238"/>
            <a:ext cx="180975" cy="57150"/>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grpSp>
        <p:nvGrpSpPr>
          <p:cNvPr id="457754" name="Group 26"/>
          <p:cNvGrpSpPr>
            <a:grpSpLocks/>
          </p:cNvGrpSpPr>
          <p:nvPr/>
        </p:nvGrpSpPr>
        <p:grpSpPr bwMode="auto">
          <a:xfrm>
            <a:off x="5624513" y="2757488"/>
            <a:ext cx="57150" cy="1717675"/>
            <a:chOff x="971" y="1548"/>
            <a:chExt cx="27" cy="689"/>
          </a:xfrm>
        </p:grpSpPr>
        <p:sp>
          <p:nvSpPr>
            <p:cNvPr id="457755" name="Rectangle 27"/>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56" name="Rectangle 28"/>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757" name="Rectangle 29"/>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57758" name="Rectangle 30"/>
          <p:cNvSpPr>
            <a:spLocks noChangeArrowheads="1"/>
          </p:cNvSpPr>
          <p:nvPr/>
        </p:nvSpPr>
        <p:spPr bwMode="auto">
          <a:xfrm rot="5400000" flipV="1">
            <a:off x="5686426" y="4579937"/>
            <a:ext cx="184150" cy="53975"/>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grpSp>
        <p:nvGrpSpPr>
          <p:cNvPr id="457759" name="Group 31"/>
          <p:cNvGrpSpPr>
            <a:grpSpLocks/>
          </p:cNvGrpSpPr>
          <p:nvPr/>
        </p:nvGrpSpPr>
        <p:grpSpPr bwMode="auto">
          <a:xfrm>
            <a:off x="6611938" y="2279650"/>
            <a:ext cx="60325" cy="1460500"/>
            <a:chOff x="971" y="1548"/>
            <a:chExt cx="27" cy="689"/>
          </a:xfrm>
        </p:grpSpPr>
        <p:sp>
          <p:nvSpPr>
            <p:cNvPr id="457760" name="Rectangle 32"/>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61" name="Rectangle 33"/>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762" name="Rectangle 34"/>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57763" name="Rectangle 35"/>
          <p:cNvSpPr>
            <a:spLocks noChangeArrowheads="1"/>
          </p:cNvSpPr>
          <p:nvPr/>
        </p:nvSpPr>
        <p:spPr bwMode="auto">
          <a:xfrm rot="5400000" flipV="1">
            <a:off x="6638131" y="4198145"/>
            <a:ext cx="180975" cy="55562"/>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64" name="Rectangle 36"/>
          <p:cNvSpPr>
            <a:spLocks noChangeArrowheads="1"/>
          </p:cNvSpPr>
          <p:nvPr/>
        </p:nvSpPr>
        <p:spPr bwMode="auto">
          <a:xfrm rot="5400000" flipV="1">
            <a:off x="7610476" y="3363912"/>
            <a:ext cx="182562" cy="55563"/>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65" name="Rectangle 37"/>
          <p:cNvSpPr>
            <a:spLocks noChangeArrowheads="1"/>
          </p:cNvSpPr>
          <p:nvPr/>
        </p:nvSpPr>
        <p:spPr bwMode="auto">
          <a:xfrm rot="5400000" flipV="1">
            <a:off x="7101681" y="3769519"/>
            <a:ext cx="180975" cy="58738"/>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66" name="Rectangle 38"/>
          <p:cNvSpPr>
            <a:spLocks noChangeArrowheads="1"/>
          </p:cNvSpPr>
          <p:nvPr/>
        </p:nvSpPr>
        <p:spPr bwMode="auto">
          <a:xfrm rot="5400000" flipV="1">
            <a:off x="7286625" y="3635375"/>
            <a:ext cx="184150" cy="57150"/>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67" name="Rectangle 39"/>
          <p:cNvSpPr>
            <a:spLocks noChangeArrowheads="1"/>
          </p:cNvSpPr>
          <p:nvPr/>
        </p:nvSpPr>
        <p:spPr bwMode="auto">
          <a:xfrm rot="5400000" flipV="1">
            <a:off x="6399213" y="4151313"/>
            <a:ext cx="179387" cy="5873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68" name="Rectangle 40"/>
          <p:cNvSpPr>
            <a:spLocks noChangeArrowheads="1"/>
          </p:cNvSpPr>
          <p:nvPr/>
        </p:nvSpPr>
        <p:spPr bwMode="auto">
          <a:xfrm rot="5400000" flipV="1">
            <a:off x="6749256" y="3994944"/>
            <a:ext cx="180975" cy="52388"/>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69" name="Rectangle 41"/>
          <p:cNvSpPr>
            <a:spLocks noChangeArrowheads="1"/>
          </p:cNvSpPr>
          <p:nvPr/>
        </p:nvSpPr>
        <p:spPr bwMode="auto">
          <a:xfrm rot="5400000" flipV="1">
            <a:off x="7162800" y="3170238"/>
            <a:ext cx="180975" cy="57150"/>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770" name="Rectangle 42"/>
          <p:cNvSpPr>
            <a:spLocks noChangeArrowheads="1"/>
          </p:cNvSpPr>
          <p:nvPr/>
        </p:nvSpPr>
        <p:spPr bwMode="auto">
          <a:xfrm rot="5400000" flipV="1">
            <a:off x="7442201" y="3084512"/>
            <a:ext cx="182562" cy="61913"/>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grpSp>
        <p:nvGrpSpPr>
          <p:cNvPr id="457771" name="Group 43"/>
          <p:cNvGrpSpPr>
            <a:grpSpLocks/>
          </p:cNvGrpSpPr>
          <p:nvPr/>
        </p:nvGrpSpPr>
        <p:grpSpPr bwMode="auto">
          <a:xfrm>
            <a:off x="2720975" y="2787650"/>
            <a:ext cx="60325" cy="1419225"/>
            <a:chOff x="1985" y="596"/>
            <a:chExt cx="35" cy="894"/>
          </a:xfrm>
        </p:grpSpPr>
        <p:sp>
          <p:nvSpPr>
            <p:cNvPr id="457772" name="Rectangle 44"/>
            <p:cNvSpPr>
              <a:spLocks noChangeArrowheads="1"/>
            </p:cNvSpPr>
            <p:nvPr/>
          </p:nvSpPr>
          <p:spPr bwMode="auto">
            <a:xfrm rot="5400000">
              <a:off x="1896" y="685"/>
              <a:ext cx="214" cy="35"/>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773" name="Rectangle 45"/>
            <p:cNvSpPr>
              <a:spLocks noChangeArrowheads="1"/>
            </p:cNvSpPr>
            <p:nvPr/>
          </p:nvSpPr>
          <p:spPr bwMode="auto">
            <a:xfrm rot="5400000">
              <a:off x="1896" y="1365"/>
              <a:ext cx="214" cy="35"/>
            </a:xfrm>
            <a:prstGeom prst="rect">
              <a:avLst/>
            </a:prstGeom>
            <a:solidFill>
              <a:srgbClr val="66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774" name="Rectangle 46"/>
            <p:cNvSpPr>
              <a:spLocks noChangeArrowheads="1"/>
            </p:cNvSpPr>
            <p:nvPr/>
          </p:nvSpPr>
          <p:spPr bwMode="auto">
            <a:xfrm rot="5400000">
              <a:off x="1765" y="1030"/>
              <a:ext cx="475" cy="35"/>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57775" name="Text Box 47"/>
          <p:cNvSpPr txBox="1">
            <a:spLocks noChangeArrowheads="1"/>
          </p:cNvSpPr>
          <p:nvPr/>
        </p:nvSpPr>
        <p:spPr bwMode="auto">
          <a:xfrm>
            <a:off x="1533525" y="1311275"/>
            <a:ext cx="24003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GB" altLang="en-US" sz="1400" b="1"/>
              <a:t>Modified DNA (adapters on both ends)</a:t>
            </a:r>
            <a:endParaRPr lang="en-US" altLang="en-US" sz="1400" b="1"/>
          </a:p>
        </p:txBody>
      </p:sp>
      <p:sp>
        <p:nvSpPr>
          <p:cNvPr id="457776" name="Text Box 48"/>
          <p:cNvSpPr txBox="1">
            <a:spLocks noChangeArrowheads="1"/>
          </p:cNvSpPr>
          <p:nvPr/>
        </p:nvSpPr>
        <p:spPr bwMode="auto">
          <a:xfrm>
            <a:off x="4641850" y="1311275"/>
            <a:ext cx="37957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1600" b="1"/>
              <a:t>Attach single molecules to surface</a:t>
            </a:r>
          </a:p>
        </p:txBody>
      </p:sp>
      <p:sp>
        <p:nvSpPr>
          <p:cNvPr id="457777" name="Line 49"/>
          <p:cNvSpPr>
            <a:spLocks noChangeShapeType="1"/>
          </p:cNvSpPr>
          <p:nvPr/>
        </p:nvSpPr>
        <p:spPr bwMode="auto">
          <a:xfrm>
            <a:off x="3205163" y="3556000"/>
            <a:ext cx="703262"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457778" name="Group 50"/>
          <p:cNvGrpSpPr>
            <a:grpSpLocks/>
          </p:cNvGrpSpPr>
          <p:nvPr/>
        </p:nvGrpSpPr>
        <p:grpSpPr bwMode="auto">
          <a:xfrm flipH="1">
            <a:off x="5634038" y="3633788"/>
            <a:ext cx="879475" cy="850900"/>
            <a:chOff x="2226" y="1421"/>
            <a:chExt cx="426" cy="474"/>
          </a:xfrm>
        </p:grpSpPr>
        <p:grpSp>
          <p:nvGrpSpPr>
            <p:cNvPr id="457779" name="Group 51"/>
            <p:cNvGrpSpPr>
              <a:grpSpLocks/>
            </p:cNvGrpSpPr>
            <p:nvPr/>
          </p:nvGrpSpPr>
          <p:grpSpPr bwMode="auto">
            <a:xfrm>
              <a:off x="2227" y="1421"/>
              <a:ext cx="424" cy="253"/>
              <a:chOff x="2227" y="1421"/>
              <a:chExt cx="424" cy="253"/>
            </a:xfrm>
          </p:grpSpPr>
          <p:grpSp>
            <p:nvGrpSpPr>
              <p:cNvPr id="457780" name="Group 52"/>
              <p:cNvGrpSpPr>
                <a:grpSpLocks/>
              </p:cNvGrpSpPr>
              <p:nvPr/>
            </p:nvGrpSpPr>
            <p:grpSpPr bwMode="auto">
              <a:xfrm>
                <a:off x="2227" y="1421"/>
                <a:ext cx="214" cy="253"/>
                <a:chOff x="2227" y="1421"/>
                <a:chExt cx="214" cy="253"/>
              </a:xfrm>
            </p:grpSpPr>
            <p:cxnSp>
              <p:nvCxnSpPr>
                <p:cNvPr id="457781" name="AutoShape 53"/>
                <p:cNvCxnSpPr>
                  <a:cxnSpLocks noChangeShapeType="1"/>
                </p:cNvCxnSpPr>
                <p:nvPr/>
              </p:nvCxnSpPr>
              <p:spPr bwMode="auto">
                <a:xfrm rot="16200000">
                  <a:off x="2219" y="1452"/>
                  <a:ext cx="240" cy="203"/>
                </a:xfrm>
                <a:prstGeom prst="curvedConnector2">
                  <a:avLst/>
                </a:prstGeom>
                <a:noFill/>
                <a:ln w="38100">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782" name="AutoShape 54"/>
                <p:cNvCxnSpPr>
                  <a:cxnSpLocks noChangeShapeType="1"/>
                </p:cNvCxnSpPr>
                <p:nvPr/>
              </p:nvCxnSpPr>
              <p:spPr bwMode="auto">
                <a:xfrm rot="16200000">
                  <a:off x="2208" y="1440"/>
                  <a:ext cx="251" cy="214"/>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783" name="AutoShape 55"/>
                <p:cNvCxnSpPr>
                  <a:cxnSpLocks noChangeShapeType="1"/>
                </p:cNvCxnSpPr>
                <p:nvPr/>
              </p:nvCxnSpPr>
              <p:spPr bwMode="auto">
                <a:xfrm rot="16200000">
                  <a:off x="2233" y="1464"/>
                  <a:ext cx="224" cy="187"/>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57784" name="Group 56"/>
              <p:cNvGrpSpPr>
                <a:grpSpLocks/>
              </p:cNvGrpSpPr>
              <p:nvPr/>
            </p:nvGrpSpPr>
            <p:grpSpPr bwMode="auto">
              <a:xfrm flipH="1">
                <a:off x="2437" y="1421"/>
                <a:ext cx="214" cy="253"/>
                <a:chOff x="2227" y="1421"/>
                <a:chExt cx="214" cy="253"/>
              </a:xfrm>
            </p:grpSpPr>
            <p:cxnSp>
              <p:nvCxnSpPr>
                <p:cNvPr id="457785" name="AutoShape 57"/>
                <p:cNvCxnSpPr>
                  <a:cxnSpLocks noChangeShapeType="1"/>
                </p:cNvCxnSpPr>
                <p:nvPr/>
              </p:nvCxnSpPr>
              <p:spPr bwMode="auto">
                <a:xfrm rot="16200000">
                  <a:off x="2219" y="1452"/>
                  <a:ext cx="240" cy="203"/>
                </a:xfrm>
                <a:prstGeom prst="curvedConnector2">
                  <a:avLst/>
                </a:prstGeom>
                <a:noFill/>
                <a:ln w="38100">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786" name="AutoShape 58"/>
                <p:cNvCxnSpPr>
                  <a:cxnSpLocks noChangeShapeType="1"/>
                </p:cNvCxnSpPr>
                <p:nvPr/>
              </p:nvCxnSpPr>
              <p:spPr bwMode="auto">
                <a:xfrm rot="16200000">
                  <a:off x="2208" y="1440"/>
                  <a:ext cx="251" cy="214"/>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787" name="AutoShape 59"/>
                <p:cNvCxnSpPr>
                  <a:cxnSpLocks noChangeShapeType="1"/>
                </p:cNvCxnSpPr>
                <p:nvPr/>
              </p:nvCxnSpPr>
              <p:spPr bwMode="auto">
                <a:xfrm rot="16200000">
                  <a:off x="2233" y="1464"/>
                  <a:ext cx="224" cy="187"/>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457788" name="Rectangle 60"/>
            <p:cNvSpPr>
              <a:spLocks noChangeArrowheads="1"/>
            </p:cNvSpPr>
            <p:nvPr/>
          </p:nvSpPr>
          <p:spPr bwMode="auto">
            <a:xfrm rot="5400000">
              <a:off x="2128" y="1771"/>
              <a:ext cx="222" cy="25"/>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789" name="Rectangle 61"/>
            <p:cNvSpPr>
              <a:spLocks noChangeArrowheads="1"/>
            </p:cNvSpPr>
            <p:nvPr/>
          </p:nvSpPr>
          <p:spPr bwMode="auto">
            <a:xfrm rot="5400000">
              <a:off x="2529" y="1765"/>
              <a:ext cx="222" cy="25"/>
            </a:xfrm>
            <a:prstGeom prst="rect">
              <a:avLst/>
            </a:prstGeom>
            <a:solidFill>
              <a:srgbClr val="66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790" name="Group 62"/>
          <p:cNvGrpSpPr>
            <a:grpSpLocks/>
          </p:cNvGrpSpPr>
          <p:nvPr/>
        </p:nvGrpSpPr>
        <p:grpSpPr bwMode="auto">
          <a:xfrm flipH="1">
            <a:off x="6610350" y="2897188"/>
            <a:ext cx="881063" cy="850900"/>
            <a:chOff x="2226" y="1421"/>
            <a:chExt cx="426" cy="474"/>
          </a:xfrm>
        </p:grpSpPr>
        <p:grpSp>
          <p:nvGrpSpPr>
            <p:cNvPr id="457791" name="Group 63"/>
            <p:cNvGrpSpPr>
              <a:grpSpLocks/>
            </p:cNvGrpSpPr>
            <p:nvPr/>
          </p:nvGrpSpPr>
          <p:grpSpPr bwMode="auto">
            <a:xfrm>
              <a:off x="2227" y="1421"/>
              <a:ext cx="424" cy="253"/>
              <a:chOff x="2227" y="1421"/>
              <a:chExt cx="424" cy="253"/>
            </a:xfrm>
          </p:grpSpPr>
          <p:grpSp>
            <p:nvGrpSpPr>
              <p:cNvPr id="457792" name="Group 64"/>
              <p:cNvGrpSpPr>
                <a:grpSpLocks/>
              </p:cNvGrpSpPr>
              <p:nvPr/>
            </p:nvGrpSpPr>
            <p:grpSpPr bwMode="auto">
              <a:xfrm>
                <a:off x="2227" y="1421"/>
                <a:ext cx="214" cy="253"/>
                <a:chOff x="2227" y="1421"/>
                <a:chExt cx="214" cy="253"/>
              </a:xfrm>
            </p:grpSpPr>
            <p:cxnSp>
              <p:nvCxnSpPr>
                <p:cNvPr id="457793" name="AutoShape 65"/>
                <p:cNvCxnSpPr>
                  <a:cxnSpLocks noChangeShapeType="1"/>
                </p:cNvCxnSpPr>
                <p:nvPr/>
              </p:nvCxnSpPr>
              <p:spPr bwMode="auto">
                <a:xfrm rot="16200000">
                  <a:off x="2219" y="1452"/>
                  <a:ext cx="240" cy="203"/>
                </a:xfrm>
                <a:prstGeom prst="curvedConnector2">
                  <a:avLst/>
                </a:prstGeom>
                <a:noFill/>
                <a:ln w="38100">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794" name="AutoShape 66"/>
                <p:cNvCxnSpPr>
                  <a:cxnSpLocks noChangeShapeType="1"/>
                </p:cNvCxnSpPr>
                <p:nvPr/>
              </p:nvCxnSpPr>
              <p:spPr bwMode="auto">
                <a:xfrm rot="16200000">
                  <a:off x="2208" y="1440"/>
                  <a:ext cx="251" cy="214"/>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795" name="AutoShape 67"/>
                <p:cNvCxnSpPr>
                  <a:cxnSpLocks noChangeShapeType="1"/>
                </p:cNvCxnSpPr>
                <p:nvPr/>
              </p:nvCxnSpPr>
              <p:spPr bwMode="auto">
                <a:xfrm rot="16200000">
                  <a:off x="2233" y="1464"/>
                  <a:ext cx="224" cy="187"/>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57796" name="Group 68"/>
              <p:cNvGrpSpPr>
                <a:grpSpLocks/>
              </p:cNvGrpSpPr>
              <p:nvPr/>
            </p:nvGrpSpPr>
            <p:grpSpPr bwMode="auto">
              <a:xfrm flipH="1">
                <a:off x="2437" y="1421"/>
                <a:ext cx="214" cy="253"/>
                <a:chOff x="2227" y="1421"/>
                <a:chExt cx="214" cy="253"/>
              </a:xfrm>
            </p:grpSpPr>
            <p:cxnSp>
              <p:nvCxnSpPr>
                <p:cNvPr id="457797" name="AutoShape 69"/>
                <p:cNvCxnSpPr>
                  <a:cxnSpLocks noChangeShapeType="1"/>
                </p:cNvCxnSpPr>
                <p:nvPr/>
              </p:nvCxnSpPr>
              <p:spPr bwMode="auto">
                <a:xfrm rot="16200000">
                  <a:off x="2219" y="1452"/>
                  <a:ext cx="240" cy="203"/>
                </a:xfrm>
                <a:prstGeom prst="curvedConnector2">
                  <a:avLst/>
                </a:prstGeom>
                <a:noFill/>
                <a:ln w="38100">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798" name="AutoShape 70"/>
                <p:cNvCxnSpPr>
                  <a:cxnSpLocks noChangeShapeType="1"/>
                </p:cNvCxnSpPr>
                <p:nvPr/>
              </p:nvCxnSpPr>
              <p:spPr bwMode="auto">
                <a:xfrm rot="16200000">
                  <a:off x="2208" y="1440"/>
                  <a:ext cx="251" cy="214"/>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799" name="AutoShape 71"/>
                <p:cNvCxnSpPr>
                  <a:cxnSpLocks noChangeShapeType="1"/>
                </p:cNvCxnSpPr>
                <p:nvPr/>
              </p:nvCxnSpPr>
              <p:spPr bwMode="auto">
                <a:xfrm rot="16200000">
                  <a:off x="2233" y="1464"/>
                  <a:ext cx="224" cy="187"/>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457800" name="Rectangle 72"/>
            <p:cNvSpPr>
              <a:spLocks noChangeArrowheads="1"/>
            </p:cNvSpPr>
            <p:nvPr/>
          </p:nvSpPr>
          <p:spPr bwMode="auto">
            <a:xfrm rot="5400000">
              <a:off x="2128" y="1771"/>
              <a:ext cx="222" cy="25"/>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01" name="Rectangle 73"/>
            <p:cNvSpPr>
              <a:spLocks noChangeArrowheads="1"/>
            </p:cNvSpPr>
            <p:nvPr/>
          </p:nvSpPr>
          <p:spPr bwMode="auto">
            <a:xfrm rot="5400000">
              <a:off x="2529" y="1765"/>
              <a:ext cx="222" cy="25"/>
            </a:xfrm>
            <a:prstGeom prst="rect">
              <a:avLst/>
            </a:prstGeom>
            <a:solidFill>
              <a:srgbClr val="66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57802" name="Rectangle 74"/>
          <p:cNvSpPr>
            <a:spLocks noChangeArrowheads="1"/>
          </p:cNvSpPr>
          <p:nvPr/>
        </p:nvSpPr>
        <p:spPr bwMode="auto">
          <a:xfrm rot="5400000" flipV="1">
            <a:off x="6303170" y="4364831"/>
            <a:ext cx="182562" cy="53975"/>
          </a:xfrm>
          <a:prstGeom prst="rect">
            <a:avLst/>
          </a:prstGeom>
          <a:solidFill>
            <a:srgbClr val="9966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grpSp>
        <p:nvGrpSpPr>
          <p:cNvPr id="457803" name="Group 75"/>
          <p:cNvGrpSpPr>
            <a:grpSpLocks/>
          </p:cNvGrpSpPr>
          <p:nvPr/>
        </p:nvGrpSpPr>
        <p:grpSpPr bwMode="auto">
          <a:xfrm flipH="1">
            <a:off x="6692900" y="2986088"/>
            <a:ext cx="701675" cy="762000"/>
            <a:chOff x="2226" y="1421"/>
            <a:chExt cx="426" cy="474"/>
          </a:xfrm>
        </p:grpSpPr>
        <p:grpSp>
          <p:nvGrpSpPr>
            <p:cNvPr id="457804" name="Group 76"/>
            <p:cNvGrpSpPr>
              <a:grpSpLocks/>
            </p:cNvGrpSpPr>
            <p:nvPr/>
          </p:nvGrpSpPr>
          <p:grpSpPr bwMode="auto">
            <a:xfrm>
              <a:off x="2227" y="1421"/>
              <a:ext cx="424" cy="253"/>
              <a:chOff x="2227" y="1421"/>
              <a:chExt cx="424" cy="253"/>
            </a:xfrm>
          </p:grpSpPr>
          <p:grpSp>
            <p:nvGrpSpPr>
              <p:cNvPr id="457805" name="Group 77"/>
              <p:cNvGrpSpPr>
                <a:grpSpLocks/>
              </p:cNvGrpSpPr>
              <p:nvPr/>
            </p:nvGrpSpPr>
            <p:grpSpPr bwMode="auto">
              <a:xfrm>
                <a:off x="2227" y="1421"/>
                <a:ext cx="214" cy="253"/>
                <a:chOff x="2227" y="1421"/>
                <a:chExt cx="214" cy="253"/>
              </a:xfrm>
            </p:grpSpPr>
            <p:cxnSp>
              <p:nvCxnSpPr>
                <p:cNvPr id="457806" name="AutoShape 78"/>
                <p:cNvCxnSpPr>
                  <a:cxnSpLocks noChangeShapeType="1"/>
                </p:cNvCxnSpPr>
                <p:nvPr/>
              </p:nvCxnSpPr>
              <p:spPr bwMode="auto">
                <a:xfrm rot="16200000">
                  <a:off x="2219" y="1452"/>
                  <a:ext cx="240" cy="203"/>
                </a:xfrm>
                <a:prstGeom prst="curvedConnector2">
                  <a:avLst/>
                </a:prstGeom>
                <a:noFill/>
                <a:ln w="38100">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807" name="AutoShape 79"/>
                <p:cNvCxnSpPr>
                  <a:cxnSpLocks noChangeShapeType="1"/>
                </p:cNvCxnSpPr>
                <p:nvPr/>
              </p:nvCxnSpPr>
              <p:spPr bwMode="auto">
                <a:xfrm rot="16200000">
                  <a:off x="2208" y="1440"/>
                  <a:ext cx="251" cy="214"/>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808" name="AutoShape 80"/>
                <p:cNvCxnSpPr>
                  <a:cxnSpLocks noChangeShapeType="1"/>
                </p:cNvCxnSpPr>
                <p:nvPr/>
              </p:nvCxnSpPr>
              <p:spPr bwMode="auto">
                <a:xfrm rot="16200000">
                  <a:off x="2233" y="1464"/>
                  <a:ext cx="224" cy="187"/>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57809" name="Group 81"/>
              <p:cNvGrpSpPr>
                <a:grpSpLocks/>
              </p:cNvGrpSpPr>
              <p:nvPr/>
            </p:nvGrpSpPr>
            <p:grpSpPr bwMode="auto">
              <a:xfrm flipH="1">
                <a:off x="2437" y="1421"/>
                <a:ext cx="214" cy="253"/>
                <a:chOff x="2227" y="1421"/>
                <a:chExt cx="214" cy="253"/>
              </a:xfrm>
            </p:grpSpPr>
            <p:cxnSp>
              <p:nvCxnSpPr>
                <p:cNvPr id="457810" name="AutoShape 82"/>
                <p:cNvCxnSpPr>
                  <a:cxnSpLocks noChangeShapeType="1"/>
                </p:cNvCxnSpPr>
                <p:nvPr/>
              </p:nvCxnSpPr>
              <p:spPr bwMode="auto">
                <a:xfrm rot="16200000">
                  <a:off x="2219" y="1452"/>
                  <a:ext cx="240" cy="203"/>
                </a:xfrm>
                <a:prstGeom prst="curvedConnector2">
                  <a:avLst/>
                </a:prstGeom>
                <a:noFill/>
                <a:ln w="38100">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811" name="AutoShape 83"/>
                <p:cNvCxnSpPr>
                  <a:cxnSpLocks noChangeShapeType="1"/>
                </p:cNvCxnSpPr>
                <p:nvPr/>
              </p:nvCxnSpPr>
              <p:spPr bwMode="auto">
                <a:xfrm rot="16200000">
                  <a:off x="2208" y="1440"/>
                  <a:ext cx="251" cy="214"/>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812" name="AutoShape 84"/>
                <p:cNvCxnSpPr>
                  <a:cxnSpLocks noChangeShapeType="1"/>
                </p:cNvCxnSpPr>
                <p:nvPr/>
              </p:nvCxnSpPr>
              <p:spPr bwMode="auto">
                <a:xfrm rot="16200000">
                  <a:off x="2233" y="1464"/>
                  <a:ext cx="224" cy="187"/>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457813" name="Rectangle 85"/>
            <p:cNvSpPr>
              <a:spLocks noChangeArrowheads="1"/>
            </p:cNvSpPr>
            <p:nvPr/>
          </p:nvSpPr>
          <p:spPr bwMode="auto">
            <a:xfrm rot="5400000">
              <a:off x="2128" y="1771"/>
              <a:ext cx="222" cy="25"/>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14" name="Rectangle 86"/>
            <p:cNvSpPr>
              <a:spLocks noChangeArrowheads="1"/>
            </p:cNvSpPr>
            <p:nvPr/>
          </p:nvSpPr>
          <p:spPr bwMode="auto">
            <a:xfrm rot="5400000">
              <a:off x="2529" y="1765"/>
              <a:ext cx="222" cy="25"/>
            </a:xfrm>
            <a:prstGeom prst="rect">
              <a:avLst/>
            </a:prstGeom>
            <a:solidFill>
              <a:srgbClr val="66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15" name="Group 87"/>
          <p:cNvGrpSpPr>
            <a:grpSpLocks/>
          </p:cNvGrpSpPr>
          <p:nvPr/>
        </p:nvGrpSpPr>
        <p:grpSpPr bwMode="auto">
          <a:xfrm flipH="1">
            <a:off x="5716588" y="3722688"/>
            <a:ext cx="701675" cy="762000"/>
            <a:chOff x="2226" y="1421"/>
            <a:chExt cx="426" cy="474"/>
          </a:xfrm>
        </p:grpSpPr>
        <p:grpSp>
          <p:nvGrpSpPr>
            <p:cNvPr id="457816" name="Group 88"/>
            <p:cNvGrpSpPr>
              <a:grpSpLocks/>
            </p:cNvGrpSpPr>
            <p:nvPr/>
          </p:nvGrpSpPr>
          <p:grpSpPr bwMode="auto">
            <a:xfrm>
              <a:off x="2227" y="1421"/>
              <a:ext cx="424" cy="253"/>
              <a:chOff x="2227" y="1421"/>
              <a:chExt cx="424" cy="253"/>
            </a:xfrm>
          </p:grpSpPr>
          <p:grpSp>
            <p:nvGrpSpPr>
              <p:cNvPr id="457817" name="Group 89"/>
              <p:cNvGrpSpPr>
                <a:grpSpLocks/>
              </p:cNvGrpSpPr>
              <p:nvPr/>
            </p:nvGrpSpPr>
            <p:grpSpPr bwMode="auto">
              <a:xfrm>
                <a:off x="2227" y="1421"/>
                <a:ext cx="214" cy="253"/>
                <a:chOff x="2227" y="1421"/>
                <a:chExt cx="214" cy="253"/>
              </a:xfrm>
            </p:grpSpPr>
            <p:cxnSp>
              <p:nvCxnSpPr>
                <p:cNvPr id="457818" name="AutoShape 90"/>
                <p:cNvCxnSpPr>
                  <a:cxnSpLocks noChangeShapeType="1"/>
                </p:cNvCxnSpPr>
                <p:nvPr/>
              </p:nvCxnSpPr>
              <p:spPr bwMode="auto">
                <a:xfrm rot="16200000">
                  <a:off x="2219" y="1452"/>
                  <a:ext cx="240" cy="203"/>
                </a:xfrm>
                <a:prstGeom prst="curvedConnector2">
                  <a:avLst/>
                </a:prstGeom>
                <a:noFill/>
                <a:ln w="38100">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819" name="AutoShape 91"/>
                <p:cNvCxnSpPr>
                  <a:cxnSpLocks noChangeShapeType="1"/>
                </p:cNvCxnSpPr>
                <p:nvPr/>
              </p:nvCxnSpPr>
              <p:spPr bwMode="auto">
                <a:xfrm rot="16200000">
                  <a:off x="2208" y="1440"/>
                  <a:ext cx="251" cy="214"/>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820" name="AutoShape 92"/>
                <p:cNvCxnSpPr>
                  <a:cxnSpLocks noChangeShapeType="1"/>
                </p:cNvCxnSpPr>
                <p:nvPr/>
              </p:nvCxnSpPr>
              <p:spPr bwMode="auto">
                <a:xfrm rot="16200000">
                  <a:off x="2233" y="1464"/>
                  <a:ext cx="224" cy="187"/>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457821" name="Group 93"/>
              <p:cNvGrpSpPr>
                <a:grpSpLocks/>
              </p:cNvGrpSpPr>
              <p:nvPr/>
            </p:nvGrpSpPr>
            <p:grpSpPr bwMode="auto">
              <a:xfrm flipH="1">
                <a:off x="2437" y="1421"/>
                <a:ext cx="214" cy="253"/>
                <a:chOff x="2227" y="1421"/>
                <a:chExt cx="214" cy="253"/>
              </a:xfrm>
            </p:grpSpPr>
            <p:cxnSp>
              <p:nvCxnSpPr>
                <p:cNvPr id="457822" name="AutoShape 94"/>
                <p:cNvCxnSpPr>
                  <a:cxnSpLocks noChangeShapeType="1"/>
                </p:cNvCxnSpPr>
                <p:nvPr/>
              </p:nvCxnSpPr>
              <p:spPr bwMode="auto">
                <a:xfrm rot="16200000">
                  <a:off x="2219" y="1452"/>
                  <a:ext cx="240" cy="203"/>
                </a:xfrm>
                <a:prstGeom prst="curvedConnector2">
                  <a:avLst/>
                </a:prstGeom>
                <a:noFill/>
                <a:ln w="38100">
                  <a:solidFill>
                    <a:srgbClr val="96969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823" name="AutoShape 95"/>
                <p:cNvCxnSpPr>
                  <a:cxnSpLocks noChangeShapeType="1"/>
                </p:cNvCxnSpPr>
                <p:nvPr/>
              </p:nvCxnSpPr>
              <p:spPr bwMode="auto">
                <a:xfrm rot="16200000">
                  <a:off x="2208" y="1440"/>
                  <a:ext cx="251" cy="214"/>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7824" name="AutoShape 96"/>
                <p:cNvCxnSpPr>
                  <a:cxnSpLocks noChangeShapeType="1"/>
                </p:cNvCxnSpPr>
                <p:nvPr/>
              </p:nvCxnSpPr>
              <p:spPr bwMode="auto">
                <a:xfrm rot="16200000">
                  <a:off x="2233" y="1464"/>
                  <a:ext cx="224" cy="187"/>
                </a:xfrm>
                <a:prstGeom prst="curvedConnector2">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457825" name="Rectangle 97"/>
            <p:cNvSpPr>
              <a:spLocks noChangeArrowheads="1"/>
            </p:cNvSpPr>
            <p:nvPr/>
          </p:nvSpPr>
          <p:spPr bwMode="auto">
            <a:xfrm rot="5400000">
              <a:off x="2128" y="1771"/>
              <a:ext cx="222" cy="25"/>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26" name="Rectangle 98"/>
            <p:cNvSpPr>
              <a:spLocks noChangeArrowheads="1"/>
            </p:cNvSpPr>
            <p:nvPr/>
          </p:nvSpPr>
          <p:spPr bwMode="auto">
            <a:xfrm rot="5400000">
              <a:off x="2529" y="1765"/>
              <a:ext cx="222" cy="25"/>
            </a:xfrm>
            <a:prstGeom prst="rect">
              <a:avLst/>
            </a:prstGeom>
            <a:solidFill>
              <a:srgbClr val="66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27" name="Group 99"/>
          <p:cNvGrpSpPr>
            <a:grpSpLocks/>
          </p:cNvGrpSpPr>
          <p:nvPr/>
        </p:nvGrpSpPr>
        <p:grpSpPr bwMode="auto">
          <a:xfrm>
            <a:off x="5316538" y="2219325"/>
            <a:ext cx="1749425" cy="2403475"/>
            <a:chOff x="1560" y="2614"/>
            <a:chExt cx="1017" cy="1514"/>
          </a:xfrm>
        </p:grpSpPr>
        <p:grpSp>
          <p:nvGrpSpPr>
            <p:cNvPr id="457828" name="Group 100"/>
            <p:cNvGrpSpPr>
              <a:grpSpLocks/>
            </p:cNvGrpSpPr>
            <p:nvPr/>
          </p:nvGrpSpPr>
          <p:grpSpPr bwMode="auto">
            <a:xfrm>
              <a:off x="1731" y="2942"/>
              <a:ext cx="33" cy="1082"/>
              <a:chOff x="971" y="1548"/>
              <a:chExt cx="27" cy="689"/>
            </a:xfrm>
          </p:grpSpPr>
          <p:sp>
            <p:nvSpPr>
              <p:cNvPr id="457829" name="Rectangle 101"/>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30" name="Rectangle 102"/>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31" name="Rectangle 103"/>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32" name="Group 104"/>
            <p:cNvGrpSpPr>
              <a:grpSpLocks/>
            </p:cNvGrpSpPr>
            <p:nvPr/>
          </p:nvGrpSpPr>
          <p:grpSpPr bwMode="auto">
            <a:xfrm>
              <a:off x="2305" y="2641"/>
              <a:ext cx="35" cy="920"/>
              <a:chOff x="971" y="1548"/>
              <a:chExt cx="27" cy="689"/>
            </a:xfrm>
          </p:grpSpPr>
          <p:sp>
            <p:nvSpPr>
              <p:cNvPr id="457833" name="Rectangle 105"/>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34" name="Rectangle 106"/>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35" name="Rectangle 107"/>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36" name="Group 108"/>
            <p:cNvGrpSpPr>
              <a:grpSpLocks/>
            </p:cNvGrpSpPr>
            <p:nvPr/>
          </p:nvGrpSpPr>
          <p:grpSpPr bwMode="auto">
            <a:xfrm>
              <a:off x="1560" y="2614"/>
              <a:ext cx="1017" cy="1514"/>
              <a:chOff x="3504" y="527"/>
              <a:chExt cx="791" cy="1340"/>
            </a:xfrm>
          </p:grpSpPr>
          <p:grpSp>
            <p:nvGrpSpPr>
              <p:cNvPr id="457837" name="Group 109"/>
              <p:cNvGrpSpPr>
                <a:grpSpLocks/>
              </p:cNvGrpSpPr>
              <p:nvPr/>
            </p:nvGrpSpPr>
            <p:grpSpPr bwMode="auto">
              <a:xfrm>
                <a:off x="3504" y="781"/>
                <a:ext cx="365" cy="1086"/>
                <a:chOff x="3504" y="781"/>
                <a:chExt cx="365" cy="1086"/>
              </a:xfrm>
            </p:grpSpPr>
            <p:grpSp>
              <p:nvGrpSpPr>
                <p:cNvPr id="457838" name="Group 110"/>
                <p:cNvGrpSpPr>
                  <a:grpSpLocks/>
                </p:cNvGrpSpPr>
                <p:nvPr/>
              </p:nvGrpSpPr>
              <p:grpSpPr bwMode="auto">
                <a:xfrm>
                  <a:off x="3548" y="781"/>
                  <a:ext cx="25" cy="958"/>
                  <a:chOff x="971" y="1548"/>
                  <a:chExt cx="27" cy="689"/>
                </a:xfrm>
              </p:grpSpPr>
              <p:sp>
                <p:nvSpPr>
                  <p:cNvPr id="457839" name="Rectangle 111"/>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40" name="Rectangle 112"/>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41" name="Rectangle 113"/>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42" name="Group 114"/>
                <p:cNvGrpSpPr>
                  <a:grpSpLocks/>
                </p:cNvGrpSpPr>
                <p:nvPr/>
              </p:nvGrpSpPr>
              <p:grpSpPr bwMode="auto">
                <a:xfrm>
                  <a:off x="3504" y="823"/>
                  <a:ext cx="27" cy="974"/>
                  <a:chOff x="971" y="1548"/>
                  <a:chExt cx="27" cy="689"/>
                </a:xfrm>
              </p:grpSpPr>
              <p:sp>
                <p:nvSpPr>
                  <p:cNvPr id="457843" name="Rectangle 115"/>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44" name="Rectangle 116"/>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45" name="Rectangle 117"/>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46" name="Group 118"/>
                <p:cNvGrpSpPr>
                  <a:grpSpLocks/>
                </p:cNvGrpSpPr>
                <p:nvPr/>
              </p:nvGrpSpPr>
              <p:grpSpPr bwMode="auto">
                <a:xfrm>
                  <a:off x="3580" y="863"/>
                  <a:ext cx="27" cy="974"/>
                  <a:chOff x="971" y="1548"/>
                  <a:chExt cx="27" cy="689"/>
                </a:xfrm>
              </p:grpSpPr>
              <p:sp>
                <p:nvSpPr>
                  <p:cNvPr id="457847" name="Rectangle 119"/>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48" name="Rectangle 120"/>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49" name="Rectangle 121"/>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50" name="Group 122"/>
                <p:cNvGrpSpPr>
                  <a:grpSpLocks/>
                </p:cNvGrpSpPr>
                <p:nvPr/>
              </p:nvGrpSpPr>
              <p:grpSpPr bwMode="auto">
                <a:xfrm>
                  <a:off x="3620" y="909"/>
                  <a:ext cx="25" cy="958"/>
                  <a:chOff x="971" y="1548"/>
                  <a:chExt cx="27" cy="689"/>
                </a:xfrm>
              </p:grpSpPr>
              <p:sp>
                <p:nvSpPr>
                  <p:cNvPr id="457851" name="Rectangle 123"/>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52" name="Rectangle 124"/>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53" name="Rectangle 125"/>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54" name="Group 126"/>
                <p:cNvGrpSpPr>
                  <a:grpSpLocks/>
                </p:cNvGrpSpPr>
                <p:nvPr/>
              </p:nvGrpSpPr>
              <p:grpSpPr bwMode="auto">
                <a:xfrm>
                  <a:off x="3704" y="835"/>
                  <a:ext cx="27" cy="974"/>
                  <a:chOff x="971" y="1548"/>
                  <a:chExt cx="27" cy="689"/>
                </a:xfrm>
              </p:grpSpPr>
              <p:sp>
                <p:nvSpPr>
                  <p:cNvPr id="457855" name="Rectangle 127"/>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56" name="Rectangle 128"/>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57" name="Rectangle 129"/>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58" name="Group 130"/>
                <p:cNvGrpSpPr>
                  <a:grpSpLocks/>
                </p:cNvGrpSpPr>
                <p:nvPr/>
              </p:nvGrpSpPr>
              <p:grpSpPr bwMode="auto">
                <a:xfrm>
                  <a:off x="3752" y="883"/>
                  <a:ext cx="27" cy="974"/>
                  <a:chOff x="971" y="1548"/>
                  <a:chExt cx="27" cy="689"/>
                </a:xfrm>
              </p:grpSpPr>
              <p:sp>
                <p:nvSpPr>
                  <p:cNvPr id="457859" name="Rectangle 131"/>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60" name="Rectangle 132"/>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61" name="Rectangle 133"/>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62" name="Group 134"/>
                <p:cNvGrpSpPr>
                  <a:grpSpLocks/>
                </p:cNvGrpSpPr>
                <p:nvPr/>
              </p:nvGrpSpPr>
              <p:grpSpPr bwMode="auto">
                <a:xfrm>
                  <a:off x="3812" y="871"/>
                  <a:ext cx="27" cy="974"/>
                  <a:chOff x="971" y="1548"/>
                  <a:chExt cx="27" cy="689"/>
                </a:xfrm>
              </p:grpSpPr>
              <p:sp>
                <p:nvSpPr>
                  <p:cNvPr id="457863" name="Rectangle 135"/>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64" name="Rectangle 136"/>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65" name="Rectangle 137"/>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66" name="Group 138"/>
                <p:cNvGrpSpPr>
                  <a:grpSpLocks/>
                </p:cNvGrpSpPr>
                <p:nvPr/>
              </p:nvGrpSpPr>
              <p:grpSpPr bwMode="auto">
                <a:xfrm>
                  <a:off x="3844" y="837"/>
                  <a:ext cx="25" cy="958"/>
                  <a:chOff x="971" y="1548"/>
                  <a:chExt cx="27" cy="689"/>
                </a:xfrm>
              </p:grpSpPr>
              <p:sp>
                <p:nvSpPr>
                  <p:cNvPr id="457867" name="Rectangle 139"/>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68" name="Rectangle 140"/>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69" name="Rectangle 141"/>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grpSp>
            <p:nvGrpSpPr>
              <p:cNvPr id="457870" name="Group 142"/>
              <p:cNvGrpSpPr>
                <a:grpSpLocks/>
              </p:cNvGrpSpPr>
              <p:nvPr/>
            </p:nvGrpSpPr>
            <p:grpSpPr bwMode="auto">
              <a:xfrm>
                <a:off x="3932" y="527"/>
                <a:ext cx="363" cy="936"/>
                <a:chOff x="3932" y="527"/>
                <a:chExt cx="363" cy="936"/>
              </a:xfrm>
            </p:grpSpPr>
            <p:grpSp>
              <p:nvGrpSpPr>
                <p:cNvPr id="457871" name="Group 143"/>
                <p:cNvGrpSpPr>
                  <a:grpSpLocks/>
                </p:cNvGrpSpPr>
                <p:nvPr/>
              </p:nvGrpSpPr>
              <p:grpSpPr bwMode="auto">
                <a:xfrm>
                  <a:off x="3932" y="567"/>
                  <a:ext cx="25" cy="821"/>
                  <a:chOff x="971" y="1548"/>
                  <a:chExt cx="27" cy="689"/>
                </a:xfrm>
              </p:grpSpPr>
              <p:sp>
                <p:nvSpPr>
                  <p:cNvPr id="457872" name="Rectangle 144"/>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73" name="Rectangle 145"/>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74" name="Rectangle 146"/>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75" name="Group 147"/>
                <p:cNvGrpSpPr>
                  <a:grpSpLocks/>
                </p:cNvGrpSpPr>
                <p:nvPr/>
              </p:nvGrpSpPr>
              <p:grpSpPr bwMode="auto">
                <a:xfrm>
                  <a:off x="3972" y="527"/>
                  <a:ext cx="27" cy="814"/>
                  <a:chOff x="971" y="1548"/>
                  <a:chExt cx="27" cy="689"/>
                </a:xfrm>
              </p:grpSpPr>
              <p:sp>
                <p:nvSpPr>
                  <p:cNvPr id="457876" name="Rectangle 148"/>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77" name="Rectangle 149"/>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78" name="Rectangle 150"/>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79" name="Group 151"/>
                <p:cNvGrpSpPr>
                  <a:grpSpLocks/>
                </p:cNvGrpSpPr>
                <p:nvPr/>
              </p:nvGrpSpPr>
              <p:grpSpPr bwMode="auto">
                <a:xfrm>
                  <a:off x="4016" y="557"/>
                  <a:ext cx="25" cy="820"/>
                  <a:chOff x="971" y="1548"/>
                  <a:chExt cx="27" cy="689"/>
                </a:xfrm>
              </p:grpSpPr>
              <p:sp>
                <p:nvSpPr>
                  <p:cNvPr id="457880" name="Rectangle 152"/>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81" name="Rectangle 153"/>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82" name="Rectangle 154"/>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83" name="Group 155"/>
                <p:cNvGrpSpPr>
                  <a:grpSpLocks/>
                </p:cNvGrpSpPr>
                <p:nvPr/>
              </p:nvGrpSpPr>
              <p:grpSpPr bwMode="auto">
                <a:xfrm>
                  <a:off x="4028" y="619"/>
                  <a:ext cx="27" cy="814"/>
                  <a:chOff x="971" y="1548"/>
                  <a:chExt cx="27" cy="689"/>
                </a:xfrm>
              </p:grpSpPr>
              <p:sp>
                <p:nvSpPr>
                  <p:cNvPr id="457884" name="Rectangle 156"/>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85" name="Rectangle 157"/>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86" name="Rectangle 158"/>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87" name="Group 159"/>
                <p:cNvGrpSpPr>
                  <a:grpSpLocks/>
                </p:cNvGrpSpPr>
                <p:nvPr/>
              </p:nvGrpSpPr>
              <p:grpSpPr bwMode="auto">
                <a:xfrm>
                  <a:off x="4136" y="571"/>
                  <a:ext cx="25" cy="820"/>
                  <a:chOff x="971" y="1548"/>
                  <a:chExt cx="27" cy="689"/>
                </a:xfrm>
              </p:grpSpPr>
              <p:sp>
                <p:nvSpPr>
                  <p:cNvPr id="457888" name="Rectangle 160"/>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89" name="Rectangle 161"/>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90" name="Rectangle 162"/>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91" name="Group 163"/>
                <p:cNvGrpSpPr>
                  <a:grpSpLocks/>
                </p:cNvGrpSpPr>
                <p:nvPr/>
              </p:nvGrpSpPr>
              <p:grpSpPr bwMode="auto">
                <a:xfrm>
                  <a:off x="4160" y="643"/>
                  <a:ext cx="25" cy="820"/>
                  <a:chOff x="971" y="1548"/>
                  <a:chExt cx="27" cy="689"/>
                </a:xfrm>
              </p:grpSpPr>
              <p:sp>
                <p:nvSpPr>
                  <p:cNvPr id="457892" name="Rectangle 164"/>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93" name="Rectangle 165"/>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94" name="Rectangle 166"/>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95" name="Group 167"/>
                <p:cNvGrpSpPr>
                  <a:grpSpLocks/>
                </p:cNvGrpSpPr>
                <p:nvPr/>
              </p:nvGrpSpPr>
              <p:grpSpPr bwMode="auto">
                <a:xfrm>
                  <a:off x="4196" y="627"/>
                  <a:ext cx="27" cy="814"/>
                  <a:chOff x="971" y="1548"/>
                  <a:chExt cx="27" cy="689"/>
                </a:xfrm>
              </p:grpSpPr>
              <p:sp>
                <p:nvSpPr>
                  <p:cNvPr id="457896" name="Rectangle 168"/>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897" name="Rectangle 169"/>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898" name="Rectangle 170"/>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899" name="Group 171"/>
                <p:cNvGrpSpPr>
                  <a:grpSpLocks/>
                </p:cNvGrpSpPr>
                <p:nvPr/>
              </p:nvGrpSpPr>
              <p:grpSpPr bwMode="auto">
                <a:xfrm>
                  <a:off x="4228" y="591"/>
                  <a:ext cx="25" cy="821"/>
                  <a:chOff x="971" y="1548"/>
                  <a:chExt cx="27" cy="689"/>
                </a:xfrm>
              </p:grpSpPr>
              <p:sp>
                <p:nvSpPr>
                  <p:cNvPr id="457900" name="Rectangle 172"/>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901" name="Rectangle 173"/>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902" name="Rectangle 174"/>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7903" name="Group 175"/>
                <p:cNvGrpSpPr>
                  <a:grpSpLocks/>
                </p:cNvGrpSpPr>
                <p:nvPr/>
              </p:nvGrpSpPr>
              <p:grpSpPr bwMode="auto">
                <a:xfrm>
                  <a:off x="4268" y="575"/>
                  <a:ext cx="27" cy="814"/>
                  <a:chOff x="971" y="1548"/>
                  <a:chExt cx="27" cy="689"/>
                </a:xfrm>
              </p:grpSpPr>
              <p:sp>
                <p:nvSpPr>
                  <p:cNvPr id="457904" name="Rectangle 176"/>
                  <p:cNvSpPr>
                    <a:spLocks noChangeArrowheads="1"/>
                  </p:cNvSpPr>
                  <p:nvPr/>
                </p:nvSpPr>
                <p:spPr bwMode="auto">
                  <a:xfrm rot="5400000">
                    <a:off x="648" y="1887"/>
                    <a:ext cx="673" cy="27"/>
                  </a:xfrm>
                  <a:prstGeom prst="rect">
                    <a:avLst/>
                  </a:prstGeom>
                  <a:solidFill>
                    <a:srgbClr val="6699FF"/>
                  </a:solidFill>
                  <a:ln w="9525">
                    <a:solidFill>
                      <a:schemeClr val="tx1"/>
                    </a:solidFill>
                    <a:miter lim="800000"/>
                    <a:headEnd/>
                    <a:tailEnd/>
                  </a:ln>
                  <a:effectLst>
                    <a:outerShdw sy="50000" kx="-2453608" rotWithShape="0">
                      <a:schemeClr val="bg2">
                        <a:alpha val="50000"/>
                      </a:schemeClr>
                    </a:outerShdw>
                  </a:effectLst>
                </p:spPr>
                <p:txBody>
                  <a:bodyPr wrap="none" anchor="ctr"/>
                  <a:lstStyle/>
                  <a:p>
                    <a:endParaRPr lang="en-GB"/>
                  </a:p>
                </p:txBody>
              </p:sp>
              <p:sp>
                <p:nvSpPr>
                  <p:cNvPr id="457905" name="Rectangle 177"/>
                  <p:cNvSpPr>
                    <a:spLocks noChangeArrowheads="1"/>
                  </p:cNvSpPr>
                  <p:nvPr/>
                </p:nvSpPr>
                <p:spPr bwMode="auto">
                  <a:xfrm rot="5400000">
                    <a:off x="807" y="1872"/>
                    <a:ext cx="356" cy="27"/>
                  </a:xfrm>
                  <a:prstGeom prst="rect">
                    <a:avLst/>
                  </a:prstGeom>
                  <a:solidFill>
                    <a:srgbClr val="96969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7906" name="Rectangle 178"/>
                  <p:cNvSpPr>
                    <a:spLocks noChangeArrowheads="1"/>
                  </p:cNvSpPr>
                  <p:nvPr/>
                </p:nvSpPr>
                <p:spPr bwMode="auto">
                  <a:xfrm rot="5400000">
                    <a:off x="905" y="1614"/>
                    <a:ext cx="160" cy="27"/>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grpSp>
      </p:grpSp>
      <p:sp>
        <p:nvSpPr>
          <p:cNvPr id="457907" name="Text Box 179"/>
          <p:cNvSpPr txBox="1">
            <a:spLocks noChangeArrowheads="1"/>
          </p:cNvSpPr>
          <p:nvPr/>
        </p:nvSpPr>
        <p:spPr bwMode="auto">
          <a:xfrm>
            <a:off x="4610100" y="1336675"/>
            <a:ext cx="37957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endParaRPr lang="en-US" altLang="en-US" sz="1600" b="1"/>
          </a:p>
          <a:p>
            <a:pPr algn="ctr" eaLnBrk="0" hangingPunct="0"/>
            <a:r>
              <a:rPr lang="en-US" altLang="en-US" sz="1600" b="1"/>
              <a:t>Amplify to form clusters</a:t>
            </a:r>
          </a:p>
        </p:txBody>
      </p:sp>
      <p:grpSp>
        <p:nvGrpSpPr>
          <p:cNvPr id="457908" name="Group 180"/>
          <p:cNvGrpSpPr>
            <a:grpSpLocks/>
          </p:cNvGrpSpPr>
          <p:nvPr/>
        </p:nvGrpSpPr>
        <p:grpSpPr bwMode="auto">
          <a:xfrm>
            <a:off x="0" y="1073150"/>
            <a:ext cx="4768850" cy="5346700"/>
            <a:chOff x="0" y="712"/>
            <a:chExt cx="3004" cy="3368"/>
          </a:xfrm>
        </p:grpSpPr>
        <p:sp>
          <p:nvSpPr>
            <p:cNvPr id="457909" name="Rectangle 181"/>
            <p:cNvSpPr>
              <a:spLocks noChangeArrowheads="1"/>
            </p:cNvSpPr>
            <p:nvPr/>
          </p:nvSpPr>
          <p:spPr bwMode="auto">
            <a:xfrm>
              <a:off x="0" y="712"/>
              <a:ext cx="2720" cy="33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457910" name="Group 182"/>
            <p:cNvGrpSpPr>
              <a:grpSpLocks/>
            </p:cNvGrpSpPr>
            <p:nvPr/>
          </p:nvGrpSpPr>
          <p:grpSpPr bwMode="auto">
            <a:xfrm>
              <a:off x="105" y="1047"/>
              <a:ext cx="2899" cy="3003"/>
              <a:chOff x="105" y="1047"/>
              <a:chExt cx="2899" cy="3003"/>
            </a:xfrm>
          </p:grpSpPr>
          <p:sp>
            <p:nvSpPr>
              <p:cNvPr id="457911" name="Text Box 183"/>
              <p:cNvSpPr txBox="1">
                <a:spLocks noChangeArrowheads="1"/>
              </p:cNvSpPr>
              <p:nvPr/>
            </p:nvSpPr>
            <p:spPr bwMode="auto">
              <a:xfrm>
                <a:off x="105" y="3838"/>
                <a:ext cx="289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GB" altLang="en-US" sz="1600" b="1">
                    <a:ea typeface="ＭＳ Ｐゴシック" pitchFamily="34" charset="-128"/>
                  </a:rPr>
                  <a:t>    Random array of clusters </a:t>
                </a:r>
              </a:p>
            </p:txBody>
          </p:sp>
          <p:grpSp>
            <p:nvGrpSpPr>
              <p:cNvPr id="457912" name="Group 184"/>
              <p:cNvGrpSpPr>
                <a:grpSpLocks/>
              </p:cNvGrpSpPr>
              <p:nvPr/>
            </p:nvGrpSpPr>
            <p:grpSpPr bwMode="auto">
              <a:xfrm>
                <a:off x="344" y="3436"/>
                <a:ext cx="2360" cy="328"/>
                <a:chOff x="504" y="3412"/>
                <a:chExt cx="2360" cy="328"/>
              </a:xfrm>
            </p:grpSpPr>
            <p:sp>
              <p:nvSpPr>
                <p:cNvPr id="457913" name="Text Box 185"/>
                <p:cNvSpPr txBox="1">
                  <a:spLocks noChangeArrowheads="1"/>
                </p:cNvSpPr>
                <p:nvPr/>
              </p:nvSpPr>
              <p:spPr bwMode="auto">
                <a:xfrm>
                  <a:off x="1464" y="3528"/>
                  <a:ext cx="522" cy="2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GB" altLang="en-US" sz="1600" b="1"/>
                    <a:t>100um</a:t>
                  </a:r>
                </a:p>
              </p:txBody>
            </p:sp>
            <p:sp>
              <p:nvSpPr>
                <p:cNvPr id="457914" name="Line 186"/>
                <p:cNvSpPr>
                  <a:spLocks noChangeShapeType="1"/>
                </p:cNvSpPr>
                <p:nvPr/>
              </p:nvSpPr>
              <p:spPr bwMode="auto">
                <a:xfrm>
                  <a:off x="504" y="3480"/>
                  <a:ext cx="236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7915" name="Line 187"/>
                <p:cNvSpPr>
                  <a:spLocks noChangeShapeType="1"/>
                </p:cNvSpPr>
                <p:nvPr/>
              </p:nvSpPr>
              <p:spPr bwMode="auto">
                <a:xfrm>
                  <a:off x="2862" y="3412"/>
                  <a:ext cx="0" cy="1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7916" name="Line 188"/>
                <p:cNvSpPr>
                  <a:spLocks noChangeShapeType="1"/>
                </p:cNvSpPr>
                <p:nvPr/>
              </p:nvSpPr>
              <p:spPr bwMode="auto">
                <a:xfrm>
                  <a:off x="504" y="3412"/>
                  <a:ext cx="0" cy="1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pic>
            <p:nvPicPr>
              <p:cNvPr id="457917" name="Picture 18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 y="1047"/>
                <a:ext cx="2356" cy="2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custDataLst>
      <p:tags r:id="rId1"/>
    </p:custDataLst>
    <p:extLst>
      <p:ext uri="{BB962C8B-B14F-4D97-AF65-F5344CB8AC3E}">
        <p14:creationId xmlns:p14="http://schemas.microsoft.com/office/powerpoint/2010/main" val="2226420122"/>
      </p:ext>
    </p:extLst>
  </p:cSld>
  <p:clrMapOvr>
    <a:masterClrMapping/>
  </p:clrMapOvr>
  <mc:AlternateContent xmlns:mc="http://schemas.openxmlformats.org/markup-compatibility/2006" xmlns:p14="http://schemas.microsoft.com/office/powerpoint/2010/main">
    <mc:Choice Requires="p14">
      <p:transition spd="slow" p14:dur="2000" advTm="141094"/>
    </mc:Choice>
    <mc:Fallback xmlns="">
      <p:transition spd="slow" advTm="141094"/>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5777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77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77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77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77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77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773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5773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77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77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774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577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774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774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774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5774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5774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5774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5775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775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5775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5775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5775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5775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5775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5776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5776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5776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5776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5776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5776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5776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5777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5780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57732"/>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xit" presetSubtype="0" fill="hold" nodeType="clickEffect">
                                  <p:stCondLst>
                                    <p:cond delay="0"/>
                                  </p:stCondLst>
                                  <p:childTnLst>
                                    <p:set>
                                      <p:cBhvr>
                                        <p:cTn id="78" dur="1" fill="hold">
                                          <p:stCondLst>
                                            <p:cond delay="0"/>
                                          </p:stCondLst>
                                        </p:cTn>
                                        <p:tgtEl>
                                          <p:spTgt spid="457759"/>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457754"/>
                                        </p:tgtEl>
                                        <p:attrNameLst>
                                          <p:attrName>style.visibility</p:attrName>
                                        </p:attrNameLst>
                                      </p:cBhvr>
                                      <p:to>
                                        <p:strVal val="hidden"/>
                                      </p:to>
                                    </p:set>
                                  </p:childTnLst>
                                </p:cTn>
                              </p:par>
                              <p:par>
                                <p:cTn id="81" presetID="1" presetClass="entr" presetSubtype="0" fill="hold" nodeType="withEffect">
                                  <p:stCondLst>
                                    <p:cond delay="0"/>
                                  </p:stCondLst>
                                  <p:childTnLst>
                                    <p:set>
                                      <p:cBhvr>
                                        <p:cTn id="82" dur="1" fill="hold">
                                          <p:stCondLst>
                                            <p:cond delay="0"/>
                                          </p:stCondLst>
                                        </p:cTn>
                                        <p:tgtEl>
                                          <p:spTgt spid="457790"/>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457778"/>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ntr" presetSubtype="0" fill="hold" nodeType="clickEffect">
                                  <p:stCondLst>
                                    <p:cond delay="0"/>
                                  </p:stCondLst>
                                  <p:childTnLst>
                                    <p:set>
                                      <p:cBhvr>
                                        <p:cTn id="88" dur="1" fill="hold">
                                          <p:stCondLst>
                                            <p:cond delay="0"/>
                                          </p:stCondLst>
                                        </p:cTn>
                                        <p:tgtEl>
                                          <p:spTgt spid="45780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457815"/>
                                        </p:tgtEl>
                                        <p:attrNameLst>
                                          <p:attrName>style.visibility</p:attrName>
                                        </p:attrNameLst>
                                      </p:cBhvr>
                                      <p:to>
                                        <p:strVal val="visible"/>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xit" presetSubtype="0" fill="hold" nodeType="clickEffect">
                                  <p:stCondLst>
                                    <p:cond delay="0"/>
                                  </p:stCondLst>
                                  <p:childTnLst>
                                    <p:set>
                                      <p:cBhvr>
                                        <p:cTn id="94" dur="1" fill="hold">
                                          <p:stCondLst>
                                            <p:cond delay="0"/>
                                          </p:stCondLst>
                                        </p:cTn>
                                        <p:tgtEl>
                                          <p:spTgt spid="457790"/>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457803"/>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457778"/>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457815"/>
                                        </p:tgtEl>
                                        <p:attrNameLst>
                                          <p:attrName>style.visibility</p:attrName>
                                        </p:attrNameLst>
                                      </p:cBhvr>
                                      <p:to>
                                        <p:strVal val="hidden"/>
                                      </p:to>
                                    </p:set>
                                  </p:childTnLst>
                                </p:cTn>
                              </p:par>
                              <p:par>
                                <p:cTn id="101" presetID="1" presetClass="entr" presetSubtype="0" fill="hold" nodeType="withEffect">
                                  <p:stCondLst>
                                    <p:cond delay="0"/>
                                  </p:stCondLst>
                                  <p:childTnLst>
                                    <p:set>
                                      <p:cBhvr>
                                        <p:cTn id="102" dur="1" fill="hold">
                                          <p:stCondLst>
                                            <p:cond delay="0"/>
                                          </p:stCondLst>
                                        </p:cTn>
                                        <p:tgtEl>
                                          <p:spTgt spid="45782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457731"/>
                                        </p:tgtEl>
                                        <p:attrNameLst>
                                          <p:attrName>style.visibility</p:attrName>
                                        </p:attrNameLst>
                                      </p:cBhvr>
                                      <p:to>
                                        <p:strVal val="visible"/>
                                      </p:to>
                                    </p:se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1" presetClass="entr" presetSubtype="0" fill="hold" nodeType="clickEffect">
                                  <p:stCondLst>
                                    <p:cond delay="0"/>
                                  </p:stCondLst>
                                  <p:childTnLst>
                                    <p:set>
                                      <p:cBhvr>
                                        <p:cTn id="108" dur="1" fill="hold">
                                          <p:stCondLst>
                                            <p:cond delay="0"/>
                                          </p:stCondLst>
                                        </p:cTn>
                                        <p:tgtEl>
                                          <p:spTgt spid="4579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7731" grpId="0"/>
      <p:bldP spid="457732" grpId="0" animBg="1"/>
      <p:bldP spid="457733" grpId="0" animBg="1"/>
      <p:bldP spid="457734" grpId="0" animBg="1"/>
      <p:bldP spid="457735" grpId="0" animBg="1"/>
      <p:bldP spid="457736" grpId="0" animBg="1"/>
      <p:bldP spid="457737" grpId="0" animBg="1"/>
      <p:bldP spid="457738" grpId="0" animBg="1"/>
      <p:bldP spid="457739" grpId="0" animBg="1"/>
      <p:bldP spid="457740" grpId="0" animBg="1"/>
      <p:bldP spid="457741" grpId="0" animBg="1"/>
      <p:bldP spid="457742" grpId="0" animBg="1"/>
      <p:bldP spid="457743" grpId="0" animBg="1"/>
      <p:bldP spid="457744" grpId="0" animBg="1"/>
      <p:bldP spid="457745" grpId="0" animBg="1"/>
      <p:bldP spid="457746" grpId="0" animBg="1"/>
      <p:bldP spid="457747" grpId="0" animBg="1"/>
      <p:bldP spid="457748" grpId="0" animBg="1"/>
      <p:bldP spid="457749" grpId="0" animBg="1"/>
      <p:bldP spid="457750" grpId="0" animBg="1"/>
      <p:bldP spid="457751" grpId="0" animBg="1"/>
      <p:bldP spid="457752" grpId="0" animBg="1"/>
      <p:bldP spid="457753" grpId="0" animBg="1"/>
      <p:bldP spid="457758" grpId="0" animBg="1"/>
      <p:bldP spid="457763" grpId="0" animBg="1"/>
      <p:bldP spid="457764" grpId="0" animBg="1"/>
      <p:bldP spid="457765" grpId="0" animBg="1"/>
      <p:bldP spid="457766" grpId="0" animBg="1"/>
      <p:bldP spid="457767" grpId="0" animBg="1"/>
      <p:bldP spid="457768" grpId="0" animBg="1"/>
      <p:bldP spid="457769" grpId="0" animBg="1"/>
      <p:bldP spid="457770" grpId="0" animBg="1"/>
      <p:bldP spid="457776" grpId="0"/>
      <p:bldP spid="45780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9778" name="Group 2"/>
          <p:cNvGrpSpPr>
            <a:grpSpLocks/>
          </p:cNvGrpSpPr>
          <p:nvPr/>
        </p:nvGrpSpPr>
        <p:grpSpPr bwMode="auto">
          <a:xfrm>
            <a:off x="1846263" y="755650"/>
            <a:ext cx="985837" cy="3367088"/>
            <a:chOff x="1502" y="767"/>
            <a:chExt cx="573" cy="1878"/>
          </a:xfrm>
        </p:grpSpPr>
        <p:sp>
          <p:nvSpPr>
            <p:cNvPr id="459779" name="Oval 3" descr="Dark downward diagonal"/>
            <p:cNvSpPr>
              <a:spLocks noChangeArrowheads="1"/>
            </p:cNvSpPr>
            <p:nvPr/>
          </p:nvSpPr>
          <p:spPr bwMode="auto">
            <a:xfrm rot="5400000">
              <a:off x="1338" y="1908"/>
              <a:ext cx="901" cy="573"/>
            </a:xfrm>
            <a:prstGeom prst="ellipse">
              <a:avLst/>
            </a:prstGeom>
            <a:pattFill prst="dkDnDiag">
              <a:fgClr>
                <a:schemeClr val="accent1"/>
              </a:fgClr>
              <a:bgClr>
                <a:srgbClr val="FFFFFF"/>
              </a:bgClr>
            </a:pattFill>
            <a:ln w="9525">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459780" name="Group 4"/>
            <p:cNvGrpSpPr>
              <a:grpSpLocks/>
            </p:cNvGrpSpPr>
            <p:nvPr/>
          </p:nvGrpSpPr>
          <p:grpSpPr bwMode="auto">
            <a:xfrm>
              <a:off x="1753" y="767"/>
              <a:ext cx="206" cy="1064"/>
              <a:chOff x="1753" y="767"/>
              <a:chExt cx="206" cy="1064"/>
            </a:xfrm>
          </p:grpSpPr>
          <p:grpSp>
            <p:nvGrpSpPr>
              <p:cNvPr id="459781" name="Group 5"/>
              <p:cNvGrpSpPr>
                <a:grpSpLocks/>
              </p:cNvGrpSpPr>
              <p:nvPr/>
            </p:nvGrpSpPr>
            <p:grpSpPr bwMode="auto">
              <a:xfrm rot="5400000">
                <a:off x="1634" y="1133"/>
                <a:ext cx="427" cy="118"/>
                <a:chOff x="464" y="2072"/>
                <a:chExt cx="640" cy="152"/>
              </a:xfrm>
            </p:grpSpPr>
            <p:sp>
              <p:nvSpPr>
                <p:cNvPr id="459782" name="Oval 6"/>
                <p:cNvSpPr>
                  <a:spLocks noChangeArrowheads="1"/>
                </p:cNvSpPr>
                <p:nvPr/>
              </p:nvSpPr>
              <p:spPr bwMode="auto">
                <a:xfrm>
                  <a:off x="94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783" name="Oval 7"/>
                <p:cNvSpPr>
                  <a:spLocks noChangeArrowheads="1"/>
                </p:cNvSpPr>
                <p:nvPr/>
              </p:nvSpPr>
              <p:spPr bwMode="auto">
                <a:xfrm>
                  <a:off x="78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784" name="Oval 8"/>
                <p:cNvSpPr>
                  <a:spLocks noChangeArrowheads="1"/>
                </p:cNvSpPr>
                <p:nvPr/>
              </p:nvSpPr>
              <p:spPr bwMode="auto">
                <a:xfrm>
                  <a:off x="62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785" name="Oval 9"/>
                <p:cNvSpPr>
                  <a:spLocks noChangeArrowheads="1"/>
                </p:cNvSpPr>
                <p:nvPr/>
              </p:nvSpPr>
              <p:spPr bwMode="auto">
                <a:xfrm>
                  <a:off x="46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9786" name="Group 10"/>
              <p:cNvGrpSpPr>
                <a:grpSpLocks/>
              </p:cNvGrpSpPr>
              <p:nvPr/>
            </p:nvGrpSpPr>
            <p:grpSpPr bwMode="auto">
              <a:xfrm rot="5400000">
                <a:off x="1635" y="1559"/>
                <a:ext cx="426" cy="118"/>
                <a:chOff x="464" y="2072"/>
                <a:chExt cx="640" cy="152"/>
              </a:xfrm>
            </p:grpSpPr>
            <p:sp>
              <p:nvSpPr>
                <p:cNvPr id="459787" name="Oval 11"/>
                <p:cNvSpPr>
                  <a:spLocks noChangeArrowheads="1"/>
                </p:cNvSpPr>
                <p:nvPr/>
              </p:nvSpPr>
              <p:spPr bwMode="auto">
                <a:xfrm>
                  <a:off x="94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788" name="Oval 12"/>
                <p:cNvSpPr>
                  <a:spLocks noChangeArrowheads="1"/>
                </p:cNvSpPr>
                <p:nvPr/>
              </p:nvSpPr>
              <p:spPr bwMode="auto">
                <a:xfrm>
                  <a:off x="78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789" name="Oval 13"/>
                <p:cNvSpPr>
                  <a:spLocks noChangeArrowheads="1"/>
                </p:cNvSpPr>
                <p:nvPr/>
              </p:nvSpPr>
              <p:spPr bwMode="auto">
                <a:xfrm>
                  <a:off x="62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790" name="Oval 14"/>
                <p:cNvSpPr>
                  <a:spLocks noChangeArrowheads="1"/>
                </p:cNvSpPr>
                <p:nvPr/>
              </p:nvSpPr>
              <p:spPr bwMode="auto">
                <a:xfrm>
                  <a:off x="46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59791" name="Text Box 15"/>
              <p:cNvSpPr txBox="1">
                <a:spLocks noChangeArrowheads="1"/>
              </p:cNvSpPr>
              <p:nvPr/>
            </p:nvSpPr>
            <p:spPr bwMode="auto">
              <a:xfrm>
                <a:off x="1753" y="767"/>
                <a:ext cx="206" cy="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600" b="1"/>
                  <a:t>5’</a:t>
                </a:r>
              </a:p>
            </p:txBody>
          </p:sp>
        </p:grpSp>
      </p:grpSp>
      <p:grpSp>
        <p:nvGrpSpPr>
          <p:cNvPr id="459792" name="Group 16"/>
          <p:cNvGrpSpPr>
            <a:grpSpLocks/>
          </p:cNvGrpSpPr>
          <p:nvPr/>
        </p:nvGrpSpPr>
        <p:grpSpPr bwMode="auto">
          <a:xfrm>
            <a:off x="420688" y="2506663"/>
            <a:ext cx="1162050" cy="3167062"/>
            <a:chOff x="673" y="1747"/>
            <a:chExt cx="675" cy="1768"/>
          </a:xfrm>
        </p:grpSpPr>
        <p:grpSp>
          <p:nvGrpSpPr>
            <p:cNvPr id="459793" name="Group 17"/>
            <p:cNvGrpSpPr>
              <a:grpSpLocks/>
            </p:cNvGrpSpPr>
            <p:nvPr/>
          </p:nvGrpSpPr>
          <p:grpSpPr bwMode="auto">
            <a:xfrm>
              <a:off x="1041" y="2099"/>
              <a:ext cx="164" cy="136"/>
              <a:chOff x="1041" y="2103"/>
              <a:chExt cx="164" cy="136"/>
            </a:xfrm>
          </p:grpSpPr>
          <p:sp>
            <p:nvSpPr>
              <p:cNvPr id="459794" name="Oval 18"/>
              <p:cNvSpPr>
                <a:spLocks noChangeArrowheads="1"/>
              </p:cNvSpPr>
              <p:nvPr/>
            </p:nvSpPr>
            <p:spPr bwMode="auto">
              <a:xfrm rot="5400000">
                <a:off x="1082" y="2119"/>
                <a:ext cx="106" cy="118"/>
              </a:xfrm>
              <a:prstGeom prst="ellipse">
                <a:avLst/>
              </a:prstGeom>
              <a:solidFill>
                <a:srgbClr val="99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795" name="Text Box 19"/>
              <p:cNvSpPr txBox="1">
                <a:spLocks noChangeArrowheads="1"/>
              </p:cNvSpPr>
              <p:nvPr/>
            </p:nvSpPr>
            <p:spPr bwMode="auto">
              <a:xfrm>
                <a:off x="1041" y="2103"/>
                <a:ext cx="164"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G</a:t>
                </a:r>
              </a:p>
            </p:txBody>
          </p:sp>
        </p:grpSp>
        <p:grpSp>
          <p:nvGrpSpPr>
            <p:cNvPr id="459796" name="Group 20"/>
            <p:cNvGrpSpPr>
              <a:grpSpLocks/>
            </p:cNvGrpSpPr>
            <p:nvPr/>
          </p:nvGrpSpPr>
          <p:grpSpPr bwMode="auto">
            <a:xfrm>
              <a:off x="1020" y="2488"/>
              <a:ext cx="152" cy="136"/>
              <a:chOff x="604" y="2024"/>
              <a:chExt cx="152" cy="136"/>
            </a:xfrm>
          </p:grpSpPr>
          <p:sp>
            <p:nvSpPr>
              <p:cNvPr id="459797" name="Oval 21"/>
              <p:cNvSpPr>
                <a:spLocks noChangeArrowheads="1"/>
              </p:cNvSpPr>
              <p:nvPr/>
            </p:nvSpPr>
            <p:spPr bwMode="auto">
              <a:xfrm rot="5400000">
                <a:off x="637" y="2034"/>
                <a:ext cx="107" cy="118"/>
              </a:xfrm>
              <a:prstGeom prst="ellipse">
                <a:avLst/>
              </a:prstGeom>
              <a:solidFill>
                <a:srgbClr val="66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798" name="Text Box 22"/>
              <p:cNvSpPr txBox="1">
                <a:spLocks noChangeArrowheads="1"/>
              </p:cNvSpPr>
              <p:nvPr/>
            </p:nvSpPr>
            <p:spPr bwMode="auto">
              <a:xfrm>
                <a:off x="604" y="2024"/>
                <a:ext cx="152"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T</a:t>
                </a:r>
              </a:p>
            </p:txBody>
          </p:sp>
        </p:grpSp>
        <p:grpSp>
          <p:nvGrpSpPr>
            <p:cNvPr id="459799" name="Group 23"/>
            <p:cNvGrpSpPr>
              <a:grpSpLocks/>
            </p:cNvGrpSpPr>
            <p:nvPr/>
          </p:nvGrpSpPr>
          <p:grpSpPr bwMode="auto">
            <a:xfrm>
              <a:off x="1188" y="2331"/>
              <a:ext cx="160" cy="136"/>
              <a:chOff x="796" y="2307"/>
              <a:chExt cx="160" cy="136"/>
            </a:xfrm>
          </p:grpSpPr>
          <p:sp>
            <p:nvSpPr>
              <p:cNvPr id="459800" name="Oval 24"/>
              <p:cNvSpPr>
                <a:spLocks noChangeArrowheads="1"/>
              </p:cNvSpPr>
              <p:nvPr/>
            </p:nvSpPr>
            <p:spPr bwMode="auto">
              <a:xfrm rot="5400000">
                <a:off x="831" y="2322"/>
                <a:ext cx="107" cy="11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01" name="Text Box 25"/>
              <p:cNvSpPr txBox="1">
                <a:spLocks noChangeArrowheads="1"/>
              </p:cNvSpPr>
              <p:nvPr/>
            </p:nvSpPr>
            <p:spPr bwMode="auto">
              <a:xfrm>
                <a:off x="796" y="2307"/>
                <a:ext cx="16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C</a:t>
                </a:r>
              </a:p>
            </p:txBody>
          </p:sp>
        </p:grpSp>
        <p:grpSp>
          <p:nvGrpSpPr>
            <p:cNvPr id="459802" name="Group 26"/>
            <p:cNvGrpSpPr>
              <a:grpSpLocks/>
            </p:cNvGrpSpPr>
            <p:nvPr/>
          </p:nvGrpSpPr>
          <p:grpSpPr bwMode="auto">
            <a:xfrm>
              <a:off x="1028" y="1747"/>
              <a:ext cx="161" cy="136"/>
              <a:chOff x="1028" y="1747"/>
              <a:chExt cx="161" cy="136"/>
            </a:xfrm>
          </p:grpSpPr>
          <p:sp>
            <p:nvSpPr>
              <p:cNvPr id="459803" name="Oval 27"/>
              <p:cNvSpPr>
                <a:spLocks noChangeArrowheads="1"/>
              </p:cNvSpPr>
              <p:nvPr/>
            </p:nvSpPr>
            <p:spPr bwMode="auto">
              <a:xfrm rot="5400000">
                <a:off x="1062" y="1766"/>
                <a:ext cx="106" cy="11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04" name="Text Box 28"/>
              <p:cNvSpPr txBox="1">
                <a:spLocks noChangeArrowheads="1"/>
              </p:cNvSpPr>
              <p:nvPr/>
            </p:nvSpPr>
            <p:spPr bwMode="auto">
              <a:xfrm>
                <a:off x="1028" y="1747"/>
                <a:ext cx="161"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A</a:t>
                </a:r>
              </a:p>
            </p:txBody>
          </p:sp>
        </p:grpSp>
        <p:grpSp>
          <p:nvGrpSpPr>
            <p:cNvPr id="459805" name="Group 29"/>
            <p:cNvGrpSpPr>
              <a:grpSpLocks/>
            </p:cNvGrpSpPr>
            <p:nvPr/>
          </p:nvGrpSpPr>
          <p:grpSpPr bwMode="auto">
            <a:xfrm>
              <a:off x="673" y="2691"/>
              <a:ext cx="164" cy="136"/>
              <a:chOff x="1041" y="2103"/>
              <a:chExt cx="164" cy="136"/>
            </a:xfrm>
          </p:grpSpPr>
          <p:sp>
            <p:nvSpPr>
              <p:cNvPr id="459806" name="Oval 30"/>
              <p:cNvSpPr>
                <a:spLocks noChangeArrowheads="1"/>
              </p:cNvSpPr>
              <p:nvPr/>
            </p:nvSpPr>
            <p:spPr bwMode="auto">
              <a:xfrm rot="5400000">
                <a:off x="1082" y="2119"/>
                <a:ext cx="106" cy="118"/>
              </a:xfrm>
              <a:prstGeom prst="ellipse">
                <a:avLst/>
              </a:prstGeom>
              <a:solidFill>
                <a:srgbClr val="99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07" name="Text Box 31"/>
              <p:cNvSpPr txBox="1">
                <a:spLocks noChangeArrowheads="1"/>
              </p:cNvSpPr>
              <p:nvPr/>
            </p:nvSpPr>
            <p:spPr bwMode="auto">
              <a:xfrm>
                <a:off x="1041" y="2103"/>
                <a:ext cx="164"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G</a:t>
                </a:r>
              </a:p>
            </p:txBody>
          </p:sp>
        </p:grpSp>
        <p:grpSp>
          <p:nvGrpSpPr>
            <p:cNvPr id="459808" name="Group 32"/>
            <p:cNvGrpSpPr>
              <a:grpSpLocks/>
            </p:cNvGrpSpPr>
            <p:nvPr/>
          </p:nvGrpSpPr>
          <p:grpSpPr bwMode="auto">
            <a:xfrm>
              <a:off x="740" y="2160"/>
              <a:ext cx="152" cy="136"/>
              <a:chOff x="604" y="2024"/>
              <a:chExt cx="152" cy="136"/>
            </a:xfrm>
          </p:grpSpPr>
          <p:sp>
            <p:nvSpPr>
              <p:cNvPr id="459809" name="Oval 33"/>
              <p:cNvSpPr>
                <a:spLocks noChangeArrowheads="1"/>
              </p:cNvSpPr>
              <p:nvPr/>
            </p:nvSpPr>
            <p:spPr bwMode="auto">
              <a:xfrm rot="5400000">
                <a:off x="637" y="2034"/>
                <a:ext cx="107" cy="118"/>
              </a:xfrm>
              <a:prstGeom prst="ellipse">
                <a:avLst/>
              </a:prstGeom>
              <a:solidFill>
                <a:srgbClr val="66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10" name="Text Box 34"/>
              <p:cNvSpPr txBox="1">
                <a:spLocks noChangeArrowheads="1"/>
              </p:cNvSpPr>
              <p:nvPr/>
            </p:nvSpPr>
            <p:spPr bwMode="auto">
              <a:xfrm>
                <a:off x="604" y="2024"/>
                <a:ext cx="152"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T</a:t>
                </a:r>
              </a:p>
            </p:txBody>
          </p:sp>
        </p:grpSp>
        <p:grpSp>
          <p:nvGrpSpPr>
            <p:cNvPr id="459811" name="Group 35"/>
            <p:cNvGrpSpPr>
              <a:grpSpLocks/>
            </p:cNvGrpSpPr>
            <p:nvPr/>
          </p:nvGrpSpPr>
          <p:grpSpPr bwMode="auto">
            <a:xfrm>
              <a:off x="844" y="1995"/>
              <a:ext cx="160" cy="137"/>
              <a:chOff x="796" y="2307"/>
              <a:chExt cx="160" cy="137"/>
            </a:xfrm>
          </p:grpSpPr>
          <p:sp>
            <p:nvSpPr>
              <p:cNvPr id="459812" name="Oval 36"/>
              <p:cNvSpPr>
                <a:spLocks noChangeArrowheads="1"/>
              </p:cNvSpPr>
              <p:nvPr/>
            </p:nvSpPr>
            <p:spPr bwMode="auto">
              <a:xfrm rot="5400000">
                <a:off x="831" y="2322"/>
                <a:ext cx="107" cy="11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13" name="Text Box 37"/>
              <p:cNvSpPr txBox="1">
                <a:spLocks noChangeArrowheads="1"/>
              </p:cNvSpPr>
              <p:nvPr/>
            </p:nvSpPr>
            <p:spPr bwMode="auto">
              <a:xfrm>
                <a:off x="796" y="2307"/>
                <a:ext cx="160"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C</a:t>
                </a:r>
              </a:p>
            </p:txBody>
          </p:sp>
        </p:grpSp>
        <p:grpSp>
          <p:nvGrpSpPr>
            <p:cNvPr id="459814" name="Group 38"/>
            <p:cNvGrpSpPr>
              <a:grpSpLocks/>
            </p:cNvGrpSpPr>
            <p:nvPr/>
          </p:nvGrpSpPr>
          <p:grpSpPr bwMode="auto">
            <a:xfrm>
              <a:off x="700" y="2459"/>
              <a:ext cx="160" cy="136"/>
              <a:chOff x="1028" y="1747"/>
              <a:chExt cx="160" cy="136"/>
            </a:xfrm>
          </p:grpSpPr>
          <p:sp>
            <p:nvSpPr>
              <p:cNvPr id="459815" name="Oval 39"/>
              <p:cNvSpPr>
                <a:spLocks noChangeArrowheads="1"/>
              </p:cNvSpPr>
              <p:nvPr/>
            </p:nvSpPr>
            <p:spPr bwMode="auto">
              <a:xfrm rot="5400000">
                <a:off x="1062" y="1766"/>
                <a:ext cx="106" cy="11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16" name="Text Box 40"/>
              <p:cNvSpPr txBox="1">
                <a:spLocks noChangeArrowheads="1"/>
              </p:cNvSpPr>
              <p:nvPr/>
            </p:nvSpPr>
            <p:spPr bwMode="auto">
              <a:xfrm>
                <a:off x="1028" y="1747"/>
                <a:ext cx="16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A</a:t>
                </a:r>
              </a:p>
            </p:txBody>
          </p:sp>
        </p:grpSp>
        <p:grpSp>
          <p:nvGrpSpPr>
            <p:cNvPr id="459817" name="Group 41"/>
            <p:cNvGrpSpPr>
              <a:grpSpLocks/>
            </p:cNvGrpSpPr>
            <p:nvPr/>
          </p:nvGrpSpPr>
          <p:grpSpPr bwMode="auto">
            <a:xfrm>
              <a:off x="1073" y="3171"/>
              <a:ext cx="164" cy="137"/>
              <a:chOff x="1041" y="2103"/>
              <a:chExt cx="164" cy="137"/>
            </a:xfrm>
          </p:grpSpPr>
          <p:sp>
            <p:nvSpPr>
              <p:cNvPr id="459818" name="Oval 42"/>
              <p:cNvSpPr>
                <a:spLocks noChangeArrowheads="1"/>
              </p:cNvSpPr>
              <p:nvPr/>
            </p:nvSpPr>
            <p:spPr bwMode="auto">
              <a:xfrm rot="5400000">
                <a:off x="1082" y="2119"/>
                <a:ext cx="106" cy="118"/>
              </a:xfrm>
              <a:prstGeom prst="ellipse">
                <a:avLst/>
              </a:prstGeom>
              <a:solidFill>
                <a:srgbClr val="99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19" name="Text Box 43"/>
              <p:cNvSpPr txBox="1">
                <a:spLocks noChangeArrowheads="1"/>
              </p:cNvSpPr>
              <p:nvPr/>
            </p:nvSpPr>
            <p:spPr bwMode="auto">
              <a:xfrm>
                <a:off x="1041" y="2103"/>
                <a:ext cx="164"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G</a:t>
                </a:r>
              </a:p>
            </p:txBody>
          </p:sp>
        </p:grpSp>
        <p:grpSp>
          <p:nvGrpSpPr>
            <p:cNvPr id="459820" name="Group 44"/>
            <p:cNvGrpSpPr>
              <a:grpSpLocks/>
            </p:cNvGrpSpPr>
            <p:nvPr/>
          </p:nvGrpSpPr>
          <p:grpSpPr bwMode="auto">
            <a:xfrm>
              <a:off x="836" y="2960"/>
              <a:ext cx="152" cy="137"/>
              <a:chOff x="604" y="2024"/>
              <a:chExt cx="152" cy="137"/>
            </a:xfrm>
          </p:grpSpPr>
          <p:sp>
            <p:nvSpPr>
              <p:cNvPr id="459821" name="Oval 45"/>
              <p:cNvSpPr>
                <a:spLocks noChangeArrowheads="1"/>
              </p:cNvSpPr>
              <p:nvPr/>
            </p:nvSpPr>
            <p:spPr bwMode="auto">
              <a:xfrm rot="5400000">
                <a:off x="637" y="2034"/>
                <a:ext cx="107" cy="118"/>
              </a:xfrm>
              <a:prstGeom prst="ellipse">
                <a:avLst/>
              </a:prstGeom>
              <a:solidFill>
                <a:srgbClr val="66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22" name="Text Box 46"/>
              <p:cNvSpPr txBox="1">
                <a:spLocks noChangeArrowheads="1"/>
              </p:cNvSpPr>
              <p:nvPr/>
            </p:nvSpPr>
            <p:spPr bwMode="auto">
              <a:xfrm>
                <a:off x="604" y="2024"/>
                <a:ext cx="152"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T</a:t>
                </a:r>
              </a:p>
            </p:txBody>
          </p:sp>
        </p:grpSp>
        <p:grpSp>
          <p:nvGrpSpPr>
            <p:cNvPr id="459823" name="Group 47"/>
            <p:cNvGrpSpPr>
              <a:grpSpLocks/>
            </p:cNvGrpSpPr>
            <p:nvPr/>
          </p:nvGrpSpPr>
          <p:grpSpPr bwMode="auto">
            <a:xfrm>
              <a:off x="828" y="3379"/>
              <a:ext cx="160" cy="136"/>
              <a:chOff x="796" y="2307"/>
              <a:chExt cx="160" cy="136"/>
            </a:xfrm>
          </p:grpSpPr>
          <p:sp>
            <p:nvSpPr>
              <p:cNvPr id="459824" name="Oval 48"/>
              <p:cNvSpPr>
                <a:spLocks noChangeArrowheads="1"/>
              </p:cNvSpPr>
              <p:nvPr/>
            </p:nvSpPr>
            <p:spPr bwMode="auto">
              <a:xfrm rot="5400000">
                <a:off x="831" y="2322"/>
                <a:ext cx="107" cy="11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25" name="Text Box 49"/>
              <p:cNvSpPr txBox="1">
                <a:spLocks noChangeArrowheads="1"/>
              </p:cNvSpPr>
              <p:nvPr/>
            </p:nvSpPr>
            <p:spPr bwMode="auto">
              <a:xfrm>
                <a:off x="796" y="2307"/>
                <a:ext cx="16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C</a:t>
                </a:r>
              </a:p>
            </p:txBody>
          </p:sp>
        </p:grpSp>
        <p:grpSp>
          <p:nvGrpSpPr>
            <p:cNvPr id="459826" name="Group 50"/>
            <p:cNvGrpSpPr>
              <a:grpSpLocks/>
            </p:cNvGrpSpPr>
            <p:nvPr/>
          </p:nvGrpSpPr>
          <p:grpSpPr bwMode="auto">
            <a:xfrm>
              <a:off x="1060" y="2819"/>
              <a:ext cx="161" cy="137"/>
              <a:chOff x="1028" y="1747"/>
              <a:chExt cx="161" cy="137"/>
            </a:xfrm>
          </p:grpSpPr>
          <p:sp>
            <p:nvSpPr>
              <p:cNvPr id="459827" name="Oval 51"/>
              <p:cNvSpPr>
                <a:spLocks noChangeArrowheads="1"/>
              </p:cNvSpPr>
              <p:nvPr/>
            </p:nvSpPr>
            <p:spPr bwMode="auto">
              <a:xfrm rot="5400000">
                <a:off x="1062" y="1766"/>
                <a:ext cx="106" cy="11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28" name="Text Box 52"/>
              <p:cNvSpPr txBox="1">
                <a:spLocks noChangeArrowheads="1"/>
              </p:cNvSpPr>
              <p:nvPr/>
            </p:nvSpPr>
            <p:spPr bwMode="auto">
              <a:xfrm>
                <a:off x="1028" y="1747"/>
                <a:ext cx="161"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A</a:t>
                </a:r>
              </a:p>
            </p:txBody>
          </p:sp>
        </p:grpSp>
      </p:grpSp>
      <p:grpSp>
        <p:nvGrpSpPr>
          <p:cNvPr id="459829" name="Group 53"/>
          <p:cNvGrpSpPr>
            <a:grpSpLocks/>
          </p:cNvGrpSpPr>
          <p:nvPr/>
        </p:nvGrpSpPr>
        <p:grpSpPr bwMode="auto">
          <a:xfrm>
            <a:off x="2282825" y="2819400"/>
            <a:ext cx="282575" cy="244475"/>
            <a:chOff x="1041" y="2103"/>
            <a:chExt cx="164" cy="137"/>
          </a:xfrm>
        </p:grpSpPr>
        <p:sp>
          <p:nvSpPr>
            <p:cNvPr id="459830" name="Oval 54"/>
            <p:cNvSpPr>
              <a:spLocks noChangeArrowheads="1"/>
            </p:cNvSpPr>
            <p:nvPr/>
          </p:nvSpPr>
          <p:spPr bwMode="auto">
            <a:xfrm rot="5400000">
              <a:off x="1082" y="2119"/>
              <a:ext cx="106" cy="118"/>
            </a:xfrm>
            <a:prstGeom prst="ellipse">
              <a:avLst/>
            </a:prstGeom>
            <a:solidFill>
              <a:srgbClr val="99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31" name="Text Box 55"/>
            <p:cNvSpPr txBox="1">
              <a:spLocks noChangeArrowheads="1"/>
            </p:cNvSpPr>
            <p:nvPr/>
          </p:nvSpPr>
          <p:spPr bwMode="auto">
            <a:xfrm>
              <a:off x="1041" y="2103"/>
              <a:ext cx="164"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G</a:t>
              </a:r>
            </a:p>
          </p:txBody>
        </p:sp>
      </p:grpSp>
      <p:grpSp>
        <p:nvGrpSpPr>
          <p:cNvPr id="459832" name="Group 56"/>
          <p:cNvGrpSpPr>
            <a:grpSpLocks/>
          </p:cNvGrpSpPr>
          <p:nvPr/>
        </p:nvGrpSpPr>
        <p:grpSpPr bwMode="auto">
          <a:xfrm>
            <a:off x="1924050" y="744538"/>
            <a:ext cx="371475" cy="6088062"/>
            <a:chOff x="1212" y="469"/>
            <a:chExt cx="234" cy="3835"/>
          </a:xfrm>
        </p:grpSpPr>
        <p:grpSp>
          <p:nvGrpSpPr>
            <p:cNvPr id="459833" name="Group 57"/>
            <p:cNvGrpSpPr>
              <a:grpSpLocks/>
            </p:cNvGrpSpPr>
            <p:nvPr/>
          </p:nvGrpSpPr>
          <p:grpSpPr bwMode="auto">
            <a:xfrm rot="5400000">
              <a:off x="603" y="2829"/>
              <a:ext cx="1443" cy="126"/>
              <a:chOff x="504" y="2072"/>
              <a:chExt cx="1920" cy="152"/>
            </a:xfrm>
          </p:grpSpPr>
          <p:grpSp>
            <p:nvGrpSpPr>
              <p:cNvPr id="459834" name="Group 58"/>
              <p:cNvGrpSpPr>
                <a:grpSpLocks/>
              </p:cNvGrpSpPr>
              <p:nvPr/>
            </p:nvGrpSpPr>
            <p:grpSpPr bwMode="auto">
              <a:xfrm>
                <a:off x="1784" y="2072"/>
                <a:ext cx="640" cy="152"/>
                <a:chOff x="464" y="2072"/>
                <a:chExt cx="640" cy="152"/>
              </a:xfrm>
            </p:grpSpPr>
            <p:sp>
              <p:nvSpPr>
                <p:cNvPr id="459835" name="Oval 59"/>
                <p:cNvSpPr>
                  <a:spLocks noChangeArrowheads="1"/>
                </p:cNvSpPr>
                <p:nvPr/>
              </p:nvSpPr>
              <p:spPr bwMode="auto">
                <a:xfrm>
                  <a:off x="94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36" name="Oval 60"/>
                <p:cNvSpPr>
                  <a:spLocks noChangeArrowheads="1"/>
                </p:cNvSpPr>
                <p:nvPr/>
              </p:nvSpPr>
              <p:spPr bwMode="auto">
                <a:xfrm>
                  <a:off x="78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37" name="Oval 61"/>
                <p:cNvSpPr>
                  <a:spLocks noChangeArrowheads="1"/>
                </p:cNvSpPr>
                <p:nvPr/>
              </p:nvSpPr>
              <p:spPr bwMode="auto">
                <a:xfrm>
                  <a:off x="62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38" name="Oval 62"/>
                <p:cNvSpPr>
                  <a:spLocks noChangeArrowheads="1"/>
                </p:cNvSpPr>
                <p:nvPr/>
              </p:nvSpPr>
              <p:spPr bwMode="auto">
                <a:xfrm>
                  <a:off x="46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9839" name="Group 63"/>
              <p:cNvGrpSpPr>
                <a:grpSpLocks/>
              </p:cNvGrpSpPr>
              <p:nvPr/>
            </p:nvGrpSpPr>
            <p:grpSpPr bwMode="auto">
              <a:xfrm>
                <a:off x="504" y="2072"/>
                <a:ext cx="640" cy="152"/>
                <a:chOff x="464" y="2072"/>
                <a:chExt cx="640" cy="152"/>
              </a:xfrm>
            </p:grpSpPr>
            <p:sp>
              <p:nvSpPr>
                <p:cNvPr id="459840" name="Oval 64"/>
                <p:cNvSpPr>
                  <a:spLocks noChangeArrowheads="1"/>
                </p:cNvSpPr>
                <p:nvPr/>
              </p:nvSpPr>
              <p:spPr bwMode="auto">
                <a:xfrm>
                  <a:off x="94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41" name="Oval 65"/>
                <p:cNvSpPr>
                  <a:spLocks noChangeArrowheads="1"/>
                </p:cNvSpPr>
                <p:nvPr/>
              </p:nvSpPr>
              <p:spPr bwMode="auto">
                <a:xfrm>
                  <a:off x="78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42" name="Oval 66"/>
                <p:cNvSpPr>
                  <a:spLocks noChangeArrowheads="1"/>
                </p:cNvSpPr>
                <p:nvPr/>
              </p:nvSpPr>
              <p:spPr bwMode="auto">
                <a:xfrm>
                  <a:off x="62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43" name="Oval 67"/>
                <p:cNvSpPr>
                  <a:spLocks noChangeArrowheads="1"/>
                </p:cNvSpPr>
                <p:nvPr/>
              </p:nvSpPr>
              <p:spPr bwMode="auto">
                <a:xfrm>
                  <a:off x="46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9844" name="Group 68"/>
              <p:cNvGrpSpPr>
                <a:grpSpLocks/>
              </p:cNvGrpSpPr>
              <p:nvPr/>
            </p:nvGrpSpPr>
            <p:grpSpPr bwMode="auto">
              <a:xfrm>
                <a:off x="1144" y="2072"/>
                <a:ext cx="640" cy="152"/>
                <a:chOff x="464" y="2072"/>
                <a:chExt cx="640" cy="152"/>
              </a:xfrm>
            </p:grpSpPr>
            <p:sp>
              <p:nvSpPr>
                <p:cNvPr id="459845" name="Oval 69"/>
                <p:cNvSpPr>
                  <a:spLocks noChangeArrowheads="1"/>
                </p:cNvSpPr>
                <p:nvPr/>
              </p:nvSpPr>
              <p:spPr bwMode="auto">
                <a:xfrm>
                  <a:off x="94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46" name="Oval 70"/>
                <p:cNvSpPr>
                  <a:spLocks noChangeArrowheads="1"/>
                </p:cNvSpPr>
                <p:nvPr/>
              </p:nvSpPr>
              <p:spPr bwMode="auto">
                <a:xfrm>
                  <a:off x="78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47" name="Oval 71"/>
                <p:cNvSpPr>
                  <a:spLocks noChangeArrowheads="1"/>
                </p:cNvSpPr>
                <p:nvPr/>
              </p:nvSpPr>
              <p:spPr bwMode="auto">
                <a:xfrm>
                  <a:off x="62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48" name="Oval 72"/>
                <p:cNvSpPr>
                  <a:spLocks noChangeArrowheads="1"/>
                </p:cNvSpPr>
                <p:nvPr/>
              </p:nvSpPr>
              <p:spPr bwMode="auto">
                <a:xfrm>
                  <a:off x="46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grpSp>
          <p:nvGrpSpPr>
            <p:cNvPr id="459849" name="Group 73"/>
            <p:cNvGrpSpPr>
              <a:grpSpLocks/>
            </p:cNvGrpSpPr>
            <p:nvPr/>
          </p:nvGrpSpPr>
          <p:grpSpPr bwMode="auto">
            <a:xfrm rot="5400000">
              <a:off x="1084" y="1866"/>
              <a:ext cx="482" cy="126"/>
              <a:chOff x="464" y="2072"/>
              <a:chExt cx="640" cy="152"/>
            </a:xfrm>
          </p:grpSpPr>
          <p:sp>
            <p:nvSpPr>
              <p:cNvPr id="459850" name="Oval 74"/>
              <p:cNvSpPr>
                <a:spLocks noChangeArrowheads="1"/>
              </p:cNvSpPr>
              <p:nvPr/>
            </p:nvSpPr>
            <p:spPr bwMode="auto">
              <a:xfrm>
                <a:off x="94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51" name="Oval 75"/>
              <p:cNvSpPr>
                <a:spLocks noChangeArrowheads="1"/>
              </p:cNvSpPr>
              <p:nvPr/>
            </p:nvSpPr>
            <p:spPr bwMode="auto">
              <a:xfrm>
                <a:off x="78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52" name="Oval 76"/>
              <p:cNvSpPr>
                <a:spLocks noChangeArrowheads="1"/>
              </p:cNvSpPr>
              <p:nvPr/>
            </p:nvSpPr>
            <p:spPr bwMode="auto">
              <a:xfrm>
                <a:off x="62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53" name="Oval 77"/>
              <p:cNvSpPr>
                <a:spLocks noChangeArrowheads="1"/>
              </p:cNvSpPr>
              <p:nvPr/>
            </p:nvSpPr>
            <p:spPr bwMode="auto">
              <a:xfrm>
                <a:off x="46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9854" name="Group 78"/>
            <p:cNvGrpSpPr>
              <a:grpSpLocks/>
            </p:cNvGrpSpPr>
            <p:nvPr/>
          </p:nvGrpSpPr>
          <p:grpSpPr bwMode="auto">
            <a:xfrm rot="5400000">
              <a:off x="1084" y="905"/>
              <a:ext cx="481" cy="126"/>
              <a:chOff x="464" y="2072"/>
              <a:chExt cx="640" cy="152"/>
            </a:xfrm>
          </p:grpSpPr>
          <p:sp>
            <p:nvSpPr>
              <p:cNvPr id="459855" name="Oval 79"/>
              <p:cNvSpPr>
                <a:spLocks noChangeArrowheads="1"/>
              </p:cNvSpPr>
              <p:nvPr/>
            </p:nvSpPr>
            <p:spPr bwMode="auto">
              <a:xfrm>
                <a:off x="94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56" name="Oval 80"/>
              <p:cNvSpPr>
                <a:spLocks noChangeArrowheads="1"/>
              </p:cNvSpPr>
              <p:nvPr/>
            </p:nvSpPr>
            <p:spPr bwMode="auto">
              <a:xfrm>
                <a:off x="78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57" name="Oval 81"/>
              <p:cNvSpPr>
                <a:spLocks noChangeArrowheads="1"/>
              </p:cNvSpPr>
              <p:nvPr/>
            </p:nvSpPr>
            <p:spPr bwMode="auto">
              <a:xfrm>
                <a:off x="62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58" name="Oval 82"/>
              <p:cNvSpPr>
                <a:spLocks noChangeArrowheads="1"/>
              </p:cNvSpPr>
              <p:nvPr/>
            </p:nvSpPr>
            <p:spPr bwMode="auto">
              <a:xfrm>
                <a:off x="46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59859" name="Group 83"/>
            <p:cNvGrpSpPr>
              <a:grpSpLocks/>
            </p:cNvGrpSpPr>
            <p:nvPr/>
          </p:nvGrpSpPr>
          <p:grpSpPr bwMode="auto">
            <a:xfrm rot="5400000">
              <a:off x="1085" y="1385"/>
              <a:ext cx="480" cy="126"/>
              <a:chOff x="464" y="2072"/>
              <a:chExt cx="640" cy="152"/>
            </a:xfrm>
          </p:grpSpPr>
          <p:sp>
            <p:nvSpPr>
              <p:cNvPr id="459860" name="Oval 84"/>
              <p:cNvSpPr>
                <a:spLocks noChangeArrowheads="1"/>
              </p:cNvSpPr>
              <p:nvPr/>
            </p:nvSpPr>
            <p:spPr bwMode="auto">
              <a:xfrm>
                <a:off x="94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61" name="Oval 85"/>
              <p:cNvSpPr>
                <a:spLocks noChangeArrowheads="1"/>
              </p:cNvSpPr>
              <p:nvPr/>
            </p:nvSpPr>
            <p:spPr bwMode="auto">
              <a:xfrm>
                <a:off x="78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62" name="Oval 86"/>
              <p:cNvSpPr>
                <a:spLocks noChangeArrowheads="1"/>
              </p:cNvSpPr>
              <p:nvPr/>
            </p:nvSpPr>
            <p:spPr bwMode="auto">
              <a:xfrm>
                <a:off x="62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63" name="Oval 87"/>
              <p:cNvSpPr>
                <a:spLocks noChangeArrowheads="1"/>
              </p:cNvSpPr>
              <p:nvPr/>
            </p:nvSpPr>
            <p:spPr bwMode="auto">
              <a:xfrm>
                <a:off x="464" y="2072"/>
                <a:ext cx="160" cy="152"/>
              </a:xfrm>
              <a:prstGeom prst="ellipse">
                <a:avLst/>
              </a:prstGeom>
              <a:solidFill>
                <a:srgbClr val="9966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59864" name="Text Box 88"/>
            <p:cNvSpPr txBox="1">
              <a:spLocks noChangeArrowheads="1"/>
            </p:cNvSpPr>
            <p:nvPr/>
          </p:nvSpPr>
          <p:spPr bwMode="auto">
            <a:xfrm>
              <a:off x="1223" y="469"/>
              <a:ext cx="22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600" b="1"/>
                <a:t>3’</a:t>
              </a:r>
            </a:p>
          </p:txBody>
        </p:sp>
        <p:sp>
          <p:nvSpPr>
            <p:cNvPr id="459865" name="Text Box 89"/>
            <p:cNvSpPr txBox="1">
              <a:spLocks noChangeArrowheads="1"/>
            </p:cNvSpPr>
            <p:nvPr/>
          </p:nvSpPr>
          <p:spPr bwMode="auto">
            <a:xfrm>
              <a:off x="1212" y="4092"/>
              <a:ext cx="22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600" b="1"/>
                <a:t>5’</a:t>
              </a:r>
            </a:p>
          </p:txBody>
        </p:sp>
        <p:grpSp>
          <p:nvGrpSpPr>
            <p:cNvPr id="459866" name="Group 90"/>
            <p:cNvGrpSpPr>
              <a:grpSpLocks/>
            </p:cNvGrpSpPr>
            <p:nvPr/>
          </p:nvGrpSpPr>
          <p:grpSpPr bwMode="auto">
            <a:xfrm rot="5400000">
              <a:off x="1084" y="3789"/>
              <a:ext cx="481" cy="126"/>
              <a:chOff x="464" y="2072"/>
              <a:chExt cx="640" cy="152"/>
            </a:xfrm>
          </p:grpSpPr>
          <p:sp>
            <p:nvSpPr>
              <p:cNvPr id="459867" name="Oval 91"/>
              <p:cNvSpPr>
                <a:spLocks noChangeArrowheads="1"/>
              </p:cNvSpPr>
              <p:nvPr/>
            </p:nvSpPr>
            <p:spPr bwMode="auto">
              <a:xfrm>
                <a:off x="944" y="2072"/>
                <a:ext cx="160" cy="152"/>
              </a:xfrm>
              <a:prstGeom prst="ellipse">
                <a:avLst/>
              </a:prstGeom>
              <a:solidFill>
                <a:srgbClr val="FFFFFF"/>
              </a:soli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68" name="Oval 92"/>
              <p:cNvSpPr>
                <a:spLocks noChangeArrowheads="1"/>
              </p:cNvSpPr>
              <p:nvPr/>
            </p:nvSpPr>
            <p:spPr bwMode="auto">
              <a:xfrm>
                <a:off x="784" y="2072"/>
                <a:ext cx="160" cy="152"/>
              </a:xfrm>
              <a:prstGeom prst="ellipse">
                <a:avLst/>
              </a:prstGeom>
              <a:solidFill>
                <a:srgbClr val="EAEAEA"/>
              </a:solidFill>
              <a:ln w="9525">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69" name="Oval 93"/>
              <p:cNvSpPr>
                <a:spLocks noChangeArrowheads="1"/>
              </p:cNvSpPr>
              <p:nvPr/>
            </p:nvSpPr>
            <p:spPr bwMode="auto">
              <a:xfrm>
                <a:off x="624" y="2072"/>
                <a:ext cx="160" cy="152"/>
              </a:xfrm>
              <a:prstGeom prst="ellipse">
                <a:avLst/>
              </a:prstGeom>
              <a:solidFill>
                <a:srgbClr val="DDDDDD"/>
              </a:solidFill>
              <a:ln w="9525">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70" name="Oval 94"/>
              <p:cNvSpPr>
                <a:spLocks noChangeArrowheads="1"/>
              </p:cNvSpPr>
              <p:nvPr/>
            </p:nvSpPr>
            <p:spPr bwMode="auto">
              <a:xfrm>
                <a:off x="464" y="2072"/>
                <a:ext cx="160" cy="152"/>
              </a:xfrm>
              <a:prstGeom prst="ellipse">
                <a:avLst/>
              </a:prstGeom>
              <a:solidFill>
                <a:srgbClr val="96969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grpSp>
        <p:nvGrpSpPr>
          <p:cNvPr id="459871" name="Group 95"/>
          <p:cNvGrpSpPr>
            <a:grpSpLocks/>
          </p:cNvGrpSpPr>
          <p:nvPr/>
        </p:nvGrpSpPr>
        <p:grpSpPr bwMode="auto">
          <a:xfrm rot="16200000" flipH="1">
            <a:off x="1901825" y="3284538"/>
            <a:ext cx="2998788" cy="1846262"/>
            <a:chOff x="1864" y="3008"/>
            <a:chExt cx="1336" cy="784"/>
          </a:xfrm>
        </p:grpSpPr>
        <p:grpSp>
          <p:nvGrpSpPr>
            <p:cNvPr id="459872" name="Group 96"/>
            <p:cNvGrpSpPr>
              <a:grpSpLocks/>
            </p:cNvGrpSpPr>
            <p:nvPr/>
          </p:nvGrpSpPr>
          <p:grpSpPr bwMode="auto">
            <a:xfrm>
              <a:off x="1944" y="3008"/>
              <a:ext cx="1256" cy="760"/>
              <a:chOff x="1888" y="1344"/>
              <a:chExt cx="2640" cy="2168"/>
            </a:xfrm>
          </p:grpSpPr>
          <p:sp>
            <p:nvSpPr>
              <p:cNvPr id="459873" name="Line 97"/>
              <p:cNvSpPr>
                <a:spLocks noChangeShapeType="1"/>
              </p:cNvSpPr>
              <p:nvPr/>
            </p:nvSpPr>
            <p:spPr bwMode="auto">
              <a:xfrm flipH="1" flipV="1">
                <a:off x="1888" y="1344"/>
                <a:ext cx="2616" cy="2160"/>
              </a:xfrm>
              <a:prstGeom prst="line">
                <a:avLst/>
              </a:prstGeom>
              <a:noFill/>
              <a:ln w="1905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9874" name="Line 98"/>
              <p:cNvSpPr>
                <a:spLocks noChangeShapeType="1"/>
              </p:cNvSpPr>
              <p:nvPr/>
            </p:nvSpPr>
            <p:spPr bwMode="auto">
              <a:xfrm flipH="1" flipV="1">
                <a:off x="3544" y="2432"/>
                <a:ext cx="960" cy="1064"/>
              </a:xfrm>
              <a:prstGeom prst="line">
                <a:avLst/>
              </a:prstGeom>
              <a:noFill/>
              <a:ln w="1905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9875" name="Line 99"/>
              <p:cNvSpPr>
                <a:spLocks noChangeShapeType="1"/>
              </p:cNvSpPr>
              <p:nvPr/>
            </p:nvSpPr>
            <p:spPr bwMode="auto">
              <a:xfrm flipH="1" flipV="1">
                <a:off x="3888" y="2472"/>
                <a:ext cx="640" cy="1040"/>
              </a:xfrm>
              <a:prstGeom prst="line">
                <a:avLst/>
              </a:prstGeom>
              <a:noFill/>
              <a:ln w="1905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9876" name="Line 100"/>
              <p:cNvSpPr>
                <a:spLocks noChangeShapeType="1"/>
              </p:cNvSpPr>
              <p:nvPr/>
            </p:nvSpPr>
            <p:spPr bwMode="auto">
              <a:xfrm flipH="1" flipV="1">
                <a:off x="3600" y="2960"/>
                <a:ext cx="912" cy="544"/>
              </a:xfrm>
              <a:prstGeom prst="line">
                <a:avLst/>
              </a:prstGeom>
              <a:noFill/>
              <a:ln w="1905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59877" name="Line 101"/>
              <p:cNvSpPr>
                <a:spLocks noChangeShapeType="1"/>
              </p:cNvSpPr>
              <p:nvPr/>
            </p:nvSpPr>
            <p:spPr bwMode="auto">
              <a:xfrm flipH="1" flipV="1">
                <a:off x="4088" y="2528"/>
                <a:ext cx="424" cy="968"/>
              </a:xfrm>
              <a:prstGeom prst="line">
                <a:avLst/>
              </a:prstGeom>
              <a:noFill/>
              <a:ln w="1905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459878" name="Line 102"/>
            <p:cNvSpPr>
              <a:spLocks noChangeShapeType="1"/>
            </p:cNvSpPr>
            <p:nvPr/>
          </p:nvSpPr>
          <p:spPr bwMode="auto">
            <a:xfrm>
              <a:off x="1864" y="3072"/>
              <a:ext cx="0" cy="720"/>
            </a:xfrm>
            <a:prstGeom prst="line">
              <a:avLst/>
            </a:prstGeom>
            <a:noFill/>
            <a:ln w="28575">
              <a:solidFill>
                <a:srgbClr val="00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459879" name="Group 103"/>
          <p:cNvGrpSpPr>
            <a:grpSpLocks/>
          </p:cNvGrpSpPr>
          <p:nvPr/>
        </p:nvGrpSpPr>
        <p:grpSpPr bwMode="auto">
          <a:xfrm>
            <a:off x="2282825" y="2997200"/>
            <a:ext cx="296863" cy="3500438"/>
            <a:chOff x="1756" y="2016"/>
            <a:chExt cx="172" cy="1953"/>
          </a:xfrm>
        </p:grpSpPr>
        <p:grpSp>
          <p:nvGrpSpPr>
            <p:cNvPr id="459880" name="Group 104"/>
            <p:cNvGrpSpPr>
              <a:grpSpLocks/>
            </p:cNvGrpSpPr>
            <p:nvPr/>
          </p:nvGrpSpPr>
          <p:grpSpPr bwMode="auto">
            <a:xfrm>
              <a:off x="1756" y="2016"/>
              <a:ext cx="172" cy="1524"/>
              <a:chOff x="1756" y="2016"/>
              <a:chExt cx="172" cy="1524"/>
            </a:xfrm>
          </p:grpSpPr>
          <p:grpSp>
            <p:nvGrpSpPr>
              <p:cNvPr id="459881" name="Group 105"/>
              <p:cNvGrpSpPr>
                <a:grpSpLocks/>
              </p:cNvGrpSpPr>
              <p:nvPr/>
            </p:nvGrpSpPr>
            <p:grpSpPr bwMode="auto">
              <a:xfrm>
                <a:off x="1760" y="2338"/>
                <a:ext cx="160" cy="137"/>
                <a:chOff x="796" y="2307"/>
                <a:chExt cx="160" cy="137"/>
              </a:xfrm>
            </p:grpSpPr>
            <p:sp>
              <p:nvSpPr>
                <p:cNvPr id="459882" name="Oval 106"/>
                <p:cNvSpPr>
                  <a:spLocks noChangeArrowheads="1"/>
                </p:cNvSpPr>
                <p:nvPr/>
              </p:nvSpPr>
              <p:spPr bwMode="auto">
                <a:xfrm rot="5400000">
                  <a:off x="831" y="2322"/>
                  <a:ext cx="107" cy="11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83" name="Text Box 107"/>
                <p:cNvSpPr txBox="1">
                  <a:spLocks noChangeArrowheads="1"/>
                </p:cNvSpPr>
                <p:nvPr/>
              </p:nvSpPr>
              <p:spPr bwMode="auto">
                <a:xfrm>
                  <a:off x="796" y="2307"/>
                  <a:ext cx="160"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C</a:t>
                  </a:r>
                </a:p>
              </p:txBody>
            </p:sp>
          </p:grpSp>
          <p:grpSp>
            <p:nvGrpSpPr>
              <p:cNvPr id="459884" name="Group 108"/>
              <p:cNvGrpSpPr>
                <a:grpSpLocks/>
              </p:cNvGrpSpPr>
              <p:nvPr/>
            </p:nvGrpSpPr>
            <p:grpSpPr bwMode="auto">
              <a:xfrm>
                <a:off x="1760" y="2759"/>
                <a:ext cx="160" cy="136"/>
                <a:chOff x="1028" y="1747"/>
                <a:chExt cx="160" cy="136"/>
              </a:xfrm>
            </p:grpSpPr>
            <p:sp>
              <p:nvSpPr>
                <p:cNvPr id="459885" name="Oval 109"/>
                <p:cNvSpPr>
                  <a:spLocks noChangeArrowheads="1"/>
                </p:cNvSpPr>
                <p:nvPr/>
              </p:nvSpPr>
              <p:spPr bwMode="auto">
                <a:xfrm rot="5400000">
                  <a:off x="1062" y="1766"/>
                  <a:ext cx="106" cy="11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86" name="Text Box 110"/>
                <p:cNvSpPr txBox="1">
                  <a:spLocks noChangeArrowheads="1"/>
                </p:cNvSpPr>
                <p:nvPr/>
              </p:nvSpPr>
              <p:spPr bwMode="auto">
                <a:xfrm>
                  <a:off x="1028" y="1747"/>
                  <a:ext cx="16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A</a:t>
                  </a:r>
                </a:p>
              </p:txBody>
            </p:sp>
          </p:grpSp>
          <p:grpSp>
            <p:nvGrpSpPr>
              <p:cNvPr id="459887" name="Group 111"/>
              <p:cNvGrpSpPr>
                <a:grpSpLocks/>
              </p:cNvGrpSpPr>
              <p:nvPr/>
            </p:nvGrpSpPr>
            <p:grpSpPr bwMode="auto">
              <a:xfrm>
                <a:off x="1756" y="2445"/>
                <a:ext cx="164" cy="136"/>
                <a:chOff x="1041" y="2103"/>
                <a:chExt cx="164" cy="136"/>
              </a:xfrm>
            </p:grpSpPr>
            <p:sp>
              <p:nvSpPr>
                <p:cNvPr id="459888" name="Oval 112"/>
                <p:cNvSpPr>
                  <a:spLocks noChangeArrowheads="1"/>
                </p:cNvSpPr>
                <p:nvPr/>
              </p:nvSpPr>
              <p:spPr bwMode="auto">
                <a:xfrm rot="5400000">
                  <a:off x="1082" y="2119"/>
                  <a:ext cx="106" cy="118"/>
                </a:xfrm>
                <a:prstGeom prst="ellipse">
                  <a:avLst/>
                </a:prstGeom>
                <a:solidFill>
                  <a:srgbClr val="99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89" name="Text Box 113"/>
                <p:cNvSpPr txBox="1">
                  <a:spLocks noChangeArrowheads="1"/>
                </p:cNvSpPr>
                <p:nvPr/>
              </p:nvSpPr>
              <p:spPr bwMode="auto">
                <a:xfrm>
                  <a:off x="1041" y="2103"/>
                  <a:ext cx="164"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G</a:t>
                  </a:r>
                </a:p>
              </p:txBody>
            </p:sp>
          </p:grpSp>
          <p:grpSp>
            <p:nvGrpSpPr>
              <p:cNvPr id="459890" name="Group 114"/>
              <p:cNvGrpSpPr>
                <a:grpSpLocks/>
              </p:cNvGrpSpPr>
              <p:nvPr/>
            </p:nvGrpSpPr>
            <p:grpSpPr bwMode="auto">
              <a:xfrm>
                <a:off x="1760" y="2131"/>
                <a:ext cx="151" cy="136"/>
                <a:chOff x="604" y="2024"/>
                <a:chExt cx="151" cy="136"/>
              </a:xfrm>
            </p:grpSpPr>
            <p:sp>
              <p:nvSpPr>
                <p:cNvPr id="459891" name="Oval 115"/>
                <p:cNvSpPr>
                  <a:spLocks noChangeArrowheads="1"/>
                </p:cNvSpPr>
                <p:nvPr/>
              </p:nvSpPr>
              <p:spPr bwMode="auto">
                <a:xfrm rot="5400000">
                  <a:off x="637" y="2034"/>
                  <a:ext cx="107" cy="118"/>
                </a:xfrm>
                <a:prstGeom prst="ellipse">
                  <a:avLst/>
                </a:prstGeom>
                <a:solidFill>
                  <a:srgbClr val="66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92" name="Text Box 116"/>
                <p:cNvSpPr txBox="1">
                  <a:spLocks noChangeArrowheads="1"/>
                </p:cNvSpPr>
                <p:nvPr/>
              </p:nvSpPr>
              <p:spPr bwMode="auto">
                <a:xfrm>
                  <a:off x="604" y="2024"/>
                  <a:ext cx="151"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T</a:t>
                  </a:r>
                </a:p>
              </p:txBody>
            </p:sp>
          </p:grpSp>
          <p:grpSp>
            <p:nvGrpSpPr>
              <p:cNvPr id="459893" name="Group 117"/>
              <p:cNvGrpSpPr>
                <a:grpSpLocks/>
              </p:cNvGrpSpPr>
              <p:nvPr/>
            </p:nvGrpSpPr>
            <p:grpSpPr bwMode="auto">
              <a:xfrm>
                <a:off x="1760" y="2016"/>
                <a:ext cx="160" cy="136"/>
                <a:chOff x="796" y="2307"/>
                <a:chExt cx="160" cy="136"/>
              </a:xfrm>
            </p:grpSpPr>
            <p:sp>
              <p:nvSpPr>
                <p:cNvPr id="459894" name="Oval 118"/>
                <p:cNvSpPr>
                  <a:spLocks noChangeArrowheads="1"/>
                </p:cNvSpPr>
                <p:nvPr/>
              </p:nvSpPr>
              <p:spPr bwMode="auto">
                <a:xfrm rot="5400000">
                  <a:off x="831" y="2322"/>
                  <a:ext cx="107" cy="11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95" name="Text Box 119"/>
                <p:cNvSpPr txBox="1">
                  <a:spLocks noChangeArrowheads="1"/>
                </p:cNvSpPr>
                <p:nvPr/>
              </p:nvSpPr>
              <p:spPr bwMode="auto">
                <a:xfrm>
                  <a:off x="796" y="2307"/>
                  <a:ext cx="16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C</a:t>
                  </a:r>
                </a:p>
              </p:txBody>
            </p:sp>
          </p:grpSp>
          <p:grpSp>
            <p:nvGrpSpPr>
              <p:cNvPr id="459896" name="Group 120"/>
              <p:cNvGrpSpPr>
                <a:grpSpLocks/>
              </p:cNvGrpSpPr>
              <p:nvPr/>
            </p:nvGrpSpPr>
            <p:grpSpPr bwMode="auto">
              <a:xfrm>
                <a:off x="1760" y="2229"/>
                <a:ext cx="160" cy="137"/>
                <a:chOff x="1028" y="1747"/>
                <a:chExt cx="160" cy="137"/>
              </a:xfrm>
            </p:grpSpPr>
            <p:sp>
              <p:nvSpPr>
                <p:cNvPr id="459897" name="Oval 121"/>
                <p:cNvSpPr>
                  <a:spLocks noChangeArrowheads="1"/>
                </p:cNvSpPr>
                <p:nvPr/>
              </p:nvSpPr>
              <p:spPr bwMode="auto">
                <a:xfrm rot="5400000">
                  <a:off x="1062" y="1766"/>
                  <a:ext cx="106" cy="11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898" name="Text Box 122"/>
                <p:cNvSpPr txBox="1">
                  <a:spLocks noChangeArrowheads="1"/>
                </p:cNvSpPr>
                <p:nvPr/>
              </p:nvSpPr>
              <p:spPr bwMode="auto">
                <a:xfrm>
                  <a:off x="1028" y="1747"/>
                  <a:ext cx="160"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A</a:t>
                  </a:r>
                </a:p>
              </p:txBody>
            </p:sp>
          </p:grpSp>
          <p:grpSp>
            <p:nvGrpSpPr>
              <p:cNvPr id="459899" name="Group 123"/>
              <p:cNvGrpSpPr>
                <a:grpSpLocks/>
              </p:cNvGrpSpPr>
              <p:nvPr/>
            </p:nvGrpSpPr>
            <p:grpSpPr bwMode="auto">
              <a:xfrm>
                <a:off x="1760" y="2665"/>
                <a:ext cx="151" cy="136"/>
                <a:chOff x="604" y="2024"/>
                <a:chExt cx="151" cy="136"/>
              </a:xfrm>
            </p:grpSpPr>
            <p:sp>
              <p:nvSpPr>
                <p:cNvPr id="459900" name="Oval 124"/>
                <p:cNvSpPr>
                  <a:spLocks noChangeArrowheads="1"/>
                </p:cNvSpPr>
                <p:nvPr/>
              </p:nvSpPr>
              <p:spPr bwMode="auto">
                <a:xfrm rot="5400000">
                  <a:off x="637" y="2034"/>
                  <a:ext cx="107" cy="118"/>
                </a:xfrm>
                <a:prstGeom prst="ellipse">
                  <a:avLst/>
                </a:prstGeom>
                <a:solidFill>
                  <a:srgbClr val="66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01" name="Text Box 125"/>
                <p:cNvSpPr txBox="1">
                  <a:spLocks noChangeArrowheads="1"/>
                </p:cNvSpPr>
                <p:nvPr/>
              </p:nvSpPr>
              <p:spPr bwMode="auto">
                <a:xfrm>
                  <a:off x="604" y="2024"/>
                  <a:ext cx="151"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T</a:t>
                  </a:r>
                </a:p>
              </p:txBody>
            </p:sp>
          </p:grpSp>
          <p:grpSp>
            <p:nvGrpSpPr>
              <p:cNvPr id="459902" name="Group 126"/>
              <p:cNvGrpSpPr>
                <a:grpSpLocks/>
              </p:cNvGrpSpPr>
              <p:nvPr/>
            </p:nvGrpSpPr>
            <p:grpSpPr bwMode="auto">
              <a:xfrm>
                <a:off x="1760" y="2979"/>
                <a:ext cx="160" cy="136"/>
                <a:chOff x="796" y="2307"/>
                <a:chExt cx="160" cy="136"/>
              </a:xfrm>
            </p:grpSpPr>
            <p:sp>
              <p:nvSpPr>
                <p:cNvPr id="459903" name="Oval 127"/>
                <p:cNvSpPr>
                  <a:spLocks noChangeArrowheads="1"/>
                </p:cNvSpPr>
                <p:nvPr/>
              </p:nvSpPr>
              <p:spPr bwMode="auto">
                <a:xfrm rot="5400000">
                  <a:off x="831" y="2322"/>
                  <a:ext cx="107" cy="11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04" name="Text Box 128"/>
                <p:cNvSpPr txBox="1">
                  <a:spLocks noChangeArrowheads="1"/>
                </p:cNvSpPr>
                <p:nvPr/>
              </p:nvSpPr>
              <p:spPr bwMode="auto">
                <a:xfrm>
                  <a:off x="796" y="2307"/>
                  <a:ext cx="16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C</a:t>
                  </a:r>
                </a:p>
              </p:txBody>
            </p:sp>
          </p:grpSp>
          <p:grpSp>
            <p:nvGrpSpPr>
              <p:cNvPr id="459905" name="Group 129"/>
              <p:cNvGrpSpPr>
                <a:grpSpLocks/>
              </p:cNvGrpSpPr>
              <p:nvPr/>
            </p:nvGrpSpPr>
            <p:grpSpPr bwMode="auto">
              <a:xfrm>
                <a:off x="1764" y="2547"/>
                <a:ext cx="160" cy="137"/>
                <a:chOff x="1028" y="1747"/>
                <a:chExt cx="160" cy="137"/>
              </a:xfrm>
            </p:grpSpPr>
            <p:sp>
              <p:nvSpPr>
                <p:cNvPr id="459906" name="Oval 130"/>
                <p:cNvSpPr>
                  <a:spLocks noChangeArrowheads="1"/>
                </p:cNvSpPr>
                <p:nvPr/>
              </p:nvSpPr>
              <p:spPr bwMode="auto">
                <a:xfrm rot="5400000">
                  <a:off x="1062" y="1766"/>
                  <a:ext cx="106" cy="11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07" name="Text Box 131"/>
                <p:cNvSpPr txBox="1">
                  <a:spLocks noChangeArrowheads="1"/>
                </p:cNvSpPr>
                <p:nvPr/>
              </p:nvSpPr>
              <p:spPr bwMode="auto">
                <a:xfrm>
                  <a:off x="1028" y="1747"/>
                  <a:ext cx="160"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A</a:t>
                  </a:r>
                </a:p>
              </p:txBody>
            </p:sp>
          </p:grpSp>
          <p:grpSp>
            <p:nvGrpSpPr>
              <p:cNvPr id="459908" name="Group 132"/>
              <p:cNvGrpSpPr>
                <a:grpSpLocks/>
              </p:cNvGrpSpPr>
              <p:nvPr/>
            </p:nvGrpSpPr>
            <p:grpSpPr bwMode="auto">
              <a:xfrm>
                <a:off x="1760" y="3086"/>
                <a:ext cx="160" cy="136"/>
                <a:chOff x="796" y="2307"/>
                <a:chExt cx="160" cy="136"/>
              </a:xfrm>
            </p:grpSpPr>
            <p:sp>
              <p:nvSpPr>
                <p:cNvPr id="459909" name="Oval 133"/>
                <p:cNvSpPr>
                  <a:spLocks noChangeArrowheads="1"/>
                </p:cNvSpPr>
                <p:nvPr/>
              </p:nvSpPr>
              <p:spPr bwMode="auto">
                <a:xfrm rot="5400000">
                  <a:off x="831" y="2322"/>
                  <a:ext cx="107" cy="11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10" name="Text Box 134"/>
                <p:cNvSpPr txBox="1">
                  <a:spLocks noChangeArrowheads="1"/>
                </p:cNvSpPr>
                <p:nvPr/>
              </p:nvSpPr>
              <p:spPr bwMode="auto">
                <a:xfrm>
                  <a:off x="796" y="2307"/>
                  <a:ext cx="16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C</a:t>
                  </a:r>
                </a:p>
              </p:txBody>
            </p:sp>
          </p:grpSp>
          <p:grpSp>
            <p:nvGrpSpPr>
              <p:cNvPr id="459911" name="Group 135"/>
              <p:cNvGrpSpPr>
                <a:grpSpLocks/>
              </p:cNvGrpSpPr>
              <p:nvPr/>
            </p:nvGrpSpPr>
            <p:grpSpPr bwMode="auto">
              <a:xfrm>
                <a:off x="1760" y="2872"/>
                <a:ext cx="160" cy="137"/>
                <a:chOff x="796" y="2307"/>
                <a:chExt cx="160" cy="137"/>
              </a:xfrm>
            </p:grpSpPr>
            <p:sp>
              <p:nvSpPr>
                <p:cNvPr id="459912" name="Oval 136"/>
                <p:cNvSpPr>
                  <a:spLocks noChangeArrowheads="1"/>
                </p:cNvSpPr>
                <p:nvPr/>
              </p:nvSpPr>
              <p:spPr bwMode="auto">
                <a:xfrm rot="5400000">
                  <a:off x="831" y="2322"/>
                  <a:ext cx="107" cy="11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13" name="Text Box 137"/>
                <p:cNvSpPr txBox="1">
                  <a:spLocks noChangeArrowheads="1"/>
                </p:cNvSpPr>
                <p:nvPr/>
              </p:nvSpPr>
              <p:spPr bwMode="auto">
                <a:xfrm>
                  <a:off x="796" y="2307"/>
                  <a:ext cx="160"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C</a:t>
                  </a:r>
                </a:p>
              </p:txBody>
            </p:sp>
          </p:grpSp>
          <p:grpSp>
            <p:nvGrpSpPr>
              <p:cNvPr id="459914" name="Group 138"/>
              <p:cNvGrpSpPr>
                <a:grpSpLocks/>
              </p:cNvGrpSpPr>
              <p:nvPr/>
            </p:nvGrpSpPr>
            <p:grpSpPr bwMode="auto">
              <a:xfrm>
                <a:off x="1764" y="3404"/>
                <a:ext cx="152" cy="136"/>
                <a:chOff x="604" y="2024"/>
                <a:chExt cx="152" cy="136"/>
              </a:xfrm>
            </p:grpSpPr>
            <p:sp>
              <p:nvSpPr>
                <p:cNvPr id="459915" name="Oval 139"/>
                <p:cNvSpPr>
                  <a:spLocks noChangeArrowheads="1"/>
                </p:cNvSpPr>
                <p:nvPr/>
              </p:nvSpPr>
              <p:spPr bwMode="auto">
                <a:xfrm rot="5400000">
                  <a:off x="637" y="2034"/>
                  <a:ext cx="107" cy="118"/>
                </a:xfrm>
                <a:prstGeom prst="ellipse">
                  <a:avLst/>
                </a:prstGeom>
                <a:solidFill>
                  <a:srgbClr val="66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16" name="Text Box 140"/>
                <p:cNvSpPr txBox="1">
                  <a:spLocks noChangeArrowheads="1"/>
                </p:cNvSpPr>
                <p:nvPr/>
              </p:nvSpPr>
              <p:spPr bwMode="auto">
                <a:xfrm>
                  <a:off x="604" y="2024"/>
                  <a:ext cx="152"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T</a:t>
                  </a:r>
                </a:p>
              </p:txBody>
            </p:sp>
          </p:grpSp>
          <p:grpSp>
            <p:nvGrpSpPr>
              <p:cNvPr id="459917" name="Group 141"/>
              <p:cNvGrpSpPr>
                <a:grpSpLocks/>
              </p:cNvGrpSpPr>
              <p:nvPr/>
            </p:nvGrpSpPr>
            <p:grpSpPr bwMode="auto">
              <a:xfrm>
                <a:off x="1768" y="3287"/>
                <a:ext cx="160" cy="136"/>
                <a:chOff x="1028" y="1747"/>
                <a:chExt cx="160" cy="136"/>
              </a:xfrm>
            </p:grpSpPr>
            <p:sp>
              <p:nvSpPr>
                <p:cNvPr id="459918" name="Oval 142"/>
                <p:cNvSpPr>
                  <a:spLocks noChangeArrowheads="1"/>
                </p:cNvSpPr>
                <p:nvPr/>
              </p:nvSpPr>
              <p:spPr bwMode="auto">
                <a:xfrm rot="5400000">
                  <a:off x="1062" y="1766"/>
                  <a:ext cx="106" cy="11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19" name="Text Box 143"/>
                <p:cNvSpPr txBox="1">
                  <a:spLocks noChangeArrowheads="1"/>
                </p:cNvSpPr>
                <p:nvPr/>
              </p:nvSpPr>
              <p:spPr bwMode="auto">
                <a:xfrm>
                  <a:off x="1028" y="1747"/>
                  <a:ext cx="16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A</a:t>
                  </a:r>
                </a:p>
              </p:txBody>
            </p:sp>
          </p:grpSp>
          <p:grpSp>
            <p:nvGrpSpPr>
              <p:cNvPr id="459920" name="Group 144"/>
              <p:cNvGrpSpPr>
                <a:grpSpLocks/>
              </p:cNvGrpSpPr>
              <p:nvPr/>
            </p:nvGrpSpPr>
            <p:grpSpPr bwMode="auto">
              <a:xfrm>
                <a:off x="1760" y="3185"/>
                <a:ext cx="163" cy="136"/>
                <a:chOff x="1041" y="2103"/>
                <a:chExt cx="163" cy="136"/>
              </a:xfrm>
            </p:grpSpPr>
            <p:sp>
              <p:nvSpPr>
                <p:cNvPr id="459921" name="Oval 145"/>
                <p:cNvSpPr>
                  <a:spLocks noChangeArrowheads="1"/>
                </p:cNvSpPr>
                <p:nvPr/>
              </p:nvSpPr>
              <p:spPr bwMode="auto">
                <a:xfrm rot="5400000">
                  <a:off x="1082" y="2119"/>
                  <a:ext cx="106" cy="118"/>
                </a:xfrm>
                <a:prstGeom prst="ellipse">
                  <a:avLst/>
                </a:prstGeom>
                <a:solidFill>
                  <a:srgbClr val="99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22" name="Text Box 146"/>
                <p:cNvSpPr txBox="1">
                  <a:spLocks noChangeArrowheads="1"/>
                </p:cNvSpPr>
                <p:nvPr/>
              </p:nvSpPr>
              <p:spPr bwMode="auto">
                <a:xfrm>
                  <a:off x="1041" y="2103"/>
                  <a:ext cx="163"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G</a:t>
                  </a:r>
                </a:p>
              </p:txBody>
            </p:sp>
          </p:grpSp>
        </p:grpSp>
        <p:grpSp>
          <p:nvGrpSpPr>
            <p:cNvPr id="459923" name="Group 147"/>
            <p:cNvGrpSpPr>
              <a:grpSpLocks/>
            </p:cNvGrpSpPr>
            <p:nvPr/>
          </p:nvGrpSpPr>
          <p:grpSpPr bwMode="auto">
            <a:xfrm>
              <a:off x="1756" y="3506"/>
              <a:ext cx="168" cy="463"/>
              <a:chOff x="3892" y="2586"/>
              <a:chExt cx="168" cy="463"/>
            </a:xfrm>
          </p:grpSpPr>
          <p:grpSp>
            <p:nvGrpSpPr>
              <p:cNvPr id="459924" name="Group 148"/>
              <p:cNvGrpSpPr>
                <a:grpSpLocks/>
              </p:cNvGrpSpPr>
              <p:nvPr/>
            </p:nvGrpSpPr>
            <p:grpSpPr bwMode="auto">
              <a:xfrm>
                <a:off x="3896" y="2586"/>
                <a:ext cx="159" cy="136"/>
                <a:chOff x="796" y="2307"/>
                <a:chExt cx="159" cy="136"/>
              </a:xfrm>
            </p:grpSpPr>
            <p:sp>
              <p:nvSpPr>
                <p:cNvPr id="459925" name="Oval 149"/>
                <p:cNvSpPr>
                  <a:spLocks noChangeArrowheads="1"/>
                </p:cNvSpPr>
                <p:nvPr/>
              </p:nvSpPr>
              <p:spPr bwMode="auto">
                <a:xfrm rot="5400000">
                  <a:off x="831" y="2322"/>
                  <a:ext cx="107" cy="11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26" name="Text Box 150"/>
                <p:cNvSpPr txBox="1">
                  <a:spLocks noChangeArrowheads="1"/>
                </p:cNvSpPr>
                <p:nvPr/>
              </p:nvSpPr>
              <p:spPr bwMode="auto">
                <a:xfrm>
                  <a:off x="796" y="2307"/>
                  <a:ext cx="15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C</a:t>
                  </a:r>
                </a:p>
              </p:txBody>
            </p:sp>
          </p:grpSp>
          <p:grpSp>
            <p:nvGrpSpPr>
              <p:cNvPr id="459927" name="Group 151"/>
              <p:cNvGrpSpPr>
                <a:grpSpLocks/>
              </p:cNvGrpSpPr>
              <p:nvPr/>
            </p:nvGrpSpPr>
            <p:grpSpPr bwMode="auto">
              <a:xfrm>
                <a:off x="3892" y="2693"/>
                <a:ext cx="163" cy="136"/>
                <a:chOff x="1041" y="2103"/>
                <a:chExt cx="163" cy="136"/>
              </a:xfrm>
            </p:grpSpPr>
            <p:sp>
              <p:nvSpPr>
                <p:cNvPr id="459928" name="Oval 152"/>
                <p:cNvSpPr>
                  <a:spLocks noChangeArrowheads="1"/>
                </p:cNvSpPr>
                <p:nvPr/>
              </p:nvSpPr>
              <p:spPr bwMode="auto">
                <a:xfrm rot="5400000">
                  <a:off x="1082" y="2119"/>
                  <a:ext cx="106" cy="118"/>
                </a:xfrm>
                <a:prstGeom prst="ellipse">
                  <a:avLst/>
                </a:prstGeom>
                <a:solidFill>
                  <a:srgbClr val="99CCFF"/>
                </a:solidFill>
                <a:ln w="9525">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29" name="Text Box 153"/>
                <p:cNvSpPr txBox="1">
                  <a:spLocks noChangeArrowheads="1"/>
                </p:cNvSpPr>
                <p:nvPr/>
              </p:nvSpPr>
              <p:spPr bwMode="auto">
                <a:xfrm>
                  <a:off x="1041" y="2103"/>
                  <a:ext cx="163"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G</a:t>
                  </a:r>
                </a:p>
              </p:txBody>
            </p:sp>
          </p:grpSp>
          <p:grpSp>
            <p:nvGrpSpPr>
              <p:cNvPr id="459930" name="Group 154"/>
              <p:cNvGrpSpPr>
                <a:grpSpLocks/>
              </p:cNvGrpSpPr>
              <p:nvPr/>
            </p:nvGrpSpPr>
            <p:grpSpPr bwMode="auto">
              <a:xfrm>
                <a:off x="3896" y="2913"/>
                <a:ext cx="151" cy="136"/>
                <a:chOff x="604" y="2024"/>
                <a:chExt cx="151" cy="136"/>
              </a:xfrm>
            </p:grpSpPr>
            <p:sp>
              <p:nvSpPr>
                <p:cNvPr id="459931" name="Oval 155"/>
                <p:cNvSpPr>
                  <a:spLocks noChangeArrowheads="1"/>
                </p:cNvSpPr>
                <p:nvPr/>
              </p:nvSpPr>
              <p:spPr bwMode="auto">
                <a:xfrm rot="5400000">
                  <a:off x="637" y="2034"/>
                  <a:ext cx="107" cy="118"/>
                </a:xfrm>
                <a:prstGeom prst="ellipse">
                  <a:avLst/>
                </a:prstGeom>
                <a:solidFill>
                  <a:srgbClr val="66FF99"/>
                </a:solidFill>
                <a:ln w="9525">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32" name="Text Box 156"/>
                <p:cNvSpPr txBox="1">
                  <a:spLocks noChangeArrowheads="1"/>
                </p:cNvSpPr>
                <p:nvPr/>
              </p:nvSpPr>
              <p:spPr bwMode="auto">
                <a:xfrm>
                  <a:off x="604" y="2024"/>
                  <a:ext cx="151"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T</a:t>
                  </a:r>
                </a:p>
              </p:txBody>
            </p:sp>
          </p:grpSp>
          <p:grpSp>
            <p:nvGrpSpPr>
              <p:cNvPr id="459933" name="Group 157"/>
              <p:cNvGrpSpPr>
                <a:grpSpLocks/>
              </p:cNvGrpSpPr>
              <p:nvPr/>
            </p:nvGrpSpPr>
            <p:grpSpPr bwMode="auto">
              <a:xfrm>
                <a:off x="3900" y="2795"/>
                <a:ext cx="160" cy="136"/>
                <a:chOff x="1028" y="1747"/>
                <a:chExt cx="160" cy="136"/>
              </a:xfrm>
            </p:grpSpPr>
            <p:sp>
              <p:nvSpPr>
                <p:cNvPr id="459934" name="Oval 158"/>
                <p:cNvSpPr>
                  <a:spLocks noChangeArrowheads="1"/>
                </p:cNvSpPr>
                <p:nvPr/>
              </p:nvSpPr>
              <p:spPr bwMode="auto">
                <a:xfrm rot="5400000">
                  <a:off x="1062" y="1766"/>
                  <a:ext cx="106" cy="118"/>
                </a:xfrm>
                <a:prstGeom prst="ellipse">
                  <a:avLst/>
                </a:prstGeom>
                <a:solidFill>
                  <a:schemeClr val="accent1"/>
                </a:solidFill>
                <a:ln w="9525">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35" name="Text Box 159"/>
                <p:cNvSpPr txBox="1">
                  <a:spLocks noChangeArrowheads="1"/>
                </p:cNvSpPr>
                <p:nvPr/>
              </p:nvSpPr>
              <p:spPr bwMode="auto">
                <a:xfrm>
                  <a:off x="1028" y="1747"/>
                  <a:ext cx="16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A</a:t>
                  </a:r>
                </a:p>
              </p:txBody>
            </p:sp>
          </p:grpSp>
        </p:grpSp>
        <p:grpSp>
          <p:nvGrpSpPr>
            <p:cNvPr id="459936" name="Group 160"/>
            <p:cNvGrpSpPr>
              <a:grpSpLocks/>
            </p:cNvGrpSpPr>
            <p:nvPr/>
          </p:nvGrpSpPr>
          <p:grpSpPr bwMode="auto">
            <a:xfrm>
              <a:off x="1789" y="3528"/>
              <a:ext cx="122" cy="429"/>
              <a:chOff x="1924" y="3662"/>
              <a:chExt cx="122" cy="429"/>
            </a:xfrm>
          </p:grpSpPr>
          <p:sp>
            <p:nvSpPr>
              <p:cNvPr id="459937" name="Oval 161"/>
              <p:cNvSpPr>
                <a:spLocks noChangeArrowheads="1"/>
              </p:cNvSpPr>
              <p:nvPr/>
            </p:nvSpPr>
            <p:spPr bwMode="auto">
              <a:xfrm rot="5400000">
                <a:off x="1931" y="3657"/>
                <a:ext cx="107" cy="118"/>
              </a:xfrm>
              <a:prstGeom prst="ellipse">
                <a:avLst/>
              </a:prstGeom>
              <a:solidFill>
                <a:srgbClr val="969696">
                  <a:alpha val="5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38" name="Oval 162"/>
              <p:cNvSpPr>
                <a:spLocks noChangeArrowheads="1"/>
              </p:cNvSpPr>
              <p:nvPr/>
            </p:nvSpPr>
            <p:spPr bwMode="auto">
              <a:xfrm rot="5400000">
                <a:off x="1933" y="3765"/>
                <a:ext cx="106" cy="118"/>
              </a:xfrm>
              <a:prstGeom prst="ellipse">
                <a:avLst/>
              </a:prstGeom>
              <a:solidFill>
                <a:srgbClr val="DDDDDD">
                  <a:alpha val="50000"/>
                </a:srgbClr>
              </a:solidFill>
              <a:ln>
                <a:noFill/>
              </a:ln>
              <a:effectLst/>
              <a:extLst>
                <a:ext uri="{91240B29-F687-4F45-9708-019B960494DF}">
                  <a14:hiddenLine xmlns:a14="http://schemas.microsoft.com/office/drawing/2010/main" w="9525">
                    <a:solidFill>
                      <a:schemeClr val="tx1"/>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39" name="Oval 163"/>
              <p:cNvSpPr>
                <a:spLocks noChangeArrowheads="1"/>
              </p:cNvSpPr>
              <p:nvPr/>
            </p:nvSpPr>
            <p:spPr bwMode="auto">
              <a:xfrm rot="5400000">
                <a:off x="1929" y="3979"/>
                <a:ext cx="107" cy="118"/>
              </a:xfrm>
              <a:prstGeom prst="ellipse">
                <a:avLst/>
              </a:prstGeom>
              <a:solidFill>
                <a:srgbClr val="F8F8F8">
                  <a:alpha val="80000"/>
                </a:srgbClr>
              </a:solidFill>
              <a:ln>
                <a:noFill/>
              </a:ln>
              <a:effectLst/>
              <a:extLst>
                <a:ext uri="{91240B29-F687-4F45-9708-019B960494DF}">
                  <a14:hiddenLine xmlns:a14="http://schemas.microsoft.com/office/drawing/2010/main" w="9525">
                    <a:solidFill>
                      <a:srgbClr val="000000">
                        <a:alpha val="70000"/>
                      </a:srgbClr>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40" name="Oval 164"/>
              <p:cNvSpPr>
                <a:spLocks noChangeArrowheads="1"/>
              </p:cNvSpPr>
              <p:nvPr/>
            </p:nvSpPr>
            <p:spPr bwMode="auto">
              <a:xfrm rot="5400000">
                <a:off x="1934" y="3870"/>
                <a:ext cx="106" cy="118"/>
              </a:xfrm>
              <a:prstGeom prst="ellipse">
                <a:avLst/>
              </a:prstGeom>
              <a:solidFill>
                <a:srgbClr val="EAEAEA">
                  <a:alpha val="50000"/>
                </a:srgbClr>
              </a:solidFill>
              <a:ln>
                <a:noFill/>
              </a:ln>
              <a:effectLst/>
              <a:extLst>
                <a:ext uri="{91240B29-F687-4F45-9708-019B960494DF}">
                  <a14:hiddenLine xmlns:a14="http://schemas.microsoft.com/office/drawing/2010/main" w="9525">
                    <a:solidFill>
                      <a:schemeClr val="tx1"/>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sp>
        <p:nvSpPr>
          <p:cNvPr id="459941" name="Text Box 165"/>
          <p:cNvSpPr txBox="1">
            <a:spLocks noChangeArrowheads="1"/>
          </p:cNvSpPr>
          <p:nvPr/>
        </p:nvSpPr>
        <p:spPr bwMode="auto">
          <a:xfrm>
            <a:off x="3990975" y="1516063"/>
            <a:ext cx="3067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400" b="1"/>
              <a:t>	First base incorporated</a:t>
            </a:r>
          </a:p>
        </p:txBody>
      </p:sp>
      <p:sp>
        <p:nvSpPr>
          <p:cNvPr id="459942" name="Text Box 166"/>
          <p:cNvSpPr txBox="1">
            <a:spLocks noChangeArrowheads="1"/>
          </p:cNvSpPr>
          <p:nvPr/>
        </p:nvSpPr>
        <p:spPr bwMode="auto">
          <a:xfrm>
            <a:off x="3990975" y="1119188"/>
            <a:ext cx="32623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400" b="1"/>
              <a:t>Cycle 1: 	Add sequencing reagents</a:t>
            </a:r>
          </a:p>
        </p:txBody>
      </p:sp>
      <p:sp>
        <p:nvSpPr>
          <p:cNvPr id="459943" name="Text Box 167"/>
          <p:cNvSpPr txBox="1">
            <a:spLocks noChangeArrowheads="1"/>
          </p:cNvSpPr>
          <p:nvPr/>
        </p:nvSpPr>
        <p:spPr bwMode="auto">
          <a:xfrm>
            <a:off x="3990975" y="1912938"/>
            <a:ext cx="36877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400" b="1"/>
              <a:t>	Remove unincorporated bases</a:t>
            </a:r>
          </a:p>
        </p:txBody>
      </p:sp>
      <p:sp>
        <p:nvSpPr>
          <p:cNvPr id="459944" name="Text Box 168"/>
          <p:cNvSpPr txBox="1">
            <a:spLocks noChangeArrowheads="1"/>
          </p:cNvSpPr>
          <p:nvPr/>
        </p:nvSpPr>
        <p:spPr bwMode="auto">
          <a:xfrm>
            <a:off x="3990975" y="2309813"/>
            <a:ext cx="22002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400" b="1"/>
              <a:t>	Detect signal</a:t>
            </a:r>
          </a:p>
        </p:txBody>
      </p:sp>
      <p:sp>
        <p:nvSpPr>
          <p:cNvPr id="459945" name="Text Box 169"/>
          <p:cNvSpPr txBox="1">
            <a:spLocks noChangeArrowheads="1"/>
          </p:cNvSpPr>
          <p:nvPr/>
        </p:nvSpPr>
        <p:spPr bwMode="auto">
          <a:xfrm>
            <a:off x="3962400" y="4316413"/>
            <a:ext cx="42370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400" b="1"/>
              <a:t>Cycle 2-n:  Add sequencing reagents and repeat</a:t>
            </a:r>
          </a:p>
        </p:txBody>
      </p:sp>
      <p:sp>
        <p:nvSpPr>
          <p:cNvPr id="459947" name="Rectangle 171"/>
          <p:cNvSpPr>
            <a:spLocks noChangeArrowheads="1"/>
          </p:cNvSpPr>
          <p:nvPr/>
        </p:nvSpPr>
        <p:spPr bwMode="auto">
          <a:xfrm>
            <a:off x="1765300" y="546100"/>
            <a:ext cx="1244600" cy="558800"/>
          </a:xfrm>
          <a:prstGeom prst="rect">
            <a:avLst/>
          </a:prstGeom>
          <a:solidFill>
            <a:srgbClr val="FFFF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48" name="Rectangle 172"/>
          <p:cNvSpPr>
            <a:spLocks noGrp="1" noChangeArrowheads="1"/>
          </p:cNvSpPr>
          <p:nvPr>
            <p:ph type="title"/>
          </p:nvPr>
        </p:nvSpPr>
        <p:spPr>
          <a:xfrm>
            <a:off x="309562" y="127000"/>
            <a:ext cx="6707188" cy="838200"/>
          </a:xfrm>
        </p:spPr>
        <p:txBody>
          <a:bodyPr>
            <a:normAutofit/>
          </a:bodyPr>
          <a:lstStyle/>
          <a:p>
            <a:r>
              <a:rPr lang="en-GB" altLang="en-US" sz="2800" dirty="0"/>
              <a:t>Step 3: Sequencing By Synthesis (SBS)</a:t>
            </a:r>
          </a:p>
        </p:txBody>
      </p:sp>
      <p:sp>
        <p:nvSpPr>
          <p:cNvPr id="459949" name="Text Box 173"/>
          <p:cNvSpPr txBox="1">
            <a:spLocks noChangeArrowheads="1"/>
          </p:cNvSpPr>
          <p:nvPr/>
        </p:nvSpPr>
        <p:spPr bwMode="auto">
          <a:xfrm>
            <a:off x="3992563" y="2682875"/>
            <a:ext cx="2800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400" b="1"/>
              <a:t>	Deblock and defluor</a:t>
            </a:r>
          </a:p>
        </p:txBody>
      </p:sp>
      <p:grpSp>
        <p:nvGrpSpPr>
          <p:cNvPr id="459950" name="Group 174"/>
          <p:cNvGrpSpPr>
            <a:grpSpLocks/>
          </p:cNvGrpSpPr>
          <p:nvPr/>
        </p:nvGrpSpPr>
        <p:grpSpPr bwMode="auto">
          <a:xfrm>
            <a:off x="2290763" y="2641600"/>
            <a:ext cx="261937" cy="244475"/>
            <a:chOff x="604" y="2024"/>
            <a:chExt cx="153" cy="137"/>
          </a:xfrm>
        </p:grpSpPr>
        <p:sp>
          <p:nvSpPr>
            <p:cNvPr id="459951" name="Oval 175"/>
            <p:cNvSpPr>
              <a:spLocks noChangeArrowheads="1"/>
            </p:cNvSpPr>
            <p:nvPr/>
          </p:nvSpPr>
          <p:spPr bwMode="auto">
            <a:xfrm rot="5400000">
              <a:off x="637" y="2034"/>
              <a:ext cx="107" cy="118"/>
            </a:xfrm>
            <a:prstGeom prst="ellipse">
              <a:avLst/>
            </a:prstGeom>
            <a:solidFill>
              <a:srgbClr val="66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52" name="Text Box 176"/>
            <p:cNvSpPr txBox="1">
              <a:spLocks noChangeArrowheads="1"/>
            </p:cNvSpPr>
            <p:nvPr/>
          </p:nvSpPr>
          <p:spPr bwMode="auto">
            <a:xfrm>
              <a:off x="604" y="2024"/>
              <a:ext cx="153"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altLang="en-US" sz="1000" b="1"/>
                <a:t>T</a:t>
              </a:r>
            </a:p>
          </p:txBody>
        </p:sp>
      </p:grpSp>
      <p:sp>
        <p:nvSpPr>
          <p:cNvPr id="459953" name="Oval 177"/>
          <p:cNvSpPr>
            <a:spLocks noChangeArrowheads="1"/>
          </p:cNvSpPr>
          <p:nvPr/>
        </p:nvSpPr>
        <p:spPr bwMode="auto">
          <a:xfrm>
            <a:off x="2495550" y="2743200"/>
            <a:ext cx="88900" cy="88900"/>
          </a:xfrm>
          <a:prstGeom prst="ellipse">
            <a:avLst/>
          </a:prstGeom>
          <a:solidFill>
            <a:srgbClr val="FF66FF"/>
          </a:solidFill>
          <a:ln w="9525" algn="ctr">
            <a:solidFill>
              <a:srgbClr val="FF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459954" name="Group 178"/>
          <p:cNvGrpSpPr>
            <a:grpSpLocks/>
          </p:cNvGrpSpPr>
          <p:nvPr/>
        </p:nvGrpSpPr>
        <p:grpSpPr bwMode="auto">
          <a:xfrm>
            <a:off x="4908550" y="2886075"/>
            <a:ext cx="3244850" cy="1314450"/>
            <a:chOff x="3092" y="1818"/>
            <a:chExt cx="2044" cy="828"/>
          </a:xfrm>
        </p:grpSpPr>
        <p:sp>
          <p:nvSpPr>
            <p:cNvPr id="459955" name="AutoShape 179"/>
            <p:cNvSpPr>
              <a:spLocks noChangeArrowheads="1"/>
            </p:cNvSpPr>
            <p:nvPr/>
          </p:nvSpPr>
          <p:spPr bwMode="auto">
            <a:xfrm>
              <a:off x="3618" y="2172"/>
              <a:ext cx="396" cy="270"/>
            </a:xfrm>
            <a:prstGeom prst="pentagon">
              <a:avLst/>
            </a:prstGeom>
            <a:noFill/>
            <a:ln w="1905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56" name="Text Box 180"/>
            <p:cNvSpPr txBox="1">
              <a:spLocks noChangeArrowheads="1"/>
            </p:cNvSpPr>
            <p:nvPr/>
          </p:nvSpPr>
          <p:spPr bwMode="auto">
            <a:xfrm>
              <a:off x="3092" y="1991"/>
              <a:ext cx="4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a:t>PPP</a:t>
              </a:r>
              <a:endParaRPr lang="en-US" altLang="en-US"/>
            </a:p>
          </p:txBody>
        </p:sp>
        <p:sp>
          <p:nvSpPr>
            <p:cNvPr id="459957" name="Line 181"/>
            <p:cNvSpPr>
              <a:spLocks noChangeShapeType="1"/>
            </p:cNvSpPr>
            <p:nvPr/>
          </p:nvSpPr>
          <p:spPr bwMode="auto">
            <a:xfrm flipH="1" flipV="1">
              <a:off x="3600" y="2124"/>
              <a:ext cx="18" cy="1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58" name="Line 182"/>
            <p:cNvSpPr>
              <a:spLocks noChangeShapeType="1"/>
            </p:cNvSpPr>
            <p:nvPr/>
          </p:nvSpPr>
          <p:spPr bwMode="auto">
            <a:xfrm flipH="1" flipV="1">
              <a:off x="3468" y="2100"/>
              <a:ext cx="132" cy="2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59" name="Line 183"/>
            <p:cNvSpPr>
              <a:spLocks noChangeShapeType="1"/>
            </p:cNvSpPr>
            <p:nvPr/>
          </p:nvSpPr>
          <p:spPr bwMode="auto">
            <a:xfrm flipH="1">
              <a:off x="3654" y="2436"/>
              <a:ext cx="36" cy="1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60" name="Line 184"/>
            <p:cNvSpPr>
              <a:spLocks noChangeShapeType="1"/>
            </p:cNvSpPr>
            <p:nvPr/>
          </p:nvSpPr>
          <p:spPr bwMode="auto">
            <a:xfrm flipV="1">
              <a:off x="4012" y="2134"/>
              <a:ext cx="18" cy="1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61" name="Rectangle 185"/>
            <p:cNvSpPr>
              <a:spLocks noChangeArrowheads="1"/>
            </p:cNvSpPr>
            <p:nvPr/>
          </p:nvSpPr>
          <p:spPr bwMode="auto">
            <a:xfrm>
              <a:off x="3926" y="1937"/>
              <a:ext cx="44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a:t>Base</a:t>
              </a:r>
              <a:endParaRPr lang="en-US" altLang="en-US"/>
            </a:p>
          </p:txBody>
        </p:sp>
        <p:grpSp>
          <p:nvGrpSpPr>
            <p:cNvPr id="459962" name="Group 186"/>
            <p:cNvGrpSpPr>
              <a:grpSpLocks/>
            </p:cNvGrpSpPr>
            <p:nvPr/>
          </p:nvGrpSpPr>
          <p:grpSpPr bwMode="auto">
            <a:xfrm>
              <a:off x="4482" y="1818"/>
              <a:ext cx="654" cy="510"/>
              <a:chOff x="4458" y="1914"/>
              <a:chExt cx="654" cy="510"/>
            </a:xfrm>
          </p:grpSpPr>
          <p:sp>
            <p:nvSpPr>
              <p:cNvPr id="459963" name="AutoShape 187"/>
              <p:cNvSpPr>
                <a:spLocks noChangeArrowheads="1"/>
              </p:cNvSpPr>
              <p:nvPr/>
            </p:nvSpPr>
            <p:spPr bwMode="auto">
              <a:xfrm>
                <a:off x="4458" y="1914"/>
                <a:ext cx="654" cy="510"/>
              </a:xfrm>
              <a:prstGeom prst="irregularSeal1">
                <a:avLst/>
              </a:prstGeom>
              <a:solidFill>
                <a:srgbClr val="00FF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64" name="Rectangle 188"/>
              <p:cNvSpPr>
                <a:spLocks noChangeArrowheads="1"/>
              </p:cNvSpPr>
              <p:nvPr/>
            </p:nvSpPr>
            <p:spPr bwMode="auto">
              <a:xfrm>
                <a:off x="4544" y="2039"/>
                <a:ext cx="44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a:t>Fluor</a:t>
                </a:r>
                <a:endParaRPr lang="en-US" altLang="en-US"/>
              </a:p>
            </p:txBody>
          </p:sp>
        </p:grpSp>
        <p:sp>
          <p:nvSpPr>
            <p:cNvPr id="459965" name="Line 189"/>
            <p:cNvSpPr>
              <a:spLocks noChangeShapeType="1"/>
            </p:cNvSpPr>
            <p:nvPr/>
          </p:nvSpPr>
          <p:spPr bwMode="auto">
            <a:xfrm>
              <a:off x="4338" y="2064"/>
              <a:ext cx="2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66" name="Oval 190"/>
            <p:cNvSpPr>
              <a:spLocks noChangeArrowheads="1"/>
            </p:cNvSpPr>
            <p:nvPr/>
          </p:nvSpPr>
          <p:spPr bwMode="auto">
            <a:xfrm>
              <a:off x="3600" y="2562"/>
              <a:ext cx="84" cy="84"/>
            </a:xfrm>
            <a:prstGeom prst="ellipse">
              <a:avLst/>
            </a:prstGeom>
            <a:solidFill>
              <a:srgbClr val="FF66FF"/>
            </a:solidFill>
            <a:ln w="9525" algn="ctr">
              <a:solidFill>
                <a:srgbClr val="FF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59967" name="Oval 191"/>
            <p:cNvSpPr>
              <a:spLocks noChangeArrowheads="1"/>
            </p:cNvSpPr>
            <p:nvPr/>
          </p:nvSpPr>
          <p:spPr bwMode="auto">
            <a:xfrm>
              <a:off x="4378" y="2020"/>
              <a:ext cx="84" cy="84"/>
            </a:xfrm>
            <a:prstGeom prst="ellipse">
              <a:avLst/>
            </a:prstGeom>
            <a:solidFill>
              <a:srgbClr val="FF66FF"/>
            </a:solidFill>
            <a:ln w="9525" algn="ctr">
              <a:solidFill>
                <a:srgbClr val="FF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Tree>
    <p:custDataLst>
      <p:tags r:id="rId1"/>
    </p:custDataLst>
    <p:extLst>
      <p:ext uri="{BB962C8B-B14F-4D97-AF65-F5344CB8AC3E}">
        <p14:creationId xmlns:p14="http://schemas.microsoft.com/office/powerpoint/2010/main" val="1140992321"/>
      </p:ext>
    </p:extLst>
  </p:cSld>
  <p:clrMapOvr>
    <a:masterClrMapping/>
  </p:clrMapOvr>
  <mc:AlternateContent xmlns:mc="http://schemas.openxmlformats.org/markup-compatibility/2006" xmlns:p14="http://schemas.microsoft.com/office/powerpoint/2010/main">
    <mc:Choice Requires="p14">
      <p:transition spd="slow" p14:dur="2000" advTm="185437"/>
    </mc:Choice>
    <mc:Fallback xmlns="">
      <p:transition spd="slow" advTm="185437"/>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598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5977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979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99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994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599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5995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xit" presetSubtype="0" fill="hold" nodeType="clickEffect">
                                  <p:stCondLst>
                                    <p:cond delay="0"/>
                                  </p:stCondLst>
                                  <p:childTnLst>
                                    <p:set>
                                      <p:cBhvr>
                                        <p:cTn id="24" dur="1" fill="hold">
                                          <p:stCondLst>
                                            <p:cond delay="0"/>
                                          </p:stCondLst>
                                        </p:cTn>
                                        <p:tgtEl>
                                          <p:spTgt spid="459792"/>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45994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459871"/>
                                        </p:tgtEl>
                                        <p:attrNameLst>
                                          <p:attrName>style.visibility</p:attrName>
                                        </p:attrNameLst>
                                      </p:cBhvr>
                                      <p:to>
                                        <p:strVal val="visible"/>
                                      </p:to>
                                    </p:set>
                                    <p:animEffect transition="in" filter="wipe(down)">
                                      <p:cBhvr>
                                        <p:cTn id="31" dur="500"/>
                                        <p:tgtEl>
                                          <p:spTgt spid="459871"/>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459944"/>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xit" presetSubtype="0" fill="hold" nodeType="clickEffect">
                                  <p:stCondLst>
                                    <p:cond delay="0"/>
                                  </p:stCondLst>
                                  <p:childTnLst>
                                    <p:set>
                                      <p:cBhvr>
                                        <p:cTn id="37" dur="1" fill="hold">
                                          <p:stCondLst>
                                            <p:cond delay="0"/>
                                          </p:stCondLst>
                                        </p:cTn>
                                        <p:tgtEl>
                                          <p:spTgt spid="459871"/>
                                        </p:tgtEl>
                                        <p:attrNameLst>
                                          <p:attrName>style.visibility</p:attrName>
                                        </p:attrNameLst>
                                      </p:cBhvr>
                                      <p:to>
                                        <p:strVal val="hidden"/>
                                      </p:to>
                                    </p:set>
                                  </p:childTnLst>
                                </p:cTn>
                              </p:par>
                              <p:par>
                                <p:cTn id="38" presetID="1" presetClass="entr" presetSubtype="0" fill="hold" grpId="0" nodeType="withEffect">
                                  <p:stCondLst>
                                    <p:cond delay="0"/>
                                  </p:stCondLst>
                                  <p:childTnLst>
                                    <p:set>
                                      <p:cBhvr>
                                        <p:cTn id="39" dur="1" fill="hold">
                                          <p:stCondLst>
                                            <p:cond delay="0"/>
                                          </p:stCondLst>
                                        </p:cTn>
                                        <p:tgtEl>
                                          <p:spTgt spid="459949"/>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59954"/>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459953"/>
                                        </p:tgtEl>
                                        <p:attrNameLst>
                                          <p:attrName>style.visibility</p:attrName>
                                        </p:attrNameLst>
                                      </p:cBhvr>
                                      <p:to>
                                        <p:strVal val="hidden"/>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nodeType="clickEffect">
                                  <p:stCondLst>
                                    <p:cond delay="0"/>
                                  </p:stCondLst>
                                  <p:childTnLst>
                                    <p:set>
                                      <p:cBhvr>
                                        <p:cTn id="49" dur="1" fill="hold">
                                          <p:stCondLst>
                                            <p:cond delay="0"/>
                                          </p:stCondLst>
                                        </p:cTn>
                                        <p:tgtEl>
                                          <p:spTgt spid="459792"/>
                                        </p:tgtEl>
                                        <p:attrNameLst>
                                          <p:attrName>style.visibility</p:attrName>
                                        </p:attrNameLst>
                                      </p:cBhvr>
                                      <p:to>
                                        <p:strVal val="visible"/>
                                      </p:to>
                                    </p:set>
                                  </p:childTnLst>
                                </p:cTn>
                              </p:par>
                              <p:par>
                                <p:cTn id="50" presetID="1" presetClass="entr" presetSubtype="0" fill="hold" grpId="1" nodeType="withEffect">
                                  <p:stCondLst>
                                    <p:cond delay="0"/>
                                  </p:stCondLst>
                                  <p:childTnLst>
                                    <p:set>
                                      <p:cBhvr>
                                        <p:cTn id="51" dur="1" fill="hold">
                                          <p:stCondLst>
                                            <p:cond delay="0"/>
                                          </p:stCondLst>
                                        </p:cTn>
                                        <p:tgtEl>
                                          <p:spTgt spid="459945"/>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nodeType="clickEffect">
                                  <p:stCondLst>
                                    <p:cond delay="0"/>
                                  </p:stCondLst>
                                  <p:childTnLst>
                                    <p:set>
                                      <p:cBhvr>
                                        <p:cTn id="55" dur="1" fill="hold">
                                          <p:stCondLst>
                                            <p:cond delay="0"/>
                                          </p:stCondLst>
                                        </p:cTn>
                                        <p:tgtEl>
                                          <p:spTgt spid="459829"/>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459945"/>
                                        </p:tgtEl>
                                        <p:attrNameLst>
                                          <p:attrName>style.visibility</p:attrName>
                                        </p:attrNameLst>
                                      </p:cBhvr>
                                      <p:to>
                                        <p:strVal val="visible"/>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1" fill="hold" nodeType="clickEffect">
                                  <p:stCondLst>
                                    <p:cond delay="0"/>
                                  </p:stCondLst>
                                  <p:childTnLst>
                                    <p:set>
                                      <p:cBhvr>
                                        <p:cTn id="63" dur="1" fill="hold">
                                          <p:stCondLst>
                                            <p:cond delay="0"/>
                                          </p:stCondLst>
                                        </p:cTn>
                                        <p:tgtEl>
                                          <p:spTgt spid="459879"/>
                                        </p:tgtEl>
                                        <p:attrNameLst>
                                          <p:attrName>style.visibility</p:attrName>
                                        </p:attrNameLst>
                                      </p:cBhvr>
                                      <p:to>
                                        <p:strVal val="visible"/>
                                      </p:to>
                                    </p:set>
                                    <p:animEffect transition="in" filter="wipe(up)">
                                      <p:cBhvr>
                                        <p:cTn id="64" dur="500"/>
                                        <p:tgtEl>
                                          <p:spTgt spid="459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9941" grpId="0"/>
      <p:bldP spid="459942" grpId="0"/>
      <p:bldP spid="459943" grpId="0"/>
      <p:bldP spid="459944" grpId="0"/>
      <p:bldP spid="459945" grpId="0"/>
      <p:bldP spid="459945" grpId="1"/>
      <p:bldP spid="459949" grpId="0"/>
      <p:bldP spid="459953" grpId="0" animBg="1"/>
      <p:bldP spid="459953" grpId="1"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Under the hood:</a:t>
            </a:r>
            <a:endParaRPr lang="en-GB"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103868"/>
            <a:ext cx="4309643" cy="2930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254258"/>
            <a:ext cx="4273113" cy="2780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02771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AutoShape 2" descr="1"/>
          <p:cNvSpPr>
            <a:spLocks noChangeArrowheads="1"/>
          </p:cNvSpPr>
          <p:nvPr/>
        </p:nvSpPr>
        <p:spPr bwMode="auto">
          <a:xfrm>
            <a:off x="622081" y="1155002"/>
            <a:ext cx="6985440" cy="5309838"/>
          </a:xfrm>
          <a:prstGeom prst="flowChartAlternateProcess">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nchor="ctr"/>
          <a:lstStyle/>
          <a:p>
            <a:endParaRPr lang="en-US">
              <a:latin typeface="Calibri" pitchFamily="34" charset="0"/>
            </a:endParaRPr>
          </a:p>
        </p:txBody>
      </p:sp>
      <p:sp>
        <p:nvSpPr>
          <p:cNvPr id="461827" name="AutoShape 3" descr="1"/>
          <p:cNvSpPr>
            <a:spLocks noChangeArrowheads="1"/>
          </p:cNvSpPr>
          <p:nvPr/>
        </p:nvSpPr>
        <p:spPr bwMode="auto">
          <a:xfrm>
            <a:off x="5029920" y="2704604"/>
            <a:ext cx="3732480" cy="3125128"/>
          </a:xfrm>
          <a:prstGeom prst="flowChartAlternateProcess">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nchor="ctr"/>
          <a:lstStyle/>
          <a:p>
            <a:endParaRPr lang="en-US">
              <a:latin typeface="Calibri" pitchFamily="34" charset="0"/>
            </a:endParaRPr>
          </a:p>
        </p:txBody>
      </p:sp>
      <p:sp>
        <p:nvSpPr>
          <p:cNvPr id="461828" name="AutoShape 4"/>
          <p:cNvSpPr>
            <a:spLocks noChangeArrowheads="1"/>
          </p:cNvSpPr>
          <p:nvPr/>
        </p:nvSpPr>
        <p:spPr bwMode="auto">
          <a:xfrm>
            <a:off x="5097600" y="2531786"/>
            <a:ext cx="3640320" cy="715078"/>
          </a:xfrm>
          <a:prstGeom prst="flowChartAlternateProcess">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pPr algn="ctr"/>
            <a:r>
              <a:rPr lang="en-US" b="1" dirty="0">
                <a:solidFill>
                  <a:schemeClr val="bg1"/>
                </a:solidFill>
                <a:latin typeface="Calibri" pitchFamily="34" charset="0"/>
              </a:rPr>
              <a:t>2</a:t>
            </a:r>
            <a:r>
              <a:rPr lang="en-US" b="1" dirty="0" smtClean="0">
                <a:solidFill>
                  <a:schemeClr val="bg1"/>
                </a:solidFill>
                <a:latin typeface="Calibri" pitchFamily="34" charset="0"/>
              </a:rPr>
              <a:t> </a:t>
            </a:r>
            <a:r>
              <a:rPr lang="en-US" b="1" dirty="0">
                <a:solidFill>
                  <a:schemeClr val="bg1"/>
                </a:solidFill>
                <a:latin typeface="Calibri" pitchFamily="34" charset="0"/>
              </a:rPr>
              <a:t>BILLION CLUSTERS </a:t>
            </a:r>
          </a:p>
          <a:p>
            <a:pPr algn="ctr"/>
            <a:r>
              <a:rPr lang="en-US" b="1" dirty="0">
                <a:solidFill>
                  <a:schemeClr val="bg1"/>
                </a:solidFill>
                <a:latin typeface="Calibri" pitchFamily="34" charset="0"/>
              </a:rPr>
              <a:t>PER FLOW CELL</a:t>
            </a:r>
          </a:p>
        </p:txBody>
      </p:sp>
      <p:sp>
        <p:nvSpPr>
          <p:cNvPr id="461829" name="AutoShape 5"/>
          <p:cNvSpPr>
            <a:spLocks noChangeArrowheads="1"/>
          </p:cNvSpPr>
          <p:nvPr/>
        </p:nvSpPr>
        <p:spPr bwMode="auto">
          <a:xfrm>
            <a:off x="6075360" y="3859605"/>
            <a:ext cx="1150560" cy="940419"/>
          </a:xfrm>
          <a:prstGeom prst="flowChartAlternateProcess">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lIns="91430" tIns="45715" rIns="91430" bIns="45715" anchor="ctr"/>
          <a:lstStyle/>
          <a:p>
            <a:endParaRPr lang="en-US">
              <a:latin typeface="Calibri" pitchFamily="34" charset="0"/>
            </a:endParaRPr>
          </a:p>
        </p:txBody>
      </p:sp>
      <p:grpSp>
        <p:nvGrpSpPr>
          <p:cNvPr id="2" name="Group 6"/>
          <p:cNvGrpSpPr>
            <a:grpSpLocks/>
          </p:cNvGrpSpPr>
          <p:nvPr/>
        </p:nvGrpSpPr>
        <p:grpSpPr bwMode="auto">
          <a:xfrm>
            <a:off x="5670720" y="4933954"/>
            <a:ext cx="1906560" cy="442740"/>
            <a:chOff x="3572" y="3108"/>
            <a:chExt cx="1201" cy="279"/>
          </a:xfrm>
        </p:grpSpPr>
        <p:sp>
          <p:nvSpPr>
            <p:cNvPr id="45068" name="AutoShape 7"/>
            <p:cNvSpPr>
              <a:spLocks noChangeArrowheads="1"/>
            </p:cNvSpPr>
            <p:nvPr/>
          </p:nvSpPr>
          <p:spPr bwMode="auto">
            <a:xfrm>
              <a:off x="3572" y="3108"/>
              <a:ext cx="1201" cy="279"/>
            </a:xfrm>
            <a:prstGeom prst="flowChartAlternateProcess">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n-US" sz="2000" b="1">
                  <a:latin typeface="Calibri" pitchFamily="34" charset="0"/>
                </a:rPr>
                <a:t>20 MICRONS</a:t>
              </a:r>
            </a:p>
          </p:txBody>
        </p:sp>
        <p:sp>
          <p:nvSpPr>
            <p:cNvPr id="45069" name="Line 8"/>
            <p:cNvSpPr>
              <a:spLocks noChangeShapeType="1"/>
            </p:cNvSpPr>
            <p:nvPr/>
          </p:nvSpPr>
          <p:spPr bwMode="auto">
            <a:xfrm>
              <a:off x="3869" y="3335"/>
              <a:ext cx="66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grpSp>
        <p:nvGrpSpPr>
          <p:cNvPr id="3" name="Group 9"/>
          <p:cNvGrpSpPr>
            <a:grpSpLocks/>
          </p:cNvGrpSpPr>
          <p:nvPr/>
        </p:nvGrpSpPr>
        <p:grpSpPr bwMode="auto">
          <a:xfrm>
            <a:off x="1023841" y="5759160"/>
            <a:ext cx="1955520" cy="442740"/>
            <a:chOff x="645" y="3628"/>
            <a:chExt cx="1232" cy="279"/>
          </a:xfrm>
        </p:grpSpPr>
        <p:sp>
          <p:nvSpPr>
            <p:cNvPr id="45066" name="AutoShape 10"/>
            <p:cNvSpPr>
              <a:spLocks noChangeArrowheads="1"/>
            </p:cNvSpPr>
            <p:nvPr/>
          </p:nvSpPr>
          <p:spPr bwMode="auto">
            <a:xfrm>
              <a:off x="645" y="3628"/>
              <a:ext cx="1232" cy="279"/>
            </a:xfrm>
            <a:prstGeom prst="flowChartAlternateProcess">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n-US" sz="2000" b="1">
                  <a:latin typeface="Calibri" pitchFamily="34" charset="0"/>
                </a:rPr>
                <a:t>100 MICRONS</a:t>
              </a:r>
            </a:p>
          </p:txBody>
        </p:sp>
        <p:sp>
          <p:nvSpPr>
            <p:cNvPr id="45067" name="Line 11"/>
            <p:cNvSpPr>
              <a:spLocks noChangeShapeType="1"/>
            </p:cNvSpPr>
            <p:nvPr/>
          </p:nvSpPr>
          <p:spPr bwMode="auto">
            <a:xfrm>
              <a:off x="838" y="3857"/>
              <a:ext cx="878" cy="1"/>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45064" name="Rectangle 12"/>
          <p:cNvSpPr>
            <a:spLocks noGrp="1" noChangeArrowheads="1"/>
          </p:cNvSpPr>
          <p:nvPr>
            <p:ph type="title"/>
          </p:nvPr>
        </p:nvSpPr>
        <p:spPr/>
        <p:txBody>
          <a:bodyPr>
            <a:normAutofit fontScale="90000"/>
          </a:bodyPr>
          <a:lstStyle/>
          <a:p>
            <a:pPr eaLnBrk="1" hangingPunct="1"/>
            <a:r>
              <a:rPr lang="en-US" smtClean="0"/>
              <a:t>Illumina Sequencing : How it looks</a:t>
            </a:r>
            <a:br>
              <a:rPr lang="en-US" smtClean="0"/>
            </a:br>
            <a:endParaRPr lang="en-US" smtClean="0"/>
          </a:p>
        </p:txBody>
      </p:sp>
      <p:sp>
        <p:nvSpPr>
          <p:cNvPr id="461837" name="AutoShape 13"/>
          <p:cNvSpPr>
            <a:spLocks noChangeArrowheads="1"/>
          </p:cNvSpPr>
          <p:nvPr/>
        </p:nvSpPr>
        <p:spPr bwMode="auto">
          <a:xfrm>
            <a:off x="7868160" y="1209728"/>
            <a:ext cx="761760" cy="828087"/>
          </a:xfrm>
          <a:prstGeom prst="roundRect">
            <a:avLst>
              <a:gd name="adj" fmla="val 16667"/>
            </a:avLst>
          </a:prstGeom>
          <a:solidFill>
            <a:schemeClr val="tx2"/>
          </a:solidFill>
          <a:ln w="9525" algn="ctr">
            <a:solidFill>
              <a:schemeClr val="tx2"/>
            </a:solidFill>
            <a:round/>
            <a:headEnd/>
            <a:tailEnd/>
          </a:ln>
        </p:spPr>
        <p:txBody>
          <a:bodyPr wrap="none" lIns="91430" tIns="45715" rIns="91430" bIns="45715" anchor="ctr"/>
          <a:lstStyle/>
          <a:p>
            <a:pPr algn="ctr"/>
            <a:r>
              <a:rPr lang="en-GB" b="1">
                <a:solidFill>
                  <a:srgbClr val="FFCC00"/>
                </a:solidFill>
                <a:latin typeface="Calibri" pitchFamily="34" charset="0"/>
              </a:rPr>
              <a:t>A</a:t>
            </a:r>
            <a:r>
              <a:rPr lang="en-GB" b="1">
                <a:latin typeface="Calibri" pitchFamily="34" charset="0"/>
              </a:rPr>
              <a:t> </a:t>
            </a:r>
            <a:r>
              <a:rPr lang="en-GB" b="1">
                <a:solidFill>
                  <a:srgbClr val="FF6600"/>
                </a:solidFill>
                <a:latin typeface="Calibri" pitchFamily="34" charset="0"/>
              </a:rPr>
              <a:t>C</a:t>
            </a:r>
          </a:p>
          <a:p>
            <a:pPr algn="ctr"/>
            <a:r>
              <a:rPr lang="en-GB" b="1">
                <a:solidFill>
                  <a:srgbClr val="0000FF"/>
                </a:solidFill>
                <a:latin typeface="Calibri" pitchFamily="34" charset="0"/>
              </a:rPr>
              <a:t>G</a:t>
            </a:r>
            <a:r>
              <a:rPr lang="en-GB" b="1">
                <a:latin typeface="Calibri" pitchFamily="34" charset="0"/>
              </a:rPr>
              <a:t> </a:t>
            </a:r>
            <a:r>
              <a:rPr lang="en-GB" b="1">
                <a:solidFill>
                  <a:srgbClr val="00FF00"/>
                </a:solidFill>
                <a:latin typeface="Calibri" pitchFamily="34" charset="0"/>
              </a:rPr>
              <a:t>T</a:t>
            </a:r>
            <a:endParaRPr lang="en-US" b="1">
              <a:solidFill>
                <a:srgbClr val="00FF00"/>
              </a:solidFill>
              <a:latin typeface="Calibri" pitchFamily="34" charset="0"/>
            </a:endParaRPr>
          </a:p>
        </p:txBody>
      </p:sp>
    </p:spTree>
    <p:custDataLst>
      <p:tags r:id="rId1"/>
    </p:custDataLst>
    <p:extLst>
      <p:ext uri="{BB962C8B-B14F-4D97-AF65-F5344CB8AC3E}">
        <p14:creationId xmlns:p14="http://schemas.microsoft.com/office/powerpoint/2010/main" val="206988812"/>
      </p:ext>
    </p:extLst>
  </p:cSld>
  <p:clrMapOvr>
    <a:masterClrMapping/>
  </p:clrMapOvr>
  <p:transition advTm="38671"/>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18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183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461827"/>
                                        </p:tgtEl>
                                        <p:attrNameLst>
                                          <p:attrName>style.visibility</p:attrName>
                                        </p:attrNameLst>
                                      </p:cBhvr>
                                      <p:to>
                                        <p:strVal val="visible"/>
                                      </p:to>
                                    </p:set>
                                    <p:anim calcmode="lin" valueType="num">
                                      <p:cBhvr>
                                        <p:cTn id="19" dur="500" fill="hold"/>
                                        <p:tgtEl>
                                          <p:spTgt spid="461827"/>
                                        </p:tgtEl>
                                        <p:attrNameLst>
                                          <p:attrName>ppt_w</p:attrName>
                                        </p:attrNameLst>
                                      </p:cBhvr>
                                      <p:tavLst>
                                        <p:tav tm="0">
                                          <p:val>
                                            <p:fltVal val="0"/>
                                          </p:val>
                                        </p:tav>
                                        <p:tav tm="100000">
                                          <p:val>
                                            <p:strVal val="#ppt_w"/>
                                          </p:val>
                                        </p:tav>
                                      </p:tavLst>
                                    </p:anim>
                                    <p:anim calcmode="lin" valueType="num">
                                      <p:cBhvr>
                                        <p:cTn id="20" dur="500" fill="hold"/>
                                        <p:tgtEl>
                                          <p:spTgt spid="461827"/>
                                        </p:tgtEl>
                                        <p:attrNameLst>
                                          <p:attrName>ppt_h</p:attrName>
                                        </p:attrNameLst>
                                      </p:cBhvr>
                                      <p:tavLst>
                                        <p:tav tm="0">
                                          <p:val>
                                            <p:fltVal val="0"/>
                                          </p:val>
                                        </p:tav>
                                        <p:tav tm="100000">
                                          <p:val>
                                            <p:strVal val="#ppt_h"/>
                                          </p:val>
                                        </p:tav>
                                      </p:tavLst>
                                    </p:anim>
                                    <p:animEffect transition="in" filter="fade">
                                      <p:cBhvr>
                                        <p:cTn id="21" dur="500"/>
                                        <p:tgtEl>
                                          <p:spTgt spid="46182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61828"/>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61829"/>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826" grpId="0" animBg="1"/>
      <p:bldP spid="461827" grpId="0" animBg="1"/>
      <p:bldP spid="461828" grpId="0" animBg="1"/>
      <p:bldP spid="461829" grpId="0" animBg="1"/>
      <p:bldP spid="46183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914400" y="3708390"/>
            <a:ext cx="4775280" cy="966889"/>
            <a:chOff x="440" y="2000"/>
            <a:chExt cx="3008" cy="609"/>
          </a:xfrm>
        </p:grpSpPr>
        <p:sp>
          <p:nvSpPr>
            <p:cNvPr id="1091" name="Text Box 3"/>
            <p:cNvSpPr txBox="1">
              <a:spLocks noChangeArrowheads="1"/>
            </p:cNvSpPr>
            <p:nvPr/>
          </p:nvSpPr>
          <p:spPr bwMode="auto">
            <a:xfrm>
              <a:off x="2274" y="2376"/>
              <a:ext cx="1174" cy="233"/>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00FF00"/>
                  </a:solidFill>
                  <a:latin typeface="Calibri" pitchFamily="34" charset="0"/>
                </a:rPr>
                <a:t>T T T T T T T</a:t>
              </a:r>
              <a:r>
                <a:rPr lang="en-GB">
                  <a:latin typeface="Calibri" pitchFamily="34" charset="0"/>
                </a:rPr>
                <a:t> </a:t>
              </a:r>
              <a:r>
                <a:rPr lang="en-GB">
                  <a:solidFill>
                    <a:srgbClr val="6666FF"/>
                  </a:solidFill>
                  <a:latin typeface="Calibri" pitchFamily="34" charset="0"/>
                </a:rPr>
                <a:t>G</a:t>
              </a:r>
              <a:r>
                <a:rPr lang="en-GB">
                  <a:latin typeface="Calibri" pitchFamily="34" charset="0"/>
                </a:rPr>
                <a:t> </a:t>
              </a:r>
              <a:r>
                <a:rPr lang="en-GB">
                  <a:solidFill>
                    <a:srgbClr val="00FF00"/>
                  </a:solidFill>
                  <a:latin typeface="Calibri" pitchFamily="34" charset="0"/>
                </a:rPr>
                <a:t>T </a:t>
              </a:r>
              <a:r>
                <a:rPr lang="en-GB">
                  <a:solidFill>
                    <a:schemeClr val="folHlink"/>
                  </a:solidFill>
                  <a:latin typeface="Calibri" pitchFamily="34" charset="0"/>
                </a:rPr>
                <a:t>…</a:t>
              </a:r>
            </a:p>
          </p:txBody>
        </p:sp>
        <p:cxnSp>
          <p:nvCxnSpPr>
            <p:cNvPr id="1092" name="AutoShape 4"/>
            <p:cNvCxnSpPr>
              <a:cxnSpLocks noChangeShapeType="1"/>
            </p:cNvCxnSpPr>
            <p:nvPr/>
          </p:nvCxnSpPr>
          <p:spPr bwMode="auto">
            <a:xfrm rot="16200000" flipH="1">
              <a:off x="1235" y="1205"/>
              <a:ext cx="304" cy="1894"/>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grpSp>
      <p:cxnSp>
        <p:nvCxnSpPr>
          <p:cNvPr id="463877" name="AutoShape 5"/>
          <p:cNvCxnSpPr>
            <a:cxnSpLocks noChangeShapeType="1"/>
          </p:cNvCxnSpPr>
          <p:nvPr/>
        </p:nvCxnSpPr>
        <p:spPr bwMode="auto">
          <a:xfrm rot="5400000" flipH="1" flipV="1">
            <a:off x="1870535" y="947777"/>
            <a:ext cx="483891" cy="3006720"/>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63878" name="Text Box 6"/>
          <p:cNvSpPr txBox="1">
            <a:spLocks noChangeArrowheads="1"/>
          </p:cNvSpPr>
          <p:nvPr/>
        </p:nvSpPr>
        <p:spPr bwMode="auto">
          <a:xfrm>
            <a:off x="295201" y="5207587"/>
            <a:ext cx="8591040" cy="70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r>
              <a:rPr lang="en-GB" sz="2000" dirty="0">
                <a:latin typeface="Calibri" pitchFamily="34" charset="0"/>
              </a:rPr>
              <a:t>The identity of each base of a cluster is read off from sequential images.</a:t>
            </a:r>
          </a:p>
          <a:p>
            <a:endParaRPr lang="en-GB" sz="2000" dirty="0">
              <a:latin typeface="Calibri" pitchFamily="34" charset="0"/>
            </a:endParaRPr>
          </a:p>
        </p:txBody>
      </p:sp>
      <p:grpSp>
        <p:nvGrpSpPr>
          <p:cNvPr id="3" name="Group 7"/>
          <p:cNvGrpSpPr>
            <a:grpSpLocks/>
          </p:cNvGrpSpPr>
          <p:nvPr/>
        </p:nvGrpSpPr>
        <p:grpSpPr bwMode="auto">
          <a:xfrm>
            <a:off x="171360" y="2693083"/>
            <a:ext cx="973440" cy="928898"/>
            <a:chOff x="316" y="625"/>
            <a:chExt cx="874" cy="754"/>
          </a:xfrm>
        </p:grpSpPr>
        <p:grpSp>
          <p:nvGrpSpPr>
            <p:cNvPr id="1087" name="Group 8"/>
            <p:cNvGrpSpPr>
              <a:grpSpLocks/>
            </p:cNvGrpSpPr>
            <p:nvPr/>
          </p:nvGrpSpPr>
          <p:grpSpPr bwMode="auto">
            <a:xfrm>
              <a:off x="316" y="625"/>
              <a:ext cx="874" cy="754"/>
              <a:chOff x="316" y="625"/>
              <a:chExt cx="874" cy="754"/>
            </a:xfrm>
          </p:grpSpPr>
          <p:graphicFrame>
            <p:nvGraphicFramePr>
              <p:cNvPr id="1034" name="Object 10"/>
              <p:cNvGraphicFramePr>
                <a:graphicFrameLocks noChangeAspect="1"/>
              </p:cNvGraphicFramePr>
              <p:nvPr/>
            </p:nvGraphicFramePr>
            <p:xfrm>
              <a:off x="355" y="664"/>
              <a:ext cx="835" cy="715"/>
            </p:xfrm>
            <a:graphic>
              <a:graphicData uri="http://schemas.openxmlformats.org/presentationml/2006/ole">
                <mc:AlternateContent xmlns:mc="http://schemas.openxmlformats.org/markup-compatibility/2006">
                  <mc:Choice xmlns:v="urn:schemas-microsoft-com:vml" Requires="v">
                    <p:oleObj spid="_x0000_s27211" name="Photo Editor Photo" r:id="rId5" imgW="1325995" imgH="1135478" progId="MSPhotoEd.3">
                      <p:embed/>
                    </p:oleObj>
                  </mc:Choice>
                  <mc:Fallback>
                    <p:oleObj name="Photo Editor Photo" r:id="rId5" imgW="1325995" imgH="1135478"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 y="664"/>
                            <a:ext cx="835" cy="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90" name="Text Box 10"/>
              <p:cNvSpPr txBox="1">
                <a:spLocks noChangeArrowheads="1"/>
              </p:cNvSpPr>
              <p:nvPr/>
            </p:nvSpPr>
            <p:spPr bwMode="auto">
              <a:xfrm>
                <a:off x="316" y="625"/>
                <a:ext cx="298"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FFFFFF"/>
                    </a:solidFill>
                    <a:latin typeface="Verdana" pitchFamily="34" charset="0"/>
                  </a:rPr>
                  <a:t>1</a:t>
                </a:r>
              </a:p>
            </p:txBody>
          </p:sp>
        </p:grpSp>
        <p:sp>
          <p:nvSpPr>
            <p:cNvPr id="1088" name="Oval 11"/>
            <p:cNvSpPr>
              <a:spLocks noChangeArrowheads="1"/>
            </p:cNvSpPr>
            <p:nvPr/>
          </p:nvSpPr>
          <p:spPr bwMode="auto">
            <a:xfrm>
              <a:off x="532" y="759"/>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sp>
          <p:nvSpPr>
            <p:cNvPr id="1089" name="Oval 12"/>
            <p:cNvSpPr>
              <a:spLocks noChangeArrowheads="1"/>
            </p:cNvSpPr>
            <p:nvPr/>
          </p:nvSpPr>
          <p:spPr bwMode="auto">
            <a:xfrm>
              <a:off x="810" y="1066"/>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grpSp>
      <p:grpSp>
        <p:nvGrpSpPr>
          <p:cNvPr id="5" name="Group 13"/>
          <p:cNvGrpSpPr>
            <a:grpSpLocks/>
          </p:cNvGrpSpPr>
          <p:nvPr/>
        </p:nvGrpSpPr>
        <p:grpSpPr bwMode="auto">
          <a:xfrm>
            <a:off x="1131840" y="2694524"/>
            <a:ext cx="979200" cy="930338"/>
            <a:chOff x="1178" y="626"/>
            <a:chExt cx="880" cy="754"/>
          </a:xfrm>
        </p:grpSpPr>
        <p:grpSp>
          <p:nvGrpSpPr>
            <p:cNvPr id="1083" name="Group 14"/>
            <p:cNvGrpSpPr>
              <a:grpSpLocks/>
            </p:cNvGrpSpPr>
            <p:nvPr/>
          </p:nvGrpSpPr>
          <p:grpSpPr bwMode="auto">
            <a:xfrm>
              <a:off x="1178" y="626"/>
              <a:ext cx="880" cy="754"/>
              <a:chOff x="1178" y="626"/>
              <a:chExt cx="880" cy="754"/>
            </a:xfrm>
          </p:grpSpPr>
          <p:graphicFrame>
            <p:nvGraphicFramePr>
              <p:cNvPr id="1033" name="Object 9"/>
              <p:cNvGraphicFramePr>
                <a:graphicFrameLocks noChangeAspect="1"/>
              </p:cNvGraphicFramePr>
              <p:nvPr/>
            </p:nvGraphicFramePr>
            <p:xfrm>
              <a:off x="1223" y="665"/>
              <a:ext cx="835" cy="715"/>
            </p:xfrm>
            <a:graphic>
              <a:graphicData uri="http://schemas.openxmlformats.org/presentationml/2006/ole">
                <mc:AlternateContent xmlns:mc="http://schemas.openxmlformats.org/markup-compatibility/2006">
                  <mc:Choice xmlns:v="urn:schemas-microsoft-com:vml" Requires="v">
                    <p:oleObj spid="_x0000_s27212" name="Photo Editor Photo" r:id="rId7" imgW="1325995" imgH="1135478" progId="MSPhotoEd.3">
                      <p:embed/>
                    </p:oleObj>
                  </mc:Choice>
                  <mc:Fallback>
                    <p:oleObj name="Photo Editor Photo" r:id="rId7" imgW="1325995" imgH="1135478" progId="MSPhotoEd.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23" y="665"/>
                            <a:ext cx="835" cy="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86" name="Text Box 16"/>
              <p:cNvSpPr txBox="1">
                <a:spLocks noChangeArrowheads="1"/>
              </p:cNvSpPr>
              <p:nvPr/>
            </p:nvSpPr>
            <p:spPr bwMode="auto">
              <a:xfrm>
                <a:off x="1178" y="626"/>
                <a:ext cx="298"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FFFFFF"/>
                    </a:solidFill>
                    <a:latin typeface="Verdana" pitchFamily="34" charset="0"/>
                  </a:rPr>
                  <a:t>2</a:t>
                </a:r>
              </a:p>
            </p:txBody>
          </p:sp>
        </p:grpSp>
        <p:sp>
          <p:nvSpPr>
            <p:cNvPr id="1084" name="Oval 17"/>
            <p:cNvSpPr>
              <a:spLocks noChangeArrowheads="1"/>
            </p:cNvSpPr>
            <p:nvPr/>
          </p:nvSpPr>
          <p:spPr bwMode="auto">
            <a:xfrm>
              <a:off x="1379" y="760"/>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sp>
          <p:nvSpPr>
            <p:cNvPr id="1085" name="Oval 18"/>
            <p:cNvSpPr>
              <a:spLocks noChangeArrowheads="1"/>
            </p:cNvSpPr>
            <p:nvPr/>
          </p:nvSpPr>
          <p:spPr bwMode="auto">
            <a:xfrm>
              <a:off x="1678" y="1066"/>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grpSp>
      <p:grpSp>
        <p:nvGrpSpPr>
          <p:cNvPr id="7" name="Group 19"/>
          <p:cNvGrpSpPr>
            <a:grpSpLocks/>
          </p:cNvGrpSpPr>
          <p:nvPr/>
        </p:nvGrpSpPr>
        <p:grpSpPr bwMode="auto">
          <a:xfrm>
            <a:off x="2106721" y="2713245"/>
            <a:ext cx="970560" cy="908736"/>
            <a:chOff x="1327" y="1709"/>
            <a:chExt cx="611" cy="573"/>
          </a:xfrm>
        </p:grpSpPr>
        <p:grpSp>
          <p:nvGrpSpPr>
            <p:cNvPr id="1078" name="Group 20"/>
            <p:cNvGrpSpPr>
              <a:grpSpLocks/>
            </p:cNvGrpSpPr>
            <p:nvPr/>
          </p:nvGrpSpPr>
          <p:grpSpPr bwMode="auto">
            <a:xfrm>
              <a:off x="1327" y="1709"/>
              <a:ext cx="611" cy="573"/>
              <a:chOff x="2054" y="634"/>
              <a:chExt cx="871" cy="738"/>
            </a:xfrm>
          </p:grpSpPr>
          <p:graphicFrame>
            <p:nvGraphicFramePr>
              <p:cNvPr id="1032" name="Object 8"/>
              <p:cNvGraphicFramePr>
                <a:graphicFrameLocks noChangeAspect="1"/>
              </p:cNvGraphicFramePr>
              <p:nvPr/>
            </p:nvGraphicFramePr>
            <p:xfrm>
              <a:off x="2090" y="657"/>
              <a:ext cx="835" cy="715"/>
            </p:xfrm>
            <a:graphic>
              <a:graphicData uri="http://schemas.openxmlformats.org/presentationml/2006/ole">
                <mc:AlternateContent xmlns:mc="http://schemas.openxmlformats.org/markup-compatibility/2006">
                  <mc:Choice xmlns:v="urn:schemas-microsoft-com:vml" Requires="v">
                    <p:oleObj spid="_x0000_s27213" name="Photo Editor Photo" r:id="rId9" imgW="1325995" imgH="1135478" progId="MSPhotoEd.3">
                      <p:embed/>
                    </p:oleObj>
                  </mc:Choice>
                  <mc:Fallback>
                    <p:oleObj name="Photo Editor Photo" r:id="rId9" imgW="1325995" imgH="1135478" progId="MSPhotoEd.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90" y="657"/>
                            <a:ext cx="835" cy="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82" name="Text Box 22"/>
              <p:cNvSpPr txBox="1">
                <a:spLocks noChangeArrowheads="1"/>
              </p:cNvSpPr>
              <p:nvPr/>
            </p:nvSpPr>
            <p:spPr bwMode="auto">
              <a:xfrm>
                <a:off x="2054" y="634"/>
                <a:ext cx="298"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FFFFFF"/>
                    </a:solidFill>
                    <a:latin typeface="Verdana" pitchFamily="34" charset="0"/>
                  </a:rPr>
                  <a:t>3</a:t>
                </a:r>
              </a:p>
            </p:txBody>
          </p:sp>
        </p:grpSp>
        <p:grpSp>
          <p:nvGrpSpPr>
            <p:cNvPr id="1079" name="Group 23"/>
            <p:cNvGrpSpPr>
              <a:grpSpLocks/>
            </p:cNvGrpSpPr>
            <p:nvPr/>
          </p:nvGrpSpPr>
          <p:grpSpPr bwMode="auto">
            <a:xfrm>
              <a:off x="1477" y="1790"/>
              <a:ext cx="302" cy="374"/>
              <a:chOff x="2548" y="580"/>
              <a:chExt cx="531" cy="595"/>
            </a:xfrm>
          </p:grpSpPr>
          <p:sp>
            <p:nvSpPr>
              <p:cNvPr id="1080" name="Oval 24"/>
              <p:cNvSpPr>
                <a:spLocks noChangeArrowheads="1"/>
              </p:cNvSpPr>
              <p:nvPr/>
            </p:nvSpPr>
            <p:spPr bwMode="auto">
              <a:xfrm>
                <a:off x="2548" y="580"/>
                <a:ext cx="197" cy="198"/>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sp>
            <p:nvSpPr>
              <p:cNvPr id="1081" name="Oval 25"/>
              <p:cNvSpPr>
                <a:spLocks noChangeArrowheads="1"/>
              </p:cNvSpPr>
              <p:nvPr/>
            </p:nvSpPr>
            <p:spPr bwMode="auto">
              <a:xfrm>
                <a:off x="2882" y="976"/>
                <a:ext cx="197" cy="199"/>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grpSp>
      </p:grpSp>
      <p:grpSp>
        <p:nvGrpSpPr>
          <p:cNvPr id="10" name="Group 26"/>
          <p:cNvGrpSpPr>
            <a:grpSpLocks/>
          </p:cNvGrpSpPr>
          <p:nvPr/>
        </p:nvGrpSpPr>
        <p:grpSpPr bwMode="auto">
          <a:xfrm>
            <a:off x="3074401" y="2698843"/>
            <a:ext cx="5853600" cy="933218"/>
            <a:chOff x="1937" y="1700"/>
            <a:chExt cx="3687" cy="588"/>
          </a:xfrm>
        </p:grpSpPr>
        <p:grpSp>
          <p:nvGrpSpPr>
            <p:cNvPr id="1047" name="Group 27"/>
            <p:cNvGrpSpPr>
              <a:grpSpLocks/>
            </p:cNvGrpSpPr>
            <p:nvPr/>
          </p:nvGrpSpPr>
          <p:grpSpPr bwMode="auto">
            <a:xfrm>
              <a:off x="3784" y="1707"/>
              <a:ext cx="621" cy="577"/>
              <a:chOff x="334" y="2126"/>
              <a:chExt cx="886" cy="743"/>
            </a:xfrm>
          </p:grpSpPr>
          <p:grpSp>
            <p:nvGrpSpPr>
              <p:cNvPr id="1073" name="Group 28"/>
              <p:cNvGrpSpPr>
                <a:grpSpLocks/>
              </p:cNvGrpSpPr>
              <p:nvPr/>
            </p:nvGrpSpPr>
            <p:grpSpPr bwMode="auto">
              <a:xfrm>
                <a:off x="334" y="2126"/>
                <a:ext cx="886" cy="743"/>
                <a:chOff x="1173" y="1438"/>
                <a:chExt cx="886" cy="743"/>
              </a:xfrm>
            </p:grpSpPr>
            <p:graphicFrame>
              <p:nvGraphicFramePr>
                <p:cNvPr id="1031" name="Object 7"/>
                <p:cNvGraphicFramePr>
                  <a:graphicFrameLocks noChangeAspect="1"/>
                </p:cNvGraphicFramePr>
                <p:nvPr/>
              </p:nvGraphicFramePr>
              <p:xfrm>
                <a:off x="1224" y="1466"/>
                <a:ext cx="835" cy="715"/>
              </p:xfrm>
              <a:graphic>
                <a:graphicData uri="http://schemas.openxmlformats.org/presentationml/2006/ole">
                  <mc:AlternateContent xmlns:mc="http://schemas.openxmlformats.org/markup-compatibility/2006">
                    <mc:Choice xmlns:v="urn:schemas-microsoft-com:vml" Requires="v">
                      <p:oleObj spid="_x0000_s27214" name="Photo Editor Photo" r:id="rId11" imgW="1325995" imgH="1135478" progId="MSPhotoEd.3">
                        <p:embed/>
                      </p:oleObj>
                    </mc:Choice>
                    <mc:Fallback>
                      <p:oleObj name="Photo Editor Photo" r:id="rId11" imgW="1325995" imgH="1135478" progId="MSPhotoEd.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24" y="1466"/>
                              <a:ext cx="835" cy="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77" name="Text Box 30"/>
                <p:cNvSpPr txBox="1">
                  <a:spLocks noChangeArrowheads="1"/>
                </p:cNvSpPr>
                <p:nvPr/>
              </p:nvSpPr>
              <p:spPr bwMode="auto">
                <a:xfrm>
                  <a:off x="1173" y="1438"/>
                  <a:ext cx="298"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FFFFFF"/>
                      </a:solidFill>
                      <a:latin typeface="Verdana" pitchFamily="34" charset="0"/>
                    </a:rPr>
                    <a:t>7</a:t>
                  </a:r>
                </a:p>
              </p:txBody>
            </p:sp>
          </p:grpSp>
          <p:grpSp>
            <p:nvGrpSpPr>
              <p:cNvPr id="1074" name="Group 31"/>
              <p:cNvGrpSpPr>
                <a:grpSpLocks/>
              </p:cNvGrpSpPr>
              <p:nvPr/>
            </p:nvGrpSpPr>
            <p:grpSpPr bwMode="auto">
              <a:xfrm>
                <a:off x="542" y="2240"/>
                <a:ext cx="460" cy="467"/>
                <a:chOff x="542" y="2240"/>
                <a:chExt cx="460" cy="467"/>
              </a:xfrm>
            </p:grpSpPr>
            <p:sp>
              <p:nvSpPr>
                <p:cNvPr id="1075" name="Oval 32"/>
                <p:cNvSpPr>
                  <a:spLocks noChangeArrowheads="1"/>
                </p:cNvSpPr>
                <p:nvPr/>
              </p:nvSpPr>
              <p:spPr bwMode="auto">
                <a:xfrm>
                  <a:off x="542" y="2240"/>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sp>
              <p:nvSpPr>
                <p:cNvPr id="1076" name="Oval 33"/>
                <p:cNvSpPr>
                  <a:spLocks noChangeArrowheads="1"/>
                </p:cNvSpPr>
                <p:nvPr/>
              </p:nvSpPr>
              <p:spPr bwMode="auto">
                <a:xfrm>
                  <a:off x="842" y="2547"/>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grpSp>
        </p:grpSp>
        <p:grpSp>
          <p:nvGrpSpPr>
            <p:cNvPr id="1048" name="Group 34"/>
            <p:cNvGrpSpPr>
              <a:grpSpLocks/>
            </p:cNvGrpSpPr>
            <p:nvPr/>
          </p:nvGrpSpPr>
          <p:grpSpPr bwMode="auto">
            <a:xfrm>
              <a:off x="4400" y="1701"/>
              <a:ext cx="615" cy="583"/>
              <a:chOff x="2056" y="1424"/>
              <a:chExt cx="877" cy="751"/>
            </a:xfrm>
          </p:grpSpPr>
          <p:grpSp>
            <p:nvGrpSpPr>
              <p:cNvPr id="1069" name="Group 35"/>
              <p:cNvGrpSpPr>
                <a:grpSpLocks/>
              </p:cNvGrpSpPr>
              <p:nvPr/>
            </p:nvGrpSpPr>
            <p:grpSpPr bwMode="auto">
              <a:xfrm>
                <a:off x="2056" y="1424"/>
                <a:ext cx="877" cy="751"/>
                <a:chOff x="2056" y="1424"/>
                <a:chExt cx="877" cy="751"/>
              </a:xfrm>
            </p:grpSpPr>
            <p:graphicFrame>
              <p:nvGraphicFramePr>
                <p:cNvPr id="1030" name="Object 6"/>
                <p:cNvGraphicFramePr>
                  <a:graphicFrameLocks noChangeAspect="1"/>
                </p:cNvGraphicFramePr>
                <p:nvPr/>
              </p:nvGraphicFramePr>
              <p:xfrm>
                <a:off x="2098" y="1460"/>
                <a:ext cx="835" cy="715"/>
              </p:xfrm>
              <a:graphic>
                <a:graphicData uri="http://schemas.openxmlformats.org/presentationml/2006/ole">
                  <mc:AlternateContent xmlns:mc="http://schemas.openxmlformats.org/markup-compatibility/2006">
                    <mc:Choice xmlns:v="urn:schemas-microsoft-com:vml" Requires="v">
                      <p:oleObj spid="_x0000_s27215" name="Photo Editor Photo" r:id="rId13" imgW="1325995" imgH="1135478" progId="MSPhotoEd.3">
                        <p:embed/>
                      </p:oleObj>
                    </mc:Choice>
                    <mc:Fallback>
                      <p:oleObj name="Photo Editor Photo" r:id="rId13" imgW="1325995" imgH="1135478" progId="MSPhotoEd.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98" y="1460"/>
                              <a:ext cx="835" cy="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72" name="Text Box 37"/>
                <p:cNvSpPr txBox="1">
                  <a:spLocks noChangeArrowheads="1"/>
                </p:cNvSpPr>
                <p:nvPr/>
              </p:nvSpPr>
              <p:spPr bwMode="auto">
                <a:xfrm>
                  <a:off x="2056" y="1424"/>
                  <a:ext cx="298"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FFFFFF"/>
                      </a:solidFill>
                      <a:latin typeface="Verdana" pitchFamily="34" charset="0"/>
                    </a:rPr>
                    <a:t>8</a:t>
                  </a:r>
                </a:p>
              </p:txBody>
            </p:sp>
          </p:grpSp>
          <p:sp>
            <p:nvSpPr>
              <p:cNvPr id="1070" name="Oval 38"/>
              <p:cNvSpPr>
                <a:spLocks noChangeArrowheads="1"/>
              </p:cNvSpPr>
              <p:nvPr/>
            </p:nvSpPr>
            <p:spPr bwMode="auto">
              <a:xfrm>
                <a:off x="2286" y="1556"/>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sp>
            <p:nvSpPr>
              <p:cNvPr id="1071" name="Oval 39"/>
              <p:cNvSpPr>
                <a:spLocks noChangeArrowheads="1"/>
              </p:cNvSpPr>
              <p:nvPr/>
            </p:nvSpPr>
            <p:spPr bwMode="auto">
              <a:xfrm>
                <a:off x="2536" y="1863"/>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grpSp>
        <p:grpSp>
          <p:nvGrpSpPr>
            <p:cNvPr id="1049" name="Group 40"/>
            <p:cNvGrpSpPr>
              <a:grpSpLocks/>
            </p:cNvGrpSpPr>
            <p:nvPr/>
          </p:nvGrpSpPr>
          <p:grpSpPr bwMode="auto">
            <a:xfrm>
              <a:off x="5009" y="1701"/>
              <a:ext cx="615" cy="583"/>
              <a:chOff x="2945" y="1424"/>
              <a:chExt cx="877" cy="750"/>
            </a:xfrm>
          </p:grpSpPr>
          <p:grpSp>
            <p:nvGrpSpPr>
              <p:cNvPr id="1065" name="Group 41"/>
              <p:cNvGrpSpPr>
                <a:grpSpLocks/>
              </p:cNvGrpSpPr>
              <p:nvPr/>
            </p:nvGrpSpPr>
            <p:grpSpPr bwMode="auto">
              <a:xfrm>
                <a:off x="2945" y="1424"/>
                <a:ext cx="877" cy="750"/>
                <a:chOff x="2945" y="1424"/>
                <a:chExt cx="877" cy="750"/>
              </a:xfrm>
            </p:grpSpPr>
            <p:graphicFrame>
              <p:nvGraphicFramePr>
                <p:cNvPr id="1029" name="Object 5"/>
                <p:cNvGraphicFramePr>
                  <a:graphicFrameLocks noChangeAspect="1"/>
                </p:cNvGraphicFramePr>
                <p:nvPr/>
              </p:nvGraphicFramePr>
              <p:xfrm>
                <a:off x="2987" y="1459"/>
                <a:ext cx="835" cy="715"/>
              </p:xfrm>
              <a:graphic>
                <a:graphicData uri="http://schemas.openxmlformats.org/presentationml/2006/ole">
                  <mc:AlternateContent xmlns:mc="http://schemas.openxmlformats.org/markup-compatibility/2006">
                    <mc:Choice xmlns:v="urn:schemas-microsoft-com:vml" Requires="v">
                      <p:oleObj spid="_x0000_s27216" name="Photo Editor Photo" r:id="rId15" imgW="1325995" imgH="1135478" progId="MSPhotoEd.3">
                        <p:embed/>
                      </p:oleObj>
                    </mc:Choice>
                    <mc:Fallback>
                      <p:oleObj name="Photo Editor Photo" r:id="rId15" imgW="1325995" imgH="1135478" progId="MSPhotoEd.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987" y="1459"/>
                              <a:ext cx="835" cy="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68" name="Text Box 43"/>
                <p:cNvSpPr txBox="1">
                  <a:spLocks noChangeArrowheads="1"/>
                </p:cNvSpPr>
                <p:nvPr/>
              </p:nvSpPr>
              <p:spPr bwMode="auto">
                <a:xfrm>
                  <a:off x="2945" y="1424"/>
                  <a:ext cx="298"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FFFFFF"/>
                      </a:solidFill>
                      <a:latin typeface="Verdana" pitchFamily="34" charset="0"/>
                    </a:rPr>
                    <a:t>9</a:t>
                  </a:r>
                </a:p>
              </p:txBody>
            </p:sp>
          </p:grpSp>
          <p:sp>
            <p:nvSpPr>
              <p:cNvPr id="1066" name="Oval 44"/>
              <p:cNvSpPr>
                <a:spLocks noChangeArrowheads="1"/>
              </p:cNvSpPr>
              <p:nvPr/>
            </p:nvSpPr>
            <p:spPr bwMode="auto">
              <a:xfrm>
                <a:off x="3149" y="1558"/>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sp>
            <p:nvSpPr>
              <p:cNvPr id="1067" name="Oval 45"/>
              <p:cNvSpPr>
                <a:spLocks noChangeArrowheads="1"/>
              </p:cNvSpPr>
              <p:nvPr/>
            </p:nvSpPr>
            <p:spPr bwMode="auto">
              <a:xfrm>
                <a:off x="3434" y="1866"/>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grpSp>
        <p:grpSp>
          <p:nvGrpSpPr>
            <p:cNvPr id="1050" name="Group 46"/>
            <p:cNvGrpSpPr>
              <a:grpSpLocks/>
            </p:cNvGrpSpPr>
            <p:nvPr/>
          </p:nvGrpSpPr>
          <p:grpSpPr bwMode="auto">
            <a:xfrm>
              <a:off x="1937" y="1715"/>
              <a:ext cx="616" cy="573"/>
              <a:chOff x="2929" y="635"/>
              <a:chExt cx="879" cy="737"/>
            </a:xfrm>
          </p:grpSpPr>
          <p:grpSp>
            <p:nvGrpSpPr>
              <p:cNvPr id="1061" name="Group 47"/>
              <p:cNvGrpSpPr>
                <a:grpSpLocks/>
              </p:cNvGrpSpPr>
              <p:nvPr/>
            </p:nvGrpSpPr>
            <p:grpSpPr bwMode="auto">
              <a:xfrm>
                <a:off x="2929" y="635"/>
                <a:ext cx="879" cy="737"/>
                <a:chOff x="2929" y="635"/>
                <a:chExt cx="879" cy="737"/>
              </a:xfrm>
            </p:grpSpPr>
            <p:graphicFrame>
              <p:nvGraphicFramePr>
                <p:cNvPr id="1028" name="Object 4"/>
                <p:cNvGraphicFramePr>
                  <a:graphicFrameLocks noChangeAspect="1"/>
                </p:cNvGraphicFramePr>
                <p:nvPr/>
              </p:nvGraphicFramePr>
              <p:xfrm>
                <a:off x="2973" y="657"/>
                <a:ext cx="835" cy="715"/>
              </p:xfrm>
              <a:graphic>
                <a:graphicData uri="http://schemas.openxmlformats.org/presentationml/2006/ole">
                  <mc:AlternateContent xmlns:mc="http://schemas.openxmlformats.org/markup-compatibility/2006">
                    <mc:Choice xmlns:v="urn:schemas-microsoft-com:vml" Requires="v">
                      <p:oleObj spid="_x0000_s27217" name="Photo Editor Photo" r:id="rId17" imgW="1325995" imgH="1135478" progId="MSPhotoEd.3">
                        <p:embed/>
                      </p:oleObj>
                    </mc:Choice>
                    <mc:Fallback>
                      <p:oleObj name="Photo Editor Photo" r:id="rId17" imgW="1325995" imgH="1135478" progId="MSPhotoEd.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73" y="657"/>
                              <a:ext cx="835" cy="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64" name="Text Box 49"/>
                <p:cNvSpPr txBox="1">
                  <a:spLocks noChangeArrowheads="1"/>
                </p:cNvSpPr>
                <p:nvPr/>
              </p:nvSpPr>
              <p:spPr bwMode="auto">
                <a:xfrm>
                  <a:off x="2929" y="635"/>
                  <a:ext cx="299"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FFFFFF"/>
                      </a:solidFill>
                      <a:latin typeface="Verdana" pitchFamily="34" charset="0"/>
                    </a:rPr>
                    <a:t>4</a:t>
                  </a:r>
                </a:p>
              </p:txBody>
            </p:sp>
          </p:grpSp>
          <p:sp>
            <p:nvSpPr>
              <p:cNvPr id="1062" name="Oval 50"/>
              <p:cNvSpPr>
                <a:spLocks noChangeArrowheads="1"/>
              </p:cNvSpPr>
              <p:nvPr/>
            </p:nvSpPr>
            <p:spPr bwMode="auto">
              <a:xfrm>
                <a:off x="3145" y="754"/>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sp>
            <p:nvSpPr>
              <p:cNvPr id="1063" name="Oval 51"/>
              <p:cNvSpPr>
                <a:spLocks noChangeArrowheads="1"/>
              </p:cNvSpPr>
              <p:nvPr/>
            </p:nvSpPr>
            <p:spPr bwMode="auto">
              <a:xfrm>
                <a:off x="3416" y="1047"/>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grpSp>
        <p:grpSp>
          <p:nvGrpSpPr>
            <p:cNvPr id="1051" name="Group 52"/>
            <p:cNvGrpSpPr>
              <a:grpSpLocks/>
            </p:cNvGrpSpPr>
            <p:nvPr/>
          </p:nvGrpSpPr>
          <p:grpSpPr bwMode="auto">
            <a:xfrm>
              <a:off x="2551" y="1700"/>
              <a:ext cx="614" cy="588"/>
              <a:chOff x="3819" y="616"/>
              <a:chExt cx="876" cy="756"/>
            </a:xfrm>
          </p:grpSpPr>
          <p:grpSp>
            <p:nvGrpSpPr>
              <p:cNvPr id="1057" name="Group 53"/>
              <p:cNvGrpSpPr>
                <a:grpSpLocks/>
              </p:cNvGrpSpPr>
              <p:nvPr/>
            </p:nvGrpSpPr>
            <p:grpSpPr bwMode="auto">
              <a:xfrm>
                <a:off x="3819" y="616"/>
                <a:ext cx="876" cy="756"/>
                <a:chOff x="3784" y="609"/>
                <a:chExt cx="876" cy="756"/>
              </a:xfrm>
            </p:grpSpPr>
            <p:graphicFrame>
              <p:nvGraphicFramePr>
                <p:cNvPr id="1027" name="Object 3"/>
                <p:cNvGraphicFramePr>
                  <a:graphicFrameLocks noChangeAspect="1"/>
                </p:cNvGraphicFramePr>
                <p:nvPr/>
              </p:nvGraphicFramePr>
              <p:xfrm>
                <a:off x="3825" y="650"/>
                <a:ext cx="835" cy="715"/>
              </p:xfrm>
              <a:graphic>
                <a:graphicData uri="http://schemas.openxmlformats.org/presentationml/2006/ole">
                  <mc:AlternateContent xmlns:mc="http://schemas.openxmlformats.org/markup-compatibility/2006">
                    <mc:Choice xmlns:v="urn:schemas-microsoft-com:vml" Requires="v">
                      <p:oleObj spid="_x0000_s27218" name="Photo Editor Photo" r:id="rId19" imgW="1325995" imgH="1135478" progId="MSPhotoEd.3">
                        <p:embed/>
                      </p:oleObj>
                    </mc:Choice>
                    <mc:Fallback>
                      <p:oleObj name="Photo Editor Photo" r:id="rId19" imgW="1325995" imgH="1135478" progId="MSPhotoEd.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825" y="650"/>
                              <a:ext cx="835" cy="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60" name="Text Box 55"/>
                <p:cNvSpPr txBox="1">
                  <a:spLocks noChangeArrowheads="1"/>
                </p:cNvSpPr>
                <p:nvPr/>
              </p:nvSpPr>
              <p:spPr bwMode="auto">
                <a:xfrm>
                  <a:off x="3784" y="609"/>
                  <a:ext cx="298"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FFFFFF"/>
                      </a:solidFill>
                      <a:latin typeface="Verdana" pitchFamily="34" charset="0"/>
                    </a:rPr>
                    <a:t>5</a:t>
                  </a:r>
                </a:p>
              </p:txBody>
            </p:sp>
          </p:grpSp>
          <p:sp>
            <p:nvSpPr>
              <p:cNvPr id="1058" name="Oval 56"/>
              <p:cNvSpPr>
                <a:spLocks noChangeArrowheads="1"/>
              </p:cNvSpPr>
              <p:nvPr/>
            </p:nvSpPr>
            <p:spPr bwMode="auto">
              <a:xfrm>
                <a:off x="4036" y="740"/>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sp>
            <p:nvSpPr>
              <p:cNvPr id="1059" name="Oval 57"/>
              <p:cNvSpPr>
                <a:spLocks noChangeArrowheads="1"/>
              </p:cNvSpPr>
              <p:nvPr/>
            </p:nvSpPr>
            <p:spPr bwMode="auto">
              <a:xfrm>
                <a:off x="4300" y="1047"/>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grpSp>
        <p:grpSp>
          <p:nvGrpSpPr>
            <p:cNvPr id="1052" name="Group 58"/>
            <p:cNvGrpSpPr>
              <a:grpSpLocks/>
            </p:cNvGrpSpPr>
            <p:nvPr/>
          </p:nvGrpSpPr>
          <p:grpSpPr bwMode="auto">
            <a:xfrm>
              <a:off x="3156" y="1705"/>
              <a:ext cx="619" cy="583"/>
              <a:chOff x="284" y="1424"/>
              <a:chExt cx="883" cy="750"/>
            </a:xfrm>
          </p:grpSpPr>
          <p:grpSp>
            <p:nvGrpSpPr>
              <p:cNvPr id="1053" name="Group 59"/>
              <p:cNvGrpSpPr>
                <a:grpSpLocks/>
              </p:cNvGrpSpPr>
              <p:nvPr/>
            </p:nvGrpSpPr>
            <p:grpSpPr bwMode="auto">
              <a:xfrm>
                <a:off x="284" y="1424"/>
                <a:ext cx="883" cy="750"/>
                <a:chOff x="284" y="1424"/>
                <a:chExt cx="883" cy="750"/>
              </a:xfrm>
            </p:grpSpPr>
            <p:graphicFrame>
              <p:nvGraphicFramePr>
                <p:cNvPr id="1026" name="Object 2"/>
                <p:cNvGraphicFramePr>
                  <a:graphicFrameLocks noChangeAspect="1"/>
                </p:cNvGraphicFramePr>
                <p:nvPr/>
              </p:nvGraphicFramePr>
              <p:xfrm>
                <a:off x="332" y="1459"/>
                <a:ext cx="835" cy="715"/>
              </p:xfrm>
              <a:graphic>
                <a:graphicData uri="http://schemas.openxmlformats.org/presentationml/2006/ole">
                  <mc:AlternateContent xmlns:mc="http://schemas.openxmlformats.org/markup-compatibility/2006">
                    <mc:Choice xmlns:v="urn:schemas-microsoft-com:vml" Requires="v">
                      <p:oleObj spid="_x0000_s27219" name="Photo Editor Photo" r:id="rId21" imgW="1325995" imgH="1135478" progId="MSPhotoEd.3">
                        <p:embed/>
                      </p:oleObj>
                    </mc:Choice>
                    <mc:Fallback>
                      <p:oleObj name="Photo Editor Photo" r:id="rId21" imgW="1325995" imgH="1135478" progId="MSPhotoEd.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32" y="1459"/>
                              <a:ext cx="835" cy="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6" name="Text Box 61"/>
                <p:cNvSpPr txBox="1">
                  <a:spLocks noChangeArrowheads="1"/>
                </p:cNvSpPr>
                <p:nvPr/>
              </p:nvSpPr>
              <p:spPr bwMode="auto">
                <a:xfrm>
                  <a:off x="284" y="1424"/>
                  <a:ext cx="298"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FFFFFF"/>
                      </a:solidFill>
                      <a:latin typeface="Verdana" pitchFamily="34" charset="0"/>
                    </a:rPr>
                    <a:t>6</a:t>
                  </a:r>
                </a:p>
              </p:txBody>
            </p:sp>
          </p:grpSp>
          <p:sp>
            <p:nvSpPr>
              <p:cNvPr id="1054" name="Oval 62"/>
              <p:cNvSpPr>
                <a:spLocks noChangeArrowheads="1"/>
              </p:cNvSpPr>
              <p:nvPr/>
            </p:nvSpPr>
            <p:spPr bwMode="auto">
              <a:xfrm>
                <a:off x="509" y="1537"/>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sp>
            <p:nvSpPr>
              <p:cNvPr id="1055" name="Oval 63"/>
              <p:cNvSpPr>
                <a:spLocks noChangeArrowheads="1"/>
              </p:cNvSpPr>
              <p:nvPr/>
            </p:nvSpPr>
            <p:spPr bwMode="auto">
              <a:xfrm>
                <a:off x="773" y="1851"/>
                <a:ext cx="160" cy="160"/>
              </a:xfrm>
              <a:prstGeom prst="ellipse">
                <a:avLst/>
              </a:prstGeom>
              <a:noFill/>
              <a:ln w="28575">
                <a:solidFill>
                  <a:srgbClr val="CCEC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grpSp>
      </p:grpSp>
      <p:sp>
        <p:nvSpPr>
          <p:cNvPr id="463936" name="Text Box 64"/>
          <p:cNvSpPr txBox="1">
            <a:spLocks noChangeArrowheads="1"/>
          </p:cNvSpPr>
          <p:nvPr/>
        </p:nvSpPr>
        <p:spPr bwMode="auto">
          <a:xfrm>
            <a:off x="3648960" y="1335021"/>
            <a:ext cx="3065760" cy="36932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r>
              <a:rPr lang="en-GB">
                <a:solidFill>
                  <a:srgbClr val="00FF00"/>
                </a:solidFill>
                <a:latin typeface="Calibri" pitchFamily="34" charset="0"/>
              </a:rPr>
              <a:t>T</a:t>
            </a:r>
            <a:endParaRPr lang="en-GB">
              <a:solidFill>
                <a:schemeClr val="folHlink"/>
              </a:solidFill>
              <a:latin typeface="Calibri" pitchFamily="34" charset="0"/>
            </a:endParaRPr>
          </a:p>
        </p:txBody>
      </p:sp>
      <p:sp>
        <p:nvSpPr>
          <p:cNvPr id="463937" name="Text Box 65"/>
          <p:cNvSpPr txBox="1">
            <a:spLocks noChangeArrowheads="1"/>
          </p:cNvSpPr>
          <p:nvPr/>
        </p:nvSpPr>
        <p:spPr bwMode="auto">
          <a:xfrm>
            <a:off x="3648960" y="1335021"/>
            <a:ext cx="3065760" cy="36932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r>
              <a:rPr lang="en-GB">
                <a:solidFill>
                  <a:srgbClr val="00FF00"/>
                </a:solidFill>
                <a:latin typeface="Calibri" pitchFamily="34" charset="0"/>
              </a:rPr>
              <a:t>T</a:t>
            </a:r>
            <a:r>
              <a:rPr lang="en-GB">
                <a:solidFill>
                  <a:srgbClr val="0000FF"/>
                </a:solidFill>
                <a:latin typeface="Calibri" pitchFamily="34" charset="0"/>
              </a:rPr>
              <a:t>G</a:t>
            </a:r>
          </a:p>
        </p:txBody>
      </p:sp>
      <p:sp>
        <p:nvSpPr>
          <p:cNvPr id="463938" name="Text Box 66"/>
          <p:cNvSpPr txBox="1">
            <a:spLocks noChangeArrowheads="1"/>
          </p:cNvSpPr>
          <p:nvPr/>
        </p:nvSpPr>
        <p:spPr bwMode="auto">
          <a:xfrm>
            <a:off x="3648960" y="1335021"/>
            <a:ext cx="3065760" cy="36932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r>
              <a:rPr lang="en-GB">
                <a:solidFill>
                  <a:srgbClr val="00FF00"/>
                </a:solidFill>
                <a:latin typeface="Calibri" pitchFamily="34" charset="0"/>
              </a:rPr>
              <a:t>T</a:t>
            </a:r>
            <a:r>
              <a:rPr lang="en-GB">
                <a:solidFill>
                  <a:srgbClr val="0000FF"/>
                </a:solidFill>
                <a:latin typeface="Calibri" pitchFamily="34" charset="0"/>
              </a:rPr>
              <a:t>G</a:t>
            </a:r>
            <a:r>
              <a:rPr lang="en-GB">
                <a:solidFill>
                  <a:srgbClr val="FF0000"/>
                </a:solidFill>
                <a:latin typeface="Calibri" pitchFamily="34" charset="0"/>
              </a:rPr>
              <a:t>C</a:t>
            </a:r>
          </a:p>
        </p:txBody>
      </p:sp>
      <p:sp>
        <p:nvSpPr>
          <p:cNvPr id="463939" name="Text Box 67"/>
          <p:cNvSpPr txBox="1">
            <a:spLocks noChangeArrowheads="1"/>
          </p:cNvSpPr>
          <p:nvPr/>
        </p:nvSpPr>
        <p:spPr bwMode="auto">
          <a:xfrm>
            <a:off x="3648960" y="1335021"/>
            <a:ext cx="1960773" cy="36932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0" tIns="45715" rIns="91430" bIns="45715">
            <a:spAutoFit/>
          </a:bodyPr>
          <a:lstStyle/>
          <a:p>
            <a:r>
              <a:rPr lang="en-GB">
                <a:solidFill>
                  <a:srgbClr val="00FF00"/>
                </a:solidFill>
                <a:latin typeface="Calibri" pitchFamily="34" charset="0"/>
              </a:rPr>
              <a:t>T</a:t>
            </a:r>
            <a:r>
              <a:rPr lang="en-GB">
                <a:latin typeface="Calibri" pitchFamily="34" charset="0"/>
              </a:rPr>
              <a:t> </a:t>
            </a:r>
            <a:r>
              <a:rPr lang="en-GB">
                <a:solidFill>
                  <a:srgbClr val="6666FF"/>
                </a:solidFill>
                <a:latin typeface="Calibri" pitchFamily="34" charset="0"/>
              </a:rPr>
              <a:t>G</a:t>
            </a:r>
            <a:r>
              <a:rPr lang="en-GB">
                <a:latin typeface="Calibri" pitchFamily="34" charset="0"/>
              </a:rPr>
              <a:t> </a:t>
            </a:r>
            <a:r>
              <a:rPr lang="en-GB">
                <a:solidFill>
                  <a:srgbClr val="FF3300"/>
                </a:solidFill>
                <a:latin typeface="Calibri" pitchFamily="34" charset="0"/>
              </a:rPr>
              <a:t>C</a:t>
            </a:r>
            <a:r>
              <a:rPr lang="en-GB">
                <a:latin typeface="Calibri" pitchFamily="34" charset="0"/>
              </a:rPr>
              <a:t> </a:t>
            </a:r>
            <a:r>
              <a:rPr lang="en-GB">
                <a:solidFill>
                  <a:srgbClr val="00FF00"/>
                </a:solidFill>
                <a:latin typeface="Calibri" pitchFamily="34" charset="0"/>
              </a:rPr>
              <a:t>T</a:t>
            </a:r>
            <a:r>
              <a:rPr lang="en-GB">
                <a:latin typeface="Calibri" pitchFamily="34" charset="0"/>
              </a:rPr>
              <a:t> </a:t>
            </a:r>
            <a:r>
              <a:rPr lang="en-GB">
                <a:solidFill>
                  <a:srgbClr val="FFCC00"/>
                </a:solidFill>
                <a:latin typeface="Calibri" pitchFamily="34" charset="0"/>
              </a:rPr>
              <a:t>A</a:t>
            </a:r>
            <a:r>
              <a:rPr lang="en-GB">
                <a:latin typeface="Calibri" pitchFamily="34" charset="0"/>
              </a:rPr>
              <a:t> </a:t>
            </a:r>
            <a:r>
              <a:rPr lang="en-GB">
                <a:solidFill>
                  <a:srgbClr val="FF3300"/>
                </a:solidFill>
                <a:latin typeface="Calibri" pitchFamily="34" charset="0"/>
              </a:rPr>
              <a:t>C</a:t>
            </a:r>
            <a:r>
              <a:rPr lang="en-GB">
                <a:latin typeface="Calibri" pitchFamily="34" charset="0"/>
              </a:rPr>
              <a:t> </a:t>
            </a:r>
            <a:r>
              <a:rPr lang="en-GB">
                <a:solidFill>
                  <a:srgbClr val="6666FF"/>
                </a:solidFill>
                <a:latin typeface="Calibri" pitchFamily="34" charset="0"/>
              </a:rPr>
              <a:t>G</a:t>
            </a:r>
            <a:r>
              <a:rPr lang="en-GB">
                <a:latin typeface="Calibri" pitchFamily="34" charset="0"/>
              </a:rPr>
              <a:t> </a:t>
            </a:r>
            <a:r>
              <a:rPr lang="en-GB">
                <a:solidFill>
                  <a:srgbClr val="FFCC00"/>
                </a:solidFill>
                <a:latin typeface="Calibri" pitchFamily="34" charset="0"/>
              </a:rPr>
              <a:t>A</a:t>
            </a:r>
            <a:r>
              <a:rPr lang="en-GB">
                <a:latin typeface="Calibri" pitchFamily="34" charset="0"/>
              </a:rPr>
              <a:t> </a:t>
            </a:r>
            <a:r>
              <a:rPr lang="en-GB">
                <a:solidFill>
                  <a:srgbClr val="00FF00"/>
                </a:solidFill>
                <a:latin typeface="Calibri" pitchFamily="34" charset="0"/>
              </a:rPr>
              <a:t>T </a:t>
            </a:r>
            <a:r>
              <a:rPr lang="en-GB">
                <a:solidFill>
                  <a:schemeClr val="folHlink"/>
                </a:solidFill>
                <a:latin typeface="Calibri" pitchFamily="34" charset="0"/>
              </a:rPr>
              <a:t>…</a:t>
            </a:r>
          </a:p>
        </p:txBody>
      </p:sp>
      <p:sp>
        <p:nvSpPr>
          <p:cNvPr id="1046" name="Rectangle 68"/>
          <p:cNvSpPr>
            <a:spLocks noChangeArrowheads="1"/>
          </p:cNvSpPr>
          <p:nvPr/>
        </p:nvSpPr>
        <p:spPr bwMode="auto">
          <a:xfrm>
            <a:off x="139680" y="522776"/>
            <a:ext cx="8870400" cy="907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lstStyle/>
          <a:p>
            <a:r>
              <a:rPr lang="en-US" b="1">
                <a:latin typeface="Calibri" pitchFamily="34" charset="0"/>
              </a:rPr>
              <a:t>Base calling from raw data</a:t>
            </a:r>
          </a:p>
        </p:txBody>
      </p:sp>
    </p:spTree>
    <p:custDataLst>
      <p:tags r:id="rId2"/>
    </p:custDataLst>
    <p:extLst>
      <p:ext uri="{BB962C8B-B14F-4D97-AF65-F5344CB8AC3E}">
        <p14:creationId xmlns:p14="http://schemas.microsoft.com/office/powerpoint/2010/main" val="2611514683"/>
      </p:ext>
    </p:extLst>
  </p:cSld>
  <p:clrMapOvr>
    <a:masterClrMapping/>
  </p:clrMapOvr>
  <p:transition advTm="55483"/>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3877"/>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46393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63937"/>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463938"/>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left)">
                                      <p:cBhvr>
                                        <p:cTn id="28" dur="500"/>
                                        <p:tgtEl>
                                          <p:spTgt spid="10"/>
                                        </p:tgtEl>
                                      </p:cBhvr>
                                    </p:animEffect>
                                  </p:childTnLst>
                                </p:cTn>
                              </p:par>
                            </p:childTnLst>
                          </p:cTn>
                        </p:par>
                        <p:par>
                          <p:cTn id="29" fill="hold" nodeType="afterGroup">
                            <p:stCondLst>
                              <p:cond delay="500"/>
                            </p:stCondLst>
                            <p:childTnLst>
                              <p:par>
                                <p:cTn id="30" presetID="1" presetClass="entr" presetSubtype="0" fill="hold" grpId="0" nodeType="afterEffect">
                                  <p:stCondLst>
                                    <p:cond delay="0"/>
                                  </p:stCondLst>
                                  <p:childTnLst>
                                    <p:set>
                                      <p:cBhvr>
                                        <p:cTn id="31" dur="1" fill="hold">
                                          <p:stCondLst>
                                            <p:cond delay="0"/>
                                          </p:stCondLst>
                                        </p:cTn>
                                        <p:tgtEl>
                                          <p:spTgt spid="463939"/>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4638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3878" grpId="0"/>
      <p:bldP spid="463936" grpId="0" animBg="1"/>
      <p:bldP spid="463937" grpId="0" animBg="1"/>
      <p:bldP spid="463938" grpId="0" animBg="1"/>
      <p:bldP spid="463939"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2"/>
          <p:cNvSpPr>
            <a:spLocks noChangeArrowheads="1"/>
          </p:cNvSpPr>
          <p:nvPr/>
        </p:nvSpPr>
        <p:spPr bwMode="auto">
          <a:xfrm>
            <a:off x="509588" y="669925"/>
            <a:ext cx="8123237"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eaLnBrk="0" hangingPunct="0"/>
            <a:endParaRPr lang="en-US" altLang="en-US" sz="2800" b="1"/>
          </a:p>
        </p:txBody>
      </p:sp>
      <p:sp>
        <p:nvSpPr>
          <p:cNvPr id="482307" name="Rectangle 3"/>
          <p:cNvSpPr>
            <a:spLocks noChangeArrowheads="1"/>
          </p:cNvSpPr>
          <p:nvPr/>
        </p:nvSpPr>
        <p:spPr bwMode="auto">
          <a:xfrm>
            <a:off x="312738" y="1978025"/>
            <a:ext cx="8686800" cy="257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50000"/>
              </a:spcBef>
              <a:buClr>
                <a:srgbClr val="F89D21"/>
              </a:buClr>
              <a:buSzPct val="90000"/>
              <a:buBlip>
                <a:blip r:embed="rId3"/>
              </a:buBlip>
              <a:defRPr>
                <a:solidFill>
                  <a:schemeClr val="tx1"/>
                </a:solidFill>
                <a:latin typeface="Arial" charset="0"/>
              </a:defRPr>
            </a:lvl1pPr>
            <a:lvl2pPr marL="801688" indent="-227013">
              <a:spcBef>
                <a:spcPct val="20000"/>
              </a:spcBef>
              <a:buClr>
                <a:schemeClr val="tx1"/>
              </a:buClr>
              <a:buFont typeface="Arial" charset="0"/>
              <a:buChar char="–"/>
              <a:defRPr sz="1600">
                <a:solidFill>
                  <a:schemeClr val="tx1"/>
                </a:solidFill>
                <a:latin typeface="Arial" charset="0"/>
              </a:defRPr>
            </a:lvl2pPr>
            <a:lvl3pPr marL="1254125" indent="-227013">
              <a:spcBef>
                <a:spcPct val="20000"/>
              </a:spcBef>
              <a:buClr>
                <a:schemeClr val="tx1"/>
              </a:buClr>
              <a:buSzPct val="80000"/>
              <a:buFont typeface="Wingdings" pitchFamily="2" charset="2"/>
              <a:buChar char="§"/>
              <a:defRPr sz="1400">
                <a:solidFill>
                  <a:schemeClr val="tx1"/>
                </a:solidFill>
                <a:latin typeface="Arial" charset="0"/>
              </a:defRPr>
            </a:lvl3pPr>
            <a:lvl4pPr marL="1716088" indent="-227013">
              <a:spcBef>
                <a:spcPct val="20000"/>
              </a:spcBef>
              <a:buClr>
                <a:schemeClr val="tx1"/>
              </a:buClr>
              <a:buSzPct val="80000"/>
              <a:buFont typeface="Arial" charset="0"/>
              <a:buChar char="–"/>
              <a:defRPr sz="1200">
                <a:solidFill>
                  <a:schemeClr val="tx1"/>
                </a:solidFill>
                <a:latin typeface="Arial" charset="0"/>
              </a:defRPr>
            </a:lvl4pPr>
            <a:lvl5pPr marL="2168525" indent="-227013">
              <a:spcBef>
                <a:spcPct val="20000"/>
              </a:spcBef>
              <a:buClr>
                <a:srgbClr val="535353"/>
              </a:buClr>
              <a:buFont typeface="Arial" charset="0"/>
              <a:buChar char="-"/>
              <a:defRPr sz="1200">
                <a:solidFill>
                  <a:schemeClr val="tx1"/>
                </a:solidFill>
                <a:latin typeface="Arial" charset="0"/>
              </a:defRPr>
            </a:lvl5pPr>
            <a:lvl6pPr marL="2625725" indent="-227013" fontAlgn="base">
              <a:spcBef>
                <a:spcPct val="20000"/>
              </a:spcBef>
              <a:spcAft>
                <a:spcPct val="0"/>
              </a:spcAft>
              <a:buClr>
                <a:srgbClr val="535353"/>
              </a:buClr>
              <a:buFont typeface="Arial" charset="0"/>
              <a:buChar char="-"/>
              <a:defRPr sz="1200">
                <a:solidFill>
                  <a:schemeClr val="tx1"/>
                </a:solidFill>
                <a:latin typeface="Arial" charset="0"/>
              </a:defRPr>
            </a:lvl6pPr>
            <a:lvl7pPr marL="3082925" indent="-227013" fontAlgn="base">
              <a:spcBef>
                <a:spcPct val="20000"/>
              </a:spcBef>
              <a:spcAft>
                <a:spcPct val="0"/>
              </a:spcAft>
              <a:buClr>
                <a:srgbClr val="535353"/>
              </a:buClr>
              <a:buFont typeface="Arial" charset="0"/>
              <a:buChar char="-"/>
              <a:defRPr sz="1200">
                <a:solidFill>
                  <a:schemeClr val="tx1"/>
                </a:solidFill>
                <a:latin typeface="Arial" charset="0"/>
              </a:defRPr>
            </a:lvl7pPr>
            <a:lvl8pPr marL="3540125" indent="-227013" fontAlgn="base">
              <a:spcBef>
                <a:spcPct val="20000"/>
              </a:spcBef>
              <a:spcAft>
                <a:spcPct val="0"/>
              </a:spcAft>
              <a:buClr>
                <a:srgbClr val="535353"/>
              </a:buClr>
              <a:buFont typeface="Arial" charset="0"/>
              <a:buChar char="-"/>
              <a:defRPr sz="1200">
                <a:solidFill>
                  <a:schemeClr val="tx1"/>
                </a:solidFill>
                <a:latin typeface="Arial" charset="0"/>
              </a:defRPr>
            </a:lvl8pPr>
            <a:lvl9pPr marL="3997325" indent="-227013" fontAlgn="base">
              <a:spcBef>
                <a:spcPct val="20000"/>
              </a:spcBef>
              <a:spcAft>
                <a:spcPct val="0"/>
              </a:spcAft>
              <a:buClr>
                <a:srgbClr val="535353"/>
              </a:buClr>
              <a:buFont typeface="Arial" charset="0"/>
              <a:buChar char="-"/>
              <a:defRPr sz="1200">
                <a:solidFill>
                  <a:schemeClr val="tx1"/>
                </a:solidFill>
                <a:latin typeface="Arial" charset="0"/>
              </a:defRPr>
            </a:lvl9pPr>
          </a:lstStyle>
          <a:p>
            <a:pPr>
              <a:buFontTx/>
              <a:buNone/>
            </a:pPr>
            <a:endParaRPr lang="en-GB" altLang="en-US" sz="2200"/>
          </a:p>
          <a:p>
            <a:pPr>
              <a:buFontTx/>
              <a:buNone/>
            </a:pPr>
            <a:endParaRPr lang="en-GB" altLang="en-US" sz="2200"/>
          </a:p>
        </p:txBody>
      </p:sp>
      <p:sp>
        <p:nvSpPr>
          <p:cNvPr id="482308" name="Rectangle 4"/>
          <p:cNvSpPr>
            <a:spLocks noGrp="1" noChangeArrowheads="1"/>
          </p:cNvSpPr>
          <p:nvPr>
            <p:ph type="title"/>
          </p:nvPr>
        </p:nvSpPr>
        <p:spPr/>
        <p:txBody>
          <a:bodyPr/>
          <a:lstStyle/>
          <a:p>
            <a:r>
              <a:rPr lang="en-GB" altLang="en-US"/>
              <a:t>Paired-End Sequencing</a:t>
            </a:r>
            <a:endParaRPr lang="en-US" altLang="en-US"/>
          </a:p>
        </p:txBody>
      </p:sp>
      <p:sp>
        <p:nvSpPr>
          <p:cNvPr id="482309" name="Rectangle 5"/>
          <p:cNvSpPr>
            <a:spLocks noGrp="1" noChangeArrowheads="1"/>
          </p:cNvSpPr>
          <p:nvPr>
            <p:ph type="body" idx="1"/>
          </p:nvPr>
        </p:nvSpPr>
        <p:spPr/>
        <p:txBody>
          <a:bodyPr>
            <a:normAutofit lnSpcReduction="10000"/>
          </a:bodyPr>
          <a:lstStyle/>
          <a:p>
            <a:r>
              <a:rPr lang="en-GB" altLang="en-US" dirty="0"/>
              <a:t>Provides distance relationship between two reads</a:t>
            </a:r>
          </a:p>
          <a:p>
            <a:r>
              <a:rPr lang="en-GB" altLang="en-US" dirty="0"/>
              <a:t>Important for many applications</a:t>
            </a:r>
          </a:p>
          <a:p>
            <a:pPr lvl="1"/>
            <a:r>
              <a:rPr lang="en-GB" altLang="en-US" dirty="0"/>
              <a:t>Characterise insertions, deletions, copy number variants, rearrangements</a:t>
            </a:r>
          </a:p>
          <a:p>
            <a:pPr lvl="1"/>
            <a:r>
              <a:rPr lang="en-GB" altLang="en-US" dirty="0"/>
              <a:t>Required for </a:t>
            </a:r>
            <a:r>
              <a:rPr lang="en-GB" altLang="en-US" i="1" dirty="0"/>
              <a:t>d</a:t>
            </a:r>
            <a:r>
              <a:rPr lang="en-GB" altLang="en-US" i="1" dirty="0" smtClean="0"/>
              <a:t>e </a:t>
            </a:r>
            <a:r>
              <a:rPr lang="en-GB" altLang="en-US" i="1" dirty="0"/>
              <a:t>novo</a:t>
            </a:r>
            <a:r>
              <a:rPr lang="en-GB" altLang="en-US" dirty="0"/>
              <a:t> </a:t>
            </a:r>
            <a:r>
              <a:rPr lang="en-GB" altLang="en-US" dirty="0" smtClean="0"/>
              <a:t>genome assembly </a:t>
            </a:r>
            <a:endParaRPr lang="en-GB" altLang="en-US" dirty="0"/>
          </a:p>
          <a:p>
            <a:pPr lvl="1"/>
            <a:r>
              <a:rPr lang="en-GB" altLang="en-US" dirty="0"/>
              <a:t>Enables sequencing across repeats</a:t>
            </a:r>
          </a:p>
          <a:p>
            <a:pPr lvl="1"/>
            <a:r>
              <a:rPr lang="en-GB" altLang="en-US" dirty="0"/>
              <a:t>Useful for </a:t>
            </a:r>
            <a:r>
              <a:rPr lang="en-GB" altLang="en-US" dirty="0" smtClean="0"/>
              <a:t>isoform inference, transcriptome assembly etc.</a:t>
            </a:r>
            <a:endParaRPr lang="en-GB" altLang="en-US" dirty="0"/>
          </a:p>
        </p:txBody>
      </p:sp>
    </p:spTree>
    <p:extLst>
      <p:ext uri="{BB962C8B-B14F-4D97-AF65-F5344CB8AC3E}">
        <p14:creationId xmlns:p14="http://schemas.microsoft.com/office/powerpoint/2010/main" val="3020206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823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230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Text Box 2"/>
          <p:cNvSpPr txBox="1">
            <a:spLocks noChangeArrowheads="1"/>
          </p:cNvSpPr>
          <p:nvPr/>
        </p:nvSpPr>
        <p:spPr bwMode="auto">
          <a:xfrm>
            <a:off x="508000" y="1497013"/>
            <a:ext cx="11699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r>
              <a:rPr lang="en-GB" altLang="en-US" sz="1400"/>
              <a:t>Cluster </a:t>
            </a:r>
          </a:p>
          <a:p>
            <a:r>
              <a:rPr lang="en-GB" altLang="en-US" sz="1400"/>
              <a:t>amplification</a:t>
            </a:r>
          </a:p>
        </p:txBody>
      </p:sp>
      <p:sp>
        <p:nvSpPr>
          <p:cNvPr id="488451" name="Rectangle 3"/>
          <p:cNvSpPr>
            <a:spLocks noChangeArrowheads="1"/>
          </p:cNvSpPr>
          <p:nvPr/>
        </p:nvSpPr>
        <p:spPr bwMode="auto">
          <a:xfrm>
            <a:off x="2208213" y="1555750"/>
            <a:ext cx="333375" cy="24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88452" name="Line 4"/>
          <p:cNvSpPr>
            <a:spLocks noChangeShapeType="1"/>
          </p:cNvSpPr>
          <p:nvPr/>
        </p:nvSpPr>
        <p:spPr bwMode="auto">
          <a:xfrm flipV="1">
            <a:off x="2573338" y="1736725"/>
            <a:ext cx="0" cy="866775"/>
          </a:xfrm>
          <a:prstGeom prst="line">
            <a:avLst/>
          </a:prstGeom>
          <a:noFill/>
          <a:ln w="31750">
            <a:solidFill>
              <a:srgbClr val="0000FF"/>
            </a:solidFill>
            <a:round/>
            <a:headEn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53" name="Line 5"/>
          <p:cNvSpPr>
            <a:spLocks noChangeShapeType="1"/>
          </p:cNvSpPr>
          <p:nvPr/>
        </p:nvSpPr>
        <p:spPr bwMode="auto">
          <a:xfrm flipV="1">
            <a:off x="3051175" y="1731963"/>
            <a:ext cx="0" cy="800100"/>
          </a:xfrm>
          <a:prstGeom prst="line">
            <a:avLst/>
          </a:prstGeom>
          <a:noFill/>
          <a:ln w="317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54" name="Arc 6"/>
          <p:cNvSpPr>
            <a:spLocks/>
          </p:cNvSpPr>
          <p:nvPr/>
        </p:nvSpPr>
        <p:spPr bwMode="auto">
          <a:xfrm rot="-10698403" flipH="1" flipV="1">
            <a:off x="2813050" y="1474788"/>
            <a:ext cx="242888" cy="268287"/>
          </a:xfrm>
          <a:custGeom>
            <a:avLst/>
            <a:gdLst>
              <a:gd name="G0" fmla="+- 352 0 0"/>
              <a:gd name="G1" fmla="+- 21600 0 0"/>
              <a:gd name="G2" fmla="+- 21600 0 0"/>
              <a:gd name="T0" fmla="*/ 0 w 21932"/>
              <a:gd name="T1" fmla="*/ 3 h 21600"/>
              <a:gd name="T2" fmla="*/ 21932 w 21932"/>
              <a:gd name="T3" fmla="*/ 20690 h 21600"/>
              <a:gd name="T4" fmla="*/ 352 w 21932"/>
              <a:gd name="T5" fmla="*/ 21600 h 21600"/>
            </a:gdLst>
            <a:ahLst/>
            <a:cxnLst>
              <a:cxn ang="0">
                <a:pos x="T0" y="T1"/>
              </a:cxn>
              <a:cxn ang="0">
                <a:pos x="T2" y="T3"/>
              </a:cxn>
              <a:cxn ang="0">
                <a:pos x="T4" y="T5"/>
              </a:cxn>
            </a:cxnLst>
            <a:rect l="0" t="0" r="r" b="b"/>
            <a:pathLst>
              <a:path w="21932" h="21600" fill="none" extrusionOk="0">
                <a:moveTo>
                  <a:pt x="-1" y="2"/>
                </a:moveTo>
                <a:cubicBezTo>
                  <a:pt x="117" y="0"/>
                  <a:pt x="234" y="-1"/>
                  <a:pt x="352" y="0"/>
                </a:cubicBezTo>
                <a:cubicBezTo>
                  <a:pt x="11927" y="0"/>
                  <a:pt x="21445" y="9124"/>
                  <a:pt x="21932" y="20689"/>
                </a:cubicBezTo>
              </a:path>
              <a:path w="21932" h="21600" stroke="0" extrusionOk="0">
                <a:moveTo>
                  <a:pt x="-1" y="2"/>
                </a:moveTo>
                <a:cubicBezTo>
                  <a:pt x="117" y="0"/>
                  <a:pt x="234" y="-1"/>
                  <a:pt x="352" y="0"/>
                </a:cubicBezTo>
                <a:cubicBezTo>
                  <a:pt x="11927" y="0"/>
                  <a:pt x="21445" y="9124"/>
                  <a:pt x="21932" y="20689"/>
                </a:cubicBezTo>
                <a:lnTo>
                  <a:pt x="352" y="21600"/>
                </a:lnTo>
                <a:close/>
              </a:path>
            </a:pathLst>
          </a:custGeom>
          <a:noFill/>
          <a:ln w="317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455" name="Arc 7"/>
          <p:cNvSpPr>
            <a:spLocks/>
          </p:cNvSpPr>
          <p:nvPr/>
        </p:nvSpPr>
        <p:spPr bwMode="auto">
          <a:xfrm rot="-16429973" flipH="1" flipV="1">
            <a:off x="2555082" y="1489869"/>
            <a:ext cx="298450" cy="274637"/>
          </a:xfrm>
          <a:custGeom>
            <a:avLst/>
            <a:gdLst>
              <a:gd name="G0" fmla="+- 0 0 0"/>
              <a:gd name="G1" fmla="+- 21319 0 0"/>
              <a:gd name="G2" fmla="+- 21600 0 0"/>
              <a:gd name="T0" fmla="*/ 3470 w 21600"/>
              <a:gd name="T1" fmla="*/ 0 h 24343"/>
              <a:gd name="T2" fmla="*/ 21387 w 21600"/>
              <a:gd name="T3" fmla="*/ 24343 h 24343"/>
              <a:gd name="T4" fmla="*/ 0 w 21600"/>
              <a:gd name="T5" fmla="*/ 21319 h 24343"/>
            </a:gdLst>
            <a:ahLst/>
            <a:cxnLst>
              <a:cxn ang="0">
                <a:pos x="T0" y="T1"/>
              </a:cxn>
              <a:cxn ang="0">
                <a:pos x="T2" y="T3"/>
              </a:cxn>
              <a:cxn ang="0">
                <a:pos x="T4" y="T5"/>
              </a:cxn>
            </a:cxnLst>
            <a:rect l="0" t="0" r="r" b="b"/>
            <a:pathLst>
              <a:path w="21600" h="24343" fill="none" extrusionOk="0">
                <a:moveTo>
                  <a:pt x="3470" y="-1"/>
                </a:moveTo>
                <a:cubicBezTo>
                  <a:pt x="13922" y="1700"/>
                  <a:pt x="21600" y="10729"/>
                  <a:pt x="21600" y="21319"/>
                </a:cubicBezTo>
                <a:cubicBezTo>
                  <a:pt x="21600" y="22330"/>
                  <a:pt x="21528" y="23341"/>
                  <a:pt x="21387" y="24343"/>
                </a:cubicBezTo>
              </a:path>
              <a:path w="21600" h="24343" stroke="0" extrusionOk="0">
                <a:moveTo>
                  <a:pt x="3470" y="-1"/>
                </a:moveTo>
                <a:cubicBezTo>
                  <a:pt x="13922" y="1700"/>
                  <a:pt x="21600" y="10729"/>
                  <a:pt x="21600" y="21319"/>
                </a:cubicBezTo>
                <a:cubicBezTo>
                  <a:pt x="21600" y="22330"/>
                  <a:pt x="21528" y="23341"/>
                  <a:pt x="21387" y="24343"/>
                </a:cubicBezTo>
                <a:lnTo>
                  <a:pt x="0" y="21319"/>
                </a:lnTo>
                <a:close/>
              </a:path>
            </a:pathLst>
          </a:custGeom>
          <a:noFill/>
          <a:ln w="317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456" name="Arc 8"/>
          <p:cNvSpPr>
            <a:spLocks/>
          </p:cNvSpPr>
          <p:nvPr/>
        </p:nvSpPr>
        <p:spPr bwMode="auto">
          <a:xfrm rot="-16429973" flipH="1" flipV="1">
            <a:off x="2606675" y="1560513"/>
            <a:ext cx="220663" cy="1857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457" name="Line 9"/>
          <p:cNvSpPr>
            <a:spLocks noChangeShapeType="1"/>
          </p:cNvSpPr>
          <p:nvPr/>
        </p:nvSpPr>
        <p:spPr bwMode="auto">
          <a:xfrm flipV="1">
            <a:off x="2994025" y="1704975"/>
            <a:ext cx="0" cy="928688"/>
          </a:xfrm>
          <a:prstGeom prst="line">
            <a:avLst/>
          </a:prstGeom>
          <a:noFill/>
          <a:ln w="317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58" name="Arc 10"/>
          <p:cNvSpPr>
            <a:spLocks/>
          </p:cNvSpPr>
          <p:nvPr/>
        </p:nvSpPr>
        <p:spPr bwMode="auto">
          <a:xfrm rot="-10698403" flipH="1" flipV="1">
            <a:off x="2798763" y="1538288"/>
            <a:ext cx="196850" cy="184150"/>
          </a:xfrm>
          <a:custGeom>
            <a:avLst/>
            <a:gdLst>
              <a:gd name="G0" fmla="+- 1994 0 0"/>
              <a:gd name="G1" fmla="+- 21600 0 0"/>
              <a:gd name="G2" fmla="+- 21600 0 0"/>
              <a:gd name="T0" fmla="*/ 0 w 23594"/>
              <a:gd name="T1" fmla="*/ 93 h 21600"/>
              <a:gd name="T2" fmla="*/ 23594 w 23594"/>
              <a:gd name="T3" fmla="*/ 21600 h 21600"/>
              <a:gd name="T4" fmla="*/ 1994 w 23594"/>
              <a:gd name="T5" fmla="*/ 21600 h 21600"/>
            </a:gdLst>
            <a:ahLst/>
            <a:cxnLst>
              <a:cxn ang="0">
                <a:pos x="T0" y="T1"/>
              </a:cxn>
              <a:cxn ang="0">
                <a:pos x="T2" y="T3"/>
              </a:cxn>
              <a:cxn ang="0">
                <a:pos x="T4" y="T5"/>
              </a:cxn>
            </a:cxnLst>
            <a:rect l="0" t="0" r="r" b="b"/>
            <a:pathLst>
              <a:path w="23594" h="21600" fill="none" extrusionOk="0">
                <a:moveTo>
                  <a:pt x="-1" y="92"/>
                </a:moveTo>
                <a:cubicBezTo>
                  <a:pt x="662" y="30"/>
                  <a:pt x="1328" y="-1"/>
                  <a:pt x="1994" y="0"/>
                </a:cubicBezTo>
                <a:cubicBezTo>
                  <a:pt x="13923" y="0"/>
                  <a:pt x="23594" y="9670"/>
                  <a:pt x="23594" y="21600"/>
                </a:cubicBezTo>
              </a:path>
              <a:path w="23594" h="21600" stroke="0" extrusionOk="0">
                <a:moveTo>
                  <a:pt x="-1" y="92"/>
                </a:moveTo>
                <a:cubicBezTo>
                  <a:pt x="662" y="30"/>
                  <a:pt x="1328" y="-1"/>
                  <a:pt x="1994" y="0"/>
                </a:cubicBezTo>
                <a:cubicBezTo>
                  <a:pt x="13923" y="0"/>
                  <a:pt x="23594" y="9670"/>
                  <a:pt x="23594" y="21600"/>
                </a:cubicBezTo>
                <a:lnTo>
                  <a:pt x="1994" y="21600"/>
                </a:lnTo>
                <a:close/>
              </a:path>
            </a:pathLst>
          </a:custGeom>
          <a:noFill/>
          <a:ln w="317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459" name="Line 11"/>
          <p:cNvSpPr>
            <a:spLocks noChangeShapeType="1"/>
          </p:cNvSpPr>
          <p:nvPr/>
        </p:nvSpPr>
        <p:spPr bwMode="auto">
          <a:xfrm flipH="1">
            <a:off x="3046413" y="2454275"/>
            <a:ext cx="92075" cy="77788"/>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60" name="Line 12"/>
          <p:cNvSpPr>
            <a:spLocks noChangeShapeType="1"/>
          </p:cNvSpPr>
          <p:nvPr/>
        </p:nvSpPr>
        <p:spPr bwMode="auto">
          <a:xfrm>
            <a:off x="1955800" y="2609850"/>
            <a:ext cx="177482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61" name="Line 13"/>
          <p:cNvSpPr>
            <a:spLocks noChangeShapeType="1"/>
          </p:cNvSpPr>
          <p:nvPr/>
        </p:nvSpPr>
        <p:spPr bwMode="auto">
          <a:xfrm flipV="1">
            <a:off x="1957388" y="2614613"/>
            <a:ext cx="95250" cy="1031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62" name="Line 14"/>
          <p:cNvSpPr>
            <a:spLocks noChangeShapeType="1"/>
          </p:cNvSpPr>
          <p:nvPr/>
        </p:nvSpPr>
        <p:spPr bwMode="auto">
          <a:xfrm flipV="1">
            <a:off x="1965325" y="2614613"/>
            <a:ext cx="184150" cy="20002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63" name="Text Box 15"/>
          <p:cNvSpPr txBox="1">
            <a:spLocks noChangeArrowheads="1"/>
          </p:cNvSpPr>
          <p:nvPr/>
        </p:nvSpPr>
        <p:spPr bwMode="auto">
          <a:xfrm>
            <a:off x="2373313" y="2662238"/>
            <a:ext cx="10826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000" b="1"/>
              <a:t>FLOWCELL</a:t>
            </a:r>
          </a:p>
        </p:txBody>
      </p:sp>
      <p:sp>
        <p:nvSpPr>
          <p:cNvPr id="488464" name="Line 16"/>
          <p:cNvSpPr>
            <a:spLocks noChangeShapeType="1"/>
          </p:cNvSpPr>
          <p:nvPr/>
        </p:nvSpPr>
        <p:spPr bwMode="auto">
          <a:xfrm flipV="1">
            <a:off x="2546350" y="2614613"/>
            <a:ext cx="84138" cy="904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65" name="Line 17"/>
          <p:cNvSpPr>
            <a:spLocks noChangeShapeType="1"/>
          </p:cNvSpPr>
          <p:nvPr/>
        </p:nvSpPr>
        <p:spPr bwMode="auto">
          <a:xfrm flipV="1">
            <a:off x="2062163" y="2614613"/>
            <a:ext cx="182562" cy="20002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66" name="Line 18"/>
          <p:cNvSpPr>
            <a:spLocks noChangeShapeType="1"/>
          </p:cNvSpPr>
          <p:nvPr/>
        </p:nvSpPr>
        <p:spPr bwMode="auto">
          <a:xfrm flipV="1">
            <a:off x="2165350" y="2614613"/>
            <a:ext cx="182563" cy="20002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67" name="Line 19"/>
          <p:cNvSpPr>
            <a:spLocks noChangeShapeType="1"/>
          </p:cNvSpPr>
          <p:nvPr/>
        </p:nvSpPr>
        <p:spPr bwMode="auto">
          <a:xfrm flipV="1">
            <a:off x="2263775" y="2614613"/>
            <a:ext cx="184150" cy="20002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68" name="Line 20"/>
          <p:cNvSpPr>
            <a:spLocks noChangeShapeType="1"/>
          </p:cNvSpPr>
          <p:nvPr/>
        </p:nvSpPr>
        <p:spPr bwMode="auto">
          <a:xfrm flipV="1">
            <a:off x="2355850" y="2614613"/>
            <a:ext cx="184150" cy="20002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69" name="Line 21"/>
          <p:cNvSpPr>
            <a:spLocks noChangeShapeType="1"/>
          </p:cNvSpPr>
          <p:nvPr/>
        </p:nvSpPr>
        <p:spPr bwMode="auto">
          <a:xfrm flipV="1">
            <a:off x="2630488" y="2614613"/>
            <a:ext cx="84137" cy="904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70" name="Line 22"/>
          <p:cNvSpPr>
            <a:spLocks noChangeShapeType="1"/>
          </p:cNvSpPr>
          <p:nvPr/>
        </p:nvSpPr>
        <p:spPr bwMode="auto">
          <a:xfrm flipV="1">
            <a:off x="2717800" y="2614613"/>
            <a:ext cx="84138" cy="904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71" name="Line 23"/>
          <p:cNvSpPr>
            <a:spLocks noChangeShapeType="1"/>
          </p:cNvSpPr>
          <p:nvPr/>
        </p:nvSpPr>
        <p:spPr bwMode="auto">
          <a:xfrm flipV="1">
            <a:off x="2801938" y="2614613"/>
            <a:ext cx="84137" cy="904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72" name="Line 24"/>
          <p:cNvSpPr>
            <a:spLocks noChangeShapeType="1"/>
          </p:cNvSpPr>
          <p:nvPr/>
        </p:nvSpPr>
        <p:spPr bwMode="auto">
          <a:xfrm flipV="1">
            <a:off x="2874963" y="2614613"/>
            <a:ext cx="84137" cy="904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73" name="Line 25"/>
          <p:cNvSpPr>
            <a:spLocks noChangeShapeType="1"/>
          </p:cNvSpPr>
          <p:nvPr/>
        </p:nvSpPr>
        <p:spPr bwMode="auto">
          <a:xfrm flipV="1">
            <a:off x="2947988" y="2614613"/>
            <a:ext cx="84137" cy="904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74" name="Line 26"/>
          <p:cNvSpPr>
            <a:spLocks noChangeShapeType="1"/>
          </p:cNvSpPr>
          <p:nvPr/>
        </p:nvSpPr>
        <p:spPr bwMode="auto">
          <a:xfrm flipV="1">
            <a:off x="3035300" y="2614613"/>
            <a:ext cx="84138" cy="904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75" name="Line 27"/>
          <p:cNvSpPr>
            <a:spLocks noChangeShapeType="1"/>
          </p:cNvSpPr>
          <p:nvPr/>
        </p:nvSpPr>
        <p:spPr bwMode="auto">
          <a:xfrm flipV="1">
            <a:off x="3119438" y="2614613"/>
            <a:ext cx="84137" cy="904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76" name="Line 28"/>
          <p:cNvSpPr>
            <a:spLocks noChangeShapeType="1"/>
          </p:cNvSpPr>
          <p:nvPr/>
        </p:nvSpPr>
        <p:spPr bwMode="auto">
          <a:xfrm flipV="1">
            <a:off x="3200400" y="2614613"/>
            <a:ext cx="84138" cy="904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77" name="Line 29"/>
          <p:cNvSpPr>
            <a:spLocks noChangeShapeType="1"/>
          </p:cNvSpPr>
          <p:nvPr/>
        </p:nvSpPr>
        <p:spPr bwMode="auto">
          <a:xfrm flipV="1">
            <a:off x="3189288" y="2614613"/>
            <a:ext cx="184150" cy="20002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78" name="Line 30"/>
          <p:cNvSpPr>
            <a:spLocks noChangeShapeType="1"/>
          </p:cNvSpPr>
          <p:nvPr/>
        </p:nvSpPr>
        <p:spPr bwMode="auto">
          <a:xfrm flipV="1">
            <a:off x="3292475" y="2614613"/>
            <a:ext cx="184150" cy="20002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79" name="Line 31"/>
          <p:cNvSpPr>
            <a:spLocks noChangeShapeType="1"/>
          </p:cNvSpPr>
          <p:nvPr/>
        </p:nvSpPr>
        <p:spPr bwMode="auto">
          <a:xfrm flipV="1">
            <a:off x="3392488" y="2614613"/>
            <a:ext cx="184150" cy="20002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80" name="Line 32"/>
          <p:cNvSpPr>
            <a:spLocks noChangeShapeType="1"/>
          </p:cNvSpPr>
          <p:nvPr/>
        </p:nvSpPr>
        <p:spPr bwMode="auto">
          <a:xfrm flipV="1">
            <a:off x="3487738" y="2614613"/>
            <a:ext cx="184150" cy="20002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81" name="Line 33"/>
          <p:cNvSpPr>
            <a:spLocks noChangeShapeType="1"/>
          </p:cNvSpPr>
          <p:nvPr/>
        </p:nvSpPr>
        <p:spPr bwMode="auto">
          <a:xfrm flipH="1">
            <a:off x="2628900" y="2476500"/>
            <a:ext cx="60325" cy="66675"/>
          </a:xfrm>
          <a:prstGeom prst="line">
            <a:avLst/>
          </a:prstGeom>
          <a:noFill/>
          <a:ln w="190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482" name="Line 34"/>
          <p:cNvSpPr>
            <a:spLocks noChangeShapeType="1"/>
          </p:cNvSpPr>
          <p:nvPr/>
        </p:nvSpPr>
        <p:spPr bwMode="auto">
          <a:xfrm flipV="1">
            <a:off x="2632075" y="1743075"/>
            <a:ext cx="0" cy="800100"/>
          </a:xfrm>
          <a:prstGeom prst="line">
            <a:avLst/>
          </a:prstGeom>
          <a:noFill/>
          <a:ln w="317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83" name="AutoShape 35"/>
          <p:cNvSpPr>
            <a:spLocks noChangeArrowheads="1"/>
          </p:cNvSpPr>
          <p:nvPr/>
        </p:nvSpPr>
        <p:spPr bwMode="auto">
          <a:xfrm>
            <a:off x="1843088" y="2874963"/>
            <a:ext cx="1941512" cy="404812"/>
          </a:xfrm>
          <a:prstGeom prst="flowChartAlternateProcess">
            <a:avLst/>
          </a:prstGeom>
          <a:noFill/>
          <a:ln w="15875">
            <a:solidFill>
              <a:schemeClr val="tx1"/>
            </a:solidFill>
            <a:miter lim="800000"/>
            <a:headEnd/>
            <a:tailEnd/>
          </a:ln>
          <a:effectLst/>
          <a:extLst>
            <a:ext uri="{909E8E84-426E-40DD-AFC4-6F175D3DCCD1}">
              <a14:hiddenFill xmlns:a14="http://schemas.microsoft.com/office/drawing/2010/main">
                <a:solidFill>
                  <a:schemeClr val="tx1">
                    <a:alpha val="59000"/>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b="1" baseline="-25000">
              <a:solidFill>
                <a:schemeClr val="bg1"/>
              </a:solidFill>
            </a:endParaRPr>
          </a:p>
        </p:txBody>
      </p:sp>
      <p:sp>
        <p:nvSpPr>
          <p:cNvPr id="488484" name="Text Box 36"/>
          <p:cNvSpPr txBox="1">
            <a:spLocks noChangeArrowheads="1"/>
          </p:cNvSpPr>
          <p:nvPr/>
        </p:nvSpPr>
        <p:spPr bwMode="auto">
          <a:xfrm>
            <a:off x="2193925" y="2946400"/>
            <a:ext cx="1328738" cy="3048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943100" indent="-457200">
              <a:defRPr>
                <a:solidFill>
                  <a:schemeClr val="tx1"/>
                </a:solidFill>
                <a:latin typeface="Arial" charset="0"/>
              </a:defRPr>
            </a:lvl4pPr>
            <a:lvl5pPr marL="2590800" indent="-457200">
              <a:defRPr>
                <a:solidFill>
                  <a:schemeClr val="tx1"/>
                </a:solidFill>
                <a:latin typeface="Arial" charset="0"/>
              </a:defRPr>
            </a:lvl5pPr>
            <a:lvl6pPr marL="3048000" indent="-457200" fontAlgn="base">
              <a:spcBef>
                <a:spcPct val="0"/>
              </a:spcBef>
              <a:spcAft>
                <a:spcPct val="0"/>
              </a:spcAft>
              <a:defRPr>
                <a:solidFill>
                  <a:schemeClr val="tx1"/>
                </a:solidFill>
                <a:latin typeface="Arial" charset="0"/>
              </a:defRPr>
            </a:lvl6pPr>
            <a:lvl7pPr marL="3505200" indent="-457200" fontAlgn="base">
              <a:spcBef>
                <a:spcPct val="0"/>
              </a:spcBef>
              <a:spcAft>
                <a:spcPct val="0"/>
              </a:spcAft>
              <a:defRPr>
                <a:solidFill>
                  <a:schemeClr val="tx1"/>
                </a:solidFill>
                <a:latin typeface="Arial" charset="0"/>
              </a:defRPr>
            </a:lvl7pPr>
            <a:lvl8pPr marL="3962400" indent="-457200" fontAlgn="base">
              <a:spcBef>
                <a:spcPct val="0"/>
              </a:spcBef>
              <a:spcAft>
                <a:spcPct val="0"/>
              </a:spcAft>
              <a:defRPr>
                <a:solidFill>
                  <a:schemeClr val="tx1"/>
                </a:solidFill>
                <a:latin typeface="Arial" charset="0"/>
              </a:defRPr>
            </a:lvl8pPr>
            <a:lvl9pPr marL="4419600" indent="-457200" fontAlgn="base">
              <a:spcBef>
                <a:spcPct val="0"/>
              </a:spcBef>
              <a:spcAft>
                <a:spcPct val="0"/>
              </a:spcAft>
              <a:defRPr>
                <a:solidFill>
                  <a:schemeClr val="tx1"/>
                </a:solidFill>
                <a:latin typeface="Arial" charset="0"/>
              </a:defRPr>
            </a:lvl9pPr>
          </a:lstStyle>
          <a:p>
            <a:pPr algn="ctr"/>
            <a:r>
              <a:rPr lang="en-GB" altLang="en-US" sz="1400"/>
              <a:t>Linearize DNA</a:t>
            </a:r>
          </a:p>
        </p:txBody>
      </p:sp>
      <p:grpSp>
        <p:nvGrpSpPr>
          <p:cNvPr id="488485" name="Group 37"/>
          <p:cNvGrpSpPr>
            <a:grpSpLocks/>
          </p:cNvGrpSpPr>
          <p:nvPr/>
        </p:nvGrpSpPr>
        <p:grpSpPr bwMode="auto">
          <a:xfrm>
            <a:off x="4214813" y="1308100"/>
            <a:ext cx="3359150" cy="1931988"/>
            <a:chOff x="2711" y="696"/>
            <a:chExt cx="2116" cy="1217"/>
          </a:xfrm>
        </p:grpSpPr>
        <p:grpSp>
          <p:nvGrpSpPr>
            <p:cNvPr id="488486" name="Group 38"/>
            <p:cNvGrpSpPr>
              <a:grpSpLocks/>
            </p:cNvGrpSpPr>
            <p:nvPr/>
          </p:nvGrpSpPr>
          <p:grpSpPr bwMode="auto">
            <a:xfrm>
              <a:off x="3580" y="696"/>
              <a:ext cx="1247" cy="1217"/>
              <a:chOff x="3668" y="688"/>
              <a:chExt cx="1247" cy="1217"/>
            </a:xfrm>
          </p:grpSpPr>
          <p:sp>
            <p:nvSpPr>
              <p:cNvPr id="488487" name="Text Box 39"/>
              <p:cNvSpPr txBox="1">
                <a:spLocks noChangeArrowheads="1"/>
              </p:cNvSpPr>
              <p:nvPr/>
            </p:nvSpPr>
            <p:spPr bwMode="auto">
              <a:xfrm>
                <a:off x="4338" y="816"/>
                <a:ext cx="476"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943100" indent="-457200">
                  <a:defRPr>
                    <a:solidFill>
                      <a:schemeClr val="tx1"/>
                    </a:solidFill>
                    <a:latin typeface="Arial" charset="0"/>
                  </a:defRPr>
                </a:lvl4pPr>
                <a:lvl5pPr marL="2590800" indent="-457200">
                  <a:defRPr>
                    <a:solidFill>
                      <a:schemeClr val="tx1"/>
                    </a:solidFill>
                    <a:latin typeface="Arial" charset="0"/>
                  </a:defRPr>
                </a:lvl5pPr>
                <a:lvl6pPr marL="3048000" indent="-457200" fontAlgn="base">
                  <a:spcBef>
                    <a:spcPct val="0"/>
                  </a:spcBef>
                  <a:spcAft>
                    <a:spcPct val="0"/>
                  </a:spcAft>
                  <a:defRPr>
                    <a:solidFill>
                      <a:schemeClr val="tx1"/>
                    </a:solidFill>
                    <a:latin typeface="Arial" charset="0"/>
                  </a:defRPr>
                </a:lvl6pPr>
                <a:lvl7pPr marL="3505200" indent="-457200" fontAlgn="base">
                  <a:spcBef>
                    <a:spcPct val="0"/>
                  </a:spcBef>
                  <a:spcAft>
                    <a:spcPct val="0"/>
                  </a:spcAft>
                  <a:defRPr>
                    <a:solidFill>
                      <a:schemeClr val="tx1"/>
                    </a:solidFill>
                    <a:latin typeface="Arial" charset="0"/>
                  </a:defRPr>
                </a:lvl7pPr>
                <a:lvl8pPr marL="3962400" indent="-457200" fontAlgn="base">
                  <a:spcBef>
                    <a:spcPct val="0"/>
                  </a:spcBef>
                  <a:spcAft>
                    <a:spcPct val="0"/>
                  </a:spcAft>
                  <a:defRPr>
                    <a:solidFill>
                      <a:schemeClr val="tx1"/>
                    </a:solidFill>
                    <a:latin typeface="Arial" charset="0"/>
                  </a:defRPr>
                </a:lvl8pPr>
                <a:lvl9pPr marL="4419600" indent="-457200" fontAlgn="base">
                  <a:spcBef>
                    <a:spcPct val="0"/>
                  </a:spcBef>
                  <a:spcAft>
                    <a:spcPct val="0"/>
                  </a:spcAft>
                  <a:defRPr>
                    <a:solidFill>
                      <a:schemeClr val="tx1"/>
                    </a:solidFill>
                    <a:latin typeface="Arial" charset="0"/>
                  </a:defRPr>
                </a:lvl9pPr>
              </a:lstStyle>
              <a:p>
                <a:pPr algn="ctr"/>
                <a:endParaRPr lang="en-GB" altLang="en-US" sz="1400">
                  <a:solidFill>
                    <a:srgbClr val="008000"/>
                  </a:solidFill>
                </a:endParaRPr>
              </a:p>
              <a:p>
                <a:pPr algn="ctr"/>
                <a:r>
                  <a:rPr lang="en-GB" altLang="en-US" sz="1400">
                    <a:solidFill>
                      <a:srgbClr val="339966"/>
                    </a:solidFill>
                  </a:rPr>
                  <a:t>Read</a:t>
                </a:r>
                <a:r>
                  <a:rPr lang="en-GB" altLang="en-US" sz="1400">
                    <a:solidFill>
                      <a:srgbClr val="008000"/>
                    </a:solidFill>
                  </a:rPr>
                  <a:t> </a:t>
                </a:r>
                <a:r>
                  <a:rPr lang="en-GB" altLang="en-US" sz="1400">
                    <a:solidFill>
                      <a:srgbClr val="339966"/>
                    </a:solidFill>
                  </a:rPr>
                  <a:t>1</a:t>
                </a:r>
                <a:endParaRPr lang="en-GB" altLang="en-US" sz="1400">
                  <a:solidFill>
                    <a:srgbClr val="008000"/>
                  </a:solidFill>
                </a:endParaRPr>
              </a:p>
            </p:txBody>
          </p:sp>
          <p:sp>
            <p:nvSpPr>
              <p:cNvPr id="488488" name="Line 40"/>
              <p:cNvSpPr>
                <a:spLocks noChangeShapeType="1"/>
              </p:cNvSpPr>
              <p:nvPr/>
            </p:nvSpPr>
            <p:spPr bwMode="auto">
              <a:xfrm flipV="1">
                <a:off x="4401" y="688"/>
                <a:ext cx="0" cy="166"/>
              </a:xfrm>
              <a:prstGeom prst="line">
                <a:avLst/>
              </a:prstGeom>
              <a:noFill/>
              <a:ln w="254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89" name="Line 41"/>
              <p:cNvSpPr>
                <a:spLocks noChangeShapeType="1"/>
              </p:cNvSpPr>
              <p:nvPr/>
            </p:nvSpPr>
            <p:spPr bwMode="auto">
              <a:xfrm flipV="1">
                <a:off x="4358" y="688"/>
                <a:ext cx="3" cy="806"/>
              </a:xfrm>
              <a:prstGeom prst="line">
                <a:avLst/>
              </a:prstGeom>
              <a:noFill/>
              <a:ln w="317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90" name="Line 42"/>
              <p:cNvSpPr>
                <a:spLocks noChangeShapeType="1"/>
              </p:cNvSpPr>
              <p:nvPr/>
            </p:nvSpPr>
            <p:spPr bwMode="auto">
              <a:xfrm>
                <a:off x="3712" y="1479"/>
                <a:ext cx="117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91" name="Line 43"/>
              <p:cNvSpPr>
                <a:spLocks noChangeShapeType="1"/>
              </p:cNvSpPr>
              <p:nvPr/>
            </p:nvSpPr>
            <p:spPr bwMode="auto">
              <a:xfrm flipV="1">
                <a:off x="3713" y="1482"/>
                <a:ext cx="63" cy="6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92" name="Line 44"/>
              <p:cNvSpPr>
                <a:spLocks noChangeShapeType="1"/>
              </p:cNvSpPr>
              <p:nvPr/>
            </p:nvSpPr>
            <p:spPr bwMode="auto">
              <a:xfrm flipV="1">
                <a:off x="3719" y="1482"/>
                <a:ext cx="121" cy="1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93" name="Text Box 45"/>
              <p:cNvSpPr txBox="1">
                <a:spLocks noChangeArrowheads="1"/>
              </p:cNvSpPr>
              <p:nvPr/>
            </p:nvSpPr>
            <p:spPr bwMode="auto">
              <a:xfrm>
                <a:off x="4003" y="1510"/>
                <a:ext cx="65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000" b="1"/>
                  <a:t>FLOWCELL</a:t>
                </a:r>
              </a:p>
            </p:txBody>
          </p:sp>
          <p:sp>
            <p:nvSpPr>
              <p:cNvPr id="488494" name="Line 46"/>
              <p:cNvSpPr>
                <a:spLocks noChangeShapeType="1"/>
              </p:cNvSpPr>
              <p:nvPr/>
            </p:nvSpPr>
            <p:spPr bwMode="auto">
              <a:xfrm flipV="1">
                <a:off x="4103" y="1482"/>
                <a:ext cx="56" cy="5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95" name="Line 47"/>
              <p:cNvSpPr>
                <a:spLocks noChangeShapeType="1"/>
              </p:cNvSpPr>
              <p:nvPr/>
            </p:nvSpPr>
            <p:spPr bwMode="auto">
              <a:xfrm flipV="1">
                <a:off x="3782" y="1482"/>
                <a:ext cx="122" cy="1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96" name="Line 48"/>
              <p:cNvSpPr>
                <a:spLocks noChangeShapeType="1"/>
              </p:cNvSpPr>
              <p:nvPr/>
            </p:nvSpPr>
            <p:spPr bwMode="auto">
              <a:xfrm flipV="1">
                <a:off x="3851" y="1482"/>
                <a:ext cx="121" cy="1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97" name="Line 49"/>
              <p:cNvSpPr>
                <a:spLocks noChangeShapeType="1"/>
              </p:cNvSpPr>
              <p:nvPr/>
            </p:nvSpPr>
            <p:spPr bwMode="auto">
              <a:xfrm flipV="1">
                <a:off x="3916" y="1482"/>
                <a:ext cx="122" cy="1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98" name="Line 50"/>
              <p:cNvSpPr>
                <a:spLocks noChangeShapeType="1"/>
              </p:cNvSpPr>
              <p:nvPr/>
            </p:nvSpPr>
            <p:spPr bwMode="auto">
              <a:xfrm flipV="1">
                <a:off x="3977" y="1482"/>
                <a:ext cx="122" cy="1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499" name="Line 51"/>
              <p:cNvSpPr>
                <a:spLocks noChangeShapeType="1"/>
              </p:cNvSpPr>
              <p:nvPr/>
            </p:nvSpPr>
            <p:spPr bwMode="auto">
              <a:xfrm flipV="1">
                <a:off x="4159" y="1482"/>
                <a:ext cx="56" cy="5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00" name="Line 52"/>
              <p:cNvSpPr>
                <a:spLocks noChangeShapeType="1"/>
              </p:cNvSpPr>
              <p:nvPr/>
            </p:nvSpPr>
            <p:spPr bwMode="auto">
              <a:xfrm flipV="1">
                <a:off x="4217" y="1482"/>
                <a:ext cx="56" cy="5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01" name="Line 53"/>
              <p:cNvSpPr>
                <a:spLocks noChangeShapeType="1"/>
              </p:cNvSpPr>
              <p:nvPr/>
            </p:nvSpPr>
            <p:spPr bwMode="auto">
              <a:xfrm flipV="1">
                <a:off x="4273" y="1482"/>
                <a:ext cx="56" cy="5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02" name="Line 54"/>
              <p:cNvSpPr>
                <a:spLocks noChangeShapeType="1"/>
              </p:cNvSpPr>
              <p:nvPr/>
            </p:nvSpPr>
            <p:spPr bwMode="auto">
              <a:xfrm flipV="1">
                <a:off x="4321" y="1482"/>
                <a:ext cx="56" cy="5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03" name="Line 55"/>
              <p:cNvSpPr>
                <a:spLocks noChangeShapeType="1"/>
              </p:cNvSpPr>
              <p:nvPr/>
            </p:nvSpPr>
            <p:spPr bwMode="auto">
              <a:xfrm flipV="1">
                <a:off x="4369" y="1482"/>
                <a:ext cx="56" cy="5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04" name="Line 56"/>
              <p:cNvSpPr>
                <a:spLocks noChangeShapeType="1"/>
              </p:cNvSpPr>
              <p:nvPr/>
            </p:nvSpPr>
            <p:spPr bwMode="auto">
              <a:xfrm flipV="1">
                <a:off x="4428" y="1482"/>
                <a:ext cx="55" cy="5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05" name="Line 57"/>
              <p:cNvSpPr>
                <a:spLocks noChangeShapeType="1"/>
              </p:cNvSpPr>
              <p:nvPr/>
            </p:nvSpPr>
            <p:spPr bwMode="auto">
              <a:xfrm flipV="1">
                <a:off x="4483" y="1482"/>
                <a:ext cx="56" cy="5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06" name="Line 58"/>
              <p:cNvSpPr>
                <a:spLocks noChangeShapeType="1"/>
              </p:cNvSpPr>
              <p:nvPr/>
            </p:nvSpPr>
            <p:spPr bwMode="auto">
              <a:xfrm flipV="1">
                <a:off x="4537" y="1482"/>
                <a:ext cx="55" cy="5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07" name="Line 59"/>
              <p:cNvSpPr>
                <a:spLocks noChangeShapeType="1"/>
              </p:cNvSpPr>
              <p:nvPr/>
            </p:nvSpPr>
            <p:spPr bwMode="auto">
              <a:xfrm flipV="1">
                <a:off x="4530" y="1482"/>
                <a:ext cx="122" cy="1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08" name="Line 60"/>
              <p:cNvSpPr>
                <a:spLocks noChangeShapeType="1"/>
              </p:cNvSpPr>
              <p:nvPr/>
            </p:nvSpPr>
            <p:spPr bwMode="auto">
              <a:xfrm flipV="1">
                <a:off x="4598" y="1482"/>
                <a:ext cx="122" cy="1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09" name="Line 61"/>
              <p:cNvSpPr>
                <a:spLocks noChangeShapeType="1"/>
              </p:cNvSpPr>
              <p:nvPr/>
            </p:nvSpPr>
            <p:spPr bwMode="auto">
              <a:xfrm flipV="1">
                <a:off x="4664" y="1482"/>
                <a:ext cx="122" cy="1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10" name="Line 62"/>
              <p:cNvSpPr>
                <a:spLocks noChangeShapeType="1"/>
              </p:cNvSpPr>
              <p:nvPr/>
            </p:nvSpPr>
            <p:spPr bwMode="auto">
              <a:xfrm flipV="1">
                <a:off x="4728" y="1482"/>
                <a:ext cx="121" cy="12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11" name="Line 63"/>
              <p:cNvSpPr>
                <a:spLocks noChangeShapeType="1"/>
              </p:cNvSpPr>
              <p:nvPr/>
            </p:nvSpPr>
            <p:spPr bwMode="auto">
              <a:xfrm flipV="1">
                <a:off x="4320" y="688"/>
                <a:ext cx="41" cy="42"/>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12" name="Line 64"/>
              <p:cNvSpPr>
                <a:spLocks noChangeShapeType="1"/>
              </p:cNvSpPr>
              <p:nvPr/>
            </p:nvSpPr>
            <p:spPr bwMode="auto">
              <a:xfrm flipH="1">
                <a:off x="4401" y="813"/>
                <a:ext cx="41" cy="41"/>
              </a:xfrm>
              <a:prstGeom prst="line">
                <a:avLst/>
              </a:prstGeom>
              <a:noFill/>
              <a:ln w="28575">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13" name="AutoShape 65"/>
              <p:cNvSpPr>
                <a:spLocks noChangeArrowheads="1"/>
              </p:cNvSpPr>
              <p:nvPr/>
            </p:nvSpPr>
            <p:spPr bwMode="auto">
              <a:xfrm>
                <a:off x="3668" y="1644"/>
                <a:ext cx="1247" cy="261"/>
              </a:xfrm>
              <a:prstGeom prst="flowChartAlternateProcess">
                <a:avLst/>
              </a:prstGeom>
              <a:noFill/>
              <a:ln w="15875">
                <a:solidFill>
                  <a:schemeClr val="tx1"/>
                </a:solidFill>
                <a:miter lim="800000"/>
                <a:headEnd/>
                <a:tailEnd/>
              </a:ln>
              <a:effectLst/>
              <a:extLst>
                <a:ext uri="{909E8E84-426E-40DD-AFC4-6F175D3DCCD1}">
                  <a14:hiddenFill xmlns:a14="http://schemas.microsoft.com/office/drawing/2010/main">
                    <a:solidFill>
                      <a:schemeClr val="tx1">
                        <a:alpha val="59000"/>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b="1" baseline="-25000"/>
              </a:p>
            </p:txBody>
          </p:sp>
          <p:sp>
            <p:nvSpPr>
              <p:cNvPr id="488514" name="Text Box 66"/>
              <p:cNvSpPr txBox="1">
                <a:spLocks noChangeArrowheads="1"/>
              </p:cNvSpPr>
              <p:nvPr/>
            </p:nvSpPr>
            <p:spPr bwMode="auto">
              <a:xfrm>
                <a:off x="3733" y="1689"/>
                <a:ext cx="1171" cy="19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943100" indent="-457200">
                  <a:defRPr>
                    <a:solidFill>
                      <a:schemeClr val="tx1"/>
                    </a:solidFill>
                    <a:latin typeface="Arial" charset="0"/>
                  </a:defRPr>
                </a:lvl4pPr>
                <a:lvl5pPr marL="2590800" indent="-457200">
                  <a:defRPr>
                    <a:solidFill>
                      <a:schemeClr val="tx1"/>
                    </a:solidFill>
                    <a:latin typeface="Arial" charset="0"/>
                  </a:defRPr>
                </a:lvl5pPr>
                <a:lvl6pPr marL="3048000" indent="-457200" fontAlgn="base">
                  <a:spcBef>
                    <a:spcPct val="0"/>
                  </a:spcBef>
                  <a:spcAft>
                    <a:spcPct val="0"/>
                  </a:spcAft>
                  <a:defRPr>
                    <a:solidFill>
                      <a:schemeClr val="tx1"/>
                    </a:solidFill>
                    <a:latin typeface="Arial" charset="0"/>
                  </a:defRPr>
                </a:lvl6pPr>
                <a:lvl7pPr marL="3505200" indent="-457200" fontAlgn="base">
                  <a:spcBef>
                    <a:spcPct val="0"/>
                  </a:spcBef>
                  <a:spcAft>
                    <a:spcPct val="0"/>
                  </a:spcAft>
                  <a:defRPr>
                    <a:solidFill>
                      <a:schemeClr val="tx1"/>
                    </a:solidFill>
                    <a:latin typeface="Arial" charset="0"/>
                  </a:defRPr>
                </a:lvl7pPr>
                <a:lvl8pPr marL="3962400" indent="-457200" fontAlgn="base">
                  <a:spcBef>
                    <a:spcPct val="0"/>
                  </a:spcBef>
                  <a:spcAft>
                    <a:spcPct val="0"/>
                  </a:spcAft>
                  <a:defRPr>
                    <a:solidFill>
                      <a:schemeClr val="tx1"/>
                    </a:solidFill>
                    <a:latin typeface="Arial" charset="0"/>
                  </a:defRPr>
                </a:lvl8pPr>
                <a:lvl9pPr marL="4419600" indent="-457200" fontAlgn="base">
                  <a:spcBef>
                    <a:spcPct val="0"/>
                  </a:spcBef>
                  <a:spcAft>
                    <a:spcPct val="0"/>
                  </a:spcAft>
                  <a:defRPr>
                    <a:solidFill>
                      <a:schemeClr val="tx1"/>
                    </a:solidFill>
                    <a:latin typeface="Arial" charset="0"/>
                  </a:defRPr>
                </a:lvl9pPr>
              </a:lstStyle>
              <a:p>
                <a:pPr algn="ctr"/>
                <a:r>
                  <a:rPr lang="en-GB" altLang="en-US" sz="1400"/>
                  <a:t>Sequence 1st strand </a:t>
                </a:r>
              </a:p>
            </p:txBody>
          </p:sp>
        </p:grpSp>
        <p:sp>
          <p:nvSpPr>
            <p:cNvPr id="488515" name="AutoShape 67"/>
            <p:cNvSpPr>
              <a:spLocks noChangeArrowheads="1"/>
            </p:cNvSpPr>
            <p:nvPr/>
          </p:nvSpPr>
          <p:spPr bwMode="auto">
            <a:xfrm>
              <a:off x="2711" y="1183"/>
              <a:ext cx="338" cy="158"/>
            </a:xfrm>
            <a:prstGeom prst="rightArrow">
              <a:avLst>
                <a:gd name="adj1" fmla="val 50000"/>
                <a:gd name="adj2" fmla="val 53481"/>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88516" name="Group 68"/>
          <p:cNvGrpSpPr>
            <a:grpSpLocks/>
          </p:cNvGrpSpPr>
          <p:nvPr/>
        </p:nvGrpSpPr>
        <p:grpSpPr bwMode="auto">
          <a:xfrm>
            <a:off x="4214813" y="4630738"/>
            <a:ext cx="3357562" cy="2090737"/>
            <a:chOff x="2711" y="2789"/>
            <a:chExt cx="2115" cy="1317"/>
          </a:xfrm>
        </p:grpSpPr>
        <p:grpSp>
          <p:nvGrpSpPr>
            <p:cNvPr id="488517" name="Group 69"/>
            <p:cNvGrpSpPr>
              <a:grpSpLocks/>
            </p:cNvGrpSpPr>
            <p:nvPr/>
          </p:nvGrpSpPr>
          <p:grpSpPr bwMode="auto">
            <a:xfrm>
              <a:off x="3567" y="2789"/>
              <a:ext cx="1259" cy="1317"/>
              <a:chOff x="3703" y="2814"/>
              <a:chExt cx="1259" cy="1317"/>
            </a:xfrm>
          </p:grpSpPr>
          <p:sp>
            <p:nvSpPr>
              <p:cNvPr id="488518" name="Text Box 70"/>
              <p:cNvSpPr txBox="1">
                <a:spLocks noChangeArrowheads="1"/>
              </p:cNvSpPr>
              <p:nvPr/>
            </p:nvSpPr>
            <p:spPr bwMode="auto">
              <a:xfrm>
                <a:off x="4305" y="2952"/>
                <a:ext cx="476"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943100" indent="-457200">
                  <a:defRPr>
                    <a:solidFill>
                      <a:schemeClr val="tx1"/>
                    </a:solidFill>
                    <a:latin typeface="Arial" charset="0"/>
                  </a:defRPr>
                </a:lvl4pPr>
                <a:lvl5pPr marL="2590800" indent="-457200">
                  <a:defRPr>
                    <a:solidFill>
                      <a:schemeClr val="tx1"/>
                    </a:solidFill>
                    <a:latin typeface="Arial" charset="0"/>
                  </a:defRPr>
                </a:lvl5pPr>
                <a:lvl6pPr marL="3048000" indent="-457200" fontAlgn="base">
                  <a:spcBef>
                    <a:spcPct val="0"/>
                  </a:spcBef>
                  <a:spcAft>
                    <a:spcPct val="0"/>
                  </a:spcAft>
                  <a:defRPr>
                    <a:solidFill>
                      <a:schemeClr val="tx1"/>
                    </a:solidFill>
                    <a:latin typeface="Arial" charset="0"/>
                  </a:defRPr>
                </a:lvl6pPr>
                <a:lvl7pPr marL="3505200" indent="-457200" fontAlgn="base">
                  <a:spcBef>
                    <a:spcPct val="0"/>
                  </a:spcBef>
                  <a:spcAft>
                    <a:spcPct val="0"/>
                  </a:spcAft>
                  <a:defRPr>
                    <a:solidFill>
                      <a:schemeClr val="tx1"/>
                    </a:solidFill>
                    <a:latin typeface="Arial" charset="0"/>
                  </a:defRPr>
                </a:lvl7pPr>
                <a:lvl8pPr marL="3962400" indent="-457200" fontAlgn="base">
                  <a:spcBef>
                    <a:spcPct val="0"/>
                  </a:spcBef>
                  <a:spcAft>
                    <a:spcPct val="0"/>
                  </a:spcAft>
                  <a:defRPr>
                    <a:solidFill>
                      <a:schemeClr val="tx1"/>
                    </a:solidFill>
                    <a:latin typeface="Arial" charset="0"/>
                  </a:defRPr>
                </a:lvl8pPr>
                <a:lvl9pPr marL="4419600" indent="-457200" fontAlgn="base">
                  <a:spcBef>
                    <a:spcPct val="0"/>
                  </a:spcBef>
                  <a:spcAft>
                    <a:spcPct val="0"/>
                  </a:spcAft>
                  <a:defRPr>
                    <a:solidFill>
                      <a:schemeClr val="tx1"/>
                    </a:solidFill>
                    <a:latin typeface="Arial" charset="0"/>
                  </a:defRPr>
                </a:lvl9pPr>
              </a:lstStyle>
              <a:p>
                <a:pPr algn="ctr"/>
                <a:endParaRPr lang="en-GB" altLang="en-US" sz="1400">
                  <a:solidFill>
                    <a:srgbClr val="5757FF"/>
                  </a:solidFill>
                </a:endParaRPr>
              </a:p>
              <a:p>
                <a:pPr algn="ctr"/>
                <a:r>
                  <a:rPr lang="en-GB" altLang="en-US" sz="1400">
                    <a:solidFill>
                      <a:srgbClr val="5757FF"/>
                    </a:solidFill>
                  </a:rPr>
                  <a:t>Read 2</a:t>
                </a:r>
              </a:p>
            </p:txBody>
          </p:sp>
          <p:sp>
            <p:nvSpPr>
              <p:cNvPr id="488519" name="Line 71"/>
              <p:cNvSpPr>
                <a:spLocks noChangeShapeType="1"/>
              </p:cNvSpPr>
              <p:nvPr/>
            </p:nvSpPr>
            <p:spPr bwMode="auto">
              <a:xfrm flipV="1">
                <a:off x="4367" y="2814"/>
                <a:ext cx="0" cy="180"/>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20" name="Line 72"/>
              <p:cNvSpPr>
                <a:spLocks noChangeShapeType="1"/>
              </p:cNvSpPr>
              <p:nvPr/>
            </p:nvSpPr>
            <p:spPr bwMode="auto">
              <a:xfrm flipV="1">
                <a:off x="4323" y="2814"/>
                <a:ext cx="3" cy="871"/>
              </a:xfrm>
              <a:prstGeom prst="line">
                <a:avLst/>
              </a:prstGeom>
              <a:noFill/>
              <a:ln w="31750">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21" name="Line 73"/>
              <p:cNvSpPr>
                <a:spLocks noChangeShapeType="1"/>
              </p:cNvSpPr>
              <p:nvPr/>
            </p:nvSpPr>
            <p:spPr bwMode="auto">
              <a:xfrm>
                <a:off x="3777" y="3681"/>
                <a:ext cx="1185"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22" name="Line 74"/>
              <p:cNvSpPr>
                <a:spLocks noChangeShapeType="1"/>
              </p:cNvSpPr>
              <p:nvPr/>
            </p:nvSpPr>
            <p:spPr bwMode="auto">
              <a:xfrm flipV="1">
                <a:off x="3777" y="3683"/>
                <a:ext cx="64" cy="7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23" name="Line 75"/>
              <p:cNvSpPr>
                <a:spLocks noChangeShapeType="1"/>
              </p:cNvSpPr>
              <p:nvPr/>
            </p:nvSpPr>
            <p:spPr bwMode="auto">
              <a:xfrm flipV="1">
                <a:off x="3783" y="3683"/>
                <a:ext cx="123"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24" name="Text Box 76"/>
              <p:cNvSpPr txBox="1">
                <a:spLocks noChangeArrowheads="1"/>
              </p:cNvSpPr>
              <p:nvPr/>
            </p:nvSpPr>
            <p:spPr bwMode="auto">
              <a:xfrm>
                <a:off x="4070" y="3714"/>
                <a:ext cx="61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000" b="1"/>
                  <a:t>FLOWCELL</a:t>
                </a:r>
              </a:p>
            </p:txBody>
          </p:sp>
          <p:sp>
            <p:nvSpPr>
              <p:cNvPr id="488525" name="Line 77"/>
              <p:cNvSpPr>
                <a:spLocks noChangeShapeType="1"/>
              </p:cNvSpPr>
              <p:nvPr/>
            </p:nvSpPr>
            <p:spPr bwMode="auto">
              <a:xfrm flipV="1">
                <a:off x="4171" y="3683"/>
                <a:ext cx="56" cy="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26" name="Line 78"/>
              <p:cNvSpPr>
                <a:spLocks noChangeShapeType="1"/>
              </p:cNvSpPr>
              <p:nvPr/>
            </p:nvSpPr>
            <p:spPr bwMode="auto">
              <a:xfrm flipV="1">
                <a:off x="3847" y="3683"/>
                <a:ext cx="123"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27" name="Line 79"/>
              <p:cNvSpPr>
                <a:spLocks noChangeShapeType="1"/>
              </p:cNvSpPr>
              <p:nvPr/>
            </p:nvSpPr>
            <p:spPr bwMode="auto">
              <a:xfrm flipV="1">
                <a:off x="3916" y="3683"/>
                <a:ext cx="123"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28" name="Line 80"/>
              <p:cNvSpPr>
                <a:spLocks noChangeShapeType="1"/>
              </p:cNvSpPr>
              <p:nvPr/>
            </p:nvSpPr>
            <p:spPr bwMode="auto">
              <a:xfrm flipV="1">
                <a:off x="3983" y="3683"/>
                <a:ext cx="122"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29" name="Line 81"/>
              <p:cNvSpPr>
                <a:spLocks noChangeShapeType="1"/>
              </p:cNvSpPr>
              <p:nvPr/>
            </p:nvSpPr>
            <p:spPr bwMode="auto">
              <a:xfrm flipV="1">
                <a:off x="4044" y="3683"/>
                <a:ext cx="122"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30" name="Line 82"/>
              <p:cNvSpPr>
                <a:spLocks noChangeShapeType="1"/>
              </p:cNvSpPr>
              <p:nvPr/>
            </p:nvSpPr>
            <p:spPr bwMode="auto">
              <a:xfrm flipV="1">
                <a:off x="4227" y="3683"/>
                <a:ext cx="56" cy="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31" name="Line 83"/>
              <p:cNvSpPr>
                <a:spLocks noChangeShapeType="1"/>
              </p:cNvSpPr>
              <p:nvPr/>
            </p:nvSpPr>
            <p:spPr bwMode="auto">
              <a:xfrm flipV="1">
                <a:off x="4286" y="3683"/>
                <a:ext cx="56" cy="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32" name="Line 84"/>
              <p:cNvSpPr>
                <a:spLocks noChangeShapeType="1"/>
              </p:cNvSpPr>
              <p:nvPr/>
            </p:nvSpPr>
            <p:spPr bwMode="auto">
              <a:xfrm flipV="1">
                <a:off x="4342" y="3683"/>
                <a:ext cx="56" cy="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33" name="Line 85"/>
              <p:cNvSpPr>
                <a:spLocks noChangeShapeType="1"/>
              </p:cNvSpPr>
              <p:nvPr/>
            </p:nvSpPr>
            <p:spPr bwMode="auto">
              <a:xfrm flipV="1">
                <a:off x="4390" y="3683"/>
                <a:ext cx="57" cy="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34" name="Line 86"/>
              <p:cNvSpPr>
                <a:spLocks noChangeShapeType="1"/>
              </p:cNvSpPr>
              <p:nvPr/>
            </p:nvSpPr>
            <p:spPr bwMode="auto">
              <a:xfrm flipV="1">
                <a:off x="4439" y="3683"/>
                <a:ext cx="56" cy="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35" name="Line 87"/>
              <p:cNvSpPr>
                <a:spLocks noChangeShapeType="1"/>
              </p:cNvSpPr>
              <p:nvPr/>
            </p:nvSpPr>
            <p:spPr bwMode="auto">
              <a:xfrm flipV="1">
                <a:off x="4498" y="3683"/>
                <a:ext cx="56" cy="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36" name="Line 88"/>
              <p:cNvSpPr>
                <a:spLocks noChangeShapeType="1"/>
              </p:cNvSpPr>
              <p:nvPr/>
            </p:nvSpPr>
            <p:spPr bwMode="auto">
              <a:xfrm flipV="1">
                <a:off x="4554" y="3683"/>
                <a:ext cx="56" cy="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37" name="Line 89"/>
              <p:cNvSpPr>
                <a:spLocks noChangeShapeType="1"/>
              </p:cNvSpPr>
              <p:nvPr/>
            </p:nvSpPr>
            <p:spPr bwMode="auto">
              <a:xfrm flipV="1">
                <a:off x="4607" y="3683"/>
                <a:ext cx="57" cy="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38" name="Line 90"/>
              <p:cNvSpPr>
                <a:spLocks noChangeShapeType="1"/>
              </p:cNvSpPr>
              <p:nvPr/>
            </p:nvSpPr>
            <p:spPr bwMode="auto">
              <a:xfrm flipV="1">
                <a:off x="4601" y="3683"/>
                <a:ext cx="122"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39" name="Line 91"/>
              <p:cNvSpPr>
                <a:spLocks noChangeShapeType="1"/>
              </p:cNvSpPr>
              <p:nvPr/>
            </p:nvSpPr>
            <p:spPr bwMode="auto">
              <a:xfrm flipV="1">
                <a:off x="4670" y="3683"/>
                <a:ext cx="122"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40" name="Line 92"/>
              <p:cNvSpPr>
                <a:spLocks noChangeShapeType="1"/>
              </p:cNvSpPr>
              <p:nvPr/>
            </p:nvSpPr>
            <p:spPr bwMode="auto">
              <a:xfrm flipV="1">
                <a:off x="4736" y="3683"/>
                <a:ext cx="123"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41" name="Line 93"/>
              <p:cNvSpPr>
                <a:spLocks noChangeShapeType="1"/>
              </p:cNvSpPr>
              <p:nvPr/>
            </p:nvSpPr>
            <p:spPr bwMode="auto">
              <a:xfrm flipV="1">
                <a:off x="4800" y="3683"/>
                <a:ext cx="122" cy="13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42" name="Line 94"/>
              <p:cNvSpPr>
                <a:spLocks noChangeShapeType="1"/>
              </p:cNvSpPr>
              <p:nvPr/>
            </p:nvSpPr>
            <p:spPr bwMode="auto">
              <a:xfrm flipV="1">
                <a:off x="4286" y="2814"/>
                <a:ext cx="40" cy="45"/>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43" name="Line 95"/>
              <p:cNvSpPr>
                <a:spLocks noChangeShapeType="1"/>
              </p:cNvSpPr>
              <p:nvPr/>
            </p:nvSpPr>
            <p:spPr bwMode="auto">
              <a:xfrm flipH="1">
                <a:off x="4367" y="2949"/>
                <a:ext cx="41" cy="45"/>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44" name="AutoShape 96"/>
              <p:cNvSpPr>
                <a:spLocks noChangeArrowheads="1"/>
              </p:cNvSpPr>
              <p:nvPr/>
            </p:nvSpPr>
            <p:spPr bwMode="auto">
              <a:xfrm>
                <a:off x="3703" y="3859"/>
                <a:ext cx="1220" cy="272"/>
              </a:xfrm>
              <a:prstGeom prst="flowChartAlternateProcess">
                <a:avLst/>
              </a:prstGeom>
              <a:solidFill>
                <a:schemeClr val="tx1">
                  <a:alpha val="59000"/>
                </a:schemeClr>
              </a:solidFill>
              <a:ln>
                <a:noFill/>
              </a:ln>
              <a:effectLst/>
              <a:extLs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b="1" baseline="-25000"/>
              </a:p>
            </p:txBody>
          </p:sp>
          <p:sp>
            <p:nvSpPr>
              <p:cNvPr id="488545" name="Text Box 97"/>
              <p:cNvSpPr txBox="1">
                <a:spLocks noChangeArrowheads="1"/>
              </p:cNvSpPr>
              <p:nvPr/>
            </p:nvSpPr>
            <p:spPr bwMode="auto">
              <a:xfrm>
                <a:off x="3736" y="3907"/>
                <a:ext cx="1208" cy="19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943100" indent="-457200">
                  <a:defRPr>
                    <a:solidFill>
                      <a:schemeClr val="tx1"/>
                    </a:solidFill>
                    <a:latin typeface="Arial" charset="0"/>
                  </a:defRPr>
                </a:lvl4pPr>
                <a:lvl5pPr marL="2590800" indent="-457200">
                  <a:defRPr>
                    <a:solidFill>
                      <a:schemeClr val="tx1"/>
                    </a:solidFill>
                    <a:latin typeface="Arial" charset="0"/>
                  </a:defRPr>
                </a:lvl5pPr>
                <a:lvl6pPr marL="3048000" indent="-457200" fontAlgn="base">
                  <a:spcBef>
                    <a:spcPct val="0"/>
                  </a:spcBef>
                  <a:spcAft>
                    <a:spcPct val="0"/>
                  </a:spcAft>
                  <a:defRPr>
                    <a:solidFill>
                      <a:schemeClr val="tx1"/>
                    </a:solidFill>
                    <a:latin typeface="Arial" charset="0"/>
                  </a:defRPr>
                </a:lvl6pPr>
                <a:lvl7pPr marL="3505200" indent="-457200" fontAlgn="base">
                  <a:spcBef>
                    <a:spcPct val="0"/>
                  </a:spcBef>
                  <a:spcAft>
                    <a:spcPct val="0"/>
                  </a:spcAft>
                  <a:defRPr>
                    <a:solidFill>
                      <a:schemeClr val="tx1"/>
                    </a:solidFill>
                    <a:latin typeface="Arial" charset="0"/>
                  </a:defRPr>
                </a:lvl7pPr>
                <a:lvl8pPr marL="3962400" indent="-457200" fontAlgn="base">
                  <a:spcBef>
                    <a:spcPct val="0"/>
                  </a:spcBef>
                  <a:spcAft>
                    <a:spcPct val="0"/>
                  </a:spcAft>
                  <a:defRPr>
                    <a:solidFill>
                      <a:schemeClr val="tx1"/>
                    </a:solidFill>
                    <a:latin typeface="Arial" charset="0"/>
                  </a:defRPr>
                </a:lvl8pPr>
                <a:lvl9pPr marL="4419600" indent="-457200" fontAlgn="base">
                  <a:spcBef>
                    <a:spcPct val="0"/>
                  </a:spcBef>
                  <a:spcAft>
                    <a:spcPct val="0"/>
                  </a:spcAft>
                  <a:defRPr>
                    <a:solidFill>
                      <a:schemeClr val="tx1"/>
                    </a:solidFill>
                    <a:latin typeface="Arial" charset="0"/>
                  </a:defRPr>
                </a:lvl9pPr>
              </a:lstStyle>
              <a:p>
                <a:pPr algn="ctr"/>
                <a:r>
                  <a:rPr lang="en-GB" altLang="en-US" sz="1400">
                    <a:solidFill>
                      <a:schemeClr val="bg1"/>
                    </a:solidFill>
                  </a:rPr>
                  <a:t>Sequence 2nd strand </a:t>
                </a:r>
              </a:p>
            </p:txBody>
          </p:sp>
        </p:grpSp>
        <p:sp>
          <p:nvSpPr>
            <p:cNvPr id="488546" name="AutoShape 98"/>
            <p:cNvSpPr>
              <a:spLocks noChangeArrowheads="1"/>
            </p:cNvSpPr>
            <p:nvPr/>
          </p:nvSpPr>
          <p:spPr bwMode="auto">
            <a:xfrm>
              <a:off x="2711" y="3242"/>
              <a:ext cx="338" cy="158"/>
            </a:xfrm>
            <a:prstGeom prst="rightArrow">
              <a:avLst>
                <a:gd name="adj1" fmla="val 50000"/>
                <a:gd name="adj2" fmla="val 53481"/>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88547" name="AutoShape 99"/>
          <p:cNvSpPr>
            <a:spLocks noChangeArrowheads="1"/>
          </p:cNvSpPr>
          <p:nvPr/>
        </p:nvSpPr>
        <p:spPr bwMode="auto">
          <a:xfrm flipV="1">
            <a:off x="1092200" y="2012950"/>
            <a:ext cx="384175" cy="369888"/>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48" name="Rectangle 100"/>
          <p:cNvSpPr>
            <a:spLocks noChangeArrowheads="1"/>
          </p:cNvSpPr>
          <p:nvPr/>
        </p:nvSpPr>
        <p:spPr bwMode="auto">
          <a:xfrm>
            <a:off x="1657350" y="3017838"/>
            <a:ext cx="60325" cy="428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49" name="Rectangle 101"/>
          <p:cNvSpPr>
            <a:spLocks noChangeArrowheads="1"/>
          </p:cNvSpPr>
          <p:nvPr/>
        </p:nvSpPr>
        <p:spPr bwMode="auto">
          <a:xfrm>
            <a:off x="2174875" y="3008313"/>
            <a:ext cx="60325" cy="428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50" name="Rectangle 102"/>
          <p:cNvSpPr>
            <a:spLocks noChangeArrowheads="1"/>
          </p:cNvSpPr>
          <p:nvPr/>
        </p:nvSpPr>
        <p:spPr bwMode="auto">
          <a:xfrm>
            <a:off x="4533900" y="1954213"/>
            <a:ext cx="60325" cy="428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51" name="Rectangle 103"/>
          <p:cNvSpPr>
            <a:spLocks noChangeArrowheads="1"/>
          </p:cNvSpPr>
          <p:nvPr/>
        </p:nvSpPr>
        <p:spPr bwMode="auto">
          <a:xfrm>
            <a:off x="4452938" y="1608138"/>
            <a:ext cx="60325" cy="428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488552" name="Group 104"/>
          <p:cNvGrpSpPr>
            <a:grpSpLocks/>
          </p:cNvGrpSpPr>
          <p:nvPr/>
        </p:nvGrpSpPr>
        <p:grpSpPr bwMode="auto">
          <a:xfrm>
            <a:off x="2514600" y="4883150"/>
            <a:ext cx="377825" cy="1135063"/>
            <a:chOff x="1640" y="2948"/>
            <a:chExt cx="238" cy="715"/>
          </a:xfrm>
        </p:grpSpPr>
        <p:sp>
          <p:nvSpPr>
            <p:cNvPr id="488553" name="Line 105"/>
            <p:cNvSpPr>
              <a:spLocks noChangeShapeType="1"/>
            </p:cNvSpPr>
            <p:nvPr/>
          </p:nvSpPr>
          <p:spPr bwMode="auto">
            <a:xfrm flipH="1">
              <a:off x="1642" y="3561"/>
              <a:ext cx="40" cy="43"/>
            </a:xfrm>
            <a:prstGeom prst="line">
              <a:avLst/>
            </a:prstGeom>
            <a:noFill/>
            <a:ln w="190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488554" name="Group 106"/>
            <p:cNvGrpSpPr>
              <a:grpSpLocks/>
            </p:cNvGrpSpPr>
            <p:nvPr/>
          </p:nvGrpSpPr>
          <p:grpSpPr bwMode="auto">
            <a:xfrm>
              <a:off x="1640" y="2948"/>
              <a:ext cx="238" cy="715"/>
              <a:chOff x="1640" y="2948"/>
              <a:chExt cx="238" cy="715"/>
            </a:xfrm>
          </p:grpSpPr>
          <p:sp>
            <p:nvSpPr>
              <p:cNvPr id="488555" name="Arc 107"/>
              <p:cNvSpPr>
                <a:spLocks/>
              </p:cNvSpPr>
              <p:nvPr/>
            </p:nvSpPr>
            <p:spPr bwMode="auto">
              <a:xfrm rot="-16429973" flipH="1" flipV="1">
                <a:off x="1629" y="2962"/>
                <a:ext cx="145" cy="12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56" name="Line 108"/>
              <p:cNvSpPr>
                <a:spLocks noChangeShapeType="1"/>
              </p:cNvSpPr>
              <p:nvPr/>
            </p:nvSpPr>
            <p:spPr bwMode="auto">
              <a:xfrm flipV="1">
                <a:off x="1876" y="3057"/>
                <a:ext cx="0" cy="606"/>
              </a:xfrm>
              <a:prstGeom prst="line">
                <a:avLst/>
              </a:prstGeom>
              <a:noFill/>
              <a:ln w="317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57" name="Arc 109"/>
              <p:cNvSpPr>
                <a:spLocks/>
              </p:cNvSpPr>
              <p:nvPr/>
            </p:nvSpPr>
            <p:spPr bwMode="auto">
              <a:xfrm rot="-10698403" flipH="1" flipV="1">
                <a:off x="1749" y="2948"/>
                <a:ext cx="129" cy="119"/>
              </a:xfrm>
              <a:custGeom>
                <a:avLst/>
                <a:gdLst>
                  <a:gd name="G0" fmla="+- 1994 0 0"/>
                  <a:gd name="G1" fmla="+- 21600 0 0"/>
                  <a:gd name="G2" fmla="+- 21600 0 0"/>
                  <a:gd name="T0" fmla="*/ 0 w 23594"/>
                  <a:gd name="T1" fmla="*/ 93 h 21600"/>
                  <a:gd name="T2" fmla="*/ 23594 w 23594"/>
                  <a:gd name="T3" fmla="*/ 21600 h 21600"/>
                  <a:gd name="T4" fmla="*/ 1994 w 23594"/>
                  <a:gd name="T5" fmla="*/ 21600 h 21600"/>
                </a:gdLst>
                <a:ahLst/>
                <a:cxnLst>
                  <a:cxn ang="0">
                    <a:pos x="T0" y="T1"/>
                  </a:cxn>
                  <a:cxn ang="0">
                    <a:pos x="T2" y="T3"/>
                  </a:cxn>
                  <a:cxn ang="0">
                    <a:pos x="T4" y="T5"/>
                  </a:cxn>
                </a:cxnLst>
                <a:rect l="0" t="0" r="r" b="b"/>
                <a:pathLst>
                  <a:path w="23594" h="21600" fill="none" extrusionOk="0">
                    <a:moveTo>
                      <a:pt x="-1" y="92"/>
                    </a:moveTo>
                    <a:cubicBezTo>
                      <a:pt x="662" y="30"/>
                      <a:pt x="1328" y="-1"/>
                      <a:pt x="1994" y="0"/>
                    </a:cubicBezTo>
                    <a:cubicBezTo>
                      <a:pt x="13923" y="0"/>
                      <a:pt x="23594" y="9670"/>
                      <a:pt x="23594" y="21600"/>
                    </a:cubicBezTo>
                  </a:path>
                  <a:path w="23594" h="21600" stroke="0" extrusionOk="0">
                    <a:moveTo>
                      <a:pt x="-1" y="92"/>
                    </a:moveTo>
                    <a:cubicBezTo>
                      <a:pt x="662" y="30"/>
                      <a:pt x="1328" y="-1"/>
                      <a:pt x="1994" y="0"/>
                    </a:cubicBezTo>
                    <a:cubicBezTo>
                      <a:pt x="13923" y="0"/>
                      <a:pt x="23594" y="9670"/>
                      <a:pt x="23594" y="21600"/>
                    </a:cubicBezTo>
                    <a:lnTo>
                      <a:pt x="1994" y="21600"/>
                    </a:lnTo>
                    <a:close/>
                  </a:path>
                </a:pathLst>
              </a:custGeom>
              <a:noFill/>
              <a:ln w="317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58" name="Line 110"/>
              <p:cNvSpPr>
                <a:spLocks noChangeShapeType="1"/>
              </p:cNvSpPr>
              <p:nvPr/>
            </p:nvSpPr>
            <p:spPr bwMode="auto">
              <a:xfrm flipV="1">
                <a:off x="1644" y="3082"/>
                <a:ext cx="0" cy="522"/>
              </a:xfrm>
              <a:prstGeom prst="line">
                <a:avLst/>
              </a:prstGeom>
              <a:noFill/>
              <a:ln w="317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488559" name="Group 111"/>
          <p:cNvGrpSpPr>
            <a:grpSpLocks/>
          </p:cNvGrpSpPr>
          <p:nvPr/>
        </p:nvGrpSpPr>
        <p:grpSpPr bwMode="auto">
          <a:xfrm>
            <a:off x="1812925" y="4806950"/>
            <a:ext cx="1909763" cy="1887538"/>
            <a:chOff x="1198" y="2900"/>
            <a:chExt cx="1203" cy="1189"/>
          </a:xfrm>
        </p:grpSpPr>
        <p:sp>
          <p:nvSpPr>
            <p:cNvPr id="488560" name="Line 112"/>
            <p:cNvSpPr>
              <a:spLocks noChangeShapeType="1"/>
            </p:cNvSpPr>
            <p:nvPr/>
          </p:nvSpPr>
          <p:spPr bwMode="auto">
            <a:xfrm flipV="1">
              <a:off x="1219" y="3661"/>
              <a:ext cx="63" cy="6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61" name="Line 113"/>
            <p:cNvSpPr>
              <a:spLocks noChangeShapeType="1"/>
            </p:cNvSpPr>
            <p:nvPr/>
          </p:nvSpPr>
          <p:spPr bwMode="auto">
            <a:xfrm flipV="1">
              <a:off x="1225" y="3661"/>
              <a:ext cx="121" cy="13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62" name="Text Box 114"/>
            <p:cNvSpPr txBox="1">
              <a:spLocks noChangeArrowheads="1"/>
            </p:cNvSpPr>
            <p:nvPr/>
          </p:nvSpPr>
          <p:spPr bwMode="auto">
            <a:xfrm>
              <a:off x="1503" y="3691"/>
              <a:ext cx="566"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000" b="1"/>
                <a:t>FLOWCELL</a:t>
              </a:r>
            </a:p>
          </p:txBody>
        </p:sp>
        <p:sp>
          <p:nvSpPr>
            <p:cNvPr id="488563" name="Line 115"/>
            <p:cNvSpPr>
              <a:spLocks noChangeShapeType="1"/>
            </p:cNvSpPr>
            <p:nvPr/>
          </p:nvSpPr>
          <p:spPr bwMode="auto">
            <a:xfrm flipV="1">
              <a:off x="1607" y="3661"/>
              <a:ext cx="55" cy="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64" name="Line 116"/>
            <p:cNvSpPr>
              <a:spLocks noChangeShapeType="1"/>
            </p:cNvSpPr>
            <p:nvPr/>
          </p:nvSpPr>
          <p:spPr bwMode="auto">
            <a:xfrm flipV="1">
              <a:off x="1288" y="3661"/>
              <a:ext cx="121" cy="13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65" name="Line 117"/>
            <p:cNvSpPr>
              <a:spLocks noChangeShapeType="1"/>
            </p:cNvSpPr>
            <p:nvPr/>
          </p:nvSpPr>
          <p:spPr bwMode="auto">
            <a:xfrm flipV="1">
              <a:off x="1356" y="3661"/>
              <a:ext cx="121" cy="13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66" name="Line 118"/>
            <p:cNvSpPr>
              <a:spLocks noChangeShapeType="1"/>
            </p:cNvSpPr>
            <p:nvPr/>
          </p:nvSpPr>
          <p:spPr bwMode="auto">
            <a:xfrm flipV="1">
              <a:off x="1421" y="3661"/>
              <a:ext cx="121" cy="13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67" name="Line 119"/>
            <p:cNvSpPr>
              <a:spLocks noChangeShapeType="1"/>
            </p:cNvSpPr>
            <p:nvPr/>
          </p:nvSpPr>
          <p:spPr bwMode="auto">
            <a:xfrm flipV="1">
              <a:off x="1482" y="3661"/>
              <a:ext cx="120" cy="13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68" name="Line 120"/>
            <p:cNvSpPr>
              <a:spLocks noChangeShapeType="1"/>
            </p:cNvSpPr>
            <p:nvPr/>
          </p:nvSpPr>
          <p:spPr bwMode="auto">
            <a:xfrm flipV="1">
              <a:off x="1662" y="3661"/>
              <a:ext cx="55" cy="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69" name="Line 121"/>
            <p:cNvSpPr>
              <a:spLocks noChangeShapeType="1"/>
            </p:cNvSpPr>
            <p:nvPr/>
          </p:nvSpPr>
          <p:spPr bwMode="auto">
            <a:xfrm flipV="1">
              <a:off x="1720" y="3661"/>
              <a:ext cx="55" cy="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70" name="Line 122"/>
            <p:cNvSpPr>
              <a:spLocks noChangeShapeType="1"/>
            </p:cNvSpPr>
            <p:nvPr/>
          </p:nvSpPr>
          <p:spPr bwMode="auto">
            <a:xfrm flipV="1">
              <a:off x="1775" y="3661"/>
              <a:ext cx="56" cy="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71" name="Line 123"/>
            <p:cNvSpPr>
              <a:spLocks noChangeShapeType="1"/>
            </p:cNvSpPr>
            <p:nvPr/>
          </p:nvSpPr>
          <p:spPr bwMode="auto">
            <a:xfrm flipV="1">
              <a:off x="1823" y="3661"/>
              <a:ext cx="55" cy="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72" name="Line 124"/>
            <p:cNvSpPr>
              <a:spLocks noChangeShapeType="1"/>
            </p:cNvSpPr>
            <p:nvPr/>
          </p:nvSpPr>
          <p:spPr bwMode="auto">
            <a:xfrm flipV="1">
              <a:off x="1871" y="3661"/>
              <a:ext cx="55" cy="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73" name="Line 125"/>
            <p:cNvSpPr>
              <a:spLocks noChangeShapeType="1"/>
            </p:cNvSpPr>
            <p:nvPr/>
          </p:nvSpPr>
          <p:spPr bwMode="auto">
            <a:xfrm flipV="1">
              <a:off x="1929" y="3661"/>
              <a:ext cx="55" cy="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74" name="Line 126"/>
            <p:cNvSpPr>
              <a:spLocks noChangeShapeType="1"/>
            </p:cNvSpPr>
            <p:nvPr/>
          </p:nvSpPr>
          <p:spPr bwMode="auto">
            <a:xfrm flipV="1">
              <a:off x="1984" y="3661"/>
              <a:ext cx="55" cy="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75" name="Line 127"/>
            <p:cNvSpPr>
              <a:spLocks noChangeShapeType="1"/>
            </p:cNvSpPr>
            <p:nvPr/>
          </p:nvSpPr>
          <p:spPr bwMode="auto">
            <a:xfrm flipV="1">
              <a:off x="2037" y="3661"/>
              <a:ext cx="55" cy="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76" name="Line 128"/>
            <p:cNvSpPr>
              <a:spLocks noChangeShapeType="1"/>
            </p:cNvSpPr>
            <p:nvPr/>
          </p:nvSpPr>
          <p:spPr bwMode="auto">
            <a:xfrm flipV="1">
              <a:off x="2030" y="3661"/>
              <a:ext cx="121" cy="13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77" name="Line 129"/>
            <p:cNvSpPr>
              <a:spLocks noChangeShapeType="1"/>
            </p:cNvSpPr>
            <p:nvPr/>
          </p:nvSpPr>
          <p:spPr bwMode="auto">
            <a:xfrm flipV="1">
              <a:off x="2098" y="3661"/>
              <a:ext cx="121" cy="13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78" name="Line 130"/>
            <p:cNvSpPr>
              <a:spLocks noChangeShapeType="1"/>
            </p:cNvSpPr>
            <p:nvPr/>
          </p:nvSpPr>
          <p:spPr bwMode="auto">
            <a:xfrm flipV="1">
              <a:off x="2164" y="3661"/>
              <a:ext cx="120" cy="13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79" name="Line 131"/>
            <p:cNvSpPr>
              <a:spLocks noChangeShapeType="1"/>
            </p:cNvSpPr>
            <p:nvPr/>
          </p:nvSpPr>
          <p:spPr bwMode="auto">
            <a:xfrm flipV="1">
              <a:off x="2227" y="3661"/>
              <a:ext cx="120" cy="13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80" name="AutoShape 132"/>
            <p:cNvSpPr>
              <a:spLocks noChangeArrowheads="1"/>
            </p:cNvSpPr>
            <p:nvPr/>
          </p:nvSpPr>
          <p:spPr bwMode="auto">
            <a:xfrm>
              <a:off x="1198" y="3822"/>
              <a:ext cx="1203" cy="267"/>
            </a:xfrm>
            <a:prstGeom prst="flowChartAlternateProcess">
              <a:avLst/>
            </a:prstGeom>
            <a:solidFill>
              <a:schemeClr val="tx1">
                <a:alpha val="59000"/>
              </a:schemeClr>
            </a:solidFill>
            <a:ln>
              <a:noFill/>
            </a:ln>
            <a:effectLst/>
            <a:extLs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b="1" baseline="-25000"/>
            </a:p>
          </p:txBody>
        </p:sp>
        <p:sp>
          <p:nvSpPr>
            <p:cNvPr id="488581" name="Text Box 133"/>
            <p:cNvSpPr txBox="1">
              <a:spLocks noChangeArrowheads="1"/>
            </p:cNvSpPr>
            <p:nvPr/>
          </p:nvSpPr>
          <p:spPr bwMode="auto">
            <a:xfrm>
              <a:off x="1407" y="3868"/>
              <a:ext cx="837" cy="19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943100" indent="-457200">
                <a:defRPr>
                  <a:solidFill>
                    <a:schemeClr val="tx1"/>
                  </a:solidFill>
                  <a:latin typeface="Arial" charset="0"/>
                </a:defRPr>
              </a:lvl4pPr>
              <a:lvl5pPr marL="2590800" indent="-457200">
                <a:defRPr>
                  <a:solidFill>
                    <a:schemeClr val="tx1"/>
                  </a:solidFill>
                  <a:latin typeface="Arial" charset="0"/>
                </a:defRPr>
              </a:lvl5pPr>
              <a:lvl6pPr marL="3048000" indent="-457200" fontAlgn="base">
                <a:spcBef>
                  <a:spcPct val="0"/>
                </a:spcBef>
                <a:spcAft>
                  <a:spcPct val="0"/>
                </a:spcAft>
                <a:defRPr>
                  <a:solidFill>
                    <a:schemeClr val="tx1"/>
                  </a:solidFill>
                  <a:latin typeface="Arial" charset="0"/>
                </a:defRPr>
              </a:lvl6pPr>
              <a:lvl7pPr marL="3505200" indent="-457200" fontAlgn="base">
                <a:spcBef>
                  <a:spcPct val="0"/>
                </a:spcBef>
                <a:spcAft>
                  <a:spcPct val="0"/>
                </a:spcAft>
                <a:defRPr>
                  <a:solidFill>
                    <a:schemeClr val="tx1"/>
                  </a:solidFill>
                  <a:latin typeface="Arial" charset="0"/>
                </a:defRPr>
              </a:lvl7pPr>
              <a:lvl8pPr marL="3962400" indent="-457200" fontAlgn="base">
                <a:spcBef>
                  <a:spcPct val="0"/>
                </a:spcBef>
                <a:spcAft>
                  <a:spcPct val="0"/>
                </a:spcAft>
                <a:defRPr>
                  <a:solidFill>
                    <a:schemeClr val="tx1"/>
                  </a:solidFill>
                  <a:latin typeface="Arial" charset="0"/>
                </a:defRPr>
              </a:lvl8pPr>
              <a:lvl9pPr marL="4419600" indent="-457200" fontAlgn="base">
                <a:spcBef>
                  <a:spcPct val="0"/>
                </a:spcBef>
                <a:spcAft>
                  <a:spcPct val="0"/>
                </a:spcAft>
                <a:defRPr>
                  <a:solidFill>
                    <a:schemeClr val="tx1"/>
                  </a:solidFill>
                  <a:latin typeface="Arial" charset="0"/>
                </a:defRPr>
              </a:lvl9pPr>
            </a:lstStyle>
            <a:p>
              <a:pPr algn="ctr"/>
              <a:r>
                <a:rPr lang="en-GB" altLang="en-US" sz="1400">
                  <a:solidFill>
                    <a:schemeClr val="bg1"/>
                  </a:solidFill>
                </a:rPr>
                <a:t>Linearize DNA</a:t>
              </a:r>
            </a:p>
          </p:txBody>
        </p:sp>
        <p:sp>
          <p:nvSpPr>
            <p:cNvPr id="488582" name="Line 134"/>
            <p:cNvSpPr>
              <a:spLocks noChangeShapeType="1"/>
            </p:cNvSpPr>
            <p:nvPr/>
          </p:nvSpPr>
          <p:spPr bwMode="auto">
            <a:xfrm flipV="1">
              <a:off x="1600" y="3083"/>
              <a:ext cx="0" cy="557"/>
            </a:xfrm>
            <a:prstGeom prst="line">
              <a:avLst/>
            </a:prstGeom>
            <a:noFill/>
            <a:ln w="31750">
              <a:solidFill>
                <a:srgbClr val="0000FF"/>
              </a:solidFill>
              <a:prstDash val="sysDot"/>
              <a:round/>
              <a:headEn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83" name="Line 135"/>
            <p:cNvSpPr>
              <a:spLocks noChangeShapeType="1"/>
            </p:cNvSpPr>
            <p:nvPr/>
          </p:nvSpPr>
          <p:spPr bwMode="auto">
            <a:xfrm flipV="1">
              <a:off x="1936" y="3089"/>
              <a:ext cx="0" cy="522"/>
            </a:xfrm>
            <a:prstGeom prst="line">
              <a:avLst/>
            </a:prstGeom>
            <a:noFill/>
            <a:ln w="31750">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84" name="Arc 136"/>
            <p:cNvSpPr>
              <a:spLocks/>
            </p:cNvSpPr>
            <p:nvPr/>
          </p:nvSpPr>
          <p:spPr bwMode="auto">
            <a:xfrm rot="-10698403" flipH="1" flipV="1">
              <a:off x="1773" y="2903"/>
              <a:ext cx="160" cy="175"/>
            </a:xfrm>
            <a:custGeom>
              <a:avLst/>
              <a:gdLst>
                <a:gd name="G0" fmla="+- 352 0 0"/>
                <a:gd name="G1" fmla="+- 21600 0 0"/>
                <a:gd name="G2" fmla="+- 21600 0 0"/>
                <a:gd name="T0" fmla="*/ 0 w 21932"/>
                <a:gd name="T1" fmla="*/ 3 h 21600"/>
                <a:gd name="T2" fmla="*/ 21932 w 21932"/>
                <a:gd name="T3" fmla="*/ 20690 h 21600"/>
                <a:gd name="T4" fmla="*/ 352 w 21932"/>
                <a:gd name="T5" fmla="*/ 21600 h 21600"/>
              </a:gdLst>
              <a:ahLst/>
              <a:cxnLst>
                <a:cxn ang="0">
                  <a:pos x="T0" y="T1"/>
                </a:cxn>
                <a:cxn ang="0">
                  <a:pos x="T2" y="T3"/>
                </a:cxn>
                <a:cxn ang="0">
                  <a:pos x="T4" y="T5"/>
                </a:cxn>
              </a:cxnLst>
              <a:rect l="0" t="0" r="r" b="b"/>
              <a:pathLst>
                <a:path w="21932" h="21600" fill="none" extrusionOk="0">
                  <a:moveTo>
                    <a:pt x="-1" y="2"/>
                  </a:moveTo>
                  <a:cubicBezTo>
                    <a:pt x="117" y="0"/>
                    <a:pt x="234" y="-1"/>
                    <a:pt x="352" y="0"/>
                  </a:cubicBezTo>
                  <a:cubicBezTo>
                    <a:pt x="11927" y="0"/>
                    <a:pt x="21445" y="9124"/>
                    <a:pt x="21932" y="20689"/>
                  </a:cubicBezTo>
                </a:path>
                <a:path w="21932" h="21600" stroke="0" extrusionOk="0">
                  <a:moveTo>
                    <a:pt x="-1" y="2"/>
                  </a:moveTo>
                  <a:cubicBezTo>
                    <a:pt x="117" y="0"/>
                    <a:pt x="234" y="-1"/>
                    <a:pt x="352" y="0"/>
                  </a:cubicBezTo>
                  <a:cubicBezTo>
                    <a:pt x="11927" y="0"/>
                    <a:pt x="21445" y="9124"/>
                    <a:pt x="21932" y="20689"/>
                  </a:cubicBezTo>
                  <a:lnTo>
                    <a:pt x="352" y="21600"/>
                  </a:lnTo>
                  <a:close/>
                </a:path>
              </a:pathLst>
            </a:custGeom>
            <a:noFill/>
            <a:ln w="31750">
              <a:solidFill>
                <a:srgbClr val="0000FF"/>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85" name="Arc 137"/>
            <p:cNvSpPr>
              <a:spLocks/>
            </p:cNvSpPr>
            <p:nvPr/>
          </p:nvSpPr>
          <p:spPr bwMode="auto">
            <a:xfrm rot="-16429973" flipH="1" flipV="1">
              <a:off x="1588" y="2911"/>
              <a:ext cx="195" cy="180"/>
            </a:xfrm>
            <a:custGeom>
              <a:avLst/>
              <a:gdLst>
                <a:gd name="G0" fmla="+- 0 0 0"/>
                <a:gd name="G1" fmla="+- 21319 0 0"/>
                <a:gd name="G2" fmla="+- 21600 0 0"/>
                <a:gd name="T0" fmla="*/ 3470 w 21600"/>
                <a:gd name="T1" fmla="*/ 0 h 24343"/>
                <a:gd name="T2" fmla="*/ 21387 w 21600"/>
                <a:gd name="T3" fmla="*/ 24343 h 24343"/>
                <a:gd name="T4" fmla="*/ 0 w 21600"/>
                <a:gd name="T5" fmla="*/ 21319 h 24343"/>
              </a:gdLst>
              <a:ahLst/>
              <a:cxnLst>
                <a:cxn ang="0">
                  <a:pos x="T0" y="T1"/>
                </a:cxn>
                <a:cxn ang="0">
                  <a:pos x="T2" y="T3"/>
                </a:cxn>
                <a:cxn ang="0">
                  <a:pos x="T4" y="T5"/>
                </a:cxn>
              </a:cxnLst>
              <a:rect l="0" t="0" r="r" b="b"/>
              <a:pathLst>
                <a:path w="21600" h="24343" fill="none" extrusionOk="0">
                  <a:moveTo>
                    <a:pt x="3470" y="-1"/>
                  </a:moveTo>
                  <a:cubicBezTo>
                    <a:pt x="13922" y="1700"/>
                    <a:pt x="21600" y="10729"/>
                    <a:pt x="21600" y="21319"/>
                  </a:cubicBezTo>
                  <a:cubicBezTo>
                    <a:pt x="21600" y="22330"/>
                    <a:pt x="21528" y="23341"/>
                    <a:pt x="21387" y="24343"/>
                  </a:cubicBezTo>
                </a:path>
                <a:path w="21600" h="24343" stroke="0" extrusionOk="0">
                  <a:moveTo>
                    <a:pt x="3470" y="-1"/>
                  </a:moveTo>
                  <a:cubicBezTo>
                    <a:pt x="13922" y="1700"/>
                    <a:pt x="21600" y="10729"/>
                    <a:pt x="21600" y="21319"/>
                  </a:cubicBezTo>
                  <a:cubicBezTo>
                    <a:pt x="21600" y="22330"/>
                    <a:pt x="21528" y="23341"/>
                    <a:pt x="21387" y="24343"/>
                  </a:cubicBezTo>
                  <a:lnTo>
                    <a:pt x="0" y="21319"/>
                  </a:lnTo>
                  <a:close/>
                </a:path>
              </a:pathLst>
            </a:custGeom>
            <a:noFill/>
            <a:ln w="31750">
              <a:solidFill>
                <a:srgbClr val="0000FF"/>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86" name="Line 138"/>
            <p:cNvSpPr>
              <a:spLocks noChangeShapeType="1"/>
            </p:cNvSpPr>
            <p:nvPr/>
          </p:nvSpPr>
          <p:spPr bwMode="auto">
            <a:xfrm flipH="1">
              <a:off x="1943" y="3551"/>
              <a:ext cx="61" cy="51"/>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87" name="Line 139"/>
            <p:cNvSpPr>
              <a:spLocks noChangeShapeType="1"/>
            </p:cNvSpPr>
            <p:nvPr/>
          </p:nvSpPr>
          <p:spPr bwMode="auto">
            <a:xfrm>
              <a:off x="1218" y="3658"/>
              <a:ext cx="116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88" name="AutoShape 140"/>
            <p:cNvSpPr>
              <a:spLocks noChangeArrowheads="1"/>
            </p:cNvSpPr>
            <p:nvPr/>
          </p:nvSpPr>
          <p:spPr bwMode="auto">
            <a:xfrm rot="-2560048">
              <a:off x="2057" y="2900"/>
              <a:ext cx="218" cy="169"/>
            </a:xfrm>
            <a:prstGeom prst="leftArrow">
              <a:avLst>
                <a:gd name="adj1" fmla="val 50000"/>
                <a:gd name="adj2" fmla="val 32249"/>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88589" name="Line 141"/>
          <p:cNvSpPr>
            <a:spLocks noChangeShapeType="1"/>
          </p:cNvSpPr>
          <p:nvPr/>
        </p:nvSpPr>
        <p:spPr bwMode="auto">
          <a:xfrm flipH="1" flipV="1">
            <a:off x="4784725" y="3397250"/>
            <a:ext cx="0" cy="846138"/>
          </a:xfrm>
          <a:prstGeom prst="line">
            <a:avLst/>
          </a:prstGeom>
          <a:noFill/>
          <a:ln w="31750" cap="rnd">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90" name="Arc 142"/>
          <p:cNvSpPr>
            <a:spLocks/>
          </p:cNvSpPr>
          <p:nvPr/>
        </p:nvSpPr>
        <p:spPr bwMode="auto">
          <a:xfrm rot="-10698403" flipH="1" flipV="1">
            <a:off x="4535488" y="3181350"/>
            <a:ext cx="242887" cy="21748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cap="rnd">
            <a:solidFill>
              <a:srgbClr val="0000FF"/>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91" name="Arc 143"/>
          <p:cNvSpPr>
            <a:spLocks/>
          </p:cNvSpPr>
          <p:nvPr/>
        </p:nvSpPr>
        <p:spPr bwMode="auto">
          <a:xfrm rot="-16429973" flipH="1" flipV="1">
            <a:off x="4298157" y="3167856"/>
            <a:ext cx="223838" cy="2508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cap="rnd">
            <a:solidFill>
              <a:srgbClr val="0000FF"/>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92" name="Line 144"/>
          <p:cNvSpPr>
            <a:spLocks noChangeShapeType="1"/>
          </p:cNvSpPr>
          <p:nvPr/>
        </p:nvSpPr>
        <p:spPr bwMode="auto">
          <a:xfrm flipV="1">
            <a:off x="4292600" y="3476625"/>
            <a:ext cx="0" cy="642938"/>
          </a:xfrm>
          <a:prstGeom prst="line">
            <a:avLst/>
          </a:prstGeom>
          <a:noFill/>
          <a:ln w="31750" cap="rnd">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488593" name="Group 145"/>
          <p:cNvGrpSpPr>
            <a:grpSpLocks/>
          </p:cNvGrpSpPr>
          <p:nvPr/>
        </p:nvGrpSpPr>
        <p:grpSpPr bwMode="auto">
          <a:xfrm>
            <a:off x="3692525" y="3028950"/>
            <a:ext cx="1881188" cy="2016125"/>
            <a:chOff x="2382" y="1780"/>
            <a:chExt cx="1185" cy="1270"/>
          </a:xfrm>
        </p:grpSpPr>
        <p:sp>
          <p:nvSpPr>
            <p:cNvPr id="488594" name="AutoShape 146"/>
            <p:cNvSpPr>
              <a:spLocks noChangeArrowheads="1"/>
            </p:cNvSpPr>
            <p:nvPr/>
          </p:nvSpPr>
          <p:spPr bwMode="auto">
            <a:xfrm rot="-2560048">
              <a:off x="3225" y="1780"/>
              <a:ext cx="218" cy="169"/>
            </a:xfrm>
            <a:prstGeom prst="leftArrow">
              <a:avLst>
                <a:gd name="adj1" fmla="val 50000"/>
                <a:gd name="adj2" fmla="val 32249"/>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95" name="Line 147"/>
            <p:cNvSpPr>
              <a:spLocks noChangeShapeType="1"/>
            </p:cNvSpPr>
            <p:nvPr/>
          </p:nvSpPr>
          <p:spPr bwMode="auto">
            <a:xfrm flipV="1">
              <a:off x="2759" y="2472"/>
              <a:ext cx="0" cy="128"/>
            </a:xfrm>
            <a:prstGeom prst="line">
              <a:avLst/>
            </a:prstGeom>
            <a:noFill/>
            <a:ln w="31750">
              <a:solidFill>
                <a:srgbClr val="0000FF"/>
              </a:solidFill>
              <a:round/>
              <a:headEn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96" name="Arc 148"/>
            <p:cNvSpPr>
              <a:spLocks/>
            </p:cNvSpPr>
            <p:nvPr/>
          </p:nvSpPr>
          <p:spPr bwMode="auto">
            <a:xfrm rot="-16429973" flipH="1" flipV="1">
              <a:off x="2783" y="1930"/>
              <a:ext cx="141" cy="12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97" name="Line 149"/>
            <p:cNvSpPr>
              <a:spLocks noChangeShapeType="1"/>
            </p:cNvSpPr>
            <p:nvPr/>
          </p:nvSpPr>
          <p:spPr bwMode="auto">
            <a:xfrm flipV="1">
              <a:off x="3028" y="2023"/>
              <a:ext cx="0" cy="592"/>
            </a:xfrm>
            <a:prstGeom prst="line">
              <a:avLst/>
            </a:prstGeom>
            <a:noFill/>
            <a:ln w="317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598" name="Arc 150"/>
            <p:cNvSpPr>
              <a:spLocks/>
            </p:cNvSpPr>
            <p:nvPr/>
          </p:nvSpPr>
          <p:spPr bwMode="auto">
            <a:xfrm rot="-10698403" flipH="1" flipV="1">
              <a:off x="2901" y="1919"/>
              <a:ext cx="127" cy="117"/>
            </a:xfrm>
            <a:custGeom>
              <a:avLst/>
              <a:gdLst>
                <a:gd name="G0" fmla="+- 1994 0 0"/>
                <a:gd name="G1" fmla="+- 21600 0 0"/>
                <a:gd name="G2" fmla="+- 21600 0 0"/>
                <a:gd name="T0" fmla="*/ 0 w 23594"/>
                <a:gd name="T1" fmla="*/ 93 h 21600"/>
                <a:gd name="T2" fmla="*/ 23594 w 23594"/>
                <a:gd name="T3" fmla="*/ 21600 h 21600"/>
                <a:gd name="T4" fmla="*/ 1994 w 23594"/>
                <a:gd name="T5" fmla="*/ 21600 h 21600"/>
              </a:gdLst>
              <a:ahLst/>
              <a:cxnLst>
                <a:cxn ang="0">
                  <a:pos x="T0" y="T1"/>
                </a:cxn>
                <a:cxn ang="0">
                  <a:pos x="T2" y="T3"/>
                </a:cxn>
                <a:cxn ang="0">
                  <a:pos x="T4" y="T5"/>
                </a:cxn>
              </a:cxnLst>
              <a:rect l="0" t="0" r="r" b="b"/>
              <a:pathLst>
                <a:path w="23594" h="21600" fill="none" extrusionOk="0">
                  <a:moveTo>
                    <a:pt x="-1" y="92"/>
                  </a:moveTo>
                  <a:cubicBezTo>
                    <a:pt x="662" y="30"/>
                    <a:pt x="1328" y="-1"/>
                    <a:pt x="1994" y="0"/>
                  </a:cubicBezTo>
                  <a:cubicBezTo>
                    <a:pt x="13923" y="0"/>
                    <a:pt x="23594" y="9670"/>
                    <a:pt x="23594" y="21600"/>
                  </a:cubicBezTo>
                </a:path>
                <a:path w="23594" h="21600" stroke="0" extrusionOk="0">
                  <a:moveTo>
                    <a:pt x="-1" y="92"/>
                  </a:moveTo>
                  <a:cubicBezTo>
                    <a:pt x="662" y="30"/>
                    <a:pt x="1328" y="-1"/>
                    <a:pt x="1994" y="0"/>
                  </a:cubicBezTo>
                  <a:cubicBezTo>
                    <a:pt x="13923" y="0"/>
                    <a:pt x="23594" y="9670"/>
                    <a:pt x="23594" y="21600"/>
                  </a:cubicBezTo>
                  <a:lnTo>
                    <a:pt x="1994" y="21600"/>
                  </a:lnTo>
                  <a:close/>
                </a:path>
              </a:pathLst>
            </a:custGeom>
            <a:noFill/>
            <a:ln w="317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599" name="Line 151"/>
            <p:cNvSpPr>
              <a:spLocks noChangeShapeType="1"/>
            </p:cNvSpPr>
            <p:nvPr/>
          </p:nvSpPr>
          <p:spPr bwMode="auto">
            <a:xfrm>
              <a:off x="2400" y="2600"/>
              <a:ext cx="114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00" name="Line 152"/>
            <p:cNvSpPr>
              <a:spLocks noChangeShapeType="1"/>
            </p:cNvSpPr>
            <p:nvPr/>
          </p:nvSpPr>
          <p:spPr bwMode="auto">
            <a:xfrm flipV="1">
              <a:off x="2400" y="2603"/>
              <a:ext cx="62" cy="6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01" name="Line 153"/>
            <p:cNvSpPr>
              <a:spLocks noChangeShapeType="1"/>
            </p:cNvSpPr>
            <p:nvPr/>
          </p:nvSpPr>
          <p:spPr bwMode="auto">
            <a:xfrm flipV="1">
              <a:off x="2406" y="2603"/>
              <a:ext cx="119" cy="1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02" name="Text Box 154"/>
            <p:cNvSpPr txBox="1">
              <a:spLocks noChangeArrowheads="1"/>
            </p:cNvSpPr>
            <p:nvPr/>
          </p:nvSpPr>
          <p:spPr bwMode="auto">
            <a:xfrm>
              <a:off x="2666" y="2632"/>
              <a:ext cx="695"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000" b="1"/>
                <a:t>FLOWCELL</a:t>
              </a:r>
            </a:p>
          </p:txBody>
        </p:sp>
        <p:sp>
          <p:nvSpPr>
            <p:cNvPr id="488603" name="Line 155"/>
            <p:cNvSpPr>
              <a:spLocks noChangeShapeType="1"/>
            </p:cNvSpPr>
            <p:nvPr/>
          </p:nvSpPr>
          <p:spPr bwMode="auto">
            <a:xfrm flipV="1">
              <a:off x="2780" y="2603"/>
              <a:ext cx="55" cy="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04" name="Line 156"/>
            <p:cNvSpPr>
              <a:spLocks noChangeShapeType="1"/>
            </p:cNvSpPr>
            <p:nvPr/>
          </p:nvSpPr>
          <p:spPr bwMode="auto">
            <a:xfrm flipV="1">
              <a:off x="2468" y="2603"/>
              <a:ext cx="118" cy="1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05" name="Line 157"/>
            <p:cNvSpPr>
              <a:spLocks noChangeShapeType="1"/>
            </p:cNvSpPr>
            <p:nvPr/>
          </p:nvSpPr>
          <p:spPr bwMode="auto">
            <a:xfrm flipV="1">
              <a:off x="2534" y="2603"/>
              <a:ext cx="119" cy="1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06" name="Line 158"/>
            <p:cNvSpPr>
              <a:spLocks noChangeShapeType="1"/>
            </p:cNvSpPr>
            <p:nvPr/>
          </p:nvSpPr>
          <p:spPr bwMode="auto">
            <a:xfrm flipV="1">
              <a:off x="2599" y="2603"/>
              <a:ext cx="118" cy="1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07" name="Line 159"/>
            <p:cNvSpPr>
              <a:spLocks noChangeShapeType="1"/>
            </p:cNvSpPr>
            <p:nvPr/>
          </p:nvSpPr>
          <p:spPr bwMode="auto">
            <a:xfrm flipV="1">
              <a:off x="2658" y="2603"/>
              <a:ext cx="118" cy="1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08" name="Line 160"/>
            <p:cNvSpPr>
              <a:spLocks noChangeShapeType="1"/>
            </p:cNvSpPr>
            <p:nvPr/>
          </p:nvSpPr>
          <p:spPr bwMode="auto">
            <a:xfrm flipV="1">
              <a:off x="2835" y="2603"/>
              <a:ext cx="54" cy="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09" name="Line 161"/>
            <p:cNvSpPr>
              <a:spLocks noChangeShapeType="1"/>
            </p:cNvSpPr>
            <p:nvPr/>
          </p:nvSpPr>
          <p:spPr bwMode="auto">
            <a:xfrm flipV="1">
              <a:off x="2891" y="2603"/>
              <a:ext cx="54" cy="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10" name="Line 162"/>
            <p:cNvSpPr>
              <a:spLocks noChangeShapeType="1"/>
            </p:cNvSpPr>
            <p:nvPr/>
          </p:nvSpPr>
          <p:spPr bwMode="auto">
            <a:xfrm flipV="1">
              <a:off x="2945" y="2603"/>
              <a:ext cx="55" cy="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11" name="Line 163"/>
            <p:cNvSpPr>
              <a:spLocks noChangeShapeType="1"/>
            </p:cNvSpPr>
            <p:nvPr/>
          </p:nvSpPr>
          <p:spPr bwMode="auto">
            <a:xfrm flipV="1">
              <a:off x="2992" y="2603"/>
              <a:ext cx="55" cy="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12" name="Line 164"/>
            <p:cNvSpPr>
              <a:spLocks noChangeShapeType="1"/>
            </p:cNvSpPr>
            <p:nvPr/>
          </p:nvSpPr>
          <p:spPr bwMode="auto">
            <a:xfrm flipV="1">
              <a:off x="3039" y="2603"/>
              <a:ext cx="54" cy="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13" name="Line 165"/>
            <p:cNvSpPr>
              <a:spLocks noChangeShapeType="1"/>
            </p:cNvSpPr>
            <p:nvPr/>
          </p:nvSpPr>
          <p:spPr bwMode="auto">
            <a:xfrm flipV="1">
              <a:off x="3096" y="2603"/>
              <a:ext cx="54" cy="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14" name="Line 166"/>
            <p:cNvSpPr>
              <a:spLocks noChangeShapeType="1"/>
            </p:cNvSpPr>
            <p:nvPr/>
          </p:nvSpPr>
          <p:spPr bwMode="auto">
            <a:xfrm flipV="1">
              <a:off x="3150" y="2603"/>
              <a:ext cx="54" cy="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15" name="Line 167"/>
            <p:cNvSpPr>
              <a:spLocks noChangeShapeType="1"/>
            </p:cNvSpPr>
            <p:nvPr/>
          </p:nvSpPr>
          <p:spPr bwMode="auto">
            <a:xfrm flipV="1">
              <a:off x="3202" y="2603"/>
              <a:ext cx="54" cy="59"/>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16" name="Line 168"/>
            <p:cNvSpPr>
              <a:spLocks noChangeShapeType="1"/>
            </p:cNvSpPr>
            <p:nvPr/>
          </p:nvSpPr>
          <p:spPr bwMode="auto">
            <a:xfrm flipV="1">
              <a:off x="3195" y="2603"/>
              <a:ext cx="119" cy="1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17" name="Line 169"/>
            <p:cNvSpPr>
              <a:spLocks noChangeShapeType="1"/>
            </p:cNvSpPr>
            <p:nvPr/>
          </p:nvSpPr>
          <p:spPr bwMode="auto">
            <a:xfrm flipV="1">
              <a:off x="3262" y="2603"/>
              <a:ext cx="118" cy="1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18" name="Line 170"/>
            <p:cNvSpPr>
              <a:spLocks noChangeShapeType="1"/>
            </p:cNvSpPr>
            <p:nvPr/>
          </p:nvSpPr>
          <p:spPr bwMode="auto">
            <a:xfrm flipV="1">
              <a:off x="3326" y="2603"/>
              <a:ext cx="118" cy="1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19" name="Line 171"/>
            <p:cNvSpPr>
              <a:spLocks noChangeShapeType="1"/>
            </p:cNvSpPr>
            <p:nvPr/>
          </p:nvSpPr>
          <p:spPr bwMode="auto">
            <a:xfrm flipV="1">
              <a:off x="3388" y="2603"/>
              <a:ext cx="118" cy="128"/>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20" name="Line 172"/>
            <p:cNvSpPr>
              <a:spLocks noChangeShapeType="1"/>
            </p:cNvSpPr>
            <p:nvPr/>
          </p:nvSpPr>
          <p:spPr bwMode="auto">
            <a:xfrm flipH="1">
              <a:off x="2794" y="2515"/>
              <a:ext cx="40" cy="43"/>
            </a:xfrm>
            <a:prstGeom prst="line">
              <a:avLst/>
            </a:prstGeom>
            <a:noFill/>
            <a:ln w="190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621" name="Line 173"/>
            <p:cNvSpPr>
              <a:spLocks noChangeShapeType="1"/>
            </p:cNvSpPr>
            <p:nvPr/>
          </p:nvSpPr>
          <p:spPr bwMode="auto">
            <a:xfrm flipV="1">
              <a:off x="2798" y="2047"/>
              <a:ext cx="0" cy="511"/>
            </a:xfrm>
            <a:prstGeom prst="line">
              <a:avLst/>
            </a:prstGeom>
            <a:noFill/>
            <a:ln w="317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8622" name="Line 174"/>
            <p:cNvSpPr>
              <a:spLocks noChangeShapeType="1"/>
            </p:cNvSpPr>
            <p:nvPr/>
          </p:nvSpPr>
          <p:spPr bwMode="auto">
            <a:xfrm flipV="1">
              <a:off x="2715" y="2472"/>
              <a:ext cx="40" cy="42"/>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623" name="AutoShape 175"/>
            <p:cNvSpPr>
              <a:spLocks noChangeArrowheads="1"/>
            </p:cNvSpPr>
            <p:nvPr/>
          </p:nvSpPr>
          <p:spPr bwMode="auto">
            <a:xfrm>
              <a:off x="2382" y="2760"/>
              <a:ext cx="1185" cy="290"/>
            </a:xfrm>
            <a:prstGeom prst="flowChartAlternateProcess">
              <a:avLst/>
            </a:prstGeom>
            <a:solidFill>
              <a:schemeClr val="tx1">
                <a:alpha val="59000"/>
              </a:schemeClr>
            </a:solidFill>
            <a:ln>
              <a:noFill/>
            </a:ln>
            <a:effectLst/>
            <a:extLst>
              <a:ext uri="{91240B29-F687-4F45-9708-019B960494DF}">
                <a14:hiddenLine xmlns:a14="http://schemas.microsoft.com/office/drawing/2010/main" w="158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b="1" baseline="-25000"/>
            </a:p>
          </p:txBody>
        </p:sp>
      </p:grpSp>
      <p:sp>
        <p:nvSpPr>
          <p:cNvPr id="488624" name="Text Box 176"/>
          <p:cNvSpPr txBox="1">
            <a:spLocks noChangeArrowheads="1"/>
          </p:cNvSpPr>
          <p:nvPr/>
        </p:nvSpPr>
        <p:spPr bwMode="auto">
          <a:xfrm>
            <a:off x="3605213" y="4652963"/>
            <a:ext cx="2078037" cy="30480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943100" indent="-457200">
              <a:defRPr>
                <a:solidFill>
                  <a:schemeClr val="tx1"/>
                </a:solidFill>
                <a:latin typeface="Arial" charset="0"/>
              </a:defRPr>
            </a:lvl4pPr>
            <a:lvl5pPr marL="2590800" indent="-457200">
              <a:defRPr>
                <a:solidFill>
                  <a:schemeClr val="tx1"/>
                </a:solidFill>
                <a:latin typeface="Arial" charset="0"/>
              </a:defRPr>
            </a:lvl5pPr>
            <a:lvl6pPr marL="3048000" indent="-457200" fontAlgn="base">
              <a:spcBef>
                <a:spcPct val="0"/>
              </a:spcBef>
              <a:spcAft>
                <a:spcPct val="0"/>
              </a:spcAft>
              <a:defRPr>
                <a:solidFill>
                  <a:schemeClr val="tx1"/>
                </a:solidFill>
                <a:latin typeface="Arial" charset="0"/>
              </a:defRPr>
            </a:lvl6pPr>
            <a:lvl7pPr marL="3505200" indent="-457200" fontAlgn="base">
              <a:spcBef>
                <a:spcPct val="0"/>
              </a:spcBef>
              <a:spcAft>
                <a:spcPct val="0"/>
              </a:spcAft>
              <a:defRPr>
                <a:solidFill>
                  <a:schemeClr val="tx1"/>
                </a:solidFill>
                <a:latin typeface="Arial" charset="0"/>
              </a:defRPr>
            </a:lvl7pPr>
            <a:lvl8pPr marL="3962400" indent="-457200" fontAlgn="base">
              <a:spcBef>
                <a:spcPct val="0"/>
              </a:spcBef>
              <a:spcAft>
                <a:spcPct val="0"/>
              </a:spcAft>
              <a:defRPr>
                <a:solidFill>
                  <a:schemeClr val="tx1"/>
                </a:solidFill>
                <a:latin typeface="Arial" charset="0"/>
              </a:defRPr>
            </a:lvl8pPr>
            <a:lvl9pPr marL="4419600" indent="-457200" fontAlgn="base">
              <a:spcBef>
                <a:spcPct val="0"/>
              </a:spcBef>
              <a:spcAft>
                <a:spcPct val="0"/>
              </a:spcAft>
              <a:defRPr>
                <a:solidFill>
                  <a:schemeClr val="tx1"/>
                </a:solidFill>
                <a:latin typeface="Arial" charset="0"/>
              </a:defRPr>
            </a:lvl9pPr>
          </a:lstStyle>
          <a:p>
            <a:pPr algn="ctr"/>
            <a:r>
              <a:rPr lang="en-GB" altLang="en-US" sz="1400">
                <a:solidFill>
                  <a:schemeClr val="bg1"/>
                </a:solidFill>
              </a:rPr>
              <a:t>Strand re-synthesis </a:t>
            </a:r>
          </a:p>
        </p:txBody>
      </p:sp>
      <p:grpSp>
        <p:nvGrpSpPr>
          <p:cNvPr id="488625" name="Group 177"/>
          <p:cNvGrpSpPr>
            <a:grpSpLocks/>
          </p:cNvGrpSpPr>
          <p:nvPr/>
        </p:nvGrpSpPr>
        <p:grpSpPr bwMode="auto">
          <a:xfrm>
            <a:off x="1811338" y="1874838"/>
            <a:ext cx="792162" cy="585787"/>
            <a:chOff x="1197" y="1053"/>
            <a:chExt cx="499" cy="369"/>
          </a:xfrm>
        </p:grpSpPr>
        <p:sp>
          <p:nvSpPr>
            <p:cNvPr id="488626" name="Text Box 178"/>
            <p:cNvSpPr txBox="1">
              <a:spLocks noChangeArrowheads="1"/>
            </p:cNvSpPr>
            <p:nvPr/>
          </p:nvSpPr>
          <p:spPr bwMode="auto">
            <a:xfrm>
              <a:off x="1256" y="1053"/>
              <a:ext cx="310"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400" b="1">
                  <a:solidFill>
                    <a:srgbClr val="CC3300"/>
                  </a:solidFill>
                </a:rPr>
                <a:t>1st cut</a:t>
              </a:r>
            </a:p>
          </p:txBody>
        </p:sp>
        <p:sp>
          <p:nvSpPr>
            <p:cNvPr id="488627" name="Rectangle 179"/>
            <p:cNvSpPr>
              <a:spLocks noChangeArrowheads="1"/>
            </p:cNvSpPr>
            <p:nvPr/>
          </p:nvSpPr>
          <p:spPr bwMode="auto">
            <a:xfrm>
              <a:off x="1657" y="1347"/>
              <a:ext cx="39" cy="69"/>
            </a:xfrm>
            <a:prstGeom prst="rect">
              <a:avLst/>
            </a:prstGeom>
            <a:solidFill>
              <a:schemeClr val="bg1"/>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628" name="AutoShape 180"/>
            <p:cNvSpPr>
              <a:spLocks noChangeArrowheads="1"/>
            </p:cNvSpPr>
            <p:nvPr/>
          </p:nvSpPr>
          <p:spPr bwMode="auto">
            <a:xfrm>
              <a:off x="1197" y="1344"/>
              <a:ext cx="429" cy="78"/>
            </a:xfrm>
            <a:prstGeom prst="rightArrow">
              <a:avLst>
                <a:gd name="adj1" fmla="val 50000"/>
                <a:gd name="adj2" fmla="val 137500"/>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88629" name="Group 181"/>
          <p:cNvGrpSpPr>
            <a:grpSpLocks/>
          </p:cNvGrpSpPr>
          <p:nvPr/>
        </p:nvGrpSpPr>
        <p:grpSpPr bwMode="auto">
          <a:xfrm>
            <a:off x="2847975" y="5272088"/>
            <a:ext cx="908050" cy="585787"/>
            <a:chOff x="1850" y="3208"/>
            <a:chExt cx="572" cy="369"/>
          </a:xfrm>
        </p:grpSpPr>
        <p:sp>
          <p:nvSpPr>
            <p:cNvPr id="488630" name="Text Box 182"/>
            <p:cNvSpPr txBox="1">
              <a:spLocks noChangeArrowheads="1"/>
            </p:cNvSpPr>
            <p:nvPr/>
          </p:nvSpPr>
          <p:spPr bwMode="auto">
            <a:xfrm>
              <a:off x="2052" y="3208"/>
              <a:ext cx="337"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400" b="1">
                  <a:solidFill>
                    <a:srgbClr val="CC3300"/>
                  </a:solidFill>
                </a:rPr>
                <a:t>2nd cut</a:t>
              </a:r>
            </a:p>
          </p:txBody>
        </p:sp>
        <p:sp>
          <p:nvSpPr>
            <p:cNvPr id="488631" name="Rectangle 183"/>
            <p:cNvSpPr>
              <a:spLocks noChangeArrowheads="1"/>
            </p:cNvSpPr>
            <p:nvPr/>
          </p:nvSpPr>
          <p:spPr bwMode="auto">
            <a:xfrm>
              <a:off x="1850" y="3502"/>
              <a:ext cx="39" cy="69"/>
            </a:xfrm>
            <a:prstGeom prst="rect">
              <a:avLst/>
            </a:prstGeom>
            <a:solidFill>
              <a:schemeClr val="bg1"/>
            </a:solidFill>
            <a:ln>
              <a:noFill/>
            </a:ln>
            <a:effectLst/>
            <a:extLs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8632" name="AutoShape 184"/>
            <p:cNvSpPr>
              <a:spLocks noChangeArrowheads="1"/>
            </p:cNvSpPr>
            <p:nvPr/>
          </p:nvSpPr>
          <p:spPr bwMode="auto">
            <a:xfrm flipH="1">
              <a:off x="1993" y="3499"/>
              <a:ext cx="429" cy="78"/>
            </a:xfrm>
            <a:prstGeom prst="rightArrow">
              <a:avLst>
                <a:gd name="adj1" fmla="val 50000"/>
                <a:gd name="adj2" fmla="val 137500"/>
              </a:avLst>
            </a:prstGeom>
            <a:noFill/>
            <a:ln w="12700"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88633" name="Rectangle 185"/>
          <p:cNvSpPr>
            <a:spLocks noGrp="1" noChangeArrowheads="1"/>
          </p:cNvSpPr>
          <p:nvPr>
            <p:ph type="title"/>
          </p:nvPr>
        </p:nvSpPr>
        <p:spPr/>
        <p:txBody>
          <a:bodyPr/>
          <a:lstStyle/>
          <a:p>
            <a:r>
              <a:rPr lang="en-GB" altLang="en-US" dirty="0" err="1" smtClean="0"/>
              <a:t>Illumina</a:t>
            </a:r>
            <a:r>
              <a:rPr lang="en-GB" altLang="en-US" dirty="0" smtClean="0"/>
              <a:t> Paired-End </a:t>
            </a:r>
            <a:r>
              <a:rPr lang="en-GB" altLang="en-US" dirty="0"/>
              <a:t>Sequencing</a:t>
            </a:r>
            <a:br>
              <a:rPr lang="en-GB" altLang="en-US" dirty="0"/>
            </a:br>
            <a:endParaRPr lang="en-US" altLang="en-US" sz="1800" b="0" i="1" dirty="0"/>
          </a:p>
        </p:txBody>
      </p:sp>
    </p:spTree>
    <p:extLst>
      <p:ext uri="{BB962C8B-B14F-4D97-AF65-F5344CB8AC3E}">
        <p14:creationId xmlns:p14="http://schemas.microsoft.com/office/powerpoint/2010/main" val="2372762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488625"/>
                                        </p:tgtEl>
                                        <p:attrNameLst>
                                          <p:attrName>style.visibility</p:attrName>
                                        </p:attrNameLst>
                                      </p:cBhvr>
                                      <p:to>
                                        <p:strVal val="visible"/>
                                      </p:to>
                                    </p:set>
                                    <p:animEffect transition="in" filter="slide(fromBottom)">
                                      <p:cBhvr>
                                        <p:cTn id="7" dur="500"/>
                                        <p:tgtEl>
                                          <p:spTgt spid="4886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0" nodeType="clickEffect">
                                  <p:stCondLst>
                                    <p:cond delay="0"/>
                                  </p:stCondLst>
                                  <p:childTnLst>
                                    <p:animEffect transition="out" filter="fade">
                                      <p:cBhvr>
                                        <p:cTn id="11" dur="1000"/>
                                        <p:tgtEl>
                                          <p:spTgt spid="488452"/>
                                        </p:tgtEl>
                                      </p:cBhvr>
                                    </p:animEffect>
                                    <p:set>
                                      <p:cBhvr>
                                        <p:cTn id="12" dur="1" fill="hold">
                                          <p:stCondLst>
                                            <p:cond delay="999"/>
                                          </p:stCondLst>
                                        </p:cTn>
                                        <p:tgtEl>
                                          <p:spTgt spid="488452"/>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1000"/>
                                        <p:tgtEl>
                                          <p:spTgt spid="488455"/>
                                        </p:tgtEl>
                                      </p:cBhvr>
                                    </p:animEffect>
                                    <p:set>
                                      <p:cBhvr>
                                        <p:cTn id="15" dur="1" fill="hold">
                                          <p:stCondLst>
                                            <p:cond delay="999"/>
                                          </p:stCondLst>
                                        </p:cTn>
                                        <p:tgtEl>
                                          <p:spTgt spid="488455"/>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1000"/>
                                        <p:tgtEl>
                                          <p:spTgt spid="488454"/>
                                        </p:tgtEl>
                                      </p:cBhvr>
                                    </p:animEffect>
                                    <p:set>
                                      <p:cBhvr>
                                        <p:cTn id="18" dur="1" fill="hold">
                                          <p:stCondLst>
                                            <p:cond delay="999"/>
                                          </p:stCondLst>
                                        </p:cTn>
                                        <p:tgtEl>
                                          <p:spTgt spid="488454"/>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1000"/>
                                        <p:tgtEl>
                                          <p:spTgt spid="488453"/>
                                        </p:tgtEl>
                                      </p:cBhvr>
                                    </p:animEffect>
                                    <p:set>
                                      <p:cBhvr>
                                        <p:cTn id="21" dur="1" fill="hold">
                                          <p:stCondLst>
                                            <p:cond delay="999"/>
                                          </p:stCondLst>
                                        </p:cTn>
                                        <p:tgtEl>
                                          <p:spTgt spid="488453"/>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1000"/>
                                        <p:tgtEl>
                                          <p:spTgt spid="488459"/>
                                        </p:tgtEl>
                                      </p:cBhvr>
                                    </p:animEffect>
                                    <p:set>
                                      <p:cBhvr>
                                        <p:cTn id="24" dur="1" fill="hold">
                                          <p:stCondLst>
                                            <p:cond delay="999"/>
                                          </p:stCondLst>
                                        </p:cTn>
                                        <p:tgtEl>
                                          <p:spTgt spid="488459"/>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1000"/>
                                        <p:tgtEl>
                                          <p:spTgt spid="488625"/>
                                        </p:tgtEl>
                                      </p:cBhvr>
                                    </p:animEffect>
                                    <p:set>
                                      <p:cBhvr>
                                        <p:cTn id="27" dur="1" fill="hold">
                                          <p:stCondLst>
                                            <p:cond delay="999"/>
                                          </p:stCondLst>
                                        </p:cTn>
                                        <p:tgtEl>
                                          <p:spTgt spid="488625"/>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488485"/>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488593"/>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488592"/>
                                        </p:tgtEl>
                                        <p:attrNameLst>
                                          <p:attrName>style.visibility</p:attrName>
                                        </p:attrNameLst>
                                      </p:cBhvr>
                                      <p:to>
                                        <p:strVal val="visible"/>
                                      </p:to>
                                    </p:set>
                                    <p:animEffect transition="in" filter="wipe(down)">
                                      <p:cBhvr>
                                        <p:cTn id="40" dur="500"/>
                                        <p:tgtEl>
                                          <p:spTgt spid="488592"/>
                                        </p:tgtEl>
                                      </p:cBhvr>
                                    </p:animEffect>
                                  </p:childTnLst>
                                </p:cTn>
                              </p:par>
                            </p:childTnLst>
                          </p:cTn>
                        </p:par>
                        <p:par>
                          <p:cTn id="41" fill="hold" nodeType="afterGroup">
                            <p:stCondLst>
                              <p:cond delay="500"/>
                            </p:stCondLst>
                            <p:childTnLst>
                              <p:par>
                                <p:cTn id="42" presetID="22" presetClass="entr" presetSubtype="4" fill="hold" grpId="0" nodeType="afterEffect">
                                  <p:stCondLst>
                                    <p:cond delay="0"/>
                                  </p:stCondLst>
                                  <p:childTnLst>
                                    <p:set>
                                      <p:cBhvr>
                                        <p:cTn id="43" dur="1" fill="hold">
                                          <p:stCondLst>
                                            <p:cond delay="0"/>
                                          </p:stCondLst>
                                        </p:cTn>
                                        <p:tgtEl>
                                          <p:spTgt spid="488591"/>
                                        </p:tgtEl>
                                        <p:attrNameLst>
                                          <p:attrName>style.visibility</p:attrName>
                                        </p:attrNameLst>
                                      </p:cBhvr>
                                      <p:to>
                                        <p:strVal val="visible"/>
                                      </p:to>
                                    </p:set>
                                    <p:animEffect transition="in" filter="wipe(down)">
                                      <p:cBhvr>
                                        <p:cTn id="44" dur="500"/>
                                        <p:tgtEl>
                                          <p:spTgt spid="488591"/>
                                        </p:tgtEl>
                                      </p:cBhvr>
                                    </p:animEffect>
                                  </p:childTnLst>
                                </p:cTn>
                              </p:par>
                            </p:childTnLst>
                          </p:cTn>
                        </p:par>
                        <p:par>
                          <p:cTn id="45" fill="hold" nodeType="afterGroup">
                            <p:stCondLst>
                              <p:cond delay="1000"/>
                            </p:stCondLst>
                            <p:childTnLst>
                              <p:par>
                                <p:cTn id="46" presetID="22" presetClass="entr" presetSubtype="1" fill="hold" grpId="0" nodeType="afterEffect">
                                  <p:stCondLst>
                                    <p:cond delay="0"/>
                                  </p:stCondLst>
                                  <p:childTnLst>
                                    <p:set>
                                      <p:cBhvr>
                                        <p:cTn id="47" dur="1" fill="hold">
                                          <p:stCondLst>
                                            <p:cond delay="0"/>
                                          </p:stCondLst>
                                        </p:cTn>
                                        <p:tgtEl>
                                          <p:spTgt spid="488590"/>
                                        </p:tgtEl>
                                        <p:attrNameLst>
                                          <p:attrName>style.visibility</p:attrName>
                                        </p:attrNameLst>
                                      </p:cBhvr>
                                      <p:to>
                                        <p:strVal val="visible"/>
                                      </p:to>
                                    </p:set>
                                    <p:animEffect transition="in" filter="wipe(up)">
                                      <p:cBhvr>
                                        <p:cTn id="48" dur="500"/>
                                        <p:tgtEl>
                                          <p:spTgt spid="488590"/>
                                        </p:tgtEl>
                                      </p:cBhvr>
                                    </p:animEffect>
                                  </p:childTnLst>
                                </p:cTn>
                              </p:par>
                            </p:childTnLst>
                          </p:cTn>
                        </p:par>
                        <p:par>
                          <p:cTn id="49" fill="hold" nodeType="afterGroup">
                            <p:stCondLst>
                              <p:cond delay="1500"/>
                            </p:stCondLst>
                            <p:childTnLst>
                              <p:par>
                                <p:cTn id="50" presetID="22" presetClass="entr" presetSubtype="1" fill="hold" grpId="0" nodeType="afterEffect">
                                  <p:stCondLst>
                                    <p:cond delay="0"/>
                                  </p:stCondLst>
                                  <p:childTnLst>
                                    <p:set>
                                      <p:cBhvr>
                                        <p:cTn id="51" dur="1" fill="hold">
                                          <p:stCondLst>
                                            <p:cond delay="0"/>
                                          </p:stCondLst>
                                        </p:cTn>
                                        <p:tgtEl>
                                          <p:spTgt spid="488589"/>
                                        </p:tgtEl>
                                        <p:attrNameLst>
                                          <p:attrName>style.visibility</p:attrName>
                                        </p:attrNameLst>
                                      </p:cBhvr>
                                      <p:to>
                                        <p:strVal val="visible"/>
                                      </p:to>
                                    </p:set>
                                    <p:animEffect transition="in" filter="wipe(up)">
                                      <p:cBhvr>
                                        <p:cTn id="52" dur="500"/>
                                        <p:tgtEl>
                                          <p:spTgt spid="48858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48855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88552"/>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2" presetClass="entr" presetSubtype="4" fill="hold" nodeType="clickEffect">
                                  <p:stCondLst>
                                    <p:cond delay="0"/>
                                  </p:stCondLst>
                                  <p:childTnLst>
                                    <p:set>
                                      <p:cBhvr>
                                        <p:cTn id="62" dur="1" fill="hold">
                                          <p:stCondLst>
                                            <p:cond delay="0"/>
                                          </p:stCondLst>
                                        </p:cTn>
                                        <p:tgtEl>
                                          <p:spTgt spid="488629"/>
                                        </p:tgtEl>
                                        <p:attrNameLst>
                                          <p:attrName>style.visibility</p:attrName>
                                        </p:attrNameLst>
                                      </p:cBhvr>
                                      <p:to>
                                        <p:strVal val="visible"/>
                                      </p:to>
                                    </p:set>
                                    <p:animEffect transition="in" filter="slide(fromBottom)">
                                      <p:cBhvr>
                                        <p:cTn id="63" dur="500"/>
                                        <p:tgtEl>
                                          <p:spTgt spid="488629"/>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10" presetClass="exit" presetSubtype="0" fill="hold" nodeType="clickEffect">
                                  <p:stCondLst>
                                    <p:cond delay="0"/>
                                  </p:stCondLst>
                                  <p:childTnLst>
                                    <p:animEffect transition="out" filter="fade">
                                      <p:cBhvr>
                                        <p:cTn id="67" dur="1000"/>
                                        <p:tgtEl>
                                          <p:spTgt spid="488552"/>
                                        </p:tgtEl>
                                      </p:cBhvr>
                                    </p:animEffect>
                                    <p:set>
                                      <p:cBhvr>
                                        <p:cTn id="68" dur="1" fill="hold">
                                          <p:stCondLst>
                                            <p:cond delay="999"/>
                                          </p:stCondLst>
                                        </p:cTn>
                                        <p:tgtEl>
                                          <p:spTgt spid="488552"/>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1000"/>
                                        <p:tgtEl>
                                          <p:spTgt spid="488629"/>
                                        </p:tgtEl>
                                      </p:cBhvr>
                                    </p:animEffect>
                                    <p:set>
                                      <p:cBhvr>
                                        <p:cTn id="71" dur="1" fill="hold">
                                          <p:stCondLst>
                                            <p:cond delay="999"/>
                                          </p:stCondLst>
                                        </p:cTn>
                                        <p:tgtEl>
                                          <p:spTgt spid="488629"/>
                                        </p:tgtEl>
                                        <p:attrNameLst>
                                          <p:attrName>style.visibility</p:attrName>
                                        </p:attrNameLst>
                                      </p:cBhvr>
                                      <p:to>
                                        <p:strVal val="hidden"/>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ntr" presetSubtype="0" fill="hold" nodeType="clickEffect">
                                  <p:stCondLst>
                                    <p:cond delay="0"/>
                                  </p:stCondLst>
                                  <p:childTnLst>
                                    <p:set>
                                      <p:cBhvr>
                                        <p:cTn id="75" dur="1" fill="hold">
                                          <p:stCondLst>
                                            <p:cond delay="0"/>
                                          </p:stCondLst>
                                        </p:cTn>
                                        <p:tgtEl>
                                          <p:spTgt spid="4885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8452" grpId="0" animBg="1"/>
      <p:bldP spid="488453" grpId="0" animBg="1"/>
      <p:bldP spid="488454" grpId="0" animBg="1"/>
      <p:bldP spid="488455" grpId="0" animBg="1"/>
      <p:bldP spid="488459" grpId="0" animBg="1"/>
      <p:bldP spid="488589" grpId="0" animBg="1"/>
      <p:bldP spid="488590" grpId="0" animBg="1"/>
      <p:bldP spid="488591" grpId="0" animBg="1"/>
      <p:bldP spid="48859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Line 10"/>
          <p:cNvSpPr>
            <a:spLocks noChangeShapeType="1"/>
          </p:cNvSpPr>
          <p:nvPr/>
        </p:nvSpPr>
        <p:spPr bwMode="auto">
          <a:xfrm>
            <a:off x="609121" y="4844669"/>
            <a:ext cx="8078400" cy="0"/>
          </a:xfrm>
          <a:prstGeom prst="line">
            <a:avLst/>
          </a:prstGeom>
          <a:noFill/>
          <a:ln w="38100">
            <a:solidFill>
              <a:schemeClr val="tx1"/>
            </a:solidFill>
            <a:round/>
            <a:headEnd/>
            <a:tailEnd/>
          </a:ln>
        </p:spPr>
        <p:txBody>
          <a:bodyPr lIns="91430" tIns="45715" rIns="91430" bIns="45715"/>
          <a:lstStyle/>
          <a:p>
            <a:endParaRPr lang="en-GB"/>
          </a:p>
        </p:txBody>
      </p:sp>
      <p:sp>
        <p:nvSpPr>
          <p:cNvPr id="57347" name="Line 9"/>
          <p:cNvSpPr>
            <a:spLocks noChangeShapeType="1"/>
          </p:cNvSpPr>
          <p:nvPr/>
        </p:nvSpPr>
        <p:spPr bwMode="auto">
          <a:xfrm>
            <a:off x="456481" y="3740073"/>
            <a:ext cx="7467840" cy="0"/>
          </a:xfrm>
          <a:prstGeom prst="line">
            <a:avLst/>
          </a:prstGeom>
          <a:noFill/>
          <a:ln w="38100">
            <a:solidFill>
              <a:schemeClr val="tx1"/>
            </a:solidFill>
            <a:round/>
            <a:headEnd/>
            <a:tailEnd/>
          </a:ln>
        </p:spPr>
        <p:txBody>
          <a:bodyPr lIns="91430" tIns="45715" rIns="91430" bIns="45715"/>
          <a:lstStyle/>
          <a:p>
            <a:endParaRPr lang="en-GB"/>
          </a:p>
        </p:txBody>
      </p:sp>
      <p:sp>
        <p:nvSpPr>
          <p:cNvPr id="57348" name="Rectangle 2"/>
          <p:cNvSpPr>
            <a:spLocks noGrp="1" noChangeArrowheads="1"/>
          </p:cNvSpPr>
          <p:nvPr>
            <p:ph type="title"/>
          </p:nvPr>
        </p:nvSpPr>
        <p:spPr>
          <a:xfrm>
            <a:off x="671040" y="-8194"/>
            <a:ext cx="7804800" cy="1142039"/>
          </a:xfrm>
        </p:spPr>
        <p:txBody>
          <a:bodyPr/>
          <a:lstStyle/>
          <a:p>
            <a:pPr eaLnBrk="1" hangingPunct="1"/>
            <a:r>
              <a:rPr lang="en-US" sz="2900" dirty="0"/>
              <a:t>Paired-end reads are important</a:t>
            </a:r>
          </a:p>
        </p:txBody>
      </p:sp>
      <p:sp>
        <p:nvSpPr>
          <p:cNvPr id="57349" name="Rectangle 4"/>
          <p:cNvSpPr>
            <a:spLocks noChangeArrowheads="1"/>
          </p:cNvSpPr>
          <p:nvPr/>
        </p:nvSpPr>
        <p:spPr bwMode="auto">
          <a:xfrm>
            <a:off x="2285280" y="3626301"/>
            <a:ext cx="1219680" cy="227544"/>
          </a:xfrm>
          <a:prstGeom prst="rect">
            <a:avLst/>
          </a:prstGeom>
          <a:solidFill>
            <a:srgbClr val="FF0000"/>
          </a:solidFill>
          <a:ln w="9525">
            <a:solidFill>
              <a:schemeClr val="tx1"/>
            </a:solidFill>
            <a:miter lim="800000"/>
            <a:headEnd/>
            <a:tailEnd/>
          </a:ln>
        </p:spPr>
        <p:txBody>
          <a:bodyPr wrap="none" lIns="91430" tIns="45715" rIns="91430" bIns="45715" anchor="ctr"/>
          <a:lstStyle/>
          <a:p>
            <a:endParaRPr lang="en-US">
              <a:solidFill>
                <a:schemeClr val="tx1"/>
              </a:solidFill>
            </a:endParaRPr>
          </a:p>
        </p:txBody>
      </p:sp>
      <p:sp>
        <p:nvSpPr>
          <p:cNvPr id="57350" name="Rectangle 5"/>
          <p:cNvSpPr>
            <a:spLocks noChangeArrowheads="1"/>
          </p:cNvSpPr>
          <p:nvPr/>
        </p:nvSpPr>
        <p:spPr bwMode="auto">
          <a:xfrm>
            <a:off x="3886561" y="4730897"/>
            <a:ext cx="1218240" cy="228984"/>
          </a:xfrm>
          <a:prstGeom prst="rect">
            <a:avLst/>
          </a:prstGeom>
          <a:solidFill>
            <a:srgbClr val="FF0000"/>
          </a:solidFill>
          <a:ln w="9525">
            <a:solidFill>
              <a:schemeClr val="tx1"/>
            </a:solidFill>
            <a:miter lim="800000"/>
            <a:headEnd/>
            <a:tailEnd/>
          </a:ln>
        </p:spPr>
        <p:txBody>
          <a:bodyPr wrap="none" lIns="91430" tIns="45715" rIns="91430" bIns="45715" anchor="ctr"/>
          <a:lstStyle/>
          <a:p>
            <a:endParaRPr lang="en-US">
              <a:solidFill>
                <a:schemeClr val="tx1"/>
              </a:solidFill>
            </a:endParaRPr>
          </a:p>
        </p:txBody>
      </p:sp>
      <p:sp>
        <p:nvSpPr>
          <p:cNvPr id="57351" name="Rectangle 6"/>
          <p:cNvSpPr>
            <a:spLocks noChangeArrowheads="1"/>
          </p:cNvSpPr>
          <p:nvPr/>
        </p:nvSpPr>
        <p:spPr bwMode="auto">
          <a:xfrm>
            <a:off x="990721" y="4730897"/>
            <a:ext cx="1219680" cy="228984"/>
          </a:xfrm>
          <a:prstGeom prst="rect">
            <a:avLst/>
          </a:prstGeom>
          <a:solidFill>
            <a:srgbClr val="FF0000"/>
          </a:solidFill>
          <a:ln w="9525">
            <a:solidFill>
              <a:schemeClr val="tx1"/>
            </a:solidFill>
            <a:miter lim="800000"/>
            <a:headEnd/>
            <a:tailEnd/>
          </a:ln>
        </p:spPr>
        <p:txBody>
          <a:bodyPr wrap="none" lIns="91430" tIns="45715" rIns="91430" bIns="45715" anchor="ctr"/>
          <a:lstStyle/>
          <a:p>
            <a:endParaRPr lang="en-US">
              <a:solidFill>
                <a:schemeClr val="tx1"/>
              </a:solidFill>
            </a:endParaRPr>
          </a:p>
        </p:txBody>
      </p:sp>
      <p:sp>
        <p:nvSpPr>
          <p:cNvPr id="57352" name="Rectangle 7"/>
          <p:cNvSpPr>
            <a:spLocks noChangeArrowheads="1"/>
          </p:cNvSpPr>
          <p:nvPr/>
        </p:nvSpPr>
        <p:spPr bwMode="auto">
          <a:xfrm>
            <a:off x="6095520" y="4730897"/>
            <a:ext cx="1219680" cy="228984"/>
          </a:xfrm>
          <a:prstGeom prst="rect">
            <a:avLst/>
          </a:prstGeom>
          <a:solidFill>
            <a:srgbClr val="FF0000"/>
          </a:solidFill>
          <a:ln w="9525">
            <a:solidFill>
              <a:schemeClr val="tx1"/>
            </a:solidFill>
            <a:miter lim="800000"/>
            <a:headEnd/>
            <a:tailEnd/>
          </a:ln>
        </p:spPr>
        <p:txBody>
          <a:bodyPr wrap="none" lIns="91430" tIns="45715" rIns="91430" bIns="45715" anchor="ctr"/>
          <a:lstStyle/>
          <a:p>
            <a:endParaRPr lang="en-US">
              <a:solidFill>
                <a:schemeClr val="tx1"/>
              </a:solidFill>
            </a:endParaRPr>
          </a:p>
        </p:txBody>
      </p:sp>
      <p:sp>
        <p:nvSpPr>
          <p:cNvPr id="57353" name="Rectangle 8"/>
          <p:cNvSpPr>
            <a:spLocks noChangeArrowheads="1"/>
          </p:cNvSpPr>
          <p:nvPr/>
        </p:nvSpPr>
        <p:spPr bwMode="auto">
          <a:xfrm>
            <a:off x="5868001" y="3626301"/>
            <a:ext cx="1218240" cy="227544"/>
          </a:xfrm>
          <a:prstGeom prst="rect">
            <a:avLst/>
          </a:prstGeom>
          <a:solidFill>
            <a:srgbClr val="FF0000"/>
          </a:solidFill>
          <a:ln w="9525">
            <a:solidFill>
              <a:schemeClr val="tx1"/>
            </a:solidFill>
            <a:miter lim="800000"/>
            <a:headEnd/>
            <a:tailEnd/>
          </a:ln>
        </p:spPr>
        <p:txBody>
          <a:bodyPr wrap="none" lIns="91430" tIns="45715" rIns="91430" bIns="45715" anchor="ctr"/>
          <a:lstStyle/>
          <a:p>
            <a:endParaRPr lang="en-US">
              <a:solidFill>
                <a:schemeClr val="tx1"/>
              </a:solidFill>
            </a:endParaRPr>
          </a:p>
        </p:txBody>
      </p:sp>
      <p:sp>
        <p:nvSpPr>
          <p:cNvPr id="57354" name="Line 11"/>
          <p:cNvSpPr>
            <a:spLocks noChangeShapeType="1"/>
          </p:cNvSpPr>
          <p:nvPr/>
        </p:nvSpPr>
        <p:spPr bwMode="auto">
          <a:xfrm>
            <a:off x="1905120" y="5911821"/>
            <a:ext cx="685440" cy="0"/>
          </a:xfrm>
          <a:prstGeom prst="line">
            <a:avLst/>
          </a:prstGeom>
          <a:noFill/>
          <a:ln w="44450">
            <a:solidFill>
              <a:srgbClr val="FF0000"/>
            </a:solidFill>
            <a:round/>
            <a:headEnd/>
            <a:tailEnd/>
          </a:ln>
        </p:spPr>
        <p:txBody>
          <a:bodyPr lIns="91430" tIns="45715" rIns="91430" bIns="45715"/>
          <a:lstStyle/>
          <a:p>
            <a:endParaRPr lang="en-GB"/>
          </a:p>
        </p:txBody>
      </p:sp>
      <p:sp>
        <p:nvSpPr>
          <p:cNvPr id="57355" name="Text Box 12"/>
          <p:cNvSpPr txBox="1">
            <a:spLocks noChangeArrowheads="1"/>
          </p:cNvSpPr>
          <p:nvPr/>
        </p:nvSpPr>
        <p:spPr bwMode="auto">
          <a:xfrm>
            <a:off x="2210400" y="3015677"/>
            <a:ext cx="1611831" cy="369322"/>
          </a:xfrm>
          <a:prstGeom prst="rect">
            <a:avLst/>
          </a:prstGeom>
          <a:noFill/>
          <a:ln w="9525">
            <a:noFill/>
            <a:miter lim="800000"/>
            <a:headEnd/>
            <a:tailEnd/>
          </a:ln>
        </p:spPr>
        <p:txBody>
          <a:bodyPr wrap="none" lIns="91430" tIns="45715" rIns="91430" bIns="45715">
            <a:spAutoFit/>
          </a:bodyPr>
          <a:lstStyle/>
          <a:p>
            <a:r>
              <a:rPr lang="en-US">
                <a:solidFill>
                  <a:srgbClr val="FF0000"/>
                </a:solidFill>
              </a:rPr>
              <a:t>Repetitive DNA</a:t>
            </a:r>
          </a:p>
        </p:txBody>
      </p:sp>
      <p:sp>
        <p:nvSpPr>
          <p:cNvPr id="57356" name="Text Box 13"/>
          <p:cNvSpPr txBox="1">
            <a:spLocks noChangeArrowheads="1"/>
          </p:cNvSpPr>
          <p:nvPr/>
        </p:nvSpPr>
        <p:spPr bwMode="auto">
          <a:xfrm>
            <a:off x="4023360" y="3280664"/>
            <a:ext cx="1343617" cy="369322"/>
          </a:xfrm>
          <a:prstGeom prst="rect">
            <a:avLst/>
          </a:prstGeom>
          <a:noFill/>
          <a:ln w="9525">
            <a:noFill/>
            <a:miter lim="800000"/>
            <a:headEnd/>
            <a:tailEnd/>
          </a:ln>
        </p:spPr>
        <p:txBody>
          <a:bodyPr wrap="none" lIns="91430" tIns="45715" rIns="91430" bIns="45715">
            <a:spAutoFit/>
          </a:bodyPr>
          <a:lstStyle/>
          <a:p>
            <a:r>
              <a:rPr lang="en-US">
                <a:solidFill>
                  <a:schemeClr val="tx1"/>
                </a:solidFill>
              </a:rPr>
              <a:t>Unique DNA</a:t>
            </a:r>
          </a:p>
        </p:txBody>
      </p:sp>
      <p:sp>
        <p:nvSpPr>
          <p:cNvPr id="57357" name="Line 14"/>
          <p:cNvSpPr>
            <a:spLocks noChangeShapeType="1"/>
          </p:cNvSpPr>
          <p:nvPr/>
        </p:nvSpPr>
        <p:spPr bwMode="auto">
          <a:xfrm flipH="1" flipV="1">
            <a:off x="1599841" y="5073653"/>
            <a:ext cx="457920" cy="609184"/>
          </a:xfrm>
          <a:prstGeom prst="line">
            <a:avLst/>
          </a:prstGeom>
          <a:noFill/>
          <a:ln w="73025">
            <a:solidFill>
              <a:schemeClr val="tx1"/>
            </a:solidFill>
            <a:round/>
            <a:headEnd/>
            <a:tailEnd type="triangle" w="med" len="med"/>
          </a:ln>
        </p:spPr>
        <p:txBody>
          <a:bodyPr lIns="91430" tIns="45715" rIns="91430" bIns="45715"/>
          <a:lstStyle/>
          <a:p>
            <a:endParaRPr lang="en-GB"/>
          </a:p>
        </p:txBody>
      </p:sp>
      <p:sp>
        <p:nvSpPr>
          <p:cNvPr id="57358" name="Line 15"/>
          <p:cNvSpPr>
            <a:spLocks noChangeShapeType="1"/>
          </p:cNvSpPr>
          <p:nvPr/>
        </p:nvSpPr>
        <p:spPr bwMode="auto">
          <a:xfrm flipV="1">
            <a:off x="2437921" y="5073654"/>
            <a:ext cx="1752480" cy="532856"/>
          </a:xfrm>
          <a:prstGeom prst="line">
            <a:avLst/>
          </a:prstGeom>
          <a:noFill/>
          <a:ln w="73025">
            <a:solidFill>
              <a:schemeClr val="tx1"/>
            </a:solidFill>
            <a:round/>
            <a:headEnd/>
            <a:tailEnd type="triangle" w="med" len="med"/>
          </a:ln>
        </p:spPr>
        <p:txBody>
          <a:bodyPr lIns="91430" tIns="45715" rIns="91430" bIns="45715"/>
          <a:lstStyle/>
          <a:p>
            <a:endParaRPr lang="en-GB"/>
          </a:p>
        </p:txBody>
      </p:sp>
      <p:sp>
        <p:nvSpPr>
          <p:cNvPr id="57359" name="Line 16"/>
          <p:cNvSpPr>
            <a:spLocks noChangeShapeType="1"/>
          </p:cNvSpPr>
          <p:nvPr/>
        </p:nvSpPr>
        <p:spPr bwMode="auto">
          <a:xfrm flipV="1">
            <a:off x="3048481" y="5073653"/>
            <a:ext cx="3199680" cy="761840"/>
          </a:xfrm>
          <a:prstGeom prst="line">
            <a:avLst/>
          </a:prstGeom>
          <a:noFill/>
          <a:ln w="73025">
            <a:solidFill>
              <a:schemeClr val="tx1"/>
            </a:solidFill>
            <a:round/>
            <a:headEnd/>
            <a:tailEnd type="triangle" w="med" len="med"/>
          </a:ln>
        </p:spPr>
        <p:txBody>
          <a:bodyPr lIns="91430" tIns="45715" rIns="91430" bIns="45715"/>
          <a:lstStyle/>
          <a:p>
            <a:endParaRPr lang="en-GB"/>
          </a:p>
        </p:txBody>
      </p:sp>
      <p:sp>
        <p:nvSpPr>
          <p:cNvPr id="57360" name="Text Box 17"/>
          <p:cNvSpPr txBox="1">
            <a:spLocks noChangeArrowheads="1"/>
          </p:cNvSpPr>
          <p:nvPr/>
        </p:nvSpPr>
        <p:spPr bwMode="auto">
          <a:xfrm>
            <a:off x="1599841" y="6072870"/>
            <a:ext cx="2080999" cy="646321"/>
          </a:xfrm>
          <a:prstGeom prst="rect">
            <a:avLst/>
          </a:prstGeom>
          <a:noFill/>
          <a:ln w="9525">
            <a:noFill/>
            <a:miter lim="800000"/>
            <a:headEnd/>
            <a:tailEnd/>
          </a:ln>
        </p:spPr>
        <p:txBody>
          <a:bodyPr wrap="none" lIns="91430" tIns="45715" rIns="91430" bIns="45715">
            <a:spAutoFit/>
          </a:bodyPr>
          <a:lstStyle/>
          <a:p>
            <a:r>
              <a:rPr lang="en-US" dirty="0">
                <a:solidFill>
                  <a:schemeClr val="tx1"/>
                </a:solidFill>
              </a:rPr>
              <a:t>Single read maps to </a:t>
            </a:r>
          </a:p>
          <a:p>
            <a:r>
              <a:rPr lang="en-US" dirty="0">
                <a:solidFill>
                  <a:schemeClr val="tx1"/>
                </a:solidFill>
              </a:rPr>
              <a:t>multiple positions</a:t>
            </a:r>
          </a:p>
        </p:txBody>
      </p:sp>
      <p:sp>
        <p:nvSpPr>
          <p:cNvPr id="57361" name="Line 18"/>
          <p:cNvSpPr>
            <a:spLocks noChangeShapeType="1"/>
          </p:cNvSpPr>
          <p:nvPr/>
        </p:nvSpPr>
        <p:spPr bwMode="auto">
          <a:xfrm>
            <a:off x="6095521" y="4540797"/>
            <a:ext cx="686880" cy="0"/>
          </a:xfrm>
          <a:prstGeom prst="line">
            <a:avLst/>
          </a:prstGeom>
          <a:noFill/>
          <a:ln w="44450">
            <a:solidFill>
              <a:srgbClr val="FF0000"/>
            </a:solidFill>
            <a:round/>
            <a:headEnd/>
            <a:tailEnd/>
          </a:ln>
        </p:spPr>
        <p:txBody>
          <a:bodyPr lIns="91430" tIns="45715" rIns="91430" bIns="45715"/>
          <a:lstStyle/>
          <a:p>
            <a:endParaRPr lang="en-GB"/>
          </a:p>
        </p:txBody>
      </p:sp>
      <p:sp>
        <p:nvSpPr>
          <p:cNvPr id="57362" name="Line 19"/>
          <p:cNvSpPr>
            <a:spLocks noChangeShapeType="1"/>
          </p:cNvSpPr>
          <p:nvPr/>
        </p:nvSpPr>
        <p:spPr bwMode="auto">
          <a:xfrm>
            <a:off x="6858720" y="4540797"/>
            <a:ext cx="989280" cy="0"/>
          </a:xfrm>
          <a:prstGeom prst="line">
            <a:avLst/>
          </a:prstGeom>
          <a:noFill/>
          <a:ln w="38100" cap="rnd">
            <a:solidFill>
              <a:schemeClr val="tx1"/>
            </a:solidFill>
            <a:prstDash val="sysDot"/>
            <a:round/>
            <a:headEnd/>
            <a:tailEnd/>
          </a:ln>
        </p:spPr>
        <p:txBody>
          <a:bodyPr lIns="91430" tIns="45715" rIns="91430" bIns="45715"/>
          <a:lstStyle/>
          <a:p>
            <a:endParaRPr lang="en-GB"/>
          </a:p>
        </p:txBody>
      </p:sp>
      <p:sp>
        <p:nvSpPr>
          <p:cNvPr id="57363" name="Line 20"/>
          <p:cNvSpPr>
            <a:spLocks noChangeShapeType="1"/>
          </p:cNvSpPr>
          <p:nvPr/>
        </p:nvSpPr>
        <p:spPr bwMode="auto">
          <a:xfrm>
            <a:off x="7848000" y="4540797"/>
            <a:ext cx="686880" cy="0"/>
          </a:xfrm>
          <a:prstGeom prst="line">
            <a:avLst/>
          </a:prstGeom>
          <a:noFill/>
          <a:ln w="44450">
            <a:solidFill>
              <a:schemeClr val="tx1"/>
            </a:solidFill>
            <a:round/>
            <a:headEnd/>
            <a:tailEnd/>
          </a:ln>
        </p:spPr>
        <p:txBody>
          <a:bodyPr lIns="91430" tIns="45715" rIns="91430" bIns="45715"/>
          <a:lstStyle/>
          <a:p>
            <a:endParaRPr lang="en-GB"/>
          </a:p>
        </p:txBody>
      </p:sp>
      <p:sp>
        <p:nvSpPr>
          <p:cNvPr id="57364" name="Text Box 21"/>
          <p:cNvSpPr txBox="1">
            <a:spLocks noChangeArrowheads="1"/>
          </p:cNvSpPr>
          <p:nvPr/>
        </p:nvSpPr>
        <p:spPr bwMode="auto">
          <a:xfrm>
            <a:off x="5784480" y="4082830"/>
            <a:ext cx="2678021" cy="369322"/>
          </a:xfrm>
          <a:prstGeom prst="rect">
            <a:avLst/>
          </a:prstGeom>
          <a:noFill/>
          <a:ln w="9525">
            <a:noFill/>
            <a:miter lim="800000"/>
            <a:headEnd/>
            <a:tailEnd/>
          </a:ln>
        </p:spPr>
        <p:txBody>
          <a:bodyPr wrap="none" lIns="91430" tIns="45715" rIns="91430" bIns="45715">
            <a:spAutoFit/>
          </a:bodyPr>
          <a:lstStyle/>
          <a:p>
            <a:r>
              <a:rPr lang="en-US">
                <a:solidFill>
                  <a:schemeClr val="tx1"/>
                </a:solidFill>
              </a:rPr>
              <a:t>Paired read maps uniquely</a:t>
            </a:r>
          </a:p>
        </p:txBody>
      </p:sp>
      <p:sp>
        <p:nvSpPr>
          <p:cNvPr id="57365" name="Line 30"/>
          <p:cNvSpPr>
            <a:spLocks noChangeShapeType="1"/>
          </p:cNvSpPr>
          <p:nvPr/>
        </p:nvSpPr>
        <p:spPr bwMode="auto">
          <a:xfrm>
            <a:off x="3504960" y="2111262"/>
            <a:ext cx="685440" cy="0"/>
          </a:xfrm>
          <a:prstGeom prst="line">
            <a:avLst/>
          </a:prstGeom>
          <a:noFill/>
          <a:ln w="44450">
            <a:solidFill>
              <a:schemeClr val="tx1"/>
            </a:solidFill>
            <a:round/>
            <a:headEnd/>
            <a:tailEnd/>
          </a:ln>
        </p:spPr>
        <p:txBody>
          <a:bodyPr lIns="91430" tIns="45715" rIns="91430" bIns="45715"/>
          <a:lstStyle/>
          <a:p>
            <a:endParaRPr lang="en-GB"/>
          </a:p>
        </p:txBody>
      </p:sp>
      <p:sp>
        <p:nvSpPr>
          <p:cNvPr id="57366" name="Line 31"/>
          <p:cNvSpPr>
            <a:spLocks noChangeShapeType="1"/>
          </p:cNvSpPr>
          <p:nvPr/>
        </p:nvSpPr>
        <p:spPr bwMode="auto">
          <a:xfrm>
            <a:off x="4266720" y="2111262"/>
            <a:ext cx="990720" cy="0"/>
          </a:xfrm>
          <a:prstGeom prst="line">
            <a:avLst/>
          </a:prstGeom>
          <a:noFill/>
          <a:ln w="38100" cap="rnd">
            <a:solidFill>
              <a:schemeClr val="tx1"/>
            </a:solidFill>
            <a:prstDash val="sysDot"/>
            <a:round/>
            <a:headEnd/>
            <a:tailEnd/>
          </a:ln>
        </p:spPr>
        <p:txBody>
          <a:bodyPr lIns="91430" tIns="45715" rIns="91430" bIns="45715"/>
          <a:lstStyle/>
          <a:p>
            <a:endParaRPr lang="en-GB"/>
          </a:p>
        </p:txBody>
      </p:sp>
      <p:sp>
        <p:nvSpPr>
          <p:cNvPr id="57367" name="Line 32"/>
          <p:cNvSpPr>
            <a:spLocks noChangeShapeType="1"/>
          </p:cNvSpPr>
          <p:nvPr/>
        </p:nvSpPr>
        <p:spPr bwMode="auto">
          <a:xfrm>
            <a:off x="5257440" y="2111262"/>
            <a:ext cx="685440" cy="0"/>
          </a:xfrm>
          <a:prstGeom prst="line">
            <a:avLst/>
          </a:prstGeom>
          <a:noFill/>
          <a:ln w="44450">
            <a:solidFill>
              <a:schemeClr val="tx1"/>
            </a:solidFill>
            <a:round/>
            <a:headEnd/>
            <a:tailEnd/>
          </a:ln>
        </p:spPr>
        <p:txBody>
          <a:bodyPr lIns="91430" tIns="45715" rIns="91430" bIns="45715"/>
          <a:lstStyle/>
          <a:p>
            <a:endParaRPr lang="en-GB"/>
          </a:p>
        </p:txBody>
      </p:sp>
      <p:sp>
        <p:nvSpPr>
          <p:cNvPr id="57368" name="Text Box 33"/>
          <p:cNvSpPr txBox="1">
            <a:spLocks noChangeArrowheads="1"/>
          </p:cNvSpPr>
          <p:nvPr/>
        </p:nvSpPr>
        <p:spPr bwMode="auto">
          <a:xfrm>
            <a:off x="3183840" y="2223593"/>
            <a:ext cx="823410" cy="369322"/>
          </a:xfrm>
          <a:prstGeom prst="rect">
            <a:avLst/>
          </a:prstGeom>
          <a:noFill/>
          <a:ln w="9525">
            <a:noFill/>
            <a:miter lim="800000"/>
            <a:headEnd/>
            <a:tailEnd/>
          </a:ln>
        </p:spPr>
        <p:txBody>
          <a:bodyPr wrap="none" lIns="91430" tIns="45715" rIns="91430" bIns="45715">
            <a:spAutoFit/>
          </a:bodyPr>
          <a:lstStyle/>
          <a:p>
            <a:r>
              <a:rPr lang="en-US">
                <a:solidFill>
                  <a:schemeClr val="tx1"/>
                </a:solidFill>
              </a:rPr>
              <a:t>Read 1</a:t>
            </a:r>
          </a:p>
        </p:txBody>
      </p:sp>
      <p:sp>
        <p:nvSpPr>
          <p:cNvPr id="57369" name="Text Box 34"/>
          <p:cNvSpPr txBox="1">
            <a:spLocks noChangeArrowheads="1"/>
          </p:cNvSpPr>
          <p:nvPr/>
        </p:nvSpPr>
        <p:spPr bwMode="auto">
          <a:xfrm>
            <a:off x="5251680" y="2223593"/>
            <a:ext cx="823410" cy="369322"/>
          </a:xfrm>
          <a:prstGeom prst="rect">
            <a:avLst/>
          </a:prstGeom>
          <a:noFill/>
          <a:ln w="9525">
            <a:noFill/>
            <a:miter lim="800000"/>
            <a:headEnd/>
            <a:tailEnd/>
          </a:ln>
        </p:spPr>
        <p:txBody>
          <a:bodyPr wrap="none" lIns="91430" tIns="45715" rIns="91430" bIns="45715">
            <a:spAutoFit/>
          </a:bodyPr>
          <a:lstStyle/>
          <a:p>
            <a:r>
              <a:rPr lang="en-US">
                <a:solidFill>
                  <a:schemeClr val="tx1"/>
                </a:solidFill>
              </a:rPr>
              <a:t>Read 2</a:t>
            </a:r>
          </a:p>
        </p:txBody>
      </p:sp>
      <p:sp>
        <p:nvSpPr>
          <p:cNvPr id="57370" name="Text Box 35"/>
          <p:cNvSpPr txBox="1">
            <a:spLocks noChangeArrowheads="1"/>
          </p:cNvSpPr>
          <p:nvPr/>
        </p:nvSpPr>
        <p:spPr bwMode="auto">
          <a:xfrm>
            <a:off x="3810240" y="1349422"/>
            <a:ext cx="1686404" cy="369322"/>
          </a:xfrm>
          <a:prstGeom prst="rect">
            <a:avLst/>
          </a:prstGeom>
          <a:noFill/>
          <a:ln w="9525">
            <a:noFill/>
            <a:miter lim="800000"/>
            <a:headEnd/>
            <a:tailEnd/>
          </a:ln>
        </p:spPr>
        <p:txBody>
          <a:bodyPr wrap="none" lIns="91430" tIns="45715" rIns="91430" bIns="45715">
            <a:spAutoFit/>
          </a:bodyPr>
          <a:lstStyle/>
          <a:p>
            <a:r>
              <a:rPr lang="en-US">
                <a:solidFill>
                  <a:schemeClr val="tx1"/>
                </a:solidFill>
              </a:rPr>
              <a:t>Known Distance</a:t>
            </a:r>
          </a:p>
        </p:txBody>
      </p:sp>
      <p:sp>
        <p:nvSpPr>
          <p:cNvPr id="57371" name="Line 36"/>
          <p:cNvSpPr>
            <a:spLocks noChangeShapeType="1"/>
          </p:cNvSpPr>
          <p:nvPr/>
        </p:nvSpPr>
        <p:spPr bwMode="auto">
          <a:xfrm flipH="1">
            <a:off x="4190400" y="1731062"/>
            <a:ext cx="76320" cy="303872"/>
          </a:xfrm>
          <a:prstGeom prst="line">
            <a:avLst/>
          </a:prstGeom>
          <a:noFill/>
          <a:ln w="25400">
            <a:solidFill>
              <a:schemeClr val="tx1"/>
            </a:solidFill>
            <a:round/>
            <a:headEnd/>
            <a:tailEnd type="triangle" w="med" len="med"/>
          </a:ln>
        </p:spPr>
        <p:txBody>
          <a:bodyPr lIns="91430" tIns="45715" rIns="91430" bIns="45715"/>
          <a:lstStyle/>
          <a:p>
            <a:endParaRPr lang="en-GB"/>
          </a:p>
        </p:txBody>
      </p:sp>
      <p:sp>
        <p:nvSpPr>
          <p:cNvPr id="57372" name="Line 37"/>
          <p:cNvSpPr>
            <a:spLocks noChangeShapeType="1"/>
          </p:cNvSpPr>
          <p:nvPr/>
        </p:nvSpPr>
        <p:spPr bwMode="auto">
          <a:xfrm flipH="1">
            <a:off x="5257441" y="1731062"/>
            <a:ext cx="76320" cy="303872"/>
          </a:xfrm>
          <a:prstGeom prst="line">
            <a:avLst/>
          </a:prstGeom>
          <a:noFill/>
          <a:ln w="25400">
            <a:solidFill>
              <a:schemeClr val="tx1"/>
            </a:solidFill>
            <a:round/>
            <a:headEnd/>
            <a:tailEnd type="triangle" w="med" len="med"/>
          </a:ln>
        </p:spPr>
        <p:txBody>
          <a:bodyPr lIns="91430" tIns="45715" rIns="91430" bIns="45715"/>
          <a:lstStyle/>
          <a:p>
            <a:endParaRPr lang="en-GB"/>
          </a:p>
        </p:txBody>
      </p:sp>
    </p:spTree>
    <p:extLst>
      <p:ext uri="{BB962C8B-B14F-4D97-AF65-F5344CB8AC3E}">
        <p14:creationId xmlns:p14="http://schemas.microsoft.com/office/powerpoint/2010/main" val="20611837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Meischer’s</a:t>
            </a:r>
            <a:r>
              <a:rPr lang="en-GB" dirty="0" smtClean="0"/>
              <a:t> isolation technique</a:t>
            </a:r>
            <a:endParaRPr lang="en-GB" dirty="0"/>
          </a:p>
        </p:txBody>
      </p:sp>
      <p:sp>
        <p:nvSpPr>
          <p:cNvPr id="3" name="Content Placeholder 2"/>
          <p:cNvSpPr>
            <a:spLocks noGrp="1"/>
          </p:cNvSpPr>
          <p:nvPr>
            <p:ph idx="1"/>
          </p:nvPr>
        </p:nvSpPr>
        <p:spPr>
          <a:xfrm>
            <a:off x="457200" y="1600200"/>
            <a:ext cx="3250704" cy="4525963"/>
          </a:xfrm>
        </p:spPr>
        <p:txBody>
          <a:bodyPr>
            <a:normAutofit fontScale="70000" lnSpcReduction="20000"/>
          </a:bodyPr>
          <a:lstStyle/>
          <a:p>
            <a:r>
              <a:rPr lang="en-GB" dirty="0" smtClean="0"/>
              <a:t>Cells from surgical bandages or salmon sperm</a:t>
            </a:r>
          </a:p>
          <a:p>
            <a:r>
              <a:rPr lang="en-GB" dirty="0" smtClean="0"/>
              <a:t>Alcohol to remove outer cell membrane</a:t>
            </a:r>
          </a:p>
          <a:p>
            <a:r>
              <a:rPr lang="en-GB" dirty="0" smtClean="0"/>
              <a:t>Pepsin from pig stomachs</a:t>
            </a:r>
          </a:p>
          <a:p>
            <a:r>
              <a:rPr lang="en-GB" dirty="0" smtClean="0"/>
              <a:t>Basic solution to dissolve </a:t>
            </a:r>
            <a:r>
              <a:rPr lang="en-GB" dirty="0" err="1" smtClean="0"/>
              <a:t>nuclein</a:t>
            </a:r>
            <a:r>
              <a:rPr lang="en-GB" dirty="0" smtClean="0"/>
              <a:t> in the nucleus</a:t>
            </a:r>
          </a:p>
          <a:p>
            <a:r>
              <a:rPr lang="en-GB" dirty="0" smtClean="0"/>
              <a:t>Acid solution to precipitate the </a:t>
            </a:r>
            <a:r>
              <a:rPr lang="en-GB" dirty="0" err="1" smtClean="0"/>
              <a:t>nuclein</a:t>
            </a:r>
            <a:endParaRPr lang="en-GB" dirty="0" smtClean="0"/>
          </a:p>
          <a:p>
            <a:r>
              <a:rPr lang="en-GB" dirty="0" smtClean="0"/>
              <a:t>Difficult to do without also precipitating bound protein</a:t>
            </a:r>
          </a:p>
          <a:p>
            <a:endParaRPr lang="en-GB" dirty="0"/>
          </a:p>
        </p:txBody>
      </p:sp>
      <p:pic>
        <p:nvPicPr>
          <p:cNvPr id="5122" name="Picture 2" descr="After collecting cells from surgical bandages, Miescher first washed them in warm alcohol to get rid of the outer lipid membranes.  He then digested them with pepsin from pig stomachs to remove everything but the nuclei of the cells.  When he put the nuclei into a basic (alkaline) solution--in this case, a weak solution of baking soda and water--the nuclei expanded and became clear, leaving a yellow solution.  Upon adding acid to this solution, a white precipitate formed, which Miescher termed &quot;nuclein.&quot;  Today, we know that this substance is impure D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916832"/>
            <a:ext cx="3859826" cy="36124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35745" y="6237312"/>
            <a:ext cx="8398156" cy="369332"/>
          </a:xfrm>
          <a:prstGeom prst="rect">
            <a:avLst/>
          </a:prstGeom>
        </p:spPr>
        <p:txBody>
          <a:bodyPr wrap="square">
            <a:spAutoFit/>
          </a:bodyPr>
          <a:lstStyle/>
          <a:p>
            <a:r>
              <a:rPr lang="en-GB" sz="900" dirty="0">
                <a:hlinkClick r:id="rId3"/>
              </a:rPr>
              <a:t>http://www.howdoweknowit.com/2013/07/03/how-do-we-know-the-genetic-code-part-2</a:t>
            </a:r>
            <a:r>
              <a:rPr lang="en-GB" sz="900" dirty="0" smtClean="0">
                <a:hlinkClick r:id="rId3"/>
              </a:rPr>
              <a:t>/</a:t>
            </a:r>
            <a:endParaRPr lang="en-GB" sz="900" dirty="0" smtClean="0"/>
          </a:p>
          <a:p>
            <a:endParaRPr lang="en-GB" sz="900" dirty="0"/>
          </a:p>
        </p:txBody>
      </p:sp>
    </p:spTree>
    <p:extLst>
      <p:ext uri="{BB962C8B-B14F-4D97-AF65-F5344CB8AC3E}">
        <p14:creationId xmlns:p14="http://schemas.microsoft.com/office/powerpoint/2010/main" val="308617381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p:cNvSpPr>
            <a:spLocks noGrp="1" noChangeArrowheads="1"/>
          </p:cNvSpPr>
          <p:nvPr>
            <p:ph type="title"/>
          </p:nvPr>
        </p:nvSpPr>
        <p:spPr/>
        <p:txBody>
          <a:bodyPr/>
          <a:lstStyle/>
          <a:p>
            <a:r>
              <a:rPr lang="en-GB" altLang="en-US"/>
              <a:t>Working with Paired Reads</a:t>
            </a:r>
          </a:p>
        </p:txBody>
      </p:sp>
      <p:sp>
        <p:nvSpPr>
          <p:cNvPr id="484355" name="Rectangle 3"/>
          <p:cNvSpPr>
            <a:spLocks noGrp="1" noChangeArrowheads="1"/>
          </p:cNvSpPr>
          <p:nvPr>
            <p:ph type="body" idx="1"/>
          </p:nvPr>
        </p:nvSpPr>
        <p:spPr/>
        <p:txBody>
          <a:bodyPr/>
          <a:lstStyle/>
          <a:p>
            <a:r>
              <a:rPr lang="en-GB" altLang="en-US" dirty="0"/>
              <a:t>Applicable to different fragment size ranges</a:t>
            </a:r>
            <a:br>
              <a:rPr lang="en-GB" altLang="en-US" dirty="0"/>
            </a:br>
            <a:r>
              <a:rPr lang="en-GB" altLang="en-US" dirty="0"/>
              <a:t>- up to </a:t>
            </a:r>
            <a:r>
              <a:rPr lang="en-GB" altLang="en-US" dirty="0" smtClean="0"/>
              <a:t>~800 </a:t>
            </a:r>
            <a:r>
              <a:rPr lang="en-GB" altLang="en-US" dirty="0" err="1"/>
              <a:t>bp</a:t>
            </a:r>
            <a:r>
              <a:rPr lang="en-GB" altLang="en-US" dirty="0"/>
              <a:t> </a:t>
            </a:r>
            <a:r>
              <a:rPr lang="en-GB" altLang="en-US" dirty="0" smtClean="0"/>
              <a:t>for standard paired-libraries</a:t>
            </a:r>
            <a:r>
              <a:rPr lang="en-GB" altLang="en-US" dirty="0"/>
              <a:t/>
            </a:r>
            <a:br>
              <a:rPr lang="en-GB" altLang="en-US" dirty="0"/>
            </a:br>
            <a:r>
              <a:rPr lang="en-GB" altLang="en-US" dirty="0"/>
              <a:t>- </a:t>
            </a:r>
            <a:r>
              <a:rPr lang="en-GB" altLang="en-US" dirty="0" smtClean="0"/>
              <a:t>2 - 20kb mate-pair libraries</a:t>
            </a:r>
            <a:endParaRPr lang="en-GB" altLang="en-US" dirty="0"/>
          </a:p>
        </p:txBody>
      </p:sp>
      <p:grpSp>
        <p:nvGrpSpPr>
          <p:cNvPr id="484356" name="Group 4"/>
          <p:cNvGrpSpPr>
            <a:grpSpLocks/>
          </p:cNvGrpSpPr>
          <p:nvPr/>
        </p:nvGrpSpPr>
        <p:grpSpPr bwMode="auto">
          <a:xfrm>
            <a:off x="1066800" y="3530600"/>
            <a:ext cx="6781800" cy="1098550"/>
            <a:chOff x="656" y="1144"/>
            <a:chExt cx="4272" cy="692"/>
          </a:xfrm>
        </p:grpSpPr>
        <p:grpSp>
          <p:nvGrpSpPr>
            <p:cNvPr id="484357" name="Group 5"/>
            <p:cNvGrpSpPr>
              <a:grpSpLocks/>
            </p:cNvGrpSpPr>
            <p:nvPr/>
          </p:nvGrpSpPr>
          <p:grpSpPr bwMode="auto">
            <a:xfrm>
              <a:off x="1358" y="1144"/>
              <a:ext cx="407" cy="506"/>
              <a:chOff x="1974" y="3040"/>
              <a:chExt cx="1375" cy="506"/>
            </a:xfrm>
          </p:grpSpPr>
          <p:cxnSp>
            <p:nvCxnSpPr>
              <p:cNvPr id="484358" name="AutoShape 6"/>
              <p:cNvCxnSpPr>
                <a:cxnSpLocks noChangeShapeType="1"/>
              </p:cNvCxnSpPr>
              <p:nvPr/>
            </p:nvCxnSpPr>
            <p:spPr bwMode="auto">
              <a:xfrm rot="5400000" flipV="1">
                <a:off x="2661" y="2857"/>
                <a:ext cx="2" cy="1375"/>
              </a:xfrm>
              <a:prstGeom prst="curvedConnector3">
                <a:avLst>
                  <a:gd name="adj1" fmla="val -35700005"/>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4359" name="Rectangle 7"/>
              <p:cNvSpPr>
                <a:spLocks noChangeArrowheads="1"/>
              </p:cNvSpPr>
              <p:nvPr/>
            </p:nvSpPr>
            <p:spPr bwMode="auto">
              <a:xfrm>
                <a:off x="2432" y="3040"/>
                <a:ext cx="440"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484360" name="Group 8"/>
            <p:cNvGrpSpPr>
              <a:grpSpLocks/>
            </p:cNvGrpSpPr>
            <p:nvPr/>
          </p:nvGrpSpPr>
          <p:grpSpPr bwMode="auto">
            <a:xfrm>
              <a:off x="1358" y="1144"/>
              <a:ext cx="2943" cy="506"/>
              <a:chOff x="1974" y="3040"/>
              <a:chExt cx="1375" cy="506"/>
            </a:xfrm>
          </p:grpSpPr>
          <p:cxnSp>
            <p:nvCxnSpPr>
              <p:cNvPr id="484361" name="AutoShape 9"/>
              <p:cNvCxnSpPr>
                <a:cxnSpLocks noChangeShapeType="1"/>
              </p:cNvCxnSpPr>
              <p:nvPr/>
            </p:nvCxnSpPr>
            <p:spPr bwMode="auto">
              <a:xfrm rot="5400000" flipV="1">
                <a:off x="2661" y="2857"/>
                <a:ext cx="2" cy="1375"/>
              </a:xfrm>
              <a:prstGeom prst="curvedConnector3">
                <a:avLst>
                  <a:gd name="adj1" fmla="val -35700005"/>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4362" name="Rectangle 10"/>
              <p:cNvSpPr>
                <a:spLocks noChangeArrowheads="1"/>
              </p:cNvSpPr>
              <p:nvPr/>
            </p:nvSpPr>
            <p:spPr bwMode="auto">
              <a:xfrm>
                <a:off x="2432" y="3040"/>
                <a:ext cx="440"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484363" name="Line 11"/>
            <p:cNvSpPr>
              <a:spLocks noChangeShapeType="1"/>
            </p:cNvSpPr>
            <p:nvPr/>
          </p:nvSpPr>
          <p:spPr bwMode="auto">
            <a:xfrm flipH="1">
              <a:off x="4160" y="1836"/>
              <a:ext cx="152"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64" name="Line 12"/>
            <p:cNvSpPr>
              <a:spLocks noChangeShapeType="1"/>
            </p:cNvSpPr>
            <p:nvPr/>
          </p:nvSpPr>
          <p:spPr bwMode="auto">
            <a:xfrm>
              <a:off x="1240" y="1836"/>
              <a:ext cx="152" cy="0"/>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65" name="Line 13"/>
            <p:cNvSpPr>
              <a:spLocks noChangeShapeType="1"/>
            </p:cNvSpPr>
            <p:nvPr/>
          </p:nvSpPr>
          <p:spPr bwMode="auto">
            <a:xfrm>
              <a:off x="1368" y="1836"/>
              <a:ext cx="3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66" name="Line 14"/>
            <p:cNvSpPr>
              <a:spLocks noChangeShapeType="1"/>
            </p:cNvSpPr>
            <p:nvPr/>
          </p:nvSpPr>
          <p:spPr bwMode="auto">
            <a:xfrm flipH="1">
              <a:off x="1680" y="1836"/>
              <a:ext cx="152"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484367" name="Group 15"/>
            <p:cNvGrpSpPr>
              <a:grpSpLocks/>
            </p:cNvGrpSpPr>
            <p:nvPr/>
          </p:nvGrpSpPr>
          <p:grpSpPr bwMode="auto">
            <a:xfrm>
              <a:off x="656" y="1656"/>
              <a:ext cx="4272" cy="68"/>
              <a:chOff x="656" y="1656"/>
              <a:chExt cx="4272" cy="68"/>
            </a:xfrm>
          </p:grpSpPr>
          <p:sp>
            <p:nvSpPr>
              <p:cNvPr id="484368" name="Line 16"/>
              <p:cNvSpPr>
                <a:spLocks noChangeShapeType="1"/>
              </p:cNvSpPr>
              <p:nvPr/>
            </p:nvSpPr>
            <p:spPr bwMode="auto">
              <a:xfrm>
                <a:off x="1057" y="1660"/>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69" name="Line 17"/>
              <p:cNvSpPr>
                <a:spLocks noChangeShapeType="1"/>
              </p:cNvSpPr>
              <p:nvPr/>
            </p:nvSpPr>
            <p:spPr bwMode="auto">
              <a:xfrm>
                <a:off x="656" y="1719"/>
                <a:ext cx="427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70" name="Line 18"/>
              <p:cNvSpPr>
                <a:spLocks noChangeShapeType="1"/>
              </p:cNvSpPr>
              <p:nvPr/>
            </p:nvSpPr>
            <p:spPr bwMode="auto">
              <a:xfrm>
                <a:off x="4279"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71" name="Line 19"/>
              <p:cNvSpPr>
                <a:spLocks noChangeShapeType="1"/>
              </p:cNvSpPr>
              <p:nvPr/>
            </p:nvSpPr>
            <p:spPr bwMode="auto">
              <a:xfrm>
                <a:off x="3213"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72" name="Line 20"/>
              <p:cNvSpPr>
                <a:spLocks noChangeShapeType="1"/>
              </p:cNvSpPr>
              <p:nvPr/>
            </p:nvSpPr>
            <p:spPr bwMode="auto">
              <a:xfrm>
                <a:off x="4545"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73" name="Line 21"/>
              <p:cNvSpPr>
                <a:spLocks noChangeShapeType="1"/>
              </p:cNvSpPr>
              <p:nvPr/>
            </p:nvSpPr>
            <p:spPr bwMode="auto">
              <a:xfrm>
                <a:off x="4812"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74" name="Line 22"/>
              <p:cNvSpPr>
                <a:spLocks noChangeShapeType="1"/>
              </p:cNvSpPr>
              <p:nvPr/>
            </p:nvSpPr>
            <p:spPr bwMode="auto">
              <a:xfrm>
                <a:off x="1880"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75" name="Line 23"/>
              <p:cNvSpPr>
                <a:spLocks noChangeShapeType="1"/>
              </p:cNvSpPr>
              <p:nvPr/>
            </p:nvSpPr>
            <p:spPr bwMode="auto">
              <a:xfrm>
                <a:off x="3479"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76" name="Line 24"/>
              <p:cNvSpPr>
                <a:spLocks noChangeShapeType="1"/>
              </p:cNvSpPr>
              <p:nvPr/>
            </p:nvSpPr>
            <p:spPr bwMode="auto">
              <a:xfrm>
                <a:off x="3746"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77" name="Line 25"/>
              <p:cNvSpPr>
                <a:spLocks noChangeShapeType="1"/>
              </p:cNvSpPr>
              <p:nvPr/>
            </p:nvSpPr>
            <p:spPr bwMode="auto">
              <a:xfrm>
                <a:off x="4012"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78" name="Line 26"/>
              <p:cNvSpPr>
                <a:spLocks noChangeShapeType="1"/>
              </p:cNvSpPr>
              <p:nvPr/>
            </p:nvSpPr>
            <p:spPr bwMode="auto">
              <a:xfrm>
                <a:off x="2946"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79" name="Line 27"/>
              <p:cNvSpPr>
                <a:spLocks noChangeShapeType="1"/>
              </p:cNvSpPr>
              <p:nvPr/>
            </p:nvSpPr>
            <p:spPr bwMode="auto">
              <a:xfrm>
                <a:off x="2147"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80" name="Line 28"/>
              <p:cNvSpPr>
                <a:spLocks noChangeShapeType="1"/>
              </p:cNvSpPr>
              <p:nvPr/>
            </p:nvSpPr>
            <p:spPr bwMode="auto">
              <a:xfrm>
                <a:off x="2680"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81" name="Line 29"/>
              <p:cNvSpPr>
                <a:spLocks noChangeShapeType="1"/>
              </p:cNvSpPr>
              <p:nvPr/>
            </p:nvSpPr>
            <p:spPr bwMode="auto">
              <a:xfrm>
                <a:off x="1347"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82" name="Line 30"/>
              <p:cNvSpPr>
                <a:spLocks noChangeShapeType="1"/>
              </p:cNvSpPr>
              <p:nvPr/>
            </p:nvSpPr>
            <p:spPr bwMode="auto">
              <a:xfrm>
                <a:off x="2413"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83" name="Line 31"/>
              <p:cNvSpPr>
                <a:spLocks noChangeShapeType="1"/>
              </p:cNvSpPr>
              <p:nvPr/>
            </p:nvSpPr>
            <p:spPr bwMode="auto">
              <a:xfrm>
                <a:off x="814"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84" name="Line 32"/>
              <p:cNvSpPr>
                <a:spLocks noChangeShapeType="1"/>
              </p:cNvSpPr>
              <p:nvPr/>
            </p:nvSpPr>
            <p:spPr bwMode="auto">
              <a:xfrm>
                <a:off x="1614" y="1656"/>
                <a:ext cx="0" cy="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4385" name="Line 33"/>
              <p:cNvSpPr>
                <a:spLocks noChangeShapeType="1"/>
              </p:cNvSpPr>
              <p:nvPr/>
            </p:nvSpPr>
            <p:spPr bwMode="auto">
              <a:xfrm>
                <a:off x="656" y="1656"/>
                <a:ext cx="427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sp>
        <p:nvSpPr>
          <p:cNvPr id="484386" name="Rectangle 34"/>
          <p:cNvSpPr>
            <a:spLocks noChangeArrowheads="1"/>
          </p:cNvSpPr>
          <p:nvPr/>
        </p:nvSpPr>
        <p:spPr bwMode="auto">
          <a:xfrm>
            <a:off x="388938" y="5060950"/>
            <a:ext cx="8197850"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50000"/>
              </a:spcBef>
              <a:buClr>
                <a:srgbClr val="F89D21"/>
              </a:buClr>
              <a:buSzPct val="90000"/>
              <a:buBlip>
                <a:blip r:embed="rId3"/>
              </a:buBlip>
              <a:defRPr>
                <a:solidFill>
                  <a:schemeClr val="tx1"/>
                </a:solidFill>
                <a:latin typeface="Arial" charset="0"/>
              </a:defRPr>
            </a:lvl1pPr>
            <a:lvl2pPr marL="801688" indent="-227013">
              <a:spcBef>
                <a:spcPct val="20000"/>
              </a:spcBef>
              <a:buClr>
                <a:schemeClr val="tx1"/>
              </a:buClr>
              <a:buFont typeface="Arial" charset="0"/>
              <a:buChar char="–"/>
              <a:defRPr sz="1600">
                <a:solidFill>
                  <a:schemeClr val="tx1"/>
                </a:solidFill>
                <a:latin typeface="Arial" charset="0"/>
              </a:defRPr>
            </a:lvl2pPr>
            <a:lvl3pPr marL="1254125" indent="-227013">
              <a:spcBef>
                <a:spcPct val="20000"/>
              </a:spcBef>
              <a:buClr>
                <a:schemeClr val="tx1"/>
              </a:buClr>
              <a:buSzPct val="80000"/>
              <a:buFont typeface="Wingdings" pitchFamily="2" charset="2"/>
              <a:buChar char="§"/>
              <a:defRPr sz="1400">
                <a:solidFill>
                  <a:schemeClr val="tx1"/>
                </a:solidFill>
                <a:latin typeface="Arial" charset="0"/>
              </a:defRPr>
            </a:lvl3pPr>
            <a:lvl4pPr marL="1716088" indent="-227013">
              <a:spcBef>
                <a:spcPct val="20000"/>
              </a:spcBef>
              <a:buClr>
                <a:schemeClr val="tx1"/>
              </a:buClr>
              <a:buSzPct val="80000"/>
              <a:buFont typeface="Arial" charset="0"/>
              <a:buChar char="–"/>
              <a:defRPr sz="1200">
                <a:solidFill>
                  <a:schemeClr val="tx1"/>
                </a:solidFill>
                <a:latin typeface="Arial" charset="0"/>
              </a:defRPr>
            </a:lvl4pPr>
            <a:lvl5pPr marL="2168525" indent="-227013">
              <a:spcBef>
                <a:spcPct val="20000"/>
              </a:spcBef>
              <a:buClr>
                <a:srgbClr val="535353"/>
              </a:buClr>
              <a:buFont typeface="Arial" charset="0"/>
              <a:buChar char="-"/>
              <a:defRPr sz="1200">
                <a:solidFill>
                  <a:schemeClr val="tx1"/>
                </a:solidFill>
                <a:latin typeface="Arial" charset="0"/>
              </a:defRPr>
            </a:lvl5pPr>
            <a:lvl6pPr marL="2625725" indent="-227013" fontAlgn="base">
              <a:spcBef>
                <a:spcPct val="20000"/>
              </a:spcBef>
              <a:spcAft>
                <a:spcPct val="0"/>
              </a:spcAft>
              <a:buClr>
                <a:srgbClr val="535353"/>
              </a:buClr>
              <a:buFont typeface="Arial" charset="0"/>
              <a:buChar char="-"/>
              <a:defRPr sz="1200">
                <a:solidFill>
                  <a:schemeClr val="tx1"/>
                </a:solidFill>
                <a:latin typeface="Arial" charset="0"/>
              </a:defRPr>
            </a:lvl6pPr>
            <a:lvl7pPr marL="3082925" indent="-227013" fontAlgn="base">
              <a:spcBef>
                <a:spcPct val="20000"/>
              </a:spcBef>
              <a:spcAft>
                <a:spcPct val="0"/>
              </a:spcAft>
              <a:buClr>
                <a:srgbClr val="535353"/>
              </a:buClr>
              <a:buFont typeface="Arial" charset="0"/>
              <a:buChar char="-"/>
              <a:defRPr sz="1200">
                <a:solidFill>
                  <a:schemeClr val="tx1"/>
                </a:solidFill>
                <a:latin typeface="Arial" charset="0"/>
              </a:defRPr>
            </a:lvl7pPr>
            <a:lvl8pPr marL="3540125" indent="-227013" fontAlgn="base">
              <a:spcBef>
                <a:spcPct val="20000"/>
              </a:spcBef>
              <a:spcAft>
                <a:spcPct val="0"/>
              </a:spcAft>
              <a:buClr>
                <a:srgbClr val="535353"/>
              </a:buClr>
              <a:buFont typeface="Arial" charset="0"/>
              <a:buChar char="-"/>
              <a:defRPr sz="1200">
                <a:solidFill>
                  <a:schemeClr val="tx1"/>
                </a:solidFill>
                <a:latin typeface="Arial" charset="0"/>
              </a:defRPr>
            </a:lvl8pPr>
            <a:lvl9pPr marL="3997325" indent="-227013" fontAlgn="base">
              <a:spcBef>
                <a:spcPct val="20000"/>
              </a:spcBef>
              <a:spcAft>
                <a:spcPct val="0"/>
              </a:spcAft>
              <a:buClr>
                <a:srgbClr val="535353"/>
              </a:buClr>
              <a:buFont typeface="Arial" charset="0"/>
              <a:buChar char="-"/>
              <a:defRPr sz="1200">
                <a:solidFill>
                  <a:schemeClr val="tx1"/>
                </a:solidFill>
                <a:latin typeface="Arial" charset="0"/>
              </a:defRPr>
            </a:lvl9pPr>
          </a:lstStyle>
          <a:p>
            <a:pPr marL="0" indent="0">
              <a:lnSpc>
                <a:spcPct val="120000"/>
              </a:lnSpc>
              <a:buNone/>
            </a:pPr>
            <a:r>
              <a:rPr lang="en-GB" altLang="en-US" dirty="0" smtClean="0"/>
              <a:t>Enables alignment software to assign </a:t>
            </a:r>
            <a:r>
              <a:rPr lang="en-GB" altLang="en-US" dirty="0"/>
              <a:t>unique positions to previously </a:t>
            </a:r>
            <a:r>
              <a:rPr lang="en-GB" altLang="en-US" i="1" dirty="0"/>
              <a:t>non-unique</a:t>
            </a:r>
            <a:r>
              <a:rPr lang="en-GB" altLang="en-US" dirty="0"/>
              <a:t> reads</a:t>
            </a:r>
          </a:p>
        </p:txBody>
      </p:sp>
    </p:spTree>
    <p:extLst>
      <p:ext uri="{BB962C8B-B14F-4D97-AF65-F5344CB8AC3E}">
        <p14:creationId xmlns:p14="http://schemas.microsoft.com/office/powerpoint/2010/main" val="1808506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271788" y="367248"/>
            <a:ext cx="85376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defRPr/>
            </a:pPr>
            <a:r>
              <a:rPr lang="en-US" sz="3600" dirty="0" smtClean="0">
                <a:solidFill>
                  <a:srgbClr val="0062AB"/>
                </a:solidFill>
                <a:latin typeface="Arial" charset="0"/>
                <a:cs typeface="+mn-cs"/>
              </a:rPr>
              <a:t>Illumina platforms</a:t>
            </a:r>
            <a:endParaRPr lang="en-US" sz="3600" dirty="0">
              <a:solidFill>
                <a:srgbClr val="0062AB"/>
              </a:solidFill>
              <a:cs typeface="+mn-cs"/>
            </a:endParaRPr>
          </a:p>
        </p:txBody>
      </p:sp>
      <p:pic>
        <p:nvPicPr>
          <p:cNvPr id="4" name="Picture 2" descr="http://www.illumina.com/images/systems/hiseq_2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302" y="1484784"/>
            <a:ext cx="2683386" cy="2936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6668" y="2348880"/>
            <a:ext cx="1657946" cy="1815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2530" name="Picture 2" descr="http://assets.illumina.com/content/dam/illumina-marketing/images/systems/nextseq/nextseq-5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6162" y="2145398"/>
            <a:ext cx="1838462" cy="161503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99592" y="3885290"/>
            <a:ext cx="2376264" cy="369332"/>
          </a:xfrm>
          <a:prstGeom prst="rect">
            <a:avLst/>
          </a:prstGeom>
          <a:noFill/>
        </p:spPr>
        <p:txBody>
          <a:bodyPr wrap="square" rtlCol="0">
            <a:spAutoFit/>
          </a:bodyPr>
          <a:lstStyle/>
          <a:p>
            <a:pPr algn="ctr"/>
            <a:r>
              <a:rPr lang="en-GB" dirty="0" smtClean="0"/>
              <a:t>Illumina </a:t>
            </a:r>
            <a:r>
              <a:rPr lang="en-GB" dirty="0" err="1" smtClean="0"/>
              <a:t>HiSeq</a:t>
            </a:r>
            <a:endParaRPr lang="en-GB" dirty="0"/>
          </a:p>
        </p:txBody>
      </p:sp>
      <p:sp>
        <p:nvSpPr>
          <p:cNvPr id="8" name="TextBox 7"/>
          <p:cNvSpPr txBox="1"/>
          <p:nvPr/>
        </p:nvSpPr>
        <p:spPr>
          <a:xfrm>
            <a:off x="3893058" y="3861048"/>
            <a:ext cx="2376264" cy="369332"/>
          </a:xfrm>
          <a:prstGeom prst="rect">
            <a:avLst/>
          </a:prstGeom>
          <a:noFill/>
        </p:spPr>
        <p:txBody>
          <a:bodyPr wrap="square" rtlCol="0">
            <a:spAutoFit/>
          </a:bodyPr>
          <a:lstStyle/>
          <a:p>
            <a:pPr algn="ctr"/>
            <a:r>
              <a:rPr lang="en-GB" dirty="0" smtClean="0"/>
              <a:t>Illumina </a:t>
            </a:r>
            <a:r>
              <a:rPr lang="en-GB" dirty="0" err="1" smtClean="0"/>
              <a:t>NextSeq</a:t>
            </a:r>
            <a:r>
              <a:rPr lang="en-GB" dirty="0" smtClean="0"/>
              <a:t> 500</a:t>
            </a:r>
            <a:endParaRPr lang="en-GB" dirty="0"/>
          </a:p>
        </p:txBody>
      </p:sp>
      <p:sp>
        <p:nvSpPr>
          <p:cNvPr id="9" name="TextBox 8"/>
          <p:cNvSpPr txBox="1"/>
          <p:nvPr/>
        </p:nvSpPr>
        <p:spPr>
          <a:xfrm>
            <a:off x="6617509" y="3861048"/>
            <a:ext cx="2376264" cy="369332"/>
          </a:xfrm>
          <a:prstGeom prst="rect">
            <a:avLst/>
          </a:prstGeom>
          <a:noFill/>
        </p:spPr>
        <p:txBody>
          <a:bodyPr wrap="square" rtlCol="0">
            <a:spAutoFit/>
          </a:bodyPr>
          <a:lstStyle/>
          <a:p>
            <a:pPr algn="ctr"/>
            <a:r>
              <a:rPr lang="en-GB" dirty="0" smtClean="0"/>
              <a:t>Illumina </a:t>
            </a:r>
            <a:r>
              <a:rPr lang="en-GB" dirty="0" err="1" smtClean="0"/>
              <a:t>MiSeq</a:t>
            </a:r>
            <a:endParaRPr lang="en-GB" dirty="0"/>
          </a:p>
        </p:txBody>
      </p:sp>
      <p:sp>
        <p:nvSpPr>
          <p:cNvPr id="3" name="TextBox 2"/>
          <p:cNvSpPr txBox="1"/>
          <p:nvPr/>
        </p:nvSpPr>
        <p:spPr>
          <a:xfrm>
            <a:off x="539552" y="4373284"/>
            <a:ext cx="3096344" cy="2462213"/>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t>500Gbase/</a:t>
            </a:r>
            <a:r>
              <a:rPr lang="en-GB" sz="1400" dirty="0" err="1" smtClean="0"/>
              <a:t>flowcell</a:t>
            </a:r>
            <a:r>
              <a:rPr lang="en-GB" sz="1400" dirty="0" smtClean="0"/>
              <a:t> </a:t>
            </a:r>
          </a:p>
          <a:p>
            <a:pPr marL="285750" indent="-285750">
              <a:buFont typeface="Arial" panose="020B0604020202020204" pitchFamily="34" charset="0"/>
              <a:buChar char="•"/>
            </a:pPr>
            <a:r>
              <a:rPr lang="en-GB" sz="1400" dirty="0" smtClean="0"/>
              <a:t>8 human genomes</a:t>
            </a:r>
          </a:p>
          <a:p>
            <a:pPr marL="285750" indent="-285750">
              <a:buFont typeface="Arial" panose="020B0604020202020204" pitchFamily="34" charset="0"/>
              <a:buChar char="•"/>
            </a:pPr>
            <a:r>
              <a:rPr lang="en-GB" sz="1400" dirty="0" smtClean="0"/>
              <a:t>7 day run time</a:t>
            </a:r>
          </a:p>
          <a:p>
            <a:pPr marL="285750" indent="-285750">
              <a:buFont typeface="Arial" panose="020B0604020202020204" pitchFamily="34" charset="0"/>
              <a:buChar char="•"/>
            </a:pPr>
            <a:r>
              <a:rPr lang="en-GB" sz="1400" dirty="0"/>
              <a:t>High output or rapid run mode</a:t>
            </a:r>
          </a:p>
          <a:p>
            <a:pPr marL="285750" indent="-285750">
              <a:buFont typeface="Arial" panose="020B0604020202020204" pitchFamily="34" charset="0"/>
              <a:buChar char="•"/>
            </a:pPr>
            <a:r>
              <a:rPr lang="en-GB" sz="1400" dirty="0" smtClean="0"/>
              <a:t>Read lengths up to 250bp</a:t>
            </a:r>
          </a:p>
          <a:p>
            <a:pPr marL="285750" indent="-285750">
              <a:buFont typeface="Arial" panose="020B0604020202020204" pitchFamily="34" charset="0"/>
              <a:buChar char="•"/>
            </a:pPr>
            <a:r>
              <a:rPr lang="en-GB" sz="1400" dirty="0" smtClean="0"/>
              <a:t>Requires large numbers of samples (or large genomes) to obtain lowest cost</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smtClean="0"/>
              <a:t>4 colour </a:t>
            </a:r>
            <a:r>
              <a:rPr lang="en-GB" sz="1400" dirty="0" err="1" smtClean="0"/>
              <a:t>chemsitry</a:t>
            </a:r>
            <a:endParaRPr lang="en-GB" sz="1400" dirty="0" smtClean="0"/>
          </a:p>
          <a:p>
            <a:pPr marL="285750" indent="-285750">
              <a:buFont typeface="Arial" panose="020B0604020202020204" pitchFamily="34" charset="0"/>
              <a:buChar char="•"/>
            </a:pPr>
            <a:r>
              <a:rPr lang="en-GB" sz="1400" dirty="0" smtClean="0"/>
              <a:t>£750,000 </a:t>
            </a:r>
            <a:r>
              <a:rPr lang="en-GB" sz="1400" dirty="0" err="1" smtClean="0"/>
              <a:t>incl</a:t>
            </a:r>
            <a:r>
              <a:rPr lang="en-GB" sz="1400" dirty="0" smtClean="0"/>
              <a:t> 3 year servicing</a:t>
            </a:r>
            <a:endParaRPr lang="en-GB" sz="1400" dirty="0"/>
          </a:p>
        </p:txBody>
      </p:sp>
      <p:sp>
        <p:nvSpPr>
          <p:cNvPr id="10" name="TextBox 9"/>
          <p:cNvSpPr txBox="1"/>
          <p:nvPr/>
        </p:nvSpPr>
        <p:spPr>
          <a:xfrm>
            <a:off x="3779782" y="4384630"/>
            <a:ext cx="3096344" cy="2031325"/>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t>90Gbase/</a:t>
            </a:r>
            <a:r>
              <a:rPr lang="en-GB" sz="1400" dirty="0" err="1" smtClean="0"/>
              <a:t>flowcell</a:t>
            </a:r>
            <a:r>
              <a:rPr lang="en-GB" sz="1400" dirty="0" smtClean="0"/>
              <a:t> </a:t>
            </a:r>
          </a:p>
          <a:p>
            <a:pPr marL="285750" indent="-285750">
              <a:buFont typeface="Arial" panose="020B0604020202020204" pitchFamily="34" charset="0"/>
              <a:buChar char="•"/>
            </a:pPr>
            <a:r>
              <a:rPr lang="en-GB" sz="1400" dirty="0" smtClean="0"/>
              <a:t>1 human genome</a:t>
            </a:r>
          </a:p>
          <a:p>
            <a:pPr marL="285750" indent="-285750">
              <a:buFont typeface="Arial" panose="020B0604020202020204" pitchFamily="34" charset="0"/>
              <a:buChar char="•"/>
            </a:pPr>
            <a:r>
              <a:rPr lang="en-GB" sz="1400" dirty="0" smtClean="0"/>
              <a:t>2 day run time</a:t>
            </a:r>
          </a:p>
          <a:p>
            <a:pPr marL="285750" indent="-285750">
              <a:buFont typeface="Arial" panose="020B0604020202020204" pitchFamily="34" charset="0"/>
              <a:buChar char="•"/>
            </a:pPr>
            <a:r>
              <a:rPr lang="en-GB" sz="1400" dirty="0" smtClean="0"/>
              <a:t>High output or rapid run mode</a:t>
            </a:r>
          </a:p>
          <a:p>
            <a:pPr marL="285750" indent="-285750">
              <a:buFont typeface="Arial" panose="020B0604020202020204" pitchFamily="34" charset="0"/>
              <a:buChar char="•"/>
            </a:pPr>
            <a:r>
              <a:rPr lang="en-GB" sz="1400" dirty="0" smtClean="0"/>
              <a:t>Read lengths up to 150bp</a:t>
            </a:r>
          </a:p>
          <a:p>
            <a:pPr marL="285750" indent="-285750">
              <a:buFont typeface="Arial" panose="020B0604020202020204" pitchFamily="34" charset="0"/>
              <a:buChar char="•"/>
            </a:pPr>
            <a:endParaRPr lang="en-GB" sz="1400" dirty="0" smtClean="0"/>
          </a:p>
          <a:p>
            <a:pPr marL="285750" indent="-285750">
              <a:buFont typeface="Arial" panose="020B0604020202020204" pitchFamily="34" charset="0"/>
              <a:buChar char="•"/>
            </a:pPr>
            <a:r>
              <a:rPr lang="en-GB" sz="1400" dirty="0" smtClean="0"/>
              <a:t>2-colour chemistry </a:t>
            </a:r>
            <a:endParaRPr lang="en-GB" sz="1400" dirty="0"/>
          </a:p>
          <a:p>
            <a:pPr marL="285750" indent="-285750">
              <a:buFont typeface="Arial" panose="020B0604020202020204" pitchFamily="34" charset="0"/>
              <a:buChar char="•"/>
            </a:pPr>
            <a:endParaRPr lang="en-GB" sz="1400" dirty="0" smtClean="0"/>
          </a:p>
          <a:p>
            <a:pPr marL="285750" indent="-285750">
              <a:buFont typeface="Arial" panose="020B0604020202020204" pitchFamily="34" charset="0"/>
              <a:buChar char="•"/>
            </a:pPr>
            <a:r>
              <a:rPr lang="en-GB" sz="1400" dirty="0" smtClean="0"/>
              <a:t>£250,000 </a:t>
            </a:r>
            <a:r>
              <a:rPr lang="en-GB" sz="1400" dirty="0" err="1" smtClean="0"/>
              <a:t>incl</a:t>
            </a:r>
            <a:r>
              <a:rPr lang="en-GB" sz="1400" dirty="0" smtClean="0"/>
              <a:t> 3 year servicing</a:t>
            </a:r>
          </a:p>
        </p:txBody>
      </p:sp>
      <p:sp>
        <p:nvSpPr>
          <p:cNvPr id="11" name="TextBox 10"/>
          <p:cNvSpPr txBox="1"/>
          <p:nvPr/>
        </p:nvSpPr>
        <p:spPr>
          <a:xfrm>
            <a:off x="6494638" y="4395051"/>
            <a:ext cx="2649362" cy="1815882"/>
          </a:xfrm>
          <a:prstGeom prst="rect">
            <a:avLst/>
          </a:prstGeom>
          <a:noFill/>
        </p:spPr>
        <p:txBody>
          <a:bodyPr wrap="square" rtlCol="0">
            <a:spAutoFit/>
          </a:bodyPr>
          <a:lstStyle/>
          <a:p>
            <a:pPr marL="285750" indent="-285750">
              <a:buFont typeface="Arial" panose="020B0604020202020204" pitchFamily="34" charset="0"/>
              <a:buChar char="•"/>
            </a:pPr>
            <a:r>
              <a:rPr lang="en-GB" sz="1400" dirty="0" smtClean="0"/>
              <a:t>15Gbase/</a:t>
            </a:r>
            <a:r>
              <a:rPr lang="en-GB" sz="1400" dirty="0" err="1" smtClean="0"/>
              <a:t>flowcell</a:t>
            </a:r>
            <a:r>
              <a:rPr lang="en-GB" sz="1400" dirty="0" smtClean="0"/>
              <a:t> </a:t>
            </a:r>
          </a:p>
          <a:p>
            <a:pPr marL="285750" indent="-285750">
              <a:buFont typeface="Arial" panose="020B0604020202020204" pitchFamily="34" charset="0"/>
              <a:buChar char="•"/>
            </a:pPr>
            <a:r>
              <a:rPr lang="en-GB" sz="1400" dirty="0" smtClean="0"/>
              <a:t>2 day run time</a:t>
            </a:r>
          </a:p>
          <a:p>
            <a:pPr marL="285750" indent="-285750">
              <a:buFont typeface="Arial" panose="020B0604020202020204" pitchFamily="34" charset="0"/>
              <a:buChar char="•"/>
            </a:pPr>
            <a:r>
              <a:rPr lang="en-GB" sz="1400" dirty="0" smtClean="0"/>
              <a:t>Read lengths up to 300bp</a:t>
            </a:r>
          </a:p>
          <a:p>
            <a:pPr marL="285750" indent="-285750">
              <a:buFont typeface="Arial" panose="020B0604020202020204" pitchFamily="34" charset="0"/>
              <a:buChar char="•"/>
            </a:pPr>
            <a:endParaRPr lang="en-GB" sz="1400" dirty="0" smtClean="0"/>
          </a:p>
          <a:p>
            <a:pPr marL="285750" indent="-285750">
              <a:buFont typeface="Arial" panose="020B0604020202020204" pitchFamily="34" charset="0"/>
              <a:buChar char="•"/>
            </a:pPr>
            <a:r>
              <a:rPr lang="en-GB" sz="1400" dirty="0" smtClean="0"/>
              <a:t>4 colour </a:t>
            </a:r>
            <a:r>
              <a:rPr lang="en-GB" sz="1400" dirty="0" err="1" smtClean="0"/>
              <a:t>chemsitry</a:t>
            </a: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smtClean="0"/>
              <a:t>£120,000 </a:t>
            </a:r>
            <a:r>
              <a:rPr lang="en-GB" sz="1400" dirty="0" err="1" smtClean="0"/>
              <a:t>incl</a:t>
            </a:r>
            <a:r>
              <a:rPr lang="en-GB" sz="1400" dirty="0" smtClean="0"/>
              <a:t> 3 year servicing</a:t>
            </a:r>
          </a:p>
          <a:p>
            <a:pPr marL="285750" indent="-285750">
              <a:buFont typeface="Arial" panose="020B0604020202020204" pitchFamily="34" charset="0"/>
              <a:buChar char="•"/>
            </a:pPr>
            <a:endParaRPr lang="en-GB" sz="1400" dirty="0" smtClean="0"/>
          </a:p>
        </p:txBody>
      </p:sp>
    </p:spTree>
    <p:extLst>
      <p:ext uri="{BB962C8B-B14F-4D97-AF65-F5344CB8AC3E}">
        <p14:creationId xmlns:p14="http://schemas.microsoft.com/office/powerpoint/2010/main" val="254905096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1403350" y="260350"/>
            <a:ext cx="6400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4400" b="1" smtClean="0">
              <a:cs typeface="+mn-cs"/>
            </a:endParaRPr>
          </a:p>
        </p:txBody>
      </p:sp>
      <p:pic>
        <p:nvPicPr>
          <p:cNvPr id="5123"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613400"/>
            <a:ext cx="9144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txBox="1">
            <a:spLocks noChangeArrowheads="1"/>
          </p:cNvSpPr>
          <p:nvPr/>
        </p:nvSpPr>
        <p:spPr bwMode="auto">
          <a:xfrm>
            <a:off x="539750" y="0"/>
            <a:ext cx="8229600" cy="1143000"/>
          </a:xfrm>
          <a:prstGeom prst="rect">
            <a:avLst/>
          </a:prstGeom>
          <a:noFill/>
          <a:ln>
            <a:miter lim="800000"/>
            <a:headEnd/>
            <a:tailEnd/>
          </a:ln>
        </p:spPr>
        <p:txBody>
          <a:bodyPr/>
          <a:lstStyle/>
          <a:p>
            <a:pPr algn="ctr">
              <a:defRPr/>
            </a:pPr>
            <a:r>
              <a:rPr lang="en-US" sz="4400" kern="0" dirty="0">
                <a:latin typeface="Times"/>
                <a:cs typeface="+mn-cs"/>
              </a:rPr>
              <a:t>What does this mean?</a:t>
            </a:r>
          </a:p>
        </p:txBody>
      </p:sp>
      <p:graphicFrame>
        <p:nvGraphicFramePr>
          <p:cNvPr id="5" name="Table 4"/>
          <p:cNvGraphicFramePr>
            <a:graphicFrameLocks noGrp="1"/>
          </p:cNvGraphicFramePr>
          <p:nvPr>
            <p:extLst>
              <p:ext uri="{D42A27DB-BD31-4B8C-83A1-F6EECF244321}">
                <p14:modId xmlns:p14="http://schemas.microsoft.com/office/powerpoint/2010/main" val="566049091"/>
              </p:ext>
            </p:extLst>
          </p:nvPr>
        </p:nvGraphicFramePr>
        <p:xfrm>
          <a:off x="1524000" y="1397000"/>
          <a:ext cx="6936432" cy="3976216"/>
        </p:xfrm>
        <a:graphic>
          <a:graphicData uri="http://schemas.openxmlformats.org/drawingml/2006/table">
            <a:tbl>
              <a:tblPr firstRow="1" bandRow="1">
                <a:tableStyleId>{5C22544A-7EE6-4342-B048-85BDC9FD1C3A}</a:tableStyleId>
              </a:tblPr>
              <a:tblGrid>
                <a:gridCol w="3468216"/>
                <a:gridCol w="3468216"/>
              </a:tblGrid>
              <a:tr h="370898">
                <a:tc>
                  <a:txBody>
                    <a:bodyPr/>
                    <a:lstStyle/>
                    <a:p>
                      <a:pPr algn="ctr"/>
                      <a:r>
                        <a:rPr lang="en-GB" sz="1800" dirty="0" smtClean="0">
                          <a:solidFill>
                            <a:schemeClr val="tx1"/>
                          </a:solidFill>
                        </a:rPr>
                        <a:t>Rapid run</a:t>
                      </a:r>
                    </a:p>
                  </a:txBody>
                  <a:tcPr marT="45727" marB="45727"/>
                </a:tc>
                <a:tc>
                  <a:txBody>
                    <a:bodyPr/>
                    <a:lstStyle/>
                    <a:p>
                      <a:pPr algn="ctr"/>
                      <a:r>
                        <a:rPr lang="en-GB" sz="1800" baseline="0" dirty="0" smtClean="0">
                          <a:solidFill>
                            <a:schemeClr val="tx1"/>
                          </a:solidFill>
                        </a:rPr>
                        <a:t>High output run</a:t>
                      </a:r>
                      <a:endParaRPr lang="en-GB" sz="1800" dirty="0">
                        <a:solidFill>
                          <a:schemeClr val="tx1"/>
                        </a:solidFill>
                      </a:endParaRPr>
                    </a:p>
                  </a:txBody>
                  <a:tcPr marT="45727" marB="45727"/>
                </a:tc>
              </a:tr>
              <a:tr h="914544">
                <a:tc>
                  <a:txBody>
                    <a:bodyPr/>
                    <a:lstStyle/>
                    <a:p>
                      <a:endParaRPr lang="en-GB" sz="1800" dirty="0" smtClean="0"/>
                    </a:p>
                    <a:p>
                      <a:pPr algn="ctr"/>
                      <a:r>
                        <a:rPr lang="en-GB" sz="1800" dirty="0" smtClean="0"/>
                        <a:t>48 </a:t>
                      </a:r>
                      <a:r>
                        <a:rPr lang="en-GB" sz="1800" baseline="0" dirty="0" smtClean="0"/>
                        <a:t> genomes (£200 per sample)</a:t>
                      </a:r>
                      <a:endParaRPr lang="en-GB" sz="1800" dirty="0" smtClean="0"/>
                    </a:p>
                    <a:p>
                      <a:endParaRPr lang="en-GB" sz="1800" dirty="0"/>
                    </a:p>
                  </a:txBody>
                  <a:tcPr marT="45727" marB="45727"/>
                </a:tc>
                <a:tc>
                  <a:txBody>
                    <a:bodyPr/>
                    <a:lstStyle/>
                    <a:p>
                      <a:endParaRPr lang="en-GB" sz="1800" dirty="0" smtClean="0"/>
                    </a:p>
                    <a:p>
                      <a:pPr algn="ctr"/>
                      <a:r>
                        <a:rPr lang="en-GB" sz="1800" baseline="0" dirty="0" smtClean="0"/>
                        <a:t>96 genomes/lane (&lt;£100 per sample) </a:t>
                      </a:r>
                      <a:endParaRPr lang="en-GB" sz="1800" dirty="0"/>
                    </a:p>
                  </a:txBody>
                  <a:tcPr marT="45727" marB="45727"/>
                </a:tc>
              </a:tr>
              <a:tr h="914544">
                <a:tc>
                  <a:txBody>
                    <a:bodyPr/>
                    <a:lstStyle/>
                    <a:p>
                      <a:endParaRPr lang="en-GB" sz="1800" dirty="0" smtClean="0"/>
                    </a:p>
                    <a:p>
                      <a:pPr algn="ctr"/>
                      <a:r>
                        <a:rPr lang="en-GB" sz="1800" baseline="0" dirty="0" smtClean="0"/>
                        <a:t>10 genomes (£400 per sample)</a:t>
                      </a:r>
                      <a:endParaRPr lang="en-GB" sz="1800" dirty="0" smtClean="0"/>
                    </a:p>
                    <a:p>
                      <a:endParaRPr lang="en-GB" sz="1800" dirty="0"/>
                    </a:p>
                  </a:txBody>
                  <a:tcPr marT="45727" marB="45727"/>
                </a:tc>
                <a:tc>
                  <a:txBody>
                    <a:bodyPr/>
                    <a:lstStyle/>
                    <a:p>
                      <a:endParaRPr lang="en-GB" sz="1800" dirty="0" smtClean="0"/>
                    </a:p>
                    <a:p>
                      <a:pPr algn="ctr"/>
                      <a:r>
                        <a:rPr lang="en-GB" sz="1800" dirty="0" smtClean="0"/>
                        <a:t>10 genomes/lane</a:t>
                      </a:r>
                      <a:r>
                        <a:rPr lang="en-GB" sz="1800" baseline="0" dirty="0" smtClean="0"/>
                        <a:t> (£250 per sample)</a:t>
                      </a:r>
                      <a:endParaRPr lang="en-GB" sz="1800" dirty="0"/>
                    </a:p>
                  </a:txBody>
                  <a:tcPr marT="45727" marB="45727"/>
                </a:tc>
              </a:tr>
              <a:tr h="914544">
                <a:tc>
                  <a:txBody>
                    <a:bodyPr/>
                    <a:lstStyle/>
                    <a:p>
                      <a:endParaRPr lang="en-GB" sz="1800" dirty="0" smtClean="0"/>
                    </a:p>
                    <a:p>
                      <a:pPr algn="ctr"/>
                      <a:r>
                        <a:rPr lang="en-GB" sz="1800" baseline="0" dirty="0" smtClean="0"/>
                        <a:t>8 genomes (£500 per sample)</a:t>
                      </a:r>
                      <a:endParaRPr lang="en-GB" sz="1800" dirty="0" smtClean="0"/>
                    </a:p>
                    <a:p>
                      <a:endParaRPr lang="en-GB" sz="1800" dirty="0"/>
                    </a:p>
                  </a:txBody>
                  <a:tcPr marT="45727" marB="45727"/>
                </a:tc>
                <a:tc>
                  <a:txBody>
                    <a:bodyPr/>
                    <a:lstStyle/>
                    <a:p>
                      <a:pPr algn="ctr"/>
                      <a:endParaRPr lang="en-GB" sz="1800" dirty="0" smtClean="0"/>
                    </a:p>
                    <a:p>
                      <a:pPr algn="ctr"/>
                      <a:r>
                        <a:rPr lang="en-GB" sz="1800" baseline="0" dirty="0" smtClean="0"/>
                        <a:t>8 genomes/lane (£300 per sample)</a:t>
                      </a:r>
                      <a:endParaRPr lang="en-GB" sz="1800" dirty="0"/>
                    </a:p>
                  </a:txBody>
                  <a:tcPr marT="45727" marB="45727"/>
                </a:tc>
              </a:tr>
              <a:tr h="861686">
                <a:tc>
                  <a:txBody>
                    <a:bodyPr/>
                    <a:lstStyle/>
                    <a:p>
                      <a:endParaRPr lang="en-GB" sz="1800" dirty="0" smtClean="0"/>
                    </a:p>
                  </a:txBody>
                  <a:tcPr marT="45727" marB="45727"/>
                </a:tc>
                <a:tc>
                  <a:txBody>
                    <a:bodyPr/>
                    <a:lstStyle/>
                    <a:p>
                      <a:pPr algn="ctr"/>
                      <a:endParaRPr lang="en-GB" sz="1800" dirty="0" smtClean="0"/>
                    </a:p>
                    <a:p>
                      <a:pPr algn="ctr"/>
                      <a:r>
                        <a:rPr lang="en-GB" sz="1800" dirty="0" smtClean="0"/>
                        <a:t>1 genome</a:t>
                      </a:r>
                      <a:r>
                        <a:rPr lang="en-GB" sz="1800" baseline="0" dirty="0" smtClean="0"/>
                        <a:t> (£3000) </a:t>
                      </a:r>
                      <a:endParaRPr lang="en-GB" sz="1800" dirty="0"/>
                    </a:p>
                  </a:txBody>
                  <a:tcPr marT="45727" marB="45727"/>
                </a:tc>
              </a:tr>
            </a:tbl>
          </a:graphicData>
        </a:graphic>
      </p:graphicFrame>
      <p:pic>
        <p:nvPicPr>
          <p:cNvPr id="5145" name="Picture 2" descr="http://t3.gstatic.com/images?q=tbn:ANd9GcTRnifTmfHtvnctMCNqJq1lyyYWl3rQF9G3YfeBFxnd5iUfw0Z7y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288" y="1916113"/>
            <a:ext cx="9001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6" name="Picture 4" descr="http://upload.wikimedia.org/wikipedia/commons/thumb/6/66/Magnaporthe_grisea.jpg/200px-Magnaporthe_grise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2924175"/>
            <a:ext cx="96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7" name="Picture 6" descr="http://www.kulak.ac.be/facult/wet/biologie/pb/kulakbiocampus/lage%20planten/Arabidopsis%20thaliana%20-%20Zandraket/Arabidopsis_thaliana-zandraket0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850" y="3644900"/>
            <a:ext cx="1103313"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8" name="Picture 8" descr="Homo sapiens (ma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850" y="4508500"/>
            <a:ext cx="981075"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465210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Potential issues with </a:t>
            </a:r>
            <a:r>
              <a:rPr lang="en-GB" dirty="0" err="1" smtClean="0"/>
              <a:t>Illumina</a:t>
            </a:r>
            <a:r>
              <a:rPr lang="en-GB" dirty="0" smtClean="0"/>
              <a:t> sequencing</a:t>
            </a:r>
            <a:endParaRPr lang="en-GB" dirty="0"/>
          </a:p>
        </p:txBody>
      </p:sp>
      <p:sp>
        <p:nvSpPr>
          <p:cNvPr id="3" name="Content Placeholder 2"/>
          <p:cNvSpPr>
            <a:spLocks noGrp="1"/>
          </p:cNvSpPr>
          <p:nvPr>
            <p:ph idx="1"/>
          </p:nvPr>
        </p:nvSpPr>
        <p:spPr/>
        <p:txBody>
          <a:bodyPr>
            <a:normAutofit fontScale="77500" lnSpcReduction="20000"/>
          </a:bodyPr>
          <a:lstStyle/>
          <a:p>
            <a:r>
              <a:rPr lang="en-GB" dirty="0"/>
              <a:t>Specific motifs which are difficult to sequence </a:t>
            </a:r>
          </a:p>
          <a:p>
            <a:pPr lvl="1"/>
            <a:r>
              <a:rPr lang="en-GB" dirty="0"/>
              <a:t>GGC motif</a:t>
            </a:r>
          </a:p>
          <a:p>
            <a:pPr lvl="1"/>
            <a:r>
              <a:rPr lang="en-GB" dirty="0"/>
              <a:t>Inverted repeats</a:t>
            </a:r>
          </a:p>
          <a:p>
            <a:pPr marL="0" indent="0">
              <a:buNone/>
            </a:pPr>
            <a:endParaRPr lang="en-GB" dirty="0" smtClean="0"/>
          </a:p>
          <a:p>
            <a:r>
              <a:rPr lang="en-GB" dirty="0" smtClean="0"/>
              <a:t>Now mostly resolved</a:t>
            </a:r>
            <a:endParaRPr lang="en-GB" dirty="0"/>
          </a:p>
          <a:p>
            <a:pPr lvl="1"/>
            <a:r>
              <a:rPr lang="en-GB" dirty="0" smtClean="0"/>
              <a:t>Low diversity sequences</a:t>
            </a:r>
          </a:p>
          <a:p>
            <a:pPr lvl="2"/>
            <a:r>
              <a:rPr lang="en-GB" dirty="0" smtClean="0"/>
              <a:t>16S/</a:t>
            </a:r>
            <a:r>
              <a:rPr lang="en-GB" dirty="0" err="1" smtClean="0"/>
              <a:t>amplicon</a:t>
            </a:r>
            <a:r>
              <a:rPr lang="en-GB" dirty="0" smtClean="0"/>
              <a:t> sequences</a:t>
            </a:r>
          </a:p>
          <a:p>
            <a:pPr lvl="2"/>
            <a:r>
              <a:rPr lang="en-GB" dirty="0" smtClean="0"/>
              <a:t>Custom adaptors with barcodes at 5’ end</a:t>
            </a:r>
          </a:p>
          <a:p>
            <a:pPr lvl="2"/>
            <a:r>
              <a:rPr lang="en-GB" dirty="0" smtClean="0"/>
              <a:t>Now a much reduced problem thanks to software updates</a:t>
            </a:r>
          </a:p>
          <a:p>
            <a:pPr lvl="1"/>
            <a:r>
              <a:rPr lang="en-GB" dirty="0" smtClean="0"/>
              <a:t>GC/AT bias</a:t>
            </a:r>
            <a:endParaRPr lang="en-GB" dirty="0"/>
          </a:p>
          <a:p>
            <a:pPr lvl="2"/>
            <a:r>
              <a:rPr lang="en-GB" dirty="0" smtClean="0"/>
              <a:t>GC clusters are smaller than AT </a:t>
            </a:r>
          </a:p>
          <a:p>
            <a:pPr lvl="2"/>
            <a:r>
              <a:rPr lang="en-GB" dirty="0" smtClean="0"/>
              <a:t>(less of a problem post June 2011)</a:t>
            </a:r>
          </a:p>
          <a:p>
            <a:pPr marL="457200" lvl="1" indent="0">
              <a:buNone/>
            </a:pPr>
            <a:r>
              <a:rPr lang="en-GB" sz="1600" i="1" dirty="0" smtClean="0"/>
              <a:t>Nakamura</a:t>
            </a:r>
            <a:r>
              <a:rPr lang="en-GB" sz="1600" i="1" dirty="0"/>
              <a:t>, K., </a:t>
            </a:r>
            <a:r>
              <a:rPr lang="en-GB" sz="1600" i="1" dirty="0" err="1"/>
              <a:t>Oshima</a:t>
            </a:r>
            <a:r>
              <a:rPr lang="en-GB" sz="1600" i="1" dirty="0"/>
              <a:t>, T., Morimoto, T., Ikeda, S., Yoshikawa, H., </a:t>
            </a:r>
            <a:r>
              <a:rPr lang="en-GB" sz="1600" i="1" dirty="0" err="1"/>
              <a:t>Shiwa</a:t>
            </a:r>
            <a:r>
              <a:rPr lang="en-GB" sz="1600" i="1" dirty="0"/>
              <a:t>, Y., Ishikawa, S., et al. (2011). Sequence-specific error profile of </a:t>
            </a:r>
            <a:r>
              <a:rPr lang="en-GB" sz="1600" i="1" dirty="0" err="1"/>
              <a:t>Illumina</a:t>
            </a:r>
            <a:r>
              <a:rPr lang="en-GB" sz="1600" i="1" dirty="0"/>
              <a:t> sequencers. Nucleic acids research, gkr344–. Retrieved from </a:t>
            </a:r>
            <a:r>
              <a:rPr lang="en-GB" sz="1600" i="1" dirty="0">
                <a:hlinkClick r:id="rId2"/>
              </a:rPr>
              <a:t>http://</a:t>
            </a:r>
            <a:r>
              <a:rPr lang="en-GB" sz="1600" i="1" dirty="0" smtClean="0">
                <a:hlinkClick r:id="rId2"/>
              </a:rPr>
              <a:t>nar.oxfordjournals.org/cgi/content/abstract/gkr344v1</a:t>
            </a:r>
            <a:endParaRPr lang="en-GB" sz="1600" i="1" dirty="0" smtClean="0"/>
          </a:p>
          <a:p>
            <a:pPr marL="57150" indent="0">
              <a:buNone/>
            </a:pPr>
            <a:endParaRPr lang="en-GB" sz="2000" i="1" dirty="0"/>
          </a:p>
          <a:p>
            <a:endParaRPr lang="en-GB" dirty="0" smtClean="0"/>
          </a:p>
          <a:p>
            <a:endParaRPr lang="en-GB" dirty="0" smtClean="0"/>
          </a:p>
          <a:p>
            <a:pPr lvl="1"/>
            <a:endParaRPr lang="en-GB" dirty="0" smtClean="0"/>
          </a:p>
          <a:p>
            <a:endParaRPr lang="en-GB" dirty="0"/>
          </a:p>
        </p:txBody>
      </p:sp>
    </p:spTree>
    <p:extLst>
      <p:ext uri="{BB962C8B-B14F-4D97-AF65-F5344CB8AC3E}">
        <p14:creationId xmlns:p14="http://schemas.microsoft.com/office/powerpoint/2010/main" val="24564359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Why do quality scores drop towards the end of a read?</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1772816"/>
            <a:ext cx="4493623" cy="4493623"/>
          </a:xfrm>
          <a:prstGeom prst="rect">
            <a:avLst/>
          </a:prstGeom>
        </p:spPr>
      </p:pic>
    </p:spTree>
    <p:extLst>
      <p:ext uri="{BB962C8B-B14F-4D97-AF65-F5344CB8AC3E}">
        <p14:creationId xmlns:p14="http://schemas.microsoft.com/office/powerpoint/2010/main" val="200306050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idx="4294967295"/>
          </p:nvPr>
        </p:nvSpPr>
        <p:spPr/>
        <p:txBody>
          <a:bodyPr/>
          <a:lstStyle/>
          <a:p>
            <a:r>
              <a:rPr lang="en-US" altLang="en-US" sz="3200" b="1" dirty="0"/>
              <a:t>3</a:t>
            </a:r>
            <a:r>
              <a:rPr lang="en-US" altLang="en-US" sz="3200" b="1" dirty="0" smtClean="0"/>
              <a:t> main factors</a:t>
            </a:r>
            <a:endParaRPr lang="en-US" altLang="en-US" sz="3200" b="1" dirty="0"/>
          </a:p>
        </p:txBody>
      </p:sp>
      <p:pic>
        <p:nvPicPr>
          <p:cNvPr id="101379" name="Picture 3" descr="Erlich_SeqNois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676400"/>
            <a:ext cx="809625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0" name="TextBox 4"/>
          <p:cNvSpPr txBox="1">
            <a:spLocks noChangeArrowheads="1"/>
          </p:cNvSpPr>
          <p:nvPr/>
        </p:nvSpPr>
        <p:spPr bwMode="auto">
          <a:xfrm>
            <a:off x="685800" y="4267200"/>
            <a:ext cx="7620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en-US" sz="1200" dirty="0">
                <a:cs typeface="Arial" pitchFamily="34" charset="0"/>
              </a:rPr>
              <a:t>Schematic representation of main Illumina noise factors.</a:t>
            </a:r>
          </a:p>
          <a:p>
            <a:r>
              <a:rPr lang="en-US" altLang="en-US" sz="1200" dirty="0">
                <a:cs typeface="Arial" pitchFamily="34" charset="0"/>
              </a:rPr>
              <a:t>(a–d) A DNA cluster comprises identical DNA templates (colored boxes) that are attached to the flow cell. Nascent strands (black boxes) and DNA polymerase (black ovals) are depicted. </a:t>
            </a:r>
          </a:p>
          <a:p>
            <a:r>
              <a:rPr lang="en-US" altLang="en-US" sz="1200" dirty="0">
                <a:cs typeface="Arial" pitchFamily="34" charset="0"/>
              </a:rPr>
              <a:t>(a) In the ideal situation, after several cycles the signal (green arrows) is strong, coherent and corresponds to the interrogated position.</a:t>
            </a:r>
          </a:p>
          <a:p>
            <a:r>
              <a:rPr lang="en-US" altLang="en-US" sz="1200" dirty="0">
                <a:cs typeface="Arial" pitchFamily="34" charset="0"/>
              </a:rPr>
              <a:t>(b) Phasing noise introduces lagging (blue arrows) and leading (red arrow) nascent strands, which transmit a mixture of signals. </a:t>
            </a:r>
          </a:p>
          <a:p>
            <a:r>
              <a:rPr lang="en-US" altLang="en-US" sz="1200" dirty="0">
                <a:cs typeface="Arial" pitchFamily="34" charset="0"/>
              </a:rPr>
              <a:t>(c) Fading is attributed to loss of material that reduces the signal intensity (c). </a:t>
            </a:r>
          </a:p>
          <a:p>
            <a:r>
              <a:rPr lang="en-US" altLang="en-US" sz="1200" dirty="0">
                <a:cs typeface="Arial" pitchFamily="34" charset="0"/>
              </a:rPr>
              <a:t>(d) Changes in the </a:t>
            </a:r>
            <a:r>
              <a:rPr lang="en-US" altLang="en-US" sz="1200" dirty="0" err="1">
                <a:cs typeface="Arial" pitchFamily="34" charset="0"/>
              </a:rPr>
              <a:t>fluorophore</a:t>
            </a:r>
            <a:r>
              <a:rPr lang="en-US" altLang="en-US" sz="1200" dirty="0">
                <a:cs typeface="Arial" pitchFamily="34" charset="0"/>
              </a:rPr>
              <a:t> cross-talk cause misinterpretation of the received signal (blue arrows; d). For simplicity, the noise factors are presented separately from each other.</a:t>
            </a:r>
          </a:p>
        </p:txBody>
      </p:sp>
      <p:sp>
        <p:nvSpPr>
          <p:cNvPr id="101381" name="Rectangle 5"/>
          <p:cNvSpPr>
            <a:spLocks noChangeArrowheads="1"/>
          </p:cNvSpPr>
          <p:nvPr/>
        </p:nvSpPr>
        <p:spPr bwMode="auto">
          <a:xfrm>
            <a:off x="6019800" y="6611938"/>
            <a:ext cx="31242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en-US" sz="1000">
                <a:cs typeface="Arial" pitchFamily="34" charset="0"/>
              </a:rPr>
              <a:t>Erlich et al. Nature Methods 5: 679-682 (2008) </a:t>
            </a:r>
          </a:p>
        </p:txBody>
      </p:sp>
      <p:sp>
        <p:nvSpPr>
          <p:cNvPr id="2" name="TextBox 1"/>
          <p:cNvSpPr txBox="1"/>
          <p:nvPr/>
        </p:nvSpPr>
        <p:spPr>
          <a:xfrm>
            <a:off x="2839616" y="1628800"/>
            <a:ext cx="1656184" cy="369332"/>
          </a:xfrm>
          <a:prstGeom prst="rect">
            <a:avLst/>
          </a:prstGeom>
          <a:noFill/>
        </p:spPr>
        <p:txBody>
          <a:bodyPr wrap="square" rtlCol="0">
            <a:spAutoFit/>
          </a:bodyPr>
          <a:lstStyle/>
          <a:p>
            <a:r>
              <a:rPr lang="en-GB" dirty="0" smtClean="0"/>
              <a:t>Phasing</a:t>
            </a:r>
            <a:endParaRPr lang="en-GB" dirty="0"/>
          </a:p>
        </p:txBody>
      </p:sp>
      <p:sp>
        <p:nvSpPr>
          <p:cNvPr id="7" name="TextBox 6"/>
          <p:cNvSpPr txBox="1"/>
          <p:nvPr/>
        </p:nvSpPr>
        <p:spPr>
          <a:xfrm>
            <a:off x="4788024" y="1628800"/>
            <a:ext cx="1656184" cy="369332"/>
          </a:xfrm>
          <a:prstGeom prst="rect">
            <a:avLst/>
          </a:prstGeom>
          <a:noFill/>
        </p:spPr>
        <p:txBody>
          <a:bodyPr wrap="square" rtlCol="0">
            <a:spAutoFit/>
          </a:bodyPr>
          <a:lstStyle/>
          <a:p>
            <a:r>
              <a:rPr lang="en-GB" dirty="0" smtClean="0"/>
              <a:t>Loss</a:t>
            </a:r>
            <a:endParaRPr lang="en-GB" dirty="0"/>
          </a:p>
        </p:txBody>
      </p:sp>
      <p:sp>
        <p:nvSpPr>
          <p:cNvPr id="8" name="TextBox 7"/>
          <p:cNvSpPr txBox="1"/>
          <p:nvPr/>
        </p:nvSpPr>
        <p:spPr>
          <a:xfrm>
            <a:off x="6876256" y="1628800"/>
            <a:ext cx="1656184" cy="369332"/>
          </a:xfrm>
          <a:prstGeom prst="rect">
            <a:avLst/>
          </a:prstGeom>
          <a:noFill/>
        </p:spPr>
        <p:txBody>
          <a:bodyPr wrap="square" rtlCol="0">
            <a:spAutoFit/>
          </a:bodyPr>
          <a:lstStyle/>
          <a:p>
            <a:r>
              <a:rPr lang="en-GB" dirty="0" smtClean="0"/>
              <a:t>Cross-talk</a:t>
            </a:r>
            <a:endParaRPr lang="en-GB" dirty="0"/>
          </a:p>
        </p:txBody>
      </p:sp>
      <p:sp>
        <p:nvSpPr>
          <p:cNvPr id="3" name="Rectangle 2"/>
          <p:cNvSpPr/>
          <p:nvPr/>
        </p:nvSpPr>
        <p:spPr>
          <a:xfrm>
            <a:off x="14682" y="6488668"/>
            <a:ext cx="5193601" cy="276999"/>
          </a:xfrm>
          <a:prstGeom prst="rect">
            <a:avLst/>
          </a:prstGeom>
        </p:spPr>
        <p:txBody>
          <a:bodyPr wrap="square">
            <a:spAutoFit/>
          </a:bodyPr>
          <a:lstStyle/>
          <a:p>
            <a:r>
              <a:rPr lang="en-GB" sz="1200" dirty="0">
                <a:hlinkClick r:id="rId4"/>
              </a:rPr>
              <a:t>http://arep.med.harvard.edu/pdf/Fuller_09.pdf</a:t>
            </a:r>
            <a:endParaRPr lang="en-GB" sz="1200" dirty="0"/>
          </a:p>
        </p:txBody>
      </p:sp>
    </p:spTree>
    <p:extLst>
      <p:ext uri="{BB962C8B-B14F-4D97-AF65-F5344CB8AC3E}">
        <p14:creationId xmlns:p14="http://schemas.microsoft.com/office/powerpoint/2010/main" val="254809501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Illumina developments</a:t>
            </a:r>
            <a:endParaRPr lang="en-GB" dirty="0"/>
          </a:p>
        </p:txBody>
      </p:sp>
      <p:sp>
        <p:nvSpPr>
          <p:cNvPr id="3" name="Content Placeholder 2"/>
          <p:cNvSpPr>
            <a:spLocks noGrp="1"/>
          </p:cNvSpPr>
          <p:nvPr>
            <p:ph idx="1"/>
          </p:nvPr>
        </p:nvSpPr>
        <p:spPr/>
        <p:txBody>
          <a:bodyPr>
            <a:normAutofit/>
          </a:bodyPr>
          <a:lstStyle/>
          <a:p>
            <a:pPr marL="0" indent="0">
              <a:buNone/>
            </a:pPr>
            <a:endParaRPr lang="en-GB" dirty="0" smtClean="0"/>
          </a:p>
          <a:p>
            <a:r>
              <a:rPr lang="en-GB" dirty="0" smtClean="0"/>
              <a:t>2x250bp reads (</a:t>
            </a:r>
            <a:r>
              <a:rPr lang="en-GB" dirty="0" err="1" smtClean="0"/>
              <a:t>HiSeq</a:t>
            </a:r>
            <a:r>
              <a:rPr lang="en-GB" dirty="0" smtClean="0"/>
              <a:t> rapid run mode)</a:t>
            </a:r>
          </a:p>
          <a:p>
            <a:r>
              <a:rPr lang="en-GB" dirty="0" smtClean="0"/>
              <a:t>Ordered </a:t>
            </a:r>
            <a:r>
              <a:rPr lang="en-GB" dirty="0" err="1" smtClean="0"/>
              <a:t>flowcells</a:t>
            </a:r>
            <a:r>
              <a:rPr lang="en-GB" dirty="0" smtClean="0"/>
              <a:t> (</a:t>
            </a:r>
            <a:r>
              <a:rPr lang="en-GB" dirty="0" err="1" smtClean="0"/>
              <a:t>HiSeq</a:t>
            </a:r>
            <a:r>
              <a:rPr lang="en-GB" dirty="0" smtClean="0"/>
              <a:t> X-Ten)</a:t>
            </a:r>
          </a:p>
          <a:p>
            <a:r>
              <a:rPr lang="en-GB" dirty="0" smtClean="0"/>
              <a:t>10kb synthetic reads (approx. 5-6 million per lane)</a:t>
            </a:r>
          </a:p>
          <a:p>
            <a:pPr lvl="1"/>
            <a:r>
              <a:rPr lang="en-GB" dirty="0" smtClean="0"/>
              <a:t>Useful for phasing of haplotypes and </a:t>
            </a:r>
            <a:r>
              <a:rPr lang="en-GB" dirty="0" err="1" smtClean="0"/>
              <a:t>denovo</a:t>
            </a:r>
            <a:r>
              <a:rPr lang="en-GB" dirty="0" smtClean="0"/>
              <a:t> assembly</a:t>
            </a:r>
          </a:p>
          <a:p>
            <a:endParaRPr lang="en-GB" dirty="0" smtClean="0"/>
          </a:p>
          <a:p>
            <a:endParaRPr lang="en-GB" dirty="0" smtClean="0"/>
          </a:p>
          <a:p>
            <a:endParaRPr lang="en-GB" dirty="0"/>
          </a:p>
        </p:txBody>
      </p:sp>
    </p:spTree>
    <p:extLst>
      <p:ext uri="{BB962C8B-B14F-4D97-AF65-F5344CB8AC3E}">
        <p14:creationId xmlns:p14="http://schemas.microsoft.com/office/powerpoint/2010/main" val="77685859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Illumina Developments</a:t>
            </a:r>
            <a:endParaRPr lang="en-GB"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556792"/>
            <a:ext cx="6048672" cy="4351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639414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Limits to Illumina technology</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Limitations:</a:t>
            </a:r>
          </a:p>
          <a:p>
            <a:pPr lvl="1"/>
            <a:r>
              <a:rPr lang="en-GB" dirty="0" smtClean="0"/>
              <a:t>Reagent degradation</a:t>
            </a:r>
          </a:p>
          <a:p>
            <a:pPr lvl="1"/>
            <a:r>
              <a:rPr lang="en-GB" dirty="0" smtClean="0"/>
              <a:t>Dephasing</a:t>
            </a:r>
          </a:p>
          <a:p>
            <a:pPr lvl="2"/>
            <a:r>
              <a:rPr lang="en-GB" dirty="0"/>
              <a:t>Leads to higher error rates</a:t>
            </a:r>
          </a:p>
          <a:p>
            <a:pPr lvl="2"/>
            <a:r>
              <a:rPr lang="en-GB" dirty="0" smtClean="0"/>
              <a:t>A 1% loss of signal or polymerase error every cycle leads to only 35% correct signal after 100 cycles</a:t>
            </a:r>
          </a:p>
          <a:p>
            <a:pPr lvl="1"/>
            <a:r>
              <a:rPr lang="en-GB" dirty="0" smtClean="0"/>
              <a:t>Sequencing time is always governed by the cyclic nature of the instrument (one base at a time)</a:t>
            </a:r>
          </a:p>
          <a:p>
            <a:pPr lvl="2"/>
            <a:r>
              <a:rPr lang="en-GB" dirty="0" smtClean="0"/>
              <a:t>Ideally dispense with incorporate, image, wash cycles</a:t>
            </a:r>
          </a:p>
          <a:p>
            <a:pPr lvl="1"/>
            <a:r>
              <a:rPr lang="en-GB" dirty="0" smtClean="0"/>
              <a:t>Size of fragments which can be clustered on the </a:t>
            </a:r>
            <a:r>
              <a:rPr lang="en-GB" dirty="0" err="1" smtClean="0"/>
              <a:t>flowcell</a:t>
            </a:r>
            <a:endParaRPr lang="en-GB" dirty="0" smtClean="0"/>
          </a:p>
          <a:p>
            <a:pPr lvl="2"/>
            <a:r>
              <a:rPr lang="en-GB" dirty="0" smtClean="0"/>
              <a:t>Read lengths beyond the size of the DNA fragment are useless</a:t>
            </a:r>
          </a:p>
          <a:p>
            <a:pPr lvl="2"/>
            <a:r>
              <a:rPr lang="en-GB" dirty="0" smtClean="0"/>
              <a:t>Inefficient clustering &gt;800bp</a:t>
            </a:r>
            <a:endParaRPr lang="en-GB" dirty="0"/>
          </a:p>
        </p:txBody>
      </p:sp>
    </p:spTree>
    <p:extLst>
      <p:ext uri="{BB962C8B-B14F-4D97-AF65-F5344CB8AC3E}">
        <p14:creationId xmlns:p14="http://schemas.microsoft.com/office/powerpoint/2010/main" val="11075225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454 and Ion Torrent</a:t>
            </a:r>
            <a:endParaRPr lang="en-GB" dirty="0"/>
          </a:p>
        </p:txBody>
      </p:sp>
      <p:pic>
        <p:nvPicPr>
          <p:cNvPr id="44034" name="Picture 2" descr="https://encrypted-tbn3.gstatic.com/images?q=tbn:ANd9GcTbzMczHAHg9iMyVlqRlEWAKAL2uDpAMGXldh0asm3xGmwnVg2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420724"/>
            <a:ext cx="3044146" cy="3168680"/>
          </a:xfrm>
          <a:prstGeom prst="rect">
            <a:avLst/>
          </a:prstGeom>
          <a:noFill/>
          <a:extLst>
            <a:ext uri="{909E8E84-426E-40DD-AFC4-6F175D3DCCD1}">
              <a14:hiddenFill xmlns:a14="http://schemas.microsoft.com/office/drawing/2010/main">
                <a:solidFill>
                  <a:srgbClr val="FFFFFF"/>
                </a:solidFill>
              </a14:hiddenFill>
            </a:ext>
          </a:extLst>
        </p:spPr>
      </p:pic>
      <p:pic>
        <p:nvPicPr>
          <p:cNvPr id="44036" name="Picture 4" descr="Ion PGM™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1916832"/>
            <a:ext cx="2190750" cy="1857376"/>
          </a:xfrm>
          <a:prstGeom prst="rect">
            <a:avLst/>
          </a:prstGeom>
          <a:noFill/>
          <a:extLst>
            <a:ext uri="{909E8E84-426E-40DD-AFC4-6F175D3DCCD1}">
              <a14:hiddenFill xmlns:a14="http://schemas.microsoft.com/office/drawing/2010/main">
                <a:solidFill>
                  <a:srgbClr val="FFFFFF"/>
                </a:solidFill>
              </a14:hiddenFill>
            </a:ext>
          </a:extLst>
        </p:spPr>
      </p:pic>
      <p:pic>
        <p:nvPicPr>
          <p:cNvPr id="44038" name="Picture 6" descr="Ion Proton™ Syst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4005064"/>
            <a:ext cx="2190750" cy="1857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12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Biology PhD angst in the 1800s</a:t>
            </a:r>
            <a:endParaRPr lang="en-GB" dirty="0"/>
          </a:p>
        </p:txBody>
      </p:sp>
      <p:sp>
        <p:nvSpPr>
          <p:cNvPr id="5" name="Content Placeholder 4"/>
          <p:cNvSpPr>
            <a:spLocks noGrp="1"/>
          </p:cNvSpPr>
          <p:nvPr>
            <p:ph idx="1"/>
          </p:nvPr>
        </p:nvSpPr>
        <p:spPr>
          <a:xfrm>
            <a:off x="437745" y="1940668"/>
            <a:ext cx="5266928" cy="1684784"/>
          </a:xfrm>
        </p:spPr>
        <p:txBody>
          <a:bodyPr>
            <a:normAutofit fontScale="92500" lnSpcReduction="20000"/>
          </a:bodyPr>
          <a:lstStyle/>
          <a:p>
            <a:pPr marL="0" indent="0">
              <a:buNone/>
            </a:pPr>
            <a:r>
              <a:rPr lang="en-GB" sz="2800" dirty="0" smtClean="0"/>
              <a:t>“I go at 5am to the laboratory and work in an unheated room. No solution can stand for more than 5 minutes… Often it goes on until late into the night.”</a:t>
            </a:r>
          </a:p>
        </p:txBody>
      </p:sp>
      <p:pic>
        <p:nvPicPr>
          <p:cNvPr id="1026" name="Picture 2" descr="http://upload.wikimedia.org/wikipedia/commons/b/bc/Friedrich_Miesch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9100" y="1916832"/>
            <a:ext cx="2410616" cy="329777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16033" y="5301208"/>
            <a:ext cx="1936749" cy="369332"/>
          </a:xfrm>
          <a:prstGeom prst="rect">
            <a:avLst/>
          </a:prstGeom>
        </p:spPr>
        <p:txBody>
          <a:bodyPr wrap="none">
            <a:spAutoFit/>
          </a:bodyPr>
          <a:lstStyle/>
          <a:p>
            <a:r>
              <a:rPr lang="en-GB" dirty="0"/>
              <a:t>Friedrich </a:t>
            </a:r>
            <a:r>
              <a:rPr lang="en-GB" dirty="0" err="1"/>
              <a:t>Miescher</a:t>
            </a:r>
            <a:endParaRPr lang="en-GB" dirty="0"/>
          </a:p>
        </p:txBody>
      </p:sp>
      <p:sp>
        <p:nvSpPr>
          <p:cNvPr id="6" name="Content Placeholder 4"/>
          <p:cNvSpPr txBox="1">
            <a:spLocks/>
          </p:cNvSpPr>
          <p:nvPr/>
        </p:nvSpPr>
        <p:spPr>
          <a:xfrm>
            <a:off x="467544" y="3985756"/>
            <a:ext cx="5266928" cy="1684784"/>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dirty="0" smtClean="0"/>
              <a:t>His student remembered</a:t>
            </a:r>
            <a:r>
              <a:rPr lang="en-GB" i="1" dirty="0" smtClean="0"/>
              <a:t>:</a:t>
            </a:r>
          </a:p>
          <a:p>
            <a:pPr marL="0" indent="0">
              <a:buFont typeface="Arial" panose="020B0604020202020204" pitchFamily="34" charset="0"/>
              <a:buNone/>
            </a:pPr>
            <a:endParaRPr lang="en-GB" i="1" dirty="0"/>
          </a:p>
          <a:p>
            <a:pPr marL="0" indent="0">
              <a:buFont typeface="Arial" panose="020B0604020202020204" pitchFamily="34" charset="0"/>
              <a:buNone/>
            </a:pPr>
            <a:r>
              <a:rPr lang="en-GB" i="1" dirty="0" smtClean="0"/>
              <a:t>Friedrich failed to turn up for his own wedding. We went off to look for him. We found him quietly working in his laboratory. </a:t>
            </a:r>
            <a:endParaRPr lang="en-GB" i="1" dirty="0"/>
          </a:p>
        </p:txBody>
      </p:sp>
    </p:spTree>
    <p:extLst>
      <p:ext uri="{BB962C8B-B14F-4D97-AF65-F5344CB8AC3E}">
        <p14:creationId xmlns:p14="http://schemas.microsoft.com/office/powerpoint/2010/main" val="77762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Fun fact</a:t>
            </a:r>
            <a:endParaRPr lang="en-GB" dirty="0"/>
          </a:p>
        </p:txBody>
      </p:sp>
      <p:sp>
        <p:nvSpPr>
          <p:cNvPr id="3" name="Content Placeholder 2"/>
          <p:cNvSpPr>
            <a:spLocks noGrp="1"/>
          </p:cNvSpPr>
          <p:nvPr>
            <p:ph idx="1"/>
          </p:nvPr>
        </p:nvSpPr>
        <p:spPr>
          <a:xfrm>
            <a:off x="457200" y="1600200"/>
            <a:ext cx="4906888" cy="4525963"/>
          </a:xfrm>
        </p:spPr>
        <p:txBody>
          <a:bodyPr/>
          <a:lstStyle/>
          <a:p>
            <a:r>
              <a:rPr lang="en-GB" dirty="0" smtClean="0"/>
              <a:t>Jonathan Rothberg</a:t>
            </a:r>
          </a:p>
          <a:p>
            <a:r>
              <a:rPr lang="en-GB" dirty="0" smtClean="0"/>
              <a:t>Set up 454 in late 90s</a:t>
            </a:r>
          </a:p>
          <a:p>
            <a:r>
              <a:rPr lang="en-GB" dirty="0" smtClean="0"/>
              <a:t>Sold to Roche in 2007</a:t>
            </a:r>
          </a:p>
          <a:p>
            <a:r>
              <a:rPr lang="en-GB" dirty="0" smtClean="0"/>
              <a:t>Founded Ion Torrent in 2007</a:t>
            </a:r>
          </a:p>
          <a:p>
            <a:r>
              <a:rPr lang="en-GB" dirty="0" smtClean="0"/>
              <a:t>Superseded 454</a:t>
            </a:r>
          </a:p>
          <a:p>
            <a:r>
              <a:rPr lang="en-GB" dirty="0" smtClean="0"/>
              <a:t>Sold to Life Tech in 2010</a:t>
            </a:r>
          </a:p>
          <a:p>
            <a:endParaRPr lang="en-GB" dirty="0" smtClean="0"/>
          </a:p>
        </p:txBody>
      </p:sp>
      <p:pic>
        <p:nvPicPr>
          <p:cNvPr id="46082" name="Picture 2" descr="http://upload.wikimedia.org/wikipedia/commons/thumb/6/68/Jonathan_Rothberg.jpg/220px-Jonathan_Rothber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1916832"/>
            <a:ext cx="1635578" cy="2304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88886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lIns="91430" tIns="45715" rIns="91430" bIns="45715" anchor="t"/>
          <a:lstStyle/>
          <a:p>
            <a:r>
              <a:rPr lang="en-GB" smtClean="0"/>
              <a:t>454 Step 1: Sample preparation</a:t>
            </a:r>
          </a:p>
        </p:txBody>
      </p:sp>
      <p:pic>
        <p:nvPicPr>
          <p:cNvPr id="4710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680" y="1643213"/>
            <a:ext cx="8000640" cy="3257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Box 3"/>
          <p:cNvSpPr txBox="1">
            <a:spLocks noChangeArrowheads="1"/>
          </p:cNvSpPr>
          <p:nvPr/>
        </p:nvSpPr>
        <p:spPr bwMode="auto">
          <a:xfrm>
            <a:off x="357120" y="5000205"/>
            <a:ext cx="4786560" cy="147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marL="377825" indent="-377825" eaLnBrk="0">
              <a:defRPr>
                <a:solidFill>
                  <a:schemeClr val="tx1"/>
                </a:solidFill>
                <a:latin typeface="Arial" charset="0"/>
                <a:cs typeface="DejaVu Sans" pitchFamily="34" charset="0"/>
              </a:defRPr>
            </a:lvl1pPr>
            <a:lvl2pPr eaLnBrk="0">
              <a:defRPr>
                <a:solidFill>
                  <a:schemeClr val="tx1"/>
                </a:solidFill>
                <a:latin typeface="Arial" charset="0"/>
                <a:cs typeface="DejaVu Sans" pitchFamily="34" charset="0"/>
              </a:defRPr>
            </a:lvl2pPr>
            <a:lvl3pPr eaLnBrk="0">
              <a:defRPr>
                <a:solidFill>
                  <a:schemeClr val="tx1"/>
                </a:solidFill>
                <a:latin typeface="Arial" charset="0"/>
                <a:cs typeface="DejaVu Sans" pitchFamily="34" charset="0"/>
              </a:defRPr>
            </a:lvl3pPr>
            <a:lvl4pPr eaLnBrk="0">
              <a:defRPr>
                <a:solidFill>
                  <a:schemeClr val="tx1"/>
                </a:solidFill>
                <a:latin typeface="Arial" charset="0"/>
                <a:cs typeface="DejaVu Sans" pitchFamily="34" charset="0"/>
              </a:defRPr>
            </a:lvl4pPr>
            <a:lvl5pPr eaLnBrk="0">
              <a:defRPr>
                <a:solidFill>
                  <a:schemeClr val="tx1"/>
                </a:solidFill>
                <a:latin typeface="Arial" charset="0"/>
                <a:cs typeface="DejaVu Sans" pitchFamily="34"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defRPr>
                <a:solidFill>
                  <a:schemeClr val="tx1"/>
                </a:solidFill>
                <a:latin typeface="Arial" charset="0"/>
                <a:cs typeface="DejaVu Sans" pitchFamily="34"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defRPr>
                <a:solidFill>
                  <a:schemeClr val="tx1"/>
                </a:solidFill>
                <a:latin typeface="Arial" charset="0"/>
                <a:cs typeface="DejaVu Sans" pitchFamily="34"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defRPr>
                <a:solidFill>
                  <a:schemeClr val="tx1"/>
                </a:solidFill>
                <a:latin typeface="Arial" charset="0"/>
                <a:cs typeface="DejaVu Sans" pitchFamily="34"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defRPr>
                <a:solidFill>
                  <a:schemeClr val="tx1"/>
                </a:solidFill>
                <a:latin typeface="Arial" charset="0"/>
                <a:cs typeface="DejaVu Sans" pitchFamily="34" charset="0"/>
              </a:defRPr>
            </a:lvl9pPr>
          </a:lstStyle>
          <a:p>
            <a:pPr eaLnBrk="1">
              <a:buFontTx/>
              <a:buAutoNum type="arabicPeriod"/>
            </a:pPr>
            <a:r>
              <a:rPr lang="en-GB" dirty="0"/>
              <a:t>Genomic DNA is isolated and fragmented.</a:t>
            </a:r>
          </a:p>
          <a:p>
            <a:pPr eaLnBrk="1">
              <a:buFontTx/>
              <a:buAutoNum type="arabicPeriod"/>
            </a:pPr>
            <a:r>
              <a:rPr lang="en-GB" dirty="0"/>
              <a:t>Adaptors are ligated to single stranded DNA</a:t>
            </a:r>
          </a:p>
          <a:p>
            <a:pPr eaLnBrk="1">
              <a:buFontTx/>
              <a:buAutoNum type="arabicPeriod"/>
            </a:pPr>
            <a:r>
              <a:rPr lang="en-GB" dirty="0"/>
              <a:t>This forms a library</a:t>
            </a:r>
          </a:p>
        </p:txBody>
      </p:sp>
      <p:sp>
        <p:nvSpPr>
          <p:cNvPr id="47109" name="TextBox 4"/>
          <p:cNvSpPr txBox="1">
            <a:spLocks noChangeArrowheads="1"/>
          </p:cNvSpPr>
          <p:nvPr/>
        </p:nvSpPr>
        <p:spPr bwMode="auto">
          <a:xfrm>
            <a:off x="5643360" y="4785623"/>
            <a:ext cx="3000960" cy="120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r>
              <a:rPr lang="en-GB"/>
              <a:t>4. The single stranded DNA library is immobilised onto proprietary DNA capture beads </a:t>
            </a:r>
          </a:p>
        </p:txBody>
      </p:sp>
    </p:spTree>
    <p:extLst>
      <p:ext uri="{BB962C8B-B14F-4D97-AF65-F5344CB8AC3E}">
        <p14:creationId xmlns:p14="http://schemas.microsoft.com/office/powerpoint/2010/main" val="259006888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lIns="91430" tIns="45715" rIns="91430" bIns="45715" anchor="t"/>
          <a:lstStyle/>
          <a:p>
            <a:r>
              <a:rPr lang="en-GB" smtClean="0"/>
              <a:t>454 Step 2: Amplification</a:t>
            </a:r>
          </a:p>
        </p:txBody>
      </p:sp>
      <p:pic>
        <p:nvPicPr>
          <p:cNvPr id="481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601" y="2000371"/>
            <a:ext cx="5533920" cy="3624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Box 5"/>
          <p:cNvSpPr txBox="1">
            <a:spLocks noChangeArrowheads="1"/>
          </p:cNvSpPr>
          <p:nvPr/>
        </p:nvSpPr>
        <p:spPr bwMode="auto">
          <a:xfrm>
            <a:off x="642240" y="1356623"/>
            <a:ext cx="3929760" cy="369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r>
              <a:rPr lang="en-GB"/>
              <a:t>Water-based emulsion PCR</a:t>
            </a:r>
          </a:p>
        </p:txBody>
      </p:sp>
    </p:spTree>
    <p:extLst>
      <p:ext uri="{BB962C8B-B14F-4D97-AF65-F5344CB8AC3E}">
        <p14:creationId xmlns:p14="http://schemas.microsoft.com/office/powerpoint/2010/main" val="139129239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lIns="91430" tIns="45715" rIns="91430" bIns="45715" anchor="t"/>
          <a:lstStyle/>
          <a:p>
            <a:r>
              <a:rPr lang="en-GB" smtClean="0"/>
              <a:t>454 Step 3: Load emPCR products</a:t>
            </a:r>
          </a:p>
        </p:txBody>
      </p:sp>
      <p:pic>
        <p:nvPicPr>
          <p:cNvPr id="4915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4720" y="928898"/>
            <a:ext cx="4633920" cy="272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2161" y="3858166"/>
            <a:ext cx="5261760" cy="2446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9157" name="Straight Arrow Connector 5"/>
          <p:cNvCxnSpPr>
            <a:cxnSpLocks noChangeShapeType="1"/>
          </p:cNvCxnSpPr>
          <p:nvPr/>
        </p:nvCxnSpPr>
        <p:spPr bwMode="auto">
          <a:xfrm rot="5400000">
            <a:off x="4106862" y="3750154"/>
            <a:ext cx="357157" cy="288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9158" name="Straight Arrow Connector 7"/>
          <p:cNvCxnSpPr>
            <a:cxnSpLocks noChangeShapeType="1"/>
          </p:cNvCxnSpPr>
          <p:nvPr/>
        </p:nvCxnSpPr>
        <p:spPr bwMode="auto">
          <a:xfrm flipV="1">
            <a:off x="1143361" y="2500103"/>
            <a:ext cx="1213920" cy="42916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49159" name="TextBox 8"/>
          <p:cNvSpPr txBox="1">
            <a:spLocks noChangeArrowheads="1"/>
          </p:cNvSpPr>
          <p:nvPr/>
        </p:nvSpPr>
        <p:spPr bwMode="auto">
          <a:xfrm>
            <a:off x="-1" y="2941164"/>
            <a:ext cx="2214721" cy="369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p>
            <a:r>
              <a:rPr lang="en-GB"/>
              <a:t>Picotitre plate</a:t>
            </a:r>
          </a:p>
        </p:txBody>
      </p:sp>
    </p:spTree>
    <p:extLst>
      <p:ext uri="{BB962C8B-B14F-4D97-AF65-F5344CB8AC3E}">
        <p14:creationId xmlns:p14="http://schemas.microsoft.com/office/powerpoint/2010/main" val="343699165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lIns="91430" tIns="45715" rIns="91430" bIns="45715" anchor="t"/>
          <a:lstStyle/>
          <a:p>
            <a:r>
              <a:rPr lang="en-GB" smtClean="0"/>
              <a:t>454 Step 4: Pyro-sequencing</a:t>
            </a:r>
          </a:p>
        </p:txBody>
      </p:sp>
      <p:pic>
        <p:nvPicPr>
          <p:cNvPr id="5017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241" y="1356623"/>
            <a:ext cx="3886560" cy="4850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Box 3"/>
          <p:cNvSpPr txBox="1">
            <a:spLocks noChangeArrowheads="1"/>
          </p:cNvSpPr>
          <p:nvPr/>
        </p:nvSpPr>
        <p:spPr bwMode="auto">
          <a:xfrm>
            <a:off x="4929121" y="2214953"/>
            <a:ext cx="3785760" cy="203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marL="503238" indent="-503238" eaLnBrk="0">
              <a:defRPr>
                <a:solidFill>
                  <a:schemeClr val="tx1"/>
                </a:solidFill>
                <a:latin typeface="Arial" charset="0"/>
                <a:cs typeface="DejaVu Sans" pitchFamily="34" charset="0"/>
              </a:defRPr>
            </a:lvl1pPr>
            <a:lvl2pPr eaLnBrk="0">
              <a:defRPr>
                <a:solidFill>
                  <a:schemeClr val="tx1"/>
                </a:solidFill>
                <a:latin typeface="Arial" charset="0"/>
                <a:cs typeface="DejaVu Sans" pitchFamily="34" charset="0"/>
              </a:defRPr>
            </a:lvl2pPr>
            <a:lvl3pPr eaLnBrk="0">
              <a:defRPr>
                <a:solidFill>
                  <a:schemeClr val="tx1"/>
                </a:solidFill>
                <a:latin typeface="Arial" charset="0"/>
                <a:cs typeface="DejaVu Sans" pitchFamily="34" charset="0"/>
              </a:defRPr>
            </a:lvl3pPr>
            <a:lvl4pPr eaLnBrk="0">
              <a:defRPr>
                <a:solidFill>
                  <a:schemeClr val="tx1"/>
                </a:solidFill>
                <a:latin typeface="Arial" charset="0"/>
                <a:cs typeface="DejaVu Sans" pitchFamily="34" charset="0"/>
              </a:defRPr>
            </a:lvl4pPr>
            <a:lvl5pPr eaLnBrk="0">
              <a:defRPr>
                <a:solidFill>
                  <a:schemeClr val="tx1"/>
                </a:solidFill>
                <a:latin typeface="Arial" charset="0"/>
                <a:cs typeface="DejaVu Sans" pitchFamily="34"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8" charset="0"/>
              <a:defRPr>
                <a:solidFill>
                  <a:schemeClr val="tx1"/>
                </a:solidFill>
                <a:latin typeface="Arial" charset="0"/>
                <a:cs typeface="DejaVu Sans" pitchFamily="34"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8" charset="0"/>
              <a:defRPr>
                <a:solidFill>
                  <a:schemeClr val="tx1"/>
                </a:solidFill>
                <a:latin typeface="Arial" charset="0"/>
                <a:cs typeface="DejaVu Sans" pitchFamily="34"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8" charset="0"/>
              <a:defRPr>
                <a:solidFill>
                  <a:schemeClr val="tx1"/>
                </a:solidFill>
                <a:latin typeface="Arial" charset="0"/>
                <a:cs typeface="DejaVu Sans" pitchFamily="34"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8" charset="0"/>
              <a:defRPr>
                <a:solidFill>
                  <a:schemeClr val="tx1"/>
                </a:solidFill>
                <a:latin typeface="Arial" charset="0"/>
                <a:cs typeface="DejaVu Sans" pitchFamily="34" charset="0"/>
              </a:defRPr>
            </a:lvl9pPr>
          </a:lstStyle>
          <a:p>
            <a:pPr eaLnBrk="1">
              <a:buFontTx/>
              <a:buAutoNum type="arabicPeriod"/>
            </a:pPr>
            <a:r>
              <a:rPr lang="en-GB"/>
              <a:t>Nucleotides are pumped sequentially across the plate</a:t>
            </a:r>
          </a:p>
          <a:p>
            <a:pPr eaLnBrk="1">
              <a:buFontTx/>
              <a:buAutoNum type="arabicPeriod"/>
            </a:pPr>
            <a:r>
              <a:rPr lang="en-GB"/>
              <a:t>~ 1 million reads obtained during 1 run</a:t>
            </a:r>
          </a:p>
          <a:p>
            <a:pPr eaLnBrk="1">
              <a:buFontTx/>
              <a:buAutoNum type="arabicPeriod"/>
            </a:pPr>
            <a:r>
              <a:rPr lang="en-GB"/>
              <a:t>Addition of nucleotides to DNA on a particular bead generates a light signal </a:t>
            </a:r>
          </a:p>
        </p:txBody>
      </p:sp>
    </p:spTree>
    <p:extLst>
      <p:ext uri="{BB962C8B-B14F-4D97-AF65-F5344CB8AC3E}">
        <p14:creationId xmlns:p14="http://schemas.microsoft.com/office/powerpoint/2010/main" val="11863909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454 Chemistry</a:t>
            </a:r>
            <a:endParaRPr lang="en-GB" dirty="0"/>
          </a:p>
        </p:txBody>
      </p:sp>
      <p:pic>
        <p:nvPicPr>
          <p:cNvPr id="41986" name="Picture 2" descr="Next Generation DNA Sequencing Chemi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844824"/>
            <a:ext cx="6229350" cy="4219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79248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Life Technology Ion Torrent</a:t>
            </a:r>
            <a:endParaRPr lang="en-GB" dirty="0"/>
          </a:p>
        </p:txBody>
      </p:sp>
      <p:pic>
        <p:nvPicPr>
          <p:cNvPr id="4" name="Picture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81800" y="1389389"/>
            <a:ext cx="19050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Rectangle 4"/>
          <p:cNvSpPr/>
          <p:nvPr/>
        </p:nvSpPr>
        <p:spPr>
          <a:xfrm>
            <a:off x="457199" y="1171037"/>
            <a:ext cx="5736771" cy="4524315"/>
          </a:xfrm>
          <a:prstGeom prst="rect">
            <a:avLst/>
          </a:prstGeom>
        </p:spPr>
        <p:txBody>
          <a:bodyPr wrap="square">
            <a:spAutoFit/>
          </a:bodyPr>
          <a:lstStyle/>
          <a:p>
            <a:pPr>
              <a:buSzPct val="45000"/>
            </a:pPr>
            <a:r>
              <a:rPr lang="en-US" sz="2400" dirty="0" smtClean="0">
                <a:solidFill>
                  <a:srgbClr val="000000"/>
                </a:solidFill>
              </a:rPr>
              <a:t>454-like chemistry without dye-</a:t>
            </a:r>
            <a:r>
              <a:rPr lang="en-US" sz="2400" dirty="0" err="1" smtClean="0">
                <a:solidFill>
                  <a:srgbClr val="000000"/>
                </a:solidFill>
              </a:rPr>
              <a:t>labelled</a:t>
            </a:r>
            <a:r>
              <a:rPr lang="en-US" sz="2400" dirty="0" smtClean="0">
                <a:solidFill>
                  <a:srgbClr val="000000"/>
                </a:solidFill>
              </a:rPr>
              <a:t> nucleotides</a:t>
            </a:r>
          </a:p>
          <a:p>
            <a:pPr>
              <a:buSzPct val="45000"/>
              <a:buFont typeface="Wingdings" pitchFamily="2" charset="2"/>
              <a:buChar char=""/>
            </a:pPr>
            <a:r>
              <a:rPr lang="en-US" sz="2400" dirty="0" smtClean="0">
                <a:solidFill>
                  <a:srgbClr val="000000"/>
                </a:solidFill>
              </a:rPr>
              <a:t> </a:t>
            </a:r>
            <a:r>
              <a:rPr lang="en-US" sz="2400" dirty="0">
                <a:solidFill>
                  <a:srgbClr val="000000"/>
                </a:solidFill>
              </a:rPr>
              <a:t>No optics, CMOS chip </a:t>
            </a:r>
            <a:r>
              <a:rPr lang="en-US" sz="2400" dirty="0" smtClean="0">
                <a:solidFill>
                  <a:srgbClr val="000000"/>
                </a:solidFill>
              </a:rPr>
              <a:t>sensor</a:t>
            </a:r>
            <a:endParaRPr lang="en-US" sz="2400" dirty="0">
              <a:solidFill>
                <a:srgbClr val="000000"/>
              </a:solidFill>
            </a:endParaRPr>
          </a:p>
          <a:p>
            <a:pPr>
              <a:buSzPct val="45000"/>
              <a:buFont typeface="Wingdings" pitchFamily="2" charset="2"/>
              <a:buChar char=""/>
            </a:pPr>
            <a:r>
              <a:rPr lang="en-US" sz="2400" dirty="0">
                <a:solidFill>
                  <a:srgbClr val="000000"/>
                </a:solidFill>
              </a:rPr>
              <a:t> Up to </a:t>
            </a:r>
            <a:r>
              <a:rPr lang="en-US" sz="2400" dirty="0" smtClean="0">
                <a:solidFill>
                  <a:srgbClr val="000000"/>
                </a:solidFill>
              </a:rPr>
              <a:t>400bp reads (single-end)</a:t>
            </a:r>
          </a:p>
          <a:p>
            <a:pPr>
              <a:buSzPct val="45000"/>
              <a:buFont typeface="Wingdings" pitchFamily="2" charset="2"/>
              <a:buChar char=""/>
            </a:pPr>
            <a:r>
              <a:rPr lang="en-US" sz="2400" dirty="0">
                <a:solidFill>
                  <a:srgbClr val="000000"/>
                </a:solidFill>
              </a:rPr>
              <a:t> 2</a:t>
            </a:r>
            <a:r>
              <a:rPr lang="en-US" sz="2400" dirty="0" smtClean="0">
                <a:solidFill>
                  <a:srgbClr val="000000"/>
                </a:solidFill>
              </a:rPr>
              <a:t> hour run-time (+5 hours on One Touch)</a:t>
            </a:r>
          </a:p>
          <a:p>
            <a:pPr>
              <a:buSzPct val="45000"/>
              <a:buFont typeface="Wingdings" pitchFamily="2" charset="2"/>
              <a:buChar char=""/>
            </a:pPr>
            <a:r>
              <a:rPr lang="en-US" sz="2400" dirty="0">
                <a:solidFill>
                  <a:srgbClr val="000000"/>
                </a:solidFill>
              </a:rPr>
              <a:t> </a:t>
            </a:r>
            <a:r>
              <a:rPr lang="en-US" sz="2400" dirty="0" smtClean="0">
                <a:solidFill>
                  <a:srgbClr val="000000"/>
                </a:solidFill>
              </a:rPr>
              <a:t>Output is dependent on chip type (314, 316 or 318)</a:t>
            </a:r>
            <a:endParaRPr lang="en-US" sz="2400" dirty="0">
              <a:solidFill>
                <a:srgbClr val="000000"/>
              </a:solidFill>
            </a:endParaRPr>
          </a:p>
          <a:p>
            <a:pPr>
              <a:buSzPct val="45000"/>
              <a:buFont typeface="Wingdings" pitchFamily="2" charset="2"/>
              <a:buChar char=""/>
            </a:pPr>
            <a:r>
              <a:rPr lang="en-US" sz="2400" dirty="0">
                <a:solidFill>
                  <a:srgbClr val="000000"/>
                </a:solidFill>
              </a:rPr>
              <a:t> 318 (11M wells)  &gt;1Gbase in 3 </a:t>
            </a:r>
            <a:r>
              <a:rPr lang="en-US" sz="2400" dirty="0" smtClean="0">
                <a:solidFill>
                  <a:srgbClr val="000000"/>
                </a:solidFill>
              </a:rPr>
              <a:t>hours</a:t>
            </a:r>
            <a:endParaRPr lang="en-US" sz="2400" dirty="0">
              <a:solidFill>
                <a:srgbClr val="000000"/>
              </a:solidFill>
            </a:endParaRPr>
          </a:p>
          <a:p>
            <a:pPr>
              <a:buSzPct val="45000"/>
              <a:buFont typeface="Wingdings" pitchFamily="2" charset="2"/>
              <a:buChar char=""/>
            </a:pPr>
            <a:r>
              <a:rPr lang="en-US" sz="2400" b="1" dirty="0">
                <a:solidFill>
                  <a:srgbClr val="000000"/>
                </a:solidFill>
              </a:rPr>
              <a:t> $700 per </a:t>
            </a:r>
            <a:r>
              <a:rPr lang="en-US" sz="2400" b="1" dirty="0" smtClean="0">
                <a:solidFill>
                  <a:srgbClr val="000000"/>
                </a:solidFill>
              </a:rPr>
              <a:t>run</a:t>
            </a:r>
            <a:endParaRPr lang="en-US" sz="2400" b="1" dirty="0">
              <a:solidFill>
                <a:srgbClr val="000000"/>
              </a:solidFill>
            </a:endParaRPr>
          </a:p>
          <a:p>
            <a:pPr>
              <a:buSzPct val="45000"/>
              <a:buFont typeface="Wingdings" pitchFamily="2" charset="2"/>
              <a:buChar char=""/>
            </a:pPr>
            <a:r>
              <a:rPr lang="en-US" sz="2400" b="1" dirty="0">
                <a:solidFill>
                  <a:srgbClr val="000000"/>
                </a:solidFill>
              </a:rPr>
              <a:t> $50K for the </a:t>
            </a:r>
            <a:r>
              <a:rPr lang="en-US" sz="2400" b="1" dirty="0" smtClean="0">
                <a:solidFill>
                  <a:srgbClr val="000000"/>
                </a:solidFill>
              </a:rPr>
              <a:t>instrument, plus $75k for additional One Touch station and Server</a:t>
            </a:r>
          </a:p>
          <a:p>
            <a:pPr>
              <a:buSzPct val="45000"/>
              <a:buFont typeface="Wingdings" pitchFamily="2" charset="2"/>
              <a:buChar char=""/>
            </a:pPr>
            <a:r>
              <a:rPr lang="en-US" sz="2400" b="1" dirty="0" smtClean="0">
                <a:solidFill>
                  <a:srgbClr val="000000"/>
                </a:solidFill>
              </a:rPr>
              <a:t> Libraries not compatible with Ion Proton</a:t>
            </a:r>
          </a:p>
        </p:txBody>
      </p:sp>
    </p:spTree>
    <p:extLst>
      <p:ext uri="{BB962C8B-B14F-4D97-AF65-F5344CB8AC3E}">
        <p14:creationId xmlns:p14="http://schemas.microsoft.com/office/powerpoint/2010/main" val="218399253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Life Technology Ion Proton</a:t>
            </a:r>
            <a:endParaRPr lang="en-GB" dirty="0"/>
          </a:p>
        </p:txBody>
      </p:sp>
      <p:sp>
        <p:nvSpPr>
          <p:cNvPr id="5" name="Rectangle 4"/>
          <p:cNvSpPr/>
          <p:nvPr/>
        </p:nvSpPr>
        <p:spPr>
          <a:xfrm>
            <a:off x="457199" y="1171037"/>
            <a:ext cx="5736771" cy="4524315"/>
          </a:xfrm>
          <a:prstGeom prst="rect">
            <a:avLst/>
          </a:prstGeom>
        </p:spPr>
        <p:txBody>
          <a:bodyPr wrap="square">
            <a:spAutoFit/>
          </a:bodyPr>
          <a:lstStyle/>
          <a:p>
            <a:pPr>
              <a:buSzPct val="45000"/>
              <a:buFont typeface="Wingdings" pitchFamily="2" charset="2"/>
              <a:buChar char=""/>
            </a:pPr>
            <a:r>
              <a:rPr lang="en-US" sz="1600" dirty="0" smtClean="0">
                <a:solidFill>
                  <a:srgbClr val="000000"/>
                </a:solidFill>
              </a:rPr>
              <a:t> </a:t>
            </a:r>
            <a:r>
              <a:rPr lang="en-US" sz="2400" dirty="0" smtClean="0">
                <a:solidFill>
                  <a:srgbClr val="000000"/>
                </a:solidFill>
              </a:rPr>
              <a:t>454-like chemistry without dye-</a:t>
            </a:r>
            <a:r>
              <a:rPr lang="en-US" sz="2400" dirty="0" err="1" smtClean="0">
                <a:solidFill>
                  <a:srgbClr val="000000"/>
                </a:solidFill>
              </a:rPr>
              <a:t>labelled</a:t>
            </a:r>
            <a:r>
              <a:rPr lang="en-US" sz="2400" dirty="0" smtClean="0">
                <a:solidFill>
                  <a:srgbClr val="000000"/>
                </a:solidFill>
              </a:rPr>
              <a:t> nucleotides</a:t>
            </a:r>
          </a:p>
          <a:p>
            <a:pPr>
              <a:buSzPct val="45000"/>
              <a:buFont typeface="Wingdings" pitchFamily="2" charset="2"/>
              <a:buChar char=""/>
            </a:pPr>
            <a:r>
              <a:rPr lang="en-US" sz="2400" dirty="0" smtClean="0">
                <a:solidFill>
                  <a:srgbClr val="000000"/>
                </a:solidFill>
              </a:rPr>
              <a:t> </a:t>
            </a:r>
            <a:r>
              <a:rPr lang="en-US" sz="2400" dirty="0">
                <a:solidFill>
                  <a:srgbClr val="000000"/>
                </a:solidFill>
              </a:rPr>
              <a:t>No optics, CMOS chip </a:t>
            </a:r>
            <a:r>
              <a:rPr lang="en-US" sz="2400" dirty="0" smtClean="0">
                <a:solidFill>
                  <a:srgbClr val="000000"/>
                </a:solidFill>
              </a:rPr>
              <a:t>sensor</a:t>
            </a:r>
            <a:endParaRPr lang="en-US" sz="2400" dirty="0">
              <a:solidFill>
                <a:srgbClr val="000000"/>
              </a:solidFill>
            </a:endParaRPr>
          </a:p>
          <a:p>
            <a:pPr>
              <a:buSzPct val="45000"/>
              <a:buFont typeface="Wingdings" pitchFamily="2" charset="2"/>
              <a:buChar char=""/>
            </a:pPr>
            <a:r>
              <a:rPr lang="en-US" sz="2400" dirty="0">
                <a:solidFill>
                  <a:srgbClr val="000000"/>
                </a:solidFill>
              </a:rPr>
              <a:t> Up to 2</a:t>
            </a:r>
            <a:r>
              <a:rPr lang="en-US" sz="2400" dirty="0" smtClean="0">
                <a:solidFill>
                  <a:srgbClr val="000000"/>
                </a:solidFill>
              </a:rPr>
              <a:t>00bp reads (single-end)</a:t>
            </a:r>
          </a:p>
          <a:p>
            <a:pPr>
              <a:buSzPct val="45000"/>
              <a:buFont typeface="Wingdings" pitchFamily="2" charset="2"/>
              <a:buChar char=""/>
            </a:pPr>
            <a:r>
              <a:rPr lang="en-US" sz="2400" dirty="0">
                <a:solidFill>
                  <a:srgbClr val="000000"/>
                </a:solidFill>
              </a:rPr>
              <a:t> 2</a:t>
            </a:r>
            <a:r>
              <a:rPr lang="en-US" sz="2400" dirty="0" smtClean="0">
                <a:solidFill>
                  <a:srgbClr val="000000"/>
                </a:solidFill>
              </a:rPr>
              <a:t> hour run-time (+8 hours on One Touch)</a:t>
            </a:r>
          </a:p>
          <a:p>
            <a:pPr>
              <a:buSzPct val="45000"/>
              <a:buFont typeface="Wingdings" pitchFamily="2" charset="2"/>
              <a:buChar char=""/>
            </a:pPr>
            <a:r>
              <a:rPr lang="en-US" sz="2400" dirty="0">
                <a:solidFill>
                  <a:srgbClr val="000000"/>
                </a:solidFill>
              </a:rPr>
              <a:t> </a:t>
            </a:r>
            <a:r>
              <a:rPr lang="en-US" sz="2400" dirty="0" smtClean="0">
                <a:solidFill>
                  <a:srgbClr val="000000"/>
                </a:solidFill>
              </a:rPr>
              <a:t>Output is dependent on chip type (P1 or P2 coming soon)</a:t>
            </a:r>
            <a:endParaRPr lang="en-US" sz="2400" dirty="0">
              <a:solidFill>
                <a:srgbClr val="000000"/>
              </a:solidFill>
            </a:endParaRPr>
          </a:p>
          <a:p>
            <a:pPr>
              <a:buSzPct val="45000"/>
              <a:buFont typeface="Wingdings" pitchFamily="2" charset="2"/>
              <a:buChar char=""/>
            </a:pPr>
            <a:r>
              <a:rPr lang="en-US" sz="2400" dirty="0">
                <a:solidFill>
                  <a:srgbClr val="000000"/>
                </a:solidFill>
              </a:rPr>
              <a:t> </a:t>
            </a:r>
            <a:r>
              <a:rPr lang="en-US" sz="2400" dirty="0" smtClean="0">
                <a:solidFill>
                  <a:srgbClr val="000000"/>
                </a:solidFill>
              </a:rPr>
              <a:t>60-80 million reads (P1)</a:t>
            </a:r>
            <a:endParaRPr lang="en-US" sz="2400" dirty="0">
              <a:solidFill>
                <a:srgbClr val="000000"/>
              </a:solidFill>
            </a:endParaRPr>
          </a:p>
          <a:p>
            <a:pPr>
              <a:buSzPct val="45000"/>
              <a:buFont typeface="Wingdings" pitchFamily="2" charset="2"/>
              <a:buChar char=""/>
            </a:pPr>
            <a:r>
              <a:rPr lang="en-US" sz="2400" b="1" dirty="0">
                <a:solidFill>
                  <a:srgbClr val="000000"/>
                </a:solidFill>
              </a:rPr>
              <a:t> </a:t>
            </a:r>
            <a:r>
              <a:rPr lang="en-US" sz="2400" b="1" dirty="0" smtClean="0">
                <a:solidFill>
                  <a:srgbClr val="000000"/>
                </a:solidFill>
              </a:rPr>
              <a:t>$1500 per run</a:t>
            </a:r>
            <a:endParaRPr lang="en-US" sz="2400" b="1" dirty="0">
              <a:solidFill>
                <a:srgbClr val="000000"/>
              </a:solidFill>
            </a:endParaRPr>
          </a:p>
          <a:p>
            <a:pPr>
              <a:buSzPct val="45000"/>
              <a:buFont typeface="Wingdings" pitchFamily="2" charset="2"/>
              <a:buChar char=""/>
            </a:pPr>
            <a:r>
              <a:rPr lang="en-US" sz="2400" b="1" dirty="0">
                <a:solidFill>
                  <a:srgbClr val="000000"/>
                </a:solidFill>
              </a:rPr>
              <a:t> </a:t>
            </a:r>
            <a:r>
              <a:rPr lang="en-US" sz="2400" b="1" dirty="0" smtClean="0">
                <a:solidFill>
                  <a:srgbClr val="000000"/>
                </a:solidFill>
              </a:rPr>
              <a:t>$150K </a:t>
            </a:r>
            <a:r>
              <a:rPr lang="en-US" sz="2400" b="1" dirty="0">
                <a:solidFill>
                  <a:srgbClr val="000000"/>
                </a:solidFill>
              </a:rPr>
              <a:t>for the </a:t>
            </a:r>
            <a:r>
              <a:rPr lang="en-US" sz="2400" b="1" dirty="0" smtClean="0">
                <a:solidFill>
                  <a:srgbClr val="000000"/>
                </a:solidFill>
              </a:rPr>
              <a:t>instrument, plus $75k for additional One Touch station and Server</a:t>
            </a:r>
          </a:p>
          <a:p>
            <a:pPr>
              <a:buSzPct val="45000"/>
              <a:buFont typeface="Wingdings" pitchFamily="2" charset="2"/>
              <a:buChar char=""/>
            </a:pPr>
            <a:r>
              <a:rPr lang="en-US" sz="2400" b="1" dirty="0" smtClean="0">
                <a:solidFill>
                  <a:srgbClr val="000000"/>
                </a:solidFill>
              </a:rPr>
              <a:t> Libraries not compatible with Ion Torrent</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2121" y="1655957"/>
            <a:ext cx="1927222" cy="1503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124200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290362" y="381000"/>
            <a:ext cx="85376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defRPr/>
            </a:pPr>
            <a:r>
              <a:rPr lang="en-US" sz="3600" dirty="0" smtClean="0">
                <a:solidFill>
                  <a:srgbClr val="0062AB"/>
                </a:solidFill>
                <a:latin typeface="Arial" charset="0"/>
                <a:cs typeface="+mn-cs"/>
              </a:rPr>
              <a:t>Ion Torrent </a:t>
            </a:r>
            <a:r>
              <a:rPr lang="en-US" sz="3600" dirty="0" err="1" smtClean="0">
                <a:solidFill>
                  <a:srgbClr val="0062AB"/>
                </a:solidFill>
                <a:latin typeface="Arial" charset="0"/>
                <a:cs typeface="+mn-cs"/>
              </a:rPr>
              <a:t>vs</a:t>
            </a:r>
            <a:r>
              <a:rPr lang="en-US" sz="3600" dirty="0" smtClean="0">
                <a:solidFill>
                  <a:srgbClr val="0062AB"/>
                </a:solidFill>
                <a:latin typeface="Arial" charset="0"/>
                <a:cs typeface="+mn-cs"/>
              </a:rPr>
              <a:t> Ion Proton</a:t>
            </a:r>
            <a:endParaRPr lang="en-US" sz="3600" dirty="0">
              <a:solidFill>
                <a:srgbClr val="0062AB"/>
              </a:solidFill>
              <a:cs typeface="+mn-cs"/>
            </a:endParaRPr>
          </a:p>
        </p:txBody>
      </p:sp>
      <p:pic>
        <p:nvPicPr>
          <p:cNvPr id="4"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613400"/>
            <a:ext cx="91440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131508"/>
            <a:ext cx="6553200" cy="437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14448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GB" smtClean="0"/>
              <a:t>Ion Torrent</a:t>
            </a:r>
          </a:p>
        </p:txBody>
      </p:sp>
      <p:pic>
        <p:nvPicPr>
          <p:cNvPr id="28675" name="Picture 5" descr="http://www.iontorrent.com/lib/images/ste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700213"/>
            <a:ext cx="6761162"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678102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7.8|5.5|6.9|46.1"/>
</p:tagLst>
</file>

<file path=ppt/tags/tag2.xml><?xml version="1.0" encoding="utf-8"?>
<p:tagLst xmlns:a="http://schemas.openxmlformats.org/drawingml/2006/main" xmlns:r="http://schemas.openxmlformats.org/officeDocument/2006/relationships" xmlns:p="http://schemas.openxmlformats.org/presentationml/2006/main">
  <p:tag name="TIMING" val="|5.1|7.5|25|39.8|8.3|19|7|1|2.1|6.9|1.5|8.2"/>
</p:tagLst>
</file>

<file path=ppt/tags/tag3.xml><?xml version="1.0" encoding="utf-8"?>
<p:tagLst xmlns:a="http://schemas.openxmlformats.org/drawingml/2006/main" xmlns:r="http://schemas.openxmlformats.org/officeDocument/2006/relationships" xmlns:p="http://schemas.openxmlformats.org/presentationml/2006/main">
  <p:tag name="TIMING" val="|1.8|23.9|4.2|0.6|1.4|1.1"/>
</p:tagLst>
</file>

<file path=ppt/tags/tag4.xml><?xml version="1.0" encoding="utf-8"?>
<p:tagLst xmlns:a="http://schemas.openxmlformats.org/drawingml/2006/main" xmlns:r="http://schemas.openxmlformats.org/officeDocument/2006/relationships" xmlns:p="http://schemas.openxmlformats.org/presentationml/2006/main">
  <p:tag name="TIMING" val="|3.7|9.5|3.5|3.8|6.7|2.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5420</TotalTime>
  <Words>6882</Words>
  <Application>Microsoft Office PowerPoint</Application>
  <PresentationFormat>On-screen Show (4:3)</PresentationFormat>
  <Paragraphs>1383</Paragraphs>
  <Slides>169</Slides>
  <Notes>62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169</vt:i4>
      </vt:variant>
    </vt:vector>
  </HeadingPairs>
  <TitlesOfParts>
    <vt:vector size="172" baseType="lpstr">
      <vt:lpstr>Office Theme</vt:lpstr>
      <vt:lpstr>Photo Editor Photo</vt:lpstr>
      <vt:lpstr>Chart</vt:lpstr>
      <vt:lpstr>PowerPoint Presentation</vt:lpstr>
      <vt:lpstr>Contents</vt:lpstr>
      <vt:lpstr>A history of DNA</vt:lpstr>
      <vt:lpstr>PowerPoint Presentation</vt:lpstr>
      <vt:lpstr>The first person to isolate DNA</vt:lpstr>
      <vt:lpstr>Biology PhD angst in the 1800s</vt:lpstr>
      <vt:lpstr>1869 - First isolation of DNA</vt:lpstr>
      <vt:lpstr>Meischer’s isolation technique</vt:lpstr>
      <vt:lpstr>Biology PhD angst in the 1800s</vt:lpstr>
      <vt:lpstr>1874 - First hints to composition</vt:lpstr>
      <vt:lpstr>1881 - Discovering the composition of nuclein</vt:lpstr>
      <vt:lpstr>1890s - Molecular basis of heredity</vt:lpstr>
      <vt:lpstr>1900 - What we knew</vt:lpstr>
      <vt:lpstr>1910s - More on the composition of DNA</vt:lpstr>
      <vt:lpstr>1910-30s - Chromosome theory of heredity</vt:lpstr>
      <vt:lpstr>1928 - Inheritance of virulence</vt:lpstr>
      <vt:lpstr>1944 – What is life?</vt:lpstr>
      <vt:lpstr>1944 – Establishing DNA as the transforming principle </vt:lpstr>
      <vt:lpstr>1950 – Base composition between organisms</vt:lpstr>
      <vt:lpstr>1952- Confirmation of Avery’s experiment</vt:lpstr>
      <vt:lpstr>1952 – X-ray diffraction patterns of DNA</vt:lpstr>
      <vt:lpstr>1953 – Watson &amp; Crick obtain a structure for DNA</vt:lpstr>
      <vt:lpstr>1958 – Evidence for the mechanism of DNA replication </vt:lpstr>
      <vt:lpstr>1958 – Evidence for the mechanism of DNA replication </vt:lpstr>
      <vt:lpstr>Other developments in molecular biology</vt:lpstr>
      <vt:lpstr>1961 - Deciphering the genetic code</vt:lpstr>
      <vt:lpstr>Other key figures</vt:lpstr>
      <vt:lpstr>1962 </vt:lpstr>
      <vt:lpstr>First generation sequencing</vt:lpstr>
      <vt:lpstr>The development of sequencing methodologies</vt:lpstr>
      <vt:lpstr>1949 – Amino acids</vt:lpstr>
      <vt:lpstr>1965 -  RNA sequencing and structure</vt:lpstr>
      <vt:lpstr>1975 - The dawn DNA sequencing</vt:lpstr>
      <vt:lpstr>Maxam-Gilbert Sequencing</vt:lpstr>
      <vt:lpstr>Maxam-Gilbert Sequencing</vt:lpstr>
      <vt:lpstr>Maxam-Gilbert Sequencing</vt:lpstr>
      <vt:lpstr>Sanger di-deoxy sequencing method</vt:lpstr>
      <vt:lpstr>Sanger Sequencing</vt:lpstr>
      <vt:lpstr>How is sequencing terminated at each of the 4 bases?</vt:lpstr>
      <vt:lpstr>Sanger sequencing </vt:lpstr>
      <vt:lpstr>Sanger di-deoxy method</vt:lpstr>
      <vt:lpstr>1985: Automating Sanger Sequencing</vt:lpstr>
      <vt:lpstr>Dye Terminator Sequencing</vt:lpstr>
      <vt:lpstr>Dye Terminator Sequencing</vt:lpstr>
      <vt:lpstr>Dye Terminator Sequencing </vt:lpstr>
      <vt:lpstr>Automated Version of the Dideoxy Method</vt:lpstr>
      <vt:lpstr>Automated Sequencing</vt:lpstr>
      <vt:lpstr>PowerPoint Presentation</vt:lpstr>
      <vt:lpstr>Sanger Sequencing  Useful videos</vt:lpstr>
      <vt:lpstr>The challenge of DNA sequencing</vt:lpstr>
      <vt:lpstr>Some possible reasons</vt:lpstr>
      <vt:lpstr>PowerPoint Presentation</vt:lpstr>
      <vt:lpstr>Human Genome Project</vt:lpstr>
      <vt:lpstr>Human Genome Project</vt:lpstr>
      <vt:lpstr>How it was Accomplished</vt:lpstr>
      <vt:lpstr>Hierarchical Sequencing</vt:lpstr>
      <vt:lpstr>Celera Shotgun Sequencing</vt:lpstr>
      <vt:lpstr>HGP Data Access</vt:lpstr>
      <vt:lpstr>Outcome of the HGP</vt:lpstr>
      <vt:lpstr>Achievements Since the HGP</vt:lpstr>
      <vt:lpstr>Economic Impact of the Project</vt:lpstr>
      <vt:lpstr>2004 onwards:  Beyond 1 species, 1 genome</vt:lpstr>
      <vt:lpstr>Second generation short read technologies</vt:lpstr>
      <vt:lpstr>Large scale sequencing 2006</vt:lpstr>
      <vt:lpstr>Large scale sequencing 2008</vt:lpstr>
      <vt:lpstr>Key advantages over Sanger Sequencing</vt:lpstr>
      <vt:lpstr>Market share</vt:lpstr>
      <vt:lpstr>Fun fact</vt:lpstr>
      <vt:lpstr>PowerPoint Presentation</vt:lpstr>
      <vt:lpstr>Illumina Sequencing</vt:lpstr>
      <vt:lpstr>Step 1: Sample Preparation</vt:lpstr>
      <vt:lpstr>Step 2: Clonal Single Molecule Arrays</vt:lpstr>
      <vt:lpstr>Step 3: Sequencing By Synthesis (SBS)</vt:lpstr>
      <vt:lpstr>Under the hood:</vt:lpstr>
      <vt:lpstr>Illumina Sequencing : How it looks </vt:lpstr>
      <vt:lpstr>PowerPoint Presentation</vt:lpstr>
      <vt:lpstr>Paired-End Sequencing</vt:lpstr>
      <vt:lpstr>Illumina Paired-End Sequencing </vt:lpstr>
      <vt:lpstr>Paired-end reads are important</vt:lpstr>
      <vt:lpstr>Working with Paired Reads</vt:lpstr>
      <vt:lpstr>PowerPoint Presentation</vt:lpstr>
      <vt:lpstr>PowerPoint Presentation</vt:lpstr>
      <vt:lpstr>Potential issues with Illumina sequencing</vt:lpstr>
      <vt:lpstr>Why do quality scores drop towards the end of a read?</vt:lpstr>
      <vt:lpstr>3 main factors</vt:lpstr>
      <vt:lpstr>New Illumina developments</vt:lpstr>
      <vt:lpstr>New Illumina Developments</vt:lpstr>
      <vt:lpstr>Limits to Illumina technology</vt:lpstr>
      <vt:lpstr>454 and Ion Torrent</vt:lpstr>
      <vt:lpstr>Fun fact</vt:lpstr>
      <vt:lpstr>454 Step 1: Sample preparation</vt:lpstr>
      <vt:lpstr>454 Step 2: Amplification</vt:lpstr>
      <vt:lpstr>454 Step 3: Load emPCR products</vt:lpstr>
      <vt:lpstr>454 Step 4: Pyro-sequencing</vt:lpstr>
      <vt:lpstr>454 Chemistry</vt:lpstr>
      <vt:lpstr>Life Technology Ion Torrent</vt:lpstr>
      <vt:lpstr>Life Technology Ion Proton</vt:lpstr>
      <vt:lpstr>PowerPoint Presentation</vt:lpstr>
      <vt:lpstr>Ion Torrent</vt:lpstr>
      <vt:lpstr>Library prep</vt:lpstr>
      <vt:lpstr>Ion Torrent</vt:lpstr>
      <vt:lpstr>Ion System</vt:lpstr>
      <vt:lpstr>Homopolymer errors</vt:lpstr>
      <vt:lpstr>Third generation sequencers</vt:lpstr>
      <vt:lpstr>Pacific Biosciences RS II  </vt:lpstr>
      <vt:lpstr>Introduction</vt:lpstr>
      <vt:lpstr>Library prep</vt:lpstr>
      <vt:lpstr>SMRT Cell</vt:lpstr>
      <vt:lpstr>PowerPoint Presentation</vt:lpstr>
      <vt:lpstr>Observing a single polymerase</vt:lpstr>
      <vt:lpstr>What it looks like</vt:lpstr>
      <vt:lpstr>Output statistics</vt:lpstr>
      <vt:lpstr>Read lengths</vt:lpstr>
      <vt:lpstr>Novel applications</vt:lpstr>
      <vt:lpstr>Epigenetic changes</vt:lpstr>
      <vt:lpstr>Circular consensus sequencing </vt:lpstr>
      <vt:lpstr>Circular consensus sequencing</vt:lpstr>
      <vt:lpstr>Circular consensus sequencing for rRNA or microsatellites</vt:lpstr>
      <vt:lpstr>Long reads to sequence highly repetitive loci</vt:lpstr>
      <vt:lpstr>Issues to be aware of</vt:lpstr>
      <vt:lpstr>Circular consensus sequencing (CCS)</vt:lpstr>
      <vt:lpstr>Pacific Biosciences</vt:lpstr>
      <vt:lpstr>Bioinformatics Implications</vt:lpstr>
      <vt:lpstr>Genome assembly methods</vt:lpstr>
      <vt:lpstr>PacBio training resources</vt:lpstr>
      <vt:lpstr>Data processing</vt:lpstr>
      <vt:lpstr>Data processing</vt:lpstr>
      <vt:lpstr>Nanopore sequencing</vt:lpstr>
      <vt:lpstr>What is a nanopore?</vt:lpstr>
      <vt:lpstr>Detection</vt:lpstr>
      <vt:lpstr>Types of pore</vt:lpstr>
      <vt:lpstr>Nanopore DNA sequencing</vt:lpstr>
      <vt:lpstr>Nanopore sequencing</vt:lpstr>
      <vt:lpstr>Nanopore sequencing</vt:lpstr>
      <vt:lpstr>PowerPoint Presentation</vt:lpstr>
      <vt:lpstr>Approaches to simplify nanopore sequencing </vt:lpstr>
      <vt:lpstr>Companies involved</vt:lpstr>
      <vt:lpstr>Oxford Nanopore MAP programme</vt:lpstr>
      <vt:lpstr>Oxford Nanopore</vt:lpstr>
      <vt:lpstr>Oxford Nanopore platforms</vt:lpstr>
      <vt:lpstr>DNA binding to membrane </vt:lpstr>
      <vt:lpstr>Oxford Nanopore principle</vt:lpstr>
      <vt:lpstr>PowerPoint Presentation</vt:lpstr>
      <vt:lpstr>MinIon features</vt:lpstr>
      <vt:lpstr>Library preparation</vt:lpstr>
      <vt:lpstr>Challenge of basecalling</vt:lpstr>
      <vt:lpstr>Preliminary Oxford Nanopore R6 results</vt:lpstr>
      <vt:lpstr>Challenge of 5-mer basecalling</vt:lpstr>
      <vt:lpstr>Challenge of 5-mer basecalling</vt:lpstr>
      <vt:lpstr>Basecalling 1D vs 2D reads</vt:lpstr>
      <vt:lpstr>Lengths of 2D vs 1D reads</vt:lpstr>
      <vt:lpstr>Read lengths</vt:lpstr>
      <vt:lpstr>Longest perfect stretches</vt:lpstr>
      <vt:lpstr>PowerPoint Presentation</vt:lpstr>
      <vt:lpstr>Hard to read motifs</vt:lpstr>
      <vt:lpstr>Coverage of an E.coli genome </vt:lpstr>
      <vt:lpstr>PowerPoint Presentation</vt:lpstr>
      <vt:lpstr>PowerPoint Presentation</vt:lpstr>
      <vt:lpstr>Improvements</vt:lpstr>
      <vt:lpstr>ONT costs</vt:lpstr>
      <vt:lpstr>Cost per megabase</vt:lpstr>
      <vt:lpstr>Software packages</vt:lpstr>
      <vt:lpstr>Summary</vt:lpstr>
      <vt:lpstr>Opportunities for software development</vt:lpstr>
      <vt:lpstr>General issues with nanopores</vt:lpstr>
      <vt:lpstr>Nanowire alternatives</vt:lpstr>
      <vt:lpstr>Many others in development</vt:lpstr>
      <vt:lpstr>In 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159</cp:revision>
  <dcterms:created xsi:type="dcterms:W3CDTF">2014-11-28T10:16:54Z</dcterms:created>
  <dcterms:modified xsi:type="dcterms:W3CDTF">2015-01-12T23:15:36Z</dcterms:modified>
</cp:coreProperties>
</file>