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6"/>
  </p:notesMasterIdLst>
  <p:sldIdLst>
    <p:sldId id="465" r:id="rId2"/>
    <p:sldId id="427" r:id="rId3"/>
    <p:sldId id="469" r:id="rId4"/>
    <p:sldId id="457" r:id="rId5"/>
    <p:sldId id="458" r:id="rId6"/>
    <p:sldId id="459" r:id="rId7"/>
    <p:sldId id="470" r:id="rId8"/>
    <p:sldId id="499" r:id="rId9"/>
    <p:sldId id="471" r:id="rId10"/>
    <p:sldId id="472" r:id="rId11"/>
    <p:sldId id="473" r:id="rId12"/>
    <p:sldId id="474" r:id="rId13"/>
    <p:sldId id="476" r:id="rId14"/>
    <p:sldId id="490" r:id="rId15"/>
    <p:sldId id="491" r:id="rId16"/>
    <p:sldId id="487" r:id="rId17"/>
    <p:sldId id="488" r:id="rId18"/>
    <p:sldId id="477" r:id="rId19"/>
    <p:sldId id="496" r:id="rId20"/>
    <p:sldId id="497" r:id="rId21"/>
    <p:sldId id="498" r:id="rId22"/>
    <p:sldId id="460" r:id="rId23"/>
    <p:sldId id="492" r:id="rId24"/>
    <p:sldId id="493" r:id="rId25"/>
    <p:sldId id="494" r:id="rId26"/>
    <p:sldId id="495" r:id="rId27"/>
    <p:sldId id="408" r:id="rId28"/>
    <p:sldId id="418" r:id="rId29"/>
    <p:sldId id="419" r:id="rId30"/>
    <p:sldId id="420" r:id="rId31"/>
    <p:sldId id="429" r:id="rId32"/>
    <p:sldId id="430" r:id="rId33"/>
    <p:sldId id="431" r:id="rId34"/>
    <p:sldId id="432" r:id="rId35"/>
    <p:sldId id="433" r:id="rId36"/>
    <p:sldId id="434" r:id="rId37"/>
    <p:sldId id="435" r:id="rId38"/>
    <p:sldId id="436" r:id="rId39"/>
    <p:sldId id="437" r:id="rId40"/>
    <p:sldId id="438" r:id="rId41"/>
    <p:sldId id="439" r:id="rId42"/>
    <p:sldId id="440" r:id="rId43"/>
    <p:sldId id="441" r:id="rId44"/>
    <p:sldId id="443" r:id="rId45"/>
    <p:sldId id="444" r:id="rId46"/>
    <p:sldId id="450" r:id="rId47"/>
    <p:sldId id="442" r:id="rId48"/>
    <p:sldId id="445" r:id="rId49"/>
    <p:sldId id="446" r:id="rId50"/>
    <p:sldId id="422" r:id="rId51"/>
    <p:sldId id="448" r:id="rId52"/>
    <p:sldId id="449" r:id="rId53"/>
    <p:sldId id="489" r:id="rId54"/>
    <p:sldId id="257" r:id="rId55"/>
    <p:sldId id="502" r:id="rId56"/>
    <p:sldId id="503" r:id="rId57"/>
    <p:sldId id="504" r:id="rId58"/>
    <p:sldId id="505" r:id="rId59"/>
    <p:sldId id="506" r:id="rId60"/>
    <p:sldId id="507" r:id="rId61"/>
    <p:sldId id="508" r:id="rId62"/>
    <p:sldId id="500" r:id="rId63"/>
    <p:sldId id="501" r:id="rId64"/>
    <p:sldId id="461" r:id="rId6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-15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notesMaster" Target="notesMasters/notesMaster1.xml"/><Relationship Id="rId67" Type="http://schemas.openxmlformats.org/officeDocument/2006/relationships/printerSettings" Target="printerSettings/printerSettings1.bin"/><Relationship Id="rId68" Type="http://schemas.openxmlformats.org/officeDocument/2006/relationships/presProps" Target="presProps.xml"/><Relationship Id="rId69" Type="http://schemas.openxmlformats.org/officeDocument/2006/relationships/viewProps" Target="viewProp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theme" Target="theme/theme1.xml"/><Relationship Id="rId71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BF1C4-F132-9B45-AD3E-A6F59A35C4B2}" type="datetimeFigureOut">
              <a:rPr lang="en-US" smtClean="0"/>
              <a:pPr/>
              <a:t>2/1/12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EE8AD6-367F-1149-8008-95FB99142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85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inchworm algorithm works as follows:</a:t>
            </a:r>
          </a:p>
          <a:p>
            <a:endParaRPr lang="en-US" dirty="0" smtClean="0"/>
          </a:p>
          <a:p>
            <a:r>
              <a:rPr lang="en-US" dirty="0" smtClean="0"/>
              <a:t>It first decomposes reads into</a:t>
            </a:r>
            <a:r>
              <a:rPr lang="en-US" baseline="0" dirty="0" smtClean="0"/>
              <a:t> a catalog of</a:t>
            </a:r>
            <a:r>
              <a:rPr lang="en-US" dirty="0" smtClean="0"/>
              <a:t> overlapping </a:t>
            </a:r>
            <a:r>
              <a:rPr lang="en-US" dirty="0" err="1" smtClean="0"/>
              <a:t>Kmers</a:t>
            </a:r>
            <a:r>
              <a:rPr lang="en-US" dirty="0" smtClean="0"/>
              <a:t>.   By</a:t>
            </a:r>
            <a:r>
              <a:rPr lang="en-US" baseline="0" dirty="0" smtClean="0"/>
              <a:t> default we use overlapping 25-mers.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single most abundant </a:t>
            </a:r>
            <a:r>
              <a:rPr lang="en-US" baseline="0" dirty="0" err="1" smtClean="0"/>
              <a:t>kmer</a:t>
            </a:r>
            <a:r>
              <a:rPr lang="en-US" baseline="0" dirty="0" smtClean="0"/>
              <a:t> with reasonable sequence complexity is identified as a seed </a:t>
            </a:r>
            <a:r>
              <a:rPr lang="en-US" baseline="0" dirty="0" err="1" smtClean="0"/>
              <a:t>kmer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This seed </a:t>
            </a:r>
            <a:r>
              <a:rPr lang="en-US" baseline="0" dirty="0" err="1" smtClean="0"/>
              <a:t>kmer</a:t>
            </a:r>
            <a:r>
              <a:rPr lang="en-US" baseline="0" dirty="0" smtClean="0"/>
              <a:t> is then extended at the 3’ end guided by the coverage of overlapping </a:t>
            </a:r>
            <a:r>
              <a:rPr lang="en-US" baseline="0" dirty="0" err="1" smtClean="0"/>
              <a:t>kmers</a:t>
            </a:r>
            <a:r>
              <a:rPr lang="en-US" baseline="0" dirty="0" smtClean="0"/>
              <a:t>.  </a:t>
            </a:r>
          </a:p>
          <a:p>
            <a:endParaRPr lang="en-US" baseline="0" dirty="0" smtClean="0"/>
          </a:p>
          <a:p>
            <a:r>
              <a:rPr lang="en-US" baseline="0" dirty="0" smtClean="0"/>
              <a:t>For each extension, there are four possible </a:t>
            </a:r>
            <a:r>
              <a:rPr lang="en-US" baseline="0" dirty="0" err="1" smtClean="0"/>
              <a:t>kmers</a:t>
            </a:r>
            <a:r>
              <a:rPr lang="en-US" baseline="0" dirty="0" smtClean="0"/>
              <a:t>, each ending with one of the four possible nucleotides.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Then,</a:t>
            </a:r>
            <a:r>
              <a:rPr lang="en-US" baseline="0" dirty="0" smtClean="0"/>
              <a:t> we extend from right to left in the same manner, following the path of greatest coverage.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Once the extension completes, the assembled </a:t>
            </a:r>
            <a:r>
              <a:rPr lang="en-US" dirty="0" err="1" smtClean="0"/>
              <a:t>contig</a:t>
            </a:r>
            <a:r>
              <a:rPr lang="en-US" dirty="0" smtClean="0"/>
              <a:t> is reported.</a:t>
            </a:r>
          </a:p>
          <a:p>
            <a:endParaRPr lang="en-US" dirty="0" smtClean="0"/>
          </a:p>
          <a:p>
            <a:r>
              <a:rPr lang="en-US" dirty="0" smtClean="0"/>
              <a:t>--transition—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err="1" smtClean="0"/>
              <a:t>kmers</a:t>
            </a:r>
            <a:r>
              <a:rPr lang="en-US" dirty="0" smtClean="0"/>
              <a:t> found in the </a:t>
            </a:r>
            <a:r>
              <a:rPr lang="en-US" dirty="0" err="1" smtClean="0"/>
              <a:t>contig</a:t>
            </a:r>
            <a:r>
              <a:rPr lang="en-US" dirty="0" smtClean="0"/>
              <a:t> are removed</a:t>
            </a:r>
            <a:r>
              <a:rPr lang="en-US" baseline="0" dirty="0" smtClean="0"/>
              <a:t> from the </a:t>
            </a:r>
            <a:r>
              <a:rPr lang="en-US" baseline="0" dirty="0" err="1" smtClean="0"/>
              <a:t>kmer</a:t>
            </a:r>
            <a:r>
              <a:rPr lang="en-US" baseline="0" dirty="0" smtClean="0"/>
              <a:t> catalog, and the entire process is repeated starting from a new seed.</a:t>
            </a:r>
          </a:p>
          <a:p>
            <a:endParaRPr lang="en-US" baseline="0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Inchworm can only report </a:t>
            </a:r>
            <a:r>
              <a:rPr lang="en-US" dirty="0" err="1" smtClean="0"/>
              <a:t>contigs</a:t>
            </a:r>
            <a:r>
              <a:rPr lang="en-US" dirty="0" smtClean="0"/>
              <a:t> derived from unique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kmers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 the case of alternatively spliced transcripts, the more highly expressed transcript may be reported as a single </a:t>
            </a:r>
            <a:r>
              <a:rPr lang="en-US" baseline="0" dirty="0" err="1" smtClean="0"/>
              <a:t>contig</a:t>
            </a:r>
            <a:r>
              <a:rPr lang="en-US" baseline="0" dirty="0" smtClean="0"/>
              <a:t>, and only the parts that are different in the alternative </a:t>
            </a:r>
            <a:r>
              <a:rPr lang="en-US" baseline="0" dirty="0" err="1" smtClean="0"/>
              <a:t>isoform</a:t>
            </a:r>
            <a:r>
              <a:rPr lang="en-US" baseline="0" dirty="0" smtClean="0"/>
              <a:t> are reported separately, usually as smaller fragments.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smaller </a:t>
            </a:r>
            <a:r>
              <a:rPr lang="en-US" baseline="0" dirty="0" err="1" smtClean="0"/>
              <a:t>contig</a:t>
            </a:r>
            <a:r>
              <a:rPr lang="en-US" baseline="0" dirty="0" smtClean="0"/>
              <a:t> can still be associated with the larger </a:t>
            </a:r>
            <a:r>
              <a:rPr lang="en-US" baseline="0" dirty="0" err="1" smtClean="0"/>
              <a:t>contig</a:t>
            </a:r>
            <a:r>
              <a:rPr lang="en-US" baseline="0" dirty="0" smtClean="0"/>
              <a:t> based on partial </a:t>
            </a:r>
            <a:r>
              <a:rPr lang="en-US" baseline="0" dirty="0" err="1" smtClean="0"/>
              <a:t>kmers</a:t>
            </a:r>
            <a:r>
              <a:rPr lang="en-US" baseline="0" dirty="0" smtClean="0"/>
              <a:t> of length k-1 at its termini.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Chrysalis tool, in the next step, exploits these partial </a:t>
            </a:r>
            <a:r>
              <a:rPr lang="en-US" baseline="0" dirty="0" err="1" smtClean="0"/>
              <a:t>kmers</a:t>
            </a:r>
            <a:r>
              <a:rPr lang="en-US" baseline="0" dirty="0" smtClean="0"/>
              <a:t> to regroup related </a:t>
            </a:r>
            <a:r>
              <a:rPr lang="en-US" baseline="0" dirty="0" err="1" smtClean="0"/>
              <a:t>contigs</a:t>
            </a:r>
            <a:r>
              <a:rPr lang="en-US" baseline="0" dirty="0" smtClean="0"/>
              <a:t>. </a:t>
            </a:r>
            <a:endParaRPr lang="en-US" baseline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Chrysalis</a:t>
            </a:r>
            <a:r>
              <a:rPr lang="en-US" baseline="0" dirty="0" smtClean="0"/>
              <a:t> takes the linear </a:t>
            </a:r>
            <a:r>
              <a:rPr lang="en-US" baseline="0" dirty="0" err="1" smtClean="0"/>
              <a:t>contigs</a:t>
            </a:r>
            <a:r>
              <a:rPr lang="en-US" baseline="0" dirty="0" smtClean="0"/>
              <a:t> reported by inchworm, and clusters them based on the k-1mer overlaps.</a:t>
            </a:r>
          </a:p>
          <a:p>
            <a:r>
              <a:rPr lang="en-US" baseline="0" dirty="0" err="1" smtClean="0"/>
              <a:t>Chyrsalis</a:t>
            </a:r>
            <a:r>
              <a:rPr lang="en-US" baseline="0" dirty="0" smtClean="0"/>
              <a:t> also leverages read pairing information to include minimally overlapping </a:t>
            </a:r>
            <a:r>
              <a:rPr lang="en-US" baseline="0" dirty="0" err="1" smtClean="0"/>
              <a:t>contigs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After identifying the connected inchworm </a:t>
            </a:r>
            <a:r>
              <a:rPr lang="en-US" baseline="0" dirty="0" err="1" smtClean="0"/>
              <a:t>contigs</a:t>
            </a:r>
            <a:r>
              <a:rPr lang="en-US" baseline="0" dirty="0" smtClean="0"/>
              <a:t>, it constructs a separate de </a:t>
            </a:r>
            <a:r>
              <a:rPr lang="en-US" baseline="0" dirty="0" err="1" smtClean="0"/>
              <a:t>bruijn</a:t>
            </a:r>
            <a:r>
              <a:rPr lang="en-US" baseline="0" dirty="0" smtClean="0"/>
              <a:t> graph (or </a:t>
            </a:r>
            <a:r>
              <a:rPr lang="en-US" baseline="0" dirty="0" err="1" smtClean="0"/>
              <a:t>kmer</a:t>
            </a:r>
            <a:r>
              <a:rPr lang="en-US" baseline="0" dirty="0" smtClean="0"/>
              <a:t> graph) for each group, representing the overlaps between adjacent </a:t>
            </a:r>
            <a:r>
              <a:rPr lang="en-US" baseline="0" dirty="0" err="1" smtClean="0"/>
              <a:t>kmers</a:t>
            </a:r>
            <a:r>
              <a:rPr lang="en-US" baseline="0" dirty="0" smtClean="0"/>
              <a:t> in the sequences with branches at sequencing variations.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 many cases, we end up with one graph per gene, with each graph representing the transcriptional complexity at that locus.  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These graphs can then be processed in a parallel fashion by the next step involving Butterfly.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Chrysalis</a:t>
            </a:r>
            <a:r>
              <a:rPr lang="en-US" baseline="0" dirty="0" smtClean="0"/>
              <a:t> takes the linear </a:t>
            </a:r>
            <a:r>
              <a:rPr lang="en-US" baseline="0" dirty="0" err="1" smtClean="0"/>
              <a:t>contigs</a:t>
            </a:r>
            <a:r>
              <a:rPr lang="en-US" baseline="0" dirty="0" smtClean="0"/>
              <a:t> reported by inchworm, and clusters them based on the k-1mer overlaps.</a:t>
            </a:r>
          </a:p>
          <a:p>
            <a:r>
              <a:rPr lang="en-US" baseline="0" dirty="0" err="1" smtClean="0"/>
              <a:t>Chyrsalis</a:t>
            </a:r>
            <a:r>
              <a:rPr lang="en-US" baseline="0" dirty="0" smtClean="0"/>
              <a:t> also leverages read pairing information to include minimally overlapping </a:t>
            </a:r>
            <a:r>
              <a:rPr lang="en-US" baseline="0" dirty="0" err="1" smtClean="0"/>
              <a:t>contigs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After identifying the connected inchworm </a:t>
            </a:r>
            <a:r>
              <a:rPr lang="en-US" baseline="0" dirty="0" err="1" smtClean="0"/>
              <a:t>contigs</a:t>
            </a:r>
            <a:r>
              <a:rPr lang="en-US" baseline="0" dirty="0" smtClean="0"/>
              <a:t>, it constructs a separate de </a:t>
            </a:r>
            <a:r>
              <a:rPr lang="en-US" baseline="0" dirty="0" err="1" smtClean="0"/>
              <a:t>bruijn</a:t>
            </a:r>
            <a:r>
              <a:rPr lang="en-US" baseline="0" dirty="0" smtClean="0"/>
              <a:t> graph (or </a:t>
            </a:r>
            <a:r>
              <a:rPr lang="en-US" baseline="0" dirty="0" err="1" smtClean="0"/>
              <a:t>kmer</a:t>
            </a:r>
            <a:r>
              <a:rPr lang="en-US" baseline="0" dirty="0" smtClean="0"/>
              <a:t> graph) for each group, representing the overlaps between adjacent </a:t>
            </a:r>
            <a:r>
              <a:rPr lang="en-US" baseline="0" dirty="0" err="1" smtClean="0"/>
              <a:t>kmers</a:t>
            </a:r>
            <a:r>
              <a:rPr lang="en-US" baseline="0" dirty="0" smtClean="0"/>
              <a:t> in the sequences with branches at sequencing variations.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 many cases, we end up with one graph per gene, with each graph representing the transcriptional complexity at that locus.  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These graphs can then be processed in a parallel fashion by the next step involving Butterfly.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Chrysalis</a:t>
            </a:r>
            <a:r>
              <a:rPr lang="en-US" baseline="0" dirty="0" smtClean="0"/>
              <a:t> takes the linear </a:t>
            </a:r>
            <a:r>
              <a:rPr lang="en-US" baseline="0" dirty="0" err="1" smtClean="0"/>
              <a:t>contigs</a:t>
            </a:r>
            <a:r>
              <a:rPr lang="en-US" baseline="0" dirty="0" smtClean="0"/>
              <a:t> reported by inchworm, and clusters them based on the k-1mer overlaps.</a:t>
            </a:r>
          </a:p>
          <a:p>
            <a:r>
              <a:rPr lang="en-US" baseline="0" dirty="0" err="1" smtClean="0"/>
              <a:t>Chyrsalis</a:t>
            </a:r>
            <a:r>
              <a:rPr lang="en-US" baseline="0" dirty="0" smtClean="0"/>
              <a:t> also leverages read pairing information to include minimally overlapping </a:t>
            </a:r>
            <a:r>
              <a:rPr lang="en-US" baseline="0" dirty="0" err="1" smtClean="0"/>
              <a:t>contigs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After identifying the connected inchworm </a:t>
            </a:r>
            <a:r>
              <a:rPr lang="en-US" baseline="0" dirty="0" err="1" smtClean="0"/>
              <a:t>contigs</a:t>
            </a:r>
            <a:r>
              <a:rPr lang="en-US" baseline="0" dirty="0" smtClean="0"/>
              <a:t>, it constructs a separate de </a:t>
            </a:r>
            <a:r>
              <a:rPr lang="en-US" baseline="0" dirty="0" err="1" smtClean="0"/>
              <a:t>bruijn</a:t>
            </a:r>
            <a:r>
              <a:rPr lang="en-US" baseline="0" dirty="0" smtClean="0"/>
              <a:t> graph (or </a:t>
            </a:r>
            <a:r>
              <a:rPr lang="en-US" baseline="0" dirty="0" err="1" smtClean="0"/>
              <a:t>kmer</a:t>
            </a:r>
            <a:r>
              <a:rPr lang="en-US" baseline="0" dirty="0" smtClean="0"/>
              <a:t> graph) for each group, representing the overlaps between adjacent </a:t>
            </a:r>
            <a:r>
              <a:rPr lang="en-US" baseline="0" dirty="0" err="1" smtClean="0"/>
              <a:t>kmers</a:t>
            </a:r>
            <a:r>
              <a:rPr lang="en-US" baseline="0" dirty="0" smtClean="0"/>
              <a:t> in the sequences with branches at sequencing variations.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 many cases, we end up with one graph per gene, with each graph representing the transcriptional complexity at that locus.  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These graphs can then be processed in a parallel fashion by the next step involving Butterfly.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Chrysalis</a:t>
            </a:r>
            <a:r>
              <a:rPr lang="en-US" baseline="0" dirty="0" smtClean="0"/>
              <a:t> takes the linear </a:t>
            </a:r>
            <a:r>
              <a:rPr lang="en-US" baseline="0" dirty="0" err="1" smtClean="0"/>
              <a:t>contigs</a:t>
            </a:r>
            <a:r>
              <a:rPr lang="en-US" baseline="0" dirty="0" smtClean="0"/>
              <a:t> reported by inchworm, and clusters them based on the k-1mer overlaps.</a:t>
            </a:r>
          </a:p>
          <a:p>
            <a:r>
              <a:rPr lang="en-US" baseline="0" dirty="0" err="1" smtClean="0"/>
              <a:t>Chyrsalis</a:t>
            </a:r>
            <a:r>
              <a:rPr lang="en-US" baseline="0" dirty="0" smtClean="0"/>
              <a:t> also leverages read pairing information to include minimally overlapping </a:t>
            </a:r>
            <a:r>
              <a:rPr lang="en-US" baseline="0" dirty="0" err="1" smtClean="0"/>
              <a:t>contigs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After identifying the connected inchworm </a:t>
            </a:r>
            <a:r>
              <a:rPr lang="en-US" baseline="0" dirty="0" err="1" smtClean="0"/>
              <a:t>contigs</a:t>
            </a:r>
            <a:r>
              <a:rPr lang="en-US" baseline="0" dirty="0" smtClean="0"/>
              <a:t>, it constructs a separate de </a:t>
            </a:r>
            <a:r>
              <a:rPr lang="en-US" baseline="0" dirty="0" err="1" smtClean="0"/>
              <a:t>bruijn</a:t>
            </a:r>
            <a:r>
              <a:rPr lang="en-US" baseline="0" dirty="0" smtClean="0"/>
              <a:t> graph (or </a:t>
            </a:r>
            <a:r>
              <a:rPr lang="en-US" baseline="0" dirty="0" err="1" smtClean="0"/>
              <a:t>kmer</a:t>
            </a:r>
            <a:r>
              <a:rPr lang="en-US" baseline="0" dirty="0" smtClean="0"/>
              <a:t> graph) for each group, representing the overlaps between adjacent </a:t>
            </a:r>
            <a:r>
              <a:rPr lang="en-US" baseline="0" dirty="0" err="1" smtClean="0"/>
              <a:t>kmers</a:t>
            </a:r>
            <a:r>
              <a:rPr lang="en-US" baseline="0" dirty="0" smtClean="0"/>
              <a:t> in the sequences with branches at sequencing variations.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 many cases, we end up with one graph per gene, with each graph representing the transcriptional complexity at that locus.  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These graphs can then be processed in a parallel fashion by the next step involving Butterfly.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Butterfly operates on each of</a:t>
            </a:r>
            <a:r>
              <a:rPr lang="en-US" baseline="0" dirty="0" smtClean="0"/>
              <a:t> these graphs independently.</a:t>
            </a:r>
          </a:p>
          <a:p>
            <a:r>
              <a:rPr lang="en-US" baseline="0" dirty="0" smtClean="0"/>
              <a:t>It first simplifies the de </a:t>
            </a:r>
            <a:r>
              <a:rPr lang="en-US" baseline="0" dirty="0" err="1" smtClean="0"/>
              <a:t>Bruijn</a:t>
            </a:r>
            <a:r>
              <a:rPr lang="en-US" baseline="0" dirty="0" smtClean="0"/>
              <a:t> graph by collapsing </a:t>
            </a:r>
            <a:r>
              <a:rPr lang="en-US" baseline="0" dirty="0" err="1" smtClean="0"/>
              <a:t>streteches</a:t>
            </a:r>
            <a:r>
              <a:rPr lang="en-US" baseline="0" dirty="0" smtClean="0"/>
              <a:t> of the graph where there are no branches.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original sequencing reads are threaded into the graph.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most probable paths through the graph supported by the reads and read pairings are reported, emitting full-length transcripts for </a:t>
            </a:r>
            <a:r>
              <a:rPr lang="en-US" baseline="0" dirty="0" err="1" smtClean="0"/>
              <a:t>isoforms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paralogs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(** add a bullet **)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Butterfly operates on each of</a:t>
            </a:r>
            <a:r>
              <a:rPr lang="en-US" baseline="0" dirty="0" smtClean="0"/>
              <a:t> these graphs independently.</a:t>
            </a:r>
          </a:p>
          <a:p>
            <a:r>
              <a:rPr lang="en-US" baseline="0" dirty="0" smtClean="0"/>
              <a:t>It first simplifies the de </a:t>
            </a:r>
            <a:r>
              <a:rPr lang="en-US" baseline="0" dirty="0" err="1" smtClean="0"/>
              <a:t>Bruijn</a:t>
            </a:r>
            <a:r>
              <a:rPr lang="en-US" baseline="0" dirty="0" smtClean="0"/>
              <a:t> graph by collapsing </a:t>
            </a:r>
            <a:r>
              <a:rPr lang="en-US" baseline="0" dirty="0" err="1" smtClean="0"/>
              <a:t>streteches</a:t>
            </a:r>
            <a:r>
              <a:rPr lang="en-US" baseline="0" dirty="0" smtClean="0"/>
              <a:t> of the graph where there are no branches.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original sequencing reads are threaded into the graph.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most probable paths through the graph supported by the reads and read pairings are reported, emitting full-length transcripts for </a:t>
            </a:r>
            <a:r>
              <a:rPr lang="en-US" baseline="0" dirty="0" err="1" smtClean="0"/>
              <a:t>isoforms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paralogs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(** add a bullet **)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Butterfly operates on each of</a:t>
            </a:r>
            <a:r>
              <a:rPr lang="en-US" baseline="0" dirty="0" smtClean="0"/>
              <a:t> these graphs independently.</a:t>
            </a:r>
          </a:p>
          <a:p>
            <a:r>
              <a:rPr lang="en-US" baseline="0" dirty="0" smtClean="0"/>
              <a:t>It first simplifies the de </a:t>
            </a:r>
            <a:r>
              <a:rPr lang="en-US" baseline="0" dirty="0" err="1" smtClean="0"/>
              <a:t>Bruijn</a:t>
            </a:r>
            <a:r>
              <a:rPr lang="en-US" baseline="0" dirty="0" smtClean="0"/>
              <a:t> graph by collapsing </a:t>
            </a:r>
            <a:r>
              <a:rPr lang="en-US" baseline="0" dirty="0" err="1" smtClean="0"/>
              <a:t>streteches</a:t>
            </a:r>
            <a:r>
              <a:rPr lang="en-US" baseline="0" dirty="0" smtClean="0"/>
              <a:t> of the graph where there are no branches.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original sequencing reads are threaded into the graph.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most probable paths through the graph supported by the reads and read pairings are reported, emitting full-length transcripts for </a:t>
            </a:r>
            <a:r>
              <a:rPr lang="en-US" baseline="0" dirty="0" err="1" smtClean="0"/>
              <a:t>isoforms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paralogs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(** add a bullet **)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Each of the </a:t>
            </a:r>
            <a:r>
              <a:rPr lang="en-US" baseline="0" dirty="0" smtClean="0"/>
              <a:t>possible overlapping </a:t>
            </a:r>
            <a:r>
              <a:rPr lang="en-US" baseline="0" dirty="0" err="1" smtClean="0"/>
              <a:t>kmers</a:t>
            </a:r>
            <a:r>
              <a:rPr lang="en-US" baseline="0" dirty="0" smtClean="0"/>
              <a:t> is looked up in the </a:t>
            </a:r>
            <a:r>
              <a:rPr lang="en-US" baseline="0" dirty="0" err="1" smtClean="0"/>
              <a:t>kmer</a:t>
            </a:r>
            <a:r>
              <a:rPr lang="en-US" baseline="0" dirty="0" smtClean="0"/>
              <a:t> catalog to determine their frequency within the reads.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 this toy example, the </a:t>
            </a:r>
            <a:r>
              <a:rPr lang="en-US" baseline="0" dirty="0" err="1" smtClean="0"/>
              <a:t>kmer</a:t>
            </a:r>
            <a:r>
              <a:rPr lang="en-US" baseline="0" dirty="0" smtClean="0"/>
              <a:t> ending with ‘G’ is found 4 times.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We evaluated methods here by their ability to fully reconstruct the full-length coding region of a given transcript.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found Trinity to outperform the other de novo assemblers, and, in contrast to the other </a:t>
            </a:r>
            <a:r>
              <a:rPr lang="en-US" baseline="0" dirty="0" err="1" smtClean="0"/>
              <a:t>denovo</a:t>
            </a:r>
            <a:r>
              <a:rPr lang="en-US" baseline="0" dirty="0" smtClean="0"/>
              <a:t> assemblers, to reconstruct many alternatively spliced </a:t>
            </a:r>
            <a:r>
              <a:rPr lang="en-US" baseline="0" dirty="0" err="1" smtClean="0"/>
              <a:t>isoforms</a:t>
            </a:r>
            <a:r>
              <a:rPr lang="en-US" baseline="0" dirty="0" smtClean="0"/>
              <a:t>, which is why the transcript bar exceeds the number of genes.  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We evaluated methods here by their ability to fully reconstruct the full-length coding region of a given transcript.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found Trinity to outperform the other de novo assemblers, and, in contrast to the other </a:t>
            </a:r>
            <a:r>
              <a:rPr lang="en-US" baseline="0" dirty="0" err="1" smtClean="0"/>
              <a:t>denovo</a:t>
            </a:r>
            <a:r>
              <a:rPr lang="en-US" baseline="0" dirty="0" smtClean="0"/>
              <a:t> assemblers, to reconstruct many alternatively spliced </a:t>
            </a:r>
            <a:r>
              <a:rPr lang="en-US" baseline="0" dirty="0" err="1" smtClean="0"/>
              <a:t>isoforms</a:t>
            </a:r>
            <a:r>
              <a:rPr lang="en-US" baseline="0" dirty="0" smtClean="0"/>
              <a:t>, which is why the transcript bar exceeds the number of genes.  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We evaluated methods here by their ability to fully reconstruct the full-length coding region of a given transcript.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found Trinity to outperform the other de novo assemblers, and, in contrast to the other </a:t>
            </a:r>
            <a:r>
              <a:rPr lang="en-US" baseline="0" dirty="0" err="1" smtClean="0"/>
              <a:t>denovo</a:t>
            </a:r>
            <a:r>
              <a:rPr lang="en-US" baseline="0" dirty="0" smtClean="0"/>
              <a:t> assemblers, to reconstruct many alternatively spliced </a:t>
            </a:r>
            <a:r>
              <a:rPr lang="en-US" baseline="0" dirty="0" err="1" smtClean="0"/>
              <a:t>isoforms</a:t>
            </a:r>
            <a:r>
              <a:rPr lang="en-US" baseline="0" dirty="0" smtClean="0"/>
              <a:t>, which is why the transcript bar exceeds the number of genes.  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432F8-549B-8D4E-891A-567AC352434D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8987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Draft</a:t>
            </a:r>
            <a:r>
              <a:rPr lang="en-US" baseline="0" dirty="0" smtClean="0"/>
              <a:t> genome scaffolds assembled from whole genome shotgun sequences are typically the substrate for</a:t>
            </a:r>
            <a:br>
              <a:rPr lang="en-US" baseline="0" dirty="0" smtClean="0"/>
            </a:br>
            <a:r>
              <a:rPr lang="en-US" baseline="0" dirty="0" smtClean="0"/>
              <a:t/>
            </a:r>
            <a:br>
              <a:rPr lang="en-US" baseline="0" dirty="0" smtClean="0"/>
            </a:br>
            <a:r>
              <a:rPr lang="en-US" baseline="0" dirty="0" smtClean="0"/>
              <a:t>downstream studies of gene content and genetic diversity among other analyses.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432F8-549B-8D4E-891A-567AC352434D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4929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r>
              <a:rPr lang="en-US" baseline="0" dirty="0" smtClean="0"/>
              <a:t>In this context, RNA-</a:t>
            </a:r>
            <a:r>
              <a:rPr lang="en-US" baseline="0" dirty="0" err="1" smtClean="0"/>
              <a:t>Seq</a:t>
            </a:r>
            <a:r>
              <a:rPr lang="en-US" baseline="0" dirty="0" smtClean="0"/>
              <a:t> data are typically aligned to the genome, used to help identify genes, reconstruct transcripts, and measure gene expression.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432F8-549B-8D4E-891A-567AC352434D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4929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Because</a:t>
            </a:r>
            <a:r>
              <a:rPr lang="en-US" baseline="0" dirty="0" smtClean="0"/>
              <a:t> of improvements in sequencing technologies and software tools, it is now becoming possible to study certain features of the genome exclusively through the lens of the </a:t>
            </a:r>
            <a:r>
              <a:rPr lang="en-US" baseline="0" dirty="0" err="1" smtClean="0"/>
              <a:t>transcriptome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This alternative approach is made possible by our being able to directly assemble the RNA-</a:t>
            </a:r>
            <a:r>
              <a:rPr lang="en-US" baseline="0" dirty="0" err="1" smtClean="0"/>
              <a:t>Seq</a:t>
            </a:r>
            <a:r>
              <a:rPr lang="en-US" baseline="0" dirty="0" smtClean="0"/>
              <a:t> data into transcripts, from which we can glean insights into expression, protein coding content, and polymorphisms.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432F8-549B-8D4E-891A-567AC352434D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4929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One of the reasons</a:t>
            </a:r>
            <a:r>
              <a:rPr lang="en-US" baseline="0" dirty="0" smtClean="0"/>
              <a:t> this alternative approach is so attractive is because of cost.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 the case of large genomes, such as in plants and mammals, the cost of genome sequencing can be easily 20X the cost of RNA-Sequencing, </a:t>
            </a:r>
            <a:br>
              <a:rPr lang="en-US" baseline="0" dirty="0" smtClean="0"/>
            </a:br>
            <a:r>
              <a:rPr lang="en-US" baseline="0" dirty="0" smtClean="0"/>
              <a:t>and for genome-based studies, you’re going to want to pursue the RNA-sequencing anyway to help with the genome annotation.</a:t>
            </a:r>
          </a:p>
          <a:p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This cost difference can have influence over the types of experiments that you might want to do.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432F8-549B-8D4E-891A-567AC352434D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4929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For example, for the price of doing one primate genome, you might instead decide to pursue the </a:t>
            </a:r>
            <a:r>
              <a:rPr lang="en-US" baseline="0" dirty="0" err="1" smtClean="0"/>
              <a:t>transcriptomes</a:t>
            </a:r>
            <a:r>
              <a:rPr lang="en-US" baseline="0" dirty="0" smtClean="0"/>
              <a:t> of it and a dozen of its friends,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 and results obtained at the </a:t>
            </a:r>
            <a:r>
              <a:rPr lang="en-US" baseline="0" dirty="0" err="1" smtClean="0"/>
              <a:t>transcriptome</a:t>
            </a:r>
            <a:r>
              <a:rPr lang="en-US" baseline="0" dirty="0" smtClean="0"/>
              <a:t> level might then circle back to inform the choice of organisms that you would want to pursue for whole genome sequencing.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432F8-549B-8D4E-891A-567AC352434D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4929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r>
              <a:rPr lang="en-US" dirty="0" smtClean="0"/>
              <a:t>The success of this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transcriptome</a:t>
            </a:r>
            <a:r>
              <a:rPr lang="en-US" baseline="0" dirty="0" smtClean="0"/>
              <a:t>-directed</a:t>
            </a:r>
            <a:r>
              <a:rPr lang="en-US" dirty="0" smtClean="0"/>
              <a:t> approach largely hinges upon the ability to accurately assemble the RNA-</a:t>
            </a:r>
            <a:r>
              <a:rPr lang="en-US" dirty="0" err="1" smtClean="0"/>
              <a:t>Seq</a:t>
            </a:r>
            <a:r>
              <a:rPr lang="en-US" dirty="0" smtClean="0"/>
              <a:t> reads into transcripts.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432F8-549B-8D4E-891A-567AC352434D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492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‘A’ is found once.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we measure expression levels based on counts of reads mapped to the reference transcripts and for the Trinity assemblies that</a:t>
            </a:r>
            <a:r>
              <a:rPr lang="en-US" baseline="0" dirty="0" smtClean="0"/>
              <a:t> are nearly fully reconstructed, we find that there is an excellent correlation.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432F8-549B-8D4E-891A-567AC352434D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0621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correlation begins to degrade as the trinity </a:t>
            </a:r>
            <a:r>
              <a:rPr lang="en-US" baseline="0" dirty="0" smtClean="0"/>
              <a:t>transcripts are found to exist as smaller fragments of the reference transcripts, but the correlations remain mostly high.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smallest fragments, representing less than 20% of the reference transcript’s length and least correlated for expression levels represent only 13% of the reciprocally mapped assemblies, and so the vast majority of trinity transcripts are more informative.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432F8-549B-8D4E-891A-567AC352434D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63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kmer</a:t>
            </a:r>
            <a:r>
              <a:rPr lang="en-US" baseline="0" dirty="0" smtClean="0"/>
              <a:t> ending with ‘T’ doesn’t exist in the reads, so it has a count of zero.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And the </a:t>
            </a:r>
            <a:r>
              <a:rPr lang="en-US" dirty="0" err="1" smtClean="0"/>
              <a:t>kmer</a:t>
            </a:r>
            <a:r>
              <a:rPr lang="en-US" dirty="0" smtClean="0"/>
              <a:t> ending with ‘C’ is found 4</a:t>
            </a:r>
            <a:r>
              <a:rPr lang="en-US" baseline="0" dirty="0" smtClean="0"/>
              <a:t> times.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this case we have a tie.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When we</a:t>
            </a:r>
            <a:r>
              <a:rPr lang="en-US" baseline="0" dirty="0" smtClean="0"/>
              <a:t> encounter a tie, we </a:t>
            </a:r>
            <a:r>
              <a:rPr lang="en-US" dirty="0" smtClean="0"/>
              <a:t>explore the</a:t>
            </a:r>
            <a:r>
              <a:rPr lang="en-US" baseline="0" dirty="0" smtClean="0"/>
              <a:t> tied paths recursively to find the extension providing the highest cumulative coverage.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this case, the extension</a:t>
            </a:r>
            <a:r>
              <a:rPr lang="en-US" baseline="0" dirty="0" smtClean="0"/>
              <a:t> of two overlapping </a:t>
            </a:r>
            <a:r>
              <a:rPr lang="en-US" baseline="0" dirty="0" err="1" smtClean="0"/>
              <a:t>kmers</a:t>
            </a:r>
            <a:r>
              <a:rPr lang="en-US" baseline="0" dirty="0" smtClean="0"/>
              <a:t> ending with an ‘A’ provides the highest scoring path, and so the other paths are ignored.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Extensions</a:t>
            </a:r>
            <a:r>
              <a:rPr lang="en-US" baseline="0" dirty="0" smtClean="0"/>
              <a:t> continue to occur in this way until there are no more </a:t>
            </a:r>
            <a:r>
              <a:rPr lang="en-US" baseline="0" dirty="0" err="1" smtClean="0"/>
              <a:t>kmers</a:t>
            </a:r>
            <a:r>
              <a:rPr lang="en-US" baseline="0" dirty="0" smtClean="0"/>
              <a:t> that provide for an extension.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9624B-E3E1-654D-8046-77FC332AB0C9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DC65-F139-5B45-BA7D-3B7F4876EA88}" type="datetimeFigureOut">
              <a:rPr lang="en-US" smtClean="0"/>
              <a:pPr/>
              <a:t>2/1/12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DFB2-7A27-2744-9159-0AF6DC99B6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DC65-F139-5B45-BA7D-3B7F4876EA88}" type="datetimeFigureOut">
              <a:rPr lang="en-US" smtClean="0"/>
              <a:pPr/>
              <a:t>2/1/12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DFB2-7A27-2744-9159-0AF6DC99B6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DC65-F139-5B45-BA7D-3B7F4876EA88}" type="datetimeFigureOut">
              <a:rPr lang="en-US" smtClean="0"/>
              <a:pPr/>
              <a:t>2/1/12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DFB2-7A27-2744-9159-0AF6DC99B6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DC65-F139-5B45-BA7D-3B7F4876EA88}" type="datetimeFigureOut">
              <a:rPr lang="en-US" smtClean="0"/>
              <a:pPr/>
              <a:t>2/1/12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DFB2-7A27-2744-9159-0AF6DC99B6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DC65-F139-5B45-BA7D-3B7F4876EA88}" type="datetimeFigureOut">
              <a:rPr lang="en-US" smtClean="0"/>
              <a:pPr/>
              <a:t>2/1/12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DFB2-7A27-2744-9159-0AF6DC99B6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DC65-F139-5B45-BA7D-3B7F4876EA88}" type="datetimeFigureOut">
              <a:rPr lang="en-US" smtClean="0"/>
              <a:pPr/>
              <a:t>2/1/12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DFB2-7A27-2744-9159-0AF6DC99B6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DC65-F139-5B45-BA7D-3B7F4876EA88}" type="datetimeFigureOut">
              <a:rPr lang="en-US" smtClean="0"/>
              <a:pPr/>
              <a:t>2/1/12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DFB2-7A27-2744-9159-0AF6DC99B6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DC65-F139-5B45-BA7D-3B7F4876EA88}" type="datetimeFigureOut">
              <a:rPr lang="en-US" smtClean="0"/>
              <a:pPr/>
              <a:t>2/1/12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DFB2-7A27-2744-9159-0AF6DC99B6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DC65-F139-5B45-BA7D-3B7F4876EA88}" type="datetimeFigureOut">
              <a:rPr lang="en-US" smtClean="0"/>
              <a:pPr/>
              <a:t>2/1/12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DFB2-7A27-2744-9159-0AF6DC99B6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DC65-F139-5B45-BA7D-3B7F4876EA88}" type="datetimeFigureOut">
              <a:rPr lang="en-US" smtClean="0"/>
              <a:pPr/>
              <a:t>2/1/12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DFB2-7A27-2744-9159-0AF6DC99B6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4DC65-F139-5B45-BA7D-3B7F4876EA88}" type="datetimeFigureOut">
              <a:rPr lang="en-US" smtClean="0"/>
              <a:pPr/>
              <a:t>2/1/12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DFB2-7A27-2744-9159-0AF6DC99B6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4DC65-F139-5B45-BA7D-3B7F4876EA88}" type="datetimeFigureOut">
              <a:rPr lang="en-US" smtClean="0"/>
              <a:pPr/>
              <a:t>2/1/12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DDFB2-7A27-2744-9159-0AF6DC99B64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Relationship Id="rId3" Type="http://schemas.openxmlformats.org/officeDocument/2006/relationships/image" Target="../media/image24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9" Type="http://schemas.openxmlformats.org/officeDocument/2006/relationships/image" Target="../media/image31.png"/><Relationship Id="rId10" Type="http://schemas.openxmlformats.org/officeDocument/2006/relationships/image" Target="../media/image32.png"/><Relationship Id="rId11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9" Type="http://schemas.openxmlformats.org/officeDocument/2006/relationships/image" Target="../media/image31.png"/><Relationship Id="rId10" Type="http://schemas.openxmlformats.org/officeDocument/2006/relationships/image" Target="../media/image32.png"/><Relationship Id="rId11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berkeley.edu/~adarob/" TargetMode="External"/><Relationship Id="rId4" Type="http://schemas.openxmlformats.org/officeDocument/2006/relationships/hyperlink" Target="http://wormlab.caltech.edu/members/" TargetMode="External"/><Relationship Id="rId5" Type="http://schemas.openxmlformats.org/officeDocument/2006/relationships/hyperlink" Target="http://www.cbcb.umd.edu/~salzberg/" TargetMode="External"/><Relationship Id="rId6" Type="http://schemas.openxmlformats.org/officeDocument/2006/relationships/hyperlink" Target="http://biology.caltech.edu/Members/Wold" TargetMode="External"/><Relationship Id="rId7" Type="http://schemas.openxmlformats.org/officeDocument/2006/relationships/hyperlink" Target="http://www.math.berkeley.edu/~lpachter/" TargetMode="External"/><Relationship Id="rId8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cs.umd.edu/~col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94959" y="594266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Transcriptome</a:t>
            </a:r>
            <a:r>
              <a:rPr lang="en-US" sz="3200" dirty="0" smtClean="0"/>
              <a:t> reconstruction and quantification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78442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Workflow</a:t>
            </a:r>
            <a:endParaRPr lang="en-US" i="1" dirty="0"/>
          </a:p>
        </p:txBody>
      </p:sp>
      <p:sp>
        <p:nvSpPr>
          <p:cNvPr id="2" name="TextBox 1"/>
          <p:cNvSpPr txBox="1"/>
          <p:nvPr/>
        </p:nvSpPr>
        <p:spPr>
          <a:xfrm>
            <a:off x="645044" y="1290206"/>
            <a:ext cx="78153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000" dirty="0" smtClean="0"/>
              <a:t>Map reads to reference genome:</a:t>
            </a:r>
          </a:p>
          <a:p>
            <a:pPr marL="742950" lvl="1" indent="-285750">
              <a:buFontTx/>
              <a:buChar char="-"/>
            </a:pPr>
            <a:r>
              <a:rPr lang="en-US" sz="2000" dirty="0" smtClean="0"/>
              <a:t>Disambiguate alignments</a:t>
            </a:r>
          </a:p>
          <a:p>
            <a:pPr marL="742950" lvl="1" indent="-285750">
              <a:buFontTx/>
              <a:buChar char="-"/>
            </a:pPr>
            <a:r>
              <a:rPr lang="en-US" sz="2000" dirty="0" smtClean="0"/>
              <a:t>Allow for gaps (introns)</a:t>
            </a:r>
          </a:p>
          <a:p>
            <a:pPr marL="742950" lvl="1" indent="-285750">
              <a:buFontTx/>
              <a:buChar char="-"/>
            </a:pPr>
            <a:r>
              <a:rPr lang="en-US" sz="2000" dirty="0" smtClean="0"/>
              <a:t>Use pairs (if available)</a:t>
            </a:r>
          </a:p>
          <a:p>
            <a:endParaRPr lang="en-US" sz="2000" dirty="0" smtClean="0"/>
          </a:p>
          <a:p>
            <a:pPr marL="342900" indent="-342900">
              <a:buFontTx/>
              <a:buChar char="-"/>
            </a:pPr>
            <a:r>
              <a:rPr lang="en-US" sz="2000" dirty="0" smtClean="0"/>
              <a:t>Build sequence consensus:</a:t>
            </a:r>
          </a:p>
          <a:p>
            <a:pPr marL="800100" lvl="1" indent="-342900">
              <a:buFontTx/>
              <a:buChar char="-"/>
            </a:pPr>
            <a:r>
              <a:rPr lang="en-US" sz="2000" dirty="0" smtClean="0"/>
              <a:t>Identify exons &amp; boundaries</a:t>
            </a:r>
          </a:p>
          <a:p>
            <a:pPr marL="800100" lvl="1" indent="-342900">
              <a:buFontTx/>
              <a:buChar char="-"/>
            </a:pPr>
            <a:r>
              <a:rPr lang="en-US" sz="2000" dirty="0" smtClean="0"/>
              <a:t>Identify alternative isoforms</a:t>
            </a:r>
          </a:p>
          <a:p>
            <a:pPr marL="800100" lvl="1" indent="-342900">
              <a:buFontTx/>
              <a:buChar char="-"/>
            </a:pPr>
            <a:r>
              <a:rPr lang="en-US" sz="2000" dirty="0" smtClean="0"/>
              <a:t>Quantify isoform expression</a:t>
            </a:r>
          </a:p>
          <a:p>
            <a:pPr marL="800100" lvl="1" indent="-342900">
              <a:buFontTx/>
              <a:buChar char="-"/>
            </a:pPr>
            <a:endParaRPr lang="en-US" sz="2000" dirty="0"/>
          </a:p>
          <a:p>
            <a:pPr marL="342900" indent="-342900">
              <a:buFontTx/>
              <a:buChar char="-"/>
            </a:pPr>
            <a:r>
              <a:rPr lang="en-US" sz="2000" dirty="0" smtClean="0"/>
              <a:t>Differential expression:</a:t>
            </a:r>
            <a:endParaRPr lang="en-US" sz="2000" dirty="0"/>
          </a:p>
          <a:p>
            <a:pPr marL="800100" lvl="1" indent="-342900">
              <a:buFontTx/>
              <a:buChar char="-"/>
            </a:pPr>
            <a:r>
              <a:rPr lang="en-US" sz="2000" dirty="0" smtClean="0"/>
              <a:t>Between isoforms (Expectation Maximization)</a:t>
            </a:r>
          </a:p>
          <a:p>
            <a:pPr marL="800100" lvl="1" indent="-342900">
              <a:buFontTx/>
              <a:buChar char="-"/>
            </a:pPr>
            <a:r>
              <a:rPr lang="en-US" sz="2000" dirty="0" smtClean="0"/>
              <a:t>Between samples</a:t>
            </a:r>
          </a:p>
          <a:p>
            <a:pPr marL="800100" lvl="1" indent="-342900">
              <a:buFontTx/>
              <a:buChar char="-"/>
            </a:pPr>
            <a:r>
              <a:rPr lang="en-US" sz="2000" dirty="0" smtClean="0"/>
              <a:t>Annotation-based and novel transcripts</a:t>
            </a:r>
          </a:p>
          <a:p>
            <a:pPr marL="342900" indent="-342900">
              <a:buFontTx/>
              <a:buChar char="-"/>
            </a:pPr>
            <a:endParaRPr lang="en-US" sz="2000" dirty="0"/>
          </a:p>
          <a:p>
            <a:pPr marL="342900" indent="-342900">
              <a:buFontTx/>
              <a:buChar char="-"/>
            </a:pPr>
            <a:endParaRPr lang="en-US" sz="2000" dirty="0" smtClean="0"/>
          </a:p>
          <a:p>
            <a:pPr marL="342900" indent="-342900">
              <a:buFontTx/>
              <a:buChar char="-"/>
            </a:pPr>
            <a:endParaRPr lang="en-US" sz="2000" dirty="0" smtClean="0"/>
          </a:p>
          <a:p>
            <a:pPr marL="285750" indent="-285750"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00136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Read-to-reference alignment</a:t>
            </a:r>
            <a:endParaRPr lang="en-US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1900"/>
            <a:ext cx="9144000" cy="43850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34163" y="6118399"/>
            <a:ext cx="4714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Garber et al. Nature Methods 8, 469–477 (2011)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1900"/>
            <a:ext cx="9144000" cy="43850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1900"/>
            <a:ext cx="9144000" cy="438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641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Read-to-reference alignment</a:t>
            </a:r>
            <a:endParaRPr lang="en-US" sz="2800" i="1" dirty="0"/>
          </a:p>
          <a:p>
            <a:endParaRPr lang="en-US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91445"/>
            <a:ext cx="6720104" cy="51928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46606" y="6384253"/>
            <a:ext cx="4714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Garber et al. Nature Methods 8, 469–477 (2011)</a:t>
            </a:r>
          </a:p>
        </p:txBody>
      </p:sp>
    </p:spTree>
    <p:extLst>
      <p:ext uri="{BB962C8B-B14F-4D97-AF65-F5344CB8AC3E}">
        <p14:creationId xmlns:p14="http://schemas.microsoft.com/office/powerpoint/2010/main" val="3758375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Tophat</a:t>
            </a:r>
            <a:endParaRPr lang="en-US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552" y="1376445"/>
            <a:ext cx="6406550" cy="1148907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95536" y="4475403"/>
            <a:ext cx="7929561" cy="23825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420764" y="5926797"/>
            <a:ext cx="5442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Trapnell</a:t>
            </a:r>
            <a:r>
              <a:rPr lang="en-US" dirty="0"/>
              <a:t> et al. Nature Biotechnology 28, 511–515 (2010)</a:t>
            </a:r>
          </a:p>
        </p:txBody>
      </p:sp>
    </p:spTree>
    <p:extLst>
      <p:ext uri="{BB962C8B-B14F-4D97-AF65-F5344CB8AC3E}">
        <p14:creationId xmlns:p14="http://schemas.microsoft.com/office/powerpoint/2010/main" val="3758375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451" y="-2588135"/>
            <a:ext cx="5916477" cy="106102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62700" y="-980820"/>
            <a:ext cx="6827627" cy="20270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Cufflinks</a:t>
            </a:r>
            <a:endParaRPr lang="en-US" i="1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120082" y="6099270"/>
            <a:ext cx="6827627" cy="20270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420764" y="6259437"/>
            <a:ext cx="5442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Trapnell</a:t>
            </a:r>
            <a:r>
              <a:rPr lang="en-US" dirty="0"/>
              <a:t> et al. Nature Biotechnology 28, 511–515 (2010)</a:t>
            </a:r>
          </a:p>
        </p:txBody>
      </p:sp>
    </p:spTree>
    <p:extLst>
      <p:ext uri="{BB962C8B-B14F-4D97-AF65-F5344CB8AC3E}">
        <p14:creationId xmlns:p14="http://schemas.microsoft.com/office/powerpoint/2010/main" val="64291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494" y="-6519231"/>
            <a:ext cx="6411215" cy="1149744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32805" y="-890103"/>
            <a:ext cx="6827627" cy="3964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Cufflinks</a:t>
            </a:r>
            <a:endParaRPr lang="en-US" i="1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420764" y="6017517"/>
            <a:ext cx="5442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Trapnell</a:t>
            </a:r>
            <a:r>
              <a:rPr lang="en-US" dirty="0"/>
              <a:t> et al. Nature Biotechnology 28, 511–515 (2010)</a:t>
            </a:r>
          </a:p>
        </p:txBody>
      </p:sp>
    </p:spTree>
    <p:extLst>
      <p:ext uri="{BB962C8B-B14F-4D97-AF65-F5344CB8AC3E}">
        <p14:creationId xmlns:p14="http://schemas.microsoft.com/office/powerpoint/2010/main" val="125249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Measure for expression: FPKM and RPKM</a:t>
            </a:r>
            <a:endParaRPr lang="en-US" i="1" dirty="0"/>
          </a:p>
        </p:txBody>
      </p:sp>
      <p:sp>
        <p:nvSpPr>
          <p:cNvPr id="2" name="TextBox 1"/>
          <p:cNvSpPr txBox="1"/>
          <p:nvPr/>
        </p:nvSpPr>
        <p:spPr>
          <a:xfrm>
            <a:off x="594650" y="1401083"/>
            <a:ext cx="77909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FPKM: Fragments </a:t>
            </a:r>
            <a:r>
              <a:rPr lang="en-US" sz="2000" dirty="0"/>
              <a:t>Per </a:t>
            </a:r>
            <a:r>
              <a:rPr lang="en-US" sz="2000" dirty="0" err="1"/>
              <a:t>Kilobase</a:t>
            </a:r>
            <a:r>
              <a:rPr lang="en-US" sz="2000" dirty="0"/>
              <a:t> of exon per Million </a:t>
            </a:r>
            <a:r>
              <a:rPr lang="en-US" sz="2000" i="1" dirty="0"/>
              <a:t>fragments</a:t>
            </a:r>
            <a:r>
              <a:rPr lang="en-US" sz="2000" dirty="0"/>
              <a:t> </a:t>
            </a:r>
            <a:r>
              <a:rPr lang="en-US" sz="2000" dirty="0" smtClean="0"/>
              <a:t>mapped</a:t>
            </a:r>
          </a:p>
          <a:p>
            <a:r>
              <a:rPr lang="en-US" sz="2000" dirty="0" smtClean="0"/>
              <a:t>RPKM: equivalent for unpaired </a:t>
            </a:r>
            <a:r>
              <a:rPr lang="en-US" sz="2000" i="1" dirty="0" smtClean="0"/>
              <a:t>reads</a:t>
            </a:r>
          </a:p>
          <a:p>
            <a:endParaRPr lang="en-US" sz="2000" i="1" dirty="0"/>
          </a:p>
          <a:p>
            <a:pPr marL="342900" indent="-342900">
              <a:buFont typeface="Symbol" charset="0"/>
              <a:buChar char=""/>
            </a:pPr>
            <a:r>
              <a:rPr lang="en-US" sz="2000" dirty="0" smtClean="0"/>
              <a:t>Longer transcripts, more fragments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000" dirty="0" smtClean="0"/>
              <a:t>FPKM/RPKM measure “average pair coverage” per transcript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000" dirty="0" smtClean="0"/>
              <a:t>Normalizes for total read counts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000" dirty="0" smtClean="0"/>
              <a:t>But it does </a:t>
            </a:r>
            <a:r>
              <a:rPr lang="en-US" sz="2000" b="1" dirty="0" smtClean="0"/>
              <a:t>NOT</a:t>
            </a:r>
            <a:r>
              <a:rPr lang="en-US" sz="2000" dirty="0" smtClean="0"/>
              <a:t> report absolute values (sum of transcripts constant)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9917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Sensitivity and specificity as function of depth</a:t>
            </a:r>
            <a:endParaRPr lang="en-US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054" y="1774033"/>
            <a:ext cx="8020224" cy="32749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20764" y="6017517"/>
            <a:ext cx="5442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Trapnell</a:t>
            </a:r>
            <a:r>
              <a:rPr lang="en-US" dirty="0"/>
              <a:t> et al. Nature Biotechnology 28, 511–515 (2010)</a:t>
            </a:r>
          </a:p>
        </p:txBody>
      </p:sp>
    </p:spTree>
    <p:extLst>
      <p:ext uri="{BB962C8B-B14F-4D97-AF65-F5344CB8AC3E}">
        <p14:creationId xmlns:p14="http://schemas.microsoft.com/office/powerpoint/2010/main" val="239917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088" y="0"/>
            <a:ext cx="632073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2128" y="6380469"/>
            <a:ext cx="4714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Garber et al. Nature </a:t>
            </a:r>
            <a:r>
              <a:rPr lang="en-US" dirty="0"/>
              <a:t>Methods 8, 469–477 (2011)</a:t>
            </a:r>
          </a:p>
        </p:txBody>
      </p:sp>
    </p:spTree>
    <p:extLst>
      <p:ext uri="{BB962C8B-B14F-4D97-AF65-F5344CB8AC3E}">
        <p14:creationId xmlns:p14="http://schemas.microsoft.com/office/powerpoint/2010/main" val="3758375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Alternative isoform quantification</a:t>
            </a:r>
            <a:endParaRPr lang="en-US" i="1" dirty="0"/>
          </a:p>
        </p:txBody>
      </p:sp>
      <p:sp>
        <p:nvSpPr>
          <p:cNvPr id="2" name="TextBox 1"/>
          <p:cNvSpPr txBox="1"/>
          <p:nvPr/>
        </p:nvSpPr>
        <p:spPr>
          <a:xfrm>
            <a:off x="594650" y="1401083"/>
            <a:ext cx="779092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Only reads that map to exclusive exons distinguish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Hundred reads might group many thousands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Robustness: </a:t>
            </a:r>
            <a:r>
              <a:rPr lang="en-US" sz="2400" dirty="0" err="1" smtClean="0"/>
              <a:t>Maximation</a:t>
            </a:r>
            <a:r>
              <a:rPr lang="en-US" sz="2400" dirty="0" smtClean="0"/>
              <a:t> Estimation (EM) algorithm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17621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311151"/>
            <a:ext cx="80648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Lecture: algorithms &amp; software solutions</a:t>
            </a:r>
          </a:p>
          <a:p>
            <a:endParaRPr lang="en-US" sz="2400" dirty="0" smtClean="0"/>
          </a:p>
          <a:p>
            <a:r>
              <a:rPr lang="en-US" sz="2400" dirty="0"/>
              <a:t>Exercises II: de-novo assembly using </a:t>
            </a:r>
            <a:r>
              <a:rPr lang="en-US" sz="2400" i="1" dirty="0"/>
              <a:t>Trinity</a:t>
            </a:r>
          </a:p>
          <a:p>
            <a:endParaRPr lang="en-US" sz="2400" dirty="0"/>
          </a:p>
          <a:p>
            <a:r>
              <a:rPr lang="en-US" sz="2400" dirty="0" smtClean="0"/>
              <a:t>Exercises I: read-mapping and quantification using </a:t>
            </a:r>
            <a:r>
              <a:rPr lang="en-US" sz="2400" i="1" dirty="0" smtClean="0"/>
              <a:t>Cufflinks</a:t>
            </a:r>
          </a:p>
          <a:p>
            <a:endParaRPr lang="en-US" sz="24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711176" y="291252"/>
            <a:ext cx="766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Outline</a:t>
            </a:r>
            <a:endParaRPr lang="en-US" sz="28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9686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655" y="818857"/>
            <a:ext cx="5608329" cy="840314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96264" y="5614421"/>
            <a:ext cx="6827627" cy="1219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14019" y="6007522"/>
            <a:ext cx="5456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Kessmann</a:t>
            </a:r>
            <a:r>
              <a:rPr lang="en-US" dirty="0"/>
              <a:t> et al. Nature 478, 343–348 (20 October 2011)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Comparative </a:t>
            </a:r>
            <a:r>
              <a:rPr lang="en-US" sz="2800" dirty="0" err="1" smtClean="0"/>
              <a:t>transcriptomics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601122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024" y="-3921017"/>
            <a:ext cx="6142507" cy="920352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17209" y="0"/>
            <a:ext cx="6827627" cy="1350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14019" y="6007522"/>
            <a:ext cx="5456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Kessmann</a:t>
            </a:r>
            <a:r>
              <a:rPr lang="en-US" dirty="0"/>
              <a:t> et al. Nature 478, 343–348 (20 October 2011) </a:t>
            </a:r>
          </a:p>
        </p:txBody>
      </p:sp>
    </p:spTree>
    <p:extLst>
      <p:ext uri="{BB962C8B-B14F-4D97-AF65-F5344CB8AC3E}">
        <p14:creationId xmlns:p14="http://schemas.microsoft.com/office/powerpoint/2010/main" val="1767604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30358" y="1088208"/>
            <a:ext cx="661824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 smtClean="0"/>
              <a:t>Transcriptome</a:t>
            </a:r>
            <a:r>
              <a:rPr lang="en-US" sz="2600" b="1" dirty="0" smtClean="0"/>
              <a:t> assembly with Trinity: How it works</a:t>
            </a:r>
            <a:endParaRPr lang="en-US" sz="26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0991" y="1438913"/>
            <a:ext cx="6022433" cy="48536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6850" y="2775344"/>
            <a:ext cx="2686981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Brian Haas</a:t>
            </a:r>
          </a:p>
          <a:p>
            <a:r>
              <a:rPr lang="en-US" b="1" dirty="0"/>
              <a:t>Moran </a:t>
            </a:r>
            <a:r>
              <a:rPr lang="en-US" b="1" dirty="0" err="1"/>
              <a:t>Yassour</a:t>
            </a:r>
            <a:endParaRPr lang="en-US" b="1" dirty="0"/>
          </a:p>
          <a:p>
            <a:r>
              <a:rPr lang="en-US" dirty="0"/>
              <a:t>Kerstin </a:t>
            </a:r>
            <a:r>
              <a:rPr lang="en-US" dirty="0" err="1"/>
              <a:t>Lindblad-Toh</a:t>
            </a:r>
            <a:endParaRPr lang="en-US" dirty="0"/>
          </a:p>
          <a:p>
            <a:r>
              <a:rPr lang="en-US" dirty="0"/>
              <a:t>Aviv </a:t>
            </a:r>
            <a:r>
              <a:rPr lang="en-US" dirty="0" err="1"/>
              <a:t>Regev</a:t>
            </a:r>
            <a:endParaRPr lang="en-US" dirty="0"/>
          </a:p>
          <a:p>
            <a:r>
              <a:rPr lang="en-US" dirty="0" err="1"/>
              <a:t>Nir</a:t>
            </a:r>
            <a:r>
              <a:rPr lang="en-US" dirty="0"/>
              <a:t> </a:t>
            </a:r>
            <a:r>
              <a:rPr lang="en-US" dirty="0" smtClean="0"/>
              <a:t>Friedman</a:t>
            </a:r>
          </a:p>
          <a:p>
            <a:r>
              <a:rPr lang="en-US" dirty="0" smtClean="0"/>
              <a:t>David </a:t>
            </a:r>
            <a:r>
              <a:rPr lang="en-US" dirty="0" err="1" smtClean="0"/>
              <a:t>Eccles</a:t>
            </a:r>
            <a:endParaRPr lang="en-US" dirty="0" smtClean="0"/>
          </a:p>
          <a:p>
            <a:r>
              <a:rPr lang="en-US" dirty="0" err="1" smtClean="0"/>
              <a:t>Alexie</a:t>
            </a:r>
            <a:r>
              <a:rPr lang="en-US" dirty="0" smtClean="0"/>
              <a:t> </a:t>
            </a:r>
            <a:r>
              <a:rPr lang="en-US" dirty="0" err="1" smtClean="0"/>
              <a:t>Papanicolaou</a:t>
            </a:r>
            <a:endParaRPr lang="en-US" dirty="0" smtClean="0"/>
          </a:p>
          <a:p>
            <a:r>
              <a:rPr lang="en-US" dirty="0" smtClean="0"/>
              <a:t>Michael </a:t>
            </a:r>
            <a:r>
              <a:rPr lang="en-US" dirty="0" err="1" smtClean="0"/>
              <a:t>Ott</a:t>
            </a:r>
            <a:endParaRPr lang="en-US" dirty="0" smtClean="0"/>
          </a:p>
          <a:p>
            <a:r>
              <a:rPr lang="en-US" dirty="0" smtClean="0"/>
              <a:t>…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717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Workflow</a:t>
            </a:r>
            <a:endParaRPr lang="en-US" i="1" dirty="0"/>
          </a:p>
        </p:txBody>
      </p:sp>
      <p:sp>
        <p:nvSpPr>
          <p:cNvPr id="2" name="TextBox 1"/>
          <p:cNvSpPr txBox="1"/>
          <p:nvPr/>
        </p:nvSpPr>
        <p:spPr>
          <a:xfrm>
            <a:off x="645044" y="1290206"/>
            <a:ext cx="78153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000" dirty="0" smtClean="0"/>
              <a:t>Compress data (inchworm):</a:t>
            </a:r>
          </a:p>
          <a:p>
            <a:pPr marL="742950" lvl="1" indent="-285750">
              <a:buFontTx/>
              <a:buChar char="-"/>
            </a:pPr>
            <a:r>
              <a:rPr lang="en-US" sz="2000" dirty="0" smtClean="0"/>
              <a:t>Cut reads into k-</a:t>
            </a:r>
            <a:r>
              <a:rPr lang="en-US" sz="2000" dirty="0" err="1" smtClean="0"/>
              <a:t>mers</a:t>
            </a:r>
            <a:r>
              <a:rPr lang="en-US" sz="2000" dirty="0" smtClean="0"/>
              <a:t> (k consecutive nucleotides)</a:t>
            </a:r>
          </a:p>
          <a:p>
            <a:pPr marL="742950" lvl="1" indent="-285750">
              <a:buFontTx/>
              <a:buChar char="-"/>
            </a:pPr>
            <a:r>
              <a:rPr lang="en-US" sz="2000" dirty="0" smtClean="0"/>
              <a:t>Overlap and extend (greedy)</a:t>
            </a:r>
          </a:p>
          <a:p>
            <a:pPr marL="742950" lvl="1" indent="-285750">
              <a:buFontTx/>
              <a:buChar char="-"/>
            </a:pPr>
            <a:r>
              <a:rPr lang="en-US" sz="2000" dirty="0" smtClean="0"/>
              <a:t>Report all sequences (“</a:t>
            </a:r>
            <a:r>
              <a:rPr lang="en-US" sz="2000" dirty="0" err="1" smtClean="0"/>
              <a:t>contigs</a:t>
            </a:r>
            <a:r>
              <a:rPr lang="en-US" sz="2000" dirty="0" smtClean="0"/>
              <a:t>”)</a:t>
            </a:r>
          </a:p>
          <a:p>
            <a:endParaRPr lang="en-US" sz="2000" dirty="0" smtClean="0"/>
          </a:p>
          <a:p>
            <a:pPr marL="342900" indent="-342900">
              <a:buFontTx/>
              <a:buChar char="-"/>
            </a:pPr>
            <a:r>
              <a:rPr lang="en-US" sz="2000" dirty="0" smtClean="0"/>
              <a:t>Build de </a:t>
            </a:r>
            <a:r>
              <a:rPr lang="en-US" sz="2000" dirty="0" err="1" smtClean="0"/>
              <a:t>Bruijn</a:t>
            </a:r>
            <a:r>
              <a:rPr lang="en-US" sz="2000" dirty="0" smtClean="0"/>
              <a:t> graph (chrysalis):</a:t>
            </a:r>
          </a:p>
          <a:p>
            <a:pPr marL="800100" lvl="1" indent="-342900">
              <a:buFontTx/>
              <a:buChar char="-"/>
            </a:pPr>
            <a:r>
              <a:rPr lang="en-US" sz="2000" dirty="0" smtClean="0"/>
              <a:t>Collect all </a:t>
            </a:r>
            <a:r>
              <a:rPr lang="en-US" sz="2000" dirty="0" err="1" smtClean="0"/>
              <a:t>contigs</a:t>
            </a:r>
            <a:r>
              <a:rPr lang="en-US" sz="2000" dirty="0" smtClean="0"/>
              <a:t> that share k-1-mers</a:t>
            </a:r>
          </a:p>
          <a:p>
            <a:pPr marL="800100" lvl="1" indent="-342900">
              <a:buFontTx/>
              <a:buChar char="-"/>
            </a:pPr>
            <a:r>
              <a:rPr lang="en-US" sz="2000" dirty="0" smtClean="0"/>
              <a:t>Build graph (disjoint “components”) </a:t>
            </a:r>
          </a:p>
          <a:p>
            <a:pPr marL="800100" lvl="1" indent="-342900">
              <a:buFontTx/>
              <a:buChar char="-"/>
            </a:pPr>
            <a:r>
              <a:rPr lang="en-US" sz="2000" dirty="0" smtClean="0"/>
              <a:t>Map reads to components</a:t>
            </a:r>
          </a:p>
          <a:p>
            <a:pPr marL="800100" lvl="1" indent="-342900">
              <a:buFontTx/>
              <a:buChar char="-"/>
            </a:pPr>
            <a:endParaRPr lang="en-US" sz="2000" dirty="0"/>
          </a:p>
          <a:p>
            <a:pPr marL="342900" indent="-342900">
              <a:buFontTx/>
              <a:buChar char="-"/>
            </a:pPr>
            <a:r>
              <a:rPr lang="en-US" sz="2000" dirty="0" smtClean="0"/>
              <a:t>Enumerate all consistent possibilities (butterfly):</a:t>
            </a:r>
            <a:endParaRPr lang="en-US" sz="2000" dirty="0"/>
          </a:p>
          <a:p>
            <a:pPr marL="800100" lvl="1" indent="-342900">
              <a:buFontTx/>
              <a:buChar char="-"/>
            </a:pPr>
            <a:r>
              <a:rPr lang="en-US" sz="2000" dirty="0" smtClean="0"/>
              <a:t>Unwrap graph into linear sequences</a:t>
            </a:r>
          </a:p>
          <a:p>
            <a:pPr marL="800100" lvl="1" indent="-342900">
              <a:buFontTx/>
              <a:buChar char="-"/>
            </a:pPr>
            <a:r>
              <a:rPr lang="en-US" sz="2000" dirty="0" smtClean="0"/>
              <a:t>Use reads and pairs to eliminate false sequences</a:t>
            </a:r>
          </a:p>
          <a:p>
            <a:pPr marL="800100" lvl="1" indent="-342900">
              <a:buFontTx/>
              <a:buChar char="-"/>
            </a:pPr>
            <a:r>
              <a:rPr lang="en-US" sz="2000" dirty="0" smtClean="0"/>
              <a:t>Use dynamic programming to limit compute time (SNPs!!)</a:t>
            </a:r>
          </a:p>
          <a:p>
            <a:pPr marL="342900" indent="-342900">
              <a:buFontTx/>
              <a:buChar char="-"/>
            </a:pPr>
            <a:endParaRPr lang="en-US" sz="2000" dirty="0"/>
          </a:p>
          <a:p>
            <a:pPr marL="342900" indent="-342900">
              <a:buFontTx/>
              <a:buChar char="-"/>
            </a:pPr>
            <a:endParaRPr lang="en-US" sz="2000" dirty="0" smtClean="0"/>
          </a:p>
          <a:p>
            <a:pPr marL="342900" indent="-342900">
              <a:buFontTx/>
              <a:buChar char="-"/>
            </a:pPr>
            <a:endParaRPr lang="en-US" sz="2000" dirty="0" smtClean="0"/>
          </a:p>
          <a:p>
            <a:pPr marL="285750" indent="-285750"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67251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de </a:t>
            </a:r>
            <a:r>
              <a:rPr lang="en-US" sz="2800" dirty="0" err="1" smtClean="0"/>
              <a:t>Bruijn</a:t>
            </a:r>
            <a:r>
              <a:rPr lang="en-US" sz="2800" dirty="0" smtClean="0"/>
              <a:t> Graph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1340768"/>
            <a:ext cx="8559234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Graph of overlapping sequences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Intended for cryptology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Minimum length element: </a:t>
            </a:r>
            <a:r>
              <a:rPr lang="en-US" sz="2400" i="1" dirty="0" smtClean="0"/>
              <a:t>k</a:t>
            </a:r>
            <a:r>
              <a:rPr lang="en-US" sz="2400" dirty="0" smtClean="0"/>
              <a:t> contiguous letters (“</a:t>
            </a:r>
            <a:r>
              <a:rPr lang="en-US" sz="2400" i="1" dirty="0" smtClean="0"/>
              <a:t>k</a:t>
            </a:r>
            <a:r>
              <a:rPr lang="en-US" sz="2400" dirty="0" smtClean="0"/>
              <a:t>-</a:t>
            </a:r>
            <a:r>
              <a:rPr lang="en-US" sz="2400" dirty="0" err="1" smtClean="0"/>
              <a:t>mers</a:t>
            </a:r>
            <a:r>
              <a:rPr lang="en-US" sz="2400" dirty="0" smtClean="0"/>
              <a:t>”)</a:t>
            </a:r>
          </a:p>
          <a:p>
            <a:pPr marL="342900" indent="-342900">
              <a:buFontTx/>
              <a:buChar char="-"/>
            </a:pPr>
            <a:endParaRPr lang="en-US" sz="2400" dirty="0"/>
          </a:p>
          <a:p>
            <a:endParaRPr lang="en-US" sz="2400" dirty="0" smtClean="0"/>
          </a:p>
          <a:p>
            <a:endParaRPr lang="en-US" sz="2400" dirty="0" smtClean="0">
              <a:latin typeface="Courier"/>
              <a:cs typeface="Courier"/>
            </a:endParaRPr>
          </a:p>
          <a:p>
            <a:r>
              <a:rPr lang="en-US" sz="2400" dirty="0" smtClean="0">
                <a:latin typeface="Courier"/>
                <a:cs typeface="Courier"/>
              </a:rPr>
              <a:t>CTTGGAA</a:t>
            </a:r>
          </a:p>
          <a:p>
            <a:r>
              <a:rPr lang="en-US" sz="2400" dirty="0">
                <a:latin typeface="Courier"/>
                <a:cs typeface="Courier"/>
              </a:rPr>
              <a:t> </a:t>
            </a:r>
            <a:r>
              <a:rPr lang="en-US" sz="2400" dirty="0" smtClean="0">
                <a:latin typeface="Courier"/>
                <a:cs typeface="Courier"/>
              </a:rPr>
              <a:t>TTGGAAC</a:t>
            </a:r>
          </a:p>
          <a:p>
            <a:r>
              <a:rPr lang="en-US" sz="2400" dirty="0">
                <a:latin typeface="Courier"/>
                <a:cs typeface="Courier"/>
              </a:rPr>
              <a:t> </a:t>
            </a:r>
            <a:r>
              <a:rPr lang="en-US" sz="2400" dirty="0" smtClean="0">
                <a:latin typeface="Courier"/>
                <a:cs typeface="Courier"/>
              </a:rPr>
              <a:t> TGGAACA</a:t>
            </a:r>
          </a:p>
          <a:p>
            <a:r>
              <a:rPr lang="en-US" sz="2400" dirty="0" smtClean="0">
                <a:latin typeface="Courier"/>
                <a:cs typeface="Courier"/>
              </a:rPr>
              <a:t>   GGAACAA</a:t>
            </a:r>
          </a:p>
          <a:p>
            <a:r>
              <a:rPr lang="en-US" sz="2400" dirty="0">
                <a:latin typeface="Courier"/>
                <a:cs typeface="Courier"/>
              </a:rPr>
              <a:t> </a:t>
            </a:r>
            <a:r>
              <a:rPr lang="en-US" sz="2400" dirty="0" smtClean="0">
                <a:latin typeface="Courier"/>
                <a:cs typeface="Courier"/>
              </a:rPr>
              <a:t>   GAACAAT</a:t>
            </a:r>
            <a:endParaRPr lang="en-US" sz="2400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1600924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de </a:t>
            </a:r>
            <a:r>
              <a:rPr lang="en-US" sz="2800" dirty="0" err="1" smtClean="0"/>
              <a:t>Bruijn</a:t>
            </a:r>
            <a:r>
              <a:rPr lang="en-US" sz="2800" dirty="0" smtClean="0"/>
              <a:t> Graph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1340768"/>
            <a:ext cx="85592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Graph has “nodes” and “edges”</a:t>
            </a:r>
          </a:p>
          <a:p>
            <a:pPr marL="342900" indent="-342900">
              <a:buFontTx/>
              <a:buChar char="-"/>
            </a:pPr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>
                <a:latin typeface="Courier"/>
                <a:cs typeface="Courier"/>
              </a:rPr>
              <a:t>            G        GGCAATTGACTTTT…</a:t>
            </a:r>
          </a:p>
          <a:p>
            <a:r>
              <a:rPr lang="en-US" sz="2400" dirty="0" smtClean="0">
                <a:latin typeface="Courier"/>
                <a:cs typeface="Courier"/>
              </a:rPr>
              <a:t>CTTGGAACAAT   TGAATT</a:t>
            </a:r>
          </a:p>
          <a:p>
            <a:r>
              <a:rPr lang="en-US" sz="2400" dirty="0">
                <a:latin typeface="Courier"/>
                <a:cs typeface="Courier"/>
              </a:rPr>
              <a:t> </a:t>
            </a:r>
            <a:r>
              <a:rPr lang="en-US" sz="2400" dirty="0" smtClean="0">
                <a:latin typeface="Courier"/>
                <a:cs typeface="Courier"/>
              </a:rPr>
              <a:t>           A        GAAGGGAGTTCCACT…</a:t>
            </a: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2492749" y="2791024"/>
            <a:ext cx="141099" cy="1254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134532" y="2786624"/>
            <a:ext cx="141099" cy="1254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488369" y="3225664"/>
            <a:ext cx="141099" cy="1254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130152" y="3221264"/>
            <a:ext cx="141099" cy="1254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2943031" y="2786624"/>
            <a:ext cx="141099" cy="1254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938651" y="3221264"/>
            <a:ext cx="141099" cy="1254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9784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de </a:t>
            </a:r>
            <a:r>
              <a:rPr lang="en-US" sz="2800" dirty="0" err="1" smtClean="0"/>
              <a:t>Bruijn</a:t>
            </a:r>
            <a:r>
              <a:rPr lang="en-US" sz="2800" dirty="0" smtClean="0"/>
              <a:t> Graph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1340768"/>
            <a:ext cx="855923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Graph has “nodes” and “edges”</a:t>
            </a:r>
          </a:p>
          <a:p>
            <a:pPr marL="342900" indent="-342900">
              <a:buFontTx/>
              <a:buChar char="-"/>
            </a:pPr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>
                <a:latin typeface="Courier"/>
                <a:cs typeface="Courier"/>
              </a:rPr>
              <a:t>            G        GGCAATTGACTTTT…</a:t>
            </a:r>
          </a:p>
          <a:p>
            <a:r>
              <a:rPr lang="en-US" sz="2400" dirty="0" smtClean="0">
                <a:latin typeface="Courier"/>
                <a:cs typeface="Courier"/>
              </a:rPr>
              <a:t>CTTGGAACAAT   TGAATT</a:t>
            </a:r>
          </a:p>
          <a:p>
            <a:r>
              <a:rPr lang="en-US" sz="2400" dirty="0">
                <a:latin typeface="Courier"/>
                <a:cs typeface="Courier"/>
              </a:rPr>
              <a:t> </a:t>
            </a:r>
            <a:r>
              <a:rPr lang="en-US" sz="2400" dirty="0" smtClean="0">
                <a:latin typeface="Courier"/>
                <a:cs typeface="Courier"/>
              </a:rPr>
              <a:t>           A        GAAGGGAGTTCCACT…</a:t>
            </a:r>
          </a:p>
          <a:p>
            <a:endParaRPr lang="en-US" sz="2400" dirty="0">
              <a:latin typeface="Courier"/>
              <a:cs typeface="Courier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2492749" y="2791024"/>
            <a:ext cx="141099" cy="1254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134532" y="2786624"/>
            <a:ext cx="141099" cy="1254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488369" y="3225664"/>
            <a:ext cx="141099" cy="1254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130152" y="3221264"/>
            <a:ext cx="141099" cy="1254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2943031" y="2786624"/>
            <a:ext cx="141099" cy="1254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938651" y="3221264"/>
            <a:ext cx="141099" cy="1254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1971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34" y="0"/>
            <a:ext cx="5450067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5334" y="859196"/>
            <a:ext cx="5450067" cy="5889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630322" y="6043077"/>
            <a:ext cx="3513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Iyer</a:t>
            </a:r>
            <a:r>
              <a:rPr lang="en-US" dirty="0" smtClean="0"/>
              <a:t> MK, </a:t>
            </a:r>
            <a:r>
              <a:rPr lang="en-US" dirty="0" err="1" smtClean="0"/>
              <a:t>Chinnaiyan</a:t>
            </a:r>
            <a:r>
              <a:rPr lang="en-US" dirty="0" smtClean="0"/>
              <a:t> AM (2011) </a:t>
            </a:r>
            <a:r>
              <a:rPr lang="en-US" i="1" dirty="0" smtClean="0"/>
              <a:t>Nature Biotechnology</a:t>
            </a:r>
            <a:r>
              <a:rPr lang="en-US" dirty="0" smtClean="0"/>
              <a:t> </a:t>
            </a:r>
            <a:r>
              <a:rPr lang="en-US" b="1" dirty="0" smtClean="0"/>
              <a:t>29</a:t>
            </a:r>
            <a:r>
              <a:rPr lang="en-US" dirty="0"/>
              <a:t>, 599–600 </a:t>
            </a:r>
          </a:p>
        </p:txBody>
      </p:sp>
    </p:spTree>
    <p:extLst>
      <p:ext uri="{BB962C8B-B14F-4D97-AF65-F5344CB8AC3E}">
        <p14:creationId xmlns:p14="http://schemas.microsoft.com/office/powerpoint/2010/main" val="2533625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34" y="0"/>
            <a:ext cx="5450067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5334" y="3088123"/>
            <a:ext cx="5450067" cy="3660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88091" y="2614942"/>
            <a:ext cx="3079242" cy="24186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630322" y="6043077"/>
            <a:ext cx="3513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Iyer</a:t>
            </a:r>
            <a:r>
              <a:rPr lang="en-US" dirty="0" smtClean="0"/>
              <a:t> MK, </a:t>
            </a:r>
            <a:r>
              <a:rPr lang="en-US" dirty="0" err="1" smtClean="0"/>
              <a:t>Chinnaiyan</a:t>
            </a:r>
            <a:r>
              <a:rPr lang="en-US" dirty="0" smtClean="0"/>
              <a:t> AM (2011) </a:t>
            </a:r>
            <a:r>
              <a:rPr lang="en-US" i="1" dirty="0" smtClean="0"/>
              <a:t>Nature Biotechnology</a:t>
            </a:r>
            <a:r>
              <a:rPr lang="en-US" dirty="0" smtClean="0"/>
              <a:t> </a:t>
            </a:r>
            <a:r>
              <a:rPr lang="en-US" b="1" dirty="0" smtClean="0"/>
              <a:t>29</a:t>
            </a:r>
            <a:r>
              <a:rPr lang="en-US" dirty="0"/>
              <a:t>, 599–600 </a:t>
            </a:r>
          </a:p>
        </p:txBody>
      </p:sp>
    </p:spTree>
    <p:extLst>
      <p:ext uri="{BB962C8B-B14F-4D97-AF65-F5344CB8AC3E}">
        <p14:creationId xmlns:p14="http://schemas.microsoft.com/office/powerpoint/2010/main" val="1738789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34" y="0"/>
            <a:ext cx="5450067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5334" y="4246171"/>
            <a:ext cx="5450067" cy="25028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630322" y="6043077"/>
            <a:ext cx="3513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Iyer</a:t>
            </a:r>
            <a:r>
              <a:rPr lang="en-US" dirty="0" smtClean="0"/>
              <a:t> MK, </a:t>
            </a:r>
            <a:r>
              <a:rPr lang="en-US" dirty="0" err="1" smtClean="0"/>
              <a:t>Chinnaiyan</a:t>
            </a:r>
            <a:r>
              <a:rPr lang="en-US" dirty="0" smtClean="0"/>
              <a:t> AM (2011) </a:t>
            </a:r>
            <a:r>
              <a:rPr lang="en-US" i="1" dirty="0" smtClean="0"/>
              <a:t>Nature Biotechnology</a:t>
            </a:r>
            <a:r>
              <a:rPr lang="en-US" dirty="0" smtClean="0"/>
              <a:t> </a:t>
            </a:r>
            <a:r>
              <a:rPr lang="en-US" b="1" dirty="0" smtClean="0"/>
              <a:t>29</a:t>
            </a:r>
            <a:r>
              <a:rPr lang="en-US" dirty="0"/>
              <a:t>, 599–600 </a:t>
            </a:r>
          </a:p>
        </p:txBody>
      </p:sp>
    </p:spTree>
    <p:extLst>
      <p:ext uri="{BB962C8B-B14F-4D97-AF65-F5344CB8AC3E}">
        <p14:creationId xmlns:p14="http://schemas.microsoft.com/office/powerpoint/2010/main" val="1738789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311151"/>
            <a:ext cx="806489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“… is everything that is transcribed in a certain sample under certain conditions”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-&gt; What sequences are transcribed?</a:t>
            </a:r>
          </a:p>
          <a:p>
            <a:r>
              <a:rPr lang="en-US" sz="2000" dirty="0" smtClean="0"/>
              <a:t>-&gt; What are the transcripts?</a:t>
            </a:r>
          </a:p>
          <a:p>
            <a:r>
              <a:rPr lang="en-US" sz="2000" dirty="0" smtClean="0"/>
              <a:t>-&gt; What are their expression patterns?</a:t>
            </a:r>
          </a:p>
          <a:p>
            <a:r>
              <a:rPr lang="en-US" sz="2000" dirty="0" smtClean="0"/>
              <a:t>-&gt; What is their biological function? </a:t>
            </a:r>
          </a:p>
          <a:p>
            <a:r>
              <a:rPr lang="en-US" sz="2000" dirty="0" smtClean="0"/>
              <a:t>-&gt; How are they transcribed and regulated?</a:t>
            </a:r>
          </a:p>
          <a:p>
            <a:endParaRPr lang="en-US" sz="2000" dirty="0" smtClean="0"/>
          </a:p>
          <a:p>
            <a:r>
              <a:rPr lang="en-US" sz="2000" dirty="0"/>
              <a:t>High-throughput </a:t>
            </a:r>
            <a:r>
              <a:rPr lang="en-US" sz="2000" dirty="0" smtClean="0"/>
              <a:t>sequencing: </a:t>
            </a:r>
            <a:r>
              <a:rPr lang="en-US" sz="2000" dirty="0"/>
              <a:t>cost-efficient way to </a:t>
            </a:r>
            <a:r>
              <a:rPr lang="en-US" sz="2000" dirty="0" smtClean="0"/>
              <a:t>get </a:t>
            </a:r>
          </a:p>
          <a:p>
            <a:r>
              <a:rPr lang="en-US" sz="2000" dirty="0" smtClean="0"/>
              <a:t>reads from active transcripts.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711176" y="291252"/>
            <a:ext cx="766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</a:t>
            </a:r>
            <a:r>
              <a:rPr lang="en-US" sz="2800" dirty="0" err="1" smtClean="0"/>
              <a:t>transcriptome</a:t>
            </a:r>
            <a:r>
              <a:rPr lang="en-US" sz="2800" dirty="0" smtClean="0"/>
              <a:t>…</a:t>
            </a:r>
            <a:endParaRPr lang="en-US" sz="28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704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34" y="0"/>
            <a:ext cx="5450067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30322" y="6043077"/>
            <a:ext cx="3513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Iyer</a:t>
            </a:r>
            <a:r>
              <a:rPr lang="en-US" dirty="0" smtClean="0"/>
              <a:t> MK, </a:t>
            </a:r>
            <a:r>
              <a:rPr lang="en-US" dirty="0" err="1" smtClean="0"/>
              <a:t>Chinnaiyan</a:t>
            </a:r>
            <a:r>
              <a:rPr lang="en-US" dirty="0" smtClean="0"/>
              <a:t> AM (2011) </a:t>
            </a:r>
            <a:r>
              <a:rPr lang="en-US" i="1" dirty="0" smtClean="0"/>
              <a:t>Nature Biotechnology</a:t>
            </a:r>
            <a:r>
              <a:rPr lang="en-US" dirty="0" smtClean="0"/>
              <a:t> </a:t>
            </a:r>
            <a:r>
              <a:rPr lang="en-US" b="1" dirty="0" smtClean="0"/>
              <a:t>29</a:t>
            </a:r>
            <a:r>
              <a:rPr lang="en-US" dirty="0"/>
              <a:t>, 599–600 </a:t>
            </a:r>
          </a:p>
        </p:txBody>
      </p:sp>
    </p:spTree>
    <p:extLst>
      <p:ext uri="{BB962C8B-B14F-4D97-AF65-F5344CB8AC3E}">
        <p14:creationId xmlns:p14="http://schemas.microsoft.com/office/powerpoint/2010/main" val="1738789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Inchworm Algorithm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3700" y="1422400"/>
            <a:ext cx="58734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Decompose all reads into overlapping </a:t>
            </a:r>
            <a:r>
              <a:rPr lang="en-US" sz="2000" dirty="0" err="1" smtClean="0"/>
              <a:t>Kmers</a:t>
            </a:r>
            <a:r>
              <a:rPr lang="en-US" sz="2000" dirty="0" smtClean="0"/>
              <a:t> (25-mers)</a:t>
            </a:r>
          </a:p>
        </p:txBody>
      </p:sp>
      <p:grpSp>
        <p:nvGrpSpPr>
          <p:cNvPr id="3" name="Group 88"/>
          <p:cNvGrpSpPr/>
          <p:nvPr/>
        </p:nvGrpSpPr>
        <p:grpSpPr>
          <a:xfrm>
            <a:off x="406400" y="2260600"/>
            <a:ext cx="5708411" cy="2201295"/>
            <a:chOff x="406400" y="2260600"/>
            <a:chExt cx="5708411" cy="2201295"/>
          </a:xfrm>
        </p:grpSpPr>
        <p:sp>
          <p:nvSpPr>
            <p:cNvPr id="6" name="TextBox 5"/>
            <p:cNvSpPr txBox="1"/>
            <p:nvPr/>
          </p:nvSpPr>
          <p:spPr>
            <a:xfrm>
              <a:off x="406400" y="2260600"/>
              <a:ext cx="46683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Extend </a:t>
              </a:r>
              <a:r>
                <a:rPr lang="en-US" sz="2000" dirty="0" err="1" smtClean="0"/>
                <a:t>kmer</a:t>
              </a:r>
              <a:r>
                <a:rPr lang="en-US" sz="2000" dirty="0" smtClean="0"/>
                <a:t> at 3’ end, guided by coverage.</a:t>
              </a:r>
              <a:endParaRPr lang="en-US" sz="2000" dirty="0"/>
            </a:p>
          </p:txBody>
        </p:sp>
        <p:grpSp>
          <p:nvGrpSpPr>
            <p:cNvPr id="7" name="Group 85"/>
            <p:cNvGrpSpPr/>
            <p:nvPr/>
          </p:nvGrpSpPr>
          <p:grpSpPr>
            <a:xfrm>
              <a:off x="5191046" y="2594254"/>
              <a:ext cx="923765" cy="1867641"/>
              <a:chOff x="5191046" y="2594254"/>
              <a:chExt cx="923765" cy="1867641"/>
            </a:xfrm>
          </p:grpSpPr>
          <p:cxnSp>
            <p:nvCxnSpPr>
              <p:cNvPr id="57" name="Straight Connector 56"/>
              <p:cNvCxnSpPr>
                <a:stCxn id="56" idx="3"/>
              </p:cNvCxnSpPr>
              <p:nvPr/>
            </p:nvCxnSpPr>
            <p:spPr>
              <a:xfrm flipV="1">
                <a:off x="5216143" y="2963586"/>
                <a:ext cx="265643" cy="575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flipV="1">
                <a:off x="5191046" y="3354508"/>
                <a:ext cx="605536" cy="18466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>
                <a:stCxn id="56" idx="3"/>
              </p:cNvCxnSpPr>
              <p:nvPr/>
            </p:nvCxnSpPr>
            <p:spPr>
              <a:xfrm>
                <a:off x="5216143" y="3539174"/>
                <a:ext cx="580439" cy="18466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>
                <a:stCxn id="56" idx="3"/>
              </p:cNvCxnSpPr>
              <p:nvPr/>
            </p:nvCxnSpPr>
            <p:spPr>
              <a:xfrm>
                <a:off x="5216143" y="3539174"/>
                <a:ext cx="265643" cy="57510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TextBox 62"/>
              <p:cNvSpPr txBox="1"/>
              <p:nvPr/>
            </p:nvSpPr>
            <p:spPr>
              <a:xfrm>
                <a:off x="5457756" y="2594254"/>
                <a:ext cx="3302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G</a:t>
                </a:r>
                <a:endParaRPr lang="en-US" dirty="0"/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5796582" y="3072019"/>
                <a:ext cx="3182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A</a:t>
                </a:r>
                <a:endParaRPr lang="en-US" dirty="0"/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5798900" y="3615166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T</a:t>
                </a:r>
                <a:endParaRPr lang="en-US" dirty="0"/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5453429" y="4092563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C</a:t>
                </a:r>
                <a:endParaRPr lang="en-US" dirty="0"/>
              </a:p>
            </p:txBody>
          </p:sp>
        </p:grpSp>
      </p:grpSp>
      <p:grpSp>
        <p:nvGrpSpPr>
          <p:cNvPr id="8" name="Group 87"/>
          <p:cNvGrpSpPr/>
          <p:nvPr/>
        </p:nvGrpSpPr>
        <p:grpSpPr>
          <a:xfrm>
            <a:off x="393700" y="1828800"/>
            <a:ext cx="8016212" cy="2036665"/>
            <a:chOff x="393700" y="1828800"/>
            <a:chExt cx="8016212" cy="2036665"/>
          </a:xfrm>
        </p:grpSpPr>
        <p:sp>
          <p:nvSpPr>
            <p:cNvPr id="5" name="TextBox 4"/>
            <p:cNvSpPr txBox="1"/>
            <p:nvPr/>
          </p:nvSpPr>
          <p:spPr>
            <a:xfrm>
              <a:off x="393700" y="1828800"/>
              <a:ext cx="80162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Identify seed </a:t>
              </a:r>
              <a:r>
                <a:rPr lang="en-US" sz="2000" dirty="0" err="1" smtClean="0"/>
                <a:t>kmer</a:t>
              </a:r>
              <a:r>
                <a:rPr lang="en-US" sz="2000" dirty="0" smtClean="0"/>
                <a:t> as most abundant </a:t>
              </a:r>
              <a:r>
                <a:rPr lang="en-US" sz="2000" dirty="0" err="1" smtClean="0"/>
                <a:t>Kmer</a:t>
              </a:r>
              <a:r>
                <a:rPr lang="en-US" sz="2000" dirty="0" smtClean="0"/>
                <a:t>, ignoring low-complexity </a:t>
              </a:r>
              <a:r>
                <a:rPr lang="en-US" sz="2000" dirty="0" err="1" smtClean="0"/>
                <a:t>kmers</a:t>
              </a:r>
              <a:r>
                <a:rPr lang="en-US" sz="2000" dirty="0" smtClean="0"/>
                <a:t>.</a:t>
              </a:r>
              <a:endParaRPr lang="en-US" sz="2000" dirty="0"/>
            </a:p>
          </p:txBody>
        </p:sp>
        <p:grpSp>
          <p:nvGrpSpPr>
            <p:cNvPr id="9" name="Group 86"/>
            <p:cNvGrpSpPr/>
            <p:nvPr/>
          </p:nvGrpSpPr>
          <p:grpSpPr>
            <a:xfrm>
              <a:off x="4146619" y="3354508"/>
              <a:ext cx="1122276" cy="510957"/>
              <a:chOff x="4146619" y="3354508"/>
              <a:chExt cx="1122276" cy="510957"/>
            </a:xfrm>
          </p:grpSpPr>
          <p:sp>
            <p:nvSpPr>
              <p:cNvPr id="56" name="TextBox 55"/>
              <p:cNvSpPr txBox="1"/>
              <p:nvPr/>
            </p:nvSpPr>
            <p:spPr>
              <a:xfrm>
                <a:off x="4146619" y="3354508"/>
                <a:ext cx="10695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</a:rPr>
                  <a:t>GATTACA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5006233" y="3588466"/>
                <a:ext cx="26266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9</a:t>
                </a:r>
                <a:endParaRPr lang="en-US" sz="1200" dirty="0"/>
              </a:p>
            </p:txBody>
          </p:sp>
        </p:grpSp>
      </p:grpSp>
      <p:pic>
        <p:nvPicPr>
          <p:cNvPr id="21" name="Picture 20" descr="inchworm-logo-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40" y="165415"/>
            <a:ext cx="1159532" cy="115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71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Inchworm Algorithm</a:t>
            </a:r>
            <a:endParaRPr lang="en-US" dirty="0"/>
          </a:p>
        </p:txBody>
      </p:sp>
      <p:grpSp>
        <p:nvGrpSpPr>
          <p:cNvPr id="3" name="Group 85"/>
          <p:cNvGrpSpPr/>
          <p:nvPr/>
        </p:nvGrpSpPr>
        <p:grpSpPr>
          <a:xfrm>
            <a:off x="5191046" y="2594254"/>
            <a:ext cx="923765" cy="1867641"/>
            <a:chOff x="5191046" y="2594254"/>
            <a:chExt cx="923765" cy="1867641"/>
          </a:xfrm>
        </p:grpSpPr>
        <p:cxnSp>
          <p:nvCxnSpPr>
            <p:cNvPr id="57" name="Straight Connector 56"/>
            <p:cNvCxnSpPr/>
            <p:nvPr/>
          </p:nvCxnSpPr>
          <p:spPr>
            <a:xfrm flipV="1">
              <a:off x="5216143" y="2963586"/>
              <a:ext cx="265643" cy="575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flipV="1">
              <a:off x="5191046" y="3354508"/>
              <a:ext cx="605536" cy="18466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5216143" y="3539174"/>
              <a:ext cx="580439" cy="18466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5216143" y="3539174"/>
              <a:ext cx="265643" cy="5751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5457756" y="2594254"/>
              <a:ext cx="330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G</a:t>
              </a:r>
              <a:endParaRPr lang="en-US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796582" y="3072019"/>
              <a:ext cx="318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798900" y="3615166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</a:t>
              </a:r>
              <a:endParaRPr lang="en-US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5453429" y="4092563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</a:t>
              </a:r>
              <a:endParaRPr lang="en-US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591584" y="2770806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4</a:t>
              </a:r>
              <a:endParaRPr lang="en-US" sz="1200" dirty="0"/>
            </a:p>
          </p:txBody>
        </p:sp>
      </p:grpSp>
      <p:sp>
        <p:nvSpPr>
          <p:cNvPr id="24" name="Freeform 23"/>
          <p:cNvSpPr/>
          <p:nvPr/>
        </p:nvSpPr>
        <p:spPr>
          <a:xfrm>
            <a:off x="4406900" y="2590800"/>
            <a:ext cx="1485900" cy="1104900"/>
          </a:xfrm>
          <a:custGeom>
            <a:avLst/>
            <a:gdLst>
              <a:gd name="connsiteX0" fmla="*/ 1346200 w 1485900"/>
              <a:gd name="connsiteY0" fmla="*/ 25400 h 1104900"/>
              <a:gd name="connsiteX1" fmla="*/ 1079500 w 1485900"/>
              <a:gd name="connsiteY1" fmla="*/ 0 h 1104900"/>
              <a:gd name="connsiteX2" fmla="*/ 749300 w 1485900"/>
              <a:gd name="connsiteY2" fmla="*/ 762000 h 1104900"/>
              <a:gd name="connsiteX3" fmla="*/ 0 w 1485900"/>
              <a:gd name="connsiteY3" fmla="*/ 800100 h 1104900"/>
              <a:gd name="connsiteX4" fmla="*/ 0 w 1485900"/>
              <a:gd name="connsiteY4" fmla="*/ 1104900 h 1104900"/>
              <a:gd name="connsiteX5" fmla="*/ 673100 w 1485900"/>
              <a:gd name="connsiteY5" fmla="*/ 1066800 h 1104900"/>
              <a:gd name="connsiteX6" fmla="*/ 1485900 w 1485900"/>
              <a:gd name="connsiteY6" fmla="*/ 330200 h 1104900"/>
              <a:gd name="connsiteX7" fmla="*/ 1346200 w 1485900"/>
              <a:gd name="connsiteY7" fmla="*/ 25400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85900" h="1104900">
                <a:moveTo>
                  <a:pt x="1346200" y="25400"/>
                </a:moveTo>
                <a:lnTo>
                  <a:pt x="1079500" y="0"/>
                </a:lnTo>
                <a:lnTo>
                  <a:pt x="749300" y="762000"/>
                </a:lnTo>
                <a:lnTo>
                  <a:pt x="0" y="800100"/>
                </a:lnTo>
                <a:lnTo>
                  <a:pt x="0" y="1104900"/>
                </a:lnTo>
                <a:lnTo>
                  <a:pt x="673100" y="1066800"/>
                </a:lnTo>
                <a:lnTo>
                  <a:pt x="1485900" y="330200"/>
                </a:lnTo>
                <a:lnTo>
                  <a:pt x="1346200" y="25400"/>
                </a:lnTo>
                <a:close/>
              </a:path>
            </a:pathLst>
          </a:custGeom>
          <a:solidFill>
            <a:srgbClr val="CCFFCC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4146619" y="3354508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GATTACA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06233" y="3588466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9</a:t>
            </a:r>
            <a:endParaRPr lang="en-US" sz="1200" dirty="0"/>
          </a:p>
        </p:txBody>
      </p:sp>
      <p:pic>
        <p:nvPicPr>
          <p:cNvPr id="16" name="Picture 15" descr="inchworm-logo-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40" y="165415"/>
            <a:ext cx="1159532" cy="115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61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Inchworm Algorithm</a:t>
            </a:r>
            <a:endParaRPr lang="en-US" dirty="0"/>
          </a:p>
        </p:txBody>
      </p:sp>
      <p:grpSp>
        <p:nvGrpSpPr>
          <p:cNvPr id="3" name="Group 85"/>
          <p:cNvGrpSpPr/>
          <p:nvPr/>
        </p:nvGrpSpPr>
        <p:grpSpPr>
          <a:xfrm>
            <a:off x="5191046" y="2594254"/>
            <a:ext cx="1021845" cy="1867641"/>
            <a:chOff x="5191046" y="2594254"/>
            <a:chExt cx="1021845" cy="1867641"/>
          </a:xfrm>
        </p:grpSpPr>
        <p:cxnSp>
          <p:nvCxnSpPr>
            <p:cNvPr id="57" name="Straight Connector 56"/>
            <p:cNvCxnSpPr>
              <a:stCxn id="56" idx="3"/>
            </p:cNvCxnSpPr>
            <p:nvPr/>
          </p:nvCxnSpPr>
          <p:spPr>
            <a:xfrm flipV="1">
              <a:off x="5216143" y="2963586"/>
              <a:ext cx="265643" cy="575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flipV="1">
              <a:off x="5191046" y="3354508"/>
              <a:ext cx="605536" cy="18466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>
              <a:stCxn id="56" idx="3"/>
            </p:cNvCxnSpPr>
            <p:nvPr/>
          </p:nvCxnSpPr>
          <p:spPr>
            <a:xfrm>
              <a:off x="5216143" y="3539174"/>
              <a:ext cx="580439" cy="18466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stCxn id="56" idx="3"/>
            </p:cNvCxnSpPr>
            <p:nvPr/>
          </p:nvCxnSpPr>
          <p:spPr>
            <a:xfrm>
              <a:off x="5216143" y="3539174"/>
              <a:ext cx="265643" cy="5751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5457756" y="2594254"/>
              <a:ext cx="330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G</a:t>
              </a:r>
              <a:endParaRPr lang="en-US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796582" y="3072019"/>
              <a:ext cx="318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798900" y="3615166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</a:t>
              </a:r>
              <a:endParaRPr lang="en-US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5453429" y="4092563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</a:t>
              </a:r>
              <a:endParaRPr lang="en-US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591584" y="2770806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4</a:t>
              </a:r>
              <a:endParaRPr lang="en-US" sz="1200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950229" y="3238030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1</a:t>
              </a:r>
            </a:p>
          </p:txBody>
        </p:sp>
      </p:grpSp>
      <p:grpSp>
        <p:nvGrpSpPr>
          <p:cNvPr id="4" name="Group 86"/>
          <p:cNvGrpSpPr/>
          <p:nvPr/>
        </p:nvGrpSpPr>
        <p:grpSpPr>
          <a:xfrm>
            <a:off x="4146619" y="3354508"/>
            <a:ext cx="1122276" cy="510957"/>
            <a:chOff x="4146619" y="3354508"/>
            <a:chExt cx="1122276" cy="510957"/>
          </a:xfrm>
        </p:grpSpPr>
        <p:sp>
          <p:nvSpPr>
            <p:cNvPr id="56" name="TextBox 55"/>
            <p:cNvSpPr txBox="1"/>
            <p:nvPr/>
          </p:nvSpPr>
          <p:spPr>
            <a:xfrm>
              <a:off x="4146619" y="3354508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GATTACA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5006233" y="3588466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9</a:t>
              </a:r>
              <a:endParaRPr lang="en-US" sz="1200" dirty="0"/>
            </a:p>
          </p:txBody>
        </p:sp>
      </p:grpSp>
      <p:sp>
        <p:nvSpPr>
          <p:cNvPr id="24" name="Freeform 23"/>
          <p:cNvSpPr/>
          <p:nvPr/>
        </p:nvSpPr>
        <p:spPr>
          <a:xfrm>
            <a:off x="4406900" y="3086100"/>
            <a:ext cx="1955800" cy="609600"/>
          </a:xfrm>
          <a:custGeom>
            <a:avLst/>
            <a:gdLst>
              <a:gd name="connsiteX0" fmla="*/ 1346200 w 1485900"/>
              <a:gd name="connsiteY0" fmla="*/ 25400 h 1104900"/>
              <a:gd name="connsiteX1" fmla="*/ 1079500 w 1485900"/>
              <a:gd name="connsiteY1" fmla="*/ 0 h 1104900"/>
              <a:gd name="connsiteX2" fmla="*/ 749300 w 1485900"/>
              <a:gd name="connsiteY2" fmla="*/ 762000 h 1104900"/>
              <a:gd name="connsiteX3" fmla="*/ 0 w 1485900"/>
              <a:gd name="connsiteY3" fmla="*/ 800100 h 1104900"/>
              <a:gd name="connsiteX4" fmla="*/ 0 w 1485900"/>
              <a:gd name="connsiteY4" fmla="*/ 1104900 h 1104900"/>
              <a:gd name="connsiteX5" fmla="*/ 673100 w 1485900"/>
              <a:gd name="connsiteY5" fmla="*/ 1066800 h 1104900"/>
              <a:gd name="connsiteX6" fmla="*/ 1485900 w 1485900"/>
              <a:gd name="connsiteY6" fmla="*/ 330200 h 1104900"/>
              <a:gd name="connsiteX7" fmla="*/ 1346200 w 1485900"/>
              <a:gd name="connsiteY7" fmla="*/ 25400 h 1104900"/>
              <a:gd name="connsiteX0" fmla="*/ 1346200 w 1689100"/>
              <a:gd name="connsiteY0" fmla="*/ 25400 h 1104900"/>
              <a:gd name="connsiteX1" fmla="*/ 1079500 w 1689100"/>
              <a:gd name="connsiteY1" fmla="*/ 0 h 1104900"/>
              <a:gd name="connsiteX2" fmla="*/ 749300 w 1689100"/>
              <a:gd name="connsiteY2" fmla="*/ 762000 h 1104900"/>
              <a:gd name="connsiteX3" fmla="*/ 0 w 1689100"/>
              <a:gd name="connsiteY3" fmla="*/ 800100 h 1104900"/>
              <a:gd name="connsiteX4" fmla="*/ 0 w 1689100"/>
              <a:gd name="connsiteY4" fmla="*/ 1104900 h 1104900"/>
              <a:gd name="connsiteX5" fmla="*/ 673100 w 1689100"/>
              <a:gd name="connsiteY5" fmla="*/ 1066800 h 1104900"/>
              <a:gd name="connsiteX6" fmla="*/ 1689100 w 1689100"/>
              <a:gd name="connsiteY6" fmla="*/ 922614 h 1104900"/>
              <a:gd name="connsiteX7" fmla="*/ 1346200 w 1689100"/>
              <a:gd name="connsiteY7" fmla="*/ 25400 h 1104900"/>
              <a:gd name="connsiteX0" fmla="*/ 1739900 w 1739900"/>
              <a:gd name="connsiteY0" fmla="*/ 606146 h 1104900"/>
              <a:gd name="connsiteX1" fmla="*/ 1079500 w 1739900"/>
              <a:gd name="connsiteY1" fmla="*/ 0 h 1104900"/>
              <a:gd name="connsiteX2" fmla="*/ 749300 w 1739900"/>
              <a:gd name="connsiteY2" fmla="*/ 762000 h 1104900"/>
              <a:gd name="connsiteX3" fmla="*/ 0 w 1739900"/>
              <a:gd name="connsiteY3" fmla="*/ 800100 h 1104900"/>
              <a:gd name="connsiteX4" fmla="*/ 0 w 1739900"/>
              <a:gd name="connsiteY4" fmla="*/ 1104900 h 1104900"/>
              <a:gd name="connsiteX5" fmla="*/ 673100 w 1739900"/>
              <a:gd name="connsiteY5" fmla="*/ 1066800 h 1104900"/>
              <a:gd name="connsiteX6" fmla="*/ 1689100 w 1739900"/>
              <a:gd name="connsiteY6" fmla="*/ 922614 h 1104900"/>
              <a:gd name="connsiteX7" fmla="*/ 1739900 w 1739900"/>
              <a:gd name="connsiteY7" fmla="*/ 606146 h 1104900"/>
              <a:gd name="connsiteX0" fmla="*/ 1739900 w 1739900"/>
              <a:gd name="connsiteY0" fmla="*/ 110846 h 609600"/>
              <a:gd name="connsiteX1" fmla="*/ 1536700 w 1739900"/>
              <a:gd name="connsiteY1" fmla="*/ 0 h 609600"/>
              <a:gd name="connsiteX2" fmla="*/ 749300 w 1739900"/>
              <a:gd name="connsiteY2" fmla="*/ 266700 h 609600"/>
              <a:gd name="connsiteX3" fmla="*/ 0 w 1739900"/>
              <a:gd name="connsiteY3" fmla="*/ 304800 h 609600"/>
              <a:gd name="connsiteX4" fmla="*/ 0 w 1739900"/>
              <a:gd name="connsiteY4" fmla="*/ 609600 h 609600"/>
              <a:gd name="connsiteX5" fmla="*/ 673100 w 1739900"/>
              <a:gd name="connsiteY5" fmla="*/ 571500 h 609600"/>
              <a:gd name="connsiteX6" fmla="*/ 1689100 w 1739900"/>
              <a:gd name="connsiteY6" fmla="*/ 427314 h 609600"/>
              <a:gd name="connsiteX7" fmla="*/ 1739900 w 1739900"/>
              <a:gd name="connsiteY7" fmla="*/ 110846 h 609600"/>
              <a:gd name="connsiteX0" fmla="*/ 1739900 w 1739900"/>
              <a:gd name="connsiteY0" fmla="*/ 110846 h 609600"/>
              <a:gd name="connsiteX1" fmla="*/ 1536700 w 1739900"/>
              <a:gd name="connsiteY1" fmla="*/ 0 h 609600"/>
              <a:gd name="connsiteX2" fmla="*/ 749300 w 1739900"/>
              <a:gd name="connsiteY2" fmla="*/ 266700 h 609600"/>
              <a:gd name="connsiteX3" fmla="*/ 0 w 1739900"/>
              <a:gd name="connsiteY3" fmla="*/ 304800 h 609600"/>
              <a:gd name="connsiteX4" fmla="*/ 0 w 1739900"/>
              <a:gd name="connsiteY4" fmla="*/ 609600 h 609600"/>
              <a:gd name="connsiteX5" fmla="*/ 673100 w 1739900"/>
              <a:gd name="connsiteY5" fmla="*/ 571500 h 609600"/>
              <a:gd name="connsiteX6" fmla="*/ 1689100 w 1739900"/>
              <a:gd name="connsiteY6" fmla="*/ 427314 h 609600"/>
              <a:gd name="connsiteX7" fmla="*/ 1676400 w 1739900"/>
              <a:gd name="connsiteY7" fmla="*/ 419100 h 609600"/>
              <a:gd name="connsiteX8" fmla="*/ 1739900 w 1739900"/>
              <a:gd name="connsiteY8" fmla="*/ 110846 h 609600"/>
              <a:gd name="connsiteX0" fmla="*/ 1955800 w 1955800"/>
              <a:gd name="connsiteY0" fmla="*/ 110846 h 609600"/>
              <a:gd name="connsiteX1" fmla="*/ 1536700 w 1955800"/>
              <a:gd name="connsiteY1" fmla="*/ 0 h 609600"/>
              <a:gd name="connsiteX2" fmla="*/ 749300 w 1955800"/>
              <a:gd name="connsiteY2" fmla="*/ 266700 h 609600"/>
              <a:gd name="connsiteX3" fmla="*/ 0 w 1955800"/>
              <a:gd name="connsiteY3" fmla="*/ 304800 h 609600"/>
              <a:gd name="connsiteX4" fmla="*/ 0 w 1955800"/>
              <a:gd name="connsiteY4" fmla="*/ 609600 h 609600"/>
              <a:gd name="connsiteX5" fmla="*/ 673100 w 1955800"/>
              <a:gd name="connsiteY5" fmla="*/ 571500 h 609600"/>
              <a:gd name="connsiteX6" fmla="*/ 1689100 w 1955800"/>
              <a:gd name="connsiteY6" fmla="*/ 427314 h 609600"/>
              <a:gd name="connsiteX7" fmla="*/ 1676400 w 1955800"/>
              <a:gd name="connsiteY7" fmla="*/ 419100 h 609600"/>
              <a:gd name="connsiteX8" fmla="*/ 1955800 w 1955800"/>
              <a:gd name="connsiteY8" fmla="*/ 110846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5800" h="609600">
                <a:moveTo>
                  <a:pt x="1955800" y="110846"/>
                </a:moveTo>
                <a:lnTo>
                  <a:pt x="1536700" y="0"/>
                </a:lnTo>
                <a:lnTo>
                  <a:pt x="749300" y="266700"/>
                </a:lnTo>
                <a:lnTo>
                  <a:pt x="0" y="304800"/>
                </a:lnTo>
                <a:lnTo>
                  <a:pt x="0" y="609600"/>
                </a:lnTo>
                <a:lnTo>
                  <a:pt x="673100" y="571500"/>
                </a:lnTo>
                <a:lnTo>
                  <a:pt x="1689100" y="427314"/>
                </a:lnTo>
                <a:lnTo>
                  <a:pt x="1676400" y="419100"/>
                </a:lnTo>
                <a:lnTo>
                  <a:pt x="1955800" y="110846"/>
                </a:lnTo>
                <a:close/>
              </a:path>
            </a:pathLst>
          </a:custGeom>
          <a:solidFill>
            <a:srgbClr val="CCFFCC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inchworm-logo-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40" y="165415"/>
            <a:ext cx="1159532" cy="115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068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Inchworm Algorithm</a:t>
            </a:r>
            <a:endParaRPr lang="en-US" dirty="0"/>
          </a:p>
        </p:txBody>
      </p:sp>
      <p:grpSp>
        <p:nvGrpSpPr>
          <p:cNvPr id="3" name="Group 85"/>
          <p:cNvGrpSpPr/>
          <p:nvPr/>
        </p:nvGrpSpPr>
        <p:grpSpPr>
          <a:xfrm>
            <a:off x="5191046" y="2594254"/>
            <a:ext cx="1021845" cy="1867641"/>
            <a:chOff x="5191046" y="2594254"/>
            <a:chExt cx="1021845" cy="1867641"/>
          </a:xfrm>
        </p:grpSpPr>
        <p:cxnSp>
          <p:nvCxnSpPr>
            <p:cNvPr id="57" name="Straight Connector 56"/>
            <p:cNvCxnSpPr>
              <a:stCxn id="56" idx="3"/>
            </p:cNvCxnSpPr>
            <p:nvPr/>
          </p:nvCxnSpPr>
          <p:spPr>
            <a:xfrm flipV="1">
              <a:off x="5216143" y="2963586"/>
              <a:ext cx="265643" cy="575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flipV="1">
              <a:off x="5191046" y="3354508"/>
              <a:ext cx="605536" cy="18466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>
              <a:stCxn id="56" idx="3"/>
            </p:cNvCxnSpPr>
            <p:nvPr/>
          </p:nvCxnSpPr>
          <p:spPr>
            <a:xfrm>
              <a:off x="5216143" y="3539174"/>
              <a:ext cx="580439" cy="18466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stCxn id="56" idx="3"/>
            </p:cNvCxnSpPr>
            <p:nvPr/>
          </p:nvCxnSpPr>
          <p:spPr>
            <a:xfrm>
              <a:off x="5216143" y="3539174"/>
              <a:ext cx="265643" cy="5751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5457756" y="2594254"/>
              <a:ext cx="330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G</a:t>
              </a:r>
              <a:endParaRPr lang="en-US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796582" y="3072019"/>
              <a:ext cx="318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798900" y="3615166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</a:t>
              </a:r>
              <a:endParaRPr lang="en-US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5453429" y="4092563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</a:t>
              </a:r>
              <a:endParaRPr lang="en-US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591584" y="2770806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4</a:t>
              </a:r>
              <a:endParaRPr lang="en-US" sz="1200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950229" y="3238030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1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928949" y="3802958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0</a:t>
              </a:r>
              <a:endParaRPr lang="en-US" sz="1200" dirty="0"/>
            </a:p>
          </p:txBody>
        </p:sp>
      </p:grpSp>
      <p:grpSp>
        <p:nvGrpSpPr>
          <p:cNvPr id="4" name="Group 86"/>
          <p:cNvGrpSpPr/>
          <p:nvPr/>
        </p:nvGrpSpPr>
        <p:grpSpPr>
          <a:xfrm>
            <a:off x="4146619" y="3354508"/>
            <a:ext cx="1122276" cy="510957"/>
            <a:chOff x="4146619" y="3354508"/>
            <a:chExt cx="1122276" cy="510957"/>
          </a:xfrm>
        </p:grpSpPr>
        <p:sp>
          <p:nvSpPr>
            <p:cNvPr id="56" name="TextBox 55"/>
            <p:cNvSpPr txBox="1"/>
            <p:nvPr/>
          </p:nvSpPr>
          <p:spPr>
            <a:xfrm>
              <a:off x="4146619" y="3354508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GATTACA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5006233" y="3588466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9</a:t>
              </a:r>
              <a:endParaRPr lang="en-US" sz="1200" dirty="0"/>
            </a:p>
          </p:txBody>
        </p:sp>
      </p:grpSp>
      <p:sp>
        <p:nvSpPr>
          <p:cNvPr id="24" name="Freeform 23"/>
          <p:cNvSpPr/>
          <p:nvPr/>
        </p:nvSpPr>
        <p:spPr>
          <a:xfrm>
            <a:off x="4406900" y="3352800"/>
            <a:ext cx="1955800" cy="800100"/>
          </a:xfrm>
          <a:custGeom>
            <a:avLst/>
            <a:gdLst>
              <a:gd name="connsiteX0" fmla="*/ 1346200 w 1485900"/>
              <a:gd name="connsiteY0" fmla="*/ 25400 h 1104900"/>
              <a:gd name="connsiteX1" fmla="*/ 1079500 w 1485900"/>
              <a:gd name="connsiteY1" fmla="*/ 0 h 1104900"/>
              <a:gd name="connsiteX2" fmla="*/ 749300 w 1485900"/>
              <a:gd name="connsiteY2" fmla="*/ 762000 h 1104900"/>
              <a:gd name="connsiteX3" fmla="*/ 0 w 1485900"/>
              <a:gd name="connsiteY3" fmla="*/ 800100 h 1104900"/>
              <a:gd name="connsiteX4" fmla="*/ 0 w 1485900"/>
              <a:gd name="connsiteY4" fmla="*/ 1104900 h 1104900"/>
              <a:gd name="connsiteX5" fmla="*/ 673100 w 1485900"/>
              <a:gd name="connsiteY5" fmla="*/ 1066800 h 1104900"/>
              <a:gd name="connsiteX6" fmla="*/ 1485900 w 1485900"/>
              <a:gd name="connsiteY6" fmla="*/ 330200 h 1104900"/>
              <a:gd name="connsiteX7" fmla="*/ 1346200 w 1485900"/>
              <a:gd name="connsiteY7" fmla="*/ 25400 h 1104900"/>
              <a:gd name="connsiteX0" fmla="*/ 1346200 w 1689100"/>
              <a:gd name="connsiteY0" fmla="*/ 25400 h 1104900"/>
              <a:gd name="connsiteX1" fmla="*/ 1079500 w 1689100"/>
              <a:gd name="connsiteY1" fmla="*/ 0 h 1104900"/>
              <a:gd name="connsiteX2" fmla="*/ 749300 w 1689100"/>
              <a:gd name="connsiteY2" fmla="*/ 762000 h 1104900"/>
              <a:gd name="connsiteX3" fmla="*/ 0 w 1689100"/>
              <a:gd name="connsiteY3" fmla="*/ 800100 h 1104900"/>
              <a:gd name="connsiteX4" fmla="*/ 0 w 1689100"/>
              <a:gd name="connsiteY4" fmla="*/ 1104900 h 1104900"/>
              <a:gd name="connsiteX5" fmla="*/ 673100 w 1689100"/>
              <a:gd name="connsiteY5" fmla="*/ 1066800 h 1104900"/>
              <a:gd name="connsiteX6" fmla="*/ 1689100 w 1689100"/>
              <a:gd name="connsiteY6" fmla="*/ 922614 h 1104900"/>
              <a:gd name="connsiteX7" fmla="*/ 1346200 w 1689100"/>
              <a:gd name="connsiteY7" fmla="*/ 25400 h 1104900"/>
              <a:gd name="connsiteX0" fmla="*/ 1739900 w 1739900"/>
              <a:gd name="connsiteY0" fmla="*/ 606146 h 1104900"/>
              <a:gd name="connsiteX1" fmla="*/ 1079500 w 1739900"/>
              <a:gd name="connsiteY1" fmla="*/ 0 h 1104900"/>
              <a:gd name="connsiteX2" fmla="*/ 749300 w 1739900"/>
              <a:gd name="connsiteY2" fmla="*/ 762000 h 1104900"/>
              <a:gd name="connsiteX3" fmla="*/ 0 w 1739900"/>
              <a:gd name="connsiteY3" fmla="*/ 800100 h 1104900"/>
              <a:gd name="connsiteX4" fmla="*/ 0 w 1739900"/>
              <a:gd name="connsiteY4" fmla="*/ 1104900 h 1104900"/>
              <a:gd name="connsiteX5" fmla="*/ 673100 w 1739900"/>
              <a:gd name="connsiteY5" fmla="*/ 1066800 h 1104900"/>
              <a:gd name="connsiteX6" fmla="*/ 1689100 w 1739900"/>
              <a:gd name="connsiteY6" fmla="*/ 922614 h 1104900"/>
              <a:gd name="connsiteX7" fmla="*/ 1739900 w 1739900"/>
              <a:gd name="connsiteY7" fmla="*/ 606146 h 1104900"/>
              <a:gd name="connsiteX0" fmla="*/ 1739900 w 1739900"/>
              <a:gd name="connsiteY0" fmla="*/ 110846 h 609600"/>
              <a:gd name="connsiteX1" fmla="*/ 1536700 w 1739900"/>
              <a:gd name="connsiteY1" fmla="*/ 0 h 609600"/>
              <a:gd name="connsiteX2" fmla="*/ 749300 w 1739900"/>
              <a:gd name="connsiteY2" fmla="*/ 266700 h 609600"/>
              <a:gd name="connsiteX3" fmla="*/ 0 w 1739900"/>
              <a:gd name="connsiteY3" fmla="*/ 304800 h 609600"/>
              <a:gd name="connsiteX4" fmla="*/ 0 w 1739900"/>
              <a:gd name="connsiteY4" fmla="*/ 609600 h 609600"/>
              <a:gd name="connsiteX5" fmla="*/ 673100 w 1739900"/>
              <a:gd name="connsiteY5" fmla="*/ 571500 h 609600"/>
              <a:gd name="connsiteX6" fmla="*/ 1689100 w 1739900"/>
              <a:gd name="connsiteY6" fmla="*/ 427314 h 609600"/>
              <a:gd name="connsiteX7" fmla="*/ 1739900 w 1739900"/>
              <a:gd name="connsiteY7" fmla="*/ 110846 h 609600"/>
              <a:gd name="connsiteX0" fmla="*/ 1739900 w 1739900"/>
              <a:gd name="connsiteY0" fmla="*/ 110846 h 609600"/>
              <a:gd name="connsiteX1" fmla="*/ 1536700 w 1739900"/>
              <a:gd name="connsiteY1" fmla="*/ 0 h 609600"/>
              <a:gd name="connsiteX2" fmla="*/ 749300 w 1739900"/>
              <a:gd name="connsiteY2" fmla="*/ 266700 h 609600"/>
              <a:gd name="connsiteX3" fmla="*/ 0 w 1739900"/>
              <a:gd name="connsiteY3" fmla="*/ 304800 h 609600"/>
              <a:gd name="connsiteX4" fmla="*/ 0 w 1739900"/>
              <a:gd name="connsiteY4" fmla="*/ 609600 h 609600"/>
              <a:gd name="connsiteX5" fmla="*/ 673100 w 1739900"/>
              <a:gd name="connsiteY5" fmla="*/ 571500 h 609600"/>
              <a:gd name="connsiteX6" fmla="*/ 1689100 w 1739900"/>
              <a:gd name="connsiteY6" fmla="*/ 427314 h 609600"/>
              <a:gd name="connsiteX7" fmla="*/ 1676400 w 1739900"/>
              <a:gd name="connsiteY7" fmla="*/ 419100 h 609600"/>
              <a:gd name="connsiteX8" fmla="*/ 1739900 w 1739900"/>
              <a:gd name="connsiteY8" fmla="*/ 110846 h 609600"/>
              <a:gd name="connsiteX0" fmla="*/ 1955800 w 1955800"/>
              <a:gd name="connsiteY0" fmla="*/ 110846 h 609600"/>
              <a:gd name="connsiteX1" fmla="*/ 1536700 w 1955800"/>
              <a:gd name="connsiteY1" fmla="*/ 0 h 609600"/>
              <a:gd name="connsiteX2" fmla="*/ 749300 w 1955800"/>
              <a:gd name="connsiteY2" fmla="*/ 266700 h 609600"/>
              <a:gd name="connsiteX3" fmla="*/ 0 w 1955800"/>
              <a:gd name="connsiteY3" fmla="*/ 304800 h 609600"/>
              <a:gd name="connsiteX4" fmla="*/ 0 w 1955800"/>
              <a:gd name="connsiteY4" fmla="*/ 609600 h 609600"/>
              <a:gd name="connsiteX5" fmla="*/ 673100 w 1955800"/>
              <a:gd name="connsiteY5" fmla="*/ 571500 h 609600"/>
              <a:gd name="connsiteX6" fmla="*/ 1689100 w 1955800"/>
              <a:gd name="connsiteY6" fmla="*/ 427314 h 609600"/>
              <a:gd name="connsiteX7" fmla="*/ 1676400 w 1955800"/>
              <a:gd name="connsiteY7" fmla="*/ 419100 h 609600"/>
              <a:gd name="connsiteX8" fmla="*/ 1955800 w 1955800"/>
              <a:gd name="connsiteY8" fmla="*/ 110846 h 609600"/>
              <a:gd name="connsiteX0" fmla="*/ 1955800 w 1955800"/>
              <a:gd name="connsiteY0" fmla="*/ 110846 h 980771"/>
              <a:gd name="connsiteX1" fmla="*/ 1536700 w 1955800"/>
              <a:gd name="connsiteY1" fmla="*/ 0 h 980771"/>
              <a:gd name="connsiteX2" fmla="*/ 749300 w 1955800"/>
              <a:gd name="connsiteY2" fmla="*/ 266700 h 980771"/>
              <a:gd name="connsiteX3" fmla="*/ 0 w 1955800"/>
              <a:gd name="connsiteY3" fmla="*/ 304800 h 980771"/>
              <a:gd name="connsiteX4" fmla="*/ 0 w 1955800"/>
              <a:gd name="connsiteY4" fmla="*/ 609600 h 980771"/>
              <a:gd name="connsiteX5" fmla="*/ 673100 w 1955800"/>
              <a:gd name="connsiteY5" fmla="*/ 571500 h 980771"/>
              <a:gd name="connsiteX6" fmla="*/ 1689100 w 1955800"/>
              <a:gd name="connsiteY6" fmla="*/ 427314 h 980771"/>
              <a:gd name="connsiteX7" fmla="*/ 1676400 w 1955800"/>
              <a:gd name="connsiteY7" fmla="*/ 419100 h 980771"/>
              <a:gd name="connsiteX8" fmla="*/ 1863918 w 1955800"/>
              <a:gd name="connsiteY8" fmla="*/ 980771 h 980771"/>
              <a:gd name="connsiteX9" fmla="*/ 1955800 w 1955800"/>
              <a:gd name="connsiteY9" fmla="*/ 110846 h 980771"/>
              <a:gd name="connsiteX0" fmla="*/ 1955800 w 1955800"/>
              <a:gd name="connsiteY0" fmla="*/ 110846 h 980771"/>
              <a:gd name="connsiteX1" fmla="*/ 1536700 w 1955800"/>
              <a:gd name="connsiteY1" fmla="*/ 0 h 980771"/>
              <a:gd name="connsiteX2" fmla="*/ 749300 w 1955800"/>
              <a:gd name="connsiteY2" fmla="*/ 266700 h 980771"/>
              <a:gd name="connsiteX3" fmla="*/ 0 w 1955800"/>
              <a:gd name="connsiteY3" fmla="*/ 304800 h 980771"/>
              <a:gd name="connsiteX4" fmla="*/ 0 w 1955800"/>
              <a:gd name="connsiteY4" fmla="*/ 609600 h 980771"/>
              <a:gd name="connsiteX5" fmla="*/ 673100 w 1955800"/>
              <a:gd name="connsiteY5" fmla="*/ 571500 h 980771"/>
              <a:gd name="connsiteX6" fmla="*/ 1689100 w 1955800"/>
              <a:gd name="connsiteY6" fmla="*/ 427314 h 980771"/>
              <a:gd name="connsiteX7" fmla="*/ 1676400 w 1955800"/>
              <a:gd name="connsiteY7" fmla="*/ 917271 h 980771"/>
              <a:gd name="connsiteX8" fmla="*/ 1863918 w 1955800"/>
              <a:gd name="connsiteY8" fmla="*/ 980771 h 980771"/>
              <a:gd name="connsiteX9" fmla="*/ 1955800 w 1955800"/>
              <a:gd name="connsiteY9" fmla="*/ 110846 h 980771"/>
              <a:gd name="connsiteX0" fmla="*/ 1955800 w 1955800"/>
              <a:gd name="connsiteY0" fmla="*/ 110846 h 980771"/>
              <a:gd name="connsiteX1" fmla="*/ 1536700 w 1955800"/>
              <a:gd name="connsiteY1" fmla="*/ 0 h 980771"/>
              <a:gd name="connsiteX2" fmla="*/ 749300 w 1955800"/>
              <a:gd name="connsiteY2" fmla="*/ 266700 h 980771"/>
              <a:gd name="connsiteX3" fmla="*/ 0 w 1955800"/>
              <a:gd name="connsiteY3" fmla="*/ 304800 h 980771"/>
              <a:gd name="connsiteX4" fmla="*/ 0 w 1955800"/>
              <a:gd name="connsiteY4" fmla="*/ 609600 h 980771"/>
              <a:gd name="connsiteX5" fmla="*/ 673100 w 1955800"/>
              <a:gd name="connsiteY5" fmla="*/ 571500 h 980771"/>
              <a:gd name="connsiteX6" fmla="*/ 1190818 w 1955800"/>
              <a:gd name="connsiteY6" fmla="*/ 701952 h 980771"/>
              <a:gd name="connsiteX7" fmla="*/ 1676400 w 1955800"/>
              <a:gd name="connsiteY7" fmla="*/ 917271 h 980771"/>
              <a:gd name="connsiteX8" fmla="*/ 1863918 w 1955800"/>
              <a:gd name="connsiteY8" fmla="*/ 980771 h 980771"/>
              <a:gd name="connsiteX9" fmla="*/ 1955800 w 1955800"/>
              <a:gd name="connsiteY9" fmla="*/ 110846 h 980771"/>
              <a:gd name="connsiteX0" fmla="*/ 1955800 w 1955800"/>
              <a:gd name="connsiteY0" fmla="*/ 771716 h 980771"/>
              <a:gd name="connsiteX1" fmla="*/ 1536700 w 1955800"/>
              <a:gd name="connsiteY1" fmla="*/ 0 h 980771"/>
              <a:gd name="connsiteX2" fmla="*/ 749300 w 1955800"/>
              <a:gd name="connsiteY2" fmla="*/ 266700 h 980771"/>
              <a:gd name="connsiteX3" fmla="*/ 0 w 1955800"/>
              <a:gd name="connsiteY3" fmla="*/ 304800 h 980771"/>
              <a:gd name="connsiteX4" fmla="*/ 0 w 1955800"/>
              <a:gd name="connsiteY4" fmla="*/ 609600 h 980771"/>
              <a:gd name="connsiteX5" fmla="*/ 673100 w 1955800"/>
              <a:gd name="connsiteY5" fmla="*/ 571500 h 980771"/>
              <a:gd name="connsiteX6" fmla="*/ 1190818 w 1955800"/>
              <a:gd name="connsiteY6" fmla="*/ 701952 h 980771"/>
              <a:gd name="connsiteX7" fmla="*/ 1676400 w 1955800"/>
              <a:gd name="connsiteY7" fmla="*/ 917271 h 980771"/>
              <a:gd name="connsiteX8" fmla="*/ 1863918 w 1955800"/>
              <a:gd name="connsiteY8" fmla="*/ 980771 h 980771"/>
              <a:gd name="connsiteX9" fmla="*/ 1955800 w 1955800"/>
              <a:gd name="connsiteY9" fmla="*/ 771716 h 980771"/>
              <a:gd name="connsiteX0" fmla="*/ 1955800 w 1955800"/>
              <a:gd name="connsiteY0" fmla="*/ 771716 h 980771"/>
              <a:gd name="connsiteX1" fmla="*/ 1536700 w 1955800"/>
              <a:gd name="connsiteY1" fmla="*/ 0 h 980771"/>
              <a:gd name="connsiteX2" fmla="*/ 1536700 w 1955800"/>
              <a:gd name="connsiteY2" fmla="*/ 533400 h 980771"/>
              <a:gd name="connsiteX3" fmla="*/ 749300 w 1955800"/>
              <a:gd name="connsiteY3" fmla="*/ 266700 h 980771"/>
              <a:gd name="connsiteX4" fmla="*/ 0 w 1955800"/>
              <a:gd name="connsiteY4" fmla="*/ 304800 h 980771"/>
              <a:gd name="connsiteX5" fmla="*/ 0 w 1955800"/>
              <a:gd name="connsiteY5" fmla="*/ 609600 h 980771"/>
              <a:gd name="connsiteX6" fmla="*/ 673100 w 1955800"/>
              <a:gd name="connsiteY6" fmla="*/ 571500 h 980771"/>
              <a:gd name="connsiteX7" fmla="*/ 1190818 w 1955800"/>
              <a:gd name="connsiteY7" fmla="*/ 701952 h 980771"/>
              <a:gd name="connsiteX8" fmla="*/ 1676400 w 1955800"/>
              <a:gd name="connsiteY8" fmla="*/ 917271 h 980771"/>
              <a:gd name="connsiteX9" fmla="*/ 1863918 w 1955800"/>
              <a:gd name="connsiteY9" fmla="*/ 980771 h 980771"/>
              <a:gd name="connsiteX10" fmla="*/ 1955800 w 1955800"/>
              <a:gd name="connsiteY10" fmla="*/ 771716 h 980771"/>
              <a:gd name="connsiteX0" fmla="*/ 1955800 w 1955800"/>
              <a:gd name="connsiteY0" fmla="*/ 505016 h 714071"/>
              <a:gd name="connsiteX1" fmla="*/ 1930400 w 1955800"/>
              <a:gd name="connsiteY1" fmla="*/ 445881 h 714071"/>
              <a:gd name="connsiteX2" fmla="*/ 1536700 w 1955800"/>
              <a:gd name="connsiteY2" fmla="*/ 266700 h 714071"/>
              <a:gd name="connsiteX3" fmla="*/ 749300 w 1955800"/>
              <a:gd name="connsiteY3" fmla="*/ 0 h 714071"/>
              <a:gd name="connsiteX4" fmla="*/ 0 w 1955800"/>
              <a:gd name="connsiteY4" fmla="*/ 38100 h 714071"/>
              <a:gd name="connsiteX5" fmla="*/ 0 w 1955800"/>
              <a:gd name="connsiteY5" fmla="*/ 342900 h 714071"/>
              <a:gd name="connsiteX6" fmla="*/ 673100 w 1955800"/>
              <a:gd name="connsiteY6" fmla="*/ 304800 h 714071"/>
              <a:gd name="connsiteX7" fmla="*/ 1190818 w 1955800"/>
              <a:gd name="connsiteY7" fmla="*/ 435252 h 714071"/>
              <a:gd name="connsiteX8" fmla="*/ 1676400 w 1955800"/>
              <a:gd name="connsiteY8" fmla="*/ 650571 h 714071"/>
              <a:gd name="connsiteX9" fmla="*/ 1863918 w 1955800"/>
              <a:gd name="connsiteY9" fmla="*/ 714071 h 714071"/>
              <a:gd name="connsiteX10" fmla="*/ 1955800 w 1955800"/>
              <a:gd name="connsiteY10" fmla="*/ 505016 h 714071"/>
              <a:gd name="connsiteX0" fmla="*/ 1955800 w 1955800"/>
              <a:gd name="connsiteY0" fmla="*/ 505016 h 714071"/>
              <a:gd name="connsiteX1" fmla="*/ 1930400 w 1955800"/>
              <a:gd name="connsiteY1" fmla="*/ 445881 h 714071"/>
              <a:gd name="connsiteX2" fmla="*/ 1536700 w 1955800"/>
              <a:gd name="connsiteY2" fmla="*/ 266700 h 714071"/>
              <a:gd name="connsiteX3" fmla="*/ 749300 w 1955800"/>
              <a:gd name="connsiteY3" fmla="*/ 0 h 714071"/>
              <a:gd name="connsiteX4" fmla="*/ 0 w 1955800"/>
              <a:gd name="connsiteY4" fmla="*/ 38100 h 714071"/>
              <a:gd name="connsiteX5" fmla="*/ 0 w 1955800"/>
              <a:gd name="connsiteY5" fmla="*/ 342900 h 714071"/>
              <a:gd name="connsiteX6" fmla="*/ 673100 w 1955800"/>
              <a:gd name="connsiteY6" fmla="*/ 304800 h 714071"/>
              <a:gd name="connsiteX7" fmla="*/ 1190818 w 1955800"/>
              <a:gd name="connsiteY7" fmla="*/ 435252 h 714071"/>
              <a:gd name="connsiteX8" fmla="*/ 1406718 w 1955800"/>
              <a:gd name="connsiteY8" fmla="*/ 650571 h 714071"/>
              <a:gd name="connsiteX9" fmla="*/ 1863918 w 1955800"/>
              <a:gd name="connsiteY9" fmla="*/ 714071 h 714071"/>
              <a:gd name="connsiteX10" fmla="*/ 1955800 w 1955800"/>
              <a:gd name="connsiteY10" fmla="*/ 505016 h 714071"/>
              <a:gd name="connsiteX0" fmla="*/ 1955800 w 2235200"/>
              <a:gd name="connsiteY0" fmla="*/ 505016 h 714071"/>
              <a:gd name="connsiteX1" fmla="*/ 1930400 w 2235200"/>
              <a:gd name="connsiteY1" fmla="*/ 445881 h 714071"/>
              <a:gd name="connsiteX2" fmla="*/ 1536700 w 2235200"/>
              <a:gd name="connsiteY2" fmla="*/ 266700 h 714071"/>
              <a:gd name="connsiteX3" fmla="*/ 749300 w 2235200"/>
              <a:gd name="connsiteY3" fmla="*/ 0 h 714071"/>
              <a:gd name="connsiteX4" fmla="*/ 0 w 2235200"/>
              <a:gd name="connsiteY4" fmla="*/ 38100 h 714071"/>
              <a:gd name="connsiteX5" fmla="*/ 0 w 2235200"/>
              <a:gd name="connsiteY5" fmla="*/ 342900 h 714071"/>
              <a:gd name="connsiteX6" fmla="*/ 673100 w 2235200"/>
              <a:gd name="connsiteY6" fmla="*/ 304800 h 714071"/>
              <a:gd name="connsiteX7" fmla="*/ 1190818 w 2235200"/>
              <a:gd name="connsiteY7" fmla="*/ 435252 h 714071"/>
              <a:gd name="connsiteX8" fmla="*/ 1406718 w 2235200"/>
              <a:gd name="connsiteY8" fmla="*/ 650571 h 714071"/>
              <a:gd name="connsiteX9" fmla="*/ 1863918 w 2235200"/>
              <a:gd name="connsiteY9" fmla="*/ 714071 h 714071"/>
              <a:gd name="connsiteX10" fmla="*/ 2235200 w 2235200"/>
              <a:gd name="connsiteY10" fmla="*/ 698500 h 714071"/>
              <a:gd name="connsiteX11" fmla="*/ 1955800 w 2235200"/>
              <a:gd name="connsiteY11" fmla="*/ 505016 h 714071"/>
              <a:gd name="connsiteX0" fmla="*/ 1955800 w 2235200"/>
              <a:gd name="connsiteY0" fmla="*/ 505016 h 714071"/>
              <a:gd name="connsiteX1" fmla="*/ 1930400 w 2235200"/>
              <a:gd name="connsiteY1" fmla="*/ 445881 h 714071"/>
              <a:gd name="connsiteX2" fmla="*/ 1536700 w 2235200"/>
              <a:gd name="connsiteY2" fmla="*/ 266700 h 714071"/>
              <a:gd name="connsiteX3" fmla="*/ 749300 w 2235200"/>
              <a:gd name="connsiteY3" fmla="*/ 0 h 714071"/>
              <a:gd name="connsiteX4" fmla="*/ 0 w 2235200"/>
              <a:gd name="connsiteY4" fmla="*/ 38100 h 714071"/>
              <a:gd name="connsiteX5" fmla="*/ 0 w 2235200"/>
              <a:gd name="connsiteY5" fmla="*/ 342900 h 714071"/>
              <a:gd name="connsiteX6" fmla="*/ 673100 w 2235200"/>
              <a:gd name="connsiteY6" fmla="*/ 304800 h 714071"/>
              <a:gd name="connsiteX7" fmla="*/ 1190818 w 2235200"/>
              <a:gd name="connsiteY7" fmla="*/ 435252 h 714071"/>
              <a:gd name="connsiteX8" fmla="*/ 1406718 w 2235200"/>
              <a:gd name="connsiteY8" fmla="*/ 650571 h 714071"/>
              <a:gd name="connsiteX9" fmla="*/ 1607327 w 2235200"/>
              <a:gd name="connsiteY9" fmla="*/ 714071 h 714071"/>
              <a:gd name="connsiteX10" fmla="*/ 2235200 w 2235200"/>
              <a:gd name="connsiteY10" fmla="*/ 698500 h 714071"/>
              <a:gd name="connsiteX11" fmla="*/ 1955800 w 2235200"/>
              <a:gd name="connsiteY11" fmla="*/ 505016 h 714071"/>
              <a:gd name="connsiteX0" fmla="*/ 1955800 w 2235200"/>
              <a:gd name="connsiteY0" fmla="*/ 505016 h 714071"/>
              <a:gd name="connsiteX1" fmla="*/ 1930400 w 2235200"/>
              <a:gd name="connsiteY1" fmla="*/ 445881 h 714071"/>
              <a:gd name="connsiteX2" fmla="*/ 1536700 w 2235200"/>
              <a:gd name="connsiteY2" fmla="*/ 266700 h 714071"/>
              <a:gd name="connsiteX3" fmla="*/ 749300 w 2235200"/>
              <a:gd name="connsiteY3" fmla="*/ 0 h 714071"/>
              <a:gd name="connsiteX4" fmla="*/ 0 w 2235200"/>
              <a:gd name="connsiteY4" fmla="*/ 38100 h 714071"/>
              <a:gd name="connsiteX5" fmla="*/ 0 w 2235200"/>
              <a:gd name="connsiteY5" fmla="*/ 342900 h 714071"/>
              <a:gd name="connsiteX6" fmla="*/ 673100 w 2235200"/>
              <a:gd name="connsiteY6" fmla="*/ 304800 h 714071"/>
              <a:gd name="connsiteX7" fmla="*/ 1190818 w 2235200"/>
              <a:gd name="connsiteY7" fmla="*/ 435252 h 714071"/>
              <a:gd name="connsiteX8" fmla="*/ 1406718 w 2235200"/>
              <a:gd name="connsiteY8" fmla="*/ 650571 h 714071"/>
              <a:gd name="connsiteX9" fmla="*/ 1607327 w 2235200"/>
              <a:gd name="connsiteY9" fmla="*/ 714071 h 714071"/>
              <a:gd name="connsiteX10" fmla="*/ 2235200 w 2235200"/>
              <a:gd name="connsiteY10" fmla="*/ 698500 h 714071"/>
              <a:gd name="connsiteX11" fmla="*/ 1790700 w 2235200"/>
              <a:gd name="connsiteY11" fmla="*/ 698500 h 714071"/>
              <a:gd name="connsiteX12" fmla="*/ 1955800 w 2235200"/>
              <a:gd name="connsiteY12" fmla="*/ 505016 h 714071"/>
              <a:gd name="connsiteX0" fmla="*/ 1790700 w 2326640"/>
              <a:gd name="connsiteY0" fmla="*/ 698500 h 789940"/>
              <a:gd name="connsiteX1" fmla="*/ 1955800 w 2326640"/>
              <a:gd name="connsiteY1" fmla="*/ 505016 h 789940"/>
              <a:gd name="connsiteX2" fmla="*/ 1930400 w 2326640"/>
              <a:gd name="connsiteY2" fmla="*/ 445881 h 789940"/>
              <a:gd name="connsiteX3" fmla="*/ 1536700 w 2326640"/>
              <a:gd name="connsiteY3" fmla="*/ 266700 h 789940"/>
              <a:gd name="connsiteX4" fmla="*/ 749300 w 2326640"/>
              <a:gd name="connsiteY4" fmla="*/ 0 h 789940"/>
              <a:gd name="connsiteX5" fmla="*/ 0 w 2326640"/>
              <a:gd name="connsiteY5" fmla="*/ 38100 h 789940"/>
              <a:gd name="connsiteX6" fmla="*/ 0 w 2326640"/>
              <a:gd name="connsiteY6" fmla="*/ 342900 h 789940"/>
              <a:gd name="connsiteX7" fmla="*/ 673100 w 2326640"/>
              <a:gd name="connsiteY7" fmla="*/ 304800 h 789940"/>
              <a:gd name="connsiteX8" fmla="*/ 1190818 w 2326640"/>
              <a:gd name="connsiteY8" fmla="*/ 435252 h 789940"/>
              <a:gd name="connsiteX9" fmla="*/ 1406718 w 2326640"/>
              <a:gd name="connsiteY9" fmla="*/ 650571 h 789940"/>
              <a:gd name="connsiteX10" fmla="*/ 1607327 w 2326640"/>
              <a:gd name="connsiteY10" fmla="*/ 714071 h 789940"/>
              <a:gd name="connsiteX11" fmla="*/ 2326640 w 2326640"/>
              <a:gd name="connsiteY11" fmla="*/ 789940 h 789940"/>
              <a:gd name="connsiteX0" fmla="*/ 1790700 w 1955800"/>
              <a:gd name="connsiteY0" fmla="*/ 698500 h 714071"/>
              <a:gd name="connsiteX1" fmla="*/ 1955800 w 1955800"/>
              <a:gd name="connsiteY1" fmla="*/ 505016 h 714071"/>
              <a:gd name="connsiteX2" fmla="*/ 1930400 w 1955800"/>
              <a:gd name="connsiteY2" fmla="*/ 445881 h 714071"/>
              <a:gd name="connsiteX3" fmla="*/ 1536700 w 1955800"/>
              <a:gd name="connsiteY3" fmla="*/ 266700 h 714071"/>
              <a:gd name="connsiteX4" fmla="*/ 749300 w 1955800"/>
              <a:gd name="connsiteY4" fmla="*/ 0 h 714071"/>
              <a:gd name="connsiteX5" fmla="*/ 0 w 1955800"/>
              <a:gd name="connsiteY5" fmla="*/ 38100 h 714071"/>
              <a:gd name="connsiteX6" fmla="*/ 0 w 1955800"/>
              <a:gd name="connsiteY6" fmla="*/ 342900 h 714071"/>
              <a:gd name="connsiteX7" fmla="*/ 673100 w 1955800"/>
              <a:gd name="connsiteY7" fmla="*/ 304800 h 714071"/>
              <a:gd name="connsiteX8" fmla="*/ 1190818 w 1955800"/>
              <a:gd name="connsiteY8" fmla="*/ 435252 h 714071"/>
              <a:gd name="connsiteX9" fmla="*/ 1406718 w 1955800"/>
              <a:gd name="connsiteY9" fmla="*/ 650571 h 714071"/>
              <a:gd name="connsiteX10" fmla="*/ 1607327 w 1955800"/>
              <a:gd name="connsiteY10" fmla="*/ 714071 h 714071"/>
              <a:gd name="connsiteX0" fmla="*/ 1790700 w 1955800"/>
              <a:gd name="connsiteY0" fmla="*/ 698500 h 988709"/>
              <a:gd name="connsiteX1" fmla="*/ 1955800 w 1955800"/>
              <a:gd name="connsiteY1" fmla="*/ 505016 h 988709"/>
              <a:gd name="connsiteX2" fmla="*/ 1930400 w 1955800"/>
              <a:gd name="connsiteY2" fmla="*/ 445881 h 988709"/>
              <a:gd name="connsiteX3" fmla="*/ 1536700 w 1955800"/>
              <a:gd name="connsiteY3" fmla="*/ 266700 h 988709"/>
              <a:gd name="connsiteX4" fmla="*/ 749300 w 1955800"/>
              <a:gd name="connsiteY4" fmla="*/ 0 h 988709"/>
              <a:gd name="connsiteX5" fmla="*/ 0 w 1955800"/>
              <a:gd name="connsiteY5" fmla="*/ 38100 h 988709"/>
              <a:gd name="connsiteX6" fmla="*/ 0 w 1955800"/>
              <a:gd name="connsiteY6" fmla="*/ 342900 h 988709"/>
              <a:gd name="connsiteX7" fmla="*/ 673100 w 1955800"/>
              <a:gd name="connsiteY7" fmla="*/ 304800 h 988709"/>
              <a:gd name="connsiteX8" fmla="*/ 1190818 w 1955800"/>
              <a:gd name="connsiteY8" fmla="*/ 435252 h 988709"/>
              <a:gd name="connsiteX9" fmla="*/ 1406718 w 1955800"/>
              <a:gd name="connsiteY9" fmla="*/ 650571 h 988709"/>
              <a:gd name="connsiteX10" fmla="*/ 1607327 w 1955800"/>
              <a:gd name="connsiteY10" fmla="*/ 988709 h 988709"/>
              <a:gd name="connsiteX0" fmla="*/ 1790700 w 2012589"/>
              <a:gd name="connsiteY0" fmla="*/ 698500 h 988709"/>
              <a:gd name="connsiteX1" fmla="*/ 2012589 w 2012589"/>
              <a:gd name="connsiteY1" fmla="*/ 960438 h 988709"/>
              <a:gd name="connsiteX2" fmla="*/ 1955800 w 2012589"/>
              <a:gd name="connsiteY2" fmla="*/ 505016 h 988709"/>
              <a:gd name="connsiteX3" fmla="*/ 1930400 w 2012589"/>
              <a:gd name="connsiteY3" fmla="*/ 445881 h 988709"/>
              <a:gd name="connsiteX4" fmla="*/ 1536700 w 2012589"/>
              <a:gd name="connsiteY4" fmla="*/ 266700 h 988709"/>
              <a:gd name="connsiteX5" fmla="*/ 749300 w 2012589"/>
              <a:gd name="connsiteY5" fmla="*/ 0 h 988709"/>
              <a:gd name="connsiteX6" fmla="*/ 0 w 2012589"/>
              <a:gd name="connsiteY6" fmla="*/ 38100 h 988709"/>
              <a:gd name="connsiteX7" fmla="*/ 0 w 2012589"/>
              <a:gd name="connsiteY7" fmla="*/ 342900 h 988709"/>
              <a:gd name="connsiteX8" fmla="*/ 673100 w 2012589"/>
              <a:gd name="connsiteY8" fmla="*/ 304800 h 988709"/>
              <a:gd name="connsiteX9" fmla="*/ 1190818 w 2012589"/>
              <a:gd name="connsiteY9" fmla="*/ 435252 h 988709"/>
              <a:gd name="connsiteX10" fmla="*/ 1406718 w 2012589"/>
              <a:gd name="connsiteY10" fmla="*/ 650571 h 988709"/>
              <a:gd name="connsiteX11" fmla="*/ 1607327 w 2012589"/>
              <a:gd name="connsiteY11" fmla="*/ 988709 h 988709"/>
              <a:gd name="connsiteX0" fmla="*/ 1790700 w 2012589"/>
              <a:gd name="connsiteY0" fmla="*/ 698500 h 988709"/>
              <a:gd name="connsiteX1" fmla="*/ 2012589 w 2012589"/>
              <a:gd name="connsiteY1" fmla="*/ 960438 h 988709"/>
              <a:gd name="connsiteX2" fmla="*/ 1955800 w 2012589"/>
              <a:gd name="connsiteY2" fmla="*/ 505016 h 988709"/>
              <a:gd name="connsiteX3" fmla="*/ 1930400 w 2012589"/>
              <a:gd name="connsiteY3" fmla="*/ 445881 h 988709"/>
              <a:gd name="connsiteX4" fmla="*/ 1536700 w 2012589"/>
              <a:gd name="connsiteY4" fmla="*/ 266700 h 988709"/>
              <a:gd name="connsiteX5" fmla="*/ 749300 w 2012589"/>
              <a:gd name="connsiteY5" fmla="*/ 0 h 988709"/>
              <a:gd name="connsiteX6" fmla="*/ 0 w 2012589"/>
              <a:gd name="connsiteY6" fmla="*/ 38100 h 988709"/>
              <a:gd name="connsiteX7" fmla="*/ 0 w 2012589"/>
              <a:gd name="connsiteY7" fmla="*/ 342900 h 988709"/>
              <a:gd name="connsiteX8" fmla="*/ 673100 w 2012589"/>
              <a:gd name="connsiteY8" fmla="*/ 304800 h 988709"/>
              <a:gd name="connsiteX9" fmla="*/ 1190818 w 2012589"/>
              <a:gd name="connsiteY9" fmla="*/ 435252 h 988709"/>
              <a:gd name="connsiteX10" fmla="*/ 1406718 w 2012589"/>
              <a:gd name="connsiteY10" fmla="*/ 650571 h 988709"/>
              <a:gd name="connsiteX11" fmla="*/ 1607327 w 2012589"/>
              <a:gd name="connsiteY11" fmla="*/ 988709 h 988709"/>
              <a:gd name="connsiteX12" fmla="*/ 1790700 w 2012589"/>
              <a:gd name="connsiteY12" fmla="*/ 698500 h 988709"/>
              <a:gd name="connsiteX0" fmla="*/ 1607327 w 2012589"/>
              <a:gd name="connsiteY0" fmla="*/ 988709 h 988709"/>
              <a:gd name="connsiteX1" fmla="*/ 2012589 w 2012589"/>
              <a:gd name="connsiteY1" fmla="*/ 960438 h 988709"/>
              <a:gd name="connsiteX2" fmla="*/ 1955800 w 2012589"/>
              <a:gd name="connsiteY2" fmla="*/ 505016 h 988709"/>
              <a:gd name="connsiteX3" fmla="*/ 1930400 w 2012589"/>
              <a:gd name="connsiteY3" fmla="*/ 445881 h 988709"/>
              <a:gd name="connsiteX4" fmla="*/ 1536700 w 2012589"/>
              <a:gd name="connsiteY4" fmla="*/ 266700 h 988709"/>
              <a:gd name="connsiteX5" fmla="*/ 749300 w 2012589"/>
              <a:gd name="connsiteY5" fmla="*/ 0 h 988709"/>
              <a:gd name="connsiteX6" fmla="*/ 0 w 2012589"/>
              <a:gd name="connsiteY6" fmla="*/ 38100 h 988709"/>
              <a:gd name="connsiteX7" fmla="*/ 0 w 2012589"/>
              <a:gd name="connsiteY7" fmla="*/ 342900 h 988709"/>
              <a:gd name="connsiteX8" fmla="*/ 673100 w 2012589"/>
              <a:gd name="connsiteY8" fmla="*/ 304800 h 988709"/>
              <a:gd name="connsiteX9" fmla="*/ 1190818 w 2012589"/>
              <a:gd name="connsiteY9" fmla="*/ 435252 h 988709"/>
              <a:gd name="connsiteX10" fmla="*/ 1406718 w 2012589"/>
              <a:gd name="connsiteY10" fmla="*/ 650571 h 988709"/>
              <a:gd name="connsiteX11" fmla="*/ 1607327 w 2012589"/>
              <a:gd name="connsiteY11" fmla="*/ 988709 h 988709"/>
              <a:gd name="connsiteX0" fmla="*/ 1406718 w 2012589"/>
              <a:gd name="connsiteY0" fmla="*/ 650571 h 960438"/>
              <a:gd name="connsiteX1" fmla="*/ 2012589 w 2012589"/>
              <a:gd name="connsiteY1" fmla="*/ 960438 h 960438"/>
              <a:gd name="connsiteX2" fmla="*/ 1955800 w 2012589"/>
              <a:gd name="connsiteY2" fmla="*/ 505016 h 960438"/>
              <a:gd name="connsiteX3" fmla="*/ 1930400 w 2012589"/>
              <a:gd name="connsiteY3" fmla="*/ 445881 h 960438"/>
              <a:gd name="connsiteX4" fmla="*/ 1536700 w 2012589"/>
              <a:gd name="connsiteY4" fmla="*/ 266700 h 960438"/>
              <a:gd name="connsiteX5" fmla="*/ 749300 w 2012589"/>
              <a:gd name="connsiteY5" fmla="*/ 0 h 960438"/>
              <a:gd name="connsiteX6" fmla="*/ 0 w 2012589"/>
              <a:gd name="connsiteY6" fmla="*/ 38100 h 960438"/>
              <a:gd name="connsiteX7" fmla="*/ 0 w 2012589"/>
              <a:gd name="connsiteY7" fmla="*/ 342900 h 960438"/>
              <a:gd name="connsiteX8" fmla="*/ 673100 w 2012589"/>
              <a:gd name="connsiteY8" fmla="*/ 304800 h 960438"/>
              <a:gd name="connsiteX9" fmla="*/ 1190818 w 2012589"/>
              <a:gd name="connsiteY9" fmla="*/ 435252 h 960438"/>
              <a:gd name="connsiteX10" fmla="*/ 1406718 w 2012589"/>
              <a:gd name="connsiteY10" fmla="*/ 650571 h 960438"/>
              <a:gd name="connsiteX0" fmla="*/ 1406718 w 1955800"/>
              <a:gd name="connsiteY0" fmla="*/ 650571 h 800100"/>
              <a:gd name="connsiteX1" fmla="*/ 1828800 w 1955800"/>
              <a:gd name="connsiteY1" fmla="*/ 800100 h 800100"/>
              <a:gd name="connsiteX2" fmla="*/ 1955800 w 1955800"/>
              <a:gd name="connsiteY2" fmla="*/ 505016 h 800100"/>
              <a:gd name="connsiteX3" fmla="*/ 1930400 w 1955800"/>
              <a:gd name="connsiteY3" fmla="*/ 445881 h 800100"/>
              <a:gd name="connsiteX4" fmla="*/ 1536700 w 1955800"/>
              <a:gd name="connsiteY4" fmla="*/ 266700 h 800100"/>
              <a:gd name="connsiteX5" fmla="*/ 749300 w 1955800"/>
              <a:gd name="connsiteY5" fmla="*/ 0 h 800100"/>
              <a:gd name="connsiteX6" fmla="*/ 0 w 1955800"/>
              <a:gd name="connsiteY6" fmla="*/ 38100 h 800100"/>
              <a:gd name="connsiteX7" fmla="*/ 0 w 1955800"/>
              <a:gd name="connsiteY7" fmla="*/ 342900 h 800100"/>
              <a:gd name="connsiteX8" fmla="*/ 673100 w 1955800"/>
              <a:gd name="connsiteY8" fmla="*/ 304800 h 800100"/>
              <a:gd name="connsiteX9" fmla="*/ 1190818 w 1955800"/>
              <a:gd name="connsiteY9" fmla="*/ 435252 h 800100"/>
              <a:gd name="connsiteX10" fmla="*/ 1406718 w 1955800"/>
              <a:gd name="connsiteY10" fmla="*/ 650571 h 800100"/>
              <a:gd name="connsiteX0" fmla="*/ 1406718 w 1955800"/>
              <a:gd name="connsiteY0" fmla="*/ 650571 h 800100"/>
              <a:gd name="connsiteX1" fmla="*/ 1828800 w 1955800"/>
              <a:gd name="connsiteY1" fmla="*/ 800100 h 800100"/>
              <a:gd name="connsiteX2" fmla="*/ 1955800 w 1955800"/>
              <a:gd name="connsiteY2" fmla="*/ 505016 h 800100"/>
              <a:gd name="connsiteX3" fmla="*/ 1930400 w 1955800"/>
              <a:gd name="connsiteY3" fmla="*/ 445881 h 800100"/>
              <a:gd name="connsiteX4" fmla="*/ 1536700 w 1955800"/>
              <a:gd name="connsiteY4" fmla="*/ 266700 h 800100"/>
              <a:gd name="connsiteX5" fmla="*/ 749300 w 1955800"/>
              <a:gd name="connsiteY5" fmla="*/ 0 h 800100"/>
              <a:gd name="connsiteX6" fmla="*/ 0 w 1955800"/>
              <a:gd name="connsiteY6" fmla="*/ 38100 h 800100"/>
              <a:gd name="connsiteX7" fmla="*/ 0 w 1955800"/>
              <a:gd name="connsiteY7" fmla="*/ 342900 h 800100"/>
              <a:gd name="connsiteX8" fmla="*/ 673100 w 1955800"/>
              <a:gd name="connsiteY8" fmla="*/ 304800 h 800100"/>
              <a:gd name="connsiteX9" fmla="*/ 1190818 w 1955800"/>
              <a:gd name="connsiteY9" fmla="*/ 435252 h 800100"/>
              <a:gd name="connsiteX10" fmla="*/ 1406718 w 1955800"/>
              <a:gd name="connsiteY10" fmla="*/ 650571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55800" h="800100">
                <a:moveTo>
                  <a:pt x="1406718" y="650571"/>
                </a:moveTo>
                <a:lnTo>
                  <a:pt x="1828800" y="800100"/>
                </a:lnTo>
                <a:lnTo>
                  <a:pt x="1955800" y="505016"/>
                </a:lnTo>
                <a:lnTo>
                  <a:pt x="1930400" y="445881"/>
                </a:lnTo>
                <a:lnTo>
                  <a:pt x="1536700" y="266700"/>
                </a:lnTo>
                <a:lnTo>
                  <a:pt x="749300" y="0"/>
                </a:lnTo>
                <a:lnTo>
                  <a:pt x="0" y="38100"/>
                </a:lnTo>
                <a:lnTo>
                  <a:pt x="0" y="342900"/>
                </a:lnTo>
                <a:lnTo>
                  <a:pt x="673100" y="304800"/>
                </a:lnTo>
                <a:lnTo>
                  <a:pt x="1190818" y="435252"/>
                </a:lnTo>
                <a:lnTo>
                  <a:pt x="1406718" y="650571"/>
                </a:lnTo>
                <a:close/>
              </a:path>
            </a:pathLst>
          </a:custGeom>
          <a:solidFill>
            <a:srgbClr val="CCFFCC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inchworm-logo-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40" y="165415"/>
            <a:ext cx="1159532" cy="115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80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Inchworm Algorithm</a:t>
            </a:r>
            <a:endParaRPr lang="en-US" dirty="0"/>
          </a:p>
        </p:txBody>
      </p:sp>
      <p:grpSp>
        <p:nvGrpSpPr>
          <p:cNvPr id="3" name="Group 85"/>
          <p:cNvGrpSpPr/>
          <p:nvPr/>
        </p:nvGrpSpPr>
        <p:grpSpPr>
          <a:xfrm>
            <a:off x="5191046" y="2594254"/>
            <a:ext cx="1021845" cy="1942071"/>
            <a:chOff x="5191046" y="2594254"/>
            <a:chExt cx="1021845" cy="1942071"/>
          </a:xfrm>
        </p:grpSpPr>
        <p:cxnSp>
          <p:nvCxnSpPr>
            <p:cNvPr id="57" name="Straight Connector 56"/>
            <p:cNvCxnSpPr>
              <a:stCxn id="56" idx="3"/>
            </p:cNvCxnSpPr>
            <p:nvPr/>
          </p:nvCxnSpPr>
          <p:spPr>
            <a:xfrm flipV="1">
              <a:off x="5216143" y="2963586"/>
              <a:ext cx="265643" cy="575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flipV="1">
              <a:off x="5191046" y="3354508"/>
              <a:ext cx="605536" cy="18466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>
              <a:stCxn id="56" idx="3"/>
            </p:cNvCxnSpPr>
            <p:nvPr/>
          </p:nvCxnSpPr>
          <p:spPr>
            <a:xfrm>
              <a:off x="5216143" y="3539174"/>
              <a:ext cx="580439" cy="18466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stCxn id="56" idx="3"/>
            </p:cNvCxnSpPr>
            <p:nvPr/>
          </p:nvCxnSpPr>
          <p:spPr>
            <a:xfrm>
              <a:off x="5216143" y="3539174"/>
              <a:ext cx="265643" cy="5751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5457756" y="2594254"/>
              <a:ext cx="330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G</a:t>
              </a:r>
              <a:endParaRPr lang="en-US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796582" y="3072019"/>
              <a:ext cx="318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798900" y="3615166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</a:t>
              </a:r>
              <a:endParaRPr lang="en-US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5453429" y="4092563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</a:t>
              </a:r>
              <a:endParaRPr lang="en-US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591584" y="2770806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4</a:t>
              </a:r>
              <a:endParaRPr lang="en-US" sz="1200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950229" y="3238030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1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928949" y="3802958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0</a:t>
              </a:r>
              <a:endParaRPr lang="en-US" sz="1200" dirty="0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5582019" y="4259326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4</a:t>
              </a:r>
              <a:endParaRPr lang="en-US" sz="1200" dirty="0"/>
            </a:p>
          </p:txBody>
        </p:sp>
      </p:grpSp>
      <p:grpSp>
        <p:nvGrpSpPr>
          <p:cNvPr id="4" name="Group 86"/>
          <p:cNvGrpSpPr/>
          <p:nvPr/>
        </p:nvGrpSpPr>
        <p:grpSpPr>
          <a:xfrm>
            <a:off x="4146619" y="3354508"/>
            <a:ext cx="1122276" cy="510957"/>
            <a:chOff x="4146619" y="3354508"/>
            <a:chExt cx="1122276" cy="510957"/>
          </a:xfrm>
        </p:grpSpPr>
        <p:sp>
          <p:nvSpPr>
            <p:cNvPr id="56" name="TextBox 55"/>
            <p:cNvSpPr txBox="1"/>
            <p:nvPr/>
          </p:nvSpPr>
          <p:spPr>
            <a:xfrm>
              <a:off x="4146619" y="3354508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GATTACA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5006233" y="3588466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9</a:t>
              </a:r>
              <a:endParaRPr lang="en-US" sz="1200" dirty="0"/>
            </a:p>
          </p:txBody>
        </p:sp>
      </p:grpSp>
      <p:sp>
        <p:nvSpPr>
          <p:cNvPr id="25" name="Freeform 24"/>
          <p:cNvSpPr/>
          <p:nvPr/>
        </p:nvSpPr>
        <p:spPr>
          <a:xfrm>
            <a:off x="4406900" y="3352800"/>
            <a:ext cx="1511300" cy="1359932"/>
          </a:xfrm>
          <a:custGeom>
            <a:avLst/>
            <a:gdLst>
              <a:gd name="connsiteX0" fmla="*/ 1346200 w 1485900"/>
              <a:gd name="connsiteY0" fmla="*/ 25400 h 1104900"/>
              <a:gd name="connsiteX1" fmla="*/ 1079500 w 1485900"/>
              <a:gd name="connsiteY1" fmla="*/ 0 h 1104900"/>
              <a:gd name="connsiteX2" fmla="*/ 749300 w 1485900"/>
              <a:gd name="connsiteY2" fmla="*/ 762000 h 1104900"/>
              <a:gd name="connsiteX3" fmla="*/ 0 w 1485900"/>
              <a:gd name="connsiteY3" fmla="*/ 800100 h 1104900"/>
              <a:gd name="connsiteX4" fmla="*/ 0 w 1485900"/>
              <a:gd name="connsiteY4" fmla="*/ 1104900 h 1104900"/>
              <a:gd name="connsiteX5" fmla="*/ 673100 w 1485900"/>
              <a:gd name="connsiteY5" fmla="*/ 1066800 h 1104900"/>
              <a:gd name="connsiteX6" fmla="*/ 1485900 w 1485900"/>
              <a:gd name="connsiteY6" fmla="*/ 330200 h 1104900"/>
              <a:gd name="connsiteX7" fmla="*/ 1346200 w 1485900"/>
              <a:gd name="connsiteY7" fmla="*/ 25400 h 1104900"/>
              <a:gd name="connsiteX0" fmla="*/ 1346200 w 1346200"/>
              <a:gd name="connsiteY0" fmla="*/ 25400 h 2121932"/>
              <a:gd name="connsiteX1" fmla="*/ 1079500 w 1346200"/>
              <a:gd name="connsiteY1" fmla="*/ 0 h 2121932"/>
              <a:gd name="connsiteX2" fmla="*/ 749300 w 1346200"/>
              <a:gd name="connsiteY2" fmla="*/ 762000 h 2121932"/>
              <a:gd name="connsiteX3" fmla="*/ 0 w 1346200"/>
              <a:gd name="connsiteY3" fmla="*/ 800100 h 2121932"/>
              <a:gd name="connsiteX4" fmla="*/ 0 w 1346200"/>
              <a:gd name="connsiteY4" fmla="*/ 1104900 h 2121932"/>
              <a:gd name="connsiteX5" fmla="*/ 673100 w 1346200"/>
              <a:gd name="connsiteY5" fmla="*/ 1066800 h 2121932"/>
              <a:gd name="connsiteX6" fmla="*/ 1168400 w 1346200"/>
              <a:gd name="connsiteY6" fmla="*/ 2121932 h 2121932"/>
              <a:gd name="connsiteX7" fmla="*/ 1346200 w 1346200"/>
              <a:gd name="connsiteY7" fmla="*/ 25400 h 2121932"/>
              <a:gd name="connsiteX0" fmla="*/ 1511300 w 1511300"/>
              <a:gd name="connsiteY0" fmla="*/ 2041246 h 2121932"/>
              <a:gd name="connsiteX1" fmla="*/ 1079500 w 1511300"/>
              <a:gd name="connsiteY1" fmla="*/ 0 h 2121932"/>
              <a:gd name="connsiteX2" fmla="*/ 749300 w 1511300"/>
              <a:gd name="connsiteY2" fmla="*/ 762000 h 2121932"/>
              <a:gd name="connsiteX3" fmla="*/ 0 w 1511300"/>
              <a:gd name="connsiteY3" fmla="*/ 800100 h 2121932"/>
              <a:gd name="connsiteX4" fmla="*/ 0 w 1511300"/>
              <a:gd name="connsiteY4" fmla="*/ 1104900 h 2121932"/>
              <a:gd name="connsiteX5" fmla="*/ 673100 w 1511300"/>
              <a:gd name="connsiteY5" fmla="*/ 1066800 h 2121932"/>
              <a:gd name="connsiteX6" fmla="*/ 1168400 w 1511300"/>
              <a:gd name="connsiteY6" fmla="*/ 2121932 h 2121932"/>
              <a:gd name="connsiteX7" fmla="*/ 1511300 w 1511300"/>
              <a:gd name="connsiteY7" fmla="*/ 2041246 h 2121932"/>
              <a:gd name="connsiteX0" fmla="*/ 1511300 w 1511300"/>
              <a:gd name="connsiteY0" fmla="*/ 1279246 h 1359932"/>
              <a:gd name="connsiteX1" fmla="*/ 1473200 w 1511300"/>
              <a:gd name="connsiteY1" fmla="*/ 812800 h 1359932"/>
              <a:gd name="connsiteX2" fmla="*/ 749300 w 1511300"/>
              <a:gd name="connsiteY2" fmla="*/ 0 h 1359932"/>
              <a:gd name="connsiteX3" fmla="*/ 0 w 1511300"/>
              <a:gd name="connsiteY3" fmla="*/ 38100 h 1359932"/>
              <a:gd name="connsiteX4" fmla="*/ 0 w 1511300"/>
              <a:gd name="connsiteY4" fmla="*/ 342900 h 1359932"/>
              <a:gd name="connsiteX5" fmla="*/ 673100 w 1511300"/>
              <a:gd name="connsiteY5" fmla="*/ 304800 h 1359932"/>
              <a:gd name="connsiteX6" fmla="*/ 1168400 w 1511300"/>
              <a:gd name="connsiteY6" fmla="*/ 1359932 h 1359932"/>
              <a:gd name="connsiteX7" fmla="*/ 1511300 w 1511300"/>
              <a:gd name="connsiteY7" fmla="*/ 1279246 h 1359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11300" h="1359932">
                <a:moveTo>
                  <a:pt x="1511300" y="1279246"/>
                </a:moveTo>
                <a:lnTo>
                  <a:pt x="1473200" y="812800"/>
                </a:lnTo>
                <a:lnTo>
                  <a:pt x="749300" y="0"/>
                </a:lnTo>
                <a:lnTo>
                  <a:pt x="0" y="38100"/>
                </a:lnTo>
                <a:lnTo>
                  <a:pt x="0" y="342900"/>
                </a:lnTo>
                <a:lnTo>
                  <a:pt x="673100" y="304800"/>
                </a:lnTo>
                <a:lnTo>
                  <a:pt x="1168400" y="1359932"/>
                </a:lnTo>
                <a:lnTo>
                  <a:pt x="1511300" y="1279246"/>
                </a:lnTo>
                <a:close/>
              </a:path>
            </a:pathLst>
          </a:custGeom>
          <a:solidFill>
            <a:srgbClr val="CCFFCC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inchworm-logo-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40" y="165415"/>
            <a:ext cx="1159532" cy="115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615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46619" y="3354508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GATTACA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6" name="Straight Connector 5"/>
          <p:cNvCxnSpPr>
            <a:stCxn id="4" idx="3"/>
          </p:cNvCxnSpPr>
          <p:nvPr/>
        </p:nvCxnSpPr>
        <p:spPr>
          <a:xfrm flipV="1">
            <a:off x="5216143" y="2963586"/>
            <a:ext cx="265643" cy="575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5191046" y="3354508"/>
            <a:ext cx="605536" cy="1846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4" idx="3"/>
          </p:cNvCxnSpPr>
          <p:nvPr/>
        </p:nvCxnSpPr>
        <p:spPr>
          <a:xfrm>
            <a:off x="5216143" y="3539174"/>
            <a:ext cx="580439" cy="1846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4" idx="3"/>
          </p:cNvCxnSpPr>
          <p:nvPr/>
        </p:nvCxnSpPr>
        <p:spPr>
          <a:xfrm>
            <a:off x="5216143" y="3539174"/>
            <a:ext cx="265643" cy="5751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57756" y="2594254"/>
            <a:ext cx="330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96582" y="3072019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798900" y="361516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53429" y="409256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591584" y="2770806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4</a:t>
            </a:r>
            <a:endParaRPr lang="en-US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5950229" y="3238030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928949" y="3802958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0</a:t>
            </a:r>
            <a:endParaRPr lang="en-US" sz="1200" dirty="0"/>
          </a:p>
        </p:txBody>
      </p:sp>
      <p:sp>
        <p:nvSpPr>
          <p:cNvPr id="43" name="TextBox 42"/>
          <p:cNvSpPr txBox="1"/>
          <p:nvPr/>
        </p:nvSpPr>
        <p:spPr>
          <a:xfrm>
            <a:off x="5582019" y="4259326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4</a:t>
            </a:r>
            <a:endParaRPr lang="en-US" sz="1200" dirty="0"/>
          </a:p>
        </p:txBody>
      </p:sp>
      <p:sp>
        <p:nvSpPr>
          <p:cNvPr id="44" name="TextBox 43"/>
          <p:cNvSpPr txBox="1"/>
          <p:nvPr/>
        </p:nvSpPr>
        <p:spPr>
          <a:xfrm>
            <a:off x="5006233" y="3588466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9</a:t>
            </a:r>
            <a:endParaRPr lang="en-US" sz="1200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Inchworm Algorithm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1" name="Picture 20" descr="inchworm-logo-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40" y="165415"/>
            <a:ext cx="1159532" cy="115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612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46619" y="3354508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GATTACA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6" name="Straight Connector 5"/>
          <p:cNvCxnSpPr>
            <a:stCxn id="4" idx="3"/>
          </p:cNvCxnSpPr>
          <p:nvPr/>
        </p:nvCxnSpPr>
        <p:spPr>
          <a:xfrm flipV="1">
            <a:off x="5216143" y="2963586"/>
            <a:ext cx="265643" cy="575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5191046" y="3354508"/>
            <a:ext cx="605536" cy="1846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4" idx="3"/>
          </p:cNvCxnSpPr>
          <p:nvPr/>
        </p:nvCxnSpPr>
        <p:spPr>
          <a:xfrm>
            <a:off x="5216143" y="3539174"/>
            <a:ext cx="580439" cy="1846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4" idx="3"/>
          </p:cNvCxnSpPr>
          <p:nvPr/>
        </p:nvCxnSpPr>
        <p:spPr>
          <a:xfrm>
            <a:off x="5216143" y="3539174"/>
            <a:ext cx="265643" cy="5751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57756" y="2594254"/>
            <a:ext cx="330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96582" y="3072019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798900" y="361516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53429" y="409256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</a:t>
            </a:r>
            <a:endParaRPr lang="en-US" b="1" dirty="0">
              <a:solidFill>
                <a:srgbClr val="FF0000"/>
              </a:solidFill>
            </a:endParaRPr>
          </a:p>
        </p:txBody>
      </p:sp>
      <p:grpSp>
        <p:nvGrpSpPr>
          <p:cNvPr id="2" name="Group 24"/>
          <p:cNvGrpSpPr/>
          <p:nvPr/>
        </p:nvGrpSpPr>
        <p:grpSpPr>
          <a:xfrm rot="2375246">
            <a:off x="5707211" y="4088909"/>
            <a:ext cx="605536" cy="1150689"/>
            <a:chOff x="5442973" y="3647467"/>
            <a:chExt cx="605536" cy="1150689"/>
          </a:xfrm>
        </p:grpSpPr>
        <p:cxnSp>
          <p:nvCxnSpPr>
            <p:cNvPr id="21" name="Straight Connector 20"/>
            <p:cNvCxnSpPr/>
            <p:nvPr/>
          </p:nvCxnSpPr>
          <p:spPr>
            <a:xfrm flipV="1">
              <a:off x="5442973" y="3647467"/>
              <a:ext cx="290740" cy="575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5442973" y="4038389"/>
              <a:ext cx="605536" cy="18466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5442973" y="4223055"/>
              <a:ext cx="605536" cy="18466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5442973" y="4223055"/>
              <a:ext cx="290740" cy="5751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6"/>
          <p:cNvGrpSpPr/>
          <p:nvPr/>
        </p:nvGrpSpPr>
        <p:grpSpPr>
          <a:xfrm rot="19305232">
            <a:off x="5668620" y="1857397"/>
            <a:ext cx="605536" cy="1150689"/>
            <a:chOff x="5442973" y="3647467"/>
            <a:chExt cx="605536" cy="1150689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442973" y="3647467"/>
              <a:ext cx="290740" cy="575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5442973" y="4038389"/>
              <a:ext cx="605536" cy="18466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5442973" y="4223055"/>
              <a:ext cx="605536" cy="18466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5442973" y="4223055"/>
              <a:ext cx="290740" cy="5751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5413641" y="1619003"/>
            <a:ext cx="330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6158989" y="1731145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6401233" y="2159786"/>
            <a:ext cx="366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6334786" y="276782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412088" y="3941074"/>
            <a:ext cx="330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359018" y="4520618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045284" y="4912848"/>
            <a:ext cx="366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5437232" y="50216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5591584" y="2770806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4</a:t>
            </a:r>
            <a:endParaRPr lang="en-US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5950229" y="3238030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928949" y="3802958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0</a:t>
            </a:r>
            <a:endParaRPr lang="en-US" sz="1200" dirty="0"/>
          </a:p>
        </p:txBody>
      </p:sp>
      <p:sp>
        <p:nvSpPr>
          <p:cNvPr id="43" name="TextBox 42"/>
          <p:cNvSpPr txBox="1"/>
          <p:nvPr/>
        </p:nvSpPr>
        <p:spPr>
          <a:xfrm>
            <a:off x="5582019" y="4259326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4</a:t>
            </a:r>
            <a:endParaRPr lang="en-US" sz="1200" dirty="0"/>
          </a:p>
        </p:txBody>
      </p:sp>
      <p:sp>
        <p:nvSpPr>
          <p:cNvPr id="44" name="TextBox 43"/>
          <p:cNvSpPr txBox="1"/>
          <p:nvPr/>
        </p:nvSpPr>
        <p:spPr>
          <a:xfrm>
            <a:off x="5006233" y="3588466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9</a:t>
            </a:r>
            <a:endParaRPr lang="en-US" sz="1200" dirty="0"/>
          </a:p>
        </p:txBody>
      </p:sp>
      <p:sp>
        <p:nvSpPr>
          <p:cNvPr id="46" name="TextBox 45"/>
          <p:cNvSpPr txBox="1"/>
          <p:nvPr/>
        </p:nvSpPr>
        <p:spPr>
          <a:xfrm>
            <a:off x="6568697" y="4172478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</a:t>
            </a:r>
            <a:endParaRPr lang="en-US" sz="1200" dirty="0"/>
          </a:p>
        </p:txBody>
      </p:sp>
      <p:sp>
        <p:nvSpPr>
          <p:cNvPr id="47" name="TextBox 46"/>
          <p:cNvSpPr txBox="1"/>
          <p:nvPr/>
        </p:nvSpPr>
        <p:spPr>
          <a:xfrm>
            <a:off x="6503997" y="4715694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</a:t>
            </a:r>
            <a:endParaRPr lang="en-US" sz="1200" dirty="0"/>
          </a:p>
        </p:txBody>
      </p:sp>
      <p:sp>
        <p:nvSpPr>
          <p:cNvPr id="48" name="TextBox 47"/>
          <p:cNvSpPr txBox="1"/>
          <p:nvPr/>
        </p:nvSpPr>
        <p:spPr>
          <a:xfrm>
            <a:off x="6157067" y="5063502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</a:t>
            </a:r>
            <a:endParaRPr lang="en-US" sz="1200" dirty="0"/>
          </a:p>
        </p:txBody>
      </p:sp>
      <p:sp>
        <p:nvSpPr>
          <p:cNvPr id="49" name="TextBox 48"/>
          <p:cNvSpPr txBox="1"/>
          <p:nvPr/>
        </p:nvSpPr>
        <p:spPr>
          <a:xfrm>
            <a:off x="5613294" y="5180289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</a:t>
            </a:r>
            <a:endParaRPr lang="en-US" sz="1200" dirty="0"/>
          </a:p>
        </p:txBody>
      </p:sp>
      <p:sp>
        <p:nvSpPr>
          <p:cNvPr id="50" name="TextBox 49"/>
          <p:cNvSpPr txBox="1"/>
          <p:nvPr/>
        </p:nvSpPr>
        <p:spPr>
          <a:xfrm>
            <a:off x="6325248" y="1910326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5</a:t>
            </a:r>
            <a:endParaRPr lang="en-US" sz="1200" dirty="0"/>
          </a:p>
        </p:txBody>
      </p:sp>
      <p:sp>
        <p:nvSpPr>
          <p:cNvPr id="51" name="TextBox 50"/>
          <p:cNvSpPr txBox="1"/>
          <p:nvPr/>
        </p:nvSpPr>
        <p:spPr>
          <a:xfrm>
            <a:off x="6501070" y="2373299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1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490645" y="2970795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0</a:t>
            </a:r>
            <a:endParaRPr lang="en-US" sz="1200" dirty="0"/>
          </a:p>
        </p:txBody>
      </p:sp>
      <p:sp>
        <p:nvSpPr>
          <p:cNvPr id="53" name="TextBox 52"/>
          <p:cNvSpPr txBox="1"/>
          <p:nvPr/>
        </p:nvSpPr>
        <p:spPr>
          <a:xfrm>
            <a:off x="5619878" y="1796167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0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Inchworm Algorithm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4" name="Picture 53" descr="inchworm-logo-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40" y="165415"/>
            <a:ext cx="1159532" cy="115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876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46619" y="3354508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GATTACA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6" name="Straight Connector 5"/>
          <p:cNvCxnSpPr>
            <a:stCxn id="4" idx="3"/>
          </p:cNvCxnSpPr>
          <p:nvPr/>
        </p:nvCxnSpPr>
        <p:spPr>
          <a:xfrm flipV="1">
            <a:off x="5216143" y="2963586"/>
            <a:ext cx="265643" cy="575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57756" y="2594254"/>
            <a:ext cx="330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rot="19305232" flipV="1">
            <a:off x="5611613" y="2268085"/>
            <a:ext cx="605536" cy="1846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158989" y="1731145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591584" y="2770806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4</a:t>
            </a:r>
            <a:endParaRPr lang="en-US" sz="1200" dirty="0"/>
          </a:p>
        </p:txBody>
      </p:sp>
      <p:sp>
        <p:nvSpPr>
          <p:cNvPr id="44" name="TextBox 43"/>
          <p:cNvSpPr txBox="1"/>
          <p:nvPr/>
        </p:nvSpPr>
        <p:spPr>
          <a:xfrm>
            <a:off x="5006233" y="3588466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9</a:t>
            </a:r>
            <a:endParaRPr lang="en-US" sz="1200" dirty="0"/>
          </a:p>
        </p:txBody>
      </p:sp>
      <p:sp>
        <p:nvSpPr>
          <p:cNvPr id="50" name="TextBox 49"/>
          <p:cNvSpPr txBox="1"/>
          <p:nvPr/>
        </p:nvSpPr>
        <p:spPr>
          <a:xfrm>
            <a:off x="6325248" y="1910326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5</a:t>
            </a:r>
            <a:endParaRPr lang="en-US" sz="1200" dirty="0"/>
          </a:p>
        </p:txBody>
      </p:sp>
      <p:grpSp>
        <p:nvGrpSpPr>
          <p:cNvPr id="2" name="Group 44"/>
          <p:cNvGrpSpPr/>
          <p:nvPr/>
        </p:nvGrpSpPr>
        <p:grpSpPr>
          <a:xfrm>
            <a:off x="5191046" y="1619003"/>
            <a:ext cx="1640313" cy="3838285"/>
            <a:chOff x="5191046" y="1619003"/>
            <a:chExt cx="1640313" cy="3838285"/>
          </a:xfrm>
        </p:grpSpPr>
        <p:cxnSp>
          <p:nvCxnSpPr>
            <p:cNvPr id="10" name="Straight Connector 9"/>
            <p:cNvCxnSpPr/>
            <p:nvPr/>
          </p:nvCxnSpPr>
          <p:spPr>
            <a:xfrm flipV="1">
              <a:off x="5191046" y="3354508"/>
              <a:ext cx="605536" cy="18466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stCxn id="4" idx="3"/>
            </p:cNvCxnSpPr>
            <p:nvPr/>
          </p:nvCxnSpPr>
          <p:spPr>
            <a:xfrm>
              <a:off x="5216143" y="3539174"/>
              <a:ext cx="580439" cy="18466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4" idx="3"/>
            </p:cNvCxnSpPr>
            <p:nvPr/>
          </p:nvCxnSpPr>
          <p:spPr>
            <a:xfrm>
              <a:off x="5216143" y="3539174"/>
              <a:ext cx="265643" cy="5751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5796582" y="3072019"/>
              <a:ext cx="318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798900" y="3615166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</a:t>
              </a:r>
              <a:endParaRPr 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453429" y="4092563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C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 rot="2375246" flipV="1">
              <a:off x="5926553" y="4054555"/>
              <a:ext cx="290740" cy="575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2375246" flipV="1">
              <a:off x="5765895" y="4500951"/>
              <a:ext cx="605536" cy="18466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2375246">
              <a:off x="5648216" y="4643265"/>
              <a:ext cx="605536" cy="18466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2375246">
              <a:off x="5559912" y="4498190"/>
              <a:ext cx="290740" cy="5751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9305232" flipV="1">
              <a:off x="5524399" y="2016553"/>
              <a:ext cx="290740" cy="575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9305232">
              <a:off x="5725929" y="2413114"/>
              <a:ext cx="605536" cy="18466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19305232">
              <a:off x="5880560" y="2468648"/>
              <a:ext cx="290740" cy="5751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5413641" y="1619003"/>
              <a:ext cx="330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G</a:t>
              </a:r>
              <a:endParaRPr 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401233" y="2159786"/>
              <a:ext cx="366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</a:t>
              </a:r>
              <a:endParaRPr lang="en-US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334786" y="2767823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</a:t>
              </a:r>
              <a:endParaRPr lang="en-US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412088" y="3941074"/>
              <a:ext cx="330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G</a:t>
              </a:r>
              <a:endParaRPr lang="en-US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359018" y="4520618"/>
              <a:ext cx="318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045284" y="4912848"/>
              <a:ext cx="366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</a:t>
              </a:r>
              <a:endParaRPr lang="en-US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437232" y="5021636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</a:t>
              </a:r>
              <a:endParaRPr 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950229" y="3238030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1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928949" y="3802958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0</a:t>
              </a:r>
              <a:endParaRPr lang="en-US" sz="12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582019" y="4259326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4</a:t>
              </a:r>
              <a:endParaRPr lang="en-US" sz="12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568697" y="4172478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1</a:t>
              </a:r>
              <a:endParaRPr lang="en-US" sz="12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503997" y="4715694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1</a:t>
              </a:r>
              <a:endParaRPr lang="en-US" sz="12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157067" y="5063502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1</a:t>
              </a:r>
              <a:endParaRPr lang="en-US" sz="12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613294" y="5180289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1</a:t>
              </a:r>
              <a:endParaRPr lang="en-US" sz="12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501070" y="2373299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1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490645" y="2970795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0</a:t>
              </a:r>
              <a:endParaRPr lang="en-US" sz="12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619878" y="1796167"/>
              <a:ext cx="2626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0</a:t>
              </a:r>
            </a:p>
          </p:txBody>
        </p:sp>
      </p:grpSp>
      <p:sp>
        <p:nvSpPr>
          <p:cNvPr id="4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Inchworm Algorithm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4" name="Picture 53" descr="inchworm-logo-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40" y="165415"/>
            <a:ext cx="1159532" cy="115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726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46619" y="3354508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GATTACA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6" name="Straight Connector 5"/>
          <p:cNvCxnSpPr>
            <a:stCxn id="4" idx="3"/>
          </p:cNvCxnSpPr>
          <p:nvPr/>
        </p:nvCxnSpPr>
        <p:spPr>
          <a:xfrm flipV="1">
            <a:off x="5216143" y="2963586"/>
            <a:ext cx="265643" cy="575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57756" y="2594254"/>
            <a:ext cx="330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rot="19305232" flipV="1">
            <a:off x="5611613" y="2268085"/>
            <a:ext cx="605536" cy="1846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158989" y="1731145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591584" y="2770806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4</a:t>
            </a:r>
            <a:endParaRPr lang="en-US" sz="1200" dirty="0"/>
          </a:p>
        </p:txBody>
      </p:sp>
      <p:sp>
        <p:nvSpPr>
          <p:cNvPr id="44" name="TextBox 43"/>
          <p:cNvSpPr txBox="1"/>
          <p:nvPr/>
        </p:nvSpPr>
        <p:spPr>
          <a:xfrm>
            <a:off x="5006233" y="3588466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9</a:t>
            </a:r>
            <a:endParaRPr lang="en-US" sz="1200" dirty="0"/>
          </a:p>
        </p:txBody>
      </p:sp>
      <p:sp>
        <p:nvSpPr>
          <p:cNvPr id="50" name="TextBox 49"/>
          <p:cNvSpPr txBox="1"/>
          <p:nvPr/>
        </p:nvSpPr>
        <p:spPr>
          <a:xfrm>
            <a:off x="6325248" y="1910326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5</a:t>
            </a:r>
            <a:endParaRPr lang="en-US" sz="1200" dirty="0"/>
          </a:p>
        </p:txBody>
      </p:sp>
      <p:grpSp>
        <p:nvGrpSpPr>
          <p:cNvPr id="2" name="Group 84"/>
          <p:cNvGrpSpPr/>
          <p:nvPr/>
        </p:nvGrpSpPr>
        <p:grpSpPr>
          <a:xfrm rot="19305232">
            <a:off x="6390157" y="1043659"/>
            <a:ext cx="605536" cy="1150689"/>
            <a:chOff x="5442973" y="3647467"/>
            <a:chExt cx="605536" cy="1150689"/>
          </a:xfrm>
        </p:grpSpPr>
        <p:cxnSp>
          <p:nvCxnSpPr>
            <p:cNvPr id="54" name="Straight Connector 53"/>
            <p:cNvCxnSpPr/>
            <p:nvPr/>
          </p:nvCxnSpPr>
          <p:spPr>
            <a:xfrm flipV="1">
              <a:off x="5442973" y="3647467"/>
              <a:ext cx="290740" cy="575588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V="1">
              <a:off x="5442973" y="4038389"/>
              <a:ext cx="605536" cy="184666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5442973" y="4223055"/>
              <a:ext cx="605536" cy="184666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5442973" y="4223055"/>
              <a:ext cx="290740" cy="575101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Inchworm Algorithm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6" name="Picture 15" descr="inchworm-logo-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40" y="165415"/>
            <a:ext cx="1159532" cy="115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368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RNA-</a:t>
            </a:r>
            <a:r>
              <a:rPr lang="en-US" sz="2800" dirty="0" err="1" smtClean="0"/>
              <a:t>Seq</a:t>
            </a:r>
            <a:r>
              <a:rPr lang="en-US" sz="2800" dirty="0" smtClean="0"/>
              <a:t>: a historic perspective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5319" y="1340768"/>
            <a:ext cx="7904728" cy="5139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Traditional: sequence </a:t>
            </a:r>
            <a:r>
              <a:rPr lang="en-US" sz="2400" dirty="0" err="1" smtClean="0"/>
              <a:t>cDNA</a:t>
            </a:r>
            <a:r>
              <a:rPr lang="en-US" sz="2400" dirty="0" smtClean="0"/>
              <a:t> libraries by Sanger</a:t>
            </a:r>
          </a:p>
          <a:p>
            <a:pPr marL="342900" indent="-342900">
              <a:buFontTx/>
              <a:buChar char="-"/>
            </a:pPr>
            <a:endParaRPr lang="en-US" sz="2400" dirty="0"/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Tens of thousands of pairs at most (20K genes in mammal)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Redundancy due to highly expressed genes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Not only coding genes are transcribed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Poor full-</a:t>
            </a:r>
            <a:r>
              <a:rPr lang="en-US" sz="2400" dirty="0" err="1" smtClean="0"/>
              <a:t>lengthness</a:t>
            </a:r>
            <a:r>
              <a:rPr lang="en-US" sz="2400" dirty="0" smtClean="0"/>
              <a:t> (read length about 800bp)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err="1" smtClean="0"/>
              <a:t>Indels</a:t>
            </a:r>
            <a:r>
              <a:rPr lang="en-US" sz="2400" dirty="0" smtClean="0"/>
              <a:t> are the dominant error mode in Sanger (</a:t>
            </a:r>
            <a:r>
              <a:rPr lang="en-US" sz="2400" dirty="0" err="1" smtClean="0"/>
              <a:t>frameshifts</a:t>
            </a:r>
            <a:r>
              <a:rPr lang="en-US" sz="2400" dirty="0" smtClean="0"/>
              <a:t>)</a:t>
            </a:r>
          </a:p>
          <a:p>
            <a:endParaRPr lang="en-US" sz="2400" dirty="0"/>
          </a:p>
          <a:p>
            <a:endParaRPr lang="en-US" sz="2400" dirty="0" smtClean="0"/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pPr marL="342900" indent="-342900">
              <a:buFont typeface="Symbol" charset="0"/>
              <a:buChar char=""/>
            </a:pPr>
            <a:endParaRPr lang="en-US" sz="2400" dirty="0" smtClean="0"/>
          </a:p>
          <a:p>
            <a:pPr marL="342900" indent="-342900">
              <a:buFont typeface="Symbol" charset="0"/>
              <a:buChar char=""/>
            </a:pPr>
            <a:endParaRPr lang="en-US" sz="2400" dirty="0"/>
          </a:p>
          <a:p>
            <a:pPr marL="342900" indent="-342900">
              <a:buFontTx/>
              <a:buChar char="-"/>
            </a:pPr>
            <a:endParaRPr lang="en-US" sz="2000" dirty="0" smtClean="0"/>
          </a:p>
          <a:p>
            <a:pPr marL="342900" indent="-342900"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85452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46619" y="3354508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GATTACA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6" name="Straight Connector 5"/>
          <p:cNvCxnSpPr>
            <a:stCxn id="4" idx="3"/>
          </p:cNvCxnSpPr>
          <p:nvPr/>
        </p:nvCxnSpPr>
        <p:spPr>
          <a:xfrm flipV="1">
            <a:off x="5216143" y="2963586"/>
            <a:ext cx="265643" cy="575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57756" y="2594254"/>
            <a:ext cx="330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rot="19305232" flipV="1">
            <a:off x="5611613" y="2268085"/>
            <a:ext cx="605536" cy="1846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158989" y="1731145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591584" y="2770806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4</a:t>
            </a:r>
            <a:endParaRPr lang="en-US" sz="1200" dirty="0"/>
          </a:p>
        </p:txBody>
      </p:sp>
      <p:sp>
        <p:nvSpPr>
          <p:cNvPr id="44" name="TextBox 43"/>
          <p:cNvSpPr txBox="1"/>
          <p:nvPr/>
        </p:nvSpPr>
        <p:spPr>
          <a:xfrm>
            <a:off x="5006233" y="3588466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9</a:t>
            </a:r>
            <a:endParaRPr lang="en-US" sz="1200" dirty="0"/>
          </a:p>
        </p:txBody>
      </p:sp>
      <p:sp>
        <p:nvSpPr>
          <p:cNvPr id="50" name="TextBox 49"/>
          <p:cNvSpPr txBox="1"/>
          <p:nvPr/>
        </p:nvSpPr>
        <p:spPr>
          <a:xfrm>
            <a:off x="6325248" y="1910326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5</a:t>
            </a:r>
            <a:endParaRPr lang="en-US" sz="1200" dirty="0"/>
          </a:p>
        </p:txBody>
      </p:sp>
      <p:grpSp>
        <p:nvGrpSpPr>
          <p:cNvPr id="2" name="Group 84"/>
          <p:cNvGrpSpPr/>
          <p:nvPr/>
        </p:nvGrpSpPr>
        <p:grpSpPr>
          <a:xfrm rot="19305232">
            <a:off x="6390157" y="1043659"/>
            <a:ext cx="605536" cy="1150689"/>
            <a:chOff x="5442973" y="3647467"/>
            <a:chExt cx="605536" cy="1150689"/>
          </a:xfrm>
        </p:grpSpPr>
        <p:cxnSp>
          <p:nvCxnSpPr>
            <p:cNvPr id="54" name="Straight Connector 53"/>
            <p:cNvCxnSpPr/>
            <p:nvPr/>
          </p:nvCxnSpPr>
          <p:spPr>
            <a:xfrm flipV="1">
              <a:off x="5442973" y="3647467"/>
              <a:ext cx="290740" cy="575588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V="1">
              <a:off x="5442973" y="4038389"/>
              <a:ext cx="605536" cy="184666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5442973" y="4223055"/>
              <a:ext cx="605536" cy="184666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5442973" y="4223055"/>
              <a:ext cx="290740" cy="575101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53"/>
          <p:cNvGrpSpPr/>
          <p:nvPr/>
        </p:nvGrpSpPr>
        <p:grpSpPr>
          <a:xfrm rot="164340" flipH="1">
            <a:off x="3448217" y="2978034"/>
            <a:ext cx="605536" cy="1150689"/>
            <a:chOff x="5442973" y="3647467"/>
            <a:chExt cx="605536" cy="1150689"/>
          </a:xfrm>
        </p:grpSpPr>
        <p:cxnSp>
          <p:nvCxnSpPr>
            <p:cNvPr id="16" name="Straight Connector 15"/>
            <p:cNvCxnSpPr/>
            <p:nvPr/>
          </p:nvCxnSpPr>
          <p:spPr>
            <a:xfrm flipV="1">
              <a:off x="5442973" y="3647467"/>
              <a:ext cx="290740" cy="575588"/>
            </a:xfrm>
            <a:prstGeom prst="line">
              <a:avLst/>
            </a:prstGeom>
            <a:ln>
              <a:solidFill>
                <a:srgbClr val="6600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5442973" y="4038389"/>
              <a:ext cx="605536" cy="184666"/>
            </a:xfrm>
            <a:prstGeom prst="line">
              <a:avLst/>
            </a:prstGeom>
            <a:ln>
              <a:solidFill>
                <a:srgbClr val="6600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442973" y="4223055"/>
              <a:ext cx="605536" cy="184666"/>
            </a:xfrm>
            <a:prstGeom prst="line">
              <a:avLst/>
            </a:prstGeom>
            <a:ln>
              <a:solidFill>
                <a:srgbClr val="6600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5442973" y="4223055"/>
              <a:ext cx="290740" cy="575101"/>
            </a:xfrm>
            <a:prstGeom prst="line">
              <a:avLst/>
            </a:prstGeom>
            <a:ln>
              <a:solidFill>
                <a:srgbClr val="6600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/>
          <p:cNvSpPr txBox="1"/>
          <p:nvPr/>
        </p:nvSpPr>
        <p:spPr>
          <a:xfrm>
            <a:off x="3481116" y="4046816"/>
            <a:ext cx="330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164917" y="3564012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175772" y="3102273"/>
            <a:ext cx="366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494001" y="256607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295510" y="3737438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6</a:t>
            </a:r>
            <a:endParaRPr lang="en-US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3614944" y="4236859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63904" y="3300611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0</a:t>
            </a:r>
            <a:endParaRPr lang="en-US" sz="1200" dirty="0"/>
          </a:p>
        </p:txBody>
      </p:sp>
      <p:sp>
        <p:nvSpPr>
          <p:cNvPr id="38" name="TextBox 37"/>
          <p:cNvSpPr txBox="1"/>
          <p:nvPr/>
        </p:nvSpPr>
        <p:spPr>
          <a:xfrm>
            <a:off x="3633404" y="2725659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0</a:t>
            </a:r>
            <a:endParaRPr lang="en-US" sz="1200" dirty="0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Inchworm Algorithm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" name="Picture 29" descr="inchworm-logo-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40" y="165415"/>
            <a:ext cx="1159532" cy="115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809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46619" y="3354508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GATTACA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6" name="Straight Connector 5"/>
          <p:cNvCxnSpPr>
            <a:stCxn id="4" idx="3"/>
          </p:cNvCxnSpPr>
          <p:nvPr/>
        </p:nvCxnSpPr>
        <p:spPr>
          <a:xfrm flipV="1">
            <a:off x="5216143" y="2963586"/>
            <a:ext cx="265643" cy="575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57756" y="2594254"/>
            <a:ext cx="330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rot="19305232" flipV="1">
            <a:off x="5611613" y="2268085"/>
            <a:ext cx="605536" cy="1846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158989" y="1731145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591584" y="2770806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4</a:t>
            </a:r>
            <a:endParaRPr lang="en-US" sz="1200" dirty="0"/>
          </a:p>
        </p:txBody>
      </p:sp>
      <p:sp>
        <p:nvSpPr>
          <p:cNvPr id="44" name="TextBox 43"/>
          <p:cNvSpPr txBox="1"/>
          <p:nvPr/>
        </p:nvSpPr>
        <p:spPr>
          <a:xfrm>
            <a:off x="5006233" y="3588466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9</a:t>
            </a:r>
            <a:endParaRPr lang="en-US" sz="1200" dirty="0"/>
          </a:p>
        </p:txBody>
      </p:sp>
      <p:sp>
        <p:nvSpPr>
          <p:cNvPr id="50" name="TextBox 49"/>
          <p:cNvSpPr txBox="1"/>
          <p:nvPr/>
        </p:nvSpPr>
        <p:spPr>
          <a:xfrm>
            <a:off x="6325248" y="1910326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5</a:t>
            </a:r>
            <a:endParaRPr lang="en-US" sz="1200" dirty="0"/>
          </a:p>
        </p:txBody>
      </p:sp>
      <p:grpSp>
        <p:nvGrpSpPr>
          <p:cNvPr id="2" name="Group 84"/>
          <p:cNvGrpSpPr/>
          <p:nvPr/>
        </p:nvGrpSpPr>
        <p:grpSpPr>
          <a:xfrm rot="19305232">
            <a:off x="6390157" y="1043659"/>
            <a:ext cx="605536" cy="1150689"/>
            <a:chOff x="5442973" y="3647467"/>
            <a:chExt cx="605536" cy="1150689"/>
          </a:xfrm>
        </p:grpSpPr>
        <p:cxnSp>
          <p:nvCxnSpPr>
            <p:cNvPr id="54" name="Straight Connector 53"/>
            <p:cNvCxnSpPr/>
            <p:nvPr/>
          </p:nvCxnSpPr>
          <p:spPr>
            <a:xfrm flipV="1">
              <a:off x="5442973" y="3647467"/>
              <a:ext cx="290740" cy="575588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V="1">
              <a:off x="5442973" y="4038389"/>
              <a:ext cx="605536" cy="184666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5442973" y="4223055"/>
              <a:ext cx="605536" cy="184666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5442973" y="4223055"/>
              <a:ext cx="290740" cy="575101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Connector 18"/>
          <p:cNvCxnSpPr/>
          <p:nvPr/>
        </p:nvCxnSpPr>
        <p:spPr>
          <a:xfrm rot="164340" flipH="1">
            <a:off x="3443793" y="3553516"/>
            <a:ext cx="605536" cy="184666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164917" y="356401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295510" y="3737438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6</a:t>
            </a:r>
            <a:endParaRPr lang="en-US" sz="1200" dirty="0"/>
          </a:p>
        </p:txBody>
      </p:sp>
      <p:cxnSp>
        <p:nvCxnSpPr>
          <p:cNvPr id="32" name="Straight Connector 31"/>
          <p:cNvCxnSpPr/>
          <p:nvPr/>
        </p:nvCxnSpPr>
        <p:spPr>
          <a:xfrm rot="20597685" flipH="1">
            <a:off x="2580554" y="3932650"/>
            <a:ext cx="605536" cy="184666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270272" y="410274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460582" y="4342790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7</a:t>
            </a:r>
            <a:endParaRPr lang="en-US" sz="1200" dirty="0"/>
          </a:p>
        </p:txBody>
      </p:sp>
      <p:grpSp>
        <p:nvGrpSpPr>
          <p:cNvPr id="3" name="Group 79"/>
          <p:cNvGrpSpPr/>
          <p:nvPr/>
        </p:nvGrpSpPr>
        <p:grpSpPr>
          <a:xfrm rot="20597685" flipH="1">
            <a:off x="1702442" y="3912264"/>
            <a:ext cx="605536" cy="1150689"/>
            <a:chOff x="5442973" y="3647467"/>
            <a:chExt cx="605536" cy="1150689"/>
          </a:xfrm>
        </p:grpSpPr>
        <p:cxnSp>
          <p:nvCxnSpPr>
            <p:cNvPr id="37" name="Straight Connector 36"/>
            <p:cNvCxnSpPr/>
            <p:nvPr/>
          </p:nvCxnSpPr>
          <p:spPr>
            <a:xfrm flipV="1">
              <a:off x="5442973" y="3647467"/>
              <a:ext cx="290740" cy="575588"/>
            </a:xfrm>
            <a:prstGeom prst="line">
              <a:avLst/>
            </a:prstGeom>
            <a:ln>
              <a:solidFill>
                <a:srgbClr val="660066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5442973" y="4038389"/>
              <a:ext cx="605536" cy="184666"/>
            </a:xfrm>
            <a:prstGeom prst="line">
              <a:avLst/>
            </a:prstGeom>
            <a:ln>
              <a:solidFill>
                <a:srgbClr val="660066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5442973" y="4223055"/>
              <a:ext cx="605536" cy="184666"/>
            </a:xfrm>
            <a:prstGeom prst="line">
              <a:avLst/>
            </a:prstGeom>
            <a:ln>
              <a:solidFill>
                <a:srgbClr val="660066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5442973" y="4223055"/>
              <a:ext cx="290740" cy="575101"/>
            </a:xfrm>
            <a:prstGeom prst="line">
              <a:avLst/>
            </a:prstGeom>
            <a:ln>
              <a:solidFill>
                <a:srgbClr val="660066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Inchworm Algorithm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08266" y="6043656"/>
            <a:ext cx="76024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Remove assembled </a:t>
            </a:r>
            <a:r>
              <a:rPr lang="en-US" sz="2000" dirty="0" err="1" smtClean="0"/>
              <a:t>kmers</a:t>
            </a:r>
            <a:r>
              <a:rPr lang="en-US" sz="2000" dirty="0" smtClean="0"/>
              <a:t> from catalog, then repeat the entire process.</a:t>
            </a:r>
            <a:endParaRPr lang="en-US" sz="2000" dirty="0"/>
          </a:p>
        </p:txBody>
      </p:sp>
      <p:sp>
        <p:nvSpPr>
          <p:cNvPr id="28" name="TextBox 27"/>
          <p:cNvSpPr txBox="1"/>
          <p:nvPr/>
        </p:nvSpPr>
        <p:spPr>
          <a:xfrm>
            <a:off x="925199" y="5554131"/>
            <a:ext cx="41134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Report </a:t>
            </a:r>
            <a:r>
              <a:rPr lang="en-US" sz="2000" dirty="0" err="1" smtClean="0"/>
              <a:t>contig</a:t>
            </a:r>
            <a:r>
              <a:rPr lang="en-US" sz="2000" dirty="0" smtClean="0"/>
              <a:t>:      </a:t>
            </a:r>
            <a:r>
              <a:rPr lang="en-US" sz="2000" b="1" dirty="0" smtClean="0">
                <a:solidFill>
                  <a:srgbClr val="660066"/>
                </a:solidFill>
              </a:rPr>
              <a:t>….</a:t>
            </a:r>
            <a:r>
              <a:rPr lang="en-US" sz="2000" b="1" dirty="0" smtClean="0">
                <a:solidFill>
                  <a:srgbClr val="FF0000"/>
                </a:solidFill>
              </a:rPr>
              <a:t>AAGATTACAGA</a:t>
            </a:r>
            <a:r>
              <a:rPr lang="en-US" sz="2000" b="1" dirty="0" smtClean="0">
                <a:solidFill>
                  <a:schemeClr val="accent1"/>
                </a:solidFill>
              </a:rPr>
              <a:t>…. 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pic>
        <p:nvPicPr>
          <p:cNvPr id="30" name="Picture 29" descr="inchworm-logo-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40" y="165415"/>
            <a:ext cx="1159532" cy="115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54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77322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Inchworm </a:t>
            </a:r>
            <a:r>
              <a:rPr lang="en-US" sz="2800" dirty="0" err="1" smtClean="0"/>
              <a:t>Contigs</a:t>
            </a:r>
            <a:r>
              <a:rPr lang="en-US" sz="2800" dirty="0" smtClean="0"/>
              <a:t> from Alt-Spliced Transcripts</a:t>
            </a:r>
            <a:br>
              <a:rPr lang="en-US" sz="2800" dirty="0" smtClean="0"/>
            </a:br>
            <a:r>
              <a:rPr lang="en-US" sz="2800" dirty="0" smtClean="0"/>
              <a:t>=&gt; Minimal lossless representation of data</a:t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00" y="2857500"/>
            <a:ext cx="3341428" cy="8373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3873500"/>
            <a:ext cx="2070100" cy="11960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7356" y="2660650"/>
            <a:ext cx="2441744" cy="273556"/>
          </a:xfrm>
          <a:prstGeom prst="rect">
            <a:avLst/>
          </a:prstGeom>
        </p:spPr>
      </p:pic>
      <p:pic>
        <p:nvPicPr>
          <p:cNvPr id="7" name="Picture 6" descr="inchworm-logo-med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540" y="165415"/>
            <a:ext cx="1159532" cy="11595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70700" y="3080042"/>
            <a:ext cx="369888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00" b="1" dirty="0" smtClean="0"/>
              <a:t>+</a:t>
            </a:r>
            <a:endParaRPr lang="en-US" sz="2900" b="1" dirty="0"/>
          </a:p>
        </p:txBody>
      </p:sp>
      <p:sp>
        <p:nvSpPr>
          <p:cNvPr id="9" name="Right Arrow 8"/>
          <p:cNvSpPr/>
          <p:nvPr/>
        </p:nvSpPr>
        <p:spPr>
          <a:xfrm>
            <a:off x="4508500" y="3357876"/>
            <a:ext cx="660400" cy="41994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696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749" y="1108231"/>
            <a:ext cx="2615660" cy="1579929"/>
          </a:xfrm>
          <a:prstGeom prst="rect">
            <a:avLst/>
          </a:prstGeom>
        </p:spPr>
      </p:pic>
      <p:pic>
        <p:nvPicPr>
          <p:cNvPr id="11" name="Picture 10" descr="ChrysalisLogo20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1947" y="1941987"/>
            <a:ext cx="1803399" cy="180339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344309" y="242585"/>
            <a:ext cx="2248125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dirty="0" smtClean="0">
                <a:solidFill>
                  <a:schemeClr val="accent1">
                    <a:lumMod val="75000"/>
                  </a:schemeClr>
                </a:solidFill>
              </a:rPr>
              <a:t>Chrysalis</a:t>
            </a:r>
            <a:endParaRPr lang="en-US" sz="4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3553" y="3369851"/>
            <a:ext cx="236858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 smtClean="0"/>
              <a:t>Integrate </a:t>
            </a:r>
            <a:r>
              <a:rPr lang="en-US" sz="2300" dirty="0" err="1" smtClean="0"/>
              <a:t>isoforms</a:t>
            </a:r>
            <a:endParaRPr lang="en-US" sz="2300" dirty="0" smtClean="0"/>
          </a:p>
          <a:p>
            <a:r>
              <a:rPr lang="en-US" sz="2300" dirty="0" smtClean="0"/>
              <a:t>via k-1 overlaps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3736828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749" y="4580018"/>
            <a:ext cx="8085241" cy="18785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749" y="1108231"/>
            <a:ext cx="2615660" cy="1579929"/>
          </a:xfrm>
          <a:prstGeom prst="rect">
            <a:avLst/>
          </a:prstGeom>
        </p:spPr>
      </p:pic>
      <p:pic>
        <p:nvPicPr>
          <p:cNvPr id="11" name="Picture 10" descr="ChrysalisLogo201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1947" y="1941987"/>
            <a:ext cx="1803399" cy="1803399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 rot="2893236">
            <a:off x="2142606" y="3257153"/>
            <a:ext cx="2042917" cy="27045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344309" y="242585"/>
            <a:ext cx="2248125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dirty="0" smtClean="0">
                <a:solidFill>
                  <a:schemeClr val="accent1">
                    <a:lumMod val="75000"/>
                  </a:schemeClr>
                </a:solidFill>
              </a:rPr>
              <a:t>Chrysalis</a:t>
            </a:r>
            <a:endParaRPr lang="en-US" sz="4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3553" y="3369851"/>
            <a:ext cx="236858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 smtClean="0"/>
              <a:t>Integrate </a:t>
            </a:r>
            <a:r>
              <a:rPr lang="en-US" sz="2300" dirty="0" err="1" smtClean="0"/>
              <a:t>isoforms</a:t>
            </a:r>
            <a:endParaRPr lang="en-US" sz="2300" dirty="0" smtClean="0"/>
          </a:p>
          <a:p>
            <a:r>
              <a:rPr lang="en-US" sz="2300" dirty="0" smtClean="0"/>
              <a:t>via k-1 overlaps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791155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749" y="4580018"/>
            <a:ext cx="8085241" cy="18785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749" y="1108231"/>
            <a:ext cx="2615660" cy="1579929"/>
          </a:xfrm>
          <a:prstGeom prst="rect">
            <a:avLst/>
          </a:prstGeom>
        </p:spPr>
      </p:pic>
      <p:pic>
        <p:nvPicPr>
          <p:cNvPr id="11" name="Picture 10" descr="ChrysalisLogo201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1947" y="1941987"/>
            <a:ext cx="1803399" cy="1803399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 rot="2893236">
            <a:off x="2142606" y="3257153"/>
            <a:ext cx="2042917" cy="27045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344309" y="242585"/>
            <a:ext cx="2248125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dirty="0" smtClean="0">
                <a:solidFill>
                  <a:schemeClr val="accent1">
                    <a:lumMod val="75000"/>
                  </a:schemeClr>
                </a:solidFill>
              </a:rPr>
              <a:t>Chrysalis</a:t>
            </a:r>
            <a:endParaRPr lang="en-US" sz="4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3553" y="3369851"/>
            <a:ext cx="2392633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 smtClean="0"/>
              <a:t>Integrate </a:t>
            </a:r>
            <a:r>
              <a:rPr lang="en-US" sz="2300" dirty="0" err="1" smtClean="0"/>
              <a:t>isoforms</a:t>
            </a:r>
            <a:endParaRPr lang="en-US" sz="2300" dirty="0" smtClean="0"/>
          </a:p>
          <a:p>
            <a:r>
              <a:rPr lang="en-US" sz="2300" dirty="0" smtClean="0"/>
              <a:t>via k-1 overlaps</a:t>
            </a:r>
          </a:p>
          <a:p>
            <a:r>
              <a:rPr lang="en-US" sz="2300" dirty="0" smtClean="0"/>
              <a:t>Verify via “welds”</a:t>
            </a:r>
            <a:endParaRPr lang="en-US" sz="23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1513418" y="5291663"/>
            <a:ext cx="1217085" cy="306917"/>
            <a:chOff x="1608665" y="5185833"/>
            <a:chExt cx="1217085" cy="306917"/>
          </a:xfrm>
        </p:grpSpPr>
        <p:cxnSp>
          <p:nvCxnSpPr>
            <p:cNvPr id="7" name="Curved Connector 6"/>
            <p:cNvCxnSpPr/>
            <p:nvPr/>
          </p:nvCxnSpPr>
          <p:spPr>
            <a:xfrm>
              <a:off x="1608665" y="5185833"/>
              <a:ext cx="742245" cy="306917"/>
            </a:xfrm>
            <a:prstGeom prst="curvedConnector3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2350910" y="5492750"/>
              <a:ext cx="474840" cy="0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1485907" y="5401731"/>
            <a:ext cx="1217085" cy="306917"/>
            <a:chOff x="1608665" y="5185833"/>
            <a:chExt cx="1217085" cy="306917"/>
          </a:xfrm>
        </p:grpSpPr>
        <p:cxnSp>
          <p:nvCxnSpPr>
            <p:cNvPr id="21" name="Curved Connector 20"/>
            <p:cNvCxnSpPr/>
            <p:nvPr/>
          </p:nvCxnSpPr>
          <p:spPr>
            <a:xfrm>
              <a:off x="1608665" y="5185833"/>
              <a:ext cx="742245" cy="306917"/>
            </a:xfrm>
            <a:prstGeom prst="curvedConnector3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2350910" y="5492750"/>
              <a:ext cx="474840" cy="0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1528239" y="5168905"/>
            <a:ext cx="1217085" cy="306917"/>
            <a:chOff x="1608665" y="5185833"/>
            <a:chExt cx="1217085" cy="306917"/>
          </a:xfrm>
        </p:grpSpPr>
        <p:cxnSp>
          <p:nvCxnSpPr>
            <p:cNvPr id="24" name="Curved Connector 23"/>
            <p:cNvCxnSpPr/>
            <p:nvPr/>
          </p:nvCxnSpPr>
          <p:spPr>
            <a:xfrm>
              <a:off x="1608665" y="5185833"/>
              <a:ext cx="742245" cy="306917"/>
            </a:xfrm>
            <a:prstGeom prst="curvedConnector3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2350910" y="5492750"/>
              <a:ext cx="474840" cy="0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91155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749" y="4580018"/>
            <a:ext cx="8085241" cy="18785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749" y="1108231"/>
            <a:ext cx="2615660" cy="1579929"/>
          </a:xfrm>
          <a:prstGeom prst="rect">
            <a:avLst/>
          </a:prstGeom>
        </p:spPr>
      </p:pic>
      <p:pic>
        <p:nvPicPr>
          <p:cNvPr id="11" name="Picture 10" descr="ChrysalisLogo201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1947" y="1941987"/>
            <a:ext cx="1803399" cy="1803399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 rot="2893236">
            <a:off x="2142606" y="3257153"/>
            <a:ext cx="2042917" cy="27045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344309" y="242585"/>
            <a:ext cx="2248125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dirty="0" smtClean="0">
                <a:solidFill>
                  <a:schemeClr val="accent1">
                    <a:lumMod val="75000"/>
                  </a:schemeClr>
                </a:solidFill>
              </a:rPr>
              <a:t>Chrysalis</a:t>
            </a:r>
            <a:endParaRPr lang="en-US" sz="4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3553" y="3369851"/>
            <a:ext cx="2392633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 smtClean="0"/>
              <a:t>Integrate </a:t>
            </a:r>
            <a:r>
              <a:rPr lang="en-US" sz="2300" dirty="0" err="1" smtClean="0"/>
              <a:t>isoforms</a:t>
            </a:r>
            <a:endParaRPr lang="en-US" sz="2300" dirty="0" smtClean="0"/>
          </a:p>
          <a:p>
            <a:r>
              <a:rPr lang="en-US" sz="2300" dirty="0" smtClean="0"/>
              <a:t>via k-1 overlaps</a:t>
            </a:r>
          </a:p>
          <a:p>
            <a:r>
              <a:rPr lang="en-US" sz="2300" dirty="0" smtClean="0"/>
              <a:t>Verify via “welds”</a:t>
            </a:r>
            <a:endParaRPr lang="en-US" sz="23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1513418" y="5291663"/>
            <a:ext cx="1217085" cy="306917"/>
            <a:chOff x="1608665" y="5185833"/>
            <a:chExt cx="1217085" cy="306917"/>
          </a:xfrm>
        </p:grpSpPr>
        <p:cxnSp>
          <p:nvCxnSpPr>
            <p:cNvPr id="7" name="Curved Connector 6"/>
            <p:cNvCxnSpPr/>
            <p:nvPr/>
          </p:nvCxnSpPr>
          <p:spPr>
            <a:xfrm>
              <a:off x="1608665" y="5185833"/>
              <a:ext cx="742245" cy="306917"/>
            </a:xfrm>
            <a:prstGeom prst="curvedConnector3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2350910" y="5492750"/>
              <a:ext cx="474840" cy="0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1485907" y="5401731"/>
            <a:ext cx="1217085" cy="306917"/>
            <a:chOff x="1608665" y="5185833"/>
            <a:chExt cx="1217085" cy="306917"/>
          </a:xfrm>
        </p:grpSpPr>
        <p:cxnSp>
          <p:nvCxnSpPr>
            <p:cNvPr id="21" name="Curved Connector 20"/>
            <p:cNvCxnSpPr/>
            <p:nvPr/>
          </p:nvCxnSpPr>
          <p:spPr>
            <a:xfrm>
              <a:off x="1608665" y="5185833"/>
              <a:ext cx="742245" cy="306917"/>
            </a:xfrm>
            <a:prstGeom prst="curvedConnector3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2350910" y="5492750"/>
              <a:ext cx="474840" cy="0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1528239" y="5168905"/>
            <a:ext cx="1217085" cy="306917"/>
            <a:chOff x="1608665" y="5185833"/>
            <a:chExt cx="1217085" cy="306917"/>
          </a:xfrm>
        </p:grpSpPr>
        <p:cxnSp>
          <p:nvCxnSpPr>
            <p:cNvPr id="24" name="Curved Connector 23"/>
            <p:cNvCxnSpPr/>
            <p:nvPr/>
          </p:nvCxnSpPr>
          <p:spPr>
            <a:xfrm>
              <a:off x="1608665" y="5185833"/>
              <a:ext cx="742245" cy="306917"/>
            </a:xfrm>
            <a:prstGeom prst="curvedConnector3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2350910" y="5492750"/>
              <a:ext cx="474840" cy="0"/>
            </a:xfrm>
            <a:prstGeom prst="line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ight Arrow 25"/>
          <p:cNvSpPr/>
          <p:nvPr/>
        </p:nvSpPr>
        <p:spPr>
          <a:xfrm rot="19528530">
            <a:off x="6030376" y="3055315"/>
            <a:ext cx="899448" cy="35401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4861828" y="3629864"/>
            <a:ext cx="2274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Build de </a:t>
            </a:r>
            <a:r>
              <a:rPr lang="en-US" dirty="0" err="1" smtClean="0"/>
              <a:t>Bruijn</a:t>
            </a:r>
            <a:r>
              <a:rPr lang="en-US" dirty="0" smtClean="0"/>
              <a:t> Graphs</a:t>
            </a:r>
          </a:p>
          <a:p>
            <a:r>
              <a:rPr lang="en-US" dirty="0" smtClean="0"/>
              <a:t>(ideally, one per gene)</a:t>
            </a:r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4861828" y="317707"/>
            <a:ext cx="3499000" cy="4368383"/>
            <a:chOff x="4861828" y="317707"/>
            <a:chExt cx="3499000" cy="4368383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7268" y="317707"/>
              <a:ext cx="1263560" cy="4368383"/>
            </a:xfrm>
            <a:prstGeom prst="rect">
              <a:avLst/>
            </a:prstGeom>
          </p:spPr>
        </p:pic>
        <p:sp>
          <p:nvSpPr>
            <p:cNvPr id="30" name="Right Arrow 29"/>
            <p:cNvSpPr/>
            <p:nvPr/>
          </p:nvSpPr>
          <p:spPr>
            <a:xfrm rot="19528530">
              <a:off x="6030376" y="3055315"/>
              <a:ext cx="899448" cy="35401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861828" y="3629864"/>
              <a:ext cx="227498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Build de </a:t>
              </a:r>
              <a:r>
                <a:rPr lang="en-US" dirty="0" err="1" smtClean="0"/>
                <a:t>Bruijn</a:t>
              </a:r>
              <a:r>
                <a:rPr lang="en-US" dirty="0" smtClean="0"/>
                <a:t> Graphs</a:t>
              </a:r>
            </a:p>
            <a:p>
              <a:r>
                <a:rPr lang="en-US" dirty="0" smtClean="0"/>
                <a:t>(ideally, one per gene)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63717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471" y="203200"/>
            <a:ext cx="8621829" cy="6330950"/>
          </a:xfrm>
          <a:prstGeom prst="rect">
            <a:avLst/>
          </a:prstGeom>
        </p:spPr>
      </p:pic>
      <p:pic>
        <p:nvPicPr>
          <p:cNvPr id="7" name="Picture 6" descr="ButterflyLogo20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4500" y="114300"/>
            <a:ext cx="2222500" cy="2222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50507" y="1830917"/>
            <a:ext cx="5045075" cy="47032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88058" y="3266020"/>
            <a:ext cx="2818343" cy="31728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465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471" y="203200"/>
            <a:ext cx="8621829" cy="6330950"/>
          </a:xfrm>
          <a:prstGeom prst="rect">
            <a:avLst/>
          </a:prstGeom>
        </p:spPr>
      </p:pic>
      <p:pic>
        <p:nvPicPr>
          <p:cNvPr id="7" name="Picture 6" descr="ButterflyLogo20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4500" y="114300"/>
            <a:ext cx="2222500" cy="2222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15339" y="1989666"/>
            <a:ext cx="2790827" cy="43920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350000" y="3196165"/>
            <a:ext cx="2571750" cy="31855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443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471" y="203200"/>
            <a:ext cx="8621829" cy="6330950"/>
          </a:xfrm>
          <a:prstGeom prst="rect">
            <a:avLst/>
          </a:prstGeom>
        </p:spPr>
      </p:pic>
      <p:pic>
        <p:nvPicPr>
          <p:cNvPr id="7" name="Picture 6" descr="ButterflyLogo20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4500" y="114300"/>
            <a:ext cx="2222500" cy="22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43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Next-Gen Sequencing technologies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5319" y="1340768"/>
            <a:ext cx="5545108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1 Lane of </a:t>
            </a:r>
            <a:r>
              <a:rPr lang="en-US" sz="2400" dirty="0" err="1" smtClean="0"/>
              <a:t>HiSeq</a:t>
            </a:r>
            <a:r>
              <a:rPr lang="en-US" sz="2400" dirty="0" smtClean="0"/>
              <a:t> yields 30GB in sequence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Error patterns are mostly substitutions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Good depth, high dynamic range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Full-length transcripts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Allow for expression quantification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Strand-specific libraries </a:t>
            </a:r>
            <a:endParaRPr lang="en-US" sz="2400" dirty="0"/>
          </a:p>
          <a:p>
            <a:endParaRPr lang="en-US" sz="2400" dirty="0" smtClean="0"/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pPr marL="342900" indent="-342900">
              <a:buFont typeface="Symbol" charset="0"/>
              <a:buChar char=""/>
            </a:pPr>
            <a:endParaRPr lang="en-US" sz="2400" dirty="0" smtClean="0"/>
          </a:p>
          <a:p>
            <a:pPr marL="342900" indent="-342900">
              <a:buFont typeface="Symbol" charset="0"/>
              <a:buChar char=""/>
            </a:pPr>
            <a:endParaRPr lang="en-US" sz="2400" dirty="0"/>
          </a:p>
          <a:p>
            <a:pPr marL="342900" indent="-342900">
              <a:buFontTx/>
              <a:buChar char="-"/>
            </a:pPr>
            <a:endParaRPr lang="en-US" sz="2000" dirty="0" smtClean="0"/>
          </a:p>
          <a:p>
            <a:pPr marL="342900" indent="-342900">
              <a:buFontTx/>
              <a:buChar char="-"/>
            </a:pP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1627" y="3350830"/>
            <a:ext cx="2868805" cy="265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793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"/>
            <a:ext cx="8229600" cy="1524529"/>
          </a:xfrm>
        </p:spPr>
        <p:txBody>
          <a:bodyPr>
            <a:noAutofit/>
          </a:bodyPr>
          <a:lstStyle/>
          <a:p>
            <a:r>
              <a:rPr lang="en-US" sz="3100" dirty="0" smtClean="0"/>
              <a:t>Result: linear sequences grouped in </a:t>
            </a:r>
            <a:r>
              <a:rPr lang="en-US" sz="3100" i="1" dirty="0" smtClean="0"/>
              <a:t>components</a:t>
            </a:r>
            <a:r>
              <a:rPr lang="en-US" sz="3100" dirty="0" smtClean="0"/>
              <a:t>, </a:t>
            </a:r>
            <a:r>
              <a:rPr lang="en-US" sz="3100" i="1" dirty="0" err="1" smtClean="0"/>
              <a:t>contigs</a:t>
            </a:r>
            <a:r>
              <a:rPr lang="en-US" sz="3100" dirty="0" smtClean="0"/>
              <a:t> and </a:t>
            </a:r>
            <a:r>
              <a:rPr lang="en-US" sz="3100" i="1" dirty="0" smtClean="0"/>
              <a:t>sequences</a:t>
            </a:r>
            <a:endParaRPr lang="en-US" sz="31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698500" y="1809750"/>
            <a:ext cx="783166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Courier"/>
                <a:cs typeface="Courier"/>
              </a:rPr>
              <a:t>&gt;comp1017_c1_seq1_FPKM_all:30.089_FPKM_rel:30.089_len:403_path:[5739,5784,5857,5863,353]</a:t>
            </a:r>
          </a:p>
          <a:p>
            <a:r>
              <a:rPr lang="en-US" sz="1000" dirty="0">
                <a:latin typeface="Courier"/>
                <a:cs typeface="Courier"/>
              </a:rPr>
              <a:t>TTGGGAGCCTGCCCAGGTTTTTGCTGGTACCAGGCTAAGTAGCTGCTAACACTCTGACTGGCCCGGCAGGTGATGGTGAC</a:t>
            </a:r>
          </a:p>
          <a:p>
            <a:r>
              <a:rPr lang="en-US" sz="1000" dirty="0">
                <a:latin typeface="Courier"/>
                <a:cs typeface="Courier"/>
              </a:rPr>
              <a:t>TTTTTCCTCCTGAGACAAGGAGAGGGAGGCTGGAGACTGTGTCATCACGATTTCTCCGGTGATATCTGGGAGCCAGAGTA</a:t>
            </a:r>
          </a:p>
          <a:p>
            <a:r>
              <a:rPr lang="en-US" sz="1000" dirty="0">
                <a:latin typeface="Courier"/>
                <a:cs typeface="Courier"/>
              </a:rPr>
              <a:t>ACAGAAGGCAGAGAAGGCGAGCTGGGGCTTCCATGGCTCACTCTGTGTCCTAACTGAGGCAGATCTCCCCCAGAGCACTG</a:t>
            </a:r>
          </a:p>
          <a:p>
            <a:r>
              <a:rPr lang="en-US" sz="1000" dirty="0">
                <a:latin typeface="Courier"/>
                <a:cs typeface="Courier"/>
              </a:rPr>
              <a:t>ACCCAGCACTGATATGGGCTCTGGAGAGAAGAGTTTGCTAGGAGGAACATGCAAAGCAGCTGGGGAGGGGCATCTGGGCT</a:t>
            </a:r>
          </a:p>
          <a:p>
            <a:r>
              <a:rPr lang="en-US" sz="1000" dirty="0">
                <a:latin typeface="Courier"/>
                <a:cs typeface="Courier"/>
              </a:rPr>
              <a:t>TTCAGTTGCAGAGACCATTCACCTCCTCTTCTCTGCACTTGAGCAACCCATCCCCAGGTGGTCATGTCAGAAGACGCCTG</a:t>
            </a:r>
          </a:p>
          <a:p>
            <a:r>
              <a:rPr lang="en-US" sz="1000" dirty="0">
                <a:latin typeface="Courier"/>
                <a:cs typeface="Courier"/>
              </a:rPr>
              <a:t>GAG</a:t>
            </a:r>
          </a:p>
          <a:p>
            <a:r>
              <a:rPr lang="en-US" sz="1000" b="1" dirty="0">
                <a:latin typeface="Courier"/>
                <a:cs typeface="Courier"/>
              </a:rPr>
              <a:t>&gt;comp1017_c1_seq2_FPKM_all:4.913_FPKM_rel:2.616_len:525_path:[2317,2791]</a:t>
            </a:r>
          </a:p>
          <a:p>
            <a:r>
              <a:rPr lang="en-US" sz="1000" dirty="0">
                <a:latin typeface="Courier"/>
                <a:cs typeface="Courier"/>
              </a:rPr>
              <a:t>CTGGAGATGGTTGGAACAAATAGCCGGCTGGCTGGGCATCATTCCCTGCAGAAGGAAGCACACAGAATGGTCGTTAAGTA</a:t>
            </a:r>
          </a:p>
          <a:p>
            <a:r>
              <a:rPr lang="en-US" sz="1000" dirty="0">
                <a:latin typeface="Courier"/>
                <a:cs typeface="Courier"/>
              </a:rPr>
              <a:t>ACAGGGAAGTTCTCCACTTGGGTGTACTGTTTGTGGGCAACCCCAGGGCCCGGAAAGGACAGACAGAGCAGCTTATTCTG</a:t>
            </a:r>
          </a:p>
          <a:p>
            <a:r>
              <a:rPr lang="en-US" sz="1000" dirty="0">
                <a:latin typeface="Courier"/>
                <a:cs typeface="Courier"/>
              </a:rPr>
              <a:t>TGTGGCAATGAGGGAGGCCAAGAAACAGATTTATAATCTCCACAATCTTGAGTTTCTCTCGAGTTCCCACGTCTTAACAA</a:t>
            </a:r>
          </a:p>
          <a:p>
            <a:r>
              <a:rPr lang="en-US" sz="1000" dirty="0">
                <a:latin typeface="Courier"/>
                <a:cs typeface="Courier"/>
              </a:rPr>
              <a:t>AGTTTTTGTTTCAATCTTTGCAGCCATTTAAAGGACTTTTTGCTCTTCTGACCTCACCTTACTGCCTCCTGCAGTAAACA</a:t>
            </a:r>
          </a:p>
          <a:p>
            <a:r>
              <a:rPr lang="en-US" sz="1000" dirty="0">
                <a:latin typeface="Courier"/>
                <a:cs typeface="Courier"/>
              </a:rPr>
              <a:t>CAAGTGTTTCAGGCAAAGAAACAAAGGCCATTTCATCTGACCGCCCTCAGGATTTAGAATTAAGACTAGGTCTTGGACCC</a:t>
            </a:r>
          </a:p>
          <a:p>
            <a:r>
              <a:rPr lang="en-US" sz="1000" dirty="0">
                <a:latin typeface="Courier"/>
                <a:cs typeface="Courier"/>
              </a:rPr>
              <a:t>CTTTACACAGATCATTTCCCCCATGCCTCTCCCAGAACTGTGCAGTGGTGGCAGGCCGCCTCTTCTTTCCTGGGGTTTCT</a:t>
            </a:r>
          </a:p>
          <a:p>
            <a:r>
              <a:rPr lang="en-US" sz="1000" dirty="0">
                <a:latin typeface="Courier"/>
                <a:cs typeface="Courier"/>
              </a:rPr>
              <a:t>TTGAATGTATCAGGGCCCGCCCCACCCCATAATGTGGTTCTAAAC</a:t>
            </a:r>
          </a:p>
          <a:p>
            <a:r>
              <a:rPr lang="en-US" sz="1000" b="1" dirty="0">
                <a:latin typeface="Courier"/>
                <a:cs typeface="Courier"/>
              </a:rPr>
              <a:t>&gt;comp1017_c1_seq3_FPKM_all:3.322_FPKM_rel:2.91_len:2924_path:[2317,2842,2863,1856,1835</a:t>
            </a:r>
            <a:r>
              <a:rPr lang="en-US" sz="1000" b="1" dirty="0" smtClean="0">
                <a:latin typeface="Courier"/>
                <a:cs typeface="Courier"/>
              </a:rPr>
              <a:t>]</a:t>
            </a:r>
          </a:p>
          <a:p>
            <a:r>
              <a:rPr lang="en-US" sz="1000" dirty="0">
                <a:latin typeface="Courier"/>
                <a:cs typeface="Courier"/>
              </a:rPr>
              <a:t>CTGGAGATGGTTGGAACAAATAGCCGGCTGGCTGGGCATCATTCCCTGCAGAAGGAAGCACACAGAATGGTCGTTAAGTA</a:t>
            </a:r>
          </a:p>
          <a:p>
            <a:r>
              <a:rPr lang="en-US" sz="1000" dirty="0">
                <a:latin typeface="Courier"/>
                <a:cs typeface="Courier"/>
              </a:rPr>
              <a:t>ACAGGGAAGTTCTCCACTTGGGTGTACTGTTTGTGGGCAACCCCAGGGCCCGGAAAGGACAGACAGAGCAGCTTATTCTG</a:t>
            </a:r>
          </a:p>
          <a:p>
            <a:r>
              <a:rPr lang="en-US" sz="1000" dirty="0">
                <a:latin typeface="Courier"/>
                <a:cs typeface="Courier"/>
              </a:rPr>
              <a:t>TGTGGCAATGAGGGAGGCCAAGAAACAGATTTATAATCTCCACAATCTTGAGTTTCTCTCGAGTTCCCACGTCTTAACAA</a:t>
            </a:r>
          </a:p>
          <a:p>
            <a:r>
              <a:rPr lang="en-US" sz="1000" dirty="0">
                <a:latin typeface="Courier"/>
                <a:cs typeface="Courier"/>
              </a:rPr>
              <a:t>AGTTTTTGTTTCAATCTTTGCAGCCATTTAAAGGACTTTTTGCTCTTCTGACCTCACCTTACTGCCTCCTGCAGTAAACA</a:t>
            </a:r>
          </a:p>
          <a:p>
            <a:endParaRPr lang="en-US" sz="1000" dirty="0">
              <a:latin typeface="Courier"/>
              <a:cs typeface="Courier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246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"/>
            <a:ext cx="8229600" cy="1524529"/>
          </a:xfrm>
        </p:spPr>
        <p:txBody>
          <a:bodyPr>
            <a:noAutofit/>
          </a:bodyPr>
          <a:lstStyle/>
          <a:p>
            <a:r>
              <a:rPr lang="en-US" sz="3100" dirty="0"/>
              <a:t>Result: linear sequences grouped in </a:t>
            </a:r>
            <a:r>
              <a:rPr lang="en-US" sz="3100" i="1" dirty="0"/>
              <a:t>components</a:t>
            </a:r>
            <a:r>
              <a:rPr lang="en-US" sz="3100" dirty="0"/>
              <a:t>, </a:t>
            </a:r>
            <a:r>
              <a:rPr lang="en-US" sz="3100" i="1" dirty="0" err="1"/>
              <a:t>contigs</a:t>
            </a:r>
            <a:r>
              <a:rPr lang="en-US" sz="3100" dirty="0"/>
              <a:t> and </a:t>
            </a:r>
            <a:r>
              <a:rPr lang="en-US" sz="3100" i="1" dirty="0"/>
              <a:t>sequences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5133" y="1365250"/>
            <a:ext cx="7831667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latin typeface="Courier"/>
                <a:cs typeface="Courier"/>
              </a:rPr>
              <a:t>GTTCGAGGACCTGAATAAGCGCAAGGACACCAAGGAGATCTACACGCACTTCACGTGCGCCACCGACACCAAGAACGTGC</a:t>
            </a:r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GTTCGAGGACCTGAATAAGCGCAAGGACACCAAGGAGATCTACACGCACTTCACGTGCGCCACCGACACCAAGAACGTGC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AGTTTGTGTTTGATGCCGTCACCGACGTCATCATCAAGAACAACCTGAAGGACTGCGGCCTCTTCTGAGGGGCAGCGGGG</a:t>
            </a:r>
          </a:p>
          <a:p>
            <a:r>
              <a:rPr lang="en-US" sz="1000" b="1" dirty="0">
                <a:latin typeface="Courier"/>
                <a:cs typeface="Courier"/>
              </a:rPr>
              <a:t>AGTTTGTGTTTGATGCCGTCACCGACGTCATCATCAAGAACAACCTGAAGGACTGCGGCCTCTTCTGAGGGGCAGCGGGG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CCTGGCAGGATGG-------------------------------------------------------------------</a:t>
            </a:r>
          </a:p>
          <a:p>
            <a:r>
              <a:rPr lang="en-US" sz="1000" b="1" dirty="0">
                <a:latin typeface="Courier"/>
                <a:cs typeface="Courier"/>
              </a:rPr>
              <a:t>CCTGGCAGGATGGTGAGCCCGGGGTGGAGCGGAGCAGAGCTGTGGAGCCCAGAGAAGGGAGCGGTGGGGGCTGGGGTGGG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--------------------------------------------------------------------------------</a:t>
            </a:r>
          </a:p>
          <a:p>
            <a:r>
              <a:rPr lang="en-US" sz="1000" b="1" dirty="0">
                <a:latin typeface="Courier"/>
                <a:cs typeface="Courier"/>
              </a:rPr>
              <a:t>CCGTGGTGGGGGTATGGTGGTAGAGTGGTAGGTCGGTAGGACGACCTGAGGGGCATGGGCACACGGATAGGCCGGGCCGG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--------------------------------------------------------------------------------</a:t>
            </a:r>
          </a:p>
          <a:p>
            <a:r>
              <a:rPr lang="en-US" sz="1000" b="1" dirty="0">
                <a:latin typeface="Courier"/>
                <a:cs typeface="Courier"/>
              </a:rPr>
              <a:t>GGCCCAGATGGCAGAAGCATCCGGCCGTGCGCCGGGAGACAACGGAATGGCTGTCCTGACCACCCTTGGAGAAAGCTTAC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--------------------------------------------------------------------------------</a:t>
            </a:r>
          </a:p>
          <a:p>
            <a:r>
              <a:rPr lang="en-US" sz="1000" b="1" dirty="0">
                <a:latin typeface="Courier"/>
                <a:cs typeface="Courier"/>
              </a:rPr>
              <a:t>CGGCTCTGTGCTCAGCCCTGCAGTCTTTCCCTCAGACCTATCTGAGGGTTCTGGGCTGACACTGGCCTCACTGGCCGTGG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--------------------------------------------------------------------------------</a:t>
            </a:r>
          </a:p>
          <a:p>
            <a:r>
              <a:rPr lang="en-US" sz="1000" b="1" dirty="0">
                <a:latin typeface="Courier"/>
                <a:cs typeface="Courier"/>
              </a:rPr>
              <a:t>GGGAGATGGGCACGGTTCTGCCAGTACTGTAGATCCCCCTCCCTCACGTAACCCAGCAACACACACACTGGCTCTGGGGC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--------------------------------------------------------------------------------</a:t>
            </a:r>
          </a:p>
          <a:p>
            <a:r>
              <a:rPr lang="en-US" sz="1000" b="1" dirty="0">
                <a:latin typeface="Courier"/>
                <a:cs typeface="Courier"/>
              </a:rPr>
              <a:t>AGCCACTGGGTCCCTCATAACAGGTGGAGGAGAAAAAGGAGAGAGTCCTTGTCTAGGGAGGGGGGAGGAGAGACACACCC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--------------------------------------------GCCACCGCCGACTCTGCTTCCCCCAGTTCCTGAGGA</a:t>
            </a:r>
          </a:p>
          <a:p>
            <a:r>
              <a:rPr lang="en-US" sz="1000" b="1" dirty="0">
                <a:latin typeface="Courier"/>
                <a:cs typeface="Courier"/>
              </a:rPr>
              <a:t>TGGCCACCTCCCGACCCATGCCCTGACTGTCCCCCACCTCCAGGGCCACCGCCGACTCTGCTTCCCCCAGTTCCTGAGGA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AGATGGGGGCAAGAGGACCACGCTCTCTGCCTGTCCGTACCCCCGCCCTGGCTGCTTTTCCCCTTTTCTTTGTTCTTGGC</a:t>
            </a:r>
          </a:p>
          <a:p>
            <a:r>
              <a:rPr lang="en-US" sz="1000" b="1" dirty="0">
                <a:latin typeface="Courier"/>
                <a:cs typeface="Courier"/>
              </a:rPr>
              <a:t>AGATGGGGGCAAGAGGACCACGCTCTCTGCCTGTCCGTACCCCCGCCCTGGCTGCTTTTCCCCTTTTCTTTGTTCTTGGC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TCCCCTGTTCCCTCCCTCAGTTCCAGAGACTCGTGGGAGGAGCTGCCACAGGCCTCCCTGTTTGAAGCCGGCCCTTGTCC</a:t>
            </a:r>
          </a:p>
          <a:p>
            <a:r>
              <a:rPr lang="en-US" sz="1000" b="1" dirty="0">
                <a:latin typeface="Courier"/>
                <a:cs typeface="Courier"/>
              </a:rPr>
              <a:t>TCCCCTGTTCCCTCCCTCAGTTCCAGAGACTCGTGGGAGGAGCTGCCACAGGCCTCCCTGTTTGAAGCCGGCCCTTGTCC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endParaRPr lang="en-US" sz="1000" dirty="0">
              <a:latin typeface="Courier"/>
              <a:cs typeface="Courier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520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"/>
            <a:ext cx="8229600" cy="1524529"/>
          </a:xfrm>
        </p:spPr>
        <p:txBody>
          <a:bodyPr>
            <a:noAutofit/>
          </a:bodyPr>
          <a:lstStyle/>
          <a:p>
            <a:r>
              <a:rPr lang="en-US" sz="3100" dirty="0" smtClean="0"/>
              <a:t>Result: linear sequences grouped in </a:t>
            </a:r>
            <a:r>
              <a:rPr lang="en-US" sz="3100" i="1" dirty="0" smtClean="0"/>
              <a:t>components</a:t>
            </a:r>
            <a:r>
              <a:rPr lang="en-US" sz="3100" dirty="0" smtClean="0"/>
              <a:t>, </a:t>
            </a:r>
            <a:r>
              <a:rPr lang="en-US" sz="3100" i="1" dirty="0" err="1" smtClean="0"/>
              <a:t>contigs</a:t>
            </a:r>
            <a:r>
              <a:rPr lang="en-US" sz="3100" i="1" dirty="0" smtClean="0"/>
              <a:t> </a:t>
            </a:r>
            <a:r>
              <a:rPr lang="en-US" sz="3100" dirty="0" smtClean="0"/>
              <a:t>and </a:t>
            </a:r>
            <a:r>
              <a:rPr lang="en-US" sz="3100" i="1" dirty="0" smtClean="0"/>
              <a:t>sequences</a:t>
            </a:r>
            <a:endParaRPr lang="en-US" sz="3100" i="1" dirty="0"/>
          </a:p>
        </p:txBody>
      </p:sp>
      <p:sp>
        <p:nvSpPr>
          <p:cNvPr id="3" name="Rectangle 2"/>
          <p:cNvSpPr/>
          <p:nvPr/>
        </p:nvSpPr>
        <p:spPr>
          <a:xfrm>
            <a:off x="1926167" y="2338917"/>
            <a:ext cx="5122333" cy="317500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35567" y="2808817"/>
            <a:ext cx="6112933" cy="317500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29222" y="3268124"/>
            <a:ext cx="6112933" cy="317500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39805" y="3723193"/>
            <a:ext cx="6112933" cy="317500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44043" y="4171917"/>
            <a:ext cx="6112933" cy="317500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54626" y="4637569"/>
            <a:ext cx="6112933" cy="317500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54626" y="5094718"/>
            <a:ext cx="3363374" cy="317500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55133" y="1365250"/>
            <a:ext cx="7831667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latin typeface="Courier"/>
                <a:cs typeface="Courier"/>
              </a:rPr>
              <a:t>GTTCGAGGACCTGAATAAGCGCAAGGACACCAAGGAGATCTACACGCACTTCACGTGCGCCACCGACACCAAGAACGTGC</a:t>
            </a:r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GTTCGAGGACCTGAATAAGCGCAAGGACACCAAGGAGATCTACACGCACTTCACGTGCGCCACCGACACCAAGAACGTGC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AGTTTGTGTTTGATGCCGTCACCGACGTCATCATCAAGAACAACCTGAAGGACTGCGGCCTCTTCTGAGGGGCAGCGGGG</a:t>
            </a:r>
          </a:p>
          <a:p>
            <a:r>
              <a:rPr lang="en-US" sz="1000" b="1" dirty="0">
                <a:latin typeface="Courier"/>
                <a:cs typeface="Courier"/>
              </a:rPr>
              <a:t>AGTTTGTGTTTGATGCCGTCACCGACGTCATCATCAAGAACAACCTGAAGGACTGCGGCCTCTTCTGAGGGGCAGCGGGG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CCTGGCAGGATGG-------------------------------------------------------------------</a:t>
            </a:r>
          </a:p>
          <a:p>
            <a:r>
              <a:rPr lang="en-US" sz="1000" b="1" dirty="0">
                <a:latin typeface="Courier"/>
                <a:cs typeface="Courier"/>
              </a:rPr>
              <a:t>CCTGGCAGGATGGTGAGCCCGGGGTGGAGCGGAGCAGAGCTGTGGAGCCCAGAGAAGGGAGCGGTGGGGGCTGGGGTGGG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--------------------------------------------------------------------------------</a:t>
            </a:r>
          </a:p>
          <a:p>
            <a:r>
              <a:rPr lang="en-US" sz="1000" b="1" dirty="0">
                <a:latin typeface="Courier"/>
                <a:cs typeface="Courier"/>
              </a:rPr>
              <a:t>CCGTGGTGGGGGTATGGTGGTAGAGTGGTAGGTCGGTAGGACGACCTGAGGGGCATGGGCACACGGATAGGCCGGGCCGG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--------------------------------------------------------------------------------</a:t>
            </a:r>
          </a:p>
          <a:p>
            <a:r>
              <a:rPr lang="en-US" sz="1000" b="1" dirty="0">
                <a:latin typeface="Courier"/>
                <a:cs typeface="Courier"/>
              </a:rPr>
              <a:t>GGCCCAGATGGCAGAAGCATCCGGCCGTGCGCCGGGAGACAACGGAATGGCTGTCCTGACCACCCTTGGAGAAAGCTTAC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--------------------------------------------------------------------------------</a:t>
            </a:r>
          </a:p>
          <a:p>
            <a:r>
              <a:rPr lang="en-US" sz="1000" b="1" dirty="0">
                <a:latin typeface="Courier"/>
                <a:cs typeface="Courier"/>
              </a:rPr>
              <a:t>CGGCTCTGTGCTCAGCCCTGCAGTCTTTCCCTCAGACCTATCTGAGGGTTCTGGGCTGACACTGGCCTCACTGGCCGTGG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--------------------------------------------------------------------------------</a:t>
            </a:r>
          </a:p>
          <a:p>
            <a:r>
              <a:rPr lang="en-US" sz="1000" b="1" dirty="0">
                <a:latin typeface="Courier"/>
                <a:cs typeface="Courier"/>
              </a:rPr>
              <a:t>GGGAGATGGGCACGGTTCTGCCAGTACTGTAGATCCCCCTCCCTCACGTAACCCAGCAACACACACACTGGCTCTGGGGC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--------------------------------------------------------------------------------</a:t>
            </a:r>
          </a:p>
          <a:p>
            <a:r>
              <a:rPr lang="en-US" sz="1000" b="1" dirty="0">
                <a:latin typeface="Courier"/>
                <a:cs typeface="Courier"/>
              </a:rPr>
              <a:t>AGCCACTGGGTCCCTCATAACAGGTGGAGGAGAAAAAGGAGAGAGTCCTTGTCTAGGGAGGGGGGAGGAGAGACACACCC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--------------------------------------------GCCACCGCCGACTCTGCTTCCCCCAGTTCCTGAGGA</a:t>
            </a:r>
          </a:p>
          <a:p>
            <a:r>
              <a:rPr lang="en-US" sz="1000" b="1" dirty="0">
                <a:latin typeface="Courier"/>
                <a:cs typeface="Courier"/>
              </a:rPr>
              <a:t>TGGCCACCTCCCGACCCATGCCCTGACTGTCCCCCACCTCCAGGGCCACCGCCGACTCTGCTTCCCCCAGTTCCTGAGGA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AGATGGGGGCAAGAGGACCACGCTCTCTGCCTGTCCGTACCCCCGCCCTGGCTGCTTTTCCCCTTTTCTTTGTTCTTGGC</a:t>
            </a:r>
          </a:p>
          <a:p>
            <a:r>
              <a:rPr lang="en-US" sz="1000" b="1" dirty="0">
                <a:latin typeface="Courier"/>
                <a:cs typeface="Courier"/>
              </a:rPr>
              <a:t>AGATGGGGGCAAGAGGACCACGCTCTCTGCCTGTCCGTACCCCCGCCCTGGCTGCTTTTCCCCTTTTCTTTGTTCTTGGC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r>
              <a:rPr lang="en-US" sz="1000" b="1" dirty="0">
                <a:latin typeface="Courier"/>
                <a:cs typeface="Courier"/>
              </a:rPr>
              <a:t>TCCCCTGTTCCCTCCCTCAGTTCCAGAGACTCGTGGGAGGAGCTGCCACAGGCCTCCCTGTTTGAAGCCGGCCCTTGTCC</a:t>
            </a:r>
          </a:p>
          <a:p>
            <a:r>
              <a:rPr lang="en-US" sz="1000" b="1" dirty="0">
                <a:latin typeface="Courier"/>
                <a:cs typeface="Courier"/>
              </a:rPr>
              <a:t>TCCCCTGTTCCCTCCCTCAGTTCCAGAGACTCGTGGGAGGAGCTGCCACAGGCCTCCCTGTTTGAAGCCGGCCCTTGTCC</a:t>
            </a:r>
          </a:p>
          <a:p>
            <a:endParaRPr lang="en-US" sz="1000" b="1" dirty="0">
              <a:latin typeface="Courier"/>
              <a:cs typeface="Courier"/>
            </a:endParaRPr>
          </a:p>
          <a:p>
            <a:endParaRPr lang="en-US" sz="1000" dirty="0">
              <a:latin typeface="Courier"/>
              <a:cs typeface="Courier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025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5535" y="332656"/>
            <a:ext cx="84335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Completeness and coverage as function of read counts</a:t>
            </a:r>
            <a:endParaRPr lang="en-US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234" y="797840"/>
            <a:ext cx="6305055" cy="5811159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75378" y="6417479"/>
            <a:ext cx="5531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Grabherr et al</a:t>
            </a:r>
            <a:r>
              <a:rPr lang="en-US" dirty="0"/>
              <a:t>. Nature Biotechnology 29, 644–652 (2011) </a:t>
            </a:r>
          </a:p>
        </p:txBody>
      </p:sp>
    </p:spTree>
    <p:extLst>
      <p:ext uri="{BB962C8B-B14F-4D97-AF65-F5344CB8AC3E}">
        <p14:creationId xmlns:p14="http://schemas.microsoft.com/office/powerpoint/2010/main" val="239917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46961" y="3535553"/>
            <a:ext cx="31081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Alternative splicing and allelic variation in whitefly (no genome)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922319" y="232404"/>
            <a:ext cx="1273360" cy="5478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Figure6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520" y="326225"/>
            <a:ext cx="5299364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862" y="1329430"/>
            <a:ext cx="1978987" cy="197898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92377" y="575664"/>
            <a:ext cx="2619926" cy="339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04800" y="394704"/>
            <a:ext cx="8370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Accuracy allows for comparative </a:t>
            </a:r>
            <a:r>
              <a:rPr lang="en-US" sz="2800" dirty="0" err="1" smtClean="0">
                <a:latin typeface="Arial"/>
                <a:cs typeface="Arial"/>
              </a:rPr>
              <a:t>transcriptomics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1" name="Line 1030"/>
          <p:cNvSpPr>
            <a:spLocks noChangeShapeType="1"/>
          </p:cNvSpPr>
          <p:nvPr/>
        </p:nvSpPr>
        <p:spPr bwMode="auto">
          <a:xfrm>
            <a:off x="304800" y="945637"/>
            <a:ext cx="8370469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1">
                <a:lumMod val="50000"/>
                <a:alpha val="76000"/>
              </a:scheme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507289" y="5984050"/>
            <a:ext cx="3563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Grabherr et al</a:t>
            </a:r>
            <a:r>
              <a:rPr lang="en-US" dirty="0"/>
              <a:t>. Nature Biotechnology 29, 644–652 (2011)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2956" y="1813699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Leveraging RNA-</a:t>
            </a:r>
            <a:r>
              <a:rPr lang="en-US" dirty="0" err="1"/>
              <a:t>Seq</a:t>
            </a:r>
            <a:r>
              <a:rPr lang="en-US" dirty="0"/>
              <a:t> for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Genome</a:t>
            </a:r>
            <a:r>
              <a:rPr lang="en-US" dirty="0"/>
              <a:t>-free </a:t>
            </a:r>
            <a:r>
              <a:rPr lang="en-US" dirty="0" err="1"/>
              <a:t>Transcriptome</a:t>
            </a:r>
            <a:r>
              <a:rPr lang="en-US" dirty="0"/>
              <a:t> Studies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Brian </a:t>
            </a:r>
            <a:r>
              <a:rPr lang="en-US" dirty="0" smtClean="0"/>
              <a:t>Haas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554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71192" y="1798543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WGS Sequencing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77047" y="2565529"/>
            <a:ext cx="1129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Assemble</a:t>
            </a:r>
            <a:endParaRPr lang="en-US" i="1" dirty="0"/>
          </a:p>
        </p:txBody>
      </p:sp>
      <p:sp>
        <p:nvSpPr>
          <p:cNvPr id="8" name="TextBox 7"/>
          <p:cNvSpPr txBox="1"/>
          <p:nvPr/>
        </p:nvSpPr>
        <p:spPr>
          <a:xfrm>
            <a:off x="2979297" y="3333051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Draft Genome Scaffolds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977047" y="2270500"/>
            <a:ext cx="25658" cy="10625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948482" y="3809822"/>
            <a:ext cx="4800788" cy="1749643"/>
            <a:chOff x="948482" y="3809822"/>
            <a:chExt cx="4800788" cy="1749643"/>
          </a:xfrm>
        </p:grpSpPr>
        <p:sp>
          <p:nvSpPr>
            <p:cNvPr id="11" name="TextBox 10"/>
            <p:cNvSpPr txBox="1"/>
            <p:nvPr/>
          </p:nvSpPr>
          <p:spPr>
            <a:xfrm>
              <a:off x="3652416" y="5190133"/>
              <a:ext cx="64926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n w="3175" cmpd="sng">
                    <a:noFill/>
                  </a:ln>
                  <a:effectLst/>
                </a:rPr>
                <a:t>SNPs</a:t>
              </a:r>
              <a:endParaRPr lang="en-US" dirty="0">
                <a:ln w="3175" cmpd="sng">
                  <a:noFill/>
                </a:ln>
                <a:effectLst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48482" y="4430892"/>
              <a:ext cx="13351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Methylation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782339" y="5190133"/>
              <a:ext cx="96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Proteins</a:t>
              </a:r>
              <a:endParaRPr lang="en-US" dirty="0"/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flipH="1">
              <a:off x="1768873" y="3809822"/>
              <a:ext cx="2310803" cy="64672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1871401" y="4887479"/>
              <a:ext cx="136447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 smtClean="0"/>
                <a:t>Tx</a:t>
              </a:r>
              <a:r>
                <a:rPr lang="en-US" dirty="0" smtClean="0"/>
                <a:t>-factor</a:t>
              </a:r>
              <a:br>
                <a:rPr lang="en-US" dirty="0" smtClean="0"/>
              </a:br>
              <a:r>
                <a:rPr lang="en-US" dirty="0" smtClean="0"/>
                <a:t>binding sites</a:t>
              </a:r>
              <a:endParaRPr lang="en-US" dirty="0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>
              <a:off x="2540175" y="3809822"/>
              <a:ext cx="1539501" cy="102139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H="1">
              <a:off x="3823093" y="3809822"/>
              <a:ext cx="575764" cy="122664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4418384" y="3809822"/>
              <a:ext cx="808934" cy="138031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191758" y="292722"/>
            <a:ext cx="8750181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 Paradigm for Genomic</a:t>
            </a:r>
            <a:r>
              <a:rPr lang="en-US" sz="3600" b="1" i="1" dirty="0" smtClean="0">
                <a:solidFill>
                  <a:srgbClr val="FF6600"/>
                </a:solidFill>
              </a:rPr>
              <a:t> </a:t>
            </a:r>
            <a:r>
              <a:rPr lang="en-US" sz="3600" dirty="0" smtClean="0"/>
              <a:t>Research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41139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758" y="292722"/>
            <a:ext cx="8750181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 Paradigm for Genomic</a:t>
            </a:r>
            <a:r>
              <a:rPr lang="en-US" sz="3600" b="1" i="1" dirty="0" smtClean="0">
                <a:solidFill>
                  <a:srgbClr val="FF6600"/>
                </a:solidFill>
              </a:rPr>
              <a:t> </a:t>
            </a:r>
            <a:r>
              <a:rPr lang="en-US" sz="3600" dirty="0" smtClean="0"/>
              <a:t>Research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3171192" y="1798543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4F81BD"/>
                </a:solidFill>
              </a:rPr>
              <a:t>WGS Sequencing</a:t>
            </a:r>
            <a:endParaRPr lang="en-US" b="1" dirty="0">
              <a:solidFill>
                <a:srgbClr val="4F81B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6300" y="1747235"/>
            <a:ext cx="100542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chemeClr val="tx2"/>
                  </a:solidFill>
                </a:ln>
                <a:solidFill>
                  <a:srgbClr val="1F497D"/>
                </a:solidFill>
              </a:rPr>
              <a:t>RNA-</a:t>
            </a:r>
            <a:r>
              <a:rPr lang="en-US" dirty="0" err="1" smtClean="0">
                <a:ln>
                  <a:solidFill>
                    <a:schemeClr val="tx2"/>
                  </a:solidFill>
                </a:ln>
                <a:solidFill>
                  <a:srgbClr val="1F497D"/>
                </a:solidFill>
              </a:rPr>
              <a:t>Seq</a:t>
            </a:r>
            <a:endParaRPr lang="en-US" dirty="0">
              <a:ln>
                <a:solidFill>
                  <a:schemeClr val="tx2"/>
                </a:solidFill>
              </a:ln>
              <a:solidFill>
                <a:srgbClr val="1F497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77047" y="2565529"/>
            <a:ext cx="1129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Assemble</a:t>
            </a:r>
            <a:endParaRPr lang="en-US" i="1" dirty="0"/>
          </a:p>
        </p:txBody>
      </p:sp>
      <p:sp>
        <p:nvSpPr>
          <p:cNvPr id="8" name="TextBox 7"/>
          <p:cNvSpPr txBox="1"/>
          <p:nvPr/>
        </p:nvSpPr>
        <p:spPr>
          <a:xfrm>
            <a:off x="2979297" y="3333051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Draft Genome Scaffolds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039260" y="5149241"/>
            <a:ext cx="119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1F497D"/>
                </a:solidFill>
              </a:rPr>
              <a:t>Expression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77880" y="4277222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effectLst/>
              </a:rPr>
              <a:t>Transcripts</a:t>
            </a:r>
            <a:endParaRPr lang="en-US" dirty="0">
              <a:solidFill>
                <a:schemeClr val="tx2"/>
              </a:solidFill>
              <a:effectLst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977047" y="2270500"/>
            <a:ext cx="25658" cy="10625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398857" y="3809822"/>
            <a:ext cx="983662" cy="46740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948482" y="3809822"/>
            <a:ext cx="4800788" cy="1749643"/>
            <a:chOff x="948482" y="3809822"/>
            <a:chExt cx="4800788" cy="1749643"/>
          </a:xfrm>
        </p:grpSpPr>
        <p:sp>
          <p:nvSpPr>
            <p:cNvPr id="11" name="TextBox 10"/>
            <p:cNvSpPr txBox="1"/>
            <p:nvPr/>
          </p:nvSpPr>
          <p:spPr>
            <a:xfrm>
              <a:off x="3652416" y="5190133"/>
              <a:ext cx="64926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n w="3175" cmpd="sng">
                    <a:noFill/>
                  </a:ln>
                  <a:effectLst/>
                </a:rPr>
                <a:t>SNPs</a:t>
              </a:r>
              <a:endParaRPr lang="en-US" dirty="0">
                <a:ln w="3175" cmpd="sng">
                  <a:noFill/>
                </a:ln>
                <a:effectLst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48482" y="4430892"/>
              <a:ext cx="13351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Methylation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782339" y="5190133"/>
              <a:ext cx="96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1F497D"/>
                  </a:solidFill>
                </a:rPr>
                <a:t>Proteins</a:t>
              </a:r>
              <a:endParaRPr lang="en-US" dirty="0">
                <a:solidFill>
                  <a:srgbClr val="1F497D"/>
                </a:solidFill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flipH="1">
              <a:off x="1768873" y="3809822"/>
              <a:ext cx="2310803" cy="64672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1871401" y="4887479"/>
              <a:ext cx="136447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 smtClean="0"/>
                <a:t>Tx</a:t>
              </a:r>
              <a:r>
                <a:rPr lang="en-US" dirty="0" smtClean="0"/>
                <a:t>-factor</a:t>
              </a:r>
              <a:br>
                <a:rPr lang="en-US" dirty="0" smtClean="0"/>
              </a:br>
              <a:r>
                <a:rPr lang="en-US" dirty="0" smtClean="0"/>
                <a:t>binding sites</a:t>
              </a:r>
              <a:endParaRPr lang="en-US" dirty="0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>
              <a:off x="2540175" y="3809822"/>
              <a:ext cx="1539501" cy="102139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H="1">
              <a:off x="3823093" y="3809822"/>
              <a:ext cx="575764" cy="122664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4418384" y="3809822"/>
              <a:ext cx="808934" cy="138031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Arrow Connector 32"/>
          <p:cNvCxnSpPr>
            <a:stCxn id="13" idx="2"/>
          </p:cNvCxnSpPr>
          <p:nvPr/>
        </p:nvCxnSpPr>
        <p:spPr>
          <a:xfrm flipH="1">
            <a:off x="5382519" y="4646554"/>
            <a:ext cx="607067" cy="543579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3" idx="2"/>
          </p:cNvCxnSpPr>
          <p:nvPr/>
        </p:nvCxnSpPr>
        <p:spPr>
          <a:xfrm>
            <a:off x="5989586" y="4646554"/>
            <a:ext cx="527638" cy="389909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4990549" y="2167875"/>
            <a:ext cx="1654968" cy="1165176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53598" y="2819401"/>
            <a:ext cx="718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Align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861130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758" y="292722"/>
            <a:ext cx="8750181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A </a:t>
            </a:r>
            <a:r>
              <a:rPr lang="en-US" sz="3600" b="1" i="1" dirty="0" smtClean="0">
                <a:solidFill>
                  <a:srgbClr val="FF6600"/>
                </a:solidFill>
              </a:rPr>
              <a:t>Maturing</a:t>
            </a:r>
            <a:r>
              <a:rPr lang="en-US" sz="3600" dirty="0" smtClean="0"/>
              <a:t> Paradigm for </a:t>
            </a:r>
            <a:r>
              <a:rPr lang="en-US" sz="3600" b="1" i="1" dirty="0" err="1" smtClean="0">
                <a:solidFill>
                  <a:srgbClr val="FF6600"/>
                </a:solidFill>
              </a:rPr>
              <a:t>Transcriptome</a:t>
            </a:r>
            <a:r>
              <a:rPr lang="en-US" sz="3600" dirty="0" smtClean="0">
                <a:solidFill>
                  <a:srgbClr val="FF6600"/>
                </a:solidFill>
              </a:rPr>
              <a:t> </a:t>
            </a:r>
            <a:r>
              <a:rPr lang="en-US" sz="3600" dirty="0" smtClean="0"/>
              <a:t>Research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3171192" y="1798543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4F81BD"/>
                </a:solidFill>
              </a:rPr>
              <a:t>WGS Sequencing</a:t>
            </a:r>
            <a:endParaRPr lang="en-US" b="1" dirty="0">
              <a:solidFill>
                <a:srgbClr val="4F81B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6300" y="1747235"/>
            <a:ext cx="100542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rgbClr val="FF6600"/>
                </a:solidFill>
              </a:rPr>
              <a:t>RNA-</a:t>
            </a:r>
            <a:r>
              <a:rPr lang="en-US" dirty="0" err="1" smtClean="0">
                <a:ln>
                  <a:solidFill>
                    <a:srgbClr val="FF0000"/>
                  </a:solidFill>
                </a:ln>
                <a:solidFill>
                  <a:srgbClr val="FF6600"/>
                </a:solidFill>
              </a:rPr>
              <a:t>Seq</a:t>
            </a:r>
            <a:endParaRPr lang="en-US" dirty="0">
              <a:ln>
                <a:solidFill>
                  <a:srgbClr val="FF0000"/>
                </a:solidFill>
              </a:ln>
              <a:solidFill>
                <a:srgbClr val="FF66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77047" y="2565529"/>
            <a:ext cx="1129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Assemble</a:t>
            </a:r>
            <a:endParaRPr lang="en-US" i="1" dirty="0"/>
          </a:p>
        </p:txBody>
      </p:sp>
      <p:sp>
        <p:nvSpPr>
          <p:cNvPr id="8" name="TextBox 7"/>
          <p:cNvSpPr txBox="1"/>
          <p:nvPr/>
        </p:nvSpPr>
        <p:spPr>
          <a:xfrm>
            <a:off x="2979297" y="3333051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Draft Genome Scaffolds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652416" y="5190133"/>
            <a:ext cx="649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</a:rPr>
              <a:t>SNPs</a:t>
            </a:r>
            <a:endParaRPr lang="en-US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39260" y="5149241"/>
            <a:ext cx="119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</a:rPr>
              <a:t>Expression</a:t>
            </a:r>
            <a:endParaRPr lang="en-US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77880" y="4277222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</a:rPr>
              <a:t>Transcripts</a:t>
            </a:r>
            <a:endParaRPr lang="en-US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48482" y="4430892"/>
            <a:ext cx="1335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Methylation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782339" y="5190133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</a:rPr>
              <a:t>Proteins</a:t>
            </a:r>
            <a:endParaRPr lang="en-US" dirty="0">
              <a:ln>
                <a:solidFill>
                  <a:srgbClr val="FF0000"/>
                </a:solidFill>
              </a:ln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977047" y="2270500"/>
            <a:ext cx="25658" cy="10625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1768873" y="3809822"/>
            <a:ext cx="2310803" cy="6467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871401" y="4887479"/>
            <a:ext cx="1364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Tx</a:t>
            </a:r>
            <a:r>
              <a:rPr lang="en-US" dirty="0" smtClean="0"/>
              <a:t>-factor</a:t>
            </a:r>
            <a:br>
              <a:rPr lang="en-US" dirty="0" smtClean="0"/>
            </a:br>
            <a:r>
              <a:rPr lang="en-US" dirty="0" smtClean="0"/>
              <a:t>binding sites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2540175" y="3809822"/>
            <a:ext cx="1539501" cy="10213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3823093" y="3809822"/>
            <a:ext cx="575764" cy="122664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398857" y="3809822"/>
            <a:ext cx="983662" cy="46740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418384" y="3809822"/>
            <a:ext cx="808934" cy="13803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3" idx="2"/>
          </p:cNvCxnSpPr>
          <p:nvPr/>
        </p:nvCxnSpPr>
        <p:spPr>
          <a:xfrm flipH="1">
            <a:off x="5382519" y="4646554"/>
            <a:ext cx="607067" cy="543579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3" idx="2"/>
          </p:cNvCxnSpPr>
          <p:nvPr/>
        </p:nvCxnSpPr>
        <p:spPr>
          <a:xfrm>
            <a:off x="5989586" y="4646554"/>
            <a:ext cx="527638" cy="389909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4990549" y="2167875"/>
            <a:ext cx="1654968" cy="1165176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53598" y="2819401"/>
            <a:ext cx="718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Align</a:t>
            </a:r>
            <a:endParaRPr lang="en-US" i="1" dirty="0"/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6145179" y="2167875"/>
            <a:ext cx="718434" cy="2109347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498496" y="3071158"/>
            <a:ext cx="1129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n>
                  <a:solidFill>
                    <a:srgbClr val="FF0000"/>
                  </a:solidFill>
                </a:ln>
              </a:rPr>
              <a:t>Assemble</a:t>
            </a:r>
            <a:endParaRPr lang="en-US" i="1" dirty="0">
              <a:ln>
                <a:solidFill>
                  <a:srgbClr val="FF0000"/>
                </a:solidFill>
              </a:ln>
            </a:endParaRPr>
          </a:p>
        </p:txBody>
      </p:sp>
      <p:cxnSp>
        <p:nvCxnSpPr>
          <p:cNvPr id="34" name="Straight Arrow Connector 33"/>
          <p:cNvCxnSpPr>
            <a:stCxn id="13" idx="2"/>
          </p:cNvCxnSpPr>
          <p:nvPr/>
        </p:nvCxnSpPr>
        <p:spPr>
          <a:xfrm flipH="1">
            <a:off x="4055815" y="4646554"/>
            <a:ext cx="1933771" cy="449231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686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758" y="292722"/>
            <a:ext cx="8750181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A </a:t>
            </a:r>
            <a:r>
              <a:rPr lang="en-US" sz="3600" b="1" i="1" dirty="0" smtClean="0">
                <a:solidFill>
                  <a:srgbClr val="FF6600"/>
                </a:solidFill>
              </a:rPr>
              <a:t>Maturing</a:t>
            </a:r>
            <a:r>
              <a:rPr lang="en-US" sz="3600" dirty="0" smtClean="0"/>
              <a:t> Paradigm for </a:t>
            </a:r>
            <a:r>
              <a:rPr lang="en-US" sz="3600" b="1" i="1" dirty="0" err="1" smtClean="0">
                <a:solidFill>
                  <a:srgbClr val="FF6600"/>
                </a:solidFill>
              </a:rPr>
              <a:t>Transcriptome</a:t>
            </a:r>
            <a:r>
              <a:rPr lang="en-US" sz="3600" dirty="0" smtClean="0">
                <a:solidFill>
                  <a:srgbClr val="FF6600"/>
                </a:solidFill>
              </a:rPr>
              <a:t> </a:t>
            </a:r>
            <a:r>
              <a:rPr lang="en-US" sz="3600" dirty="0" smtClean="0"/>
              <a:t>Research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3171192" y="1798543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4F81BD"/>
                </a:solidFill>
              </a:rPr>
              <a:t>WGS Sequencing</a:t>
            </a:r>
            <a:endParaRPr lang="en-US" b="1" dirty="0">
              <a:solidFill>
                <a:srgbClr val="4F81B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6300" y="1747235"/>
            <a:ext cx="100542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rgbClr val="FF6600"/>
                </a:solidFill>
              </a:rPr>
              <a:t>RNA-</a:t>
            </a:r>
            <a:r>
              <a:rPr lang="en-US" dirty="0" err="1" smtClean="0">
                <a:ln>
                  <a:solidFill>
                    <a:srgbClr val="FF0000"/>
                  </a:solidFill>
                </a:ln>
                <a:solidFill>
                  <a:srgbClr val="FF6600"/>
                </a:solidFill>
              </a:rPr>
              <a:t>Seq</a:t>
            </a:r>
            <a:endParaRPr lang="en-US" dirty="0">
              <a:ln>
                <a:solidFill>
                  <a:srgbClr val="FF0000"/>
                </a:solidFill>
              </a:ln>
              <a:solidFill>
                <a:srgbClr val="FF66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77047" y="2565529"/>
            <a:ext cx="1129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Assemble</a:t>
            </a:r>
            <a:endParaRPr lang="en-US" i="1" dirty="0"/>
          </a:p>
        </p:txBody>
      </p:sp>
      <p:sp>
        <p:nvSpPr>
          <p:cNvPr id="8" name="TextBox 7"/>
          <p:cNvSpPr txBox="1"/>
          <p:nvPr/>
        </p:nvSpPr>
        <p:spPr>
          <a:xfrm>
            <a:off x="2979297" y="3333051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Draft Genome Scaffolds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652416" y="5190133"/>
            <a:ext cx="649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</a:rPr>
              <a:t>SNPs</a:t>
            </a:r>
            <a:endParaRPr lang="en-US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39260" y="5149241"/>
            <a:ext cx="119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</a:rPr>
              <a:t>Expression</a:t>
            </a:r>
            <a:endParaRPr lang="en-US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77880" y="4277222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</a:rPr>
              <a:t>Transcripts</a:t>
            </a:r>
            <a:endParaRPr lang="en-US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48482" y="4430892"/>
            <a:ext cx="1335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Methylation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782339" y="5190133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</a:rPr>
              <a:t>Proteins</a:t>
            </a:r>
            <a:endParaRPr lang="en-US" dirty="0">
              <a:ln>
                <a:solidFill>
                  <a:srgbClr val="FF0000"/>
                </a:solidFill>
              </a:ln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977047" y="2270500"/>
            <a:ext cx="25658" cy="10625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1768873" y="3809822"/>
            <a:ext cx="2310803" cy="6467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871401" y="4887479"/>
            <a:ext cx="1364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Tx</a:t>
            </a:r>
            <a:r>
              <a:rPr lang="en-US" dirty="0" smtClean="0"/>
              <a:t>-factor</a:t>
            </a:r>
            <a:br>
              <a:rPr lang="en-US" dirty="0" smtClean="0"/>
            </a:br>
            <a:r>
              <a:rPr lang="en-US" dirty="0" smtClean="0"/>
              <a:t>binding sites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2540175" y="3809822"/>
            <a:ext cx="1539501" cy="10213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3823093" y="3809822"/>
            <a:ext cx="575764" cy="122664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398857" y="3809822"/>
            <a:ext cx="983662" cy="467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418384" y="3809822"/>
            <a:ext cx="808934" cy="13803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3" idx="2"/>
          </p:cNvCxnSpPr>
          <p:nvPr/>
        </p:nvCxnSpPr>
        <p:spPr>
          <a:xfrm flipH="1">
            <a:off x="5382519" y="4646554"/>
            <a:ext cx="607067" cy="543579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3" idx="2"/>
          </p:cNvCxnSpPr>
          <p:nvPr/>
        </p:nvCxnSpPr>
        <p:spPr>
          <a:xfrm>
            <a:off x="5989586" y="4646554"/>
            <a:ext cx="527638" cy="389909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4990549" y="2167875"/>
            <a:ext cx="1654968" cy="11651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53598" y="2819401"/>
            <a:ext cx="718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Align</a:t>
            </a:r>
            <a:endParaRPr lang="en-US" i="1" dirty="0"/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6145179" y="2167875"/>
            <a:ext cx="718434" cy="2109347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498496" y="3071158"/>
            <a:ext cx="1129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n>
                  <a:solidFill>
                    <a:srgbClr val="FF0000"/>
                  </a:solidFill>
                </a:ln>
              </a:rPr>
              <a:t>Assemble</a:t>
            </a:r>
            <a:endParaRPr lang="en-US" i="1" dirty="0">
              <a:ln>
                <a:solidFill>
                  <a:srgbClr val="FF0000"/>
                </a:solidFill>
              </a:ln>
            </a:endParaRPr>
          </a:p>
        </p:txBody>
      </p:sp>
      <p:cxnSp>
        <p:nvCxnSpPr>
          <p:cNvPr id="34" name="Straight Arrow Connector 33"/>
          <p:cNvCxnSpPr>
            <a:stCxn id="13" idx="2"/>
          </p:cNvCxnSpPr>
          <p:nvPr/>
        </p:nvCxnSpPr>
        <p:spPr>
          <a:xfrm flipH="1">
            <a:off x="4055815" y="4646554"/>
            <a:ext cx="1933771" cy="449231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804246" y="1798543"/>
            <a:ext cx="1856026" cy="1569660"/>
          </a:xfrm>
          <a:prstGeom prst="rect">
            <a:avLst/>
          </a:prstGeom>
          <a:noFill/>
          <a:ln w="57150" cmpd="sng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$$$$$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$$$$$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$$$$$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$$$$$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25921" y="3907890"/>
            <a:ext cx="301660" cy="369332"/>
          </a:xfrm>
          <a:prstGeom prst="rect">
            <a:avLst/>
          </a:prstGeom>
          <a:noFill/>
          <a:ln w="57150" cmpd="sng"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$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48439" y="2434389"/>
            <a:ext cx="301660" cy="369332"/>
          </a:xfrm>
          <a:prstGeom prst="rect">
            <a:avLst/>
          </a:prstGeom>
          <a:noFill/>
          <a:ln w="57150" cmpd="sng"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$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21360" y="2318411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+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2694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problem: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5319" y="1340768"/>
            <a:ext cx="8725466" cy="73558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Reconstruct full-length transcripts (1000’s </a:t>
            </a:r>
            <a:r>
              <a:rPr lang="en-US" sz="2400" dirty="0" err="1" smtClean="0"/>
              <a:t>bp</a:t>
            </a:r>
            <a:r>
              <a:rPr lang="en-US" sz="2400" dirty="0" smtClean="0"/>
              <a:t>) from reads (100bp)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Read coverage highly variable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Capture alternative </a:t>
            </a:r>
            <a:r>
              <a:rPr lang="en-US" sz="2400" dirty="0" smtClean="0"/>
              <a:t>isoforms</a:t>
            </a:r>
          </a:p>
          <a:p>
            <a:endParaRPr lang="en-US" sz="2400" dirty="0"/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Annotation? Expression differences? Novel non-coding?</a:t>
            </a:r>
          </a:p>
          <a:p>
            <a:pPr marL="342900" indent="-342900">
              <a:buFont typeface="Symbol" charset="0"/>
              <a:buChar char=""/>
            </a:pPr>
            <a:endParaRPr lang="en-US" sz="2400" dirty="0" smtClean="0"/>
          </a:p>
          <a:p>
            <a:pPr marL="342900" indent="-342900">
              <a:buFontTx/>
              <a:buChar char="-"/>
            </a:pPr>
            <a:endParaRPr lang="en-US" sz="2400" dirty="0"/>
          </a:p>
          <a:p>
            <a:r>
              <a:rPr lang="en-US" sz="2400" dirty="0" smtClean="0"/>
              <a:t>Solution(?):</a:t>
            </a:r>
            <a:endParaRPr lang="en-US" sz="2400" dirty="0" smtClean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Read-to-reference alignments, assemble transcripts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(</a:t>
            </a:r>
            <a:r>
              <a:rPr lang="en-US" sz="2400" i="1" dirty="0" smtClean="0"/>
              <a:t>Cufflinks, Scripture</a:t>
            </a:r>
            <a:r>
              <a:rPr lang="en-US" sz="2400" dirty="0" smtClean="0"/>
              <a:t>)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Assemble transcripts directly (Trans-</a:t>
            </a:r>
            <a:r>
              <a:rPr lang="en-US" sz="2400" dirty="0" err="1" smtClean="0"/>
              <a:t>ABySS</a:t>
            </a:r>
            <a:r>
              <a:rPr lang="en-US" sz="2400" dirty="0" smtClean="0"/>
              <a:t>, Oases, Trinity)</a:t>
            </a:r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pPr marL="342900" indent="-342900">
              <a:buFontTx/>
              <a:buChar char="-"/>
            </a:pPr>
            <a:endParaRPr lang="en-US" sz="2400" dirty="0"/>
          </a:p>
          <a:p>
            <a:endParaRPr lang="en-US" sz="2400" dirty="0" smtClean="0"/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pPr marL="342900" indent="-342900">
              <a:buFont typeface="Symbol" charset="0"/>
              <a:buChar char=""/>
            </a:pPr>
            <a:endParaRPr lang="en-US" sz="2400" dirty="0" smtClean="0"/>
          </a:p>
          <a:p>
            <a:pPr marL="342900" indent="-342900">
              <a:buFont typeface="Symbol" charset="0"/>
              <a:buChar char=""/>
            </a:pPr>
            <a:endParaRPr lang="en-US" sz="2400" dirty="0"/>
          </a:p>
          <a:p>
            <a:pPr marL="342900" indent="-342900">
              <a:buFontTx/>
              <a:buChar char="-"/>
            </a:pPr>
            <a:endParaRPr lang="en-US" sz="2000" dirty="0" smtClean="0"/>
          </a:p>
          <a:p>
            <a:pPr marL="342900" indent="-342900"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3386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758" y="292722"/>
            <a:ext cx="8750181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A </a:t>
            </a:r>
            <a:r>
              <a:rPr lang="en-US" sz="3600" b="1" i="1" dirty="0" smtClean="0">
                <a:solidFill>
                  <a:srgbClr val="FF6600"/>
                </a:solidFill>
              </a:rPr>
              <a:t>Maturing</a:t>
            </a:r>
            <a:r>
              <a:rPr lang="en-US" sz="3600" dirty="0" smtClean="0"/>
              <a:t> Paradigm for </a:t>
            </a:r>
            <a:r>
              <a:rPr lang="en-US" sz="3600" b="1" i="1" dirty="0" err="1" smtClean="0">
                <a:solidFill>
                  <a:srgbClr val="FF6600"/>
                </a:solidFill>
              </a:rPr>
              <a:t>Transcriptome</a:t>
            </a:r>
            <a:r>
              <a:rPr lang="en-US" sz="3600" dirty="0" smtClean="0">
                <a:solidFill>
                  <a:srgbClr val="FF6600"/>
                </a:solidFill>
              </a:rPr>
              <a:t> </a:t>
            </a:r>
            <a:r>
              <a:rPr lang="en-US" sz="3600" dirty="0" smtClean="0"/>
              <a:t>Research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3171192" y="1798543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4F81BD"/>
                </a:solidFill>
              </a:rPr>
              <a:t>WGS Sequencing</a:t>
            </a:r>
            <a:endParaRPr lang="en-US" b="1" dirty="0">
              <a:solidFill>
                <a:srgbClr val="4F81B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6300" y="1747235"/>
            <a:ext cx="100542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rgbClr val="FF6600"/>
                </a:solidFill>
              </a:rPr>
              <a:t>RNA-</a:t>
            </a:r>
            <a:r>
              <a:rPr lang="en-US" dirty="0" err="1" smtClean="0">
                <a:ln>
                  <a:solidFill>
                    <a:srgbClr val="FF0000"/>
                  </a:solidFill>
                </a:ln>
                <a:solidFill>
                  <a:srgbClr val="FF6600"/>
                </a:solidFill>
              </a:rPr>
              <a:t>Seq</a:t>
            </a:r>
            <a:endParaRPr lang="en-US" dirty="0">
              <a:ln>
                <a:solidFill>
                  <a:srgbClr val="FF0000"/>
                </a:solidFill>
              </a:ln>
              <a:solidFill>
                <a:srgbClr val="FF66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77047" y="2565529"/>
            <a:ext cx="1129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Assemble</a:t>
            </a:r>
            <a:endParaRPr lang="en-US" i="1" dirty="0"/>
          </a:p>
        </p:txBody>
      </p:sp>
      <p:sp>
        <p:nvSpPr>
          <p:cNvPr id="8" name="TextBox 7"/>
          <p:cNvSpPr txBox="1"/>
          <p:nvPr/>
        </p:nvSpPr>
        <p:spPr>
          <a:xfrm>
            <a:off x="2979297" y="3333051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Draft Genome Scaffolds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652416" y="5190133"/>
            <a:ext cx="649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</a:rPr>
              <a:t>SNPs</a:t>
            </a:r>
            <a:endParaRPr lang="en-US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39260" y="5149241"/>
            <a:ext cx="119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</a:rPr>
              <a:t>Expression</a:t>
            </a:r>
            <a:endParaRPr lang="en-US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77880" y="4277222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</a:rPr>
              <a:t>Transcripts</a:t>
            </a:r>
            <a:endParaRPr lang="en-US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48482" y="4430892"/>
            <a:ext cx="1335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Methylation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782339" y="5190133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</a:rPr>
              <a:t>Proteins</a:t>
            </a:r>
            <a:endParaRPr lang="en-US" dirty="0">
              <a:ln>
                <a:solidFill>
                  <a:srgbClr val="FF0000"/>
                </a:solidFill>
              </a:ln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977047" y="2270500"/>
            <a:ext cx="25658" cy="10625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1768873" y="3809822"/>
            <a:ext cx="2310803" cy="6467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871401" y="4887479"/>
            <a:ext cx="1364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Tx</a:t>
            </a:r>
            <a:r>
              <a:rPr lang="en-US" dirty="0" smtClean="0"/>
              <a:t>-factor</a:t>
            </a:r>
            <a:br>
              <a:rPr lang="en-US" dirty="0" smtClean="0"/>
            </a:br>
            <a:r>
              <a:rPr lang="en-US" dirty="0" smtClean="0"/>
              <a:t>binding sites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2540175" y="3809822"/>
            <a:ext cx="1539501" cy="10213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3823093" y="3809822"/>
            <a:ext cx="575764" cy="122664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398857" y="3809822"/>
            <a:ext cx="983662" cy="467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418384" y="3809822"/>
            <a:ext cx="808934" cy="13803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3" idx="2"/>
          </p:cNvCxnSpPr>
          <p:nvPr/>
        </p:nvCxnSpPr>
        <p:spPr>
          <a:xfrm flipH="1">
            <a:off x="5382519" y="4646554"/>
            <a:ext cx="607067" cy="543579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3" idx="2"/>
          </p:cNvCxnSpPr>
          <p:nvPr/>
        </p:nvCxnSpPr>
        <p:spPr>
          <a:xfrm>
            <a:off x="5989586" y="4646554"/>
            <a:ext cx="527638" cy="389909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4990549" y="2167875"/>
            <a:ext cx="1654968" cy="11651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53598" y="2819401"/>
            <a:ext cx="718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Align</a:t>
            </a:r>
            <a:endParaRPr lang="en-US" i="1" dirty="0"/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6145179" y="2167875"/>
            <a:ext cx="718434" cy="2109347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498496" y="3071158"/>
            <a:ext cx="1129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n>
                  <a:solidFill>
                    <a:srgbClr val="FF0000"/>
                  </a:solidFill>
                </a:ln>
              </a:rPr>
              <a:t>Assemble</a:t>
            </a:r>
            <a:endParaRPr lang="en-US" i="1" dirty="0">
              <a:ln>
                <a:solidFill>
                  <a:srgbClr val="FF0000"/>
                </a:solidFill>
              </a:ln>
            </a:endParaRPr>
          </a:p>
        </p:txBody>
      </p:sp>
      <p:cxnSp>
        <p:nvCxnSpPr>
          <p:cNvPr id="34" name="Straight Arrow Connector 33"/>
          <p:cNvCxnSpPr>
            <a:stCxn id="13" idx="2"/>
          </p:cNvCxnSpPr>
          <p:nvPr/>
        </p:nvCxnSpPr>
        <p:spPr>
          <a:xfrm flipH="1">
            <a:off x="4055815" y="4646554"/>
            <a:ext cx="1933771" cy="449231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804246" y="1798543"/>
            <a:ext cx="1856026" cy="1569660"/>
          </a:xfrm>
          <a:prstGeom prst="rect">
            <a:avLst/>
          </a:prstGeom>
          <a:noFill/>
          <a:ln w="57150" cmpd="sng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$$$$$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$$$$$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$$$$$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$$$$$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25921" y="3907890"/>
            <a:ext cx="301660" cy="369332"/>
          </a:xfrm>
          <a:prstGeom prst="rect">
            <a:avLst/>
          </a:prstGeom>
          <a:noFill/>
          <a:ln w="57150" cmpd="sng"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$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48439" y="2434389"/>
            <a:ext cx="301660" cy="369332"/>
          </a:xfrm>
          <a:prstGeom prst="rect">
            <a:avLst/>
          </a:prstGeom>
          <a:noFill/>
          <a:ln w="57150" cmpd="sng"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$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21360" y="2318411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+</a:t>
            </a:r>
            <a:endParaRPr lang="en-US" sz="2800" b="1" dirty="0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755" y="2102864"/>
            <a:ext cx="973118" cy="97311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4116" y="3900236"/>
            <a:ext cx="1053636" cy="1053636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4426082" y="1961743"/>
            <a:ext cx="4632581" cy="4896257"/>
            <a:chOff x="4426082" y="1961743"/>
            <a:chExt cx="4632581" cy="489625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26082" y="5819769"/>
              <a:ext cx="1038231" cy="1038231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27795" y="5688908"/>
              <a:ext cx="1056305" cy="1056305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63613" y="5660632"/>
              <a:ext cx="1084581" cy="1084581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932516" y="5684813"/>
              <a:ext cx="1126147" cy="1126147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93551" y="4426189"/>
              <a:ext cx="1133276" cy="1133276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948194" y="3281669"/>
              <a:ext cx="1056305" cy="1056305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893551" y="1961743"/>
              <a:ext cx="1109415" cy="1109415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865446" y="2227024"/>
              <a:ext cx="920950" cy="9209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57898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758" y="292722"/>
            <a:ext cx="8750181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A </a:t>
            </a:r>
            <a:r>
              <a:rPr lang="en-US" sz="3600" b="1" i="1" dirty="0" smtClean="0">
                <a:solidFill>
                  <a:srgbClr val="FF6600"/>
                </a:solidFill>
              </a:rPr>
              <a:t>Maturing</a:t>
            </a:r>
            <a:r>
              <a:rPr lang="en-US" sz="3600" dirty="0" smtClean="0"/>
              <a:t> Paradigm for </a:t>
            </a:r>
            <a:r>
              <a:rPr lang="en-US" sz="3600" b="1" i="1" dirty="0" err="1" smtClean="0">
                <a:solidFill>
                  <a:srgbClr val="FF6600"/>
                </a:solidFill>
              </a:rPr>
              <a:t>Transcriptome</a:t>
            </a:r>
            <a:r>
              <a:rPr lang="en-US" sz="3600" dirty="0" smtClean="0">
                <a:solidFill>
                  <a:srgbClr val="FF6600"/>
                </a:solidFill>
              </a:rPr>
              <a:t> </a:t>
            </a:r>
            <a:r>
              <a:rPr lang="en-US" sz="3600" dirty="0" smtClean="0"/>
              <a:t>Research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3171192" y="1798543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4F81BD"/>
                </a:solidFill>
              </a:rPr>
              <a:t>WGS Sequencing</a:t>
            </a:r>
            <a:endParaRPr lang="en-US" b="1" dirty="0">
              <a:solidFill>
                <a:srgbClr val="4F81B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6300" y="1747235"/>
            <a:ext cx="100542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rgbClr val="FF6600"/>
                </a:solidFill>
              </a:rPr>
              <a:t>RNA-</a:t>
            </a:r>
            <a:r>
              <a:rPr lang="en-US" dirty="0" err="1" smtClean="0">
                <a:ln>
                  <a:solidFill>
                    <a:srgbClr val="FF0000"/>
                  </a:solidFill>
                </a:ln>
                <a:solidFill>
                  <a:srgbClr val="FF6600"/>
                </a:solidFill>
              </a:rPr>
              <a:t>Seq</a:t>
            </a:r>
            <a:endParaRPr lang="en-US" dirty="0">
              <a:ln>
                <a:solidFill>
                  <a:srgbClr val="FF0000"/>
                </a:solidFill>
              </a:ln>
              <a:solidFill>
                <a:srgbClr val="FF66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77047" y="2565529"/>
            <a:ext cx="1129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Assemble</a:t>
            </a:r>
            <a:endParaRPr lang="en-US" i="1" dirty="0"/>
          </a:p>
        </p:txBody>
      </p:sp>
      <p:sp>
        <p:nvSpPr>
          <p:cNvPr id="8" name="TextBox 7"/>
          <p:cNvSpPr txBox="1"/>
          <p:nvPr/>
        </p:nvSpPr>
        <p:spPr>
          <a:xfrm>
            <a:off x="2979297" y="3333051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Draft Genome Scaffolds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652416" y="5190133"/>
            <a:ext cx="649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</a:rPr>
              <a:t>SNPs</a:t>
            </a:r>
            <a:endParaRPr lang="en-US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39260" y="5149241"/>
            <a:ext cx="119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</a:rPr>
              <a:t>Expression</a:t>
            </a:r>
            <a:endParaRPr lang="en-US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77880" y="4277222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</a:rPr>
              <a:t>Transcripts</a:t>
            </a:r>
            <a:endParaRPr lang="en-US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48482" y="4430892"/>
            <a:ext cx="1335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Methylation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782339" y="5190133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</a:rPr>
              <a:t>Proteins</a:t>
            </a:r>
            <a:endParaRPr lang="en-US" dirty="0">
              <a:ln>
                <a:solidFill>
                  <a:srgbClr val="FF0000"/>
                </a:solidFill>
              </a:ln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977047" y="2270500"/>
            <a:ext cx="25658" cy="10625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1768873" y="3809822"/>
            <a:ext cx="2310803" cy="6467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871401" y="4887479"/>
            <a:ext cx="1364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Tx</a:t>
            </a:r>
            <a:r>
              <a:rPr lang="en-US" dirty="0" smtClean="0"/>
              <a:t>-factor</a:t>
            </a:r>
            <a:br>
              <a:rPr lang="en-US" dirty="0" smtClean="0"/>
            </a:br>
            <a:r>
              <a:rPr lang="en-US" dirty="0" smtClean="0"/>
              <a:t>binding sites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2540175" y="3809822"/>
            <a:ext cx="1539501" cy="10213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3823093" y="3809822"/>
            <a:ext cx="575764" cy="122664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398857" y="3809822"/>
            <a:ext cx="983662" cy="467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418384" y="3809822"/>
            <a:ext cx="808934" cy="13803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3" idx="2"/>
          </p:cNvCxnSpPr>
          <p:nvPr/>
        </p:nvCxnSpPr>
        <p:spPr>
          <a:xfrm flipH="1">
            <a:off x="5382519" y="4646554"/>
            <a:ext cx="607067" cy="543579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3" idx="2"/>
          </p:cNvCxnSpPr>
          <p:nvPr/>
        </p:nvCxnSpPr>
        <p:spPr>
          <a:xfrm>
            <a:off x="5989586" y="4646554"/>
            <a:ext cx="527638" cy="389909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4990549" y="2167875"/>
            <a:ext cx="1654968" cy="11651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53598" y="2819401"/>
            <a:ext cx="718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Align</a:t>
            </a:r>
            <a:endParaRPr lang="en-US" i="1" dirty="0"/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6145179" y="2167875"/>
            <a:ext cx="718434" cy="2109347"/>
          </a:xfrm>
          <a:prstGeom prst="straightConnector1">
            <a:avLst/>
          </a:prstGeom>
          <a:ln w="57150" cmpd="sng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498496" y="3071158"/>
            <a:ext cx="1129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n>
                  <a:solidFill>
                    <a:srgbClr val="FF0000"/>
                  </a:solidFill>
                </a:ln>
              </a:rPr>
              <a:t>Assemble</a:t>
            </a:r>
            <a:endParaRPr lang="en-US" i="1" dirty="0">
              <a:ln>
                <a:solidFill>
                  <a:srgbClr val="FF0000"/>
                </a:solidFill>
              </a:ln>
            </a:endParaRPr>
          </a:p>
        </p:txBody>
      </p:sp>
      <p:cxnSp>
        <p:nvCxnSpPr>
          <p:cNvPr id="34" name="Straight Arrow Connector 33"/>
          <p:cNvCxnSpPr>
            <a:stCxn id="13" idx="2"/>
          </p:cNvCxnSpPr>
          <p:nvPr/>
        </p:nvCxnSpPr>
        <p:spPr>
          <a:xfrm flipH="1">
            <a:off x="4055815" y="4646554"/>
            <a:ext cx="1933771" cy="449231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804246" y="1798543"/>
            <a:ext cx="1856026" cy="1569660"/>
          </a:xfrm>
          <a:prstGeom prst="rect">
            <a:avLst/>
          </a:prstGeom>
          <a:noFill/>
          <a:ln w="57150" cmpd="sng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$$$$$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$$$$$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$$$$$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$$$$$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25921" y="3907890"/>
            <a:ext cx="301660" cy="369332"/>
          </a:xfrm>
          <a:prstGeom prst="rect">
            <a:avLst/>
          </a:prstGeom>
          <a:noFill/>
          <a:ln w="57150" cmpd="sng"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$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48439" y="2434389"/>
            <a:ext cx="301660" cy="369332"/>
          </a:xfrm>
          <a:prstGeom prst="rect">
            <a:avLst/>
          </a:prstGeom>
          <a:noFill/>
          <a:ln w="57150" cmpd="sng"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$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21360" y="2318411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+</a:t>
            </a:r>
            <a:endParaRPr lang="en-US" sz="2800" b="1" dirty="0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755" y="2102864"/>
            <a:ext cx="973118" cy="97311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4116" y="3900236"/>
            <a:ext cx="1053636" cy="1053636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4426082" y="1961743"/>
            <a:ext cx="4632581" cy="4896257"/>
            <a:chOff x="4426082" y="1961743"/>
            <a:chExt cx="4632581" cy="489625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26082" y="5819769"/>
              <a:ext cx="1038231" cy="1038231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27795" y="5688908"/>
              <a:ext cx="1056305" cy="1056305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63613" y="5660632"/>
              <a:ext cx="1084581" cy="1084581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932516" y="5684813"/>
              <a:ext cx="1126147" cy="1126147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93551" y="4426189"/>
              <a:ext cx="1133276" cy="1133276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948194" y="3281669"/>
              <a:ext cx="1056305" cy="1056305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893551" y="1961743"/>
              <a:ext cx="1109415" cy="1109415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865446" y="2227024"/>
              <a:ext cx="920950" cy="9209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5936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1-10-25 at 9.45.2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0" y="1148485"/>
            <a:ext cx="3733142" cy="385431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41797" y="4703940"/>
            <a:ext cx="2100981" cy="58477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Reference transcript</a:t>
            </a:r>
          </a:p>
          <a:p>
            <a:pPr algn="ctr"/>
            <a:r>
              <a:rPr lang="en-US" sz="1400" dirty="0" smtClean="0"/>
              <a:t>log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(FPKM)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-641460" y="2777476"/>
            <a:ext cx="1730950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Trinity Assembly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97705" y="6259909"/>
            <a:ext cx="3396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*Abundance Estimation via </a:t>
            </a:r>
            <a:r>
              <a:rPr lang="en-US" b="1" dirty="0" smtClean="0"/>
              <a:t>RSEM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37006" y="1727335"/>
            <a:ext cx="912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R</a:t>
            </a:r>
            <a:r>
              <a:rPr lang="en-US" baseline="30000" dirty="0" smtClean="0">
                <a:solidFill>
                  <a:schemeClr val="accent2"/>
                </a:solidFill>
              </a:rPr>
              <a:t>2</a:t>
            </a:r>
            <a:r>
              <a:rPr lang="en-US" dirty="0" smtClean="0">
                <a:solidFill>
                  <a:schemeClr val="accent2"/>
                </a:solidFill>
              </a:rPr>
              <a:t>=0.95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497736" y="-8966"/>
            <a:ext cx="8229600" cy="114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Near-Full-Length Assembled Transcripts Are Suitable Substrates for Expression Measurements</a:t>
            </a:r>
            <a:endParaRPr lang="en-US" sz="2400" dirty="0"/>
          </a:p>
        </p:txBody>
      </p:sp>
      <p:grpSp>
        <p:nvGrpSpPr>
          <p:cNvPr id="5" name="Group 4"/>
          <p:cNvGrpSpPr/>
          <p:nvPr/>
        </p:nvGrpSpPr>
        <p:grpSpPr>
          <a:xfrm>
            <a:off x="736197" y="949368"/>
            <a:ext cx="2965250" cy="590013"/>
            <a:chOff x="736197" y="949368"/>
            <a:chExt cx="2965250" cy="590013"/>
          </a:xfrm>
        </p:grpSpPr>
        <p:sp>
          <p:nvSpPr>
            <p:cNvPr id="12" name="TextBox 11"/>
            <p:cNvSpPr txBox="1"/>
            <p:nvPr/>
          </p:nvSpPr>
          <p:spPr>
            <a:xfrm>
              <a:off x="857011" y="1200827"/>
              <a:ext cx="2668920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accent5">
                      <a:lumMod val="75000"/>
                    </a:schemeClr>
                  </a:solidFill>
                </a:rPr>
                <a:t>(80-100% Length Agreement)</a:t>
              </a:r>
              <a:endParaRPr lang="en-US" sz="16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736197" y="949368"/>
              <a:ext cx="2965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Expression Level Comparison</a:t>
              </a:r>
              <a:endParaRPr lang="en-US" b="1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93779" y="4166172"/>
            <a:ext cx="3705049" cy="663169"/>
            <a:chOff x="293779" y="4166172"/>
            <a:chExt cx="3705049" cy="663169"/>
          </a:xfrm>
        </p:grpSpPr>
        <p:sp>
          <p:nvSpPr>
            <p:cNvPr id="8" name="Rectangle 7"/>
            <p:cNvSpPr/>
            <p:nvPr/>
          </p:nvSpPr>
          <p:spPr>
            <a:xfrm>
              <a:off x="408681" y="4567966"/>
              <a:ext cx="3443111" cy="168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69462" y="4448719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89971" y="4460009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470170" y="4449942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875726" y="4447121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343897" y="4448719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691513" y="4448719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10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131128" y="4448719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12</a:t>
              </a:r>
              <a:endParaRPr 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580174" y="4431787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14</a:t>
              </a:r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93779" y="4166172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02489" y="1514447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772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397705" y="6259909"/>
            <a:ext cx="3384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*Abundance Estimation via </a:t>
            </a:r>
            <a:r>
              <a:rPr lang="en-US" dirty="0" smtClean="0"/>
              <a:t>RSEM.</a:t>
            </a:r>
            <a:endParaRPr lang="en-US" dirty="0"/>
          </a:p>
        </p:txBody>
      </p:sp>
      <p:pic>
        <p:nvPicPr>
          <p:cNvPr id="4" name="Picture 3" descr="Screen shot 2011-10-25 at 9.45.2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0" y="1148485"/>
            <a:ext cx="3733142" cy="3854311"/>
          </a:xfrm>
          <a:prstGeom prst="rect">
            <a:avLst/>
          </a:prstGeom>
        </p:spPr>
      </p:pic>
      <p:pic>
        <p:nvPicPr>
          <p:cNvPr id="5" name="Picture 4" descr="Screen shot 2011-10-25 at 9.48.0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536" y="1332906"/>
            <a:ext cx="2286760" cy="2328849"/>
          </a:xfrm>
          <a:prstGeom prst="rect">
            <a:avLst/>
          </a:prstGeom>
        </p:spPr>
      </p:pic>
      <p:pic>
        <p:nvPicPr>
          <p:cNvPr id="6" name="Picture 5" descr="Screen shot 2011-10-25 at 9.52.47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296" y="1332907"/>
            <a:ext cx="2274199" cy="2298541"/>
          </a:xfrm>
          <a:prstGeom prst="rect">
            <a:avLst/>
          </a:prstGeom>
        </p:spPr>
      </p:pic>
      <p:pic>
        <p:nvPicPr>
          <p:cNvPr id="7" name="Picture 6" descr="Screen shot 2011-10-25 at 9.54.27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526" y="3983208"/>
            <a:ext cx="2286760" cy="2354436"/>
          </a:xfrm>
          <a:prstGeom prst="rect">
            <a:avLst/>
          </a:prstGeom>
        </p:spPr>
      </p:pic>
      <p:pic>
        <p:nvPicPr>
          <p:cNvPr id="8" name="Picture 7" descr="Screen shot 2011-10-25 at 10.07.23 A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523" y="3974597"/>
            <a:ext cx="2170972" cy="23257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41797" y="4703940"/>
            <a:ext cx="2100981" cy="58477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Reference transcript</a:t>
            </a:r>
          </a:p>
          <a:p>
            <a:pPr algn="ctr"/>
            <a:r>
              <a:rPr lang="en-US" sz="1400" dirty="0" smtClean="0"/>
              <a:t>log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(FPKM)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-641460" y="2777476"/>
            <a:ext cx="1730950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Trinity Assembly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37006" y="1727335"/>
            <a:ext cx="912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R</a:t>
            </a:r>
            <a:r>
              <a:rPr lang="en-US" baseline="30000" dirty="0" smtClean="0">
                <a:solidFill>
                  <a:schemeClr val="accent2"/>
                </a:solidFill>
              </a:rPr>
              <a:t>2</a:t>
            </a:r>
            <a:r>
              <a:rPr lang="en-US" dirty="0" smtClean="0">
                <a:solidFill>
                  <a:schemeClr val="accent2"/>
                </a:solidFill>
              </a:rPr>
              <a:t>=0.95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34425" y="1657995"/>
            <a:ext cx="7505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C0504D"/>
                </a:solidFill>
              </a:rPr>
              <a:t>R</a:t>
            </a:r>
            <a:r>
              <a:rPr lang="en-US" sz="1400" baseline="30000" dirty="0" smtClean="0">
                <a:solidFill>
                  <a:srgbClr val="C0504D"/>
                </a:solidFill>
              </a:rPr>
              <a:t>2</a:t>
            </a:r>
            <a:r>
              <a:rPr lang="en-US" sz="1400" dirty="0" smtClean="0">
                <a:solidFill>
                  <a:srgbClr val="C0504D"/>
                </a:solidFill>
              </a:rPr>
              <a:t>=0.83</a:t>
            </a:r>
            <a:endParaRPr lang="en-US" sz="1400" dirty="0">
              <a:solidFill>
                <a:srgbClr val="C0504D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38353" y="1657995"/>
            <a:ext cx="7505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C0504D"/>
                </a:solidFill>
              </a:rPr>
              <a:t>R</a:t>
            </a:r>
            <a:r>
              <a:rPr lang="en-US" sz="1400" baseline="30000" dirty="0" smtClean="0">
                <a:solidFill>
                  <a:srgbClr val="C0504D"/>
                </a:solidFill>
              </a:rPr>
              <a:t>2</a:t>
            </a:r>
            <a:r>
              <a:rPr lang="en-US" sz="1400" dirty="0" smtClean="0">
                <a:solidFill>
                  <a:srgbClr val="C0504D"/>
                </a:solidFill>
              </a:rPr>
              <a:t>=0.72</a:t>
            </a:r>
            <a:endParaRPr lang="en-US" sz="1400" dirty="0">
              <a:solidFill>
                <a:srgbClr val="C0504D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34425" y="4318996"/>
            <a:ext cx="7505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C0504D"/>
                </a:solidFill>
              </a:rPr>
              <a:t>R</a:t>
            </a:r>
            <a:r>
              <a:rPr lang="en-US" sz="1400" baseline="30000" dirty="0" smtClean="0">
                <a:solidFill>
                  <a:srgbClr val="C0504D"/>
                </a:solidFill>
              </a:rPr>
              <a:t>2</a:t>
            </a:r>
            <a:r>
              <a:rPr lang="en-US" sz="1400" dirty="0" smtClean="0">
                <a:solidFill>
                  <a:srgbClr val="C0504D"/>
                </a:solidFill>
              </a:rPr>
              <a:t>=0.58</a:t>
            </a:r>
            <a:endParaRPr lang="en-US" sz="1400" dirty="0">
              <a:solidFill>
                <a:srgbClr val="C0504D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43307" y="4318996"/>
            <a:ext cx="7505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C0504D"/>
                </a:solidFill>
              </a:rPr>
              <a:t>R</a:t>
            </a:r>
            <a:r>
              <a:rPr lang="en-US" sz="1400" baseline="30000" dirty="0" smtClean="0">
                <a:solidFill>
                  <a:srgbClr val="C0504D"/>
                </a:solidFill>
              </a:rPr>
              <a:t>2</a:t>
            </a:r>
            <a:r>
              <a:rPr lang="en-US" sz="1400" dirty="0" smtClean="0">
                <a:solidFill>
                  <a:srgbClr val="C0504D"/>
                </a:solidFill>
              </a:rPr>
              <a:t>=0.40</a:t>
            </a:r>
            <a:endParaRPr lang="en-US" sz="1400" dirty="0">
              <a:solidFill>
                <a:srgbClr val="C0504D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497736" y="-128494"/>
            <a:ext cx="8229600" cy="114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Trinity Partially-reconstructed Transcripts </a:t>
            </a:r>
            <a:r>
              <a:rPr lang="en-US" sz="2400" dirty="0"/>
              <a:t>C</a:t>
            </a:r>
            <a:r>
              <a:rPr lang="en-US" sz="2400" dirty="0" smtClean="0"/>
              <a:t>an Serve</a:t>
            </a:r>
            <a:br>
              <a:rPr lang="en-US" sz="2400" dirty="0" smtClean="0"/>
            </a:br>
            <a:r>
              <a:rPr lang="en-US" sz="2400" dirty="0" smtClean="0"/>
              <a:t>as a Proxy for Expression Measurements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4523338" y="1291031"/>
            <a:ext cx="1270650" cy="30777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31859C"/>
                </a:solidFill>
              </a:rPr>
              <a:t>60-80% Length</a:t>
            </a:r>
            <a:endParaRPr lang="en-US" sz="1400" b="1" dirty="0">
              <a:solidFill>
                <a:srgbClr val="31859C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27263" y="1275480"/>
            <a:ext cx="1325616" cy="30777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31859C"/>
                </a:solidFill>
              </a:rPr>
              <a:t>40--60% Length</a:t>
            </a:r>
            <a:endParaRPr lang="en-US" sz="1400" b="1" dirty="0">
              <a:solidFill>
                <a:srgbClr val="31859C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47133" y="3921721"/>
            <a:ext cx="1270650" cy="30777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31859C"/>
                </a:solidFill>
              </a:rPr>
              <a:t>20-40% Length</a:t>
            </a:r>
            <a:endParaRPr lang="en-US" sz="1400" b="1" dirty="0">
              <a:solidFill>
                <a:srgbClr val="31859C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11223" y="3925081"/>
            <a:ext cx="1179655" cy="30777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31859C"/>
                </a:solidFill>
              </a:rPr>
              <a:t>0-</a:t>
            </a:r>
            <a:r>
              <a:rPr lang="en-US" sz="1400" b="1" dirty="0">
                <a:solidFill>
                  <a:srgbClr val="31859C"/>
                </a:solidFill>
              </a:rPr>
              <a:t>2</a:t>
            </a:r>
            <a:r>
              <a:rPr lang="en-US" sz="1400" b="1" dirty="0" smtClean="0">
                <a:solidFill>
                  <a:srgbClr val="31859C"/>
                </a:solidFill>
              </a:rPr>
              <a:t>0% Length</a:t>
            </a:r>
            <a:endParaRPr lang="en-US" sz="1400" b="1" dirty="0">
              <a:solidFill>
                <a:srgbClr val="31859C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259763" y="3784518"/>
            <a:ext cx="2800710" cy="2553859"/>
            <a:chOff x="6214940" y="3859223"/>
            <a:chExt cx="2800710" cy="2553859"/>
          </a:xfrm>
        </p:grpSpPr>
        <p:sp>
          <p:nvSpPr>
            <p:cNvPr id="2" name="TextBox 1"/>
            <p:cNvSpPr txBox="1"/>
            <p:nvPr/>
          </p:nvSpPr>
          <p:spPr>
            <a:xfrm>
              <a:off x="7523643" y="4997449"/>
              <a:ext cx="149200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800000"/>
                  </a:solidFill>
                </a:rPr>
                <a:t>Only 13% of Trinity </a:t>
              </a:r>
              <a:r>
                <a:rPr lang="en-US" dirty="0" smtClean="0">
                  <a:solidFill>
                    <a:srgbClr val="800000"/>
                  </a:solidFill>
                </a:rPr>
                <a:t>Assemblies</a:t>
              </a:r>
              <a:endParaRPr lang="en-US" dirty="0">
                <a:solidFill>
                  <a:srgbClr val="800000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214940" y="3859223"/>
              <a:ext cx="2769354" cy="2553859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736197" y="949368"/>
            <a:ext cx="2965250" cy="590013"/>
            <a:chOff x="736197" y="949368"/>
            <a:chExt cx="2965250" cy="590013"/>
          </a:xfrm>
        </p:grpSpPr>
        <p:sp>
          <p:nvSpPr>
            <p:cNvPr id="26" name="TextBox 25"/>
            <p:cNvSpPr txBox="1"/>
            <p:nvPr/>
          </p:nvSpPr>
          <p:spPr>
            <a:xfrm>
              <a:off x="857011" y="1200827"/>
              <a:ext cx="2668920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31859C"/>
                  </a:solidFill>
                </a:rPr>
                <a:t>(80-100% Length Agreement)</a:t>
              </a:r>
              <a:endParaRPr lang="en-US" sz="1600" b="1" dirty="0">
                <a:solidFill>
                  <a:srgbClr val="31859C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36197" y="949368"/>
              <a:ext cx="2965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Expression Level Comparison</a:t>
              </a:r>
              <a:endParaRPr lang="en-US" b="1" dirty="0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02489" y="1514447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14</a:t>
            </a:r>
            <a:endParaRPr lang="en-US" dirty="0"/>
          </a:p>
        </p:txBody>
      </p:sp>
      <p:grpSp>
        <p:nvGrpSpPr>
          <p:cNvPr id="38" name="Group 37"/>
          <p:cNvGrpSpPr/>
          <p:nvPr/>
        </p:nvGrpSpPr>
        <p:grpSpPr>
          <a:xfrm>
            <a:off x="293779" y="4166172"/>
            <a:ext cx="3705049" cy="663169"/>
            <a:chOff x="293779" y="4166172"/>
            <a:chExt cx="3705049" cy="663169"/>
          </a:xfrm>
        </p:grpSpPr>
        <p:sp>
          <p:nvSpPr>
            <p:cNvPr id="39" name="Rectangle 38"/>
            <p:cNvSpPr/>
            <p:nvPr/>
          </p:nvSpPr>
          <p:spPr>
            <a:xfrm>
              <a:off x="408681" y="4567966"/>
              <a:ext cx="3443111" cy="168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69462" y="4448719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989971" y="4460009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470170" y="4449942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875726" y="4447121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343897" y="4448719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691513" y="4448719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10</a:t>
              </a:r>
              <a:endParaRPr lang="en-US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131128" y="4448719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12</a:t>
              </a:r>
              <a:endParaRPr 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580174" y="4431787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14</a:t>
              </a:r>
              <a:endParaRPr lang="en-US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93779" y="4166172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86268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17127" y="215412"/>
            <a:ext cx="78304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smtClean="0"/>
              <a:t>Summary: what to do when you have your transcripts.</a:t>
            </a:r>
            <a:endParaRPr lang="en-US" sz="2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715595" y="707855"/>
            <a:ext cx="7932024" cy="8679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b="1" dirty="0"/>
              <a:t>Quality </a:t>
            </a:r>
            <a:r>
              <a:rPr lang="en-US" b="1" dirty="0" smtClean="0"/>
              <a:t>control &amp; metrics:</a:t>
            </a:r>
            <a:endParaRPr lang="en-US" b="1" dirty="0"/>
          </a:p>
          <a:p>
            <a:pPr marL="742950" lvl="1" indent="-285750">
              <a:buFontTx/>
              <a:buChar char="-"/>
            </a:pPr>
            <a:r>
              <a:rPr lang="en-US" dirty="0"/>
              <a:t>Amount of sequence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#of components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Transcripts per component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Length</a:t>
            </a:r>
          </a:p>
          <a:p>
            <a:pPr marL="285750" indent="-285750">
              <a:buFontTx/>
              <a:buChar char="-"/>
            </a:pP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b="1" dirty="0" smtClean="0"/>
              <a:t>Classify sequences: </a:t>
            </a:r>
            <a:endParaRPr lang="en-US" b="1" dirty="0" smtClean="0"/>
          </a:p>
          <a:p>
            <a:pPr marL="742950" lvl="1" indent="-285750">
              <a:buFontTx/>
              <a:buChar char="-"/>
            </a:pPr>
            <a:r>
              <a:rPr lang="en-US" dirty="0" smtClean="0"/>
              <a:t>Align to protein database (if applicable)</a:t>
            </a:r>
          </a:p>
          <a:p>
            <a:pPr marL="742950" lvl="1" indent="-285750">
              <a:buFontTx/>
              <a:buChar char="-"/>
            </a:pPr>
            <a:r>
              <a:rPr lang="en-US" dirty="0" smtClean="0"/>
              <a:t>Examine promoters upstream of TSS (if applicable)</a:t>
            </a:r>
            <a:endParaRPr lang="en-US" dirty="0" smtClean="0"/>
          </a:p>
          <a:p>
            <a:pPr marL="742950" lvl="1" indent="-285750">
              <a:buFontTx/>
              <a:buChar char="-"/>
            </a:pPr>
            <a:r>
              <a:rPr lang="en-US" dirty="0" smtClean="0"/>
              <a:t>Call ORFs</a:t>
            </a:r>
          </a:p>
          <a:p>
            <a:pPr marL="742950" lvl="1" indent="-285750">
              <a:buFontTx/>
              <a:buChar char="-"/>
            </a:pPr>
            <a:r>
              <a:rPr lang="en-US" dirty="0" smtClean="0"/>
              <a:t>Find </a:t>
            </a:r>
            <a:r>
              <a:rPr lang="en-US" dirty="0" err="1" smtClean="0"/>
              <a:t>polyadenylation</a:t>
            </a:r>
            <a:r>
              <a:rPr lang="en-US" dirty="0" smtClean="0"/>
              <a:t> signal in 3’ UTR</a:t>
            </a:r>
            <a:endParaRPr lang="en-US" dirty="0" smtClean="0"/>
          </a:p>
          <a:p>
            <a:pPr marL="742950" lvl="1" indent="-285750">
              <a:buFontTx/>
              <a:buChar char="-"/>
            </a:pPr>
            <a:r>
              <a:rPr lang="en-US" dirty="0" smtClean="0"/>
              <a:t>Align to </a:t>
            </a:r>
            <a:r>
              <a:rPr lang="en-US" dirty="0" err="1" smtClean="0"/>
              <a:t>rfam</a:t>
            </a:r>
            <a:r>
              <a:rPr lang="en-US" dirty="0" smtClean="0"/>
              <a:t> database (non-coding)</a:t>
            </a:r>
            <a:endParaRPr lang="en-US" dirty="0" smtClean="0"/>
          </a:p>
          <a:p>
            <a:pPr marL="742950" lvl="1" indent="-285750">
              <a:buFontTx/>
              <a:buChar char="-"/>
            </a:pPr>
            <a:r>
              <a:rPr lang="en-US" dirty="0" smtClean="0"/>
              <a:t>Secondary structure (</a:t>
            </a:r>
            <a:r>
              <a:rPr lang="en-US" dirty="0" err="1" smtClean="0"/>
              <a:t>snoRNA</a:t>
            </a:r>
            <a:r>
              <a:rPr lang="en-US" dirty="0" smtClean="0"/>
              <a:t>, </a:t>
            </a:r>
            <a:r>
              <a:rPr lang="en-US" dirty="0" err="1" smtClean="0"/>
              <a:t>miRNA</a:t>
            </a:r>
            <a:r>
              <a:rPr lang="en-US" dirty="0" smtClean="0"/>
              <a:t>)</a:t>
            </a:r>
            <a:endParaRPr lang="en-US" dirty="0" smtClean="0"/>
          </a:p>
          <a:p>
            <a:pPr lvl="1"/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b="1" dirty="0" smtClean="0"/>
              <a:t>What </a:t>
            </a:r>
            <a:r>
              <a:rPr lang="en-US" b="1" dirty="0" smtClean="0"/>
              <a:t>else:</a:t>
            </a:r>
            <a:endParaRPr lang="en-US" b="1" dirty="0" smtClean="0"/>
          </a:p>
          <a:p>
            <a:pPr marL="742950" lvl="1" indent="-285750">
              <a:buFontTx/>
              <a:buChar char="-"/>
            </a:pPr>
            <a:r>
              <a:rPr lang="en-US" dirty="0" smtClean="0"/>
              <a:t>Annotation: align </a:t>
            </a:r>
            <a:r>
              <a:rPr lang="en-US" dirty="0" smtClean="0"/>
              <a:t>to reference (blat)</a:t>
            </a:r>
          </a:p>
          <a:p>
            <a:pPr marL="742950" lvl="1" indent="-285750">
              <a:buFontTx/>
              <a:buChar char="-"/>
            </a:pPr>
            <a:r>
              <a:rPr lang="en-US" dirty="0" smtClean="0"/>
              <a:t>Visualize (UCSC)</a:t>
            </a:r>
          </a:p>
          <a:p>
            <a:pPr marL="742950" lvl="1" indent="-285750">
              <a:buFontTx/>
              <a:buChar char="-"/>
            </a:pPr>
            <a:r>
              <a:rPr lang="en-US" dirty="0" err="1" smtClean="0"/>
              <a:t>Paralogs</a:t>
            </a:r>
            <a:r>
              <a:rPr lang="en-US" dirty="0" smtClean="0"/>
              <a:t> of gene family</a:t>
            </a:r>
          </a:p>
          <a:p>
            <a:pPr marL="742950" lvl="1" indent="-285750">
              <a:buFontTx/>
              <a:buChar char="-"/>
            </a:pPr>
            <a:r>
              <a:rPr lang="en-US" dirty="0" smtClean="0"/>
              <a:t>Population </a:t>
            </a:r>
            <a:r>
              <a:rPr lang="en-US" dirty="0" err="1" smtClean="0"/>
              <a:t>transcriptomics</a:t>
            </a:r>
            <a:r>
              <a:rPr lang="en-US" dirty="0" smtClean="0"/>
              <a:t> (SNPs + expression levels)</a:t>
            </a:r>
            <a:endParaRPr lang="en-US" dirty="0" smtClean="0"/>
          </a:p>
          <a:p>
            <a:pPr marL="742950" lvl="1" indent="-285750">
              <a:buFontTx/>
              <a:buChar char="-"/>
            </a:pPr>
            <a:r>
              <a:rPr lang="en-US" dirty="0" smtClean="0"/>
              <a:t>Etc., etc., etc.</a:t>
            </a: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 smtClean="0"/>
          </a:p>
          <a:p>
            <a:pPr marL="742950" lvl="1" indent="-285750">
              <a:buFontTx/>
              <a:buChar char="-"/>
            </a:pPr>
            <a:endParaRPr lang="en-US" dirty="0"/>
          </a:p>
          <a:p>
            <a:pPr marL="742950" lvl="1" indent="-285750">
              <a:buFontTx/>
              <a:buChar char="-"/>
            </a:pPr>
            <a:endParaRPr lang="en-US" dirty="0" smtClean="0"/>
          </a:p>
          <a:p>
            <a:pPr marL="742950" lvl="1" indent="-285750">
              <a:buFontTx/>
              <a:buChar char="-"/>
            </a:pP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5729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Read mapping vs. de novo assembly</a:t>
            </a:r>
            <a:endParaRPr lang="en-US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742" y="1076900"/>
            <a:ext cx="6676602" cy="50956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64822" y="6380473"/>
            <a:ext cx="5583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Haas and </a:t>
            </a:r>
            <a:r>
              <a:rPr lang="en-US" dirty="0" err="1" smtClean="0"/>
              <a:t>Zody</a:t>
            </a:r>
            <a:r>
              <a:rPr lang="en-US" dirty="0"/>
              <a:t>, Nature Biotechnology 28, 421–423 (2010) </a:t>
            </a:r>
          </a:p>
        </p:txBody>
      </p:sp>
    </p:spTree>
    <p:extLst>
      <p:ext uri="{BB962C8B-B14F-4D97-AF65-F5344CB8AC3E}">
        <p14:creationId xmlns:p14="http://schemas.microsoft.com/office/powerpoint/2010/main" val="1568530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Read mapping vs. de novo assembly</a:t>
            </a:r>
            <a:endParaRPr lang="en-US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742" y="1076900"/>
            <a:ext cx="6676602" cy="50956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64822" y="6380473"/>
            <a:ext cx="5583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Haas and </a:t>
            </a:r>
            <a:r>
              <a:rPr lang="en-US" dirty="0" err="1" smtClean="0"/>
              <a:t>Zody</a:t>
            </a:r>
            <a:r>
              <a:rPr lang="en-US" dirty="0"/>
              <a:t>, Nature Biotechnology 28, 421–423 (2010)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605" y="1543125"/>
            <a:ext cx="21476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Good reference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6600821" y="1557615"/>
            <a:ext cx="1636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No genome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11833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87033" y="3396870"/>
            <a:ext cx="2872460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2"/>
              </a:rPr>
              <a:t>Cole Trapnell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Adam </a:t>
            </a:r>
            <a:r>
              <a:rPr lang="en-US" dirty="0">
                <a:hlinkClick r:id="rId3"/>
              </a:rPr>
              <a:t>Roberts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Geo </a:t>
            </a:r>
            <a:r>
              <a:rPr lang="en-US" dirty="0" err="1"/>
              <a:t>Pertea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Brian </a:t>
            </a:r>
            <a:r>
              <a:rPr lang="en-US" dirty="0"/>
              <a:t>Williams 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Ali </a:t>
            </a:r>
            <a:r>
              <a:rPr lang="en-US" dirty="0">
                <a:hlinkClick r:id="rId4"/>
              </a:rPr>
              <a:t>Mortazavi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Gordon </a:t>
            </a:r>
            <a:r>
              <a:rPr lang="en-US" dirty="0"/>
              <a:t>Kwan </a:t>
            </a:r>
            <a:endParaRPr lang="en-US" dirty="0" smtClean="0"/>
          </a:p>
          <a:p>
            <a:r>
              <a:rPr lang="en-US" dirty="0" err="1" smtClean="0"/>
              <a:t>Jeltje</a:t>
            </a:r>
            <a:r>
              <a:rPr lang="en-US" dirty="0" smtClean="0"/>
              <a:t> </a:t>
            </a:r>
            <a:r>
              <a:rPr lang="en-US" dirty="0"/>
              <a:t>van </a:t>
            </a:r>
            <a:r>
              <a:rPr lang="en-US" dirty="0" err="1"/>
              <a:t>Baren</a:t>
            </a:r>
            <a:r>
              <a:rPr lang="en-US" dirty="0"/>
              <a:t> </a:t>
            </a:r>
            <a:r>
              <a:rPr lang="en-US" dirty="0">
                <a:hlinkClick r:id="rId5"/>
              </a:rPr>
              <a:t>Steven Salzberg</a:t>
            </a:r>
            <a:r>
              <a:rPr lang="en-US" dirty="0"/>
              <a:t> </a:t>
            </a:r>
            <a:r>
              <a:rPr lang="en-US" dirty="0">
                <a:hlinkClick r:id="rId6"/>
              </a:rPr>
              <a:t>Barbara Wold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>
                <a:hlinkClick r:id="rId7"/>
              </a:rPr>
              <a:t>Lior </a:t>
            </a:r>
            <a:r>
              <a:rPr lang="en-US" dirty="0" err="1" smtClean="0">
                <a:hlinkClick r:id="rId7"/>
              </a:rPr>
              <a:t>Pacht</a:t>
            </a:r>
            <a:r>
              <a:rPr lang="en-US" dirty="0" err="1" smtClean="0"/>
              <a:t>er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09176"/>
            <a:ext cx="9144000" cy="67733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30358" y="1088208"/>
            <a:ext cx="661824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 smtClean="0"/>
              <a:t>Transcriptome</a:t>
            </a:r>
            <a:r>
              <a:rPr lang="en-US" sz="2600" b="1" dirty="0" smtClean="0"/>
              <a:t> reconstruction with Cufflinks: How it works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764968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8539</TotalTime>
  <Words>4422</Words>
  <Application>Microsoft Macintosh PowerPoint</Application>
  <PresentationFormat>On-screen Show (4:3)</PresentationFormat>
  <Paragraphs>762</Paragraphs>
  <Slides>64</Slides>
  <Notes>31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Inchworm Algorithm</vt:lpstr>
      <vt:lpstr>Inchworm Algorithm</vt:lpstr>
      <vt:lpstr>Inchworm Algorithm</vt:lpstr>
      <vt:lpstr>Inchworm Algorithm</vt:lpstr>
      <vt:lpstr>Inchworm Algorithm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Inchworm Contigs from Alt-Spliced Transcripts =&gt; Minimal lossless representation of data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Result: linear sequences grouped in components, contigs and sequences</vt:lpstr>
      <vt:lpstr>Result: linear sequences grouped in components, contigs and sequences</vt:lpstr>
      <vt:lpstr>Result: linear sequences grouped in components, contigs and sequences</vt:lpstr>
      <vt:lpstr>PowerPoint Presentation</vt:lpstr>
      <vt:lpstr>PowerPoint Presentation</vt:lpstr>
      <vt:lpstr>Leveraging RNA-Seq for  Genome-free Transcriptome Studies</vt:lpstr>
      <vt:lpstr>A Paradigm for Genomic Research</vt:lpstr>
      <vt:lpstr>A Paradigm for Genomic Research</vt:lpstr>
      <vt:lpstr>A Maturing Paradigm for Transcriptome Research</vt:lpstr>
      <vt:lpstr>A Maturing Paradigm for Transcriptome Research</vt:lpstr>
      <vt:lpstr>A Maturing Paradigm for Transcriptome Research</vt:lpstr>
      <vt:lpstr>A Maturing Paradigm for Transcriptome Research</vt:lpstr>
      <vt:lpstr>Near-Full-Length Assembled Transcripts Are Suitable Substrates for Expression Measurements</vt:lpstr>
      <vt:lpstr>Trinity Partially-reconstructed Transcripts Can Serve as a Proxy for Expression Measurements</vt:lpstr>
      <vt:lpstr>PowerPoint Presentation</vt:lpstr>
    </vt:vector>
  </TitlesOfParts>
  <Company>Broad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Manfred Grabherr</dc:creator>
  <cp:lastModifiedBy>Manfred Grabherr</cp:lastModifiedBy>
  <cp:revision>180</cp:revision>
  <cp:lastPrinted>2011-03-28T20:13:18Z</cp:lastPrinted>
  <dcterms:created xsi:type="dcterms:W3CDTF">2011-04-25T18:34:30Z</dcterms:created>
  <dcterms:modified xsi:type="dcterms:W3CDTF">2012-02-02T08:25:25Z</dcterms:modified>
</cp:coreProperties>
</file>