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embeddings/oleObject1.bin" ContentType="application/vnd.openxmlformats-officedocument.oleObject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4"/>
  </p:notesMasterIdLst>
  <p:sldIdLst>
    <p:sldId id="347" r:id="rId2"/>
    <p:sldId id="256" r:id="rId3"/>
    <p:sldId id="294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6" r:id="rId14"/>
    <p:sldId id="315" r:id="rId15"/>
    <p:sldId id="349" r:id="rId16"/>
    <p:sldId id="316" r:id="rId17"/>
    <p:sldId id="318" r:id="rId18"/>
    <p:sldId id="317" r:id="rId19"/>
    <p:sldId id="319" r:id="rId20"/>
    <p:sldId id="338" r:id="rId21"/>
    <p:sldId id="353" r:id="rId22"/>
    <p:sldId id="311" r:id="rId23"/>
    <p:sldId id="351" r:id="rId24"/>
    <p:sldId id="352" r:id="rId25"/>
    <p:sldId id="350" r:id="rId26"/>
    <p:sldId id="320" r:id="rId27"/>
    <p:sldId id="291" r:id="rId28"/>
    <p:sldId id="292" r:id="rId29"/>
    <p:sldId id="348" r:id="rId30"/>
    <p:sldId id="321" r:id="rId31"/>
    <p:sldId id="340" r:id="rId32"/>
    <p:sldId id="341" r:id="rId33"/>
    <p:sldId id="342" r:id="rId34"/>
    <p:sldId id="343" r:id="rId35"/>
    <p:sldId id="344" r:id="rId36"/>
    <p:sldId id="345" r:id="rId37"/>
    <p:sldId id="346" r:id="rId38"/>
    <p:sldId id="322" r:id="rId39"/>
    <p:sldId id="332" r:id="rId40"/>
    <p:sldId id="323" r:id="rId41"/>
    <p:sldId id="324" r:id="rId42"/>
    <p:sldId id="325" r:id="rId43"/>
    <p:sldId id="326" r:id="rId44"/>
    <p:sldId id="327" r:id="rId45"/>
    <p:sldId id="331" r:id="rId46"/>
    <p:sldId id="328" r:id="rId47"/>
    <p:sldId id="329" r:id="rId48"/>
    <p:sldId id="330" r:id="rId49"/>
    <p:sldId id="274" r:id="rId50"/>
    <p:sldId id="275" r:id="rId51"/>
    <p:sldId id="267" r:id="rId52"/>
    <p:sldId id="268" r:id="rId53"/>
    <p:sldId id="269" r:id="rId54"/>
    <p:sldId id="270" r:id="rId55"/>
    <p:sldId id="271" r:id="rId56"/>
    <p:sldId id="272" r:id="rId57"/>
    <p:sldId id="333" r:id="rId58"/>
    <p:sldId id="334" r:id="rId59"/>
    <p:sldId id="335" r:id="rId60"/>
    <p:sldId id="336" r:id="rId61"/>
    <p:sldId id="337" r:id="rId62"/>
    <p:sldId id="290" r:id="rId6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 varScale="1">
        <p:scale>
          <a:sx n="118" d="100"/>
          <a:sy n="118" d="100"/>
        </p:scale>
        <p:origin x="-148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notesMaster" Target="notesMasters/notesMaster1.xml"/><Relationship Id="rId65" Type="http://schemas.openxmlformats.org/officeDocument/2006/relationships/printerSettings" Target="printerSettings/printerSettings1.bin"/><Relationship Id="rId66" Type="http://schemas.openxmlformats.org/officeDocument/2006/relationships/presProps" Target="presProps.xml"/><Relationship Id="rId67" Type="http://schemas.openxmlformats.org/officeDocument/2006/relationships/viewProps" Target="viewProps.xml"/><Relationship Id="rId68" Type="http://schemas.openxmlformats.org/officeDocument/2006/relationships/theme" Target="theme/theme1.xml"/><Relationship Id="rId69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F7BBE7-511D-EB45-AFB1-4AA90FE2FE54}" type="datetimeFigureOut">
              <a:rPr lang="en-US" smtClean="0"/>
              <a:t>1/25/12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887DF2-2335-3C45-BCAC-6151474CD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318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386DE9F-3379-9A49-A5EA-0A6C5820A425}" type="slidenum">
              <a:rPr lang="en-US"/>
              <a:pPr/>
              <a:t>30</a:t>
            </a:fld>
            <a:endParaRPr lang="en-US"/>
          </a:p>
        </p:txBody>
      </p:sp>
      <p:sp>
        <p:nvSpPr>
          <p:cNvPr id="62466" name="Rectangle 2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8AB5AD-C4B1-5749-B589-87F855EBAD6E}" type="slidenum">
              <a:rPr lang="en-US"/>
              <a:pPr/>
              <a:t>39</a:t>
            </a:fld>
            <a:endParaRPr lang="en-US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fld id="{5E179829-1860-854D-A592-848618917B39}" type="slidenum">
              <a:rPr lang="en-US" sz="1200"/>
              <a:pPr/>
              <a:t>40</a:t>
            </a:fld>
            <a:endParaRPr lang="en-US" sz="120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fld id="{415C2F78-E7A4-0D42-A0FA-5C5968E79261}" type="slidenum">
              <a:rPr lang="en-US" sz="1200"/>
              <a:pPr/>
              <a:t>41</a:t>
            </a:fld>
            <a:endParaRPr lang="en-US" sz="120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fld id="{6CE8C19F-EFA7-394C-B47C-57DBAD9285A4}" type="slidenum">
              <a:rPr lang="en-US" sz="1200"/>
              <a:pPr/>
              <a:t>42</a:t>
            </a:fld>
            <a:endParaRPr lang="en-US" sz="120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fld id="{C7061BC3-FCD2-074F-96C3-56D8A5A3C044}" type="slidenum">
              <a:rPr lang="en-US" sz="1200"/>
              <a:pPr/>
              <a:t>43</a:t>
            </a:fld>
            <a:endParaRPr lang="en-US" sz="120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fld id="{2F99B738-BFB6-8045-865F-173C4E587E1E}" type="slidenum">
              <a:rPr lang="en-US" sz="1200"/>
              <a:pPr/>
              <a:t>44</a:t>
            </a:fld>
            <a:endParaRPr lang="en-US" sz="120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fld id="{6C4A26CE-7E3C-6040-B603-75F9F3D29144}" type="slidenum">
              <a:rPr lang="en-US" sz="1200"/>
              <a:pPr/>
              <a:t>45</a:t>
            </a:fld>
            <a:endParaRPr lang="en-US" sz="120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fld id="{BDD5D6AE-3995-CA4C-9E6A-9AE34DD32BF1}" type="slidenum">
              <a:rPr lang="en-US" sz="1200"/>
              <a:pPr/>
              <a:t>46</a:t>
            </a:fld>
            <a:endParaRPr lang="en-US" sz="120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fld id="{641C9DC3-0368-5245-BC4D-FC0241AB7782}" type="slidenum">
              <a:rPr lang="en-US" sz="1200"/>
              <a:pPr/>
              <a:t>47</a:t>
            </a:fld>
            <a:endParaRPr lang="en-US" sz="120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386DE9F-3379-9A49-A5EA-0A6C5820A425}" type="slidenum">
              <a:rPr lang="en-US"/>
              <a:pPr/>
              <a:t>49</a:t>
            </a:fld>
            <a:endParaRPr lang="en-US"/>
          </a:p>
        </p:txBody>
      </p:sp>
      <p:sp>
        <p:nvSpPr>
          <p:cNvPr id="62466" name="Rectangle 2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386DE9F-3379-9A49-A5EA-0A6C5820A425}" type="slidenum">
              <a:rPr lang="en-US"/>
              <a:pPr/>
              <a:t>31</a:t>
            </a:fld>
            <a:endParaRPr lang="en-US"/>
          </a:p>
        </p:txBody>
      </p:sp>
      <p:sp>
        <p:nvSpPr>
          <p:cNvPr id="62466" name="Rectangle 2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FE86016-82E3-2543-9303-9EB48934E0A7}" type="slidenum">
              <a:rPr lang="en-US"/>
              <a:pPr/>
              <a:t>50</a:t>
            </a:fld>
            <a:endParaRPr lang="en-US"/>
          </a:p>
        </p:txBody>
      </p:sp>
      <p:sp>
        <p:nvSpPr>
          <p:cNvPr id="22530" name="Text Box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10236" y="694171"/>
            <a:ext cx="4437529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531" name="Text Box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6360" y="4342535"/>
            <a:ext cx="5486681" cy="41145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CF46AEB-00CF-E648-881B-9EF7AE5B65C2}" type="slidenum">
              <a:rPr lang="en-US"/>
              <a:pPr/>
              <a:t>51</a:t>
            </a:fld>
            <a:endParaRPr lang="en-US"/>
          </a:p>
        </p:txBody>
      </p:sp>
      <p:sp>
        <p:nvSpPr>
          <p:cNvPr id="6656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210236" y="694171"/>
            <a:ext cx="4436129" cy="342755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6361" y="4342535"/>
            <a:ext cx="5485279" cy="411306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E01E4CC-41AA-AB4C-93A6-CD4638DEBE30}" type="slidenum">
              <a:rPr lang="en-US"/>
              <a:pPr/>
              <a:t>52</a:t>
            </a:fld>
            <a:endParaRPr lang="en-US"/>
          </a:p>
        </p:txBody>
      </p:sp>
      <p:sp>
        <p:nvSpPr>
          <p:cNvPr id="59394" name="Rectangle 2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34E4C05-B647-1C4B-8F07-9E9FED05F2FB}" type="slidenum">
              <a:rPr lang="en-US"/>
              <a:pPr/>
              <a:t>53</a:t>
            </a:fld>
            <a:endParaRPr lang="en-US"/>
          </a:p>
        </p:txBody>
      </p:sp>
      <p:sp>
        <p:nvSpPr>
          <p:cNvPr id="60418" name="Rectangle 2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04953D4-D4FE-554F-9659-AC90B5E2A8FE}" type="slidenum">
              <a:rPr lang="en-US"/>
              <a:pPr/>
              <a:t>54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210236" y="694171"/>
            <a:ext cx="4436129" cy="342755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6361" y="4342535"/>
            <a:ext cx="5485279" cy="411306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81D3981-8950-1C41-AEA6-54794BDA6FC3}" type="slidenum">
              <a:rPr lang="en-US"/>
              <a:pPr/>
              <a:t>55</a:t>
            </a:fld>
            <a:endParaRPr lang="en-US"/>
          </a:p>
        </p:txBody>
      </p:sp>
      <p:sp>
        <p:nvSpPr>
          <p:cNvPr id="61442" name="Rectangle 2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8EE21C1-B1C3-E04F-808F-5FD4BBB0F00F}" type="slidenum">
              <a:rPr lang="en-US"/>
              <a:pPr/>
              <a:t>56</a:t>
            </a:fld>
            <a:endParaRPr lang="en-US"/>
          </a:p>
        </p:txBody>
      </p:sp>
      <p:sp>
        <p:nvSpPr>
          <p:cNvPr id="7065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210236" y="694171"/>
            <a:ext cx="4436129" cy="342755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6361" y="4342535"/>
            <a:ext cx="5485279" cy="411306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1E51DE6-B88F-EE4D-AE99-B8EA32A476B5}" type="slidenum">
              <a:rPr lang="en-US"/>
              <a:pPr/>
              <a:t>58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693738"/>
            <a:ext cx="4567237" cy="342741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6361" y="4342535"/>
            <a:ext cx="5485279" cy="411306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1E51DE6-B88F-EE4D-AE99-B8EA32A476B5}" type="slidenum">
              <a:rPr lang="en-US"/>
              <a:pPr/>
              <a:t>60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693738"/>
            <a:ext cx="4567237" cy="342741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6361" y="4342535"/>
            <a:ext cx="5485279" cy="411306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1E51DE6-B88F-EE4D-AE99-B8EA32A476B5}" type="slidenum">
              <a:rPr lang="en-US"/>
              <a:pPr/>
              <a:t>61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693738"/>
            <a:ext cx="4567237" cy="342741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6361" y="4342535"/>
            <a:ext cx="5485279" cy="411306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386DE9F-3379-9A49-A5EA-0A6C5820A425}" type="slidenum">
              <a:rPr lang="en-US"/>
              <a:pPr/>
              <a:t>32</a:t>
            </a:fld>
            <a:endParaRPr lang="en-US"/>
          </a:p>
        </p:txBody>
      </p:sp>
      <p:sp>
        <p:nvSpPr>
          <p:cNvPr id="62466" name="Rectangle 2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19D9ACB-2380-5C4A-A7C4-AE7425C67F54}" type="slidenum">
              <a:rPr lang="en-US"/>
              <a:pPr/>
              <a:t>62</a:t>
            </a:fld>
            <a:endParaRPr lang="en-US"/>
          </a:p>
        </p:txBody>
      </p:sp>
      <p:sp>
        <p:nvSpPr>
          <p:cNvPr id="63490" name="Rectangle 2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386DE9F-3379-9A49-A5EA-0A6C5820A425}" type="slidenum">
              <a:rPr lang="en-US"/>
              <a:pPr/>
              <a:t>33</a:t>
            </a:fld>
            <a:endParaRPr lang="en-US"/>
          </a:p>
        </p:txBody>
      </p:sp>
      <p:sp>
        <p:nvSpPr>
          <p:cNvPr id="62466" name="Rectangle 2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386DE9F-3379-9A49-A5EA-0A6C5820A425}" type="slidenum">
              <a:rPr lang="en-US"/>
              <a:pPr/>
              <a:t>34</a:t>
            </a:fld>
            <a:endParaRPr lang="en-US"/>
          </a:p>
        </p:txBody>
      </p:sp>
      <p:sp>
        <p:nvSpPr>
          <p:cNvPr id="62466" name="Rectangle 2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386DE9F-3379-9A49-A5EA-0A6C5820A425}" type="slidenum">
              <a:rPr lang="en-US"/>
              <a:pPr/>
              <a:t>35</a:t>
            </a:fld>
            <a:endParaRPr lang="en-US"/>
          </a:p>
        </p:txBody>
      </p:sp>
      <p:sp>
        <p:nvSpPr>
          <p:cNvPr id="62466" name="Rectangle 2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386DE9F-3379-9A49-A5EA-0A6C5820A425}" type="slidenum">
              <a:rPr lang="en-US"/>
              <a:pPr/>
              <a:t>36</a:t>
            </a:fld>
            <a:endParaRPr lang="en-US"/>
          </a:p>
        </p:txBody>
      </p:sp>
      <p:sp>
        <p:nvSpPr>
          <p:cNvPr id="62466" name="Rectangle 2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386DE9F-3379-9A49-A5EA-0A6C5820A425}" type="slidenum">
              <a:rPr lang="en-US"/>
              <a:pPr/>
              <a:t>37</a:t>
            </a:fld>
            <a:endParaRPr lang="en-US"/>
          </a:p>
        </p:txBody>
      </p:sp>
      <p:sp>
        <p:nvSpPr>
          <p:cNvPr id="62466" name="Rectangle 2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386DE9F-3379-9A49-A5EA-0A6C5820A425}" type="slidenum">
              <a:rPr lang="en-US"/>
              <a:pPr/>
              <a:t>38</a:t>
            </a:fld>
            <a:endParaRPr lang="en-US"/>
          </a:p>
        </p:txBody>
      </p:sp>
      <p:sp>
        <p:nvSpPr>
          <p:cNvPr id="62466" name="Rectangle 2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238F2-3F53-6B4F-909F-10719E79EED1}" type="datetimeFigureOut">
              <a:rPr lang="en-US" smtClean="0"/>
              <a:t>1/25/12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F5AC4-F95D-6B42-B4EC-D720F51AA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340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238F2-3F53-6B4F-909F-10719E79EED1}" type="datetimeFigureOut">
              <a:rPr lang="en-US" smtClean="0"/>
              <a:t>1/25/12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F5AC4-F95D-6B42-B4EC-D720F51AA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871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238F2-3F53-6B4F-909F-10719E79EED1}" type="datetimeFigureOut">
              <a:rPr lang="en-US" smtClean="0"/>
              <a:t>1/25/12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F5AC4-F95D-6B42-B4EC-D720F51AA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89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238F2-3F53-6B4F-909F-10719E79EED1}" type="datetimeFigureOut">
              <a:rPr lang="en-US" smtClean="0"/>
              <a:t>1/25/12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F5AC4-F95D-6B42-B4EC-D720F51AA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411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238F2-3F53-6B4F-909F-10719E79EED1}" type="datetimeFigureOut">
              <a:rPr lang="en-US" smtClean="0"/>
              <a:t>1/25/12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F5AC4-F95D-6B42-B4EC-D720F51AA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84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238F2-3F53-6B4F-909F-10719E79EED1}" type="datetimeFigureOut">
              <a:rPr lang="en-US" smtClean="0"/>
              <a:t>1/25/12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F5AC4-F95D-6B42-B4EC-D720F51AA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002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238F2-3F53-6B4F-909F-10719E79EED1}" type="datetimeFigureOut">
              <a:rPr lang="en-US" smtClean="0"/>
              <a:t>1/25/12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F5AC4-F95D-6B42-B4EC-D720F51AA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70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238F2-3F53-6B4F-909F-10719E79EED1}" type="datetimeFigureOut">
              <a:rPr lang="en-US" smtClean="0"/>
              <a:t>1/25/12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F5AC4-F95D-6B42-B4EC-D720F51AA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421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238F2-3F53-6B4F-909F-10719E79EED1}" type="datetimeFigureOut">
              <a:rPr lang="en-US" smtClean="0"/>
              <a:t>1/25/12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F5AC4-F95D-6B42-B4EC-D720F51AA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83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238F2-3F53-6B4F-909F-10719E79EED1}" type="datetimeFigureOut">
              <a:rPr lang="en-US" smtClean="0"/>
              <a:t>1/25/12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F5AC4-F95D-6B42-B4EC-D720F51AA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673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238F2-3F53-6B4F-909F-10719E79EED1}" type="datetimeFigureOut">
              <a:rPr lang="en-US" smtClean="0"/>
              <a:t>1/25/12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F5AC4-F95D-6B42-B4EC-D720F51AA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85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238F2-3F53-6B4F-909F-10719E79EED1}" type="datetimeFigureOut">
              <a:rPr lang="en-US" smtClean="0"/>
              <a:t>1/25/12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F5AC4-F95D-6B42-B4EC-D720F51AA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316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oleObject" Target="../embeddings/oleObject1.bin"/><Relationship Id="rId7" Type="http://schemas.openxmlformats.org/officeDocument/2006/relationships/image" Target="../media/image29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2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3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4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2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2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2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Outline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39552" y="1060040"/>
            <a:ext cx="759135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000" b="1" dirty="0" smtClean="0">
                <a:solidFill>
                  <a:schemeClr val="bg1">
                    <a:lumMod val="65000"/>
                  </a:schemeClr>
                </a:solidFill>
              </a:rPr>
              <a:t>Whole Genome Assembly</a:t>
            </a:r>
          </a:p>
          <a:p>
            <a:pPr marL="342900" indent="-342900">
              <a:buFontTx/>
              <a:buChar char="-"/>
            </a:pPr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</a:rPr>
              <a:t>How it works</a:t>
            </a:r>
          </a:p>
          <a:p>
            <a:pPr marL="342900" indent="-342900">
              <a:buFontTx/>
              <a:buChar char="-"/>
            </a:pPr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</a:rPr>
              <a:t>How to make it work (exercises)</a:t>
            </a:r>
          </a:p>
          <a:p>
            <a:pPr marL="342900" indent="-342900">
              <a:buFontTx/>
              <a:buChar char="-"/>
            </a:pPr>
            <a:endParaRPr lang="en-US" sz="2000" dirty="0"/>
          </a:p>
          <a:p>
            <a:pPr marL="342900" indent="-342900">
              <a:buFontTx/>
              <a:buChar char="-"/>
            </a:pPr>
            <a:r>
              <a:rPr lang="en-US" sz="2000" b="1" dirty="0" smtClean="0"/>
              <a:t>Synteny alignments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How it works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How to make it work (exercises)</a:t>
            </a:r>
          </a:p>
          <a:p>
            <a:pPr marL="342900" indent="-342900">
              <a:buFontTx/>
              <a:buChar char="-"/>
            </a:pPr>
            <a:endParaRPr lang="en-US" sz="2000" b="1" i="1" dirty="0" smtClean="0"/>
          </a:p>
          <a:p>
            <a:pPr marL="342900" indent="-342900">
              <a:buFontTx/>
              <a:buChar char="-"/>
            </a:pPr>
            <a:r>
              <a:rPr lang="en-US" sz="2000" b="1" dirty="0" err="1" smtClean="0">
                <a:solidFill>
                  <a:schemeClr val="bg1">
                    <a:lumMod val="65000"/>
                  </a:schemeClr>
                </a:solidFill>
              </a:rPr>
              <a:t>Transcriptome</a:t>
            </a:r>
            <a:r>
              <a:rPr lang="en-US" sz="2000" b="1" dirty="0" smtClean="0">
                <a:solidFill>
                  <a:schemeClr val="bg1">
                    <a:lumMod val="65000"/>
                  </a:schemeClr>
                </a:solidFill>
              </a:rPr>
              <a:t> assembly (RNA-</a:t>
            </a:r>
            <a:r>
              <a:rPr lang="en-US" sz="2000" b="1" dirty="0" err="1" smtClean="0">
                <a:solidFill>
                  <a:schemeClr val="bg1">
                    <a:lumMod val="65000"/>
                  </a:schemeClr>
                </a:solidFill>
              </a:rPr>
              <a:t>Seq</a:t>
            </a:r>
            <a:r>
              <a:rPr lang="en-US" sz="2000" b="1" dirty="0" smtClean="0">
                <a:solidFill>
                  <a:schemeClr val="bg1">
                    <a:lumMod val="65000"/>
                  </a:schemeClr>
                </a:solidFill>
              </a:rPr>
              <a:t>)</a:t>
            </a:r>
            <a:endParaRPr lang="en-US" sz="2000" b="1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How it works</a:t>
            </a:r>
          </a:p>
          <a:p>
            <a:pPr marL="342900" indent="-342900">
              <a:buFontTx/>
              <a:buChar char="-"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How to make it work (exercises)</a:t>
            </a:r>
          </a:p>
          <a:p>
            <a:pPr marL="342900" indent="-342900">
              <a:buFontTx/>
              <a:buChar char="-"/>
            </a:pPr>
            <a:endParaRPr lang="en-US" sz="20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</a:rPr>
              <a:t>Open questions &amp; future directions </a:t>
            </a:r>
          </a:p>
          <a:p>
            <a:endParaRPr lang="en-US" sz="2000" dirty="0"/>
          </a:p>
          <a:p>
            <a:pPr marL="342900" indent="-342900">
              <a:buFontTx/>
              <a:buChar char="-"/>
            </a:pPr>
            <a:endParaRPr lang="en-US" sz="2000" dirty="0" smtClean="0"/>
          </a:p>
          <a:p>
            <a:pPr marL="342900" indent="-342900">
              <a:buFontTx/>
              <a:buChar char="•"/>
            </a:pPr>
            <a:endParaRPr lang="en-US" sz="2000" dirty="0" smtClean="0"/>
          </a:p>
          <a:p>
            <a:pPr marL="800100" lvl="1" indent="-342900">
              <a:buFontTx/>
              <a:buChar char="-"/>
            </a:pPr>
            <a:endParaRPr lang="en-US" sz="2400" dirty="0" smtClean="0"/>
          </a:p>
          <a:p>
            <a:pPr marL="342900" indent="-342900">
              <a:buFontTx/>
              <a:buChar char="-"/>
            </a:pPr>
            <a:endParaRPr lang="en-US" sz="2000" dirty="0" smtClean="0"/>
          </a:p>
          <a:p>
            <a:pPr marL="342900" indent="-342900">
              <a:buFontTx/>
              <a:buChar char="-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36583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Problem 1: how to get synteny only?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45319" y="1064648"/>
            <a:ext cx="8282724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/>
              <a:t>Repeat masking?</a:t>
            </a:r>
          </a:p>
          <a:p>
            <a:pPr marL="342900" indent="-342900">
              <a:buFont typeface="Symbol" charset="0"/>
              <a:buChar char=""/>
            </a:pPr>
            <a:r>
              <a:rPr lang="en-US" sz="2400" dirty="0" smtClean="0"/>
              <a:t>Will not work for gene families</a:t>
            </a:r>
          </a:p>
          <a:p>
            <a:pPr marL="342900" indent="-342900">
              <a:buFont typeface="Symbol" charset="0"/>
              <a:buChar char=""/>
            </a:pPr>
            <a:r>
              <a:rPr lang="en-US" sz="2400" dirty="0" smtClean="0"/>
              <a:t>Will miss repeats inserted before split</a:t>
            </a:r>
          </a:p>
          <a:p>
            <a:pPr marL="342900" indent="-342900">
              <a:buFont typeface="Symbol" charset="0"/>
              <a:buChar char=""/>
            </a:pPr>
            <a:r>
              <a:rPr lang="en-US" sz="2400" dirty="0" smtClean="0"/>
              <a:t>Will not filter low-copy number repeats</a:t>
            </a:r>
          </a:p>
          <a:p>
            <a:pPr marL="342900" indent="-342900">
              <a:buFont typeface="Symbol" charset="0"/>
              <a:buChar char=""/>
            </a:pPr>
            <a:r>
              <a:rPr lang="en-US" sz="2400" dirty="0"/>
              <a:t> </a:t>
            </a:r>
            <a:r>
              <a:rPr lang="en-US" sz="2400" dirty="0" smtClean="0"/>
              <a:t>Computationally expensive!!</a:t>
            </a:r>
          </a:p>
          <a:p>
            <a:pPr marL="342900" indent="-342900">
              <a:buFont typeface="Symbol" charset="0"/>
              <a:buChar char=""/>
            </a:pPr>
            <a:endParaRPr lang="en-US" sz="2400" dirty="0"/>
          </a:p>
          <a:p>
            <a:pPr marL="342900" indent="-342900">
              <a:buFontTx/>
              <a:buChar char="-"/>
            </a:pPr>
            <a:r>
              <a:rPr lang="en-US" sz="2400" dirty="0" smtClean="0"/>
              <a:t>Matches unique in either genome only?</a:t>
            </a:r>
          </a:p>
          <a:p>
            <a:pPr marL="342900" indent="-342900">
              <a:buFontTx/>
              <a:buChar char="-"/>
            </a:pPr>
            <a:endParaRPr lang="en-US" sz="2400" dirty="0"/>
          </a:p>
          <a:p>
            <a:pPr marL="342900" indent="-342900">
              <a:buFontTx/>
              <a:buChar char="-"/>
            </a:pPr>
            <a:endParaRPr lang="en-US" sz="2400" dirty="0" smtClean="0"/>
          </a:p>
          <a:p>
            <a:pPr marL="342900" indent="-342900">
              <a:buFontTx/>
              <a:buChar char="-"/>
            </a:pPr>
            <a:endParaRPr lang="en-US" sz="2400" dirty="0"/>
          </a:p>
          <a:p>
            <a:pPr marL="342900" indent="-342900">
              <a:buFontTx/>
              <a:buChar char="-"/>
            </a:pPr>
            <a:r>
              <a:rPr lang="en-US" sz="2400" dirty="0" smtClean="0"/>
              <a:t>Anything else?</a:t>
            </a:r>
          </a:p>
        </p:txBody>
      </p:sp>
    </p:spTree>
    <p:extLst>
      <p:ext uri="{BB962C8B-B14F-4D97-AF65-F5344CB8AC3E}">
        <p14:creationId xmlns:p14="http://schemas.microsoft.com/office/powerpoint/2010/main" val="28964973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Problem 1: how to get synteny only?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45319" y="1064648"/>
            <a:ext cx="8282724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/>
              <a:t>Repeat masking?</a:t>
            </a:r>
          </a:p>
          <a:p>
            <a:pPr marL="342900" indent="-342900">
              <a:buFont typeface="Symbol" charset="0"/>
              <a:buChar char=""/>
            </a:pPr>
            <a:r>
              <a:rPr lang="en-US" sz="2400" dirty="0" smtClean="0"/>
              <a:t>Will not work for gene families</a:t>
            </a:r>
          </a:p>
          <a:p>
            <a:pPr marL="342900" indent="-342900">
              <a:buFont typeface="Symbol" charset="0"/>
              <a:buChar char=""/>
            </a:pPr>
            <a:r>
              <a:rPr lang="en-US" sz="2400" dirty="0" smtClean="0"/>
              <a:t>Will miss repeats inserted before split</a:t>
            </a:r>
          </a:p>
          <a:p>
            <a:pPr marL="342900" indent="-342900">
              <a:buFont typeface="Symbol" charset="0"/>
              <a:buChar char=""/>
            </a:pPr>
            <a:r>
              <a:rPr lang="en-US" sz="2400" dirty="0" smtClean="0"/>
              <a:t>Will not filter low-copy number repeats</a:t>
            </a:r>
          </a:p>
          <a:p>
            <a:pPr marL="342900" indent="-342900">
              <a:buFont typeface="Symbol" charset="0"/>
              <a:buChar char=""/>
            </a:pPr>
            <a:r>
              <a:rPr lang="en-US" sz="2400" dirty="0"/>
              <a:t> </a:t>
            </a:r>
            <a:r>
              <a:rPr lang="en-US" sz="2400" dirty="0" smtClean="0"/>
              <a:t>Computationally expensive!!</a:t>
            </a:r>
          </a:p>
          <a:p>
            <a:pPr marL="342900" indent="-342900">
              <a:buFont typeface="Symbol" charset="0"/>
              <a:buChar char=""/>
            </a:pPr>
            <a:endParaRPr lang="en-US" sz="2400" dirty="0"/>
          </a:p>
          <a:p>
            <a:pPr marL="342900" indent="-342900">
              <a:buFontTx/>
              <a:buChar char="-"/>
            </a:pPr>
            <a:r>
              <a:rPr lang="en-US" sz="2400" dirty="0" smtClean="0"/>
              <a:t>Matches unique in either genome only?</a:t>
            </a:r>
          </a:p>
          <a:p>
            <a:pPr marL="342900" indent="-342900">
              <a:buFont typeface="Symbol" charset="0"/>
              <a:buChar char=""/>
            </a:pPr>
            <a:r>
              <a:rPr lang="en-US" sz="2400" dirty="0" smtClean="0"/>
              <a:t>Will miss anything that is duplicated</a:t>
            </a:r>
          </a:p>
          <a:p>
            <a:pPr marL="342900" indent="-342900">
              <a:buFont typeface="Symbol" charset="0"/>
              <a:buChar char=""/>
            </a:pPr>
            <a:r>
              <a:rPr lang="en-US" sz="2400" dirty="0" smtClean="0"/>
              <a:t>How do you define “unique”</a:t>
            </a:r>
          </a:p>
          <a:p>
            <a:pPr marL="342900" indent="-342900">
              <a:buFontTx/>
              <a:buChar char="-"/>
            </a:pPr>
            <a:endParaRPr lang="en-US" sz="2400" dirty="0"/>
          </a:p>
          <a:p>
            <a:pPr marL="342900" indent="-342900">
              <a:buFontTx/>
              <a:buChar char="-"/>
            </a:pPr>
            <a:r>
              <a:rPr lang="en-US" sz="2400" dirty="0" smtClean="0"/>
              <a:t>Anything else?</a:t>
            </a:r>
          </a:p>
        </p:txBody>
      </p:sp>
    </p:spTree>
    <p:extLst>
      <p:ext uri="{BB962C8B-B14F-4D97-AF65-F5344CB8AC3E}">
        <p14:creationId xmlns:p14="http://schemas.microsoft.com/office/powerpoint/2010/main" val="785841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Problem 1: how to get synteny only?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45319" y="1064648"/>
            <a:ext cx="828272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/>
              <a:t>Repeat masking?</a:t>
            </a:r>
          </a:p>
          <a:p>
            <a:pPr marL="342900" indent="-342900">
              <a:buFont typeface="Symbol" charset="0"/>
              <a:buChar char=""/>
            </a:pPr>
            <a:r>
              <a:rPr lang="en-US" sz="2400" dirty="0" smtClean="0"/>
              <a:t>Will not work for gene families</a:t>
            </a:r>
          </a:p>
          <a:p>
            <a:pPr marL="342900" indent="-342900">
              <a:buFont typeface="Symbol" charset="0"/>
              <a:buChar char=""/>
            </a:pPr>
            <a:r>
              <a:rPr lang="en-US" sz="2400" dirty="0" smtClean="0"/>
              <a:t>Will miss repeats inserted before split</a:t>
            </a:r>
          </a:p>
          <a:p>
            <a:pPr marL="342900" indent="-342900">
              <a:buFont typeface="Symbol" charset="0"/>
              <a:buChar char=""/>
            </a:pPr>
            <a:r>
              <a:rPr lang="en-US" sz="2400" dirty="0" smtClean="0"/>
              <a:t>Will not filter low-copy number repeats</a:t>
            </a:r>
          </a:p>
          <a:p>
            <a:pPr marL="342900" indent="-342900">
              <a:buFont typeface="Symbol" charset="0"/>
              <a:buChar char=""/>
            </a:pPr>
            <a:r>
              <a:rPr lang="en-US" sz="2400" dirty="0"/>
              <a:t> </a:t>
            </a:r>
            <a:r>
              <a:rPr lang="en-US" sz="2400" dirty="0" smtClean="0"/>
              <a:t>Computationally expensive!!</a:t>
            </a:r>
          </a:p>
          <a:p>
            <a:pPr marL="342900" indent="-342900">
              <a:buFont typeface="Symbol" charset="0"/>
              <a:buChar char=""/>
            </a:pPr>
            <a:endParaRPr lang="en-US" sz="2400" dirty="0"/>
          </a:p>
          <a:p>
            <a:pPr marL="342900" indent="-342900">
              <a:buFontTx/>
              <a:buChar char="-"/>
            </a:pPr>
            <a:r>
              <a:rPr lang="en-US" sz="2400" dirty="0" smtClean="0"/>
              <a:t>Matches unique in either genome only?</a:t>
            </a:r>
          </a:p>
          <a:p>
            <a:pPr marL="342900" indent="-342900">
              <a:buFont typeface="Symbol" charset="0"/>
              <a:buChar char=""/>
            </a:pPr>
            <a:r>
              <a:rPr lang="en-US" sz="2400" dirty="0" smtClean="0"/>
              <a:t>Will miss anything that is duplicated</a:t>
            </a:r>
          </a:p>
          <a:p>
            <a:pPr marL="342900" indent="-342900">
              <a:buFont typeface="Symbol" charset="0"/>
              <a:buChar char=""/>
            </a:pPr>
            <a:r>
              <a:rPr lang="en-US" sz="2400" dirty="0" smtClean="0"/>
              <a:t>How do you define “unique”</a:t>
            </a:r>
          </a:p>
          <a:p>
            <a:pPr marL="342900" indent="-342900">
              <a:buFontTx/>
              <a:buChar char="-"/>
            </a:pPr>
            <a:endParaRPr lang="en-US" sz="2400" dirty="0"/>
          </a:p>
          <a:p>
            <a:pPr marL="342900" indent="-342900">
              <a:buFontTx/>
              <a:buChar char="-"/>
            </a:pPr>
            <a:r>
              <a:rPr lang="en-US" sz="2400" dirty="0" smtClean="0"/>
              <a:t>Anything else?</a:t>
            </a:r>
          </a:p>
          <a:p>
            <a:r>
              <a:rPr lang="en-US" sz="2400" b="1" dirty="0" smtClean="0"/>
              <a:t>=&gt; Yes! Dynamic programming!</a:t>
            </a:r>
          </a:p>
        </p:txBody>
      </p:sp>
    </p:spTree>
    <p:extLst>
      <p:ext uri="{BB962C8B-B14F-4D97-AF65-F5344CB8AC3E}">
        <p14:creationId xmlns:p14="http://schemas.microsoft.com/office/powerpoint/2010/main" val="770058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What is dynamic programming?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45319" y="1064648"/>
            <a:ext cx="82827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/>
              <a:t>Essential algorithm for any kind of sequence alignment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Brute-force is computationally not feasible!</a:t>
            </a:r>
          </a:p>
          <a:p>
            <a:pPr marL="342900" indent="-342900">
              <a:buFont typeface="Symbol" charset="0"/>
              <a:buChar char=""/>
            </a:pPr>
            <a:endParaRPr lang="en-US" sz="2400" dirty="0" smtClean="0"/>
          </a:p>
          <a:p>
            <a:r>
              <a:rPr lang="en-US" sz="2400" dirty="0" smtClean="0"/>
              <a:t>The trick: avoid unnecessary computations</a:t>
            </a:r>
          </a:p>
        </p:txBody>
      </p:sp>
    </p:spTree>
    <p:extLst>
      <p:ext uri="{BB962C8B-B14F-4D97-AF65-F5344CB8AC3E}">
        <p14:creationId xmlns:p14="http://schemas.microsoft.com/office/powerpoint/2010/main" val="2332731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Example: best way from Amsterdam to </a:t>
            </a:r>
            <a:r>
              <a:rPr lang="en-US" sz="2800" dirty="0" err="1" smtClean="0"/>
              <a:t>Český</a:t>
            </a:r>
            <a:r>
              <a:rPr lang="en-US" sz="2800" dirty="0" smtClean="0"/>
              <a:t> </a:t>
            </a:r>
            <a:r>
              <a:rPr lang="en-US" sz="2800" dirty="0" err="1" smtClean="0"/>
              <a:t>Krumlov</a:t>
            </a:r>
            <a:endParaRPr lang="en-US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2" y="1220379"/>
            <a:ext cx="9144000" cy="523295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5805636"/>
            <a:ext cx="16383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119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Example: best way from Amsterdam to </a:t>
            </a:r>
            <a:r>
              <a:rPr lang="en-US" sz="2800" dirty="0" err="1" smtClean="0"/>
              <a:t>Český</a:t>
            </a:r>
            <a:r>
              <a:rPr lang="en-US" sz="2800" dirty="0" smtClean="0"/>
              <a:t> </a:t>
            </a:r>
            <a:r>
              <a:rPr lang="en-US" sz="2800" dirty="0" err="1" smtClean="0"/>
              <a:t>Krumlov</a:t>
            </a:r>
            <a:endParaRPr lang="en-US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2" y="1208487"/>
            <a:ext cx="9144000" cy="546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0948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Example: best way from Amsterdam to </a:t>
            </a:r>
            <a:r>
              <a:rPr lang="en-US" sz="2800" dirty="0" err="1" smtClean="0"/>
              <a:t>Český</a:t>
            </a:r>
            <a:r>
              <a:rPr lang="en-US" sz="2800" dirty="0" smtClean="0"/>
              <a:t> </a:t>
            </a:r>
            <a:r>
              <a:rPr lang="en-US" sz="2800" dirty="0" err="1" smtClean="0"/>
              <a:t>Krumlov</a:t>
            </a:r>
            <a:endParaRPr lang="en-US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2" y="1208487"/>
            <a:ext cx="9144000" cy="546087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112910" y="2348880"/>
            <a:ext cx="3672408" cy="22322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256926" y="2420888"/>
            <a:ext cx="36724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Graph: </a:t>
            </a:r>
            <a:endParaRPr lang="en-US" sz="2400" dirty="0"/>
          </a:p>
          <a:p>
            <a:r>
              <a:rPr lang="en-US" sz="2400" dirty="0" smtClean="0"/>
              <a:t>Cities -&gt; Nodes</a:t>
            </a:r>
          </a:p>
          <a:p>
            <a:r>
              <a:rPr lang="en-US" sz="2400" dirty="0" smtClean="0"/>
              <a:t>Streets -&gt; Edges</a:t>
            </a:r>
          </a:p>
          <a:p>
            <a:endParaRPr lang="en-US" sz="2400" dirty="0"/>
          </a:p>
          <a:p>
            <a:r>
              <a:rPr lang="en-US" sz="2400" dirty="0" smtClean="0"/>
              <a:t>=&gt; Avoid full combinatorial</a:t>
            </a:r>
          </a:p>
        </p:txBody>
      </p:sp>
    </p:spTree>
    <p:extLst>
      <p:ext uri="{BB962C8B-B14F-4D97-AF65-F5344CB8AC3E}">
        <p14:creationId xmlns:p14="http://schemas.microsoft.com/office/powerpoint/2010/main" val="1974391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Example: best way from Amsterdam to </a:t>
            </a:r>
            <a:r>
              <a:rPr lang="en-US" sz="2800" dirty="0" err="1" smtClean="0"/>
              <a:t>Český</a:t>
            </a:r>
            <a:r>
              <a:rPr lang="en-US" sz="2800" dirty="0" smtClean="0"/>
              <a:t> </a:t>
            </a:r>
            <a:r>
              <a:rPr lang="en-US" sz="2800" dirty="0" err="1" smtClean="0"/>
              <a:t>Krumlov</a:t>
            </a:r>
            <a:endParaRPr lang="en-US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2" y="1220379"/>
            <a:ext cx="9144000" cy="523295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5805636"/>
            <a:ext cx="1638300" cy="64770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4139952" y="4589512"/>
            <a:ext cx="792088" cy="279648"/>
          </a:xfrm>
          <a:prstGeom prst="straightConnector1">
            <a:avLst/>
          </a:prstGeom>
          <a:ln w="762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06917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Example: best way from Amsterdam to </a:t>
            </a:r>
            <a:r>
              <a:rPr lang="en-US" sz="2800" dirty="0" err="1" smtClean="0"/>
              <a:t>Český</a:t>
            </a:r>
            <a:r>
              <a:rPr lang="en-US" sz="2800" dirty="0" smtClean="0"/>
              <a:t> </a:t>
            </a:r>
            <a:r>
              <a:rPr lang="en-US" sz="2800" dirty="0" err="1" smtClean="0"/>
              <a:t>Krumlov</a:t>
            </a:r>
            <a:endParaRPr lang="en-US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2" y="1208487"/>
            <a:ext cx="9144000" cy="5460873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>
            <a:off x="4716016" y="4077072"/>
            <a:ext cx="216024" cy="720080"/>
          </a:xfrm>
          <a:prstGeom prst="straightConnector1">
            <a:avLst/>
          </a:prstGeom>
          <a:ln w="762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4139952" y="4589512"/>
            <a:ext cx="792088" cy="279648"/>
          </a:xfrm>
          <a:prstGeom prst="straightConnector1">
            <a:avLst/>
          </a:prstGeom>
          <a:ln w="762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60717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Example: best way from Amsterdam to </a:t>
            </a:r>
            <a:r>
              <a:rPr lang="en-US" sz="2800" dirty="0" err="1" smtClean="0"/>
              <a:t>Český</a:t>
            </a:r>
            <a:r>
              <a:rPr lang="en-US" sz="2800" dirty="0" smtClean="0"/>
              <a:t> </a:t>
            </a:r>
            <a:r>
              <a:rPr lang="en-US" sz="2800" dirty="0" err="1" smtClean="0"/>
              <a:t>Krumlov</a:t>
            </a:r>
            <a:endParaRPr lang="en-US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2" y="1208487"/>
            <a:ext cx="9144000" cy="5460873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>
            <a:off x="4716016" y="4077072"/>
            <a:ext cx="216024" cy="720080"/>
          </a:xfrm>
          <a:prstGeom prst="straightConnector1">
            <a:avLst/>
          </a:prstGeom>
          <a:ln w="762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4139952" y="4589512"/>
            <a:ext cx="792088" cy="279648"/>
          </a:xfrm>
          <a:prstGeom prst="straightConnector1">
            <a:avLst/>
          </a:prstGeom>
          <a:ln w="762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5292080" y="2996952"/>
            <a:ext cx="3672408" cy="22322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436096" y="3068960"/>
            <a:ext cx="36724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Minimize “cost”!</a:t>
            </a:r>
          </a:p>
          <a:p>
            <a:r>
              <a:rPr lang="en-US" sz="2400" dirty="0" smtClean="0"/>
              <a:t>Only keep best local score</a:t>
            </a:r>
          </a:p>
          <a:p>
            <a:r>
              <a:rPr lang="en-US" sz="2400" dirty="0" err="1" smtClean="0"/>
              <a:t>Würzburg-Krumlov</a:t>
            </a:r>
            <a:r>
              <a:rPr lang="en-US" sz="2400" dirty="0" smtClean="0"/>
              <a:t> independent of Essen- </a:t>
            </a:r>
            <a:r>
              <a:rPr lang="en-US" sz="2400" dirty="0" err="1"/>
              <a:t>Würzburg</a:t>
            </a:r>
            <a:endParaRPr lang="en-US" sz="2400" dirty="0" smtClean="0"/>
          </a:p>
          <a:p>
            <a:r>
              <a:rPr lang="en-US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49731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Sequence alignment: a historic perspective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45319" y="1340768"/>
            <a:ext cx="8622873" cy="3662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/>
              <a:t>Comparative Genomics is based on sequence homology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Sequence homology requires sequence alignment</a:t>
            </a:r>
          </a:p>
          <a:p>
            <a:endParaRPr lang="en-US" sz="2400" dirty="0"/>
          </a:p>
          <a:p>
            <a:pPr marL="342900" indent="-342900">
              <a:buFont typeface="Symbol" charset="0"/>
              <a:buChar char=""/>
            </a:pPr>
            <a:r>
              <a:rPr lang="en-US" sz="2400" dirty="0" smtClean="0"/>
              <a:t>Sequence alignment as old as genomics (Smith, Waterman) 1981</a:t>
            </a:r>
          </a:p>
          <a:p>
            <a:endParaRPr lang="en-US" sz="2400" dirty="0" smtClean="0"/>
          </a:p>
          <a:p>
            <a:pPr marL="342900" indent="-342900">
              <a:buFontTx/>
              <a:buChar char="-"/>
            </a:pPr>
            <a:endParaRPr lang="en-US" sz="2400" dirty="0" smtClean="0"/>
          </a:p>
          <a:p>
            <a:pPr marL="342900" indent="-342900">
              <a:buFont typeface="Symbol" charset="0"/>
              <a:buChar char=""/>
            </a:pPr>
            <a:endParaRPr lang="en-US" sz="2400" dirty="0" smtClean="0"/>
          </a:p>
          <a:p>
            <a:pPr marL="342900" indent="-342900">
              <a:buFont typeface="Symbol" charset="0"/>
              <a:buChar char=""/>
            </a:pPr>
            <a:endParaRPr lang="en-US" sz="2400" dirty="0"/>
          </a:p>
          <a:p>
            <a:pPr marL="342900" indent="-342900">
              <a:buFontTx/>
              <a:buChar char="-"/>
            </a:pPr>
            <a:endParaRPr lang="en-US" sz="2000" dirty="0" smtClean="0"/>
          </a:p>
          <a:p>
            <a:pPr marL="342900" indent="-342900">
              <a:buFontTx/>
              <a:buChar char="-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70548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Example: best way from Amsterdam to </a:t>
            </a:r>
            <a:r>
              <a:rPr lang="en-US" sz="2800" dirty="0" err="1" smtClean="0"/>
              <a:t>Český</a:t>
            </a:r>
            <a:r>
              <a:rPr lang="en-US" sz="2800" dirty="0" smtClean="0"/>
              <a:t> </a:t>
            </a:r>
            <a:r>
              <a:rPr lang="en-US" sz="2800" dirty="0" err="1" smtClean="0"/>
              <a:t>Krumlov</a:t>
            </a:r>
            <a:endParaRPr lang="en-US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2" y="1208487"/>
            <a:ext cx="9144000" cy="5460873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>
            <a:off x="4716016" y="4077072"/>
            <a:ext cx="216024" cy="720080"/>
          </a:xfrm>
          <a:prstGeom prst="straightConnector1">
            <a:avLst/>
          </a:prstGeom>
          <a:ln w="762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4139952" y="4589512"/>
            <a:ext cx="792088" cy="279648"/>
          </a:xfrm>
          <a:prstGeom prst="straightConnector1">
            <a:avLst/>
          </a:prstGeom>
          <a:ln w="762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5292080" y="2996952"/>
            <a:ext cx="3672408" cy="22322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436096" y="3068960"/>
            <a:ext cx="36724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Minimize “cost”!</a:t>
            </a:r>
          </a:p>
          <a:p>
            <a:r>
              <a:rPr lang="en-US" sz="2400" dirty="0" smtClean="0"/>
              <a:t>Only keep best local score</a:t>
            </a:r>
          </a:p>
          <a:p>
            <a:r>
              <a:rPr lang="en-US" sz="2400" dirty="0" err="1" smtClean="0"/>
              <a:t>Würzburg-Krumlov</a:t>
            </a:r>
            <a:r>
              <a:rPr lang="en-US" sz="2400" dirty="0" smtClean="0"/>
              <a:t> independent of Essen- </a:t>
            </a:r>
            <a:r>
              <a:rPr lang="en-US" sz="2400" dirty="0" err="1"/>
              <a:t>Würzburg</a:t>
            </a:r>
            <a:endParaRPr lang="en-US" sz="2400" dirty="0" smtClean="0"/>
          </a:p>
          <a:p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395536" y="1556792"/>
            <a:ext cx="3672408" cy="22322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39552" y="1628800"/>
            <a:ext cx="36724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What to optimize:</a:t>
            </a:r>
          </a:p>
          <a:p>
            <a:pPr marL="342900" indent="-342900">
              <a:buFont typeface="Symbol" charset="0"/>
              <a:buChar char=""/>
            </a:pPr>
            <a:r>
              <a:rPr lang="en-US" sz="2400" dirty="0" smtClean="0"/>
              <a:t>Define cost function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Distance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Travel time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Scenic routes, etc.</a:t>
            </a:r>
          </a:p>
          <a:p>
            <a:r>
              <a:rPr lang="en-US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24377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 more recent example…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45319" y="1064648"/>
            <a:ext cx="82827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/>
              <a:t>Driving from </a:t>
            </a:r>
            <a:r>
              <a:rPr lang="en-US" sz="2400" dirty="0"/>
              <a:t>Vienna to </a:t>
            </a:r>
            <a:r>
              <a:rPr lang="en-US" sz="2400" dirty="0" err="1"/>
              <a:t>Český</a:t>
            </a:r>
            <a:r>
              <a:rPr lang="en-US" sz="2400" dirty="0"/>
              <a:t> </a:t>
            </a:r>
            <a:r>
              <a:rPr lang="en-US" sz="2400" dirty="0" err="1"/>
              <a:t>Krumlov</a:t>
            </a:r>
            <a:endParaRPr lang="en-US" sz="2400" i="1" dirty="0"/>
          </a:p>
          <a:p>
            <a:pPr marL="342900" indent="-342900">
              <a:buFontTx/>
              <a:buChar char="-"/>
            </a:pPr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7524328" y="4610571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Vienna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761691" y="406858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Stockerau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673459" y="4929765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 </a:t>
            </a:r>
            <a:r>
              <a:rPr lang="en-US" dirty="0" err="1" smtClean="0"/>
              <a:t>Pölten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499992" y="337297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Tulln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580112" y="4859868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Neulengbach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521331" y="4087749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Amstetten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93139" y="421179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Linz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16708" y="266827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Bad </a:t>
            </a:r>
            <a:r>
              <a:rPr lang="en-US" dirty="0" err="1" smtClean="0"/>
              <a:t>Leonfelden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35696" y="327569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Friedberg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187624" y="1700808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Český</a:t>
            </a:r>
            <a:r>
              <a:rPr lang="en-US" dirty="0"/>
              <a:t> </a:t>
            </a:r>
            <a:r>
              <a:rPr lang="en-US" dirty="0" err="1"/>
              <a:t>Krumlov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3203848" y="2483604"/>
            <a:ext cx="8785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Gmünd</a:t>
            </a:r>
            <a:endParaRPr lang="en-US" dirty="0"/>
          </a:p>
        </p:txBody>
      </p:sp>
      <p:cxnSp>
        <p:nvCxnSpPr>
          <p:cNvPr id="18" name="Straight Arrow Connector 17"/>
          <p:cNvCxnSpPr>
            <a:stCxn id="2" idx="1"/>
          </p:cNvCxnSpPr>
          <p:nvPr/>
        </p:nvCxnSpPr>
        <p:spPr>
          <a:xfrm flipH="1" flipV="1">
            <a:off x="6876256" y="4253254"/>
            <a:ext cx="648072" cy="54198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985827" y="4947638"/>
            <a:ext cx="690902" cy="137546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5148064" y="3717032"/>
            <a:ext cx="648072" cy="54198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 flipV="1">
            <a:off x="3851920" y="2924944"/>
            <a:ext cx="648072" cy="54198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2555776" y="2060848"/>
            <a:ext cx="648072" cy="54198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 flipV="1">
            <a:off x="2555776" y="3573016"/>
            <a:ext cx="648072" cy="54198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 flipV="1">
            <a:off x="3177078" y="4457082"/>
            <a:ext cx="496381" cy="47268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1043608" y="3068961"/>
            <a:ext cx="144017" cy="118429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1547663" y="2070140"/>
            <a:ext cx="144017" cy="670946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1403648" y="4267400"/>
            <a:ext cx="1080120" cy="17052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0" idx="1"/>
          </p:cNvCxnSpPr>
          <p:nvPr/>
        </p:nvCxnSpPr>
        <p:spPr>
          <a:xfrm flipH="1">
            <a:off x="4716016" y="5044534"/>
            <a:ext cx="864096" cy="11265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 flipV="1">
            <a:off x="4860032" y="3742304"/>
            <a:ext cx="720080" cy="1205334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4283968" y="3861048"/>
            <a:ext cx="432048" cy="112077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3356248" y="2924944"/>
            <a:ext cx="135632" cy="122979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H="1" flipV="1">
            <a:off x="1475656" y="3068961"/>
            <a:ext cx="885268" cy="304011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9" idx="1"/>
          </p:cNvCxnSpPr>
          <p:nvPr/>
        </p:nvCxnSpPr>
        <p:spPr>
          <a:xfrm flipH="1">
            <a:off x="3635896" y="3557638"/>
            <a:ext cx="864096" cy="77610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V="1">
            <a:off x="1187624" y="3573017"/>
            <a:ext cx="1124998" cy="638779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38882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 more recent example…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45319" y="1064648"/>
            <a:ext cx="82827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/>
              <a:t>Driving from </a:t>
            </a:r>
            <a:r>
              <a:rPr lang="en-US" sz="2400" dirty="0"/>
              <a:t>Vienna to </a:t>
            </a:r>
            <a:r>
              <a:rPr lang="en-US" sz="2400" dirty="0" err="1"/>
              <a:t>Český</a:t>
            </a:r>
            <a:r>
              <a:rPr lang="en-US" sz="2400" dirty="0"/>
              <a:t> </a:t>
            </a:r>
            <a:r>
              <a:rPr lang="en-US" sz="2400" dirty="0" err="1"/>
              <a:t>Krumlov</a:t>
            </a:r>
            <a:endParaRPr lang="en-US" sz="2400" i="1" dirty="0"/>
          </a:p>
          <a:p>
            <a:pPr marL="342900" indent="-342900">
              <a:buFontTx/>
              <a:buChar char="-"/>
            </a:pPr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7524328" y="4610571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Vienna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761691" y="406858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Stockerau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673459" y="4929765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 </a:t>
            </a:r>
            <a:r>
              <a:rPr lang="en-US" dirty="0" err="1" smtClean="0"/>
              <a:t>Pölten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499992" y="337297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Tulln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580112" y="4859868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Neulengbach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521331" y="4087749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Amstetten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93139" y="421179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Linz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16708" y="266827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Bad </a:t>
            </a:r>
            <a:r>
              <a:rPr lang="en-US" dirty="0" err="1" smtClean="0"/>
              <a:t>Leonfelden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35696" y="327569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Friedberg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187624" y="1700808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Český</a:t>
            </a:r>
            <a:r>
              <a:rPr lang="en-US" dirty="0"/>
              <a:t> </a:t>
            </a:r>
            <a:r>
              <a:rPr lang="en-US" dirty="0" err="1"/>
              <a:t>Krumlov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3203848" y="2483604"/>
            <a:ext cx="8785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Gmünd</a:t>
            </a:r>
            <a:endParaRPr lang="en-US" dirty="0"/>
          </a:p>
        </p:txBody>
      </p:sp>
      <p:cxnSp>
        <p:nvCxnSpPr>
          <p:cNvPr id="18" name="Straight Arrow Connector 17"/>
          <p:cNvCxnSpPr>
            <a:stCxn id="2" idx="1"/>
          </p:cNvCxnSpPr>
          <p:nvPr/>
        </p:nvCxnSpPr>
        <p:spPr>
          <a:xfrm flipH="1" flipV="1">
            <a:off x="6876256" y="4253254"/>
            <a:ext cx="648072" cy="54198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985827" y="4947638"/>
            <a:ext cx="690902" cy="137546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5148064" y="3717032"/>
            <a:ext cx="648072" cy="54198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 flipV="1">
            <a:off x="3851920" y="2924944"/>
            <a:ext cx="648072" cy="54198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2555776" y="2060848"/>
            <a:ext cx="648072" cy="54198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 flipV="1">
            <a:off x="2555776" y="3573016"/>
            <a:ext cx="648072" cy="54198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 flipV="1">
            <a:off x="3177078" y="4457082"/>
            <a:ext cx="496381" cy="47268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1043608" y="3068961"/>
            <a:ext cx="144017" cy="118429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1547663" y="2070140"/>
            <a:ext cx="144017" cy="670946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1403648" y="4267400"/>
            <a:ext cx="1080120" cy="17052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0" idx="1"/>
          </p:cNvCxnSpPr>
          <p:nvPr/>
        </p:nvCxnSpPr>
        <p:spPr>
          <a:xfrm flipH="1">
            <a:off x="4716016" y="5044534"/>
            <a:ext cx="864096" cy="11265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 flipV="1">
            <a:off x="4860032" y="3742304"/>
            <a:ext cx="720080" cy="1205334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4283968" y="3861048"/>
            <a:ext cx="432048" cy="112077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3356248" y="2924944"/>
            <a:ext cx="135632" cy="122979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H="1" flipV="1">
            <a:off x="1475656" y="3068961"/>
            <a:ext cx="885268" cy="304011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9" idx="1"/>
          </p:cNvCxnSpPr>
          <p:nvPr/>
        </p:nvCxnSpPr>
        <p:spPr>
          <a:xfrm flipH="1">
            <a:off x="3635896" y="3557638"/>
            <a:ext cx="864096" cy="77610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7236296" y="4293096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1.0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4288" y="4941168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0.9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436096" y="3717032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1.2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004048" y="5013176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1.1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860032" y="4283804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1.7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023066" y="4221088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0.8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014954" y="4581128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1.3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835696" y="4293096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0.7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55" name="Straight Arrow Connector 54"/>
          <p:cNvCxnSpPr/>
          <p:nvPr/>
        </p:nvCxnSpPr>
        <p:spPr>
          <a:xfrm flipV="1">
            <a:off x="1187624" y="3573017"/>
            <a:ext cx="1124998" cy="638779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2798930" y="3501008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1.9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663026" y="3653408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1.4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139952" y="2924944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2.0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83568" y="3573016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0.8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790818" y="3725416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0.2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915816" y="2068371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1.0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907704" y="2924944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1.7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669241" y="2281855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1.1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57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 more recent example…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45319" y="1064648"/>
            <a:ext cx="82827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/>
              <a:t>Driving from </a:t>
            </a:r>
            <a:r>
              <a:rPr lang="en-US" sz="2400" dirty="0"/>
              <a:t>Vienna to </a:t>
            </a:r>
            <a:r>
              <a:rPr lang="en-US" sz="2400" dirty="0" err="1"/>
              <a:t>Český</a:t>
            </a:r>
            <a:r>
              <a:rPr lang="en-US" sz="2400" dirty="0"/>
              <a:t> </a:t>
            </a:r>
            <a:r>
              <a:rPr lang="en-US" sz="2400" dirty="0" err="1"/>
              <a:t>Krumlov</a:t>
            </a:r>
            <a:endParaRPr lang="en-US" sz="2400" i="1" dirty="0"/>
          </a:p>
          <a:p>
            <a:pPr marL="342900" indent="-342900">
              <a:buFontTx/>
              <a:buChar char="-"/>
            </a:pPr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7524328" y="4610571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Vienna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761691" y="406858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Stockerau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673459" y="4929765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 </a:t>
            </a:r>
            <a:r>
              <a:rPr lang="en-US" dirty="0" err="1" smtClean="0"/>
              <a:t>Pölten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499992" y="337297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Tulln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580112" y="4859868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Neulengbach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521331" y="4087749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Amstetten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93139" y="421179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Linz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16708" y="266827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Bad </a:t>
            </a:r>
            <a:r>
              <a:rPr lang="en-US" dirty="0" err="1" smtClean="0"/>
              <a:t>Leonfelden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35696" y="327569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Friedberg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187624" y="1700808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Český</a:t>
            </a:r>
            <a:r>
              <a:rPr lang="en-US" dirty="0"/>
              <a:t> </a:t>
            </a:r>
            <a:r>
              <a:rPr lang="en-US" dirty="0" err="1"/>
              <a:t>Krumlov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3203848" y="2483604"/>
            <a:ext cx="8785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Gmünd</a:t>
            </a:r>
            <a:endParaRPr lang="en-US" dirty="0"/>
          </a:p>
        </p:txBody>
      </p:sp>
      <p:cxnSp>
        <p:nvCxnSpPr>
          <p:cNvPr id="18" name="Straight Arrow Connector 17"/>
          <p:cNvCxnSpPr>
            <a:stCxn id="2" idx="1"/>
          </p:cNvCxnSpPr>
          <p:nvPr/>
        </p:nvCxnSpPr>
        <p:spPr>
          <a:xfrm flipH="1" flipV="1">
            <a:off x="6876256" y="4253254"/>
            <a:ext cx="648072" cy="54198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985827" y="4947638"/>
            <a:ext cx="690902" cy="137546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5148064" y="3717032"/>
            <a:ext cx="648072" cy="54198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 flipV="1">
            <a:off x="3851920" y="2924944"/>
            <a:ext cx="648072" cy="54198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2555776" y="2060848"/>
            <a:ext cx="648072" cy="54198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 flipV="1">
            <a:off x="2555776" y="3573016"/>
            <a:ext cx="648072" cy="54198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 flipV="1">
            <a:off x="3177078" y="4457082"/>
            <a:ext cx="496381" cy="47268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1043608" y="3068961"/>
            <a:ext cx="144017" cy="118429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1547663" y="2070140"/>
            <a:ext cx="144017" cy="670946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1403648" y="4267400"/>
            <a:ext cx="1080120" cy="17052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0" idx="1"/>
          </p:cNvCxnSpPr>
          <p:nvPr/>
        </p:nvCxnSpPr>
        <p:spPr>
          <a:xfrm flipH="1">
            <a:off x="4716016" y="5044534"/>
            <a:ext cx="864096" cy="11265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 flipV="1">
            <a:off x="4860032" y="3742304"/>
            <a:ext cx="720080" cy="1205334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4283968" y="3861048"/>
            <a:ext cx="432048" cy="112077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3356248" y="2924944"/>
            <a:ext cx="135632" cy="122979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H="1" flipV="1">
            <a:off x="1475656" y="3068961"/>
            <a:ext cx="885268" cy="304011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9" idx="1"/>
          </p:cNvCxnSpPr>
          <p:nvPr/>
        </p:nvCxnSpPr>
        <p:spPr>
          <a:xfrm flipH="1">
            <a:off x="3635896" y="3557638"/>
            <a:ext cx="864096" cy="77610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7236296" y="4293096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1.0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4288" y="4941168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0.9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436096" y="3717032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1.2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004048" y="5013176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1.1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860032" y="4283804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1.7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023066" y="4221088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0.8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014954" y="4581128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1.3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835696" y="4293096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0.7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55" name="Straight Arrow Connector 54"/>
          <p:cNvCxnSpPr/>
          <p:nvPr/>
        </p:nvCxnSpPr>
        <p:spPr>
          <a:xfrm flipV="1">
            <a:off x="1187624" y="3573017"/>
            <a:ext cx="1124998" cy="638779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2798930" y="3501008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1.9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663026" y="3653408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1.4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139952" y="2924944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2.0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83568" y="3573016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0.8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790818" y="3725416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0.2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915816" y="2068371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1.0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907704" y="2924944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1.7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669241" y="2281855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1.1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808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 more recent example…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45319" y="1064648"/>
            <a:ext cx="82827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/>
              <a:t>Driving from </a:t>
            </a:r>
            <a:r>
              <a:rPr lang="en-US" sz="2400" dirty="0"/>
              <a:t>Vienna to </a:t>
            </a:r>
            <a:r>
              <a:rPr lang="en-US" sz="2400" dirty="0" err="1"/>
              <a:t>Český</a:t>
            </a:r>
            <a:r>
              <a:rPr lang="en-US" sz="2400" dirty="0"/>
              <a:t> </a:t>
            </a:r>
            <a:r>
              <a:rPr lang="en-US" sz="2400" dirty="0" err="1"/>
              <a:t>Krumlov</a:t>
            </a:r>
            <a:endParaRPr lang="en-US" sz="2400" i="1" dirty="0"/>
          </a:p>
          <a:p>
            <a:pPr marL="342900" indent="-342900">
              <a:buFontTx/>
              <a:buChar char="-"/>
            </a:pPr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7524328" y="4610571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Vienna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761691" y="406858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Stockerau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673459" y="4929765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 </a:t>
            </a:r>
            <a:r>
              <a:rPr lang="en-US" dirty="0" err="1" smtClean="0"/>
              <a:t>Pölten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499992" y="337297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Tulln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580112" y="4859868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Neulengbach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521331" y="4087749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Amstetten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93139" y="421179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Linz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16708" y="266827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Bad </a:t>
            </a:r>
            <a:r>
              <a:rPr lang="en-US" dirty="0" err="1" smtClean="0"/>
              <a:t>Leonfelden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35696" y="327569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Friedberg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187624" y="1700808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Český</a:t>
            </a:r>
            <a:r>
              <a:rPr lang="en-US" dirty="0"/>
              <a:t> </a:t>
            </a:r>
            <a:r>
              <a:rPr lang="en-US" dirty="0" err="1"/>
              <a:t>Krumlov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3203848" y="2483604"/>
            <a:ext cx="8785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Gmünd</a:t>
            </a:r>
            <a:endParaRPr lang="en-US" dirty="0"/>
          </a:p>
        </p:txBody>
      </p:sp>
      <p:cxnSp>
        <p:nvCxnSpPr>
          <p:cNvPr id="18" name="Straight Arrow Connector 17"/>
          <p:cNvCxnSpPr>
            <a:stCxn id="2" idx="1"/>
          </p:cNvCxnSpPr>
          <p:nvPr/>
        </p:nvCxnSpPr>
        <p:spPr>
          <a:xfrm flipH="1" flipV="1">
            <a:off x="6876256" y="4253254"/>
            <a:ext cx="648072" cy="54198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985827" y="4947638"/>
            <a:ext cx="690902" cy="137546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5148064" y="3717032"/>
            <a:ext cx="648072" cy="54198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 flipV="1">
            <a:off x="3851920" y="2924944"/>
            <a:ext cx="648072" cy="54198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2555776" y="2060848"/>
            <a:ext cx="648072" cy="54198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 flipV="1">
            <a:off x="2555776" y="3573016"/>
            <a:ext cx="648072" cy="54198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 flipV="1">
            <a:off x="3177078" y="4457082"/>
            <a:ext cx="496381" cy="472683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1043608" y="3068961"/>
            <a:ext cx="144017" cy="118429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1547663" y="2070140"/>
            <a:ext cx="144017" cy="670946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1403648" y="4267400"/>
            <a:ext cx="1080120" cy="170520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0" idx="1"/>
          </p:cNvCxnSpPr>
          <p:nvPr/>
        </p:nvCxnSpPr>
        <p:spPr>
          <a:xfrm flipH="1">
            <a:off x="4716016" y="5044534"/>
            <a:ext cx="864096" cy="112658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 flipV="1">
            <a:off x="4860032" y="3742304"/>
            <a:ext cx="720080" cy="1205334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4283968" y="3861048"/>
            <a:ext cx="432048" cy="112077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3356248" y="2924944"/>
            <a:ext cx="135632" cy="122979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H="1" flipV="1">
            <a:off x="1475656" y="3068961"/>
            <a:ext cx="885268" cy="304011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9" idx="1"/>
          </p:cNvCxnSpPr>
          <p:nvPr/>
        </p:nvCxnSpPr>
        <p:spPr>
          <a:xfrm flipH="1">
            <a:off x="3635896" y="3557638"/>
            <a:ext cx="864096" cy="77610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7236296" y="4293096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1.0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64288" y="4941168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0.9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436096" y="3717032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1.2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004048" y="5013176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1.1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860032" y="4283804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1.7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023066" y="4221088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0.8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014954" y="4581128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1.3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835696" y="4293096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0.7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55" name="Straight Arrow Connector 54"/>
          <p:cNvCxnSpPr/>
          <p:nvPr/>
        </p:nvCxnSpPr>
        <p:spPr>
          <a:xfrm flipV="1">
            <a:off x="1187624" y="3573017"/>
            <a:ext cx="1124998" cy="638779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2798930" y="3501008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1.9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663026" y="3653408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1.4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139952" y="2924944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2.0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83568" y="3573016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0.8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790818" y="3725416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0.2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915816" y="2068371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1.0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907704" y="2924944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1.7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669241" y="2281855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1.1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3608" y="5733256"/>
            <a:ext cx="27732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3366FF"/>
                </a:solidFill>
              </a:rPr>
              <a:t>The route I took…</a:t>
            </a:r>
            <a:endParaRPr lang="en-US" sz="2800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996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Apply to synteny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45319" y="1064648"/>
            <a:ext cx="82827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/>
              <a:t>Generate list of local match candidates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Use combination of match score (sequence identity) and </a:t>
            </a:r>
            <a:r>
              <a:rPr lang="en-US" sz="2400" dirty="0" err="1" smtClean="0"/>
              <a:t>syntenic</a:t>
            </a:r>
            <a:r>
              <a:rPr lang="en-US" sz="2400" dirty="0" smtClean="0"/>
              <a:t> order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Find best path across</a:t>
            </a:r>
          </a:p>
          <a:p>
            <a:r>
              <a:rPr lang="en-US" sz="2400" dirty="0" smtClean="0"/>
              <a:t>But: allow for breaks (at a cost!)</a:t>
            </a:r>
          </a:p>
          <a:p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557121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Apply to synteny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45319" y="1064648"/>
            <a:ext cx="82827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/>
              <a:t>Generate list of local match candidates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Use combination of match score (sequence identity) and </a:t>
            </a:r>
            <a:r>
              <a:rPr lang="en-US" sz="2400" dirty="0" err="1" smtClean="0"/>
              <a:t>syntenic</a:t>
            </a:r>
            <a:r>
              <a:rPr lang="en-US" sz="2400" dirty="0" smtClean="0"/>
              <a:t> order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Find best path across</a:t>
            </a:r>
          </a:p>
          <a:p>
            <a:r>
              <a:rPr lang="en-US" sz="2400" dirty="0" smtClean="0"/>
              <a:t>But: allow for breaks (at a cost!)</a:t>
            </a:r>
          </a:p>
          <a:p>
            <a:endParaRPr lang="en-US" sz="2400" dirty="0" smtClean="0"/>
          </a:p>
        </p:txBody>
      </p:sp>
      <p:sp>
        <p:nvSpPr>
          <p:cNvPr id="2" name="Oval 1"/>
          <p:cNvSpPr/>
          <p:nvPr/>
        </p:nvSpPr>
        <p:spPr>
          <a:xfrm>
            <a:off x="1691680" y="5661248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051720" y="5301208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339752" y="4869160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187624" y="5949280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971600" y="6381328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699792" y="3132584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987824" y="3492624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203848" y="3996680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635896" y="4284712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067944" y="4644752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499992" y="5229200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283968" y="5004792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436096" y="2780928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796136" y="2420888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228184" y="2132856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932040" y="3068960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4644008" y="3429000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/>
          <p:cNvCxnSpPr>
            <a:stCxn id="10" idx="0"/>
          </p:cNvCxnSpPr>
          <p:nvPr/>
        </p:nvCxnSpPr>
        <p:spPr>
          <a:xfrm flipV="1">
            <a:off x="1079612" y="6090415"/>
            <a:ext cx="163637" cy="2909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9" idx="6"/>
            <a:endCxn id="2" idx="3"/>
          </p:cNvCxnSpPr>
          <p:nvPr/>
        </p:nvCxnSpPr>
        <p:spPr>
          <a:xfrm flipV="1">
            <a:off x="1403648" y="5845636"/>
            <a:ext cx="319668" cy="2116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2" idx="7"/>
            <a:endCxn id="7" idx="3"/>
          </p:cNvCxnSpPr>
          <p:nvPr/>
        </p:nvCxnSpPr>
        <p:spPr>
          <a:xfrm flipV="1">
            <a:off x="1876068" y="5485596"/>
            <a:ext cx="207288" cy="2072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7" idx="7"/>
            <a:endCxn id="8" idx="3"/>
          </p:cNvCxnSpPr>
          <p:nvPr/>
        </p:nvCxnSpPr>
        <p:spPr>
          <a:xfrm flipV="1">
            <a:off x="2236108" y="5053548"/>
            <a:ext cx="135280" cy="2792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8" idx="1"/>
            <a:endCxn id="11" idx="3"/>
          </p:cNvCxnSpPr>
          <p:nvPr/>
        </p:nvCxnSpPr>
        <p:spPr>
          <a:xfrm flipV="1">
            <a:off x="2371388" y="3316972"/>
            <a:ext cx="360040" cy="158382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11" idx="6"/>
            <a:endCxn id="12" idx="1"/>
          </p:cNvCxnSpPr>
          <p:nvPr/>
        </p:nvCxnSpPr>
        <p:spPr>
          <a:xfrm>
            <a:off x="2915816" y="3240596"/>
            <a:ext cx="103644" cy="2836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12" idx="5"/>
            <a:endCxn id="13" idx="0"/>
          </p:cNvCxnSpPr>
          <p:nvPr/>
        </p:nvCxnSpPr>
        <p:spPr>
          <a:xfrm>
            <a:off x="3172212" y="3677012"/>
            <a:ext cx="139648" cy="3196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13" idx="5"/>
            <a:endCxn id="14" idx="1"/>
          </p:cNvCxnSpPr>
          <p:nvPr/>
        </p:nvCxnSpPr>
        <p:spPr>
          <a:xfrm>
            <a:off x="3388236" y="4181068"/>
            <a:ext cx="279296" cy="1352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14" idx="5"/>
            <a:endCxn id="15" idx="1"/>
          </p:cNvCxnSpPr>
          <p:nvPr/>
        </p:nvCxnSpPr>
        <p:spPr>
          <a:xfrm>
            <a:off x="3820284" y="4469100"/>
            <a:ext cx="279296" cy="2072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15" idx="5"/>
            <a:endCxn id="17" idx="1"/>
          </p:cNvCxnSpPr>
          <p:nvPr/>
        </p:nvCxnSpPr>
        <p:spPr>
          <a:xfrm>
            <a:off x="4252332" y="4829140"/>
            <a:ext cx="63272" cy="2072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17" idx="6"/>
            <a:endCxn id="16" idx="1"/>
          </p:cNvCxnSpPr>
          <p:nvPr/>
        </p:nvCxnSpPr>
        <p:spPr>
          <a:xfrm>
            <a:off x="4499992" y="5112804"/>
            <a:ext cx="31636" cy="14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16" idx="6"/>
            <a:endCxn id="22" idx="4"/>
          </p:cNvCxnSpPr>
          <p:nvPr/>
        </p:nvCxnSpPr>
        <p:spPr>
          <a:xfrm flipV="1">
            <a:off x="4716016" y="3645024"/>
            <a:ext cx="36004" cy="16921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22" idx="0"/>
            <a:endCxn id="21" idx="3"/>
          </p:cNvCxnSpPr>
          <p:nvPr/>
        </p:nvCxnSpPr>
        <p:spPr>
          <a:xfrm flipV="1">
            <a:off x="4752020" y="3253348"/>
            <a:ext cx="211656" cy="1756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21" idx="6"/>
            <a:endCxn id="18" idx="3"/>
          </p:cNvCxnSpPr>
          <p:nvPr/>
        </p:nvCxnSpPr>
        <p:spPr>
          <a:xfrm flipV="1">
            <a:off x="5148064" y="2965316"/>
            <a:ext cx="319668" cy="2116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V="1">
            <a:off x="5620484" y="2564904"/>
            <a:ext cx="283664" cy="3284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19" idx="7"/>
            <a:endCxn id="20" idx="2"/>
          </p:cNvCxnSpPr>
          <p:nvPr/>
        </p:nvCxnSpPr>
        <p:spPr>
          <a:xfrm flipV="1">
            <a:off x="5980524" y="2240868"/>
            <a:ext cx="247660" cy="2116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Oval 54"/>
          <p:cNvSpPr/>
          <p:nvPr/>
        </p:nvSpPr>
        <p:spPr>
          <a:xfrm>
            <a:off x="1691680" y="4941168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2204120" y="6165304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2771800" y="5229200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1619672" y="3861048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3491880" y="5805264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3851920" y="3429000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4067944" y="5661248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5148064" y="4221088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5940152" y="3140968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5004048" y="2348880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6372200" y="3645024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5868144" y="5013176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5300464" y="5949280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6516216" y="5589240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5300464" y="4373488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755576" y="3933056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7" name="Straight Arrow Connector 56"/>
          <p:cNvCxnSpPr>
            <a:stCxn id="9" idx="0"/>
            <a:endCxn id="55" idx="2"/>
          </p:cNvCxnSpPr>
          <p:nvPr/>
        </p:nvCxnSpPr>
        <p:spPr>
          <a:xfrm flipV="1">
            <a:off x="1295636" y="5049180"/>
            <a:ext cx="396044" cy="9001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endCxn id="8" idx="1"/>
          </p:cNvCxnSpPr>
          <p:nvPr/>
        </p:nvCxnSpPr>
        <p:spPr>
          <a:xfrm flipV="1">
            <a:off x="1844080" y="4900796"/>
            <a:ext cx="527308" cy="1724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>
            <a:stCxn id="9" idx="4"/>
            <a:endCxn id="56" idx="3"/>
          </p:cNvCxnSpPr>
          <p:nvPr/>
        </p:nvCxnSpPr>
        <p:spPr>
          <a:xfrm>
            <a:off x="1295636" y="6165304"/>
            <a:ext cx="940120" cy="1843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>
            <a:endCxn id="8" idx="5"/>
          </p:cNvCxnSpPr>
          <p:nvPr/>
        </p:nvCxnSpPr>
        <p:spPr>
          <a:xfrm flipV="1">
            <a:off x="2339752" y="5053548"/>
            <a:ext cx="184388" cy="11719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endCxn id="61" idx="3"/>
          </p:cNvCxnSpPr>
          <p:nvPr/>
        </p:nvCxnSpPr>
        <p:spPr>
          <a:xfrm flipV="1">
            <a:off x="3388236" y="3613388"/>
            <a:ext cx="495320" cy="432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>
            <a:endCxn id="22" idx="2"/>
          </p:cNvCxnSpPr>
          <p:nvPr/>
        </p:nvCxnSpPr>
        <p:spPr>
          <a:xfrm>
            <a:off x="3975327" y="3492624"/>
            <a:ext cx="668681" cy="443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>
            <a:stCxn id="21" idx="1"/>
          </p:cNvCxnSpPr>
          <p:nvPr/>
        </p:nvCxnSpPr>
        <p:spPr>
          <a:xfrm flipV="1">
            <a:off x="4963676" y="2547034"/>
            <a:ext cx="144016" cy="5535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>
            <a:endCxn id="20" idx="1"/>
          </p:cNvCxnSpPr>
          <p:nvPr/>
        </p:nvCxnSpPr>
        <p:spPr>
          <a:xfrm flipV="1">
            <a:off x="5128329" y="2164492"/>
            <a:ext cx="1131491" cy="2563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35523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4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8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6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8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8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8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8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8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8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8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8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8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8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00"/>
                            </p:stCondLst>
                            <p:childTnLst>
                              <p:par>
                                <p:cTn id="84" presetID="1" presetClass="exit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00"/>
                            </p:stCondLst>
                            <p:childTnLst>
                              <p:par>
                                <p:cTn id="87" presetID="1" presetClass="exit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900"/>
                            </p:stCondLst>
                            <p:childTnLst>
                              <p:par>
                                <p:cTn id="90" presetID="1" presetClass="exit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00"/>
                            </p:stCondLst>
                            <p:childTnLst>
                              <p:par>
                                <p:cTn id="93" presetID="1" presetClass="exit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1" presetClass="exit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800"/>
                            </p:stCondLst>
                            <p:childTnLst>
                              <p:par>
                                <p:cTn id="99" presetID="1" presetClass="exit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/>
              <a:t>Exercise II</a:t>
            </a:r>
            <a:r>
              <a:rPr lang="en-US" sz="2800" dirty="0" smtClean="0"/>
              <a:t>: draft genomes &amp; synteny alignments</a:t>
            </a:r>
            <a:endParaRPr lang="en-US" i="1" dirty="0"/>
          </a:p>
        </p:txBody>
      </p:sp>
      <p:sp>
        <p:nvSpPr>
          <p:cNvPr id="7" name="TextBox 6"/>
          <p:cNvSpPr txBox="1"/>
          <p:nvPr/>
        </p:nvSpPr>
        <p:spPr>
          <a:xfrm>
            <a:off x="539552" y="1340768"/>
            <a:ext cx="7843213" cy="42780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/>
              <a:t>Software: </a:t>
            </a:r>
            <a:r>
              <a:rPr lang="en-US" sz="2400" b="1" i="1" dirty="0" smtClean="0"/>
              <a:t>Satsuma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Read the documentation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Set up a sample project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Start up alignment</a:t>
            </a:r>
          </a:p>
          <a:p>
            <a:pPr marL="342900" indent="-342900">
              <a:buFontTx/>
              <a:buChar char="-"/>
            </a:pPr>
            <a:endParaRPr lang="en-US" sz="2400" dirty="0"/>
          </a:p>
          <a:p>
            <a:endParaRPr lang="en-US" sz="2400" dirty="0"/>
          </a:p>
          <a:p>
            <a:endParaRPr lang="en-US" sz="2400" dirty="0" smtClean="0"/>
          </a:p>
          <a:p>
            <a:pPr marL="342900" indent="-342900">
              <a:buFont typeface="Symbol" charset="0"/>
              <a:buChar char=""/>
            </a:pPr>
            <a:endParaRPr lang="en-US" sz="2400" dirty="0" smtClean="0"/>
          </a:p>
          <a:p>
            <a:pPr marL="342900" indent="-342900">
              <a:buFont typeface="Symbol" charset="0"/>
              <a:buChar char=""/>
            </a:pPr>
            <a:endParaRPr lang="en-US" sz="2400" dirty="0"/>
          </a:p>
          <a:p>
            <a:r>
              <a:rPr lang="en-US" sz="1600" dirty="0"/>
              <a:t>Download </a:t>
            </a:r>
            <a:r>
              <a:rPr lang="en-US" sz="1600" dirty="0" smtClean="0"/>
              <a:t>from: https</a:t>
            </a:r>
            <a:r>
              <a:rPr lang="en-US" sz="1600" dirty="0"/>
              <a:t>://</a:t>
            </a:r>
            <a:r>
              <a:rPr lang="en-US" sz="1600" dirty="0" err="1"/>
              <a:t>www.broadinstitute.org</a:t>
            </a:r>
            <a:r>
              <a:rPr lang="en-US" sz="1600" dirty="0"/>
              <a:t>/science/programs/genome-biology/spines</a:t>
            </a:r>
            <a:endParaRPr lang="en-US" sz="2400" dirty="0" smtClean="0"/>
          </a:p>
          <a:p>
            <a:pPr marL="342900" indent="-342900">
              <a:buFontTx/>
              <a:buChar char="-"/>
            </a:pPr>
            <a:endParaRPr lang="en-US" sz="2000" dirty="0" smtClean="0"/>
          </a:p>
          <a:p>
            <a:pPr marL="342900" indent="-342900">
              <a:buFontTx/>
              <a:buChar char="-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541355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30358" y="1088208"/>
            <a:ext cx="661824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smtClean="0"/>
              <a:t>Synteny alignments with Satsuma: How it works</a:t>
            </a:r>
            <a:endParaRPr lang="en-US" sz="26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057" y="2659753"/>
            <a:ext cx="3691618" cy="3680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537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1560" y="1422135"/>
            <a:ext cx="3724096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What you will need:</a:t>
            </a:r>
          </a:p>
          <a:p>
            <a:endParaRPr lang="en-US" sz="2000" b="1" dirty="0" smtClean="0"/>
          </a:p>
          <a:p>
            <a:pPr marL="342900" indent="-342900">
              <a:buFontTx/>
              <a:buChar char="-"/>
            </a:pPr>
            <a:r>
              <a:rPr lang="en-US" sz="2000" dirty="0" smtClean="0"/>
              <a:t>Assembled genome sequences</a:t>
            </a:r>
          </a:p>
          <a:p>
            <a:pPr marL="342900" indent="-342900">
              <a:buFontTx/>
              <a:buChar char="-"/>
            </a:pPr>
            <a:r>
              <a:rPr lang="en-US" sz="2000" dirty="0" smtClean="0"/>
              <a:t>A lot of CPUs</a:t>
            </a:r>
          </a:p>
          <a:p>
            <a:pPr marL="342900" indent="-342900">
              <a:buFontTx/>
              <a:buChar char="-"/>
            </a:pPr>
            <a:endParaRPr lang="en-US" sz="2000" dirty="0" smtClean="0"/>
          </a:p>
          <a:p>
            <a:endParaRPr lang="en-US" dirty="0" smtClean="0"/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691200" y="483891"/>
            <a:ext cx="7741440" cy="930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r>
              <a:rPr lang="en-US" sz="2800" dirty="0" smtClean="0"/>
              <a:t>Satsuma: how it works</a:t>
            </a:r>
            <a:endParaRPr lang="en-US" sz="2800" dirty="0"/>
          </a:p>
          <a:p>
            <a:pPr>
              <a:spcBef>
                <a:spcPct val="50000"/>
              </a:spcBef>
            </a:pPr>
            <a:endParaRPr lang="en-US" dirty="0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276480" y="1036909"/>
            <a:ext cx="8501760" cy="0"/>
          </a:xfrm>
          <a:prstGeom prst="line">
            <a:avLst/>
          </a:prstGeom>
          <a:noFill/>
          <a:ln w="28575">
            <a:solidFill>
              <a:srgbClr val="D95D00"/>
            </a:solidFill>
            <a:round/>
            <a:headEnd/>
            <a:tailEnd/>
          </a:ln>
          <a:effectLst>
            <a:outerShdw blurRad="25400" dist="38099" dir="2700000" algn="ctr" rotWithShape="0">
              <a:schemeClr val="bg2">
                <a:alpha val="75999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5032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Sequence alignment: a historic perspective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45319" y="1340768"/>
            <a:ext cx="8622873" cy="29238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/>
              <a:t>Comparative Genomics is based on sequence homology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Sequence homology requires sequence alignment</a:t>
            </a:r>
          </a:p>
          <a:p>
            <a:endParaRPr lang="en-US" sz="2400" dirty="0"/>
          </a:p>
          <a:p>
            <a:pPr marL="342900" indent="-342900">
              <a:buFont typeface="Symbol" charset="0"/>
              <a:buChar char=""/>
            </a:pPr>
            <a:r>
              <a:rPr lang="en-US" sz="2400" dirty="0" smtClean="0"/>
              <a:t>Sequence alignment as old as genomics (Smith, Waterman) 1981</a:t>
            </a:r>
          </a:p>
          <a:p>
            <a:pPr marL="342900" indent="-342900">
              <a:buFont typeface="Symbol" charset="0"/>
              <a:buChar char=""/>
            </a:pPr>
            <a:r>
              <a:rPr lang="en-US" sz="2400" dirty="0" smtClean="0"/>
              <a:t>Algorithms well predate genomics (signal processing etc.)</a:t>
            </a:r>
          </a:p>
          <a:p>
            <a:endParaRPr lang="en-US" sz="2400" dirty="0" smtClean="0"/>
          </a:p>
          <a:p>
            <a:pPr marL="342900" indent="-342900">
              <a:buFontTx/>
              <a:buChar char="-"/>
            </a:pPr>
            <a:endParaRPr lang="en-US" sz="2000" dirty="0" smtClean="0"/>
          </a:p>
          <a:p>
            <a:pPr marL="342900" indent="-342900">
              <a:buFontTx/>
              <a:buChar char="-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150976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691200" y="483891"/>
            <a:ext cx="7741440" cy="930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r>
              <a:rPr lang="en-US" sz="2800" dirty="0" smtClean="0"/>
              <a:t>Conventional synteny alignments</a:t>
            </a:r>
            <a:endParaRPr lang="en-US" sz="2800" dirty="0"/>
          </a:p>
          <a:p>
            <a:pPr>
              <a:spcBef>
                <a:spcPct val="50000"/>
              </a:spcBef>
            </a:pPr>
            <a:endParaRPr lang="en-US" dirty="0"/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691200" y="1451673"/>
            <a:ext cx="7603200" cy="6270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buFont typeface="Wingdings" charset="0"/>
              <a:buChar char=""/>
            </a:pPr>
            <a:r>
              <a:rPr lang="en-US" sz="2400" dirty="0" smtClean="0"/>
              <a:t> Mask repeats in sequences (hard &amp; soft)</a:t>
            </a:r>
            <a:endParaRPr lang="en-US" sz="2400" dirty="0"/>
          </a:p>
          <a:p>
            <a:pPr>
              <a:buFont typeface="Wingdings" charset="0"/>
              <a:buChar char=""/>
            </a:pPr>
            <a:r>
              <a:rPr lang="en-US" sz="2400" dirty="0"/>
              <a:t> </a:t>
            </a:r>
            <a:r>
              <a:rPr lang="en-US" sz="2400" dirty="0" smtClean="0"/>
              <a:t>Use seeds to find potential alignments </a:t>
            </a:r>
          </a:p>
          <a:p>
            <a:pPr>
              <a:buFont typeface="Wingdings" charset="0"/>
              <a:buChar char=""/>
            </a:pPr>
            <a:r>
              <a:rPr lang="en-US" sz="2400" dirty="0" smtClean="0"/>
              <a:t> Follow up with local alignments</a:t>
            </a:r>
          </a:p>
          <a:p>
            <a:pPr>
              <a:buFont typeface="Wingdings" charset="0"/>
              <a:buChar char=""/>
            </a:pPr>
            <a:r>
              <a:rPr lang="en-US" sz="2400" dirty="0"/>
              <a:t> </a:t>
            </a:r>
            <a:r>
              <a:rPr lang="en-US" sz="2400" dirty="0" smtClean="0"/>
              <a:t>Apply Synteny filter</a:t>
            </a:r>
          </a:p>
          <a:p>
            <a:pPr marL="342900" indent="-342900">
              <a:buFont typeface="Symbol" charset="0"/>
              <a:buChar char=""/>
            </a:pPr>
            <a:r>
              <a:rPr lang="en-US" sz="2400" dirty="0" smtClean="0"/>
              <a:t>Done!</a:t>
            </a:r>
          </a:p>
          <a:p>
            <a:pPr marL="342900" indent="-342900">
              <a:buFont typeface="Symbol" charset="0"/>
              <a:buChar char=""/>
            </a:pPr>
            <a:endParaRPr lang="en-US" sz="2400" dirty="0"/>
          </a:p>
          <a:p>
            <a:endParaRPr lang="en-US" sz="2400" dirty="0"/>
          </a:p>
          <a:p>
            <a:pPr>
              <a:buFont typeface="Wingdings" charset="0"/>
              <a:buChar char=""/>
            </a:pPr>
            <a:endParaRPr lang="en-US" dirty="0"/>
          </a:p>
          <a:p>
            <a:pPr>
              <a:buFont typeface="Wingdings" charset="0"/>
              <a:buChar char=""/>
            </a:pPr>
            <a:endParaRPr lang="en-US" dirty="0"/>
          </a:p>
          <a:p>
            <a:pPr>
              <a:buFont typeface="Wingdings" charset="0"/>
              <a:buChar char=""/>
            </a:pPr>
            <a:endParaRPr lang="en-US" dirty="0"/>
          </a:p>
          <a:p>
            <a:pPr>
              <a:buFont typeface="Wingdings" charset="0"/>
              <a:buChar char=""/>
            </a:pPr>
            <a:endParaRPr lang="en-US" dirty="0"/>
          </a:p>
          <a:p>
            <a:endParaRPr lang="en-US" dirty="0"/>
          </a:p>
          <a:p>
            <a:pPr>
              <a:buFont typeface="Wingdings" charset="0"/>
              <a:buChar char=""/>
            </a:pPr>
            <a:endParaRPr lang="en-US" dirty="0"/>
          </a:p>
          <a:p>
            <a:pPr>
              <a:buFont typeface="Wingdings" charset="0"/>
              <a:buChar char=""/>
            </a:pPr>
            <a:endParaRPr lang="en-US" dirty="0"/>
          </a:p>
          <a:p>
            <a:pPr>
              <a:buFont typeface="Wingdings" charset="0"/>
              <a:buChar char=""/>
            </a:pPr>
            <a:endParaRPr lang="en-US" dirty="0"/>
          </a:p>
          <a:p>
            <a:endParaRPr lang="en-US" dirty="0"/>
          </a:p>
          <a:p>
            <a:pPr>
              <a:buFontTx/>
              <a:buNone/>
            </a:pPr>
            <a:endParaRPr lang="en-US" dirty="0"/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endParaRPr lang="en-US" dirty="0"/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>
            <a:off x="276480" y="1036909"/>
            <a:ext cx="8501760" cy="0"/>
          </a:xfrm>
          <a:prstGeom prst="line">
            <a:avLst/>
          </a:prstGeom>
          <a:noFill/>
          <a:ln w="28575">
            <a:solidFill>
              <a:srgbClr val="D95D00"/>
            </a:solidFill>
            <a:round/>
            <a:headEnd/>
            <a:tailEnd/>
          </a:ln>
          <a:effectLst>
            <a:outerShdw blurRad="25400" dist="38099" dir="2700000" algn="ctr" rotWithShape="0">
              <a:schemeClr val="bg2">
                <a:alpha val="75999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0936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691200" y="483891"/>
            <a:ext cx="7741440" cy="930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r>
              <a:rPr lang="en-US" sz="2800" dirty="0" smtClean="0"/>
              <a:t>Seed and match</a:t>
            </a:r>
            <a:endParaRPr lang="en-US" sz="2800" dirty="0"/>
          </a:p>
          <a:p>
            <a:pPr>
              <a:spcBef>
                <a:spcPct val="50000"/>
              </a:spcBef>
            </a:pPr>
            <a:endParaRPr lang="en-US" dirty="0"/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>
            <a:off x="276480" y="1036909"/>
            <a:ext cx="8501760" cy="0"/>
          </a:xfrm>
          <a:prstGeom prst="line">
            <a:avLst/>
          </a:prstGeom>
          <a:noFill/>
          <a:ln w="28575">
            <a:solidFill>
              <a:srgbClr val="D95D00"/>
            </a:solidFill>
            <a:round/>
            <a:headEnd/>
            <a:tailEnd/>
          </a:ln>
          <a:effectLst>
            <a:outerShdw blurRad="25400" dist="38099" dir="2700000" algn="ctr" rotWithShape="0">
              <a:schemeClr val="bg2">
                <a:alpha val="75999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>
            <a:off x="691200" y="2132856"/>
            <a:ext cx="7409192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91200" y="5589240"/>
            <a:ext cx="7409192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948264" y="1763524"/>
            <a:ext cx="1173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Genome 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948264" y="5219908"/>
            <a:ext cx="1173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Genome 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1567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691200" y="483891"/>
            <a:ext cx="7741440" cy="930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r>
              <a:rPr lang="en-US" sz="2800" dirty="0"/>
              <a:t>Seed and match</a:t>
            </a:r>
          </a:p>
          <a:p>
            <a:pPr>
              <a:spcBef>
                <a:spcPct val="50000"/>
              </a:spcBef>
            </a:pPr>
            <a:endParaRPr lang="en-US" dirty="0"/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>
            <a:off x="276480" y="1036909"/>
            <a:ext cx="8501760" cy="0"/>
          </a:xfrm>
          <a:prstGeom prst="line">
            <a:avLst/>
          </a:prstGeom>
          <a:noFill/>
          <a:ln w="28575">
            <a:solidFill>
              <a:srgbClr val="D95D00"/>
            </a:solidFill>
            <a:round/>
            <a:headEnd/>
            <a:tailEnd/>
          </a:ln>
          <a:effectLst>
            <a:outerShdw blurRad="25400" dist="38099" dir="2700000" algn="ctr" rotWithShape="0">
              <a:schemeClr val="bg2">
                <a:alpha val="75999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>
            <a:off x="691200" y="2132856"/>
            <a:ext cx="7409192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91200" y="5589240"/>
            <a:ext cx="7409192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948264" y="1763524"/>
            <a:ext cx="1173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Genome 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948264" y="5219908"/>
            <a:ext cx="1173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Genome B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3568" y="25649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35968" y="27173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988368" y="28697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140768" y="30221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93168" y="31745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445568" y="33269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597968" y="34793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750368" y="36317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02768" y="37841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055168" y="39365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207568" y="40889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661592" y="2837438"/>
            <a:ext cx="6214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Genome A: </a:t>
            </a:r>
            <a:r>
              <a:rPr lang="en-US" dirty="0"/>
              <a:t>d</a:t>
            </a:r>
            <a:r>
              <a:rPr lang="en-US" dirty="0" smtClean="0"/>
              <a:t>ictionary of short (11-16bp), overlapping sequences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8550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691200" y="483891"/>
            <a:ext cx="7741440" cy="930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r>
              <a:rPr lang="en-US" sz="2800" dirty="0"/>
              <a:t>Seed and match</a:t>
            </a:r>
          </a:p>
          <a:p>
            <a:pPr>
              <a:spcBef>
                <a:spcPct val="50000"/>
              </a:spcBef>
            </a:pPr>
            <a:endParaRPr lang="en-US" dirty="0"/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>
            <a:off x="276480" y="1036909"/>
            <a:ext cx="8501760" cy="0"/>
          </a:xfrm>
          <a:prstGeom prst="line">
            <a:avLst/>
          </a:prstGeom>
          <a:noFill/>
          <a:ln w="28575">
            <a:solidFill>
              <a:srgbClr val="D95D00"/>
            </a:solidFill>
            <a:round/>
            <a:headEnd/>
            <a:tailEnd/>
          </a:ln>
          <a:effectLst>
            <a:outerShdw blurRad="25400" dist="38099" dir="2700000" algn="ctr" rotWithShape="0">
              <a:schemeClr val="bg2">
                <a:alpha val="75999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>
            <a:off x="691200" y="2132856"/>
            <a:ext cx="7409192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91200" y="5589240"/>
            <a:ext cx="7409192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948264" y="1763524"/>
            <a:ext cx="1173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Genome 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948264" y="5219908"/>
            <a:ext cx="1173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Genome B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3568" y="25649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35968" y="27173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988368" y="28697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140768" y="30221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93168" y="31745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445568" y="33269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597968" y="34793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750368" y="36317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02768" y="37841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055168" y="39365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207568" y="40889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661592" y="2837438"/>
            <a:ext cx="6250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Genome A: </a:t>
            </a:r>
            <a:r>
              <a:rPr lang="en-US" dirty="0"/>
              <a:t>d</a:t>
            </a:r>
            <a:r>
              <a:rPr lang="en-US" dirty="0" smtClean="0"/>
              <a:t>ictionary of short (11-16bp), overlapping sequences 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55576" y="5651956"/>
            <a:ext cx="46783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Genome B: lookup matches for short sequences</a:t>
            </a:r>
          </a:p>
          <a:p>
            <a:r>
              <a:rPr lang="en-US" dirty="0" smtClean="0"/>
              <a:t>=&gt; Use as “seeds” for local alignments  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1043608" y="544522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55525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691200" y="483891"/>
            <a:ext cx="7741440" cy="930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r>
              <a:rPr lang="en-US" sz="2800" dirty="0"/>
              <a:t>Seed and match</a:t>
            </a:r>
          </a:p>
          <a:p>
            <a:pPr>
              <a:spcBef>
                <a:spcPct val="50000"/>
              </a:spcBef>
            </a:pPr>
            <a:endParaRPr lang="en-US" dirty="0"/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>
            <a:off x="276480" y="1036909"/>
            <a:ext cx="8501760" cy="0"/>
          </a:xfrm>
          <a:prstGeom prst="line">
            <a:avLst/>
          </a:prstGeom>
          <a:noFill/>
          <a:ln w="28575">
            <a:solidFill>
              <a:srgbClr val="D95D00"/>
            </a:solidFill>
            <a:round/>
            <a:headEnd/>
            <a:tailEnd/>
          </a:ln>
          <a:effectLst>
            <a:outerShdw blurRad="25400" dist="38099" dir="2700000" algn="ctr" rotWithShape="0">
              <a:schemeClr val="bg2">
                <a:alpha val="75999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>
            <a:off x="691200" y="2132856"/>
            <a:ext cx="7409192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91200" y="5589240"/>
            <a:ext cx="7409192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948264" y="1763524"/>
            <a:ext cx="1173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Genome 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948264" y="5219908"/>
            <a:ext cx="1173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Genome B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3568" y="25649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35968" y="27173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988368" y="28697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140768" y="30221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93168" y="31745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445568" y="33269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597968" y="34793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750368" y="36317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02768" y="37841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055168" y="39365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207568" y="40889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661592" y="2837438"/>
            <a:ext cx="6250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Genome A: </a:t>
            </a:r>
            <a:r>
              <a:rPr lang="en-US" dirty="0"/>
              <a:t>d</a:t>
            </a:r>
            <a:r>
              <a:rPr lang="en-US" dirty="0" smtClean="0"/>
              <a:t>ictionary of short (11-16bp), overlapping sequences 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55576" y="5651956"/>
            <a:ext cx="46783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Genome B: lookup matches for short sequences</a:t>
            </a:r>
          </a:p>
          <a:p>
            <a:r>
              <a:rPr lang="en-US" dirty="0" smtClean="0"/>
              <a:t>=&gt; Use as “seeds” for local alignments  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1043608" y="544522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1140768" y="3936504"/>
            <a:ext cx="1066800" cy="150872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187624" y="5301208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1293168" y="3784104"/>
            <a:ext cx="762000" cy="1505272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36915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691200" y="483891"/>
            <a:ext cx="7741440" cy="930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r>
              <a:rPr lang="en-US" sz="2800" dirty="0" smtClean="0"/>
              <a:t>Problem: repeats have many matches</a:t>
            </a:r>
            <a:endParaRPr lang="en-US" sz="2800" dirty="0"/>
          </a:p>
          <a:p>
            <a:pPr>
              <a:spcBef>
                <a:spcPct val="50000"/>
              </a:spcBef>
            </a:pPr>
            <a:endParaRPr lang="en-US" dirty="0"/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>
            <a:off x="276480" y="1036909"/>
            <a:ext cx="8501760" cy="0"/>
          </a:xfrm>
          <a:prstGeom prst="line">
            <a:avLst/>
          </a:prstGeom>
          <a:noFill/>
          <a:ln w="28575">
            <a:solidFill>
              <a:srgbClr val="D95D00"/>
            </a:solidFill>
            <a:round/>
            <a:headEnd/>
            <a:tailEnd/>
          </a:ln>
          <a:effectLst>
            <a:outerShdw blurRad="25400" dist="38099" dir="2700000" algn="ctr" rotWithShape="0">
              <a:schemeClr val="bg2">
                <a:alpha val="75999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>
            <a:off x="691200" y="2132856"/>
            <a:ext cx="7409192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91200" y="5589240"/>
            <a:ext cx="7409192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948264" y="1763524"/>
            <a:ext cx="1173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Genome 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948264" y="5219908"/>
            <a:ext cx="1173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Genome B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3568" y="25649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35968" y="27173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988368" y="28697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140768" y="30221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93168" y="31745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445568" y="33269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597968" y="34793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750368" y="36317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02768" y="3784104"/>
            <a:ext cx="216024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055168" y="3936504"/>
            <a:ext cx="216024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207568" y="4088904"/>
            <a:ext cx="216024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661592" y="2837438"/>
            <a:ext cx="6250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Genome A: </a:t>
            </a:r>
            <a:r>
              <a:rPr lang="en-US" dirty="0"/>
              <a:t>d</a:t>
            </a:r>
            <a:r>
              <a:rPr lang="en-US" dirty="0" smtClean="0"/>
              <a:t>ictionary of short (11-16bp), overlapping sequences 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55576" y="5651956"/>
            <a:ext cx="46783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Genome B: lookup matches for short sequences</a:t>
            </a:r>
          </a:p>
          <a:p>
            <a:r>
              <a:rPr lang="en-US" dirty="0" smtClean="0"/>
              <a:t>=&gt; Use as “seeds” for local alignments  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1043608" y="544522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1140768" y="3936504"/>
            <a:ext cx="1066800" cy="150872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187624" y="5301208"/>
            <a:ext cx="216024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1293168" y="3784104"/>
            <a:ext cx="762000" cy="1505272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923306" y="2126656"/>
            <a:ext cx="560048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291872" y="2132856"/>
            <a:ext cx="560048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092072" y="2132856"/>
            <a:ext cx="560048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187624" y="5589240"/>
            <a:ext cx="560048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3259088" y="3284984"/>
            <a:ext cx="216024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3411488" y="3437384"/>
            <a:ext cx="216024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3563888" y="3589784"/>
            <a:ext cx="216024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5076056" y="3936504"/>
            <a:ext cx="216024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228456" y="4088904"/>
            <a:ext cx="216024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5380856" y="4241304"/>
            <a:ext cx="216024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V="1">
            <a:off x="1293168" y="3284984"/>
            <a:ext cx="2118320" cy="2012776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1331640" y="3936504"/>
            <a:ext cx="3896816" cy="1364704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70473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691200" y="483891"/>
            <a:ext cx="7741440" cy="930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r>
              <a:rPr lang="en-US" sz="2800" dirty="0" smtClean="0"/>
              <a:t>Problem: repeats have many matches</a:t>
            </a:r>
            <a:endParaRPr lang="en-US" sz="2800" dirty="0"/>
          </a:p>
          <a:p>
            <a:pPr>
              <a:spcBef>
                <a:spcPct val="50000"/>
              </a:spcBef>
            </a:pPr>
            <a:endParaRPr lang="en-US" dirty="0"/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>
            <a:off x="276480" y="1036909"/>
            <a:ext cx="8501760" cy="0"/>
          </a:xfrm>
          <a:prstGeom prst="line">
            <a:avLst/>
          </a:prstGeom>
          <a:noFill/>
          <a:ln w="28575">
            <a:solidFill>
              <a:srgbClr val="D95D00"/>
            </a:solidFill>
            <a:round/>
            <a:headEnd/>
            <a:tailEnd/>
          </a:ln>
          <a:effectLst>
            <a:outerShdw blurRad="25400" dist="38099" dir="2700000" algn="ctr" rotWithShape="0">
              <a:schemeClr val="bg2">
                <a:alpha val="75999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>
            <a:off x="691200" y="2132856"/>
            <a:ext cx="7409192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91200" y="5589240"/>
            <a:ext cx="7409192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948264" y="1763524"/>
            <a:ext cx="1173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Genome 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948264" y="5219908"/>
            <a:ext cx="1173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Genome B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3568" y="25649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35968" y="27173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988368" y="28697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140768" y="30221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93168" y="31745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445568" y="33269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597968" y="34793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750368" y="36317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02768" y="3784104"/>
            <a:ext cx="216024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055168" y="3936504"/>
            <a:ext cx="216024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207568" y="4088904"/>
            <a:ext cx="216024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661592" y="2837438"/>
            <a:ext cx="6250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Genome A: </a:t>
            </a:r>
            <a:r>
              <a:rPr lang="en-US" dirty="0"/>
              <a:t>d</a:t>
            </a:r>
            <a:r>
              <a:rPr lang="en-US" dirty="0" smtClean="0"/>
              <a:t>ictionary of short (11-16bp), overlapping sequences 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55576" y="5651956"/>
            <a:ext cx="46783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Genome B: lookup matches for short sequences</a:t>
            </a:r>
          </a:p>
          <a:p>
            <a:r>
              <a:rPr lang="en-US" dirty="0" smtClean="0"/>
              <a:t>=&gt; Use as “seeds” for local alignments  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1043608" y="544522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1140768" y="3936504"/>
            <a:ext cx="1066800" cy="150872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187624" y="5301208"/>
            <a:ext cx="216024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1293168" y="3784104"/>
            <a:ext cx="762000" cy="1505272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923306" y="2126656"/>
            <a:ext cx="560048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291872" y="2132856"/>
            <a:ext cx="560048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092072" y="2132856"/>
            <a:ext cx="560048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187624" y="5589240"/>
            <a:ext cx="560048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3259088" y="3284984"/>
            <a:ext cx="216024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3411488" y="3437384"/>
            <a:ext cx="216024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3563888" y="3589784"/>
            <a:ext cx="216024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5076056" y="3936504"/>
            <a:ext cx="216024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228456" y="4088904"/>
            <a:ext cx="216024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5380856" y="4241304"/>
            <a:ext cx="216024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V="1">
            <a:off x="1293168" y="3284984"/>
            <a:ext cx="2118320" cy="2012776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1331640" y="3936504"/>
            <a:ext cx="3896816" cy="1364704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699792" y="4797152"/>
            <a:ext cx="47525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charset="0"/>
              <a:buChar char=""/>
            </a:pPr>
            <a:r>
              <a:rPr lang="en-US" sz="2400" dirty="0" smtClean="0"/>
              <a:t>Seeds can occur millions of times</a:t>
            </a:r>
          </a:p>
          <a:p>
            <a:pPr marL="285750" indent="-285750">
              <a:buFont typeface="Symbol" charset="0"/>
              <a:buChar char="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2491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691200" y="483891"/>
            <a:ext cx="7741440" cy="930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r>
              <a:rPr lang="en-US" sz="2800" dirty="0" smtClean="0"/>
              <a:t>Problem: repeats have many matches</a:t>
            </a:r>
            <a:endParaRPr lang="en-US" sz="2800" dirty="0"/>
          </a:p>
          <a:p>
            <a:pPr>
              <a:spcBef>
                <a:spcPct val="50000"/>
              </a:spcBef>
            </a:pPr>
            <a:endParaRPr lang="en-US" dirty="0"/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>
            <a:off x="276480" y="1036909"/>
            <a:ext cx="8501760" cy="0"/>
          </a:xfrm>
          <a:prstGeom prst="line">
            <a:avLst/>
          </a:prstGeom>
          <a:noFill/>
          <a:ln w="28575">
            <a:solidFill>
              <a:srgbClr val="D95D00"/>
            </a:solidFill>
            <a:round/>
            <a:headEnd/>
            <a:tailEnd/>
          </a:ln>
          <a:effectLst>
            <a:outerShdw blurRad="25400" dist="38099" dir="2700000" algn="ctr" rotWithShape="0">
              <a:schemeClr val="bg2">
                <a:alpha val="75999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>
            <a:off x="691200" y="2132856"/>
            <a:ext cx="7409192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91200" y="5589240"/>
            <a:ext cx="7409192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948264" y="1763524"/>
            <a:ext cx="1173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Genome 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948264" y="5219908"/>
            <a:ext cx="1173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Genome B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3568" y="25649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35968" y="27173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988368" y="28697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140768" y="30221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93168" y="31745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445568" y="33269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597968" y="34793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750368" y="363170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02768" y="3784104"/>
            <a:ext cx="216024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055168" y="3936504"/>
            <a:ext cx="216024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207568" y="4088904"/>
            <a:ext cx="216024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661592" y="2837438"/>
            <a:ext cx="6250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Genome A: </a:t>
            </a:r>
            <a:r>
              <a:rPr lang="en-US" dirty="0"/>
              <a:t>d</a:t>
            </a:r>
            <a:r>
              <a:rPr lang="en-US" dirty="0" smtClean="0"/>
              <a:t>ictionary of short (11-16bp), overlapping sequences 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55576" y="5651956"/>
            <a:ext cx="46783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Genome B: lookup matches for short sequences</a:t>
            </a:r>
          </a:p>
          <a:p>
            <a:r>
              <a:rPr lang="en-US" dirty="0" smtClean="0"/>
              <a:t>=&gt; Use as “seeds” for local alignments  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1043608" y="5445224"/>
            <a:ext cx="216024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1140768" y="3936504"/>
            <a:ext cx="1066800" cy="150872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187624" y="5301208"/>
            <a:ext cx="216024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1293168" y="3784104"/>
            <a:ext cx="762000" cy="1505272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923306" y="2126656"/>
            <a:ext cx="560048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291872" y="2132856"/>
            <a:ext cx="560048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092072" y="2132856"/>
            <a:ext cx="560048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187624" y="5589240"/>
            <a:ext cx="560048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3259088" y="3284984"/>
            <a:ext cx="216024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3411488" y="3437384"/>
            <a:ext cx="216024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3563888" y="3589784"/>
            <a:ext cx="216024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5076056" y="3936504"/>
            <a:ext cx="216024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228456" y="4088904"/>
            <a:ext cx="216024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5380856" y="4241304"/>
            <a:ext cx="216024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V="1">
            <a:off x="1293168" y="3284984"/>
            <a:ext cx="2118320" cy="2012776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1331640" y="3936504"/>
            <a:ext cx="3896816" cy="1364704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699792" y="4797152"/>
            <a:ext cx="47525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charset="0"/>
              <a:buChar char=""/>
            </a:pPr>
            <a:r>
              <a:rPr lang="en-US" sz="2400" dirty="0" smtClean="0"/>
              <a:t>Seeds can occur millions of times</a:t>
            </a:r>
          </a:p>
          <a:p>
            <a:pPr marL="285750" indent="-285750">
              <a:buFont typeface="Symbol" charset="0"/>
              <a:buChar char=""/>
            </a:pP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3131840" y="2348880"/>
            <a:ext cx="4989567" cy="2448272"/>
          </a:xfrm>
          <a:prstGeom prst="rect">
            <a:avLst/>
          </a:prstGeom>
          <a:solidFill>
            <a:schemeClr val="bg1"/>
          </a:solidFill>
          <a:ln w="28575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3203848" y="2420888"/>
            <a:ext cx="45005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Workaround: 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Avoid repetitive sequences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Avoid common sequences</a:t>
            </a:r>
          </a:p>
          <a:p>
            <a:pPr marL="342900" indent="-342900">
              <a:buFont typeface="Symbol" charset="0"/>
              <a:buChar char=""/>
            </a:pPr>
            <a:r>
              <a:rPr lang="en-US" sz="2400" dirty="0" smtClean="0"/>
              <a:t>Trade-off between sensitivity and search space</a:t>
            </a:r>
          </a:p>
          <a:p>
            <a:r>
              <a:rPr lang="en-US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231363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691200" y="483891"/>
            <a:ext cx="7741440" cy="930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r>
              <a:rPr lang="en-US" sz="2800" dirty="0" smtClean="0"/>
              <a:t>How Satsuma does it</a:t>
            </a:r>
            <a:endParaRPr lang="en-US" sz="2800" dirty="0"/>
          </a:p>
          <a:p>
            <a:pPr>
              <a:spcBef>
                <a:spcPct val="50000"/>
              </a:spcBef>
            </a:pPr>
            <a:endParaRPr lang="en-US" dirty="0"/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691200" y="1451673"/>
            <a:ext cx="7603200" cy="8116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buFont typeface="Wingdings" charset="0"/>
              <a:buChar char=""/>
            </a:pPr>
            <a:r>
              <a:rPr lang="en-US" sz="2400" dirty="0" smtClean="0"/>
              <a:t> Prioritize search space</a:t>
            </a:r>
          </a:p>
          <a:p>
            <a:pPr>
              <a:buFont typeface="Wingdings" charset="0"/>
              <a:buChar char=""/>
            </a:pPr>
            <a:r>
              <a:rPr lang="en-US" sz="2400" dirty="0"/>
              <a:t> </a:t>
            </a:r>
            <a:r>
              <a:rPr lang="en-US" sz="2400" dirty="0" smtClean="0"/>
              <a:t>Exhaustively search top candidates </a:t>
            </a:r>
          </a:p>
          <a:p>
            <a:pPr>
              <a:buFont typeface="Wingdings" charset="0"/>
              <a:buChar char=""/>
            </a:pPr>
            <a:r>
              <a:rPr lang="en-US" sz="2400" dirty="0" smtClean="0"/>
              <a:t> Collect results</a:t>
            </a:r>
          </a:p>
          <a:p>
            <a:pPr>
              <a:buFont typeface="Wingdings" charset="0"/>
              <a:buChar char=""/>
            </a:pPr>
            <a:r>
              <a:rPr lang="en-US" sz="2400" dirty="0"/>
              <a:t> </a:t>
            </a:r>
            <a:r>
              <a:rPr lang="en-US" sz="2400" dirty="0" smtClean="0"/>
              <a:t>Apply Synteny filter</a:t>
            </a:r>
          </a:p>
          <a:p>
            <a:pPr marL="342900" indent="-342900">
              <a:buFont typeface="Symbol" charset="0"/>
              <a:buChar char=""/>
            </a:pPr>
            <a:endParaRPr lang="en-US" sz="2400" dirty="0" smtClean="0"/>
          </a:p>
          <a:p>
            <a:pPr marL="342900" indent="-342900">
              <a:buFont typeface="Symbol" charset="0"/>
              <a:buChar char=""/>
            </a:pPr>
            <a:r>
              <a:rPr lang="en-US" sz="2400" dirty="0" smtClean="0"/>
              <a:t>When space exhausted, done!</a:t>
            </a:r>
          </a:p>
          <a:p>
            <a:pPr marL="342900" indent="-342900">
              <a:buFont typeface="Symbol" charset="0"/>
              <a:buChar char=""/>
            </a:pPr>
            <a:r>
              <a:rPr lang="en-US" sz="2400" dirty="0" smtClean="0"/>
              <a:t>No seeding required!</a:t>
            </a:r>
          </a:p>
          <a:p>
            <a:pPr marL="342900" indent="-342900">
              <a:buFont typeface="Symbol" charset="0"/>
              <a:buChar char=""/>
            </a:pPr>
            <a:endParaRPr lang="en-US" sz="2400" dirty="0"/>
          </a:p>
          <a:p>
            <a:pPr marL="342900" indent="-342900">
              <a:buFont typeface="Symbol" charset="0"/>
              <a:buChar char=""/>
            </a:pPr>
            <a:endParaRPr lang="en-US" sz="2400" dirty="0" smtClean="0"/>
          </a:p>
          <a:p>
            <a:r>
              <a:rPr lang="en-US" sz="2400" dirty="0" smtClean="0"/>
              <a:t>- Built-in asynchronous parallelization!</a:t>
            </a:r>
          </a:p>
          <a:p>
            <a:pPr marL="342900" indent="-342900">
              <a:buFont typeface="Symbol" charset="0"/>
              <a:buChar char=""/>
            </a:pPr>
            <a:endParaRPr lang="en-US" sz="2400" dirty="0"/>
          </a:p>
          <a:p>
            <a:endParaRPr lang="en-US" sz="2400" dirty="0"/>
          </a:p>
          <a:p>
            <a:pPr>
              <a:buFont typeface="Wingdings" charset="0"/>
              <a:buChar char=""/>
            </a:pPr>
            <a:endParaRPr lang="en-US" dirty="0"/>
          </a:p>
          <a:p>
            <a:pPr>
              <a:buFont typeface="Wingdings" charset="0"/>
              <a:buChar char=""/>
            </a:pPr>
            <a:endParaRPr lang="en-US" dirty="0"/>
          </a:p>
          <a:p>
            <a:pPr>
              <a:buFont typeface="Wingdings" charset="0"/>
              <a:buChar char=""/>
            </a:pPr>
            <a:endParaRPr lang="en-US" dirty="0"/>
          </a:p>
          <a:p>
            <a:pPr>
              <a:buFont typeface="Wingdings" charset="0"/>
              <a:buChar char=""/>
            </a:pPr>
            <a:endParaRPr lang="en-US" dirty="0"/>
          </a:p>
          <a:p>
            <a:endParaRPr lang="en-US" dirty="0"/>
          </a:p>
          <a:p>
            <a:pPr>
              <a:buFont typeface="Wingdings" charset="0"/>
              <a:buChar char=""/>
            </a:pPr>
            <a:endParaRPr lang="en-US" dirty="0"/>
          </a:p>
          <a:p>
            <a:pPr>
              <a:buFont typeface="Wingdings" charset="0"/>
              <a:buChar char=""/>
            </a:pPr>
            <a:endParaRPr lang="en-US" dirty="0"/>
          </a:p>
          <a:p>
            <a:pPr>
              <a:buFont typeface="Wingdings" charset="0"/>
              <a:buChar char=""/>
            </a:pPr>
            <a:endParaRPr lang="en-US" dirty="0"/>
          </a:p>
          <a:p>
            <a:endParaRPr lang="en-US" dirty="0"/>
          </a:p>
          <a:p>
            <a:pPr>
              <a:buFontTx/>
              <a:buNone/>
            </a:pPr>
            <a:endParaRPr lang="en-US" dirty="0"/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endParaRPr lang="en-US" dirty="0"/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>
            <a:off x="276480" y="1036909"/>
            <a:ext cx="8501760" cy="0"/>
          </a:xfrm>
          <a:prstGeom prst="line">
            <a:avLst/>
          </a:prstGeom>
          <a:noFill/>
          <a:ln w="28575">
            <a:solidFill>
              <a:srgbClr val="D95D00"/>
            </a:solidFill>
            <a:round/>
            <a:headEnd/>
            <a:tailEnd/>
          </a:ln>
          <a:effectLst>
            <a:outerShdw blurRad="25400" dist="38099" dir="2700000" algn="ctr" rotWithShape="0">
              <a:schemeClr val="bg2">
                <a:alpha val="75999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>
            <a:off x="3707904" y="2780928"/>
            <a:ext cx="2520280" cy="0"/>
          </a:xfrm>
          <a:prstGeom prst="line">
            <a:avLst/>
          </a:prstGeom>
          <a:ln w="381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6228184" y="1700808"/>
            <a:ext cx="0" cy="1080120"/>
          </a:xfrm>
          <a:prstGeom prst="line">
            <a:avLst/>
          </a:prstGeom>
          <a:ln w="381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3995936" y="1700808"/>
            <a:ext cx="2232248" cy="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300192" y="1988840"/>
            <a:ext cx="13773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Feedback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29721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4" name="Picture 8" descr="battleship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6528" y="1640860"/>
            <a:ext cx="2409825" cy="2405062"/>
          </a:xfrm>
          <a:prstGeom prst="rect">
            <a:avLst/>
          </a:prstGeom>
          <a:noFill/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04800" y="4682812"/>
            <a:ext cx="8481885" cy="2057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2400" dirty="0" smtClean="0"/>
              <a:t> Play the paper-and-pencil game battleship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2400" dirty="0" smtClean="0"/>
              <a:t> Distribute over multiple CPUs (server-client model)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Line 1030"/>
          <p:cNvSpPr>
            <a:spLocks noChangeShapeType="1"/>
          </p:cNvSpPr>
          <p:nvPr/>
        </p:nvSpPr>
        <p:spPr bwMode="auto">
          <a:xfrm>
            <a:off x="304800" y="945637"/>
            <a:ext cx="8370469" cy="0"/>
          </a:xfrm>
          <a:prstGeom prst="line">
            <a:avLst/>
          </a:prstGeom>
          <a:noFill/>
          <a:ln w="28575">
            <a:solidFill>
              <a:srgbClr val="D95D00"/>
            </a:solidFill>
            <a:round/>
            <a:headEnd/>
            <a:tailEnd/>
          </a:ln>
          <a:effectLst>
            <a:outerShdw blurRad="25400" dist="38099" dir="2700000" algn="ctr" rotWithShape="0">
              <a:schemeClr val="bg1">
                <a:lumMod val="50000"/>
                <a:alpha val="76000"/>
              </a:scheme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04800" y="394704"/>
            <a:ext cx="8370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“Battleship” search</a:t>
            </a:r>
            <a:endParaRPr lang="en-US" sz="2800" dirty="0">
              <a:latin typeface="Arial"/>
              <a:cs typeface="Arial"/>
            </a:endParaRPr>
          </a:p>
        </p:txBody>
      </p:sp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51801" y="1014591"/>
            <a:ext cx="5867400" cy="38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5" name="Group 7"/>
          <p:cNvGrpSpPr>
            <a:grpSpLocks/>
          </p:cNvGrpSpPr>
          <p:nvPr/>
        </p:nvGrpSpPr>
        <p:grpSpPr bwMode="auto">
          <a:xfrm>
            <a:off x="4347201" y="1624191"/>
            <a:ext cx="3200400" cy="3276600"/>
            <a:chOff x="2016" y="2208"/>
            <a:chExt cx="2016" cy="2064"/>
          </a:xfrm>
        </p:grpSpPr>
        <p:sp>
          <p:nvSpPr>
            <p:cNvPr id="16" name="Oval 8"/>
            <p:cNvSpPr>
              <a:spLocks noChangeArrowheads="1"/>
            </p:cNvSpPr>
            <p:nvPr/>
          </p:nvSpPr>
          <p:spPr bwMode="auto">
            <a:xfrm>
              <a:off x="2016" y="2208"/>
              <a:ext cx="2016" cy="206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Oval 9"/>
            <p:cNvSpPr>
              <a:spLocks noChangeArrowheads="1"/>
            </p:cNvSpPr>
            <p:nvPr/>
          </p:nvSpPr>
          <p:spPr bwMode="auto">
            <a:xfrm>
              <a:off x="2256" y="2448"/>
              <a:ext cx="1536" cy="158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Oval 10"/>
            <p:cNvSpPr>
              <a:spLocks noChangeArrowheads="1"/>
            </p:cNvSpPr>
            <p:nvPr/>
          </p:nvSpPr>
          <p:spPr bwMode="auto">
            <a:xfrm>
              <a:off x="2544" y="2736"/>
              <a:ext cx="960" cy="96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Oval 11"/>
            <p:cNvSpPr>
              <a:spLocks noChangeArrowheads="1"/>
            </p:cNvSpPr>
            <p:nvPr/>
          </p:nvSpPr>
          <p:spPr bwMode="auto">
            <a:xfrm>
              <a:off x="2784" y="2976"/>
              <a:ext cx="480" cy="48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Line 12"/>
            <p:cNvSpPr>
              <a:spLocks noChangeShapeType="1"/>
            </p:cNvSpPr>
            <p:nvPr/>
          </p:nvSpPr>
          <p:spPr bwMode="auto">
            <a:xfrm>
              <a:off x="3024" y="2208"/>
              <a:ext cx="0" cy="20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Line 13"/>
            <p:cNvSpPr>
              <a:spLocks noChangeShapeType="1"/>
            </p:cNvSpPr>
            <p:nvPr/>
          </p:nvSpPr>
          <p:spPr bwMode="auto">
            <a:xfrm flipV="1">
              <a:off x="2016" y="3216"/>
              <a:ext cx="20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410982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Local vs. Global alignment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45319" y="1340768"/>
            <a:ext cx="8188159" cy="4585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 smtClean="0"/>
              <a:t>Local alignment: 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align two sequences head-to-toe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Maximize matches/minimize mismatches &amp; gaps</a:t>
            </a:r>
          </a:p>
          <a:p>
            <a:r>
              <a:rPr lang="en-US" sz="2400" b="1" dirty="0" smtClean="0"/>
              <a:t>=&gt; In essence: how to insert gaps </a:t>
            </a:r>
            <a:endParaRPr lang="en-US" sz="2000" b="1" dirty="0" smtClean="0">
              <a:latin typeface="Courier"/>
              <a:cs typeface="Courier"/>
            </a:endParaRPr>
          </a:p>
          <a:p>
            <a:r>
              <a:rPr lang="en-US" sz="2000" dirty="0" smtClean="0">
                <a:latin typeface="Courier"/>
                <a:cs typeface="Courier"/>
              </a:rPr>
              <a:t>ATA_GGAAAAGAAGAATTAAATTGAACAGT_TTACAATTAATGACTGTATTA</a:t>
            </a:r>
            <a:endParaRPr lang="en-US" sz="2000" dirty="0">
              <a:latin typeface="Courier"/>
              <a:cs typeface="Courier"/>
            </a:endParaRPr>
          </a:p>
          <a:p>
            <a:r>
              <a:rPr lang="en-US" sz="2000" dirty="0" smtClean="0">
                <a:latin typeface="Courier"/>
                <a:cs typeface="Courier"/>
              </a:rPr>
              <a:t>||</a:t>
            </a:r>
            <a:r>
              <a:rPr lang="en-US" sz="2000" dirty="0">
                <a:latin typeface="Courier"/>
                <a:cs typeface="Courier"/>
              </a:rPr>
              <a:t>|</a:t>
            </a:r>
            <a:r>
              <a:rPr lang="en-US" sz="2000" dirty="0" smtClean="0">
                <a:latin typeface="Courier"/>
                <a:cs typeface="Courier"/>
              </a:rPr>
              <a:t> </a:t>
            </a:r>
            <a:r>
              <a:rPr lang="en-US" sz="2000" dirty="0">
                <a:latin typeface="Courier"/>
                <a:cs typeface="Courier"/>
              </a:rPr>
              <a:t>|| |   |||||||||  ||</a:t>
            </a:r>
            <a:r>
              <a:rPr lang="en-US" sz="2000" dirty="0" smtClean="0">
                <a:latin typeface="Courier"/>
                <a:cs typeface="Courier"/>
              </a:rPr>
              <a:t>||</a:t>
            </a:r>
            <a:r>
              <a:rPr lang="en-US" sz="2000" dirty="0">
                <a:latin typeface="Courier"/>
                <a:cs typeface="Courier"/>
              </a:rPr>
              <a:t>|||| || |||  ||| ||   |||</a:t>
            </a:r>
            <a:r>
              <a:rPr lang="en-US" sz="2000" dirty="0" smtClean="0">
                <a:latin typeface="Courier"/>
                <a:cs typeface="Courier"/>
              </a:rPr>
              <a:t>|</a:t>
            </a:r>
            <a:endParaRPr lang="en-US" sz="2000" dirty="0">
              <a:latin typeface="Courier"/>
              <a:cs typeface="Courier"/>
            </a:endParaRPr>
          </a:p>
          <a:p>
            <a:r>
              <a:rPr lang="en-US" sz="2000" dirty="0" smtClean="0">
                <a:latin typeface="Courier"/>
                <a:cs typeface="Courier"/>
              </a:rPr>
              <a:t>ATATGGGA___AAGAATTAAGGTGAACAGTCTTCCAA__AAT_AC_ACATTA</a:t>
            </a:r>
            <a:endParaRPr lang="en-US" sz="2000" dirty="0">
              <a:latin typeface="Courier"/>
              <a:cs typeface="Courier"/>
            </a:endParaRPr>
          </a:p>
          <a:p>
            <a:endParaRPr lang="en-US" sz="2000" dirty="0" smtClean="0"/>
          </a:p>
          <a:p>
            <a:r>
              <a:rPr lang="en-US" sz="2400" u="sng" dirty="0" smtClean="0"/>
              <a:t>Global </a:t>
            </a:r>
            <a:r>
              <a:rPr lang="en-US" sz="2400" u="sng" dirty="0"/>
              <a:t>alignment: 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Examine many placement for sequence (genome-wide)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Maximize matches &amp; length/</a:t>
            </a:r>
            <a:r>
              <a:rPr lang="en-US" sz="2400" dirty="0"/>
              <a:t>minimize mismatches &amp; </a:t>
            </a:r>
            <a:r>
              <a:rPr lang="en-US" sz="2400" dirty="0" smtClean="0"/>
              <a:t>gaps(?)</a:t>
            </a:r>
            <a:endParaRPr lang="en-US" sz="2400" dirty="0"/>
          </a:p>
          <a:p>
            <a:r>
              <a:rPr lang="en-US" sz="2400" b="1" dirty="0"/>
              <a:t>=&gt; In essence: </a:t>
            </a:r>
            <a:r>
              <a:rPr lang="en-US" sz="2400" b="1" dirty="0" smtClean="0"/>
              <a:t>where to find best hit(s) </a:t>
            </a:r>
            <a:endParaRPr lang="en-US" sz="2400" b="1" dirty="0">
              <a:latin typeface="Courier"/>
              <a:cs typeface="Courier"/>
            </a:endParaRPr>
          </a:p>
          <a:p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502255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576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>
                <a:latin typeface="Helvetica" charset="0"/>
                <a:ea typeface="ＭＳ Ｐゴシック" charset="0"/>
                <a:cs typeface="ＭＳ Ｐゴシック" charset="0"/>
              </a:rPr>
              <a:t>Battleship search for alignments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62400" y="1600200"/>
            <a:ext cx="4800600" cy="2057400"/>
          </a:xfrm>
        </p:spPr>
        <p:txBody>
          <a:bodyPr>
            <a:normAutofit fontScale="70000" lnSpcReduction="20000"/>
          </a:bodyPr>
          <a:lstStyle/>
          <a:p>
            <a:pPr marL="0" indent="0" eaLnBrk="1" hangingPunct="1">
              <a:buFontTx/>
              <a:buNone/>
            </a:pPr>
            <a:r>
              <a:rPr lang="en-US">
                <a:latin typeface="Helvetica" charset="0"/>
                <a:ea typeface="ＭＳ Ｐゴシック" charset="0"/>
                <a:cs typeface="ＭＳ Ｐゴシック" charset="0"/>
              </a:rPr>
              <a:t>Avoid searching all pairs of query and target sequences:</a:t>
            </a:r>
          </a:p>
          <a:p>
            <a:pPr marL="0" indent="0" eaLnBrk="1" hangingPunct="1">
              <a:buFontTx/>
              <a:buNone/>
            </a:pPr>
            <a:endParaRPr lang="en-US">
              <a:latin typeface="Helvetica" charset="0"/>
              <a:ea typeface="ＭＳ Ｐゴシック" charset="0"/>
              <a:cs typeface="ＭＳ Ｐゴシック" charset="0"/>
            </a:endParaRPr>
          </a:p>
          <a:p>
            <a:pPr marL="0" indent="0" eaLnBrk="1" hangingPunct="1">
              <a:buFontTx/>
              <a:buNone/>
            </a:pPr>
            <a:r>
              <a:rPr lang="en-US">
                <a:latin typeface="Helvetica" charset="0"/>
                <a:ea typeface="ＭＳ Ｐゴシック" charset="0"/>
                <a:cs typeface="ＭＳ Ｐゴシック" charset="0"/>
              </a:rPr>
              <a:t>Exploit the fact that order and orientation of homologous sequences are highly conserved </a:t>
            </a:r>
          </a:p>
          <a:p>
            <a:pPr marL="0" indent="0" eaLnBrk="1" hangingPunct="1">
              <a:buFontTx/>
              <a:buNone/>
            </a:pPr>
            <a:endParaRPr lang="en-US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6628" name="Rectangle 6"/>
          <p:cNvSpPr>
            <a:spLocks noChangeArrowheads="1"/>
          </p:cNvSpPr>
          <p:nvPr/>
        </p:nvSpPr>
        <p:spPr bwMode="auto">
          <a:xfrm>
            <a:off x="3962400" y="3505200"/>
            <a:ext cx="48006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buFontTx/>
              <a:buAutoNum type="arabicParenR"/>
            </a:pPr>
            <a:r>
              <a:rPr lang="en-US" sz="1800">
                <a:latin typeface="Helvetica" charset="0"/>
              </a:rPr>
              <a:t>Map genomes onto a 2-dimensional grid</a:t>
            </a:r>
          </a:p>
          <a:p>
            <a:pPr marL="342900" indent="-342900" eaLnBrk="1" hangingPunct="1">
              <a:buFontTx/>
              <a:buAutoNum type="arabicParenR"/>
            </a:pPr>
            <a:r>
              <a:rPr lang="en-US" sz="1800">
                <a:latin typeface="Helvetica" charset="0"/>
              </a:rPr>
              <a:t>Each pixel represents 4096x4096 bp</a:t>
            </a:r>
          </a:p>
          <a:p>
            <a:pPr marL="342900" indent="-342900" eaLnBrk="1" hangingPunct="1">
              <a:buFontTx/>
              <a:buAutoNum type="arabicParenR"/>
            </a:pPr>
            <a:r>
              <a:rPr lang="en-US" sz="1800">
                <a:latin typeface="Helvetica" charset="0"/>
              </a:rPr>
              <a:t>Several full line searches to find initial set of </a:t>
            </a:r>
            <a:r>
              <a:rPr lang="ja-JP" altLang="en-US" sz="1800">
                <a:latin typeface="Helvetica" charset="0"/>
              </a:rPr>
              <a:t>“</a:t>
            </a:r>
            <a:r>
              <a:rPr lang="en-US" sz="1800">
                <a:latin typeface="Helvetica" charset="0"/>
              </a:rPr>
              <a:t>hits</a:t>
            </a:r>
            <a:r>
              <a:rPr lang="ja-JP" altLang="en-US" sz="1800">
                <a:latin typeface="Helvetica" charset="0"/>
              </a:rPr>
              <a:t>”</a:t>
            </a:r>
            <a:r>
              <a:rPr lang="en-US" sz="1800">
                <a:latin typeface="Helvetica" charset="0"/>
              </a:rPr>
              <a:t> - pixels that survive synteny filter</a:t>
            </a:r>
          </a:p>
          <a:p>
            <a:pPr marL="342900" indent="-342900" eaLnBrk="1" hangingPunct="1">
              <a:buFontTx/>
              <a:buAutoNum type="arabicParenR"/>
            </a:pPr>
            <a:r>
              <a:rPr lang="en-US" sz="1800">
                <a:latin typeface="Helvetica" charset="0"/>
              </a:rPr>
              <a:t>Prioritize pixels bordering hits for subsequent search</a:t>
            </a:r>
          </a:p>
        </p:txBody>
      </p:sp>
      <p:pic>
        <p:nvPicPr>
          <p:cNvPr id="26629" name="Picture 7" descr="USS_Texas_BB-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1066800"/>
            <a:ext cx="2362200" cy="226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8" descr="battleship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3538538"/>
            <a:ext cx="2409825" cy="240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83943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Helvetica" charset="0"/>
                <a:ea typeface="ＭＳ Ｐゴシック" charset="0"/>
                <a:cs typeface="ＭＳ Ｐゴシック" charset="0"/>
              </a:rPr>
              <a:t>Battleship parallelization</a:t>
            </a:r>
          </a:p>
        </p:txBody>
      </p:sp>
      <p:sp>
        <p:nvSpPr>
          <p:cNvPr id="28676" name="Rectangle 6"/>
          <p:cNvSpPr>
            <a:spLocks noChangeArrowheads="1"/>
          </p:cNvSpPr>
          <p:nvPr/>
        </p:nvSpPr>
        <p:spPr bwMode="auto">
          <a:xfrm>
            <a:off x="320675" y="1752600"/>
            <a:ext cx="41148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/>
            <a:endParaRPr lang="en-US" sz="1800">
              <a:latin typeface="Helvetica" charset="0"/>
            </a:endParaRPr>
          </a:p>
          <a:p>
            <a:pPr marL="342900" indent="-342900" eaLnBrk="1" hangingPunct="1">
              <a:buFontTx/>
              <a:buChar char="–"/>
            </a:pPr>
            <a:r>
              <a:rPr lang="en-US" sz="1800">
                <a:latin typeface="Helvetica" charset="0"/>
              </a:rPr>
              <a:t>Pixels are distributed to parallel search processes</a:t>
            </a:r>
          </a:p>
          <a:p>
            <a:pPr marL="342900" indent="-342900" eaLnBrk="1" hangingPunct="1">
              <a:buFontTx/>
              <a:buChar char="–"/>
            </a:pPr>
            <a:r>
              <a:rPr lang="en-US" sz="1800">
                <a:latin typeface="Helvetica" charset="0"/>
              </a:rPr>
              <a:t>Central process maintains priority queue and constantly updates map of grid</a:t>
            </a:r>
          </a:p>
          <a:p>
            <a:pPr marL="342900" indent="-342900" eaLnBrk="1" hangingPunct="1">
              <a:buFontTx/>
              <a:buChar char="–"/>
            </a:pPr>
            <a:r>
              <a:rPr lang="en-US" sz="1800">
                <a:latin typeface="Helvetica" charset="0"/>
              </a:rPr>
              <a:t>Pixels bordering hits are prioritized for search</a:t>
            </a:r>
          </a:p>
          <a:p>
            <a:pPr marL="342900" indent="-342900" eaLnBrk="1" hangingPunct="1">
              <a:buFontTx/>
              <a:buChar char="–"/>
            </a:pPr>
            <a:r>
              <a:rPr lang="en-US" sz="1800">
                <a:latin typeface="Helvetica" charset="0"/>
              </a:rPr>
              <a:t>As processes return, new processes are farmed out to search high-priority pixels</a:t>
            </a:r>
          </a:p>
          <a:p>
            <a:pPr marL="342900" indent="-342900" eaLnBrk="1" hangingPunct="1">
              <a:buFontTx/>
              <a:buChar char="–"/>
            </a:pPr>
            <a:r>
              <a:rPr lang="en-US" sz="1800">
                <a:latin typeface="Helvetica" charset="0"/>
              </a:rPr>
              <a:t>When there are not enough high-ranking pixels in the queue, more initiation points are searched</a:t>
            </a:r>
          </a:p>
          <a:p>
            <a:pPr marL="342900" indent="-342900" eaLnBrk="1" hangingPunct="1">
              <a:buFontTx/>
              <a:buChar char="–"/>
            </a:pPr>
            <a:endParaRPr lang="en-US" sz="1800">
              <a:latin typeface="Helvetica" charset="0"/>
            </a:endParaRPr>
          </a:p>
        </p:txBody>
      </p:sp>
      <p:pic>
        <p:nvPicPr>
          <p:cNvPr id="28677" name="Picture 7" descr="battleshi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514600"/>
            <a:ext cx="4114800" cy="411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7438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>
                <a:latin typeface="Helvetica" charset="0"/>
                <a:ea typeface="ＭＳ Ｐゴシック" charset="0"/>
                <a:cs typeface="ＭＳ Ｐゴシック" charset="0"/>
              </a:rPr>
              <a:t>Dynamic parallelization: master-and-slave model</a:t>
            </a:r>
          </a:p>
        </p:txBody>
      </p:sp>
      <p:pic>
        <p:nvPicPr>
          <p:cNvPr id="30723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5160664"/>
            <a:ext cx="914400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313064"/>
            <a:ext cx="7874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5236864"/>
            <a:ext cx="1016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5160664"/>
            <a:ext cx="10160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579264"/>
            <a:ext cx="18002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5236864"/>
            <a:ext cx="7874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9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5236864"/>
            <a:ext cx="7874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0730" name="Straight Arrow Connector 12"/>
          <p:cNvCxnSpPr>
            <a:cxnSpLocks noChangeShapeType="1"/>
          </p:cNvCxnSpPr>
          <p:nvPr/>
        </p:nvCxnSpPr>
        <p:spPr bwMode="auto">
          <a:xfrm rot="10800000" flipV="1">
            <a:off x="1524000" y="3027064"/>
            <a:ext cx="2286000" cy="2209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31" name="Straight Arrow Connector 13"/>
          <p:cNvCxnSpPr>
            <a:cxnSpLocks noChangeShapeType="1"/>
          </p:cNvCxnSpPr>
          <p:nvPr/>
        </p:nvCxnSpPr>
        <p:spPr bwMode="auto">
          <a:xfrm rot="5400000">
            <a:off x="2476500" y="3598564"/>
            <a:ext cx="2133600" cy="1143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32" name="Straight Arrow Connector 14"/>
          <p:cNvCxnSpPr>
            <a:cxnSpLocks noChangeShapeType="1"/>
          </p:cNvCxnSpPr>
          <p:nvPr/>
        </p:nvCxnSpPr>
        <p:spPr bwMode="auto">
          <a:xfrm rot="5400000">
            <a:off x="3200400" y="4093864"/>
            <a:ext cx="2133600" cy="152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33" name="Straight Arrow Connector 15"/>
          <p:cNvCxnSpPr>
            <a:cxnSpLocks noChangeShapeType="1"/>
          </p:cNvCxnSpPr>
          <p:nvPr/>
        </p:nvCxnSpPr>
        <p:spPr bwMode="auto">
          <a:xfrm rot="16200000" flipH="1">
            <a:off x="4838700" y="3293764"/>
            <a:ext cx="2057400" cy="1676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34" name="Straight Arrow Connector 16"/>
          <p:cNvCxnSpPr>
            <a:cxnSpLocks noChangeShapeType="1"/>
          </p:cNvCxnSpPr>
          <p:nvPr/>
        </p:nvCxnSpPr>
        <p:spPr bwMode="auto">
          <a:xfrm rot="16200000" flipH="1">
            <a:off x="4152900" y="3750964"/>
            <a:ext cx="1981200" cy="838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35" name="Straight Arrow Connector 17"/>
          <p:cNvCxnSpPr>
            <a:cxnSpLocks noChangeShapeType="1"/>
          </p:cNvCxnSpPr>
          <p:nvPr/>
        </p:nvCxnSpPr>
        <p:spPr bwMode="auto">
          <a:xfrm>
            <a:off x="5181600" y="2874664"/>
            <a:ext cx="2667000" cy="2286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736" name="TextBox 15"/>
          <p:cNvSpPr txBox="1">
            <a:spLocks noChangeArrowheads="1"/>
          </p:cNvSpPr>
          <p:nvPr/>
        </p:nvSpPr>
        <p:spPr bwMode="auto">
          <a:xfrm>
            <a:off x="838200" y="2646064"/>
            <a:ext cx="25749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r>
              <a:rPr lang="en-US" sz="1800" dirty="0"/>
              <a:t>Distribute jobs to CPUs </a:t>
            </a:r>
          </a:p>
          <a:p>
            <a:r>
              <a:rPr lang="en-US" sz="1800" dirty="0"/>
              <a:t>(multi-CPU machine, </a:t>
            </a:r>
          </a:p>
          <a:p>
            <a:r>
              <a:rPr lang="en-US" sz="1800" dirty="0"/>
              <a:t>Server farm)</a:t>
            </a:r>
          </a:p>
        </p:txBody>
      </p:sp>
      <p:sp>
        <p:nvSpPr>
          <p:cNvPr id="30737" name="TextBox 16"/>
          <p:cNvSpPr txBox="1">
            <a:spLocks noChangeArrowheads="1"/>
          </p:cNvSpPr>
          <p:nvPr/>
        </p:nvSpPr>
        <p:spPr bwMode="auto">
          <a:xfrm>
            <a:off x="5700713" y="2493664"/>
            <a:ext cx="27574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r>
              <a:rPr lang="en-US" sz="1800"/>
              <a:t>Dynamic communication </a:t>
            </a:r>
          </a:p>
          <a:p>
            <a:r>
              <a:rPr lang="en-US" sz="1800"/>
              <a:t>channel (TCP/IP) across</a:t>
            </a:r>
          </a:p>
          <a:p>
            <a:r>
              <a:rPr lang="en-US" sz="1800"/>
              <a:t>the network</a:t>
            </a:r>
          </a:p>
          <a:p>
            <a:endParaRPr lang="en-US" sz="1800"/>
          </a:p>
        </p:txBody>
      </p:sp>
      <p:sp>
        <p:nvSpPr>
          <p:cNvPr id="30738" name="TextBox 17"/>
          <p:cNvSpPr txBox="1">
            <a:spLocks noChangeArrowheads="1"/>
          </p:cNvSpPr>
          <p:nvPr/>
        </p:nvSpPr>
        <p:spPr bwMode="auto">
          <a:xfrm>
            <a:off x="990600" y="6227464"/>
            <a:ext cx="7385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r>
              <a:rPr lang="en-US" sz="1800"/>
              <a:t>Slaves initialize once (expensive!), request directives, send back results </a:t>
            </a:r>
          </a:p>
        </p:txBody>
      </p:sp>
      <p:sp>
        <p:nvSpPr>
          <p:cNvPr id="30739" name="TextBox 18"/>
          <p:cNvSpPr txBox="1">
            <a:spLocks noChangeArrowheads="1"/>
          </p:cNvSpPr>
          <p:nvPr/>
        </p:nvSpPr>
        <p:spPr bwMode="auto">
          <a:xfrm>
            <a:off x="5334000" y="1807864"/>
            <a:ext cx="1835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r>
              <a:rPr lang="en-US">
                <a:latin typeface="BlairMdITC TT-Medium" charset="0"/>
                <a:cs typeface="BlairMdITC TT-Medium" charset="0"/>
              </a:rPr>
              <a:t>Master</a:t>
            </a:r>
          </a:p>
        </p:txBody>
      </p:sp>
      <p:sp>
        <p:nvSpPr>
          <p:cNvPr id="30740" name="TextBox 19"/>
          <p:cNvSpPr txBox="1">
            <a:spLocks noChangeArrowheads="1"/>
          </p:cNvSpPr>
          <p:nvPr/>
        </p:nvSpPr>
        <p:spPr bwMode="auto">
          <a:xfrm>
            <a:off x="381000" y="4703464"/>
            <a:ext cx="17129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r>
              <a:rPr lang="en-US">
                <a:latin typeface="BlairMdITC TT-Medium" charset="0"/>
                <a:cs typeface="BlairMdITC TT-Medium" charset="0"/>
              </a:rPr>
              <a:t>Slaves</a:t>
            </a:r>
          </a:p>
        </p:txBody>
      </p:sp>
    </p:spTree>
    <p:extLst>
      <p:ext uri="{BB962C8B-B14F-4D97-AF65-F5344CB8AC3E}">
        <p14:creationId xmlns:p14="http://schemas.microsoft.com/office/powerpoint/2010/main" val="3186946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>
                <a:latin typeface="Helvetica" charset="0"/>
                <a:ea typeface="ＭＳ Ｐゴシック" charset="0"/>
                <a:cs typeface="ＭＳ Ｐゴシック" charset="0"/>
              </a:rPr>
              <a:t>Master: constantly update priority queue</a:t>
            </a:r>
          </a:p>
        </p:txBody>
      </p:sp>
      <p:sp>
        <p:nvSpPr>
          <p:cNvPr id="32771" name="TextBox 15"/>
          <p:cNvSpPr txBox="1">
            <a:spLocks noChangeArrowheads="1"/>
          </p:cNvSpPr>
          <p:nvPr/>
        </p:nvSpPr>
        <p:spPr bwMode="auto">
          <a:xfrm>
            <a:off x="533400" y="1600200"/>
            <a:ext cx="4429125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>
              <a:buFontTx/>
              <a:buChar char="-"/>
            </a:pPr>
            <a:r>
              <a:rPr lang="en-US" sz="1800"/>
              <a:t> Collect and merge slave output</a:t>
            </a:r>
          </a:p>
          <a:p>
            <a:pPr>
              <a:buFontTx/>
              <a:buChar char="-"/>
            </a:pPr>
            <a:r>
              <a:rPr lang="en-US" sz="1800"/>
              <a:t> Build global priority queue</a:t>
            </a:r>
          </a:p>
          <a:p>
            <a:pPr>
              <a:buFontTx/>
              <a:buChar char="-"/>
            </a:pPr>
            <a:r>
              <a:rPr lang="en-US" sz="1800"/>
              <a:t> Push onto communication stack</a:t>
            </a:r>
          </a:p>
          <a:p>
            <a:pPr>
              <a:buFontTx/>
              <a:buChar char="-"/>
            </a:pPr>
            <a:r>
              <a:rPr lang="en-US" sz="1800"/>
              <a:t> Wait for slaves to pick up coordinates</a:t>
            </a:r>
          </a:p>
          <a:p>
            <a:pPr>
              <a:buFontTx/>
              <a:buChar char="-"/>
            </a:pPr>
            <a:r>
              <a:rPr lang="en-US" sz="1800"/>
              <a:t> Mark coordinates being processed</a:t>
            </a:r>
          </a:p>
          <a:p>
            <a:pPr>
              <a:buFontTx/>
              <a:buChar char="-"/>
            </a:pPr>
            <a:r>
              <a:rPr lang="en-US" sz="1800"/>
              <a:t> Check for backup strategy (blind search)</a:t>
            </a:r>
          </a:p>
          <a:p>
            <a:pPr>
              <a:buFontTx/>
              <a:buChar char="-"/>
            </a:pPr>
            <a:r>
              <a:rPr lang="en-US" sz="1800"/>
              <a:t> Check for exit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5257800" y="1828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5562600" y="1828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867400" y="1828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257800" y="2133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562600" y="2133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67400" y="2133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5257800" y="2438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5562600" y="2438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5867400" y="2438400"/>
            <a:ext cx="304800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5257800" y="2743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5562600" y="2743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5867400" y="2743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5257800" y="30480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5562600" y="30480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867400" y="30480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257800" y="3352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562600" y="3352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5867400" y="3352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6172200" y="1828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6477000" y="1828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6781800" y="1828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6172200" y="2133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6477000" y="2133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6781800" y="2133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6172200" y="2438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6477000" y="2438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6781800" y="2438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6172200" y="2743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6477000" y="2743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6781800" y="2743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6172200" y="30480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6477000" y="30480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6781800" y="30480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6172200" y="3352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6477000" y="3352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6781800" y="3352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5257800" y="3657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5562600" y="3657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5867400" y="3657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257800" y="3962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5562600" y="3962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5867400" y="3962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5257800" y="4267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5562600" y="4267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5867400" y="4267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6172200" y="3657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6477000" y="3657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6781800" y="3657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6172200" y="3962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477000" y="3962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6781800" y="3962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6172200" y="4267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6477000" y="4267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781800" y="4267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7086600" y="1828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7391400" y="1828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7696200" y="1828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7086600" y="2133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7391400" y="2133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7696200" y="2133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7086600" y="2438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7391400" y="2438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7696200" y="2438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7086600" y="2743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7391400" y="2743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7696200" y="2743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7086600" y="30480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7391400" y="30480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7696200" y="30480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7086600" y="3352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7391400" y="3352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7696200" y="3352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7086600" y="3657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7391400" y="3657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94" name="Rectangle 93"/>
          <p:cNvSpPr/>
          <p:nvPr/>
        </p:nvSpPr>
        <p:spPr bwMode="auto">
          <a:xfrm>
            <a:off x="7696200" y="3657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95" name="Rectangle 94"/>
          <p:cNvSpPr/>
          <p:nvPr/>
        </p:nvSpPr>
        <p:spPr bwMode="auto">
          <a:xfrm>
            <a:off x="7086600" y="3962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96" name="Rectangle 95"/>
          <p:cNvSpPr/>
          <p:nvPr/>
        </p:nvSpPr>
        <p:spPr bwMode="auto">
          <a:xfrm>
            <a:off x="7391400" y="3962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97" name="Rectangle 96"/>
          <p:cNvSpPr/>
          <p:nvPr/>
        </p:nvSpPr>
        <p:spPr bwMode="auto">
          <a:xfrm>
            <a:off x="7696200" y="3962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7086600" y="4267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7391400" y="4267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0" name="Rectangle 99"/>
          <p:cNvSpPr/>
          <p:nvPr/>
        </p:nvSpPr>
        <p:spPr bwMode="auto">
          <a:xfrm>
            <a:off x="7696200" y="4267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1" name="Rectangle 100"/>
          <p:cNvSpPr/>
          <p:nvPr/>
        </p:nvSpPr>
        <p:spPr bwMode="auto">
          <a:xfrm>
            <a:off x="6172200" y="3657600"/>
            <a:ext cx="304800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2" name="Rectangle 101"/>
          <p:cNvSpPr/>
          <p:nvPr/>
        </p:nvSpPr>
        <p:spPr bwMode="auto">
          <a:xfrm>
            <a:off x="7086600" y="2743200"/>
            <a:ext cx="304800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32855" name="Straight Connector 103"/>
          <p:cNvCxnSpPr>
            <a:cxnSpLocks noChangeShapeType="1"/>
          </p:cNvCxnSpPr>
          <p:nvPr/>
        </p:nvCxnSpPr>
        <p:spPr bwMode="auto">
          <a:xfrm flipV="1">
            <a:off x="6191250" y="3686175"/>
            <a:ext cx="22860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856" name="Straight Connector 105"/>
          <p:cNvCxnSpPr>
            <a:cxnSpLocks noChangeShapeType="1"/>
          </p:cNvCxnSpPr>
          <p:nvPr/>
        </p:nvCxnSpPr>
        <p:spPr bwMode="auto">
          <a:xfrm flipV="1">
            <a:off x="7162800" y="2819400"/>
            <a:ext cx="22860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857" name="Straight Connector 106"/>
          <p:cNvCxnSpPr>
            <a:cxnSpLocks noChangeShapeType="1"/>
          </p:cNvCxnSpPr>
          <p:nvPr/>
        </p:nvCxnSpPr>
        <p:spPr bwMode="auto">
          <a:xfrm rot="10800000">
            <a:off x="5913438" y="2590800"/>
            <a:ext cx="76200" cy="15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858" name="Straight Arrow Connector 115"/>
          <p:cNvCxnSpPr>
            <a:cxnSpLocks noChangeShapeType="1"/>
          </p:cNvCxnSpPr>
          <p:nvPr/>
        </p:nvCxnSpPr>
        <p:spPr bwMode="auto">
          <a:xfrm rot="5400000">
            <a:off x="1905001" y="1447800"/>
            <a:ext cx="457200" cy="31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859" name="Straight Connector 117"/>
          <p:cNvCxnSpPr>
            <a:cxnSpLocks noChangeShapeType="1"/>
          </p:cNvCxnSpPr>
          <p:nvPr/>
        </p:nvCxnSpPr>
        <p:spPr bwMode="auto">
          <a:xfrm rot="5400000">
            <a:off x="1943101" y="3848100"/>
            <a:ext cx="3810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860" name="Straight Connector 119"/>
          <p:cNvCxnSpPr>
            <a:cxnSpLocks noChangeShapeType="1"/>
          </p:cNvCxnSpPr>
          <p:nvPr/>
        </p:nvCxnSpPr>
        <p:spPr bwMode="auto">
          <a:xfrm rot="10800000">
            <a:off x="457200" y="4038600"/>
            <a:ext cx="16764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861" name="Straight Connector 120"/>
          <p:cNvCxnSpPr>
            <a:cxnSpLocks noChangeShapeType="1"/>
          </p:cNvCxnSpPr>
          <p:nvPr/>
        </p:nvCxnSpPr>
        <p:spPr bwMode="auto">
          <a:xfrm rot="5400000">
            <a:off x="-952499" y="2627312"/>
            <a:ext cx="2819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862" name="Straight Connector 122"/>
          <p:cNvCxnSpPr>
            <a:cxnSpLocks noChangeShapeType="1"/>
          </p:cNvCxnSpPr>
          <p:nvPr/>
        </p:nvCxnSpPr>
        <p:spPr bwMode="auto">
          <a:xfrm rot="10800000">
            <a:off x="457200" y="1219200"/>
            <a:ext cx="16764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068688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>
                <a:latin typeface="Helvetica" charset="0"/>
                <a:ea typeface="ＭＳ Ｐゴシック" charset="0"/>
                <a:cs typeface="ＭＳ Ｐゴシック" charset="0"/>
              </a:rPr>
              <a:t>Master: constantly update priority queue</a:t>
            </a:r>
          </a:p>
        </p:txBody>
      </p:sp>
      <p:sp>
        <p:nvSpPr>
          <p:cNvPr id="34819" name="TextBox 15"/>
          <p:cNvSpPr txBox="1">
            <a:spLocks noChangeArrowheads="1"/>
          </p:cNvSpPr>
          <p:nvPr/>
        </p:nvSpPr>
        <p:spPr bwMode="auto">
          <a:xfrm>
            <a:off x="533400" y="1600200"/>
            <a:ext cx="4429125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>
              <a:buFontTx/>
              <a:buChar char="-"/>
            </a:pPr>
            <a:r>
              <a:rPr lang="en-US" sz="1800"/>
              <a:t> Collect and merge slave output</a:t>
            </a:r>
          </a:p>
          <a:p>
            <a:pPr>
              <a:buFontTx/>
              <a:buChar char="-"/>
            </a:pPr>
            <a:r>
              <a:rPr lang="en-US" sz="1800"/>
              <a:t> Build global priority queue</a:t>
            </a:r>
          </a:p>
          <a:p>
            <a:pPr>
              <a:buFontTx/>
              <a:buChar char="-"/>
            </a:pPr>
            <a:r>
              <a:rPr lang="en-US" sz="1800"/>
              <a:t> Push onto communication stack</a:t>
            </a:r>
          </a:p>
          <a:p>
            <a:pPr>
              <a:buFontTx/>
              <a:buChar char="-"/>
            </a:pPr>
            <a:r>
              <a:rPr lang="en-US" sz="1800"/>
              <a:t> Wait for slaves to pick up coordinates</a:t>
            </a:r>
          </a:p>
          <a:p>
            <a:pPr>
              <a:buFontTx/>
              <a:buChar char="-"/>
            </a:pPr>
            <a:r>
              <a:rPr lang="en-US" sz="1800"/>
              <a:t> Mark coordinates being processed</a:t>
            </a:r>
          </a:p>
          <a:p>
            <a:pPr>
              <a:buFontTx/>
              <a:buChar char="-"/>
            </a:pPr>
            <a:r>
              <a:rPr lang="en-US" sz="1800"/>
              <a:t> Check for backup strategy (blind search)</a:t>
            </a:r>
          </a:p>
          <a:p>
            <a:pPr>
              <a:buFontTx/>
              <a:buChar char="-"/>
            </a:pPr>
            <a:r>
              <a:rPr lang="en-US" sz="1800"/>
              <a:t> Check for exit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5257800" y="1828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5562600" y="1828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867400" y="1828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257800" y="2133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562600" y="2133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67400" y="2133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5257800" y="2438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5562600" y="2438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5867400" y="2438400"/>
            <a:ext cx="304800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5257800" y="2743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5562600" y="2743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5867400" y="2743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5257800" y="30480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5562600" y="30480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867400" y="30480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257800" y="3352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562600" y="3352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5867400" y="3352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6172200" y="1828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6477000" y="1828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6781800" y="1828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6172200" y="2133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6477000" y="2133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6781800" y="2133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6172200" y="2438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6477000" y="2438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6781800" y="2438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6172200" y="2743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6477000" y="2743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6781800" y="2743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6172200" y="30480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6477000" y="30480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6781800" y="30480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6172200" y="3352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6477000" y="3352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6781800" y="3352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5257800" y="3657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5562600" y="3657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5867400" y="3657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257800" y="3962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5562600" y="3962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5867400" y="3962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5257800" y="4267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5562600" y="4267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5867400" y="4267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6172200" y="3657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6477000" y="3657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6781800" y="3657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6172200" y="3962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477000" y="3962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6781800" y="3962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6172200" y="4267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6477000" y="4267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781800" y="4267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7086600" y="1828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7391400" y="1828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7696200" y="1828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7086600" y="2133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7391400" y="2133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7696200" y="2133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7086600" y="2438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7391400" y="2438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7696200" y="2438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7086600" y="2743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7391400" y="2743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7696200" y="2743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7086600" y="30480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7391400" y="30480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7696200" y="30480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7086600" y="3352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7391400" y="3352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7696200" y="33528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7086600" y="3657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7391400" y="3657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94" name="Rectangle 93"/>
          <p:cNvSpPr/>
          <p:nvPr/>
        </p:nvSpPr>
        <p:spPr bwMode="auto">
          <a:xfrm>
            <a:off x="7696200" y="36576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95" name="Rectangle 94"/>
          <p:cNvSpPr/>
          <p:nvPr/>
        </p:nvSpPr>
        <p:spPr bwMode="auto">
          <a:xfrm>
            <a:off x="7086600" y="3962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96" name="Rectangle 95"/>
          <p:cNvSpPr/>
          <p:nvPr/>
        </p:nvSpPr>
        <p:spPr bwMode="auto">
          <a:xfrm>
            <a:off x="7391400" y="3962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97" name="Rectangle 96"/>
          <p:cNvSpPr/>
          <p:nvPr/>
        </p:nvSpPr>
        <p:spPr bwMode="auto">
          <a:xfrm>
            <a:off x="7696200" y="39624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7086600" y="4267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7391400" y="4267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0" name="Rectangle 99"/>
          <p:cNvSpPr/>
          <p:nvPr/>
        </p:nvSpPr>
        <p:spPr bwMode="auto">
          <a:xfrm>
            <a:off x="7696200" y="4267200"/>
            <a:ext cx="304800" cy="304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1" name="Rectangle 100"/>
          <p:cNvSpPr/>
          <p:nvPr/>
        </p:nvSpPr>
        <p:spPr bwMode="auto">
          <a:xfrm>
            <a:off x="6172200" y="3657600"/>
            <a:ext cx="304800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2" name="Rectangle 101"/>
          <p:cNvSpPr/>
          <p:nvPr/>
        </p:nvSpPr>
        <p:spPr bwMode="auto">
          <a:xfrm>
            <a:off x="7086600" y="2743200"/>
            <a:ext cx="304800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34903" name="Straight Connector 103"/>
          <p:cNvCxnSpPr>
            <a:cxnSpLocks noChangeShapeType="1"/>
          </p:cNvCxnSpPr>
          <p:nvPr/>
        </p:nvCxnSpPr>
        <p:spPr bwMode="auto">
          <a:xfrm flipV="1">
            <a:off x="6191250" y="3686175"/>
            <a:ext cx="22860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904" name="Straight Connector 105"/>
          <p:cNvCxnSpPr>
            <a:cxnSpLocks noChangeShapeType="1"/>
          </p:cNvCxnSpPr>
          <p:nvPr/>
        </p:nvCxnSpPr>
        <p:spPr bwMode="auto">
          <a:xfrm flipV="1">
            <a:off x="7162800" y="2819400"/>
            <a:ext cx="22860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905" name="Straight Connector 106"/>
          <p:cNvCxnSpPr>
            <a:cxnSpLocks noChangeShapeType="1"/>
          </p:cNvCxnSpPr>
          <p:nvPr/>
        </p:nvCxnSpPr>
        <p:spPr bwMode="auto">
          <a:xfrm rot="10800000">
            <a:off x="5913438" y="2590800"/>
            <a:ext cx="76200" cy="15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906" name="Straight Arrow Connector 115"/>
          <p:cNvCxnSpPr>
            <a:cxnSpLocks noChangeShapeType="1"/>
          </p:cNvCxnSpPr>
          <p:nvPr/>
        </p:nvCxnSpPr>
        <p:spPr bwMode="auto">
          <a:xfrm rot="5400000">
            <a:off x="1905001" y="1447800"/>
            <a:ext cx="457200" cy="31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907" name="Straight Connector 117"/>
          <p:cNvCxnSpPr>
            <a:cxnSpLocks noChangeShapeType="1"/>
          </p:cNvCxnSpPr>
          <p:nvPr/>
        </p:nvCxnSpPr>
        <p:spPr bwMode="auto">
          <a:xfrm rot="5400000">
            <a:off x="1943101" y="3848100"/>
            <a:ext cx="3810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908" name="Straight Connector 119"/>
          <p:cNvCxnSpPr>
            <a:cxnSpLocks noChangeShapeType="1"/>
          </p:cNvCxnSpPr>
          <p:nvPr/>
        </p:nvCxnSpPr>
        <p:spPr bwMode="auto">
          <a:xfrm rot="10800000">
            <a:off x="457200" y="4038600"/>
            <a:ext cx="16764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909" name="Straight Connector 120"/>
          <p:cNvCxnSpPr>
            <a:cxnSpLocks noChangeShapeType="1"/>
          </p:cNvCxnSpPr>
          <p:nvPr/>
        </p:nvCxnSpPr>
        <p:spPr bwMode="auto">
          <a:xfrm rot="5400000">
            <a:off x="-952499" y="2627312"/>
            <a:ext cx="2819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910" name="Straight Connector 122"/>
          <p:cNvCxnSpPr>
            <a:cxnSpLocks noChangeShapeType="1"/>
          </p:cNvCxnSpPr>
          <p:nvPr/>
        </p:nvCxnSpPr>
        <p:spPr bwMode="auto">
          <a:xfrm rot="10800000">
            <a:off x="457200" y="1219200"/>
            <a:ext cx="16764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3" name="Rectangle 102"/>
          <p:cNvSpPr/>
          <p:nvPr/>
        </p:nvSpPr>
        <p:spPr bwMode="auto">
          <a:xfrm>
            <a:off x="6477000" y="3657600"/>
            <a:ext cx="304800" cy="3048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5" name="Rectangle 104"/>
          <p:cNvSpPr/>
          <p:nvPr/>
        </p:nvSpPr>
        <p:spPr bwMode="auto">
          <a:xfrm>
            <a:off x="6172200" y="3352800"/>
            <a:ext cx="304800" cy="3048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8" name="Rectangle 107"/>
          <p:cNvSpPr/>
          <p:nvPr/>
        </p:nvSpPr>
        <p:spPr bwMode="auto">
          <a:xfrm>
            <a:off x="5867400" y="3352800"/>
            <a:ext cx="304800" cy="304800"/>
          </a:xfrm>
          <a:prstGeom prst="rect">
            <a:avLst/>
          </a:prstGeom>
          <a:solidFill>
            <a:schemeClr val="accent1">
              <a:lumMod val="2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9" name="Rectangle 108"/>
          <p:cNvSpPr/>
          <p:nvPr/>
        </p:nvSpPr>
        <p:spPr bwMode="auto">
          <a:xfrm>
            <a:off x="5867400" y="3657600"/>
            <a:ext cx="304800" cy="3048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5867400" y="3962400"/>
            <a:ext cx="304800" cy="304800"/>
          </a:xfrm>
          <a:prstGeom prst="rect">
            <a:avLst/>
          </a:prstGeom>
          <a:solidFill>
            <a:schemeClr val="accent1">
              <a:lumMod val="9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6172200" y="3962400"/>
            <a:ext cx="304800" cy="3048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2" name="Rectangle 111"/>
          <p:cNvSpPr/>
          <p:nvPr/>
        </p:nvSpPr>
        <p:spPr bwMode="auto">
          <a:xfrm>
            <a:off x="6477000" y="3962400"/>
            <a:ext cx="304800" cy="304800"/>
          </a:xfrm>
          <a:prstGeom prst="rect">
            <a:avLst/>
          </a:prstGeom>
          <a:solidFill>
            <a:schemeClr val="accent1">
              <a:lumMod val="2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3" name="Rectangle 112"/>
          <p:cNvSpPr/>
          <p:nvPr/>
        </p:nvSpPr>
        <p:spPr bwMode="auto">
          <a:xfrm>
            <a:off x="6781800" y="2743200"/>
            <a:ext cx="304800" cy="3048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4919" name="Rectangle 113"/>
          <p:cNvSpPr>
            <a:spLocks noChangeArrowheads="1"/>
          </p:cNvSpPr>
          <p:nvPr/>
        </p:nvSpPr>
        <p:spPr bwMode="auto">
          <a:xfrm>
            <a:off x="6781800" y="3048000"/>
            <a:ext cx="304800" cy="304800"/>
          </a:xfrm>
          <a:prstGeom prst="rect">
            <a:avLst/>
          </a:prstGeom>
          <a:solidFill>
            <a:srgbClr val="E0F9F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5" name="Rectangle 114"/>
          <p:cNvSpPr/>
          <p:nvPr/>
        </p:nvSpPr>
        <p:spPr bwMode="auto">
          <a:xfrm>
            <a:off x="7086600" y="3048000"/>
            <a:ext cx="304800" cy="3048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7" name="Rectangle 116"/>
          <p:cNvSpPr/>
          <p:nvPr/>
        </p:nvSpPr>
        <p:spPr bwMode="auto">
          <a:xfrm>
            <a:off x="6781800" y="2438400"/>
            <a:ext cx="304800" cy="304800"/>
          </a:xfrm>
          <a:prstGeom prst="rect">
            <a:avLst/>
          </a:prstGeom>
          <a:solidFill>
            <a:schemeClr val="accent1">
              <a:lumMod val="2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9" name="Rectangle 118"/>
          <p:cNvSpPr/>
          <p:nvPr/>
        </p:nvSpPr>
        <p:spPr bwMode="auto">
          <a:xfrm>
            <a:off x="7086600" y="2438400"/>
            <a:ext cx="304800" cy="3048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4" name="Rectangle 123"/>
          <p:cNvSpPr/>
          <p:nvPr/>
        </p:nvSpPr>
        <p:spPr bwMode="auto">
          <a:xfrm>
            <a:off x="7391400" y="2743200"/>
            <a:ext cx="304800" cy="3048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5" name="Rectangle 124"/>
          <p:cNvSpPr/>
          <p:nvPr/>
        </p:nvSpPr>
        <p:spPr bwMode="auto">
          <a:xfrm>
            <a:off x="7391400" y="2438400"/>
            <a:ext cx="304800" cy="304800"/>
          </a:xfrm>
          <a:prstGeom prst="rect">
            <a:avLst/>
          </a:prstGeom>
          <a:solidFill>
            <a:schemeClr val="accent1">
              <a:lumMod val="9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7391400" y="3048000"/>
            <a:ext cx="304800" cy="304800"/>
          </a:xfrm>
          <a:prstGeom prst="rect">
            <a:avLst/>
          </a:prstGeom>
          <a:solidFill>
            <a:schemeClr val="accent1">
              <a:lumMod val="2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4926" name="Rectangle 126"/>
          <p:cNvSpPr>
            <a:spLocks noChangeArrowheads="1"/>
          </p:cNvSpPr>
          <p:nvPr/>
        </p:nvSpPr>
        <p:spPr bwMode="auto">
          <a:xfrm>
            <a:off x="6477000" y="3352800"/>
            <a:ext cx="304800" cy="304800"/>
          </a:xfrm>
          <a:prstGeom prst="rect">
            <a:avLst/>
          </a:prstGeom>
          <a:solidFill>
            <a:srgbClr val="E0F9F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927" name="Rectangle 126"/>
          <p:cNvSpPr>
            <a:spLocks noChangeArrowheads="1"/>
          </p:cNvSpPr>
          <p:nvPr/>
        </p:nvSpPr>
        <p:spPr bwMode="auto">
          <a:xfrm>
            <a:off x="3962400" y="4343400"/>
            <a:ext cx="304800" cy="304800"/>
          </a:xfrm>
          <a:prstGeom prst="rect">
            <a:avLst/>
          </a:prstGeom>
          <a:solidFill>
            <a:srgbClr val="E0F9F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928" name="Rectangle 126"/>
          <p:cNvSpPr>
            <a:spLocks noChangeArrowheads="1"/>
          </p:cNvSpPr>
          <p:nvPr/>
        </p:nvSpPr>
        <p:spPr bwMode="auto">
          <a:xfrm>
            <a:off x="3962400" y="4648200"/>
            <a:ext cx="304800" cy="304800"/>
          </a:xfrm>
          <a:prstGeom prst="rect">
            <a:avLst/>
          </a:prstGeom>
          <a:solidFill>
            <a:srgbClr val="E0F9F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8" name="Rectangle 117"/>
          <p:cNvSpPr/>
          <p:nvPr/>
        </p:nvSpPr>
        <p:spPr bwMode="auto">
          <a:xfrm>
            <a:off x="3962400" y="4953000"/>
            <a:ext cx="304800" cy="3048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0" name="Rectangle 119"/>
          <p:cNvSpPr/>
          <p:nvPr/>
        </p:nvSpPr>
        <p:spPr bwMode="auto">
          <a:xfrm>
            <a:off x="3962400" y="5257800"/>
            <a:ext cx="304800" cy="3048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3962400" y="5562600"/>
            <a:ext cx="304800" cy="3048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3962400" y="5867400"/>
            <a:ext cx="304800" cy="3048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4933" name="TextBox 122"/>
          <p:cNvSpPr txBox="1">
            <a:spLocks noChangeArrowheads="1"/>
          </p:cNvSpPr>
          <p:nvPr/>
        </p:nvSpPr>
        <p:spPr bwMode="auto">
          <a:xfrm>
            <a:off x="4343400" y="5715000"/>
            <a:ext cx="10652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r>
              <a:rPr lang="en-US"/>
              <a:t>Queue</a:t>
            </a:r>
          </a:p>
        </p:txBody>
      </p:sp>
      <p:sp>
        <p:nvSpPr>
          <p:cNvPr id="127" name="Rectangle 126"/>
          <p:cNvSpPr/>
          <p:nvPr/>
        </p:nvSpPr>
        <p:spPr bwMode="auto">
          <a:xfrm>
            <a:off x="3962400" y="4953000"/>
            <a:ext cx="304800" cy="304800"/>
          </a:xfrm>
          <a:prstGeom prst="rect">
            <a:avLst/>
          </a:prstGeom>
          <a:solidFill>
            <a:schemeClr val="accent1">
              <a:lumMod val="9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8" name="Rectangle 127"/>
          <p:cNvSpPr/>
          <p:nvPr/>
        </p:nvSpPr>
        <p:spPr bwMode="auto">
          <a:xfrm>
            <a:off x="3962400" y="5257800"/>
            <a:ext cx="304800" cy="304800"/>
          </a:xfrm>
          <a:prstGeom prst="rect">
            <a:avLst/>
          </a:prstGeom>
          <a:solidFill>
            <a:schemeClr val="accent1">
              <a:lumMod val="9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265519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dirty="0">
                <a:latin typeface="Helvetica" charset="0"/>
                <a:ea typeface="ＭＳ Ｐゴシック" charset="0"/>
                <a:cs typeface="ＭＳ Ｐゴシック" charset="0"/>
              </a:rPr>
              <a:t>Battleship search: Stickleback vs. </a:t>
            </a:r>
            <a:r>
              <a:rPr lang="en-US" sz="3200" dirty="0" err="1">
                <a:latin typeface="Helvetica" charset="0"/>
                <a:ea typeface="ＭＳ Ｐゴシック" charset="0"/>
                <a:cs typeface="ＭＳ Ｐゴシック" charset="0"/>
              </a:rPr>
              <a:t>Pufferfish</a:t>
            </a:r>
            <a:endParaRPr lang="en-US" sz="3200" dirty="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41987" name="Group 23"/>
          <p:cNvGrpSpPr>
            <a:grpSpLocks/>
          </p:cNvGrpSpPr>
          <p:nvPr/>
        </p:nvGrpSpPr>
        <p:grpSpPr bwMode="auto">
          <a:xfrm>
            <a:off x="381000" y="1516063"/>
            <a:ext cx="8458200" cy="4198937"/>
            <a:chOff x="192" y="907"/>
            <a:chExt cx="5328" cy="2645"/>
          </a:xfrm>
        </p:grpSpPr>
        <p:grpSp>
          <p:nvGrpSpPr>
            <p:cNvPr id="41990" name="Group 18"/>
            <p:cNvGrpSpPr>
              <a:grpSpLocks/>
            </p:cNvGrpSpPr>
            <p:nvPr/>
          </p:nvGrpSpPr>
          <p:grpSpPr bwMode="auto">
            <a:xfrm>
              <a:off x="4401" y="1938"/>
              <a:ext cx="1119" cy="500"/>
              <a:chOff x="4209" y="1938"/>
              <a:chExt cx="1119" cy="500"/>
            </a:xfrm>
          </p:grpSpPr>
          <p:sp>
            <p:nvSpPr>
              <p:cNvPr id="41997" name="Rectangle 10"/>
              <p:cNvSpPr>
                <a:spLocks noChangeArrowheads="1"/>
              </p:cNvSpPr>
              <p:nvPr/>
            </p:nvSpPr>
            <p:spPr bwMode="auto">
              <a:xfrm>
                <a:off x="4272" y="2005"/>
                <a:ext cx="144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998" name="Text Box 11"/>
              <p:cNvSpPr txBox="1">
                <a:spLocks noChangeArrowheads="1"/>
              </p:cNvSpPr>
              <p:nvPr/>
            </p:nvSpPr>
            <p:spPr bwMode="auto">
              <a:xfrm>
                <a:off x="4416" y="1984"/>
                <a:ext cx="907" cy="1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Georgia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Georgia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Georgia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Georgia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Georgia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orgia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orgia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orgia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orgia" charset="0"/>
                    <a:ea typeface="ＭＳ Ｐゴシック" charset="0"/>
                  </a:defRPr>
                </a:lvl9pPr>
              </a:lstStyle>
              <a:p>
                <a:pPr eaLnBrk="1">
                  <a:lnSpc>
                    <a:spcPct val="104000"/>
                  </a:lnSpc>
                  <a:buClr>
                    <a:srgbClr val="000000"/>
                  </a:buClr>
                  <a:buSzPct val="45000"/>
                  <a:buFont typeface="Wingdings" charset="0"/>
                  <a:buNone/>
                </a:pPr>
                <a:r>
                  <a:rPr lang="en-US" sz="1400">
                    <a:latin typeface="Arial" charset="0"/>
                  </a:rPr>
                  <a:t>Pixels searched</a:t>
                </a:r>
              </a:p>
            </p:txBody>
          </p:sp>
          <p:sp>
            <p:nvSpPr>
              <p:cNvPr id="41999" name="Rectangle 13"/>
              <p:cNvSpPr>
                <a:spLocks noChangeArrowheads="1"/>
              </p:cNvSpPr>
              <p:nvPr/>
            </p:nvSpPr>
            <p:spPr bwMode="auto">
              <a:xfrm>
                <a:off x="4272" y="2224"/>
                <a:ext cx="144" cy="144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000" name="Text Box 14"/>
              <p:cNvSpPr txBox="1">
                <a:spLocks noChangeArrowheads="1"/>
              </p:cNvSpPr>
              <p:nvPr/>
            </p:nvSpPr>
            <p:spPr bwMode="auto">
              <a:xfrm>
                <a:off x="4424" y="2203"/>
                <a:ext cx="782" cy="1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Georgia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Georgia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Georgia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Georgia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Georgia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orgia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orgia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orgia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orgia" charset="0"/>
                    <a:ea typeface="ＭＳ Ｐゴシック" charset="0"/>
                  </a:defRPr>
                </a:lvl9pPr>
              </a:lstStyle>
              <a:p>
                <a:pPr eaLnBrk="1">
                  <a:lnSpc>
                    <a:spcPct val="104000"/>
                  </a:lnSpc>
                  <a:buClr>
                    <a:srgbClr val="000000"/>
                  </a:buClr>
                  <a:buSzPct val="45000"/>
                  <a:buFont typeface="Wingdings" charset="0"/>
                  <a:buNone/>
                </a:pPr>
                <a:r>
                  <a:rPr lang="en-US" sz="1400">
                    <a:latin typeface="Arial" charset="0"/>
                  </a:rPr>
                  <a:t>Not searched</a:t>
                </a:r>
              </a:p>
            </p:txBody>
          </p:sp>
          <p:sp>
            <p:nvSpPr>
              <p:cNvPr id="42001" name="Rectangle 15"/>
              <p:cNvSpPr>
                <a:spLocks noChangeArrowheads="1"/>
              </p:cNvSpPr>
              <p:nvPr/>
            </p:nvSpPr>
            <p:spPr bwMode="auto">
              <a:xfrm>
                <a:off x="4209" y="1938"/>
                <a:ext cx="1119" cy="50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pic>
          <p:nvPicPr>
            <p:cNvPr id="41991" name="Picture 16" descr="gri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8" y="912"/>
              <a:ext cx="1767" cy="2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992" name="Picture 17" descr="stickle_tetra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1248"/>
              <a:ext cx="1743" cy="2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993" name="Rectangle 19"/>
            <p:cNvSpPr>
              <a:spLocks noChangeArrowheads="1"/>
            </p:cNvSpPr>
            <p:nvPr/>
          </p:nvSpPr>
          <p:spPr bwMode="auto">
            <a:xfrm>
              <a:off x="1114" y="1513"/>
              <a:ext cx="480" cy="576"/>
            </a:xfrm>
            <a:prstGeom prst="rect">
              <a:avLst/>
            </a:prstGeom>
            <a:noFill/>
            <a:ln w="25400">
              <a:solidFill>
                <a:srgbClr val="000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994" name="Line 20"/>
            <p:cNvSpPr>
              <a:spLocks noChangeShapeType="1"/>
            </p:cNvSpPr>
            <p:nvPr/>
          </p:nvSpPr>
          <p:spPr bwMode="auto">
            <a:xfrm flipV="1">
              <a:off x="1594" y="912"/>
              <a:ext cx="854" cy="601"/>
            </a:xfrm>
            <a:prstGeom prst="line">
              <a:avLst/>
            </a:prstGeom>
            <a:noFill/>
            <a:ln w="254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995" name="Line 21"/>
            <p:cNvSpPr>
              <a:spLocks noChangeShapeType="1"/>
            </p:cNvSpPr>
            <p:nvPr/>
          </p:nvSpPr>
          <p:spPr bwMode="auto">
            <a:xfrm>
              <a:off x="1584" y="2094"/>
              <a:ext cx="864" cy="1458"/>
            </a:xfrm>
            <a:prstGeom prst="line">
              <a:avLst/>
            </a:prstGeom>
            <a:noFill/>
            <a:ln w="254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996" name="Rectangle 22"/>
            <p:cNvSpPr>
              <a:spLocks noChangeArrowheads="1"/>
            </p:cNvSpPr>
            <p:nvPr/>
          </p:nvSpPr>
          <p:spPr bwMode="auto">
            <a:xfrm>
              <a:off x="2438" y="907"/>
              <a:ext cx="1781" cy="2645"/>
            </a:xfrm>
            <a:prstGeom prst="rect">
              <a:avLst/>
            </a:prstGeom>
            <a:noFill/>
            <a:ln w="25400">
              <a:solidFill>
                <a:srgbClr val="000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1988" name="TextBox 15"/>
          <p:cNvSpPr txBox="1">
            <a:spLocks noChangeArrowheads="1"/>
          </p:cNvSpPr>
          <p:nvPr/>
        </p:nvSpPr>
        <p:spPr bwMode="auto">
          <a:xfrm>
            <a:off x="685800" y="914400"/>
            <a:ext cx="6502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r>
              <a:rPr lang="en-US"/>
              <a:t>460Mb vs. 220 Mb genomes in 120 CPU hours</a:t>
            </a:r>
          </a:p>
        </p:txBody>
      </p:sp>
      <p:sp>
        <p:nvSpPr>
          <p:cNvPr id="41989" name="TextBox 16"/>
          <p:cNvSpPr txBox="1">
            <a:spLocks noChangeArrowheads="1"/>
          </p:cNvSpPr>
          <p:nvPr/>
        </p:nvSpPr>
        <p:spPr bwMode="auto">
          <a:xfrm>
            <a:off x="685800" y="5715000"/>
            <a:ext cx="711429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r>
              <a:rPr lang="en-US" dirty="0"/>
              <a:t>Align two mammalian genomes in </a:t>
            </a:r>
            <a:r>
              <a:rPr lang="en-US" dirty="0" smtClean="0"/>
              <a:t>32 </a:t>
            </a:r>
            <a:r>
              <a:rPr lang="en-US" dirty="0"/>
              <a:t>hours</a:t>
            </a:r>
          </a:p>
          <a:p>
            <a:r>
              <a:rPr lang="en-US" dirty="0"/>
              <a:t>(non-repeat-masked </a:t>
            </a:r>
            <a:r>
              <a:rPr lang="en-US" dirty="0" err="1"/>
              <a:t>blastz</a:t>
            </a:r>
            <a:r>
              <a:rPr lang="en-US" dirty="0"/>
              <a:t>: 160,000+ CPU hours!)</a:t>
            </a:r>
          </a:p>
        </p:txBody>
      </p:sp>
    </p:spTree>
    <p:extLst>
      <p:ext uri="{BB962C8B-B14F-4D97-AF65-F5344CB8AC3E}">
        <p14:creationId xmlns:p14="http://schemas.microsoft.com/office/powerpoint/2010/main" val="2563215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dirty="0">
                <a:latin typeface="Helvetica" charset="0"/>
                <a:ea typeface="ＭＳ Ｐゴシック" charset="0"/>
                <a:cs typeface="ＭＳ Ｐゴシック" charset="0"/>
              </a:rPr>
              <a:t>A few implementation details (that we learned the hard way)…</a:t>
            </a:r>
          </a:p>
        </p:txBody>
      </p:sp>
      <p:sp>
        <p:nvSpPr>
          <p:cNvPr id="36867" name="TextBox 15"/>
          <p:cNvSpPr txBox="1">
            <a:spLocks noChangeArrowheads="1"/>
          </p:cNvSpPr>
          <p:nvPr/>
        </p:nvSpPr>
        <p:spPr bwMode="auto">
          <a:xfrm>
            <a:off x="533400" y="1846312"/>
            <a:ext cx="8382000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r>
              <a:rPr lang="en-US" sz="1800" dirty="0"/>
              <a:t>Make sure each allocated CPU is busy: load balancing is non-trivial</a:t>
            </a:r>
          </a:p>
          <a:p>
            <a:endParaRPr lang="en-US" sz="1800" dirty="0"/>
          </a:p>
          <a:p>
            <a:r>
              <a:rPr lang="en-US" sz="1800" dirty="0"/>
              <a:t>       Slave process file output: latency (several seconds) due to file system caching</a:t>
            </a:r>
          </a:p>
          <a:p>
            <a:endParaRPr lang="en-US" sz="1800" dirty="0"/>
          </a:p>
          <a:p>
            <a:r>
              <a:rPr lang="en-US" sz="1800" dirty="0"/>
              <a:t>       Master cannot get carried away in managing priority queue (incremental!)</a:t>
            </a:r>
          </a:p>
          <a:p>
            <a:endParaRPr lang="en-US" sz="1800" dirty="0"/>
          </a:p>
          <a:p>
            <a:r>
              <a:rPr lang="en-US" sz="1800" dirty="0"/>
              <a:t>       Use </a:t>
            </a:r>
            <a:r>
              <a:rPr lang="ja-JP" altLang="en-US" sz="1800" dirty="0"/>
              <a:t>“</a:t>
            </a:r>
            <a:r>
              <a:rPr lang="en-US" sz="1800" dirty="0"/>
              <a:t>keep-alive</a:t>
            </a:r>
            <a:r>
              <a:rPr lang="ja-JP" altLang="en-US" sz="1800" dirty="0"/>
              <a:t>”</a:t>
            </a:r>
            <a:r>
              <a:rPr lang="en-US" sz="1800" dirty="0"/>
              <a:t> mechanism (make sure master did not die) </a:t>
            </a:r>
          </a:p>
          <a:p>
            <a:endParaRPr lang="en-US" sz="1800" dirty="0"/>
          </a:p>
          <a:p>
            <a:r>
              <a:rPr lang="en-US" sz="1800" dirty="0"/>
              <a:t>       Fault-tolerance mechanism for failing slaves (on a farm, accidents happen!)</a:t>
            </a:r>
          </a:p>
        </p:txBody>
      </p:sp>
      <p:pic>
        <p:nvPicPr>
          <p:cNvPr id="36868" name="Picture 1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379712"/>
            <a:ext cx="4445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1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913112"/>
            <a:ext cx="4445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1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459212"/>
            <a:ext cx="4445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1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992612"/>
            <a:ext cx="4445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254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Helvetica" charset="0"/>
                <a:ea typeface="ＭＳ Ｐゴシック" charset="0"/>
                <a:cs typeface="ＭＳ Ｐゴシック" charset="0"/>
              </a:rPr>
              <a:t>But </a:t>
            </a:r>
            <a:r>
              <a:rPr lang="en-US" dirty="0" smtClean="0">
                <a:latin typeface="Helvetica" charset="0"/>
                <a:ea typeface="ＭＳ Ｐゴシック" charset="0"/>
                <a:cs typeface="ＭＳ Ｐゴシック" charset="0"/>
              </a:rPr>
              <a:t>it </a:t>
            </a:r>
            <a:r>
              <a:rPr lang="en-US" dirty="0">
                <a:latin typeface="Helvetica" charset="0"/>
                <a:ea typeface="ＭＳ Ｐゴシック" charset="0"/>
                <a:cs typeface="ＭＳ Ｐゴシック" charset="0"/>
              </a:rPr>
              <a:t>works…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eaLnBrk="1" hangingPunct="1"/>
            <a:r>
              <a:rPr lang="en-US">
                <a:latin typeface="Helvetica" charset="0"/>
                <a:ea typeface="ＭＳ Ｐゴシック" charset="0"/>
                <a:cs typeface="ＭＳ Ｐゴシック" charset="0"/>
              </a:rPr>
              <a:t>Processes are assigned to CPUs as they become available</a:t>
            </a:r>
          </a:p>
          <a:p>
            <a:pPr eaLnBrk="1" hangingPunct="1"/>
            <a:r>
              <a:rPr lang="en-US">
                <a:latin typeface="Helvetica" charset="0"/>
                <a:ea typeface="ＭＳ Ｐゴシック" charset="0"/>
                <a:cs typeface="ＭＳ Ｐゴシック" charset="0"/>
              </a:rPr>
              <a:t>Allows for heterogeneous architectures and being </a:t>
            </a:r>
            <a:r>
              <a:rPr lang="ja-JP" altLang="en-US">
                <a:latin typeface="Helvetica" charset="0"/>
                <a:ea typeface="ＭＳ Ｐゴシック" charset="0"/>
                <a:cs typeface="ＭＳ Ｐゴシック" charset="0"/>
              </a:rPr>
              <a:t>“</a:t>
            </a:r>
            <a:r>
              <a:rPr lang="en-US">
                <a:latin typeface="Helvetica" charset="0"/>
                <a:ea typeface="ＭＳ Ｐゴシック" charset="0"/>
                <a:cs typeface="ＭＳ Ｐゴシック" charset="0"/>
              </a:rPr>
              <a:t>nice</a:t>
            </a:r>
            <a:r>
              <a:rPr lang="ja-JP" altLang="en-US">
                <a:latin typeface="Helvetica" charset="0"/>
                <a:ea typeface="ＭＳ Ｐゴシック" charset="0"/>
                <a:cs typeface="ＭＳ Ｐゴシック" charset="0"/>
              </a:rPr>
              <a:t>”</a:t>
            </a:r>
            <a:r>
              <a:rPr lang="en-US">
                <a:latin typeface="Helvetica" charset="0"/>
                <a:ea typeface="ＭＳ Ｐゴシック" charset="0"/>
                <a:cs typeface="ＭＳ Ｐゴシック" charset="0"/>
              </a:rPr>
              <a:t> in variable-load environments (use CPUs if nobody else does)</a:t>
            </a:r>
          </a:p>
          <a:p>
            <a:pPr eaLnBrk="1" hangingPunct="1">
              <a:buFontTx/>
              <a:buNone/>
            </a:pPr>
            <a:endParaRPr lang="en-US"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>
                <a:latin typeface="Helvetica" charset="0"/>
                <a:ea typeface="ＭＳ Ｐゴシック" charset="0"/>
                <a:cs typeface="ＭＳ Ｐゴシック" charset="0"/>
              </a:rPr>
              <a:t>Order of search is nondeterministic</a:t>
            </a:r>
          </a:p>
          <a:p>
            <a:pPr eaLnBrk="1" hangingPunct="1"/>
            <a:r>
              <a:rPr lang="en-US">
                <a:latin typeface="Helvetica" charset="0"/>
                <a:ea typeface="ＭＳ Ｐゴシック" charset="0"/>
                <a:cs typeface="ＭＳ Ｐゴシック" charset="0"/>
              </a:rPr>
              <a:t>Set of pixels that are ultimately searched is nondeterministic</a:t>
            </a:r>
          </a:p>
          <a:p>
            <a:pPr eaLnBrk="1" hangingPunct="1"/>
            <a:endParaRPr lang="en-US"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US"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US"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US"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Tx/>
              <a:buNone/>
            </a:pPr>
            <a:r>
              <a:rPr lang="en-US" b="1" i="1">
                <a:latin typeface="Helvetica" charset="0"/>
                <a:ea typeface="ＭＳ Ｐゴシック" charset="0"/>
                <a:cs typeface="ＭＳ Ｐゴシック" charset="0"/>
              </a:rPr>
              <a:t>Nevertheless, performance is stable across trials</a:t>
            </a:r>
            <a:endParaRPr lang="en-US"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US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210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>
                <a:latin typeface="Helvetica" charset="0"/>
                <a:ea typeface="ＭＳ Ｐゴシック" charset="0"/>
                <a:cs typeface="ＭＳ Ｐゴシック" charset="0"/>
              </a:rPr>
              <a:t>Stability of nondeterministic search: Human vs. Dog</a:t>
            </a:r>
          </a:p>
        </p:txBody>
      </p:sp>
      <p:grpSp>
        <p:nvGrpSpPr>
          <p:cNvPr id="40963" name="Group 30"/>
          <p:cNvGrpSpPr>
            <a:grpSpLocks/>
          </p:cNvGrpSpPr>
          <p:nvPr/>
        </p:nvGrpSpPr>
        <p:grpSpPr bwMode="auto">
          <a:xfrm>
            <a:off x="228600" y="754063"/>
            <a:ext cx="8572500" cy="6027737"/>
            <a:chOff x="285" y="571"/>
            <a:chExt cx="5400" cy="3797"/>
          </a:xfrm>
        </p:grpSpPr>
        <p:sp>
          <p:nvSpPr>
            <p:cNvPr id="40964" name="Text Box 17"/>
            <p:cNvSpPr txBox="1">
              <a:spLocks noChangeArrowheads="1"/>
            </p:cNvSpPr>
            <p:nvPr/>
          </p:nvSpPr>
          <p:spPr bwMode="auto">
            <a:xfrm>
              <a:off x="912" y="1776"/>
              <a:ext cx="933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9pPr>
            </a:lstStyle>
            <a:p>
              <a:r>
                <a:rPr lang="en-US" sz="1800">
                  <a:solidFill>
                    <a:srgbClr val="0000FF"/>
                  </a:solidFill>
                  <a:latin typeface="Helvetica" charset="0"/>
                </a:rPr>
                <a:t>1 CPU</a:t>
              </a:r>
            </a:p>
            <a:p>
              <a:r>
                <a:rPr lang="en-US" sz="1800">
                  <a:solidFill>
                    <a:srgbClr val="0000FF"/>
                  </a:solidFill>
                  <a:latin typeface="Helvetica" charset="0"/>
                </a:rPr>
                <a:t>751 seconds</a:t>
              </a:r>
            </a:p>
          </p:txBody>
        </p:sp>
        <p:sp>
          <p:nvSpPr>
            <p:cNvPr id="40965" name="Text Box 18"/>
            <p:cNvSpPr txBox="1">
              <a:spLocks noChangeArrowheads="1"/>
            </p:cNvSpPr>
            <p:nvPr/>
          </p:nvSpPr>
          <p:spPr bwMode="auto">
            <a:xfrm>
              <a:off x="2820" y="1776"/>
              <a:ext cx="933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9pPr>
            </a:lstStyle>
            <a:p>
              <a:r>
                <a:rPr lang="en-US" sz="1800">
                  <a:solidFill>
                    <a:srgbClr val="0000FF"/>
                  </a:solidFill>
                  <a:latin typeface="Helvetica" charset="0"/>
                </a:rPr>
                <a:t>2 CPUs</a:t>
              </a:r>
            </a:p>
            <a:p>
              <a:r>
                <a:rPr lang="en-US" sz="1800">
                  <a:solidFill>
                    <a:srgbClr val="0000FF"/>
                  </a:solidFill>
                  <a:latin typeface="Helvetica" charset="0"/>
                </a:rPr>
                <a:t>404 seconds</a:t>
              </a:r>
            </a:p>
          </p:txBody>
        </p:sp>
        <p:sp>
          <p:nvSpPr>
            <p:cNvPr id="40966" name="Text Box 19"/>
            <p:cNvSpPr txBox="1">
              <a:spLocks noChangeArrowheads="1"/>
            </p:cNvSpPr>
            <p:nvPr/>
          </p:nvSpPr>
          <p:spPr bwMode="auto">
            <a:xfrm>
              <a:off x="4752" y="1776"/>
              <a:ext cx="933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9pPr>
            </a:lstStyle>
            <a:p>
              <a:r>
                <a:rPr lang="en-US" sz="1800">
                  <a:solidFill>
                    <a:srgbClr val="0000FF"/>
                  </a:solidFill>
                  <a:latin typeface="Helvetica" charset="0"/>
                </a:rPr>
                <a:t>3 CPUs</a:t>
              </a:r>
            </a:p>
            <a:p>
              <a:r>
                <a:rPr lang="en-US" sz="1800">
                  <a:solidFill>
                    <a:srgbClr val="0000FF"/>
                  </a:solidFill>
                  <a:latin typeface="Helvetica" charset="0"/>
                </a:rPr>
                <a:t>288 seconds</a:t>
              </a:r>
            </a:p>
          </p:txBody>
        </p:sp>
        <p:sp>
          <p:nvSpPr>
            <p:cNvPr id="40967" name="Text Box 20"/>
            <p:cNvSpPr txBox="1">
              <a:spLocks noChangeArrowheads="1"/>
            </p:cNvSpPr>
            <p:nvPr/>
          </p:nvSpPr>
          <p:spPr bwMode="auto">
            <a:xfrm>
              <a:off x="4752" y="3744"/>
              <a:ext cx="933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9pPr>
            </a:lstStyle>
            <a:p>
              <a:r>
                <a:rPr lang="en-US" sz="1800">
                  <a:solidFill>
                    <a:srgbClr val="0000FF"/>
                  </a:solidFill>
                  <a:latin typeface="Helvetica" charset="0"/>
                </a:rPr>
                <a:t>8 CPUs</a:t>
              </a:r>
            </a:p>
            <a:p>
              <a:r>
                <a:rPr lang="en-US" sz="1800">
                  <a:solidFill>
                    <a:srgbClr val="0000FF"/>
                  </a:solidFill>
                  <a:latin typeface="Helvetica" charset="0"/>
                </a:rPr>
                <a:t>151 seconds</a:t>
              </a:r>
            </a:p>
          </p:txBody>
        </p:sp>
        <p:sp>
          <p:nvSpPr>
            <p:cNvPr id="40968" name="Text Box 21"/>
            <p:cNvSpPr txBox="1">
              <a:spLocks noChangeArrowheads="1"/>
            </p:cNvSpPr>
            <p:nvPr/>
          </p:nvSpPr>
          <p:spPr bwMode="auto">
            <a:xfrm>
              <a:off x="2820" y="3744"/>
              <a:ext cx="933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9pPr>
            </a:lstStyle>
            <a:p>
              <a:r>
                <a:rPr lang="en-US" sz="1800">
                  <a:solidFill>
                    <a:srgbClr val="0000FF"/>
                  </a:solidFill>
                  <a:latin typeface="Helvetica" charset="0"/>
                </a:rPr>
                <a:t>6 CPUs</a:t>
              </a:r>
            </a:p>
            <a:p>
              <a:r>
                <a:rPr lang="en-US" sz="1800">
                  <a:solidFill>
                    <a:srgbClr val="0000FF"/>
                  </a:solidFill>
                  <a:latin typeface="Helvetica" charset="0"/>
                </a:rPr>
                <a:t>176 seconds</a:t>
              </a:r>
            </a:p>
          </p:txBody>
        </p:sp>
        <p:sp>
          <p:nvSpPr>
            <p:cNvPr id="40969" name="Text Box 22"/>
            <p:cNvSpPr txBox="1">
              <a:spLocks noChangeArrowheads="1"/>
            </p:cNvSpPr>
            <p:nvPr/>
          </p:nvSpPr>
          <p:spPr bwMode="auto">
            <a:xfrm>
              <a:off x="912" y="3744"/>
              <a:ext cx="933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Georgia" charset="0"/>
                  <a:ea typeface="ＭＳ Ｐゴシック" charset="0"/>
                </a:defRPr>
              </a:lvl9pPr>
            </a:lstStyle>
            <a:p>
              <a:r>
                <a:rPr lang="en-US" sz="1800">
                  <a:solidFill>
                    <a:srgbClr val="0000FF"/>
                  </a:solidFill>
                  <a:latin typeface="Helvetica" charset="0"/>
                </a:rPr>
                <a:t>4 CPUs</a:t>
              </a:r>
            </a:p>
            <a:p>
              <a:r>
                <a:rPr lang="en-US" sz="1800">
                  <a:solidFill>
                    <a:srgbClr val="0000FF"/>
                  </a:solidFill>
                  <a:latin typeface="Helvetica" charset="0"/>
                </a:rPr>
                <a:t>238 seconds</a:t>
              </a:r>
            </a:p>
          </p:txBody>
        </p:sp>
        <p:pic>
          <p:nvPicPr>
            <p:cNvPr id="40970" name="Picture 24" descr="plot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" y="571"/>
              <a:ext cx="1539" cy="18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971" name="Picture 25" descr="plot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6" y="577"/>
              <a:ext cx="1538" cy="18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972" name="Picture 26" descr="plot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6" y="577"/>
              <a:ext cx="1538" cy="18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973" name="Picture 27" descr="plot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" y="2491"/>
              <a:ext cx="1539" cy="18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974" name="Picture 28" descr="plot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6" y="2495"/>
              <a:ext cx="1539" cy="18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975" name="Picture 29" descr="plot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6" y="2496"/>
              <a:ext cx="1538" cy="1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2869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691200" y="404664"/>
            <a:ext cx="7741440" cy="930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r>
              <a:rPr lang="en-US" sz="2800" dirty="0" smtClean="0"/>
              <a:t>Satsuma: semi-local search</a:t>
            </a:r>
            <a:endParaRPr lang="en-US" sz="2800" dirty="0"/>
          </a:p>
          <a:p>
            <a:pPr>
              <a:spcBef>
                <a:spcPct val="50000"/>
              </a:spcBef>
            </a:pPr>
            <a:endParaRPr lang="en-US" dirty="0"/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691200" y="1451673"/>
            <a:ext cx="7603200" cy="645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buFont typeface="Wingdings" charset="0"/>
              <a:buChar char=""/>
            </a:pPr>
            <a:r>
              <a:rPr lang="en-US"/>
              <a:t> Basic idea: slide query along target and count matches </a:t>
            </a:r>
          </a:p>
          <a:p>
            <a:pPr>
              <a:buFont typeface="Wingdings" charset="0"/>
              <a:buChar char=""/>
            </a:pPr>
            <a:r>
              <a:rPr lang="en-US"/>
              <a:t> Technique widely used in audio signal processing</a:t>
            </a:r>
          </a:p>
          <a:p>
            <a:pPr>
              <a:buFont typeface="Wingdings" charset="0"/>
              <a:buChar char=""/>
            </a:pPr>
            <a:r>
              <a:rPr lang="en-US"/>
              <a:t> Cross-correlation can be done via Fourier Transform</a:t>
            </a:r>
          </a:p>
          <a:p>
            <a:pPr>
              <a:buFont typeface="Wingdings" charset="0"/>
              <a:buChar char=""/>
            </a:pPr>
            <a:endParaRPr lang="en-US"/>
          </a:p>
          <a:p>
            <a:pPr>
              <a:buFont typeface="Wingdings" charset="0"/>
              <a:buChar char=""/>
            </a:pPr>
            <a:endParaRPr lang="en-US"/>
          </a:p>
          <a:p>
            <a:pPr>
              <a:buFont typeface="Wingdings" charset="0"/>
              <a:buChar char=""/>
            </a:pPr>
            <a:endParaRPr lang="en-US"/>
          </a:p>
          <a:p>
            <a:pPr>
              <a:buFont typeface="Wingdings" charset="0"/>
              <a:buChar char=""/>
            </a:pPr>
            <a:endParaRPr lang="en-US"/>
          </a:p>
          <a:p>
            <a:endParaRPr lang="en-US"/>
          </a:p>
          <a:p>
            <a:pPr>
              <a:buFont typeface="Wingdings" charset="0"/>
              <a:buChar char=""/>
            </a:pPr>
            <a:endParaRPr lang="en-US"/>
          </a:p>
          <a:p>
            <a:pPr>
              <a:buFont typeface="Wingdings" charset="0"/>
              <a:buChar char=""/>
            </a:pPr>
            <a:endParaRPr lang="en-US"/>
          </a:p>
          <a:p>
            <a:pPr>
              <a:buFont typeface="Wingdings" charset="0"/>
              <a:buChar char=""/>
            </a:pPr>
            <a:endParaRPr lang="en-US"/>
          </a:p>
          <a:p>
            <a:pPr>
              <a:buFont typeface="Wingdings" charset="0"/>
              <a:buChar char=""/>
            </a:pPr>
            <a:r>
              <a:rPr lang="en-US"/>
              <a:t> Efficient implementation: FFT (J.W. Cooley and J.W. Tukey 1965, rediscovered from C.F. Gauss 1805)</a:t>
            </a:r>
          </a:p>
          <a:p>
            <a:endParaRPr lang="en-US"/>
          </a:p>
          <a:p>
            <a:pPr>
              <a:buFont typeface="Symbol" charset="0"/>
              <a:buNone/>
            </a:pPr>
            <a:r>
              <a:rPr lang="en-US" b="1"/>
              <a:t>=&gt; Analog signal processing technique, but applicable </a:t>
            </a:r>
          </a:p>
          <a:p>
            <a:pPr>
              <a:buFont typeface="Symbol" charset="0"/>
              <a:buNone/>
            </a:pPr>
            <a:r>
              <a:rPr lang="en-US" b="1"/>
              <a:t>     to genomic sequence (nucleotide, protein)</a:t>
            </a:r>
          </a:p>
          <a:p>
            <a:pPr>
              <a:buFont typeface="Symbol" charset="0"/>
              <a:buNone/>
            </a:pPr>
            <a:r>
              <a:rPr lang="en-US" b="1"/>
              <a:t>=&gt; There are no SEEDS to find sequence matches </a:t>
            </a:r>
          </a:p>
          <a:p>
            <a:pPr>
              <a:buFont typeface="Wingdings" charset="0"/>
              <a:buChar char=""/>
            </a:pPr>
            <a:endParaRPr lang="en-US"/>
          </a:p>
          <a:p>
            <a:endParaRPr lang="en-US"/>
          </a:p>
          <a:p>
            <a:pPr>
              <a:buFontTx/>
              <a:buNone/>
            </a:pPr>
            <a:endParaRPr lang="en-US"/>
          </a:p>
          <a:p>
            <a:pPr>
              <a:buFontTx/>
              <a:buChar char="-"/>
            </a:pPr>
            <a:endParaRPr lang="en-US"/>
          </a:p>
          <a:p>
            <a:pPr>
              <a:buFontTx/>
              <a:buChar char="-"/>
            </a:pPr>
            <a:endParaRPr lang="en-US"/>
          </a:p>
          <a:p>
            <a:pPr>
              <a:buFontTx/>
              <a:buChar char="-"/>
            </a:pPr>
            <a:endParaRPr lang="en-US"/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>
            <a:off x="276480" y="1036909"/>
            <a:ext cx="8501760" cy="0"/>
          </a:xfrm>
          <a:prstGeom prst="line">
            <a:avLst/>
          </a:prstGeom>
          <a:noFill/>
          <a:ln w="28575">
            <a:solidFill>
              <a:srgbClr val="D95D00"/>
            </a:solidFill>
            <a:round/>
            <a:headEnd/>
            <a:tailEnd/>
          </a:ln>
          <a:effectLst>
            <a:outerShdw blurRad="25400" dist="38099" dir="2700000" algn="ctr" rotWithShape="0">
              <a:schemeClr val="bg2">
                <a:alpha val="75999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6566400" y="1244290"/>
            <a:ext cx="3456000" cy="1776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>
            <a:lvl1pPr marL="342900" indent="-342900"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1pPr>
            <a:lvl2pPr marL="800100" indent="-342900"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257300" indent="-342900"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714500" indent="-342900"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171700" indent="-342900"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628900" indent="-3429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3086100" indent="-3429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543300" indent="-3429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4000500" indent="-3429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defRPr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defTabSz="829452"/>
            <a:r>
              <a:rPr lang="en-US" sz="2200" b="1">
                <a:solidFill>
                  <a:schemeClr val="tx1"/>
                </a:solidFill>
                <a:latin typeface="Courier" charset="0"/>
              </a:rPr>
              <a:t>   ACGTTAC</a:t>
            </a:r>
          </a:p>
          <a:p>
            <a:pPr defTabSz="829452"/>
            <a:r>
              <a:rPr lang="en-US" sz="2200">
                <a:solidFill>
                  <a:schemeClr val="tx1"/>
                </a:solidFill>
                <a:latin typeface="Courier" charset="0"/>
              </a:rPr>
              <a:t>0  GATA</a:t>
            </a:r>
          </a:p>
          <a:p>
            <a:pPr defTabSz="829452"/>
            <a:r>
              <a:rPr lang="en-US" sz="2200">
                <a:solidFill>
                  <a:schemeClr val="tx1"/>
                </a:solidFill>
                <a:latin typeface="Courier" charset="0"/>
              </a:rPr>
              <a:t>1   GA</a:t>
            </a:r>
            <a:r>
              <a:rPr lang="en-US" sz="2200" b="1">
                <a:solidFill>
                  <a:schemeClr val="tx1"/>
                </a:solidFill>
                <a:latin typeface="Courier" charset="0"/>
              </a:rPr>
              <a:t>T</a:t>
            </a:r>
            <a:r>
              <a:rPr lang="en-US" sz="2200">
                <a:solidFill>
                  <a:schemeClr val="tx1"/>
                </a:solidFill>
                <a:latin typeface="Courier" charset="0"/>
              </a:rPr>
              <a:t>A</a:t>
            </a:r>
          </a:p>
          <a:p>
            <a:pPr defTabSz="829452"/>
            <a:r>
              <a:rPr lang="en-US" sz="2200" b="1">
                <a:solidFill>
                  <a:schemeClr val="tx1"/>
                </a:solidFill>
                <a:latin typeface="Courier" charset="0"/>
              </a:rPr>
              <a:t>3    G</a:t>
            </a:r>
            <a:r>
              <a:rPr lang="en-US" sz="2200">
                <a:solidFill>
                  <a:schemeClr val="tx1"/>
                </a:solidFill>
                <a:latin typeface="Courier" charset="0"/>
              </a:rPr>
              <a:t>A</a:t>
            </a:r>
            <a:r>
              <a:rPr lang="en-US" sz="2200" b="1">
                <a:solidFill>
                  <a:schemeClr val="tx1"/>
                </a:solidFill>
                <a:latin typeface="Courier" charset="0"/>
              </a:rPr>
              <a:t>TA</a:t>
            </a:r>
          </a:p>
          <a:p>
            <a:pPr defTabSz="829452"/>
            <a:r>
              <a:rPr lang="en-US" sz="2200">
                <a:solidFill>
                  <a:schemeClr val="tx1"/>
                </a:solidFill>
                <a:latin typeface="Courier" charset="0"/>
              </a:rPr>
              <a:t>0     GATA</a:t>
            </a:r>
            <a:endParaRPr lang="en-US" sz="2900">
              <a:solidFill>
                <a:schemeClr val="tx1"/>
              </a:solidFill>
              <a:latin typeface="Courier" charset="0"/>
            </a:endParaRPr>
          </a:p>
        </p:txBody>
      </p:sp>
      <p:grpSp>
        <p:nvGrpSpPr>
          <p:cNvPr id="20488" name="Group 8"/>
          <p:cNvGrpSpPr>
            <a:grpSpLocks/>
          </p:cNvGrpSpPr>
          <p:nvPr/>
        </p:nvGrpSpPr>
        <p:grpSpPr bwMode="auto">
          <a:xfrm>
            <a:off x="6497280" y="1244290"/>
            <a:ext cx="2004480" cy="1797309"/>
            <a:chOff x="3888" y="2832"/>
            <a:chExt cx="1968" cy="1584"/>
          </a:xfrm>
        </p:grpSpPr>
        <p:sp>
          <p:nvSpPr>
            <p:cNvPr id="20486" name="Text Box 6"/>
            <p:cNvSpPr txBox="1">
              <a:spLocks noChangeArrowheads="1"/>
            </p:cNvSpPr>
            <p:nvPr/>
          </p:nvSpPr>
          <p:spPr bwMode="auto">
            <a:xfrm>
              <a:off x="3888" y="2908"/>
              <a:ext cx="57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sz="1100"/>
                <a:t>Score</a:t>
              </a:r>
              <a:endParaRPr lang="en-US" sz="1500"/>
            </a:p>
          </p:txBody>
        </p:sp>
        <p:sp>
          <p:nvSpPr>
            <p:cNvPr id="20487" name="Rectangle 7"/>
            <p:cNvSpPr>
              <a:spLocks noChangeArrowheads="1"/>
            </p:cNvSpPr>
            <p:nvPr/>
          </p:nvSpPr>
          <p:spPr bwMode="auto">
            <a:xfrm>
              <a:off x="3888" y="2832"/>
              <a:ext cx="1968" cy="158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2048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040" y="2670041"/>
            <a:ext cx="3456000" cy="127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049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60" y="2582191"/>
            <a:ext cx="1149120" cy="1313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0491" name="Rectangle 11"/>
          <p:cNvSpPr>
            <a:spLocks noChangeArrowheads="1"/>
          </p:cNvSpPr>
          <p:nvPr/>
        </p:nvSpPr>
        <p:spPr bwMode="auto">
          <a:xfrm>
            <a:off x="829440" y="3895609"/>
            <a:ext cx="2142720" cy="182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 hangingPunct="1">
              <a:lnSpc>
                <a:spcPct val="9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700"/>
              <a:t>Jean Baptiste Joseph Fourier (1768-1830)</a:t>
            </a:r>
            <a:endParaRPr lang="en-US" sz="1100">
              <a:solidFill>
                <a:schemeClr val="bg1"/>
              </a:solidFill>
            </a:endParaRPr>
          </a:p>
        </p:txBody>
      </p:sp>
      <p:pic>
        <p:nvPicPr>
          <p:cNvPr id="20492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056391"/>
            <a:ext cx="2142720" cy="161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0325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219879" y="479420"/>
            <a:ext cx="4849235" cy="7663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Synteny: orthologous only (best hit not always correct!)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45319" y="1230320"/>
            <a:ext cx="8282724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/>
              <a:t>Order and orientation of genomic features often highly conserved (e.g. </a:t>
            </a:r>
            <a:r>
              <a:rPr lang="en-US" sz="2400" dirty="0" err="1" smtClean="0"/>
              <a:t>tetrapods</a:t>
            </a:r>
            <a:r>
              <a:rPr lang="en-US" sz="2400" dirty="0" smtClean="0"/>
              <a:t>, fishes, flowering plants)</a:t>
            </a:r>
          </a:p>
          <a:p>
            <a:pPr marL="342900" indent="-342900">
              <a:buFontTx/>
              <a:buChar char="-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6788366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1036801" y="1797309"/>
            <a:ext cx="1301447" cy="283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45" tIns="41473" rIns="82945" bIns="41473">
            <a:spAutoFit/>
          </a:bodyPr>
          <a:lstStyle/>
          <a:p>
            <a:pPr eaLnBrk="0">
              <a:lnSpc>
                <a:spcPct val="100000"/>
              </a:lnSpc>
              <a:buClrTx/>
              <a:buSzTx/>
              <a:buFontTx/>
              <a:buNone/>
            </a:pPr>
            <a:r>
              <a:rPr lang="en-US" sz="1300">
                <a:cs typeface="ＭＳ Ｐゴシック" charset="0"/>
              </a:rPr>
              <a:t>TCGAGCTACGT…</a:t>
            </a:r>
            <a:endParaRPr lang="en-US" sz="2200">
              <a:cs typeface="ＭＳ Ｐゴシック" charset="0"/>
            </a:endParaRP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3877921" y="1715221"/>
            <a:ext cx="3872160" cy="194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45" tIns="41473" rIns="82945" bIns="41473">
            <a:spAutoFit/>
          </a:bodyPr>
          <a:lstStyle/>
          <a:p>
            <a:pPr eaLnBrk="0">
              <a:lnSpc>
                <a:spcPct val="100000"/>
              </a:lnSpc>
              <a:buClrTx/>
              <a:buSzTx/>
              <a:buFontTx/>
              <a:buNone/>
            </a:pPr>
            <a:r>
              <a:rPr lang="en-US" sz="700">
                <a:latin typeface="Courier" charset="0"/>
                <a:cs typeface="ＭＳ Ｐゴシック" charset="0"/>
              </a:rPr>
              <a:t>(-0.3, -0.3, -0.3, +0.7, -0.3, -0.3, -0.3, +0.7, -0.3, -0.3, -0.3…)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3885120" y="1840514"/>
            <a:ext cx="3872160" cy="194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45" tIns="41473" rIns="82945" bIns="41473">
            <a:spAutoFit/>
          </a:bodyPr>
          <a:lstStyle/>
          <a:p>
            <a:pPr eaLnBrk="0">
              <a:lnSpc>
                <a:spcPct val="100000"/>
              </a:lnSpc>
              <a:buClrTx/>
              <a:buSzTx/>
              <a:buFontTx/>
              <a:buNone/>
            </a:pPr>
            <a:r>
              <a:rPr lang="en-US" sz="700">
                <a:latin typeface="Courier" charset="0"/>
                <a:cs typeface="ＭＳ Ｐゴシック" charset="0"/>
              </a:rPr>
              <a:t>(-0.3, +0.7, -0.3, -0.3, -0.3, +0.7, -0.3, -0.3, +0.7, -0.3, -0.3…)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3877921" y="1967247"/>
            <a:ext cx="3872160" cy="194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45" tIns="41473" rIns="82945" bIns="41473">
            <a:spAutoFit/>
          </a:bodyPr>
          <a:lstStyle/>
          <a:p>
            <a:pPr eaLnBrk="0">
              <a:lnSpc>
                <a:spcPct val="100000"/>
              </a:lnSpc>
              <a:buClrTx/>
              <a:buSzTx/>
              <a:buFontTx/>
              <a:buNone/>
            </a:pPr>
            <a:r>
              <a:rPr lang="en-US" sz="700">
                <a:latin typeface="Courier" charset="0"/>
                <a:cs typeface="ＭＳ Ｐゴシック" charset="0"/>
              </a:rPr>
              <a:t>(-0.3, -0.3, +0.7, -0.3, +0.7, -0.3, -0.3, -0.3, -0.3, +0.7, -0.3…)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3877921" y="2092540"/>
            <a:ext cx="3872160" cy="194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45" tIns="41473" rIns="82945" bIns="41473">
            <a:spAutoFit/>
          </a:bodyPr>
          <a:lstStyle/>
          <a:p>
            <a:pPr eaLnBrk="0">
              <a:lnSpc>
                <a:spcPct val="100000"/>
              </a:lnSpc>
              <a:buClrTx/>
              <a:buSzTx/>
              <a:buFontTx/>
              <a:buNone/>
            </a:pPr>
            <a:r>
              <a:rPr lang="en-US" sz="700">
                <a:latin typeface="Courier" charset="0"/>
                <a:cs typeface="ＭＳ Ｐゴシック" charset="0"/>
              </a:rPr>
              <a:t>(+0.7, -0.3, -0.3, -0.3, -0.3, -0.3, +0.7, -0.3, -0.3, -0.3, +0.7…)</a:t>
            </a: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2557440" y="1589927"/>
            <a:ext cx="1411200" cy="253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/>
          <a:p>
            <a:pPr eaLnBrk="0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1100">
                <a:cs typeface="ＭＳ Ｐゴシック" charset="0"/>
              </a:rPr>
              <a:t>Sequences to signal</a:t>
            </a: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6933601" y="2435296"/>
            <a:ext cx="1015200" cy="59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/>
          <a:p>
            <a:pPr eaLnBrk="0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1100">
                <a:cs typeface="ＭＳ Ｐゴシック" charset="0"/>
              </a:rPr>
              <a:t>Fast Fourier Transform (FFT)</a:t>
            </a:r>
          </a:p>
        </p:txBody>
      </p:sp>
      <p:pic>
        <p:nvPicPr>
          <p:cNvPr id="21513" name="Picture 9" descr="FFT_pi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121" y="3152491"/>
            <a:ext cx="1427040" cy="228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5231521" y="2786693"/>
            <a:ext cx="1015200" cy="1437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/>
          <a:p>
            <a:pPr eaLnBrk="0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1100">
                <a:cs typeface="ＭＳ Ｐゴシック" charset="0"/>
              </a:rPr>
              <a:t>Cross-Correlation:</a:t>
            </a:r>
          </a:p>
          <a:p>
            <a:pPr eaLnBrk="0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1100">
                <a:cs typeface="ＭＳ Ｐゴシック" charset="0"/>
              </a:rPr>
              <a:t> </a:t>
            </a:r>
          </a:p>
          <a:p>
            <a:pPr eaLnBrk="0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1100">
                <a:cs typeface="ＭＳ Ｐゴシック" charset="0"/>
              </a:rPr>
              <a:t>Multiply complex conjugates, inverse FFT</a:t>
            </a:r>
          </a:p>
        </p:txBody>
      </p:sp>
      <p:pic>
        <p:nvPicPr>
          <p:cNvPr id="21515" name="Picture 11" descr="xc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280" y="2488582"/>
            <a:ext cx="1964160" cy="1373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6" name="Text Box 12"/>
          <p:cNvSpPr txBox="1">
            <a:spLocks noChangeArrowheads="1"/>
          </p:cNvSpPr>
          <p:nvPr/>
        </p:nvSpPr>
        <p:spPr bwMode="auto">
          <a:xfrm>
            <a:off x="1044000" y="3781837"/>
            <a:ext cx="1825920" cy="416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45" tIns="41473" rIns="82945" bIns="41473">
            <a:spAutoFit/>
          </a:bodyPr>
          <a:lstStyle/>
          <a:p>
            <a:pPr eaLnBrk="0">
              <a:lnSpc>
                <a:spcPct val="100000"/>
              </a:lnSpc>
              <a:buClrTx/>
              <a:buSzTx/>
              <a:buFontTx/>
              <a:buNone/>
            </a:pPr>
            <a:r>
              <a:rPr lang="en-US" sz="700">
                <a:latin typeface="Courier" charset="0"/>
                <a:cs typeface="ＭＳ Ｐゴシック" charset="0"/>
              </a:rPr>
              <a:t>TTACACAAGAGCAGACATAGCATTTGCTGT</a:t>
            </a:r>
          </a:p>
          <a:p>
            <a:pPr eaLnBrk="0">
              <a:lnSpc>
                <a:spcPct val="100000"/>
              </a:lnSpc>
              <a:buClrTx/>
              <a:buSzTx/>
              <a:buFontTx/>
              <a:buNone/>
            </a:pPr>
            <a:r>
              <a:rPr lang="en-US" sz="700">
                <a:latin typeface="Courier" charset="0"/>
                <a:cs typeface="ＭＳ Ｐゴシック" charset="0"/>
              </a:rPr>
              <a:t>| |||||||  | || ||  | ||||||||</a:t>
            </a:r>
          </a:p>
          <a:p>
            <a:pPr eaLnBrk="0">
              <a:lnSpc>
                <a:spcPct val="100000"/>
              </a:lnSpc>
              <a:buClrTx/>
              <a:buSzTx/>
              <a:buFontTx/>
              <a:buNone/>
            </a:pPr>
            <a:r>
              <a:rPr lang="en-US" sz="700">
                <a:latin typeface="Courier" charset="0"/>
                <a:cs typeface="ＭＳ Ｐゴシック" charset="0"/>
              </a:rPr>
              <a:t>TAACACAAGGCCTGATATTTCTTTTGCTGT</a:t>
            </a:r>
          </a:p>
        </p:txBody>
      </p:sp>
      <p:sp>
        <p:nvSpPr>
          <p:cNvPr id="21517" name="Text Box 13"/>
          <p:cNvSpPr txBox="1">
            <a:spLocks noChangeArrowheads="1"/>
          </p:cNvSpPr>
          <p:nvPr/>
        </p:nvSpPr>
        <p:spPr bwMode="auto">
          <a:xfrm>
            <a:off x="1797120" y="3041599"/>
            <a:ext cx="1249920" cy="422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/>
          <a:p>
            <a:pPr eaLnBrk="0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1100">
                <a:cs typeface="ＭＳ Ｐゴシック" charset="0"/>
              </a:rPr>
              <a:t>Find all partial alignments</a:t>
            </a:r>
          </a:p>
        </p:txBody>
      </p:sp>
      <p:graphicFrame>
        <p:nvGraphicFramePr>
          <p:cNvPr id="21518" name="Object 14"/>
          <p:cNvGraphicFramePr>
            <a:graphicFrameLocks noChangeAspect="1"/>
          </p:cNvGraphicFramePr>
          <p:nvPr/>
        </p:nvGraphicFramePr>
        <p:xfrm>
          <a:off x="902881" y="4454388"/>
          <a:ext cx="1252800" cy="3787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57" name="Equation" r:id="rId6" imgW="1409700" imgH="457200" progId="Equation.3">
                  <p:embed/>
                </p:oleObj>
              </mc:Choice>
              <mc:Fallback>
                <p:oleObj name="Equation" r:id="rId6" imgW="14097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2881" y="4454388"/>
                        <a:ext cx="1252800" cy="378759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9" name="Text Box 15"/>
          <p:cNvSpPr txBox="1">
            <a:spLocks noChangeArrowheads="1"/>
          </p:cNvSpPr>
          <p:nvPr/>
        </p:nvSpPr>
        <p:spPr bwMode="auto">
          <a:xfrm>
            <a:off x="2329920" y="4475990"/>
            <a:ext cx="1015200" cy="422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/>
          <a:p>
            <a:pPr eaLnBrk="0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1100">
                <a:cs typeface="ＭＳ Ｐゴシック" charset="0"/>
              </a:rPr>
              <a:t>Filter by probability</a:t>
            </a:r>
            <a:endParaRPr lang="en-US" sz="1100">
              <a:solidFill>
                <a:schemeClr val="bg1"/>
              </a:solidFill>
              <a:cs typeface="ＭＳ Ｐゴシック" charset="0"/>
            </a:endParaRPr>
          </a:p>
        </p:txBody>
      </p:sp>
      <p:sp>
        <p:nvSpPr>
          <p:cNvPr id="21520" name="Text Box 16"/>
          <p:cNvSpPr txBox="1">
            <a:spLocks noChangeArrowheads="1"/>
          </p:cNvSpPr>
          <p:nvPr/>
        </p:nvSpPr>
        <p:spPr bwMode="auto">
          <a:xfrm>
            <a:off x="1314720" y="5358804"/>
            <a:ext cx="1825920" cy="416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45" tIns="41473" rIns="82945" bIns="41473">
            <a:spAutoFit/>
          </a:bodyPr>
          <a:lstStyle/>
          <a:p>
            <a:pPr eaLnBrk="0">
              <a:lnSpc>
                <a:spcPct val="100000"/>
              </a:lnSpc>
              <a:buClrTx/>
              <a:buSzTx/>
              <a:buFontTx/>
              <a:buNone/>
            </a:pPr>
            <a:r>
              <a:rPr lang="en-US" sz="700">
                <a:latin typeface="Courier" charset="0"/>
                <a:cs typeface="ＭＳ Ｐゴシック" charset="0"/>
              </a:rPr>
              <a:t>TTACACAAGAGCAGACATAGCATTTGCTGT</a:t>
            </a:r>
          </a:p>
          <a:p>
            <a:pPr eaLnBrk="0">
              <a:lnSpc>
                <a:spcPct val="100000"/>
              </a:lnSpc>
              <a:buClrTx/>
              <a:buSzTx/>
              <a:buFontTx/>
              <a:buNone/>
            </a:pPr>
            <a:r>
              <a:rPr lang="en-US" sz="700">
                <a:latin typeface="Courier" charset="0"/>
                <a:cs typeface="ＭＳ Ｐゴシック" charset="0"/>
              </a:rPr>
              <a:t>| |||||||  | || ||  | ||||||||</a:t>
            </a:r>
          </a:p>
          <a:p>
            <a:pPr eaLnBrk="0">
              <a:lnSpc>
                <a:spcPct val="100000"/>
              </a:lnSpc>
              <a:buClrTx/>
              <a:buSzTx/>
              <a:buFontTx/>
              <a:buNone/>
            </a:pPr>
            <a:r>
              <a:rPr lang="en-US" sz="700">
                <a:latin typeface="Courier" charset="0"/>
                <a:cs typeface="ＭＳ Ｐゴシック" charset="0"/>
              </a:rPr>
              <a:t>TAACACAAGGCCTGATATTTCTTTTGCTGT</a:t>
            </a:r>
          </a:p>
        </p:txBody>
      </p:sp>
      <p:sp>
        <p:nvSpPr>
          <p:cNvPr id="21521" name="Text Box 17"/>
          <p:cNvSpPr txBox="1">
            <a:spLocks noChangeArrowheads="1"/>
          </p:cNvSpPr>
          <p:nvPr/>
        </p:nvSpPr>
        <p:spPr bwMode="auto">
          <a:xfrm>
            <a:off x="5309281" y="5296876"/>
            <a:ext cx="2489760" cy="416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45" tIns="41473" rIns="82945" bIns="41473">
            <a:spAutoFit/>
          </a:bodyPr>
          <a:lstStyle/>
          <a:p>
            <a:pPr eaLnBrk="0">
              <a:lnSpc>
                <a:spcPct val="100000"/>
              </a:lnSpc>
              <a:buClrTx/>
              <a:buSzTx/>
              <a:buFontTx/>
              <a:buNone/>
            </a:pPr>
            <a:r>
              <a:rPr lang="en-US" sz="700">
                <a:latin typeface="Courier" charset="0"/>
                <a:cs typeface="ＭＳ Ｐゴシック" charset="0"/>
              </a:rPr>
              <a:t>TTACACAAGAGCAGACATAGCATTTGCTGT---GTCCGATCC</a:t>
            </a:r>
          </a:p>
          <a:p>
            <a:pPr eaLnBrk="0">
              <a:lnSpc>
                <a:spcPct val="100000"/>
              </a:lnSpc>
              <a:buClrTx/>
              <a:buSzTx/>
              <a:buFontTx/>
              <a:buNone/>
            </a:pPr>
            <a:r>
              <a:rPr lang="en-US" sz="700">
                <a:latin typeface="Courier" charset="0"/>
                <a:cs typeface="ＭＳ Ｐゴシック" charset="0"/>
              </a:rPr>
              <a:t>| |||||||  | || ||  | ||||||||   ||| ||||</a:t>
            </a:r>
          </a:p>
          <a:p>
            <a:pPr eaLnBrk="0">
              <a:lnSpc>
                <a:spcPct val="100000"/>
              </a:lnSpc>
              <a:buClrTx/>
              <a:buSzTx/>
              <a:buFontTx/>
              <a:buNone/>
            </a:pPr>
            <a:r>
              <a:rPr lang="en-US" sz="700">
                <a:latin typeface="Courier" charset="0"/>
                <a:cs typeface="ＭＳ Ｐゴシック" charset="0"/>
              </a:rPr>
              <a:t>TAACACAAGGCCTGATATTTCTTTTGCTGTTCGGTCAGATCT</a:t>
            </a:r>
          </a:p>
        </p:txBody>
      </p:sp>
      <p:sp>
        <p:nvSpPr>
          <p:cNvPr id="21522" name="Text Box 18"/>
          <p:cNvSpPr txBox="1">
            <a:spLocks noChangeArrowheads="1"/>
          </p:cNvSpPr>
          <p:nvPr/>
        </p:nvSpPr>
        <p:spPr bwMode="auto">
          <a:xfrm>
            <a:off x="3074401" y="4908036"/>
            <a:ext cx="2099520" cy="59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/>
          <a:p>
            <a:pPr eaLnBrk="0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1100">
                <a:cs typeface="ＭＳ Ｐゴシック" charset="0"/>
              </a:rPr>
              <a:t>Merge overlapping alignments through Dynamic Programming and chain alignments</a:t>
            </a:r>
          </a:p>
        </p:txBody>
      </p:sp>
      <p:sp>
        <p:nvSpPr>
          <p:cNvPr id="21523" name="Line 19"/>
          <p:cNvSpPr>
            <a:spLocks noChangeShapeType="1"/>
          </p:cNvSpPr>
          <p:nvPr/>
        </p:nvSpPr>
        <p:spPr bwMode="auto">
          <a:xfrm>
            <a:off x="2658241" y="1967247"/>
            <a:ext cx="121968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21524" name="Line 20"/>
          <p:cNvSpPr>
            <a:spLocks noChangeShapeType="1"/>
          </p:cNvSpPr>
          <p:nvPr/>
        </p:nvSpPr>
        <p:spPr bwMode="auto">
          <a:xfrm>
            <a:off x="6923520" y="2282641"/>
            <a:ext cx="0" cy="756079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21525" name="Line 21"/>
          <p:cNvSpPr>
            <a:spLocks noChangeShapeType="1"/>
          </p:cNvSpPr>
          <p:nvPr/>
        </p:nvSpPr>
        <p:spPr bwMode="auto">
          <a:xfrm flipH="1">
            <a:off x="5299200" y="3290746"/>
            <a:ext cx="676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21526" name="Line 22"/>
          <p:cNvSpPr>
            <a:spLocks noChangeShapeType="1"/>
          </p:cNvSpPr>
          <p:nvPr/>
        </p:nvSpPr>
        <p:spPr bwMode="auto">
          <a:xfrm>
            <a:off x="1575360" y="2786693"/>
            <a:ext cx="0" cy="81944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21527" name="Line 23"/>
          <p:cNvSpPr>
            <a:spLocks noChangeShapeType="1"/>
          </p:cNvSpPr>
          <p:nvPr/>
        </p:nvSpPr>
        <p:spPr bwMode="auto">
          <a:xfrm>
            <a:off x="1575360" y="2786693"/>
            <a:ext cx="121824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21528" name="Line 24"/>
          <p:cNvSpPr>
            <a:spLocks noChangeShapeType="1"/>
          </p:cNvSpPr>
          <p:nvPr/>
        </p:nvSpPr>
        <p:spPr bwMode="auto">
          <a:xfrm>
            <a:off x="2252160" y="4236925"/>
            <a:ext cx="0" cy="94618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21529" name="Line 25"/>
          <p:cNvSpPr>
            <a:spLocks noChangeShapeType="1"/>
          </p:cNvSpPr>
          <p:nvPr/>
        </p:nvSpPr>
        <p:spPr bwMode="auto">
          <a:xfrm>
            <a:off x="3132000" y="5497058"/>
            <a:ext cx="223488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21530" name="Text Box 26"/>
          <p:cNvSpPr txBox="1">
            <a:spLocks noChangeArrowheads="1"/>
          </p:cNvSpPr>
          <p:nvPr/>
        </p:nvSpPr>
        <p:spPr bwMode="auto">
          <a:xfrm>
            <a:off x="691200" y="483891"/>
            <a:ext cx="7741440" cy="422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 eaLnBrk="0">
              <a:lnSpc>
                <a:spcPct val="100000"/>
              </a:lnSpc>
              <a:buClrTx/>
              <a:buSzTx/>
              <a:buFontTx/>
              <a:buNone/>
            </a:pPr>
            <a:r>
              <a:rPr lang="en-US" sz="2200"/>
              <a:t>How Satsuma finds alignments: cross-correlation</a:t>
            </a:r>
          </a:p>
        </p:txBody>
      </p:sp>
      <p:sp>
        <p:nvSpPr>
          <p:cNvPr id="21531" name="Line 27"/>
          <p:cNvSpPr>
            <a:spLocks noChangeShapeType="1"/>
          </p:cNvSpPr>
          <p:nvPr/>
        </p:nvSpPr>
        <p:spPr bwMode="auto">
          <a:xfrm>
            <a:off x="276480" y="1036909"/>
            <a:ext cx="8501760" cy="0"/>
          </a:xfrm>
          <a:prstGeom prst="line">
            <a:avLst/>
          </a:prstGeom>
          <a:noFill/>
          <a:ln w="28575">
            <a:solidFill>
              <a:srgbClr val="D95D00"/>
            </a:solidFill>
            <a:round/>
            <a:headEnd/>
            <a:tailEnd/>
          </a:ln>
          <a:effectLst>
            <a:outerShdw blurRad="25400" dist="38099" dir="2700000" algn="ctr" rotWithShape="0">
              <a:schemeClr val="bg2">
                <a:alpha val="75999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21532" name="Text Box 28"/>
          <p:cNvSpPr txBox="1">
            <a:spLocks noChangeArrowheads="1"/>
          </p:cNvSpPr>
          <p:nvPr/>
        </p:nvSpPr>
        <p:spPr bwMode="auto">
          <a:xfrm>
            <a:off x="483840" y="1244291"/>
            <a:ext cx="1411200" cy="59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/>
          <a:p>
            <a:pPr eaLnBrk="0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1100">
                <a:cs typeface="ＭＳ Ｐゴシック" charset="0"/>
              </a:rPr>
              <a:t>Chunk query and target sequences (8192 bp by default)</a:t>
            </a:r>
          </a:p>
        </p:txBody>
      </p:sp>
      <p:sp>
        <p:nvSpPr>
          <p:cNvPr id="21533" name="Text Box 29"/>
          <p:cNvSpPr txBox="1">
            <a:spLocks noChangeArrowheads="1"/>
          </p:cNvSpPr>
          <p:nvPr/>
        </p:nvSpPr>
        <p:spPr bwMode="auto">
          <a:xfrm>
            <a:off x="7672320" y="1673456"/>
            <a:ext cx="276480" cy="256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100" b="1"/>
              <a:t>A</a:t>
            </a:r>
            <a:endParaRPr lang="en-US"/>
          </a:p>
        </p:txBody>
      </p:sp>
      <p:sp>
        <p:nvSpPr>
          <p:cNvPr id="21534" name="Text Box 30"/>
          <p:cNvSpPr txBox="1">
            <a:spLocks noChangeArrowheads="1"/>
          </p:cNvSpPr>
          <p:nvPr/>
        </p:nvSpPr>
        <p:spPr bwMode="auto">
          <a:xfrm>
            <a:off x="7665120" y="1811711"/>
            <a:ext cx="276480" cy="256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100" b="1"/>
              <a:t>C</a:t>
            </a:r>
            <a:endParaRPr lang="en-US"/>
          </a:p>
        </p:txBody>
      </p:sp>
      <p:sp>
        <p:nvSpPr>
          <p:cNvPr id="21535" name="Text Box 31"/>
          <p:cNvSpPr txBox="1">
            <a:spLocks noChangeArrowheads="1"/>
          </p:cNvSpPr>
          <p:nvPr/>
        </p:nvSpPr>
        <p:spPr bwMode="auto">
          <a:xfrm>
            <a:off x="7665120" y="1941324"/>
            <a:ext cx="276480" cy="256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100" b="1"/>
              <a:t>G</a:t>
            </a:r>
            <a:endParaRPr lang="en-US"/>
          </a:p>
        </p:txBody>
      </p:sp>
      <p:sp>
        <p:nvSpPr>
          <p:cNvPr id="21536" name="Text Box 32"/>
          <p:cNvSpPr txBox="1">
            <a:spLocks noChangeArrowheads="1"/>
          </p:cNvSpPr>
          <p:nvPr/>
        </p:nvSpPr>
        <p:spPr bwMode="auto">
          <a:xfrm>
            <a:off x="7679520" y="2079579"/>
            <a:ext cx="276480" cy="256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100" b="1"/>
              <a:t>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54855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2"/>
          <p:cNvSpPr txBox="1">
            <a:spLocks noChangeArrowheads="1"/>
          </p:cNvSpPr>
          <p:nvPr/>
        </p:nvSpPr>
        <p:spPr bwMode="auto">
          <a:xfrm>
            <a:off x="691200" y="483891"/>
            <a:ext cx="7741440" cy="837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r>
              <a:rPr lang="en-US" sz="2200"/>
              <a:t>Example: 16 bp seed - no signal</a:t>
            </a:r>
          </a:p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65539" name="Line 3"/>
          <p:cNvSpPr>
            <a:spLocks noChangeShapeType="1"/>
          </p:cNvSpPr>
          <p:nvPr/>
        </p:nvSpPr>
        <p:spPr bwMode="auto">
          <a:xfrm>
            <a:off x="276480" y="1036909"/>
            <a:ext cx="8501760" cy="0"/>
          </a:xfrm>
          <a:prstGeom prst="line">
            <a:avLst/>
          </a:prstGeom>
          <a:noFill/>
          <a:ln w="28575">
            <a:solidFill>
              <a:srgbClr val="D95D00"/>
            </a:solidFill>
            <a:round/>
            <a:headEnd/>
            <a:tailEnd/>
          </a:ln>
          <a:effectLst>
            <a:outerShdw blurRad="25400" dist="38099" dir="2700000" algn="ctr" rotWithShape="0">
              <a:schemeClr val="bg2">
                <a:alpha val="75999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pic>
        <p:nvPicPr>
          <p:cNvPr id="65540" name="Picture 4" descr="dotplot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120" y="1451673"/>
            <a:ext cx="4561920" cy="4439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5541" name="Group 5"/>
          <p:cNvGrpSpPr>
            <a:grpSpLocks/>
          </p:cNvGrpSpPr>
          <p:nvPr/>
        </p:nvGrpSpPr>
        <p:grpSpPr bwMode="auto">
          <a:xfrm>
            <a:off x="1388160" y="1293256"/>
            <a:ext cx="5160960" cy="4798584"/>
            <a:chOff x="964" y="898"/>
            <a:chExt cx="3584" cy="3332"/>
          </a:xfrm>
        </p:grpSpPr>
        <p:sp>
          <p:nvSpPr>
            <p:cNvPr id="65542" name="Text Box 6"/>
            <p:cNvSpPr txBox="1">
              <a:spLocks noChangeArrowheads="1"/>
            </p:cNvSpPr>
            <p:nvPr/>
          </p:nvSpPr>
          <p:spPr bwMode="auto">
            <a:xfrm>
              <a:off x="4224" y="4080"/>
              <a:ext cx="324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/>
                <a:t>10 kbp</a:t>
              </a:r>
              <a:endParaRPr lang="en-US"/>
            </a:p>
          </p:txBody>
        </p:sp>
        <p:sp>
          <p:nvSpPr>
            <p:cNvPr id="65543" name="Text Box 7"/>
            <p:cNvSpPr txBox="1">
              <a:spLocks noChangeArrowheads="1"/>
            </p:cNvSpPr>
            <p:nvPr/>
          </p:nvSpPr>
          <p:spPr bwMode="auto">
            <a:xfrm>
              <a:off x="1104" y="2448"/>
              <a:ext cx="164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/>
                <a:t>5</a:t>
              </a:r>
              <a:endParaRPr lang="en-US"/>
            </a:p>
          </p:txBody>
        </p:sp>
        <p:sp>
          <p:nvSpPr>
            <p:cNvPr id="65544" name="Text Box 8"/>
            <p:cNvSpPr txBox="1">
              <a:spLocks noChangeArrowheads="1"/>
            </p:cNvSpPr>
            <p:nvPr/>
          </p:nvSpPr>
          <p:spPr bwMode="auto">
            <a:xfrm>
              <a:off x="2724" y="4080"/>
              <a:ext cx="164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/>
                <a:t>5</a:t>
              </a:r>
              <a:endParaRPr lang="en-US"/>
            </a:p>
          </p:txBody>
        </p:sp>
        <p:sp>
          <p:nvSpPr>
            <p:cNvPr id="65545" name="Text Box 9"/>
            <p:cNvSpPr txBox="1">
              <a:spLocks noChangeArrowheads="1"/>
            </p:cNvSpPr>
            <p:nvPr/>
          </p:nvSpPr>
          <p:spPr bwMode="auto">
            <a:xfrm>
              <a:off x="964" y="960"/>
              <a:ext cx="324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/>
                <a:t>10 kbp</a:t>
              </a:r>
              <a:endParaRPr lang="en-US"/>
            </a:p>
          </p:txBody>
        </p:sp>
        <p:sp>
          <p:nvSpPr>
            <p:cNvPr id="65546" name="Text Box 10"/>
            <p:cNvSpPr txBox="1">
              <a:spLocks noChangeArrowheads="1"/>
            </p:cNvSpPr>
            <p:nvPr/>
          </p:nvSpPr>
          <p:spPr bwMode="auto">
            <a:xfrm>
              <a:off x="3696" y="3845"/>
              <a:ext cx="679" cy="2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300"/>
                <a:t>LTR/copia 1</a:t>
              </a:r>
            </a:p>
          </p:txBody>
        </p:sp>
        <p:sp>
          <p:nvSpPr>
            <p:cNvPr id="65547" name="Text Box 11"/>
            <p:cNvSpPr txBox="1">
              <a:spLocks noChangeArrowheads="1"/>
            </p:cNvSpPr>
            <p:nvPr/>
          </p:nvSpPr>
          <p:spPr bwMode="auto">
            <a:xfrm rot="16200000">
              <a:off x="1137" y="1136"/>
              <a:ext cx="679" cy="2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300"/>
                <a:t>LTR/copia 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2266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691200" y="483891"/>
            <a:ext cx="7741440" cy="837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r>
              <a:rPr lang="en-US" sz="2200"/>
              <a:t>Example: 12 bp seed - very weak signal</a:t>
            </a:r>
          </a:p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48131" name="Line 3"/>
          <p:cNvSpPr>
            <a:spLocks noChangeShapeType="1"/>
          </p:cNvSpPr>
          <p:nvPr/>
        </p:nvSpPr>
        <p:spPr bwMode="auto">
          <a:xfrm>
            <a:off x="276480" y="1036909"/>
            <a:ext cx="8501760" cy="0"/>
          </a:xfrm>
          <a:prstGeom prst="line">
            <a:avLst/>
          </a:prstGeom>
          <a:noFill/>
          <a:ln w="28575">
            <a:solidFill>
              <a:srgbClr val="D95D00"/>
            </a:solidFill>
            <a:round/>
            <a:headEnd/>
            <a:tailEnd/>
          </a:ln>
          <a:effectLst>
            <a:outerShdw blurRad="25400" dist="38099" dir="2700000" algn="ctr" rotWithShape="0">
              <a:schemeClr val="bg2">
                <a:alpha val="75999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pic>
        <p:nvPicPr>
          <p:cNvPr id="48132" name="Picture 4" descr="dotplot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120" y="1451672"/>
            <a:ext cx="4561920" cy="444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8133" name="Group 5"/>
          <p:cNvGrpSpPr>
            <a:grpSpLocks/>
          </p:cNvGrpSpPr>
          <p:nvPr/>
        </p:nvGrpSpPr>
        <p:grpSpPr bwMode="auto">
          <a:xfrm>
            <a:off x="1388160" y="1304777"/>
            <a:ext cx="5160960" cy="4787063"/>
            <a:chOff x="964" y="906"/>
            <a:chExt cx="3584" cy="3324"/>
          </a:xfrm>
        </p:grpSpPr>
        <p:sp>
          <p:nvSpPr>
            <p:cNvPr id="48134" name="Text Box 6"/>
            <p:cNvSpPr txBox="1">
              <a:spLocks noChangeArrowheads="1"/>
            </p:cNvSpPr>
            <p:nvPr/>
          </p:nvSpPr>
          <p:spPr bwMode="auto">
            <a:xfrm>
              <a:off x="4224" y="4080"/>
              <a:ext cx="324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/>
                <a:t>10 kbp</a:t>
              </a:r>
              <a:endParaRPr lang="en-US"/>
            </a:p>
          </p:txBody>
        </p:sp>
        <p:sp>
          <p:nvSpPr>
            <p:cNvPr id="48135" name="Text Box 7"/>
            <p:cNvSpPr txBox="1">
              <a:spLocks noChangeArrowheads="1"/>
            </p:cNvSpPr>
            <p:nvPr/>
          </p:nvSpPr>
          <p:spPr bwMode="auto">
            <a:xfrm>
              <a:off x="1104" y="2448"/>
              <a:ext cx="164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/>
                <a:t>5</a:t>
              </a:r>
              <a:endParaRPr lang="en-US"/>
            </a:p>
          </p:txBody>
        </p:sp>
        <p:sp>
          <p:nvSpPr>
            <p:cNvPr id="48136" name="Text Box 8"/>
            <p:cNvSpPr txBox="1">
              <a:spLocks noChangeArrowheads="1"/>
            </p:cNvSpPr>
            <p:nvPr/>
          </p:nvSpPr>
          <p:spPr bwMode="auto">
            <a:xfrm>
              <a:off x="2724" y="4080"/>
              <a:ext cx="164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/>
                <a:t>5</a:t>
              </a:r>
              <a:endParaRPr lang="en-US"/>
            </a:p>
          </p:txBody>
        </p:sp>
        <p:sp>
          <p:nvSpPr>
            <p:cNvPr id="48137" name="Text Box 9"/>
            <p:cNvSpPr txBox="1">
              <a:spLocks noChangeArrowheads="1"/>
            </p:cNvSpPr>
            <p:nvPr/>
          </p:nvSpPr>
          <p:spPr bwMode="auto">
            <a:xfrm>
              <a:off x="964" y="960"/>
              <a:ext cx="324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/>
                <a:t>10 kbp</a:t>
              </a:r>
              <a:endParaRPr lang="en-US"/>
            </a:p>
          </p:txBody>
        </p:sp>
        <p:sp>
          <p:nvSpPr>
            <p:cNvPr id="48138" name="Text Box 10"/>
            <p:cNvSpPr txBox="1">
              <a:spLocks noChangeArrowheads="1"/>
            </p:cNvSpPr>
            <p:nvPr/>
          </p:nvSpPr>
          <p:spPr bwMode="auto">
            <a:xfrm>
              <a:off x="3696" y="3845"/>
              <a:ext cx="679" cy="2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300"/>
                <a:t>LTR/copia 1</a:t>
              </a:r>
            </a:p>
          </p:txBody>
        </p:sp>
        <p:sp>
          <p:nvSpPr>
            <p:cNvPr id="48139" name="Text Box 11"/>
            <p:cNvSpPr txBox="1">
              <a:spLocks noChangeArrowheads="1"/>
            </p:cNvSpPr>
            <p:nvPr/>
          </p:nvSpPr>
          <p:spPr bwMode="auto">
            <a:xfrm rot="16200000">
              <a:off x="1129" y="1144"/>
              <a:ext cx="679" cy="2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300"/>
                <a:t>LTR/copia 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79021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691200" y="483891"/>
            <a:ext cx="7741440" cy="837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r>
              <a:rPr lang="en-US" sz="2200"/>
              <a:t>Example: 8 bp seed - weak signal, lots of noise</a:t>
            </a:r>
          </a:p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47107" name="Line 3"/>
          <p:cNvSpPr>
            <a:spLocks noChangeShapeType="1"/>
          </p:cNvSpPr>
          <p:nvPr/>
        </p:nvSpPr>
        <p:spPr bwMode="auto">
          <a:xfrm>
            <a:off x="276480" y="1036909"/>
            <a:ext cx="8501760" cy="0"/>
          </a:xfrm>
          <a:prstGeom prst="line">
            <a:avLst/>
          </a:prstGeom>
          <a:noFill/>
          <a:ln w="28575">
            <a:solidFill>
              <a:srgbClr val="D95D00"/>
            </a:solidFill>
            <a:round/>
            <a:headEnd/>
            <a:tailEnd/>
          </a:ln>
          <a:effectLst>
            <a:outerShdw blurRad="25400" dist="38099" dir="2700000" algn="ctr" rotWithShape="0">
              <a:schemeClr val="bg2">
                <a:alpha val="75999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pic>
        <p:nvPicPr>
          <p:cNvPr id="47108" name="Picture 4" descr="dotplot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120" y="1451673"/>
            <a:ext cx="4561920" cy="4441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7109" name="Group 5"/>
          <p:cNvGrpSpPr>
            <a:grpSpLocks/>
          </p:cNvGrpSpPr>
          <p:nvPr/>
        </p:nvGrpSpPr>
        <p:grpSpPr bwMode="auto">
          <a:xfrm>
            <a:off x="1388160" y="1296136"/>
            <a:ext cx="5160960" cy="4795704"/>
            <a:chOff x="964" y="900"/>
            <a:chExt cx="3584" cy="3330"/>
          </a:xfrm>
        </p:grpSpPr>
        <p:sp>
          <p:nvSpPr>
            <p:cNvPr id="47110" name="Text Box 6"/>
            <p:cNvSpPr txBox="1">
              <a:spLocks noChangeArrowheads="1"/>
            </p:cNvSpPr>
            <p:nvPr/>
          </p:nvSpPr>
          <p:spPr bwMode="auto">
            <a:xfrm>
              <a:off x="4224" y="4080"/>
              <a:ext cx="324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/>
                <a:t>10 kbp</a:t>
              </a:r>
              <a:endParaRPr lang="en-US"/>
            </a:p>
          </p:txBody>
        </p:sp>
        <p:sp>
          <p:nvSpPr>
            <p:cNvPr id="47111" name="Text Box 7"/>
            <p:cNvSpPr txBox="1">
              <a:spLocks noChangeArrowheads="1"/>
            </p:cNvSpPr>
            <p:nvPr/>
          </p:nvSpPr>
          <p:spPr bwMode="auto">
            <a:xfrm>
              <a:off x="1104" y="2448"/>
              <a:ext cx="164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/>
                <a:t>5</a:t>
              </a:r>
              <a:endParaRPr lang="en-US"/>
            </a:p>
          </p:txBody>
        </p:sp>
        <p:sp>
          <p:nvSpPr>
            <p:cNvPr id="47112" name="Text Box 8"/>
            <p:cNvSpPr txBox="1">
              <a:spLocks noChangeArrowheads="1"/>
            </p:cNvSpPr>
            <p:nvPr/>
          </p:nvSpPr>
          <p:spPr bwMode="auto">
            <a:xfrm>
              <a:off x="2724" y="4080"/>
              <a:ext cx="164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/>
                <a:t>5</a:t>
              </a:r>
              <a:endParaRPr lang="en-US"/>
            </a:p>
          </p:txBody>
        </p:sp>
        <p:sp>
          <p:nvSpPr>
            <p:cNvPr id="47113" name="Text Box 9"/>
            <p:cNvSpPr txBox="1">
              <a:spLocks noChangeArrowheads="1"/>
            </p:cNvSpPr>
            <p:nvPr/>
          </p:nvSpPr>
          <p:spPr bwMode="auto">
            <a:xfrm>
              <a:off x="964" y="960"/>
              <a:ext cx="324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/>
                <a:t>10 kbp</a:t>
              </a:r>
              <a:endParaRPr lang="en-US"/>
            </a:p>
          </p:txBody>
        </p:sp>
        <p:sp>
          <p:nvSpPr>
            <p:cNvPr id="47114" name="Text Box 10"/>
            <p:cNvSpPr txBox="1">
              <a:spLocks noChangeArrowheads="1"/>
            </p:cNvSpPr>
            <p:nvPr/>
          </p:nvSpPr>
          <p:spPr bwMode="auto">
            <a:xfrm>
              <a:off x="3696" y="3845"/>
              <a:ext cx="679" cy="2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300"/>
                <a:t>LTR/copia 1</a:t>
              </a:r>
            </a:p>
          </p:txBody>
        </p:sp>
        <p:sp>
          <p:nvSpPr>
            <p:cNvPr id="47115" name="Text Box 11"/>
            <p:cNvSpPr txBox="1">
              <a:spLocks noChangeArrowheads="1"/>
            </p:cNvSpPr>
            <p:nvPr/>
          </p:nvSpPr>
          <p:spPr bwMode="auto">
            <a:xfrm rot="16200000">
              <a:off x="1135" y="1138"/>
              <a:ext cx="679" cy="2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300"/>
                <a:t>LTR/copia 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8733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2"/>
          <p:cNvSpPr txBox="1">
            <a:spLocks noChangeArrowheads="1"/>
          </p:cNvSpPr>
          <p:nvPr/>
        </p:nvSpPr>
        <p:spPr bwMode="auto">
          <a:xfrm>
            <a:off x="691200" y="483891"/>
            <a:ext cx="7741440" cy="837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r>
              <a:rPr lang="en-US" sz="2200"/>
              <a:t>Example: Satsuma - good signal, no noise</a:t>
            </a:r>
          </a:p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71683" name="Line 3"/>
          <p:cNvSpPr>
            <a:spLocks noChangeShapeType="1"/>
          </p:cNvSpPr>
          <p:nvPr/>
        </p:nvSpPr>
        <p:spPr bwMode="auto">
          <a:xfrm>
            <a:off x="276480" y="1036909"/>
            <a:ext cx="8501760" cy="0"/>
          </a:xfrm>
          <a:prstGeom prst="line">
            <a:avLst/>
          </a:prstGeom>
          <a:noFill/>
          <a:ln w="28575">
            <a:solidFill>
              <a:srgbClr val="D95D00"/>
            </a:solidFill>
            <a:round/>
            <a:headEnd/>
            <a:tailEnd/>
          </a:ln>
          <a:effectLst>
            <a:outerShdw blurRad="25400" dist="38099" dir="2700000" algn="ctr" rotWithShape="0">
              <a:schemeClr val="bg2">
                <a:alpha val="75999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pic>
        <p:nvPicPr>
          <p:cNvPr id="71684" name="Picture 4" descr="dotplot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120" y="1451673"/>
            <a:ext cx="4561920" cy="4439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1685" name="Group 5"/>
          <p:cNvGrpSpPr>
            <a:grpSpLocks/>
          </p:cNvGrpSpPr>
          <p:nvPr/>
        </p:nvGrpSpPr>
        <p:grpSpPr bwMode="auto">
          <a:xfrm>
            <a:off x="2419200" y="2027733"/>
            <a:ext cx="3525120" cy="3387236"/>
            <a:chOff x="1776" y="1200"/>
            <a:chExt cx="2448" cy="2352"/>
          </a:xfrm>
        </p:grpSpPr>
        <p:sp>
          <p:nvSpPr>
            <p:cNvPr id="71686" name="Line 6"/>
            <p:cNvSpPr>
              <a:spLocks noChangeShapeType="1"/>
            </p:cNvSpPr>
            <p:nvPr/>
          </p:nvSpPr>
          <p:spPr bwMode="auto">
            <a:xfrm flipV="1">
              <a:off x="1776" y="345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87" name="Line 7"/>
            <p:cNvSpPr>
              <a:spLocks noChangeShapeType="1"/>
            </p:cNvSpPr>
            <p:nvPr/>
          </p:nvSpPr>
          <p:spPr bwMode="auto">
            <a:xfrm flipV="1">
              <a:off x="2304" y="292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88" name="Line 8"/>
            <p:cNvSpPr>
              <a:spLocks noChangeShapeType="1"/>
            </p:cNvSpPr>
            <p:nvPr/>
          </p:nvSpPr>
          <p:spPr bwMode="auto">
            <a:xfrm flipV="1">
              <a:off x="2496" y="2592"/>
              <a:ext cx="24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89" name="Line 9"/>
            <p:cNvSpPr>
              <a:spLocks noChangeShapeType="1"/>
            </p:cNvSpPr>
            <p:nvPr/>
          </p:nvSpPr>
          <p:spPr bwMode="auto">
            <a:xfrm flipV="1">
              <a:off x="2784" y="2304"/>
              <a:ext cx="24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Line 10"/>
            <p:cNvSpPr>
              <a:spLocks noChangeShapeType="1"/>
            </p:cNvSpPr>
            <p:nvPr/>
          </p:nvSpPr>
          <p:spPr bwMode="auto">
            <a:xfrm flipV="1">
              <a:off x="3312" y="2064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Line 11"/>
            <p:cNvSpPr>
              <a:spLocks noChangeShapeType="1"/>
            </p:cNvSpPr>
            <p:nvPr/>
          </p:nvSpPr>
          <p:spPr bwMode="auto">
            <a:xfrm flipV="1">
              <a:off x="3408" y="1776"/>
              <a:ext cx="24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Line 12"/>
            <p:cNvSpPr>
              <a:spLocks noChangeShapeType="1"/>
            </p:cNvSpPr>
            <p:nvPr/>
          </p:nvSpPr>
          <p:spPr bwMode="auto">
            <a:xfrm flipV="1">
              <a:off x="3792" y="1392"/>
              <a:ext cx="24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Line 13"/>
            <p:cNvSpPr>
              <a:spLocks noChangeShapeType="1"/>
            </p:cNvSpPr>
            <p:nvPr/>
          </p:nvSpPr>
          <p:spPr bwMode="auto">
            <a:xfrm flipV="1">
              <a:off x="4128" y="120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1694" name="Rectangle 14"/>
          <p:cNvSpPr>
            <a:spLocks noChangeArrowheads="1"/>
          </p:cNvSpPr>
          <p:nvPr/>
        </p:nvSpPr>
        <p:spPr bwMode="auto">
          <a:xfrm>
            <a:off x="2004480" y="5391926"/>
            <a:ext cx="207360" cy="13825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grpSp>
        <p:nvGrpSpPr>
          <p:cNvPr id="71695" name="Group 15"/>
          <p:cNvGrpSpPr>
            <a:grpSpLocks/>
          </p:cNvGrpSpPr>
          <p:nvPr/>
        </p:nvGrpSpPr>
        <p:grpSpPr bwMode="auto">
          <a:xfrm>
            <a:off x="1388160" y="1294696"/>
            <a:ext cx="5160960" cy="4797143"/>
            <a:chOff x="964" y="899"/>
            <a:chExt cx="3584" cy="3331"/>
          </a:xfrm>
        </p:grpSpPr>
        <p:sp>
          <p:nvSpPr>
            <p:cNvPr id="71696" name="Text Box 16"/>
            <p:cNvSpPr txBox="1">
              <a:spLocks noChangeArrowheads="1"/>
            </p:cNvSpPr>
            <p:nvPr/>
          </p:nvSpPr>
          <p:spPr bwMode="auto">
            <a:xfrm>
              <a:off x="4224" y="4080"/>
              <a:ext cx="324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/>
                <a:t>10 kbp</a:t>
              </a:r>
              <a:endParaRPr lang="en-US"/>
            </a:p>
          </p:txBody>
        </p:sp>
        <p:sp>
          <p:nvSpPr>
            <p:cNvPr id="71697" name="Text Box 17"/>
            <p:cNvSpPr txBox="1">
              <a:spLocks noChangeArrowheads="1"/>
            </p:cNvSpPr>
            <p:nvPr/>
          </p:nvSpPr>
          <p:spPr bwMode="auto">
            <a:xfrm>
              <a:off x="1104" y="2448"/>
              <a:ext cx="164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/>
                <a:t>5</a:t>
              </a:r>
              <a:endParaRPr lang="en-US"/>
            </a:p>
          </p:txBody>
        </p:sp>
        <p:sp>
          <p:nvSpPr>
            <p:cNvPr id="71698" name="Text Box 18"/>
            <p:cNvSpPr txBox="1">
              <a:spLocks noChangeArrowheads="1"/>
            </p:cNvSpPr>
            <p:nvPr/>
          </p:nvSpPr>
          <p:spPr bwMode="auto">
            <a:xfrm>
              <a:off x="2724" y="4080"/>
              <a:ext cx="164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/>
                <a:t>5</a:t>
              </a:r>
              <a:endParaRPr lang="en-US"/>
            </a:p>
          </p:txBody>
        </p:sp>
        <p:sp>
          <p:nvSpPr>
            <p:cNvPr id="71699" name="Text Box 19"/>
            <p:cNvSpPr txBox="1">
              <a:spLocks noChangeArrowheads="1"/>
            </p:cNvSpPr>
            <p:nvPr/>
          </p:nvSpPr>
          <p:spPr bwMode="auto">
            <a:xfrm>
              <a:off x="964" y="960"/>
              <a:ext cx="324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/>
                <a:t>10 kbp</a:t>
              </a:r>
              <a:endParaRPr lang="en-US"/>
            </a:p>
          </p:txBody>
        </p:sp>
        <p:sp>
          <p:nvSpPr>
            <p:cNvPr id="71700" name="Text Box 20"/>
            <p:cNvSpPr txBox="1">
              <a:spLocks noChangeArrowheads="1"/>
            </p:cNvSpPr>
            <p:nvPr/>
          </p:nvSpPr>
          <p:spPr bwMode="auto">
            <a:xfrm>
              <a:off x="3696" y="3845"/>
              <a:ext cx="679" cy="2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300"/>
                <a:t>LTR/copia 1</a:t>
              </a:r>
            </a:p>
          </p:txBody>
        </p:sp>
        <p:sp>
          <p:nvSpPr>
            <p:cNvPr id="71701" name="Text Box 21"/>
            <p:cNvSpPr txBox="1">
              <a:spLocks noChangeArrowheads="1"/>
            </p:cNvSpPr>
            <p:nvPr/>
          </p:nvSpPr>
          <p:spPr bwMode="auto">
            <a:xfrm rot="16200000">
              <a:off x="1136" y="1137"/>
              <a:ext cx="679" cy="2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300"/>
                <a:t>LTR/copia 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1262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691200" y="483891"/>
            <a:ext cx="7741440" cy="422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 eaLnBrk="0">
              <a:lnSpc>
                <a:spcPct val="100000"/>
              </a:lnSpc>
              <a:buClrTx/>
              <a:buSzTx/>
              <a:buFontTx/>
              <a:buNone/>
            </a:pPr>
            <a:r>
              <a:rPr lang="en-US" sz="2200"/>
              <a:t>Example: Satsuma - good signal, no noise</a:t>
            </a:r>
          </a:p>
        </p:txBody>
      </p:sp>
      <p:sp>
        <p:nvSpPr>
          <p:cNvPr id="46083" name="Line 3"/>
          <p:cNvSpPr>
            <a:spLocks noChangeShapeType="1"/>
          </p:cNvSpPr>
          <p:nvPr/>
        </p:nvSpPr>
        <p:spPr bwMode="auto">
          <a:xfrm>
            <a:off x="276480" y="1036909"/>
            <a:ext cx="8501760" cy="0"/>
          </a:xfrm>
          <a:prstGeom prst="line">
            <a:avLst/>
          </a:prstGeom>
          <a:noFill/>
          <a:ln w="28575">
            <a:solidFill>
              <a:srgbClr val="D95D00"/>
            </a:solidFill>
            <a:round/>
            <a:headEnd/>
            <a:tailEnd/>
          </a:ln>
          <a:effectLst>
            <a:outerShdw blurRad="25400" dist="38099" dir="2700000" algn="ctr" rotWithShape="0">
              <a:schemeClr val="bg2">
                <a:alpha val="75999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pic>
        <p:nvPicPr>
          <p:cNvPr id="46086" name="Picture 6" descr="dotplot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120" y="1451673"/>
            <a:ext cx="4561920" cy="4439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6103" name="Group 23"/>
          <p:cNvGrpSpPr>
            <a:grpSpLocks/>
          </p:cNvGrpSpPr>
          <p:nvPr/>
        </p:nvGrpSpPr>
        <p:grpSpPr bwMode="auto">
          <a:xfrm>
            <a:off x="2419200" y="2027733"/>
            <a:ext cx="3525120" cy="3387236"/>
            <a:chOff x="1776" y="1200"/>
            <a:chExt cx="2448" cy="2352"/>
          </a:xfrm>
        </p:grpSpPr>
        <p:sp>
          <p:nvSpPr>
            <p:cNvPr id="46089" name="Line 9"/>
            <p:cNvSpPr>
              <a:spLocks noChangeShapeType="1"/>
            </p:cNvSpPr>
            <p:nvPr/>
          </p:nvSpPr>
          <p:spPr bwMode="auto">
            <a:xfrm flipV="1">
              <a:off x="1776" y="345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90" name="Line 10"/>
            <p:cNvSpPr>
              <a:spLocks noChangeShapeType="1"/>
            </p:cNvSpPr>
            <p:nvPr/>
          </p:nvSpPr>
          <p:spPr bwMode="auto">
            <a:xfrm flipV="1">
              <a:off x="2304" y="292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93" name="Line 13"/>
            <p:cNvSpPr>
              <a:spLocks noChangeShapeType="1"/>
            </p:cNvSpPr>
            <p:nvPr/>
          </p:nvSpPr>
          <p:spPr bwMode="auto">
            <a:xfrm flipV="1">
              <a:off x="2496" y="2592"/>
              <a:ext cx="24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96" name="Line 16"/>
            <p:cNvSpPr>
              <a:spLocks noChangeShapeType="1"/>
            </p:cNvSpPr>
            <p:nvPr/>
          </p:nvSpPr>
          <p:spPr bwMode="auto">
            <a:xfrm flipV="1">
              <a:off x="2784" y="2304"/>
              <a:ext cx="24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97" name="Line 17"/>
            <p:cNvSpPr>
              <a:spLocks noChangeShapeType="1"/>
            </p:cNvSpPr>
            <p:nvPr/>
          </p:nvSpPr>
          <p:spPr bwMode="auto">
            <a:xfrm flipV="1">
              <a:off x="3312" y="2064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98" name="Line 18"/>
            <p:cNvSpPr>
              <a:spLocks noChangeShapeType="1"/>
            </p:cNvSpPr>
            <p:nvPr/>
          </p:nvSpPr>
          <p:spPr bwMode="auto">
            <a:xfrm flipV="1">
              <a:off x="3408" y="1776"/>
              <a:ext cx="24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99" name="Line 19"/>
            <p:cNvSpPr>
              <a:spLocks noChangeShapeType="1"/>
            </p:cNvSpPr>
            <p:nvPr/>
          </p:nvSpPr>
          <p:spPr bwMode="auto">
            <a:xfrm flipV="1">
              <a:off x="3792" y="1392"/>
              <a:ext cx="24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00" name="Line 20"/>
            <p:cNvSpPr>
              <a:spLocks noChangeShapeType="1"/>
            </p:cNvSpPr>
            <p:nvPr/>
          </p:nvSpPr>
          <p:spPr bwMode="auto">
            <a:xfrm flipV="1">
              <a:off x="4128" y="120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6101" name="Rectangle 21"/>
          <p:cNvSpPr>
            <a:spLocks noChangeArrowheads="1"/>
          </p:cNvSpPr>
          <p:nvPr/>
        </p:nvSpPr>
        <p:spPr bwMode="auto">
          <a:xfrm>
            <a:off x="2004480" y="5391926"/>
            <a:ext cx="207360" cy="13825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grpSp>
        <p:nvGrpSpPr>
          <p:cNvPr id="46104" name="Group 24"/>
          <p:cNvGrpSpPr>
            <a:grpSpLocks/>
          </p:cNvGrpSpPr>
          <p:nvPr/>
        </p:nvGrpSpPr>
        <p:grpSpPr bwMode="auto">
          <a:xfrm>
            <a:off x="1388160" y="1290376"/>
            <a:ext cx="5160960" cy="4801464"/>
            <a:chOff x="964" y="896"/>
            <a:chExt cx="3584" cy="3334"/>
          </a:xfrm>
        </p:grpSpPr>
        <p:sp>
          <p:nvSpPr>
            <p:cNvPr id="46105" name="Text Box 25"/>
            <p:cNvSpPr txBox="1">
              <a:spLocks noChangeArrowheads="1"/>
            </p:cNvSpPr>
            <p:nvPr/>
          </p:nvSpPr>
          <p:spPr bwMode="auto">
            <a:xfrm>
              <a:off x="4224" y="4080"/>
              <a:ext cx="324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/>
                <a:t>10 kbp</a:t>
              </a:r>
              <a:endParaRPr lang="en-US"/>
            </a:p>
          </p:txBody>
        </p:sp>
        <p:sp>
          <p:nvSpPr>
            <p:cNvPr id="46106" name="Text Box 26"/>
            <p:cNvSpPr txBox="1">
              <a:spLocks noChangeArrowheads="1"/>
            </p:cNvSpPr>
            <p:nvPr/>
          </p:nvSpPr>
          <p:spPr bwMode="auto">
            <a:xfrm>
              <a:off x="1104" y="2448"/>
              <a:ext cx="164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/>
                <a:t>5</a:t>
              </a:r>
              <a:endParaRPr lang="en-US"/>
            </a:p>
          </p:txBody>
        </p:sp>
        <p:sp>
          <p:nvSpPr>
            <p:cNvPr id="46107" name="Text Box 27"/>
            <p:cNvSpPr txBox="1">
              <a:spLocks noChangeArrowheads="1"/>
            </p:cNvSpPr>
            <p:nvPr/>
          </p:nvSpPr>
          <p:spPr bwMode="auto">
            <a:xfrm>
              <a:off x="2724" y="4080"/>
              <a:ext cx="164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/>
                <a:t>5</a:t>
              </a:r>
              <a:endParaRPr lang="en-US"/>
            </a:p>
          </p:txBody>
        </p:sp>
        <p:sp>
          <p:nvSpPr>
            <p:cNvPr id="46108" name="Text Box 28"/>
            <p:cNvSpPr txBox="1">
              <a:spLocks noChangeArrowheads="1"/>
            </p:cNvSpPr>
            <p:nvPr/>
          </p:nvSpPr>
          <p:spPr bwMode="auto">
            <a:xfrm>
              <a:off x="964" y="960"/>
              <a:ext cx="324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/>
                <a:t>10 kbp</a:t>
              </a:r>
              <a:endParaRPr lang="en-US"/>
            </a:p>
          </p:txBody>
        </p:sp>
        <p:sp>
          <p:nvSpPr>
            <p:cNvPr id="46109" name="Text Box 29"/>
            <p:cNvSpPr txBox="1">
              <a:spLocks noChangeArrowheads="1"/>
            </p:cNvSpPr>
            <p:nvPr/>
          </p:nvSpPr>
          <p:spPr bwMode="auto">
            <a:xfrm>
              <a:off x="3696" y="3845"/>
              <a:ext cx="679" cy="2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300"/>
                <a:t>LTR/copia 1</a:t>
              </a:r>
            </a:p>
          </p:txBody>
        </p:sp>
        <p:sp>
          <p:nvSpPr>
            <p:cNvPr id="46110" name="Text Box 30"/>
            <p:cNvSpPr txBox="1">
              <a:spLocks noChangeArrowheads="1"/>
            </p:cNvSpPr>
            <p:nvPr/>
          </p:nvSpPr>
          <p:spPr bwMode="auto">
            <a:xfrm rot="16200000">
              <a:off x="1139" y="1134"/>
              <a:ext cx="679" cy="2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300"/>
                <a:t>LTR/copia 2</a:t>
              </a:r>
            </a:p>
          </p:txBody>
        </p:sp>
      </p:grpSp>
      <p:sp>
        <p:nvSpPr>
          <p:cNvPr id="46112" name="Oval 32"/>
          <p:cNvSpPr>
            <a:spLocks noChangeArrowheads="1"/>
          </p:cNvSpPr>
          <p:nvPr/>
        </p:nvSpPr>
        <p:spPr bwMode="auto">
          <a:xfrm>
            <a:off x="3378240" y="3964737"/>
            <a:ext cx="552960" cy="483891"/>
          </a:xfrm>
          <a:prstGeom prst="ellips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252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2"/>
          <p:cNvSpPr txBox="1">
            <a:spLocks noChangeArrowheads="1"/>
          </p:cNvSpPr>
          <p:nvPr/>
        </p:nvSpPr>
        <p:spPr bwMode="auto">
          <a:xfrm>
            <a:off x="691200" y="483891"/>
            <a:ext cx="7741440" cy="422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pPr eaLnBrk="0">
              <a:lnSpc>
                <a:spcPct val="100000"/>
              </a:lnSpc>
              <a:buClrTx/>
              <a:buSzTx/>
              <a:buFontTx/>
              <a:buNone/>
            </a:pPr>
            <a:r>
              <a:rPr lang="en-US" sz="2200"/>
              <a:t>Example: Satsuma - good signal, no noise</a:t>
            </a:r>
          </a:p>
        </p:txBody>
      </p:sp>
      <p:sp>
        <p:nvSpPr>
          <p:cNvPr id="69635" name="Line 3"/>
          <p:cNvSpPr>
            <a:spLocks noChangeShapeType="1"/>
          </p:cNvSpPr>
          <p:nvPr/>
        </p:nvSpPr>
        <p:spPr bwMode="auto">
          <a:xfrm>
            <a:off x="276480" y="1036909"/>
            <a:ext cx="8501760" cy="0"/>
          </a:xfrm>
          <a:prstGeom prst="line">
            <a:avLst/>
          </a:prstGeom>
          <a:noFill/>
          <a:ln w="28575">
            <a:solidFill>
              <a:srgbClr val="D95D00"/>
            </a:solidFill>
            <a:round/>
            <a:headEnd/>
            <a:tailEnd/>
          </a:ln>
          <a:effectLst>
            <a:outerShdw blurRad="25400" dist="38099" dir="2700000" algn="ctr" rotWithShape="0">
              <a:schemeClr val="bg2">
                <a:alpha val="75999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pic>
        <p:nvPicPr>
          <p:cNvPr id="69636" name="Picture 4" descr="dotplot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120" y="1451673"/>
            <a:ext cx="4561920" cy="4439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9637" name="Group 5"/>
          <p:cNvGrpSpPr>
            <a:grpSpLocks/>
          </p:cNvGrpSpPr>
          <p:nvPr/>
        </p:nvGrpSpPr>
        <p:grpSpPr bwMode="auto">
          <a:xfrm>
            <a:off x="2419200" y="2027733"/>
            <a:ext cx="3525120" cy="3387236"/>
            <a:chOff x="1776" y="1200"/>
            <a:chExt cx="2448" cy="2352"/>
          </a:xfrm>
        </p:grpSpPr>
        <p:sp>
          <p:nvSpPr>
            <p:cNvPr id="69638" name="Line 6"/>
            <p:cNvSpPr>
              <a:spLocks noChangeShapeType="1"/>
            </p:cNvSpPr>
            <p:nvPr/>
          </p:nvSpPr>
          <p:spPr bwMode="auto">
            <a:xfrm flipV="1">
              <a:off x="1776" y="345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39" name="Line 7"/>
            <p:cNvSpPr>
              <a:spLocks noChangeShapeType="1"/>
            </p:cNvSpPr>
            <p:nvPr/>
          </p:nvSpPr>
          <p:spPr bwMode="auto">
            <a:xfrm flipV="1">
              <a:off x="2304" y="292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40" name="Line 8"/>
            <p:cNvSpPr>
              <a:spLocks noChangeShapeType="1"/>
            </p:cNvSpPr>
            <p:nvPr/>
          </p:nvSpPr>
          <p:spPr bwMode="auto">
            <a:xfrm flipV="1">
              <a:off x="2496" y="2592"/>
              <a:ext cx="24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41" name="Line 9"/>
            <p:cNvSpPr>
              <a:spLocks noChangeShapeType="1"/>
            </p:cNvSpPr>
            <p:nvPr/>
          </p:nvSpPr>
          <p:spPr bwMode="auto">
            <a:xfrm flipV="1">
              <a:off x="2784" y="2304"/>
              <a:ext cx="24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42" name="Line 10"/>
            <p:cNvSpPr>
              <a:spLocks noChangeShapeType="1"/>
            </p:cNvSpPr>
            <p:nvPr/>
          </p:nvSpPr>
          <p:spPr bwMode="auto">
            <a:xfrm flipV="1">
              <a:off x="3312" y="2064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43" name="Line 11"/>
            <p:cNvSpPr>
              <a:spLocks noChangeShapeType="1"/>
            </p:cNvSpPr>
            <p:nvPr/>
          </p:nvSpPr>
          <p:spPr bwMode="auto">
            <a:xfrm flipV="1">
              <a:off x="3408" y="1776"/>
              <a:ext cx="24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44" name="Line 12"/>
            <p:cNvSpPr>
              <a:spLocks noChangeShapeType="1"/>
            </p:cNvSpPr>
            <p:nvPr/>
          </p:nvSpPr>
          <p:spPr bwMode="auto">
            <a:xfrm flipV="1">
              <a:off x="3792" y="1392"/>
              <a:ext cx="24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45" name="Line 13"/>
            <p:cNvSpPr>
              <a:spLocks noChangeShapeType="1"/>
            </p:cNvSpPr>
            <p:nvPr/>
          </p:nvSpPr>
          <p:spPr bwMode="auto">
            <a:xfrm flipV="1">
              <a:off x="4128" y="120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9646" name="Rectangle 14"/>
          <p:cNvSpPr>
            <a:spLocks noChangeArrowheads="1"/>
          </p:cNvSpPr>
          <p:nvPr/>
        </p:nvSpPr>
        <p:spPr bwMode="auto">
          <a:xfrm>
            <a:off x="2004480" y="5391926"/>
            <a:ext cx="207360" cy="13825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grpSp>
        <p:nvGrpSpPr>
          <p:cNvPr id="69647" name="Group 15"/>
          <p:cNvGrpSpPr>
            <a:grpSpLocks/>
          </p:cNvGrpSpPr>
          <p:nvPr/>
        </p:nvGrpSpPr>
        <p:grpSpPr bwMode="auto">
          <a:xfrm>
            <a:off x="1388160" y="1297577"/>
            <a:ext cx="5160960" cy="4794263"/>
            <a:chOff x="964" y="901"/>
            <a:chExt cx="3584" cy="3329"/>
          </a:xfrm>
        </p:grpSpPr>
        <p:sp>
          <p:nvSpPr>
            <p:cNvPr id="69648" name="Text Box 16"/>
            <p:cNvSpPr txBox="1">
              <a:spLocks noChangeArrowheads="1"/>
            </p:cNvSpPr>
            <p:nvPr/>
          </p:nvSpPr>
          <p:spPr bwMode="auto">
            <a:xfrm>
              <a:off x="4224" y="4080"/>
              <a:ext cx="324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/>
                <a:t>10 kbp</a:t>
              </a:r>
              <a:endParaRPr lang="en-US"/>
            </a:p>
          </p:txBody>
        </p:sp>
        <p:sp>
          <p:nvSpPr>
            <p:cNvPr id="69649" name="Text Box 17"/>
            <p:cNvSpPr txBox="1">
              <a:spLocks noChangeArrowheads="1"/>
            </p:cNvSpPr>
            <p:nvPr/>
          </p:nvSpPr>
          <p:spPr bwMode="auto">
            <a:xfrm>
              <a:off x="1104" y="2448"/>
              <a:ext cx="164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/>
                <a:t>5</a:t>
              </a:r>
              <a:endParaRPr lang="en-US"/>
            </a:p>
          </p:txBody>
        </p:sp>
        <p:sp>
          <p:nvSpPr>
            <p:cNvPr id="69650" name="Text Box 18"/>
            <p:cNvSpPr txBox="1">
              <a:spLocks noChangeArrowheads="1"/>
            </p:cNvSpPr>
            <p:nvPr/>
          </p:nvSpPr>
          <p:spPr bwMode="auto">
            <a:xfrm>
              <a:off x="2724" y="4080"/>
              <a:ext cx="164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/>
                <a:t>5</a:t>
              </a:r>
              <a:endParaRPr lang="en-US"/>
            </a:p>
          </p:txBody>
        </p:sp>
        <p:sp>
          <p:nvSpPr>
            <p:cNvPr id="69651" name="Text Box 19"/>
            <p:cNvSpPr txBox="1">
              <a:spLocks noChangeArrowheads="1"/>
            </p:cNvSpPr>
            <p:nvPr/>
          </p:nvSpPr>
          <p:spPr bwMode="auto">
            <a:xfrm>
              <a:off x="964" y="960"/>
              <a:ext cx="324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/>
                <a:t>10 kbp</a:t>
              </a:r>
              <a:endParaRPr lang="en-US"/>
            </a:p>
          </p:txBody>
        </p:sp>
        <p:sp>
          <p:nvSpPr>
            <p:cNvPr id="69652" name="Text Box 20"/>
            <p:cNvSpPr txBox="1">
              <a:spLocks noChangeArrowheads="1"/>
            </p:cNvSpPr>
            <p:nvPr/>
          </p:nvSpPr>
          <p:spPr bwMode="auto">
            <a:xfrm>
              <a:off x="3696" y="3845"/>
              <a:ext cx="679" cy="2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300"/>
                <a:t>LTR/copia 1</a:t>
              </a:r>
            </a:p>
          </p:txBody>
        </p:sp>
        <p:sp>
          <p:nvSpPr>
            <p:cNvPr id="69653" name="Text Box 21"/>
            <p:cNvSpPr txBox="1">
              <a:spLocks noChangeArrowheads="1"/>
            </p:cNvSpPr>
            <p:nvPr/>
          </p:nvSpPr>
          <p:spPr bwMode="auto">
            <a:xfrm rot="16200000">
              <a:off x="1134" y="1139"/>
              <a:ext cx="679" cy="2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300"/>
                <a:t>LTR/copia 2</a:t>
              </a:r>
            </a:p>
          </p:txBody>
        </p:sp>
      </p:grpSp>
      <p:sp>
        <p:nvSpPr>
          <p:cNvPr id="69655" name="Rectangle 23"/>
          <p:cNvSpPr>
            <a:spLocks noChangeArrowheads="1"/>
          </p:cNvSpPr>
          <p:nvPr/>
        </p:nvSpPr>
        <p:spPr bwMode="auto">
          <a:xfrm>
            <a:off x="4078080" y="1589927"/>
            <a:ext cx="4631040" cy="394025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69654" name="Text Box 22"/>
          <p:cNvSpPr txBox="1">
            <a:spLocks noChangeArrowheads="1"/>
          </p:cNvSpPr>
          <p:nvPr/>
        </p:nvSpPr>
        <p:spPr bwMode="auto">
          <a:xfrm>
            <a:off x="4078080" y="1659055"/>
            <a:ext cx="4489206" cy="3807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82945" tIns="41473" rIns="82945" bIns="41473">
            <a:spAutoFit/>
          </a:bodyPr>
          <a:lstStyle/>
          <a:p>
            <a:r>
              <a:rPr lang="en-US" sz="700">
                <a:solidFill>
                  <a:srgbClr val="000000"/>
                </a:solidFill>
                <a:latin typeface="Courier" charset="0"/>
              </a:rPr>
              <a:t>Identity (w/o indel count): </a:t>
            </a:r>
            <a:r>
              <a:rPr lang="en-US" sz="700" b="1">
                <a:solidFill>
                  <a:srgbClr val="000000"/>
                </a:solidFill>
                <a:latin typeface="Courier" charset="0"/>
              </a:rPr>
              <a:t>50.4348 %</a:t>
            </a:r>
            <a:endParaRPr lang="en-US" sz="700">
              <a:solidFill>
                <a:srgbClr val="000000"/>
              </a:solidFill>
              <a:latin typeface="Courier" charset="0"/>
            </a:endParaRPr>
          </a:p>
          <a:p>
            <a:r>
              <a:rPr lang="en-US" sz="700">
                <a:solidFill>
                  <a:srgbClr val="000000"/>
                </a:solidFill>
                <a:latin typeface="Courier" charset="0"/>
              </a:rPr>
              <a:t>-------------------------------------------------------------------------------</a:t>
            </a:r>
          </a:p>
          <a:p>
            <a:endParaRPr lang="en-US" sz="700">
              <a:solidFill>
                <a:srgbClr val="000000"/>
              </a:solidFill>
              <a:latin typeface="Courier" charset="0"/>
            </a:endParaRPr>
          </a:p>
          <a:p>
            <a:r>
              <a:rPr lang="en-US" sz="700">
                <a:solidFill>
                  <a:srgbClr val="000000"/>
                </a:solidFill>
                <a:latin typeface="Courier" charset="0"/>
              </a:rPr>
              <a:t>ATGCAAGATTTCAGTGAAGGCATTAATTTGAAAGATTGCAAGAAGTTTCTGGATTGCAATGTATGTAAGAAAACAAAAGC</a:t>
            </a:r>
          </a:p>
          <a:p>
            <a:r>
              <a:rPr lang="en-US" sz="700">
                <a:solidFill>
                  <a:srgbClr val="000000"/>
                </a:solidFill>
                <a:latin typeface="Courier" charset="0"/>
              </a:rPr>
              <a:t>  |  || |         |  |||  | |  |||  || ||||| ||||| |||||  |  | |||     |  |||   </a:t>
            </a:r>
          </a:p>
          <a:p>
            <a:r>
              <a:rPr lang="en-US" sz="700">
                <a:solidFill>
                  <a:srgbClr val="000000"/>
                </a:solidFill>
                <a:latin typeface="Courier" charset="0"/>
              </a:rPr>
              <a:t>CAGACAGCTGAGTTGTGTGAGATTCCTATTCAAGGATGTAAGAATTTTCTAGATTGTGAAATTTGTGCATCAGAAAATCT</a:t>
            </a:r>
          </a:p>
          <a:p>
            <a:endParaRPr lang="en-US" sz="700">
              <a:solidFill>
                <a:srgbClr val="000000"/>
              </a:solidFill>
              <a:latin typeface="Courier" charset="0"/>
            </a:endParaRPr>
          </a:p>
          <a:p>
            <a:r>
              <a:rPr lang="en-US" sz="700">
                <a:solidFill>
                  <a:srgbClr val="000000"/>
                </a:solidFill>
                <a:latin typeface="Courier" charset="0"/>
              </a:rPr>
              <a:t>-------------------------------------------------------------------------------</a:t>
            </a:r>
          </a:p>
          <a:p>
            <a:endParaRPr lang="en-US" sz="700">
              <a:solidFill>
                <a:srgbClr val="000000"/>
              </a:solidFill>
              <a:latin typeface="Courier" charset="0"/>
            </a:endParaRPr>
          </a:p>
          <a:p>
            <a:r>
              <a:rPr lang="en-US" sz="700">
                <a:solidFill>
                  <a:srgbClr val="000000"/>
                </a:solidFill>
                <a:latin typeface="Courier" charset="0"/>
              </a:rPr>
              <a:t>ACAGTCAGCTCCAATTAGTAAGAAAAGCTTAAGAAACTCAGAAGAAGCTTTTCAATTAGTGCATGCTGATTTAATTGGTC</a:t>
            </a:r>
          </a:p>
          <a:p>
            <a:r>
              <a:rPr lang="en-US" sz="700">
                <a:solidFill>
                  <a:srgbClr val="000000"/>
                </a:solidFill>
                <a:latin typeface="Courier" charset="0"/>
              </a:rPr>
              <a:t>  ||  |||||| |||   ||  | ||    |||   ||| ||      ||  |  | || |||  |||  ||  |||||</a:t>
            </a:r>
          </a:p>
          <a:p>
            <a:r>
              <a:rPr lang="en-US" sz="700">
                <a:solidFill>
                  <a:srgbClr val="000000"/>
                </a:solidFill>
                <a:latin typeface="Courier" charset="0"/>
              </a:rPr>
              <a:t>TAAGAAAGCTCCTATTGCAAAATACAGTACTAGAGTTTCAAAAAGGATCTTAGAGCTTGTTCATATTGACATATCTGGTC</a:t>
            </a:r>
          </a:p>
          <a:p>
            <a:endParaRPr lang="en-US" sz="700">
              <a:solidFill>
                <a:srgbClr val="000000"/>
              </a:solidFill>
              <a:latin typeface="Courier" charset="0"/>
            </a:endParaRPr>
          </a:p>
          <a:p>
            <a:r>
              <a:rPr lang="en-US" sz="700">
                <a:solidFill>
                  <a:srgbClr val="000000"/>
                </a:solidFill>
                <a:latin typeface="Courier" charset="0"/>
              </a:rPr>
              <a:t>-------------------------------------------------------------------------------</a:t>
            </a:r>
          </a:p>
          <a:p>
            <a:endParaRPr lang="en-US" sz="700">
              <a:solidFill>
                <a:srgbClr val="000000"/>
              </a:solidFill>
              <a:latin typeface="Courier" charset="0"/>
            </a:endParaRPr>
          </a:p>
          <a:p>
            <a:r>
              <a:rPr lang="en-US" sz="700">
                <a:solidFill>
                  <a:srgbClr val="000000"/>
                </a:solidFill>
                <a:latin typeface="Courier" charset="0"/>
              </a:rPr>
              <a:t>CTTTTCAGCCAAGTAAAGGTGGAGCAATTTATGTTTTGTGTATTTTAGATGATTATTCAAATTTTGCATGGAGTTTTCTG</a:t>
            </a:r>
          </a:p>
          <a:p>
            <a:r>
              <a:rPr lang="en-US" sz="700">
                <a:solidFill>
                  <a:srgbClr val="000000"/>
                </a:solidFill>
                <a:latin typeface="Courier" charset="0"/>
              </a:rPr>
              <a:t>||   |   |   |  ||| ||  |||  ||| |||||  | |  ||||||||| |||||   |   ||  |  ||  | </a:t>
            </a:r>
          </a:p>
          <a:p>
            <a:r>
              <a:rPr lang="en-US" sz="700">
                <a:solidFill>
                  <a:srgbClr val="000000"/>
                </a:solidFill>
                <a:latin typeface="Courier" charset="0"/>
              </a:rPr>
              <a:t>CTCACCCTACTTCTGTAGGAGGGTCAAAATATTTTTTGATTTTGGTAGATGATTTTTCAAGGCTGAAATTCACCTTCTTT</a:t>
            </a:r>
          </a:p>
          <a:p>
            <a:endParaRPr lang="en-US" sz="700">
              <a:solidFill>
                <a:srgbClr val="000000"/>
              </a:solidFill>
              <a:latin typeface="Courier" charset="0"/>
            </a:endParaRPr>
          </a:p>
          <a:p>
            <a:r>
              <a:rPr lang="en-US" sz="700">
                <a:solidFill>
                  <a:srgbClr val="000000"/>
                </a:solidFill>
                <a:latin typeface="Courier" charset="0"/>
              </a:rPr>
              <a:t>-------------------------------------------------------------------------------</a:t>
            </a:r>
          </a:p>
          <a:p>
            <a:endParaRPr lang="en-US" sz="700">
              <a:solidFill>
                <a:srgbClr val="000000"/>
              </a:solidFill>
              <a:latin typeface="Courier" charset="0"/>
            </a:endParaRPr>
          </a:p>
          <a:p>
            <a:r>
              <a:rPr lang="en-US" sz="700">
                <a:solidFill>
                  <a:srgbClr val="000000"/>
                </a:solidFill>
                <a:latin typeface="Courier" charset="0"/>
              </a:rPr>
              <a:t>TTAAAACAAAAGAGTGAGGTTTTTGAAATTTTTAAAAATTTGGGTGGCATATGTTAA--GAGGCAGTTTGGAGCTGGAGT</a:t>
            </a:r>
          </a:p>
          <a:p>
            <a:r>
              <a:rPr lang="en-US" sz="700">
                <a:solidFill>
                  <a:srgbClr val="000000"/>
                </a:solidFill>
                <a:latin typeface="Courier" charset="0"/>
              </a:rPr>
              <a:t> ||||    ||  |||| |||||| |||   ||     || |       ||    |      |     |         ||</a:t>
            </a:r>
          </a:p>
          <a:p>
            <a:r>
              <a:rPr lang="en-US" sz="700">
                <a:solidFill>
                  <a:srgbClr val="000000"/>
                </a:solidFill>
                <a:latin typeface="Courier" charset="0"/>
              </a:rPr>
              <a:t>CTAAAGACTAAAGGTGAAGTTTTTCAAAAACTTTCTGTTTGGCTGAAGTTAATGCAGACACAGTTTCCTAAGTACCCGGT</a:t>
            </a:r>
          </a:p>
          <a:p>
            <a:endParaRPr lang="en-US" sz="700">
              <a:solidFill>
                <a:srgbClr val="000000"/>
              </a:solidFill>
              <a:latin typeface="Courier" charset="0"/>
            </a:endParaRPr>
          </a:p>
          <a:p>
            <a:r>
              <a:rPr lang="en-US" sz="700">
                <a:solidFill>
                  <a:srgbClr val="000000"/>
                </a:solidFill>
                <a:latin typeface="Courier" charset="0"/>
              </a:rPr>
              <a:t>-------------------------------------------------------------------------------</a:t>
            </a:r>
          </a:p>
          <a:p>
            <a:endParaRPr lang="en-US" sz="700">
              <a:solidFill>
                <a:srgbClr val="000000"/>
              </a:solidFill>
              <a:latin typeface="Courier" charset="0"/>
            </a:endParaRPr>
          </a:p>
          <a:p>
            <a:r>
              <a:rPr lang="en-US" sz="700">
                <a:solidFill>
                  <a:srgbClr val="000000"/>
                </a:solidFill>
                <a:latin typeface="Courier" charset="0"/>
              </a:rPr>
              <a:t>AAAAGCTCTACAAACAGATAGAGGAGGAGAATTTACCTCACACAATTTGGAACATTTTCTAAAGCAGGAGGGGATAAAGC</a:t>
            </a:r>
          </a:p>
          <a:p>
            <a:r>
              <a:rPr lang="en-US" sz="700">
                <a:solidFill>
                  <a:srgbClr val="000000"/>
                </a:solidFill>
                <a:latin typeface="Courier" charset="0"/>
              </a:rPr>
              <a:t>||||||| | || |  ||| | || |  || ||||  ||  |  |  || |  ||||  | ||  ||   || |||   |</a:t>
            </a:r>
          </a:p>
          <a:p>
            <a:r>
              <a:rPr lang="en-US" sz="700">
                <a:solidFill>
                  <a:srgbClr val="000000"/>
                </a:solidFill>
                <a:latin typeface="Courier" charset="0"/>
              </a:rPr>
              <a:t>AAAAGCTTTTCAGAGTGATCGTGGTGCTGAGTTTATGTCCAAACAAATGCAGAATTTGTTTAAAAAGTTTGGTATAGTCC</a:t>
            </a:r>
          </a:p>
          <a:p>
            <a:endParaRPr lang="en-US" sz="700">
              <a:solidFill>
                <a:srgbClr val="000000"/>
              </a:solidFill>
              <a:latin typeface="Courier" charset="0"/>
            </a:endParaRPr>
          </a:p>
          <a:p>
            <a:r>
              <a:rPr lang="en-US" sz="700">
                <a:solidFill>
                  <a:srgbClr val="000000"/>
                </a:solidFill>
                <a:latin typeface="Courier" charset="0"/>
              </a:rPr>
              <a:t>-------------------------------------------------------------------------------</a:t>
            </a:r>
          </a:p>
          <a:p>
            <a:endParaRPr lang="en-US"/>
          </a:p>
        </p:txBody>
      </p:sp>
      <p:sp>
        <p:nvSpPr>
          <p:cNvPr id="69656" name="Oval 24"/>
          <p:cNvSpPr>
            <a:spLocks noChangeArrowheads="1"/>
          </p:cNvSpPr>
          <p:nvPr/>
        </p:nvSpPr>
        <p:spPr bwMode="auto">
          <a:xfrm>
            <a:off x="3378240" y="3964737"/>
            <a:ext cx="552960" cy="483891"/>
          </a:xfrm>
          <a:prstGeom prst="ellips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69657" name="Line 25"/>
          <p:cNvSpPr>
            <a:spLocks noChangeShapeType="1"/>
          </p:cNvSpPr>
          <p:nvPr/>
        </p:nvSpPr>
        <p:spPr bwMode="auto">
          <a:xfrm flipV="1">
            <a:off x="3900960" y="3940254"/>
            <a:ext cx="177120" cy="14545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6948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30358" y="1088208"/>
            <a:ext cx="661824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smtClean="0"/>
              <a:t>Synteny alignments with Satsuma: How to make it work</a:t>
            </a:r>
            <a:endParaRPr lang="en-US" sz="26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057" y="2659753"/>
            <a:ext cx="3691618" cy="3680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9617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2"/>
          <p:cNvSpPr txBox="1">
            <a:spLocks noChangeArrowheads="1"/>
          </p:cNvSpPr>
          <p:nvPr/>
        </p:nvSpPr>
        <p:spPr bwMode="auto">
          <a:xfrm>
            <a:off x="691200" y="404664"/>
            <a:ext cx="7741440" cy="930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r>
              <a:rPr lang="en-US" sz="2800" dirty="0" smtClean="0"/>
              <a:t>A few considerations</a:t>
            </a:r>
            <a:endParaRPr lang="en-US" sz="2800" dirty="0"/>
          </a:p>
          <a:p>
            <a:pPr>
              <a:spcBef>
                <a:spcPct val="50000"/>
              </a:spcBef>
            </a:pPr>
            <a:endParaRPr lang="en-US" dirty="0"/>
          </a:p>
        </p:txBody>
      </p:sp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467544" y="1268760"/>
            <a:ext cx="8064896" cy="5900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82945" tIns="41473" rIns="82945" bIns="41473">
            <a:spAutoFit/>
          </a:bodyPr>
          <a:lstStyle/>
          <a:p>
            <a:r>
              <a:rPr lang="en-US" sz="2400" dirty="0" smtClean="0"/>
              <a:t>Practical features: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Input: 2 </a:t>
            </a:r>
            <a:r>
              <a:rPr lang="en-US" sz="2400" dirty="0" err="1" smtClean="0"/>
              <a:t>fasta</a:t>
            </a:r>
            <a:r>
              <a:rPr lang="en-US" sz="2400" dirty="0" smtClean="0"/>
              <a:t> sequences (genomes)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No repeat masking required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Ambiguity codes (incl. “N”) are OK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Runs on local clusters and server farms</a:t>
            </a:r>
          </a:p>
          <a:p>
            <a:pPr marL="342900" indent="-342900">
              <a:buFontTx/>
              <a:buChar char="-"/>
            </a:pPr>
            <a:endParaRPr lang="en-US" sz="2400" dirty="0" smtClean="0"/>
          </a:p>
          <a:p>
            <a:r>
              <a:rPr lang="en-US" sz="2400" dirty="0" smtClean="0"/>
              <a:t>To watch out for: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Each slave loads the full genomes (memory!)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=&gt; Partial target vs. full query is OK 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Search is </a:t>
            </a:r>
            <a:r>
              <a:rPr lang="en-US" sz="2400" b="1" dirty="0" smtClean="0"/>
              <a:t>NOT</a:t>
            </a:r>
            <a:r>
              <a:rPr lang="en-US" sz="2400" dirty="0" smtClean="0"/>
              <a:t> symmetric </a:t>
            </a:r>
            <a:r>
              <a:rPr lang="en-US" sz="2400" dirty="0" err="1" smtClean="0"/>
              <a:t>wrt</a:t>
            </a:r>
            <a:r>
              <a:rPr lang="en-US" sz="2400" dirty="0" smtClean="0"/>
              <a:t> to target and query!</a:t>
            </a:r>
          </a:p>
          <a:p>
            <a:r>
              <a:rPr lang="en-US" sz="2400" dirty="0" smtClean="0"/>
              <a:t>	=&gt; Target should be the </a:t>
            </a:r>
            <a:r>
              <a:rPr lang="en-US" sz="2400" b="1" dirty="0" smtClean="0"/>
              <a:t>LESS</a:t>
            </a:r>
            <a:r>
              <a:rPr lang="en-US" sz="2400" dirty="0" smtClean="0"/>
              <a:t> complete sequence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Genomes need to have synteny (human-coelacanth OK!)</a:t>
            </a:r>
            <a:endParaRPr lang="en-US" sz="2400" dirty="0"/>
          </a:p>
          <a:p>
            <a:endParaRPr lang="en-US" dirty="0"/>
          </a:p>
          <a:p>
            <a:endParaRPr lang="en-US" dirty="0"/>
          </a:p>
          <a:p>
            <a:pPr>
              <a:buFont typeface="Wingdings" charset="0"/>
              <a:buChar char="§"/>
            </a:pPr>
            <a:endParaRPr lang="en-US" dirty="0"/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endParaRPr lang="en-US" dirty="0"/>
          </a:p>
        </p:txBody>
      </p:sp>
      <p:sp>
        <p:nvSpPr>
          <p:cNvPr id="73732" name="Line 4"/>
          <p:cNvSpPr>
            <a:spLocks noChangeShapeType="1"/>
          </p:cNvSpPr>
          <p:nvPr/>
        </p:nvSpPr>
        <p:spPr bwMode="auto">
          <a:xfrm>
            <a:off x="276480" y="1036909"/>
            <a:ext cx="8501760" cy="0"/>
          </a:xfrm>
          <a:prstGeom prst="line">
            <a:avLst/>
          </a:prstGeom>
          <a:noFill/>
          <a:ln w="28575">
            <a:solidFill>
              <a:srgbClr val="D95D00"/>
            </a:solidFill>
            <a:round/>
            <a:headEnd/>
            <a:tailEnd/>
          </a:ln>
          <a:effectLst>
            <a:outerShdw blurRad="25400" dist="38099" dir="2700000" algn="ctr" rotWithShape="0">
              <a:schemeClr val="bg2">
                <a:alpha val="75999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330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95" y="1607868"/>
            <a:ext cx="5467023" cy="47752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1360" y="1509305"/>
            <a:ext cx="4127970" cy="253165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944185" y="3879270"/>
            <a:ext cx="853631" cy="197802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588224" y="3913515"/>
            <a:ext cx="853631" cy="307573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691200" y="404664"/>
            <a:ext cx="7741440" cy="930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r>
              <a:rPr lang="en-US" sz="2800" dirty="0" smtClean="0"/>
              <a:t>Local synteny between genomes required</a:t>
            </a:r>
            <a:endParaRPr lang="en-US" sz="2800" dirty="0"/>
          </a:p>
          <a:p>
            <a:pPr>
              <a:spcBef>
                <a:spcPct val="50000"/>
              </a:spcBef>
            </a:pPr>
            <a:endParaRPr lang="en-US" dirty="0"/>
          </a:p>
        </p:txBody>
      </p:sp>
      <p:sp>
        <p:nvSpPr>
          <p:cNvPr id="15" name="Line 4"/>
          <p:cNvSpPr>
            <a:spLocks noChangeShapeType="1"/>
          </p:cNvSpPr>
          <p:nvPr/>
        </p:nvSpPr>
        <p:spPr bwMode="auto">
          <a:xfrm>
            <a:off x="276480" y="1036909"/>
            <a:ext cx="8501760" cy="0"/>
          </a:xfrm>
          <a:prstGeom prst="line">
            <a:avLst/>
          </a:prstGeom>
          <a:noFill/>
          <a:ln w="28575">
            <a:solidFill>
              <a:srgbClr val="D95D00"/>
            </a:solidFill>
            <a:round/>
            <a:headEnd/>
            <a:tailEnd/>
          </a:ln>
          <a:effectLst>
            <a:outerShdw blurRad="25400" dist="38099" dir="2700000" algn="ctr" rotWithShape="0">
              <a:schemeClr val="bg2">
                <a:alpha val="75999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287071" y="6237312"/>
            <a:ext cx="1725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D. melanogaster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91867" y="1772816"/>
            <a:ext cx="1403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D. </a:t>
            </a:r>
            <a:r>
              <a:rPr lang="en-US" dirty="0" err="1" smtClean="0"/>
              <a:t>grimshawi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8665" y="5559735"/>
            <a:ext cx="1100336" cy="79607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4479" y="1170189"/>
            <a:ext cx="862275" cy="67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2890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Synteny: local and global in context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45319" y="1230320"/>
            <a:ext cx="82827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/>
              <a:t>Maximize matches that preserve order and orientation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Resolve ambiguities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Ideally, find one placement per genomic sequence (modulo duplications)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Find </a:t>
            </a:r>
            <a:r>
              <a:rPr lang="en-US" sz="2400" dirty="0" err="1" smtClean="0"/>
              <a:t>orthologs</a:t>
            </a:r>
            <a:r>
              <a:rPr lang="en-US" sz="2400" dirty="0" smtClean="0"/>
              <a:t>, avoid </a:t>
            </a:r>
            <a:r>
              <a:rPr lang="en-US" sz="2400" dirty="0" err="1" smtClean="0"/>
              <a:t>paralogs</a:t>
            </a:r>
            <a:r>
              <a:rPr lang="en-US" sz="2400" dirty="0" smtClean="0"/>
              <a:t>, </a:t>
            </a:r>
          </a:p>
          <a:p>
            <a:pPr marL="342900" indent="-342900">
              <a:buFontTx/>
              <a:buChar char="-"/>
            </a:pPr>
            <a:endParaRPr lang="en-US" sz="2400" dirty="0" smtClean="0"/>
          </a:p>
          <a:p>
            <a:pPr marL="342900" indent="-342900">
              <a:buFontTx/>
              <a:buChar char="-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5777509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2"/>
          <p:cNvSpPr txBox="1">
            <a:spLocks noChangeArrowheads="1"/>
          </p:cNvSpPr>
          <p:nvPr/>
        </p:nvSpPr>
        <p:spPr bwMode="auto">
          <a:xfrm>
            <a:off x="691200" y="404664"/>
            <a:ext cx="7741440" cy="930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r>
              <a:rPr lang="en-US" sz="2800" dirty="0" smtClean="0"/>
              <a:t>Fragmented genomes are problematic</a:t>
            </a:r>
            <a:endParaRPr lang="en-US" sz="2800" dirty="0"/>
          </a:p>
          <a:p>
            <a:pPr>
              <a:spcBef>
                <a:spcPct val="50000"/>
              </a:spcBef>
            </a:pPr>
            <a:endParaRPr lang="en-US" dirty="0"/>
          </a:p>
        </p:txBody>
      </p:sp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467544" y="1268760"/>
            <a:ext cx="8496944" cy="479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82945" tIns="41473" rIns="82945" bIns="41473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/>
              <a:t>NST Genomes can be highly fragmented (N50 = a few 100 </a:t>
            </a:r>
            <a:r>
              <a:rPr lang="en-US" sz="2400" dirty="0" err="1" smtClean="0"/>
              <a:t>bp</a:t>
            </a:r>
            <a:r>
              <a:rPr lang="en-US" sz="2400" dirty="0" smtClean="0"/>
              <a:t>)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As a result: millions of (short) scaffolds</a:t>
            </a:r>
          </a:p>
          <a:p>
            <a:pPr marL="342900" indent="-342900">
              <a:buFontTx/>
              <a:buChar char="-"/>
            </a:pPr>
            <a:endParaRPr lang="en-US" sz="2400" dirty="0" smtClean="0"/>
          </a:p>
          <a:p>
            <a:pPr marL="342900" indent="-342900">
              <a:buFont typeface="Symbol" charset="0"/>
              <a:buChar char=""/>
            </a:pPr>
            <a:r>
              <a:rPr lang="en-US" sz="2400" dirty="0" smtClean="0"/>
              <a:t>Each search pixel is 4096x4096 </a:t>
            </a:r>
            <a:r>
              <a:rPr lang="en-US" sz="2400" dirty="0" err="1" smtClean="0"/>
              <a:t>bp</a:t>
            </a:r>
            <a:r>
              <a:rPr lang="en-US" sz="2400" dirty="0" smtClean="0"/>
              <a:t>!</a:t>
            </a:r>
          </a:p>
          <a:p>
            <a:pPr marL="342900" indent="-342900">
              <a:buFont typeface="Symbol" charset="0"/>
              <a:buChar char=""/>
            </a:pPr>
            <a:r>
              <a:rPr lang="en-US" sz="2400" dirty="0" smtClean="0"/>
              <a:t>Space is wasted, expect delays!</a:t>
            </a:r>
          </a:p>
          <a:p>
            <a:pPr marL="342900" indent="-342900">
              <a:buFont typeface="Symbol" charset="0"/>
              <a:buChar char=""/>
            </a:pPr>
            <a:r>
              <a:rPr lang="en-US" sz="2400" dirty="0" smtClean="0"/>
              <a:t>No synteny to follow -&gt; fall back to exhaustive search</a:t>
            </a:r>
          </a:p>
          <a:p>
            <a:pPr marL="342900" indent="-342900">
              <a:buFont typeface="Symbol" charset="0"/>
              <a:buChar char=""/>
            </a:pPr>
            <a:endParaRPr lang="en-US" sz="2400" dirty="0" smtClean="0"/>
          </a:p>
          <a:p>
            <a:pPr marL="342900" indent="-342900">
              <a:buFontTx/>
              <a:buChar char="-"/>
            </a:pPr>
            <a:endParaRPr lang="en-US" sz="2400" dirty="0" smtClean="0"/>
          </a:p>
          <a:p>
            <a:endParaRPr lang="en-US" sz="2400" dirty="0"/>
          </a:p>
          <a:p>
            <a:endParaRPr lang="en-US" dirty="0"/>
          </a:p>
          <a:p>
            <a:endParaRPr lang="en-US" dirty="0"/>
          </a:p>
          <a:p>
            <a:pPr>
              <a:buFont typeface="Wingdings" charset="0"/>
              <a:buChar char="§"/>
            </a:pPr>
            <a:endParaRPr lang="en-US" dirty="0"/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endParaRPr lang="en-US" dirty="0"/>
          </a:p>
        </p:txBody>
      </p:sp>
      <p:sp>
        <p:nvSpPr>
          <p:cNvPr id="73732" name="Line 4"/>
          <p:cNvSpPr>
            <a:spLocks noChangeShapeType="1"/>
          </p:cNvSpPr>
          <p:nvPr/>
        </p:nvSpPr>
        <p:spPr bwMode="auto">
          <a:xfrm>
            <a:off x="276480" y="1036909"/>
            <a:ext cx="8501760" cy="0"/>
          </a:xfrm>
          <a:prstGeom prst="line">
            <a:avLst/>
          </a:prstGeom>
          <a:noFill/>
          <a:ln w="28575">
            <a:solidFill>
              <a:srgbClr val="D95D00"/>
            </a:solidFill>
            <a:round/>
            <a:headEnd/>
            <a:tailEnd/>
          </a:ln>
          <a:effectLst>
            <a:outerShdw blurRad="25400" dist="38099" dir="2700000" algn="ctr" rotWithShape="0">
              <a:schemeClr val="bg2">
                <a:alpha val="75999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0068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2"/>
          <p:cNvSpPr txBox="1">
            <a:spLocks noChangeArrowheads="1"/>
          </p:cNvSpPr>
          <p:nvPr/>
        </p:nvSpPr>
        <p:spPr bwMode="auto">
          <a:xfrm>
            <a:off x="691200" y="404664"/>
            <a:ext cx="7741440" cy="930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945" tIns="41473" rIns="82945" bIns="41473">
            <a:spAutoFit/>
          </a:bodyPr>
          <a:lstStyle/>
          <a:p>
            <a:r>
              <a:rPr lang="en-US" sz="2800" dirty="0" smtClean="0"/>
              <a:t>Output files</a:t>
            </a:r>
            <a:endParaRPr lang="en-US" sz="2800" dirty="0"/>
          </a:p>
          <a:p>
            <a:pPr>
              <a:spcBef>
                <a:spcPct val="50000"/>
              </a:spcBef>
            </a:pPr>
            <a:endParaRPr lang="en-US" dirty="0"/>
          </a:p>
        </p:txBody>
      </p:sp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467544" y="1268760"/>
            <a:ext cx="8064896" cy="3315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82945" tIns="41473" rIns="82945" bIns="41473">
            <a:spAutoFit/>
          </a:bodyPr>
          <a:lstStyle/>
          <a:p>
            <a:r>
              <a:rPr lang="en-US" sz="2400" dirty="0" err="1" smtClean="0"/>
              <a:t>MergeXCorrMatches.out</a:t>
            </a:r>
            <a:r>
              <a:rPr lang="en-US" sz="2400" dirty="0" smtClean="0"/>
              <a:t>: detailed alignments</a:t>
            </a:r>
          </a:p>
          <a:p>
            <a:r>
              <a:rPr lang="en-US" sz="2400" dirty="0" err="1" smtClean="0"/>
              <a:t>Satsuma_summary.out</a:t>
            </a:r>
            <a:r>
              <a:rPr lang="en-US" sz="2400" dirty="0" smtClean="0"/>
              <a:t>: genomic coordinates</a:t>
            </a:r>
          </a:p>
          <a:p>
            <a:endParaRPr lang="en-US" sz="2400" dirty="0"/>
          </a:p>
          <a:p>
            <a:r>
              <a:rPr lang="en-US" sz="2400" dirty="0" smtClean="0"/>
              <a:t>Visualization: ./</a:t>
            </a:r>
            <a:r>
              <a:rPr lang="en-US" sz="2400" dirty="0" err="1" smtClean="0"/>
              <a:t>MicroSyntenyPlot</a:t>
            </a:r>
            <a:r>
              <a:rPr lang="en-US" sz="2400" dirty="0" smtClean="0"/>
              <a:t> (postscript)</a:t>
            </a:r>
          </a:p>
          <a:p>
            <a:endParaRPr lang="en-US" sz="2400" dirty="0"/>
          </a:p>
          <a:p>
            <a:endParaRPr lang="en-US" dirty="0"/>
          </a:p>
          <a:p>
            <a:endParaRPr lang="en-US" dirty="0"/>
          </a:p>
          <a:p>
            <a:pPr>
              <a:buFont typeface="Wingdings" charset="0"/>
              <a:buChar char="§"/>
            </a:pPr>
            <a:endParaRPr lang="en-US" dirty="0"/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endParaRPr lang="en-US" dirty="0"/>
          </a:p>
        </p:txBody>
      </p:sp>
      <p:sp>
        <p:nvSpPr>
          <p:cNvPr id="73732" name="Line 4"/>
          <p:cNvSpPr>
            <a:spLocks noChangeShapeType="1"/>
          </p:cNvSpPr>
          <p:nvPr/>
        </p:nvSpPr>
        <p:spPr bwMode="auto">
          <a:xfrm>
            <a:off x="276480" y="1036909"/>
            <a:ext cx="8501760" cy="0"/>
          </a:xfrm>
          <a:prstGeom prst="line">
            <a:avLst/>
          </a:prstGeom>
          <a:noFill/>
          <a:ln w="28575">
            <a:solidFill>
              <a:srgbClr val="D95D00"/>
            </a:solidFill>
            <a:round/>
            <a:headEnd/>
            <a:tailEnd/>
          </a:ln>
          <a:effectLst>
            <a:outerShdw blurRad="25400" dist="38099" dir="2700000" algn="ctr" rotWithShape="0">
              <a:schemeClr val="bg2">
                <a:alpha val="75999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800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>
            <a:alphaModFix am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20" y="1036909"/>
            <a:ext cx="7603200" cy="5008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>
                    <a:alpha val="42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755576" y="1074686"/>
            <a:ext cx="8208912" cy="4192573"/>
          </a:xfrm>
          <a:prstGeom prst="rect">
            <a:avLst/>
          </a:prstGeom>
          <a:noFill/>
          <a:ln>
            <a:noFill/>
          </a:ln>
          <a:effectLst>
            <a:outerShdw blurRad="12700" dist="25399" dir="2700000" algn="ctr" rotWithShape="0">
              <a:schemeClr val="bg1">
                <a:alpha val="94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945" tIns="41473" rIns="82945" bIns="41473">
            <a:spAutoFit/>
          </a:bodyPr>
          <a:lstStyle/>
          <a:p>
            <a:pPr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US" sz="2500" b="1" dirty="0" smtClean="0"/>
              <a:t>Originally developed at the Vertebrate Biology Group</a:t>
            </a:r>
            <a:endParaRPr lang="en-US" sz="2500" b="1" dirty="0"/>
          </a:p>
          <a:p>
            <a:pPr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US" sz="2500" dirty="0"/>
              <a:t>Broad Institute</a:t>
            </a:r>
          </a:p>
          <a:p>
            <a:pPr hangingPunct="1">
              <a:lnSpc>
                <a:spcPct val="100000"/>
              </a:lnSpc>
              <a:buClrTx/>
              <a:buSzTx/>
              <a:buFontTx/>
              <a:buNone/>
            </a:pPr>
            <a:endParaRPr lang="en-US" sz="2500" b="1" dirty="0"/>
          </a:p>
          <a:p>
            <a:pPr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US" sz="2200" dirty="0"/>
              <a:t>Jessica </a:t>
            </a:r>
            <a:r>
              <a:rPr lang="en-US" sz="2200" dirty="0" err="1"/>
              <a:t>Alföldi</a:t>
            </a:r>
            <a:endParaRPr lang="en-US" sz="2200" dirty="0"/>
          </a:p>
          <a:p>
            <a:pPr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US" sz="2200" dirty="0"/>
              <a:t>Evan </a:t>
            </a:r>
            <a:r>
              <a:rPr lang="en-US" sz="2200" dirty="0" err="1"/>
              <a:t>Mauceli</a:t>
            </a:r>
            <a:endParaRPr lang="en-US" sz="2200" dirty="0"/>
          </a:p>
          <a:p>
            <a:pPr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US" sz="2200" dirty="0"/>
              <a:t>Jeremy Johnson</a:t>
            </a:r>
          </a:p>
          <a:p>
            <a:pPr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US" sz="2200" dirty="0" smtClean="0"/>
              <a:t>Pamela Russell</a:t>
            </a:r>
            <a:endParaRPr lang="en-US" sz="2200" dirty="0"/>
          </a:p>
          <a:p>
            <a:pPr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US" sz="2200" dirty="0"/>
              <a:t>Federica </a:t>
            </a:r>
            <a:r>
              <a:rPr lang="en-US" sz="2200" dirty="0" err="1"/>
              <a:t>DiPalma</a:t>
            </a:r>
            <a:endParaRPr lang="en-US" sz="2200" dirty="0"/>
          </a:p>
          <a:p>
            <a:pPr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US" sz="2200" dirty="0"/>
              <a:t>Kerstin </a:t>
            </a:r>
            <a:r>
              <a:rPr lang="en-US" sz="2200" dirty="0" err="1"/>
              <a:t>Lindblad-Toh</a:t>
            </a:r>
            <a:endParaRPr lang="en-US" sz="2200" dirty="0"/>
          </a:p>
          <a:p>
            <a:pPr hangingPunct="1">
              <a:lnSpc>
                <a:spcPct val="100000"/>
              </a:lnSpc>
              <a:buClrTx/>
              <a:buSzTx/>
              <a:buFontTx/>
              <a:buNone/>
            </a:pPr>
            <a:endParaRPr lang="en-US" dirty="0"/>
          </a:p>
          <a:p>
            <a:pPr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US" sz="2000" b="1" dirty="0" smtClean="0"/>
              <a:t>Check out the new version from </a:t>
            </a:r>
            <a:r>
              <a:rPr lang="en-US" sz="2000" b="1" dirty="0" err="1" smtClean="0"/>
              <a:t>SciLifeLab</a:t>
            </a:r>
            <a:r>
              <a:rPr lang="en-US" sz="2000" b="1" dirty="0" smtClean="0"/>
              <a:t>/Uppsala University</a:t>
            </a:r>
          </a:p>
          <a:p>
            <a:pPr hangingPunct="1">
              <a:lnSpc>
                <a:spcPct val="100000"/>
              </a:lnSpc>
              <a:buClrTx/>
              <a:buSzTx/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10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Synteny: local and global in context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45319" y="898976"/>
            <a:ext cx="8282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Example: human vs. dog</a:t>
            </a:r>
          </a:p>
          <a:p>
            <a:r>
              <a:rPr lang="en-US" sz="2400" dirty="0" smtClean="0"/>
              <a:t>All alignments						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729972"/>
            <a:ext cx="3828754" cy="4802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271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Synteny: local and global in context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45319" y="898976"/>
            <a:ext cx="8282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Example: human vs. dog</a:t>
            </a:r>
          </a:p>
          <a:p>
            <a:r>
              <a:rPr lang="en-US" sz="2400" dirty="0" smtClean="0"/>
              <a:t>All alignments						  </a:t>
            </a:r>
            <a:r>
              <a:rPr lang="en-US" sz="2400" dirty="0" err="1" smtClean="0"/>
              <a:t>Syntenic</a:t>
            </a:r>
            <a:r>
              <a:rPr lang="en-US" sz="2400" dirty="0" smtClean="0"/>
              <a:t> only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729972"/>
            <a:ext cx="3828754" cy="480293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1003" y="1729974"/>
            <a:ext cx="3915186" cy="480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668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536" y="908720"/>
            <a:ext cx="8352928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5536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Problem 1: how to get synteny only?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45319" y="1064648"/>
            <a:ext cx="8282724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/>
              <a:t>Repeat masking?</a:t>
            </a:r>
          </a:p>
          <a:p>
            <a:pPr marL="342900" indent="-342900">
              <a:buFontTx/>
              <a:buChar char="-"/>
            </a:pPr>
            <a:endParaRPr lang="en-US" sz="2400" dirty="0"/>
          </a:p>
          <a:p>
            <a:pPr marL="342900" indent="-342900">
              <a:buFontTx/>
              <a:buChar char="-"/>
            </a:pPr>
            <a:endParaRPr lang="en-US" sz="2400" dirty="0" smtClean="0"/>
          </a:p>
          <a:p>
            <a:pPr marL="342900" indent="-342900">
              <a:buFontTx/>
              <a:buChar char="-"/>
            </a:pPr>
            <a:endParaRPr lang="en-US" sz="2400" dirty="0" smtClean="0"/>
          </a:p>
          <a:p>
            <a:pPr marL="342900" indent="-342900">
              <a:buFontTx/>
              <a:buChar char="-"/>
            </a:pPr>
            <a:endParaRPr lang="en-US" sz="2400" dirty="0"/>
          </a:p>
          <a:p>
            <a:pPr marL="342900" indent="-342900">
              <a:buFontTx/>
              <a:buChar char="-"/>
            </a:pPr>
            <a:endParaRPr lang="en-US" sz="2400" dirty="0"/>
          </a:p>
          <a:p>
            <a:pPr marL="342900" indent="-342900">
              <a:buFontTx/>
              <a:buChar char="-"/>
            </a:pPr>
            <a:r>
              <a:rPr lang="en-US" sz="2400" dirty="0" smtClean="0"/>
              <a:t>Matches unique in either genome only?</a:t>
            </a:r>
          </a:p>
          <a:p>
            <a:pPr marL="342900" indent="-342900">
              <a:buFontTx/>
              <a:buChar char="-"/>
            </a:pPr>
            <a:endParaRPr lang="en-US" sz="2400" dirty="0"/>
          </a:p>
          <a:p>
            <a:pPr marL="342900" indent="-342900">
              <a:buFontTx/>
              <a:buChar char="-"/>
            </a:pPr>
            <a:endParaRPr lang="en-US" sz="2400" dirty="0" smtClean="0"/>
          </a:p>
          <a:p>
            <a:pPr marL="342900" indent="-342900">
              <a:buFontTx/>
              <a:buChar char="-"/>
            </a:pPr>
            <a:endParaRPr lang="en-US" sz="2400" dirty="0"/>
          </a:p>
          <a:p>
            <a:pPr marL="342900" indent="-342900">
              <a:buFontTx/>
              <a:buChar char="-"/>
            </a:pPr>
            <a:r>
              <a:rPr lang="en-US" sz="2400" dirty="0" smtClean="0"/>
              <a:t>Anything else?</a:t>
            </a:r>
          </a:p>
        </p:txBody>
      </p:sp>
    </p:spTree>
    <p:extLst>
      <p:ext uri="{BB962C8B-B14F-4D97-AF65-F5344CB8AC3E}">
        <p14:creationId xmlns:p14="http://schemas.microsoft.com/office/powerpoint/2010/main" val="4954251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8888</TotalTime>
  <Words>3257</Words>
  <Application>Microsoft Macintosh PowerPoint</Application>
  <PresentationFormat>On-screen Show (4:3)</PresentationFormat>
  <Paragraphs>671</Paragraphs>
  <Slides>62</Slides>
  <Notes>30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4" baseType="lpstr"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Battleship search for alignments</vt:lpstr>
      <vt:lpstr>Battleship parallelization</vt:lpstr>
      <vt:lpstr>Dynamic parallelization: master-and-slave model</vt:lpstr>
      <vt:lpstr>Master: constantly update priority queue</vt:lpstr>
      <vt:lpstr>Master: constantly update priority queue</vt:lpstr>
      <vt:lpstr>Battleship search: Stickleback vs. Pufferfish</vt:lpstr>
      <vt:lpstr>A few implementation details (that we learned the hard way)…</vt:lpstr>
      <vt:lpstr>But it works…</vt:lpstr>
      <vt:lpstr>Stability of nondeterministic search: Human vs. Dog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IMBIM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Manfred Grabherr</dc:creator>
  <cp:lastModifiedBy>Manfred Grabherr</cp:lastModifiedBy>
  <cp:revision>75</cp:revision>
  <dcterms:created xsi:type="dcterms:W3CDTF">2011-12-26T14:37:14Z</dcterms:created>
  <dcterms:modified xsi:type="dcterms:W3CDTF">2012-01-25T10:12:04Z</dcterms:modified>
</cp:coreProperties>
</file>