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s/slide68.xml" ContentType="application/vnd.openxmlformats-officedocument.presentationml.slide+xml"/>
  <Override PartName="/ppt/slides/slide22.xml" ContentType="application/vnd.openxmlformats-officedocument.presentationml.slide+xml"/>
  <Override PartName="/ppt/slides/slide28.xml" ContentType="application/vnd.openxmlformats-officedocument.presentationml.slide+xml"/>
  <Override PartName="/ppt/slides/slide66.xml" ContentType="application/vnd.openxmlformats-officedocument.presentationml.slide+xml"/>
  <Override PartName="/ppt/slides/slide85.xml" ContentType="application/vnd.openxmlformats-officedocument.presentationml.slide+xml"/>
  <Override PartName="/docProps/app.xml" ContentType="application/vnd.openxmlformats-officedocument.extended-properties+xml"/>
  <Override PartName="/ppt/slides/slide30.xml" ContentType="application/vnd.openxmlformats-officedocument.presentationml.slide+xml"/>
  <Override PartName="/ppt/notesSlides/notesSlide9.xml" ContentType="application/vnd.openxmlformats-officedocument.presentationml.notesSlide+xml"/>
  <Override PartName="/ppt/slideLayouts/slideLayout23.xml" ContentType="application/vnd.openxmlformats-officedocument.presentationml.slideLayout+xml"/>
  <Override PartName="/ppt/slides/slide36.xml" ContentType="application/vnd.openxmlformats-officedocument.presentationml.slide+xml"/>
  <Override PartName="/ppt/slides/slide11.xml" ContentType="application/vnd.openxmlformats-officedocument.presentationml.slide+xml"/>
  <Override PartName="/ppt/slides/slide18.xml" ContentType="application/vnd.openxmlformats-officedocument.presentationml.slide+xml"/>
  <Override PartName="/ppt/slides/slide47.xml" ContentType="application/vnd.openxmlformats-officedocument.presentationml.slide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slides/slide90.xml" ContentType="application/vnd.openxmlformats-officedocument.presentationml.slide+xml"/>
  <Override PartName="/ppt/slides/slide21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3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52.xml" ContentType="application/vnd.openxmlformats-officedocument.presentationml.slide+xml"/>
  <Override PartName="/ppt/slides/slide1.xml" ContentType="application/vnd.openxmlformats-officedocument.presentationml.slide+xml"/>
  <Override PartName="/ppt/slides/slide51.xml" ContentType="application/vnd.openxmlformats-officedocument.presentationml.slide+xml"/>
  <Override PartName="/ppt/slides/slide7.xml" ContentType="application/vnd.openxmlformats-officedocument.presentationml.slide+xml"/>
  <Override PartName="/ppt/slides/slide62.xml" ContentType="application/vnd.openxmlformats-officedocument.presentationml.slide+xml"/>
  <Override PartName="/ppt/slides/slide65.xml" ContentType="application/vnd.openxmlformats-officedocument.presentationml.slide+xml"/>
  <Override PartName="/ppt/slides/slide97.xml" ContentType="application/vnd.openxmlformats-officedocument.presentationml.slide+xml"/>
  <Override PartName="/ppt/slides/slide9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92.xml" ContentType="application/vnd.openxmlformats-officedocument.presentationml.slid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notesSlides/notesSlide4.xml" ContentType="application/vnd.openxmlformats-officedocument.presentationml.notesSlide+xml"/>
  <Override PartName="/ppt/slides/slide13.xml" ContentType="application/vnd.openxmlformats-officedocument.presentationml.slide+xml"/>
  <Override PartName="/ppt/slides/slide87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notesSlides/notesSlide6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slide89.xml" ContentType="application/vnd.openxmlformats-officedocument.presentationml.slide+xml"/>
  <Override PartName="/ppt/slides/slide78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61.xml" ContentType="application/vnd.openxmlformats-officedocument.presentationml.slide+xml"/>
  <Override PartName="/ppt/slides/slide4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37.xml" ContentType="application/vnd.openxmlformats-officedocument.presentationml.slide+xml"/>
  <Override PartName="/ppt/slides/slide104.xml" ContentType="application/vnd.openxmlformats-officedocument.presentationml.slide+xml"/>
  <Override PartName="/ppt/slides/slide10.xml" ContentType="application/vnd.openxmlformats-officedocument.presentationml.slide+xml"/>
  <Override PartName="/ppt/slideLayouts/slideLayout14.xml" ContentType="application/vnd.openxmlformats-officedocument.presentationml.slideLayout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theme/theme5.xml" ContentType="application/vnd.openxmlformats-officedocument.theme+xml"/>
  <Default Extension="png" ContentType="image/png"/>
  <Override PartName="/ppt/slides/slide83.xml" ContentType="application/vnd.openxmlformats-officedocument.presentationml.slide+xml"/>
  <Override PartName="/ppt/slides/slide27.xml" ContentType="application/vnd.openxmlformats-officedocument.presentationml.slide+xml"/>
  <Override PartName="/docProps/core.xml" ContentType="application/vnd.openxmlformats-package.core-properties+xml"/>
  <Override PartName="/ppt/slideLayouts/slideLayout16.xml" ContentType="application/vnd.openxmlformats-officedocument.presentationml.slideLayout+xml"/>
  <Override PartName="/ppt/slides/slide56.xml" ContentType="application/vnd.openxmlformats-officedocument.presentationml.slide+xml"/>
  <Override PartName="/ppt/slides/slide31.xml" ContentType="application/vnd.openxmlformats-officedocument.presentationml.slide+xml"/>
  <Default Extension="bin" ContentType="application/vnd.openxmlformats-officedocument.presentationml.printerSettings"/>
  <Override PartName="/ppt/slideMasters/slideMaster2.xml" ContentType="application/vnd.openxmlformats-officedocument.presentationml.slideMaster+xml"/>
  <Override PartName="/ppt/notesSlides/notesSlide10.xml" ContentType="application/vnd.openxmlformats-officedocument.presentationml.notesSlide+xml"/>
  <Override PartName="/ppt/slides/slide53.xml" ContentType="application/vnd.openxmlformats-officedocument.presentationml.slide+xml"/>
  <Override PartName="/ppt/slides/slide76.xml" ContentType="application/vnd.openxmlformats-officedocument.presentationml.slide+xml"/>
  <Override PartName="/ppt/slideLayouts/slideLayout19.xml" ContentType="application/vnd.openxmlformats-officedocument.presentationml.slideLayout+xml"/>
  <Override PartName="/ppt/slides/slide55.xml" ContentType="application/vnd.openxmlformats-officedocument.presentationml.slide+xml"/>
  <Override PartName="/ppt/slides/slide67.xml" ContentType="application/vnd.openxmlformats-officedocument.presentationml.slide+xml"/>
  <Override PartName="/ppt/slides/slide100.xml" ContentType="application/vnd.openxmlformats-officedocument.presentationml.slide+xml"/>
  <Override PartName="/ppt/slides/slide19.xml" ContentType="application/vnd.openxmlformats-officedocument.presentationml.slide+xml"/>
  <Override PartName="/ppt/slides/slide12.xml" ContentType="application/vnd.openxmlformats-officedocument.presentationml.slide+xml"/>
  <Override PartName="/ppt/slides/slide41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6.xml" ContentType="application/vnd.openxmlformats-officedocument.presentationml.slide+xml"/>
  <Override PartName="/ppt/notesSlides/notesSlide2.xml" ContentType="application/vnd.openxmlformats-officedocument.presentationml.notesSlide+xml"/>
  <Override PartName="/ppt/theme/theme2.xml" ContentType="application/vnd.openxmlformats-officedocument.theme+xml"/>
  <Override PartName="/ppt/slides/slide84.xml" ContentType="application/vnd.openxmlformats-officedocument.presentationml.slide+xml"/>
  <Override PartName="/ppt/theme/theme4.xml" ContentType="application/vnd.openxmlformats-officedocument.theme+xml"/>
  <Override PartName="/ppt/slides/slide2.xml" ContentType="application/vnd.openxmlformats-officedocument.presentationml.slide+xml"/>
  <Override PartName="/ppt/slides/slide80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69.xml" ContentType="application/vnd.openxmlformats-officedocument.presentationml.slide+xml"/>
  <Override PartName="/ppt/slides/slide35.xml" ContentType="application/vnd.openxmlformats-officedocument.presentationml.slide+xml"/>
  <Override PartName="/ppt/slides/slide42.xml" ContentType="application/vnd.openxmlformats-officedocument.presentationml.slide+xml"/>
  <Override PartName="/ppt/slides/slide45.xml" ContentType="application/vnd.openxmlformats-officedocument.presentationml.slide+xml"/>
  <Override PartName="/ppt/slides/slide101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50.xml" ContentType="application/vnd.openxmlformats-officedocument.presentationml.slide+xml"/>
  <Override PartName="/ppt/slides/slide54.xml" ContentType="application/vnd.openxmlformats-officedocument.presentationml.slide+xml"/>
  <Override PartName="/ppt/slides/slide57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58.xml" ContentType="application/vnd.openxmlformats-officedocument.presentationml.slide+xml"/>
  <Default Extension="xml" ContentType="application/xml"/>
  <Override PartName="/ppt/slides/slide91.xml" ContentType="application/vnd.openxmlformats-officedocument.presentationml.slide+xml"/>
  <Override PartName="/ppt/slides/slide2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86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1.xml" ContentType="application/vnd.openxmlformats-officedocument.presentationml.slide+xml"/>
  <Override PartName="/ppt/slides/slide25.xml" ContentType="application/vnd.openxmlformats-officedocument.presentationml.slide+xml"/>
  <Override PartName="/ppt/slides/slide63.xml" ContentType="application/vnd.openxmlformats-officedocument.presentationml.slide+xml"/>
  <Override PartName="/ppt/slides/slide93.xml" ContentType="application/vnd.openxmlformats-officedocument.presentationml.slide+xml"/>
  <Override PartName="/ppt/slides/slide14.xml" ContentType="application/vnd.openxmlformats-officedocument.presentationml.slide+xml"/>
  <Override PartName="/ppt/slides/slide40.xml" ContentType="application/vnd.openxmlformats-officedocument.presentationml.slide+xml"/>
  <Override PartName="/ppt/slides/slide82.xml" ContentType="application/vnd.openxmlformats-officedocument.presentationml.slide+xml"/>
  <Override PartName="/ppt/slides/slide105.xml" ContentType="application/vnd.openxmlformats-officedocument.presentationml.slide+xml"/>
  <Override PartName="/ppt/slides/slide34.xml" ContentType="application/vnd.openxmlformats-officedocument.presentationml.slide+xml"/>
  <Override PartName="/ppt/slideLayouts/slideLayout18.xml" ContentType="application/vnd.openxmlformats-officedocument.presentationml.slideLayout+xml"/>
  <Override PartName="/ppt/slides/slide44.xml" ContentType="application/vnd.openxmlformats-officedocument.presentationml.slide+xml"/>
  <Override PartName="/ppt/slides/slide106.xml" ContentType="application/vnd.openxmlformats-officedocument.presentationml.slide+xml"/>
  <Override PartName="/ppt/slides/slide103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49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s/slide70.xml" ContentType="application/vnd.openxmlformats-officedocument.presentationml.slide+xml"/>
  <Override PartName="/ppt/slides/slide88.xml" ContentType="application/vnd.openxmlformats-officedocument.presentationml.slide+xml"/>
  <Override PartName="/ppt/slides/slide48.xml" ContentType="application/vnd.openxmlformats-officedocument.presentationml.slide+xml"/>
  <Override PartName="/ppt/slides/slide99.xml" ContentType="application/vnd.openxmlformats-officedocument.presentationml.slide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s/slide77.xml" ContentType="application/vnd.openxmlformats-officedocument.presentationml.slide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59.xml" ContentType="application/vnd.openxmlformats-officedocument.presentationml.slide+xml"/>
  <Override PartName="/ppt/slides/slide79.xml" ContentType="application/vnd.openxmlformats-officedocument.presentationml.slide+xml"/>
  <Override PartName="/ppt/slides/slide95.xml" ContentType="application/vnd.openxmlformats-officedocument.presentationml.slide+xml"/>
  <Default Extension="jpeg" ContentType="image/jpeg"/>
  <Override PartName="/ppt/slides/slide6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96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72.xml" ContentType="application/vnd.openxmlformats-officedocument.presentationml.slide+xml"/>
  <Override PartName="/ppt/slides/slide74.xml" ContentType="application/vnd.openxmlformats-officedocument.presentationml.slide+xml"/>
  <Override PartName="/ppt/slides/slide98.xml" ContentType="application/vnd.openxmlformats-officedocument.presentationml.slide+xml"/>
  <Override PartName="/ppt/slides/slide75.xml" ContentType="application/vnd.openxmlformats-officedocument.presentationml.slide+xml"/>
  <Override PartName="/ppt/slides/slide8.xml" ContentType="application/vnd.openxmlformats-officedocument.presentationml.slide+xml"/>
  <Override PartName="/ppt/slides/slide102.xml" ContentType="application/vnd.openxmlformats-officedocument.presentationml.slide+xml"/>
  <Override PartName="/ppt/slides/slide15.xml" ContentType="application/vnd.openxmlformats-officedocument.presentationml.slide+xml"/>
  <Override PartName="/ppt/slideLayouts/slideLayout13.xml" ContentType="application/vnd.openxmlformats-officedocument.presentationml.slideLayout+xml"/>
  <Default Extension="rels" ContentType="application/vnd.openxmlformats-package.relationships+xml"/>
  <Override PartName="/ppt/slideLayouts/slideLayout15.xml" ContentType="application/vnd.openxmlformats-officedocument.presentationml.slideLayout+xml"/>
  <Override PartName="/ppt/slides/slide9.xml" ContentType="application/vnd.openxmlformats-officedocument.presentationml.slide+xml"/>
  <Override PartName="/ppt/slides/slide60.xml" ContentType="application/vnd.openxmlformats-officedocument.presentationml.slide+xml"/>
  <Override PartName="/ppt/slides/slide24.xml" ContentType="application/vnd.openxmlformats-officedocument.presentationml.slide+xml"/>
  <Override PartName="/ppt/slides/slide39.xml" ContentType="application/vnd.openxmlformats-officedocument.presentationml.slide+xml"/>
  <Override PartName="/ppt/slides/slide73.xml" ContentType="application/vnd.openxmlformats-officedocument.presentationml.slide+xml"/>
  <Override PartName="/ppt/slides/slide32.xml" ContentType="application/vnd.openxmlformats-officedocument.presentationml.slide+xml"/>
  <Override PartName="/ppt/slides/slide71.xml" ContentType="application/vnd.openxmlformats-officedocument.presentationml.slide+xml"/>
  <Override PartName="/ppt/slides/slide6.xml" ContentType="application/vnd.openxmlformats-officedocument.presentationml.slide+xml"/>
  <Override PartName="/ppt/slides/slide16.xml" ContentType="application/vnd.openxmlformats-officedocument.presentationml.slide+xml"/>
  <Override PartName="/ppt/slides/slide38.xml" ContentType="application/vnd.openxmlformats-officedocument.presentationml.slide+xml"/>
  <Override PartName="/ppt/slideLayouts/slideLayout12.xml" ContentType="application/vnd.openxmlformats-officedocument.presentationml.slideLayout+xml"/>
  <Default Extension="pdf" ContentType="application/pdf"/>
  <Override PartName="/ppt/slides/slide29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84" r:id="rId1"/>
    <p:sldMasterId id="2147483827" r:id="rId2"/>
    <p:sldMasterId id="2147483839" r:id="rId3"/>
    <p:sldMasterId id="2147483841" r:id="rId4"/>
  </p:sldMasterIdLst>
  <p:notesMasterIdLst>
    <p:notesMasterId r:id="rId111"/>
  </p:notesMasterIdLst>
  <p:sldIdLst>
    <p:sldId id="256" r:id="rId5"/>
    <p:sldId id="365" r:id="rId6"/>
    <p:sldId id="366" r:id="rId7"/>
    <p:sldId id="373" r:id="rId8"/>
    <p:sldId id="368" r:id="rId9"/>
    <p:sldId id="369" r:id="rId10"/>
    <p:sldId id="371" r:id="rId11"/>
    <p:sldId id="374" r:id="rId12"/>
    <p:sldId id="372" r:id="rId13"/>
    <p:sldId id="378" r:id="rId14"/>
    <p:sldId id="257" r:id="rId15"/>
    <p:sldId id="265" r:id="rId16"/>
    <p:sldId id="266" r:id="rId17"/>
    <p:sldId id="267" r:id="rId18"/>
    <p:sldId id="268" r:id="rId19"/>
    <p:sldId id="262" r:id="rId20"/>
    <p:sldId id="263" r:id="rId21"/>
    <p:sldId id="286" r:id="rId22"/>
    <p:sldId id="287" r:id="rId23"/>
    <p:sldId id="277" r:id="rId24"/>
    <p:sldId id="279" r:id="rId25"/>
    <p:sldId id="269" r:id="rId26"/>
    <p:sldId id="270" r:id="rId27"/>
    <p:sldId id="271" r:id="rId28"/>
    <p:sldId id="258" r:id="rId29"/>
    <p:sldId id="260" r:id="rId30"/>
    <p:sldId id="259" r:id="rId31"/>
    <p:sldId id="264" r:id="rId32"/>
    <p:sldId id="273" r:id="rId33"/>
    <p:sldId id="275" r:id="rId34"/>
    <p:sldId id="276" r:id="rId35"/>
    <p:sldId id="280" r:id="rId36"/>
    <p:sldId id="281" r:id="rId37"/>
    <p:sldId id="282" r:id="rId38"/>
    <p:sldId id="284" r:id="rId39"/>
    <p:sldId id="288" r:id="rId40"/>
    <p:sldId id="293" r:id="rId41"/>
    <p:sldId id="292" r:id="rId42"/>
    <p:sldId id="289" r:id="rId43"/>
    <p:sldId id="290" r:id="rId44"/>
    <p:sldId id="291" r:id="rId45"/>
    <p:sldId id="294" r:id="rId46"/>
    <p:sldId id="295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285" r:id="rId58"/>
    <p:sldId id="308" r:id="rId59"/>
    <p:sldId id="312" r:id="rId60"/>
    <p:sldId id="307" r:id="rId61"/>
    <p:sldId id="311" r:id="rId62"/>
    <p:sldId id="313" r:id="rId63"/>
    <p:sldId id="314" r:id="rId64"/>
    <p:sldId id="316" r:id="rId65"/>
    <p:sldId id="317" r:id="rId66"/>
    <p:sldId id="318" r:id="rId67"/>
    <p:sldId id="315" r:id="rId68"/>
    <p:sldId id="319" r:id="rId69"/>
    <p:sldId id="320" r:id="rId70"/>
    <p:sldId id="326" r:id="rId71"/>
    <p:sldId id="322" r:id="rId72"/>
    <p:sldId id="321" r:id="rId73"/>
    <p:sldId id="323" r:id="rId74"/>
    <p:sldId id="324" r:id="rId75"/>
    <p:sldId id="327" r:id="rId76"/>
    <p:sldId id="309" r:id="rId77"/>
    <p:sldId id="328" r:id="rId78"/>
    <p:sldId id="329" r:id="rId79"/>
    <p:sldId id="331" r:id="rId80"/>
    <p:sldId id="332" r:id="rId81"/>
    <p:sldId id="333" r:id="rId82"/>
    <p:sldId id="334" r:id="rId83"/>
    <p:sldId id="335" r:id="rId84"/>
    <p:sldId id="352" r:id="rId85"/>
    <p:sldId id="342" r:id="rId86"/>
    <p:sldId id="343" r:id="rId87"/>
    <p:sldId id="344" r:id="rId88"/>
    <p:sldId id="345" r:id="rId89"/>
    <p:sldId id="346" r:id="rId90"/>
    <p:sldId id="348" r:id="rId91"/>
    <p:sldId id="349" r:id="rId92"/>
    <p:sldId id="353" r:id="rId93"/>
    <p:sldId id="337" r:id="rId94"/>
    <p:sldId id="339" r:id="rId95"/>
    <p:sldId id="340" r:id="rId96"/>
    <p:sldId id="338" r:id="rId97"/>
    <p:sldId id="354" r:id="rId98"/>
    <p:sldId id="356" r:id="rId99"/>
    <p:sldId id="336" r:id="rId100"/>
    <p:sldId id="355" r:id="rId101"/>
    <p:sldId id="357" r:id="rId102"/>
    <p:sldId id="358" r:id="rId103"/>
    <p:sldId id="360" r:id="rId104"/>
    <p:sldId id="359" r:id="rId105"/>
    <p:sldId id="361" r:id="rId106"/>
    <p:sldId id="363" r:id="rId107"/>
    <p:sldId id="364" r:id="rId108"/>
    <p:sldId id="375" r:id="rId109"/>
    <p:sldId id="377" r:id="rId1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3366AE"/>
    <a:srgbClr val="4497D7"/>
    <a:srgbClr val="51A7E0"/>
    <a:srgbClr val="FF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 showOutlineIcons="0">
    <p:restoredLeft sz="15620"/>
    <p:restoredTop sz="94660"/>
  </p:normalViewPr>
  <p:slideViewPr>
    <p:cSldViewPr snapToObjects="1">
      <p:cViewPr varScale="1">
        <p:scale>
          <a:sx n="89" d="100"/>
          <a:sy n="89" d="100"/>
        </p:scale>
        <p:origin x="-904" y="-112"/>
      </p:cViewPr>
      <p:guideLst>
        <p:guide orient="horz" pos="24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51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64" Type="http://schemas.openxmlformats.org/officeDocument/2006/relationships/slide" Target="slides/slide60.xml"/><Relationship Id="rId60" Type="http://schemas.openxmlformats.org/officeDocument/2006/relationships/slide" Target="slides/slide56.xml"/><Relationship Id="rId70" Type="http://schemas.openxmlformats.org/officeDocument/2006/relationships/slide" Target="slides/slide66.xml"/><Relationship Id="rId94" Type="http://schemas.openxmlformats.org/officeDocument/2006/relationships/slide" Target="slides/slide90.xml"/><Relationship Id="rId7" Type="http://schemas.openxmlformats.org/officeDocument/2006/relationships/slide" Target="slides/slide3.xml"/><Relationship Id="rId74" Type="http://schemas.openxmlformats.org/officeDocument/2006/relationships/slide" Target="slides/slide70.xml"/><Relationship Id="rId102" Type="http://schemas.openxmlformats.org/officeDocument/2006/relationships/slide" Target="slides/slide98.xml"/><Relationship Id="rId25" Type="http://schemas.openxmlformats.org/officeDocument/2006/relationships/slide" Target="slides/slide21.xml"/><Relationship Id="rId106" Type="http://schemas.openxmlformats.org/officeDocument/2006/relationships/slide" Target="slides/slide102.xml"/><Relationship Id="rId116" Type="http://schemas.openxmlformats.org/officeDocument/2006/relationships/tableStyles" Target="tableStyles.xml"/><Relationship Id="rId96" Type="http://schemas.openxmlformats.org/officeDocument/2006/relationships/slide" Target="slides/slide92.xml"/><Relationship Id="rId10" Type="http://schemas.openxmlformats.org/officeDocument/2006/relationships/slide" Target="slides/slide6.xml"/><Relationship Id="rId50" Type="http://schemas.openxmlformats.org/officeDocument/2006/relationships/slide" Target="slides/slide46.xml"/><Relationship Id="rId17" Type="http://schemas.openxmlformats.org/officeDocument/2006/relationships/slide" Target="slides/slide13.xml"/><Relationship Id="rId107" Type="http://schemas.openxmlformats.org/officeDocument/2006/relationships/slide" Target="slides/slide103.xml"/><Relationship Id="rId71" Type="http://schemas.openxmlformats.org/officeDocument/2006/relationships/slide" Target="slides/slide67.xml"/><Relationship Id="rId4" Type="http://schemas.openxmlformats.org/officeDocument/2006/relationships/slideMaster" Target="slideMasters/slideMaster4.xml"/><Relationship Id="rId28" Type="http://schemas.openxmlformats.org/officeDocument/2006/relationships/slide" Target="slides/slide24.xml"/><Relationship Id="rId89" Type="http://schemas.openxmlformats.org/officeDocument/2006/relationships/slide" Target="slides/slide85.xml"/><Relationship Id="rId114" Type="http://schemas.openxmlformats.org/officeDocument/2006/relationships/viewProps" Target="viewProps.xml"/><Relationship Id="rId88" Type="http://schemas.openxmlformats.org/officeDocument/2006/relationships/slide" Target="slides/slide84.xml"/><Relationship Id="rId82" Type="http://schemas.openxmlformats.org/officeDocument/2006/relationships/slide" Target="slides/slide78.xml"/><Relationship Id="rId69" Type="http://schemas.openxmlformats.org/officeDocument/2006/relationships/slide" Target="slides/slide65.xml"/><Relationship Id="rId38" Type="http://schemas.openxmlformats.org/officeDocument/2006/relationships/slide" Target="slides/slide34.xml"/><Relationship Id="rId20" Type="http://schemas.openxmlformats.org/officeDocument/2006/relationships/slide" Target="slides/slide16.xml"/><Relationship Id="rId2" Type="http://schemas.openxmlformats.org/officeDocument/2006/relationships/slideMaster" Target="slideMasters/slideMaster2.xml"/><Relationship Id="rId72" Type="http://schemas.openxmlformats.org/officeDocument/2006/relationships/slide" Target="slides/slide68.xml"/><Relationship Id="rId35" Type="http://schemas.openxmlformats.org/officeDocument/2006/relationships/slide" Target="slides/slide31.xml"/><Relationship Id="rId75" Type="http://schemas.openxmlformats.org/officeDocument/2006/relationships/slide" Target="slides/slide71.xml"/><Relationship Id="rId80" Type="http://schemas.openxmlformats.org/officeDocument/2006/relationships/slide" Target="slides/slide76.xml"/><Relationship Id="rId31" Type="http://schemas.openxmlformats.org/officeDocument/2006/relationships/slide" Target="slides/slide27.xml"/><Relationship Id="rId62" Type="http://schemas.openxmlformats.org/officeDocument/2006/relationships/slide" Target="slides/slide58.xml"/><Relationship Id="rId79" Type="http://schemas.openxmlformats.org/officeDocument/2006/relationships/slide" Target="slides/slide75.xml"/><Relationship Id="rId97" Type="http://schemas.openxmlformats.org/officeDocument/2006/relationships/slide" Target="slides/slide93.xml"/><Relationship Id="rId111" Type="http://schemas.openxmlformats.org/officeDocument/2006/relationships/notesMaster" Target="notesMasters/notesMaster1.xml"/><Relationship Id="rId98" Type="http://schemas.openxmlformats.org/officeDocument/2006/relationships/slide" Target="slides/slide94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0.xml"/><Relationship Id="rId47" Type="http://schemas.openxmlformats.org/officeDocument/2006/relationships/slide" Target="slides/slide43.xml"/><Relationship Id="rId56" Type="http://schemas.openxmlformats.org/officeDocument/2006/relationships/slide" Target="slides/slide52.xml"/><Relationship Id="rId48" Type="http://schemas.openxmlformats.org/officeDocument/2006/relationships/slide" Target="slides/slide44.xml"/><Relationship Id="rId32" Type="http://schemas.openxmlformats.org/officeDocument/2006/relationships/slide" Target="slides/slide28.xml"/><Relationship Id="rId13" Type="http://schemas.openxmlformats.org/officeDocument/2006/relationships/slide" Target="slides/slide9.xml"/><Relationship Id="rId52" Type="http://schemas.openxmlformats.org/officeDocument/2006/relationships/slide" Target="slides/slide48.xml"/><Relationship Id="rId54" Type="http://schemas.openxmlformats.org/officeDocument/2006/relationships/slide" Target="slides/slide50.xml"/><Relationship Id="rId101" Type="http://schemas.openxmlformats.org/officeDocument/2006/relationships/slide" Target="slides/slide97.xml"/><Relationship Id="rId23" Type="http://schemas.openxmlformats.org/officeDocument/2006/relationships/slide" Target="slides/slide19.xml"/><Relationship Id="rId61" Type="http://schemas.openxmlformats.org/officeDocument/2006/relationships/slide" Target="slides/slide57.xml"/><Relationship Id="rId53" Type="http://schemas.openxmlformats.org/officeDocument/2006/relationships/slide" Target="slides/slide49.xml"/><Relationship Id="rId84" Type="http://schemas.openxmlformats.org/officeDocument/2006/relationships/slide" Target="slides/slide80.xml"/><Relationship Id="rId30" Type="http://schemas.openxmlformats.org/officeDocument/2006/relationships/slide" Target="slides/slide26.xml"/><Relationship Id="rId29" Type="http://schemas.openxmlformats.org/officeDocument/2006/relationships/slide" Target="slides/slide25.xml"/><Relationship Id="rId83" Type="http://schemas.openxmlformats.org/officeDocument/2006/relationships/slide" Target="slides/slide79.xml"/><Relationship Id="rId41" Type="http://schemas.openxmlformats.org/officeDocument/2006/relationships/slide" Target="slides/slide37.xml"/><Relationship Id="rId5" Type="http://schemas.openxmlformats.org/officeDocument/2006/relationships/slide" Target="slides/slide1.xml"/><Relationship Id="rId22" Type="http://schemas.openxmlformats.org/officeDocument/2006/relationships/slide" Target="slides/slide18.xml"/><Relationship Id="rId95" Type="http://schemas.openxmlformats.org/officeDocument/2006/relationships/slide" Target="slides/slide91.xml"/><Relationship Id="rId39" Type="http://schemas.openxmlformats.org/officeDocument/2006/relationships/slide" Target="slides/slide35.xml"/><Relationship Id="rId43" Type="http://schemas.openxmlformats.org/officeDocument/2006/relationships/slide" Target="slides/slide39.xml"/><Relationship Id="rId104" Type="http://schemas.openxmlformats.org/officeDocument/2006/relationships/slide" Target="slides/slide100.xml"/><Relationship Id="rId90" Type="http://schemas.openxmlformats.org/officeDocument/2006/relationships/slide" Target="slides/slide86.xml"/><Relationship Id="rId77" Type="http://schemas.openxmlformats.org/officeDocument/2006/relationships/slide" Target="slides/slide73.xml"/><Relationship Id="rId63" Type="http://schemas.openxmlformats.org/officeDocument/2006/relationships/slide" Target="slides/slide59.xml"/><Relationship Id="rId85" Type="http://schemas.openxmlformats.org/officeDocument/2006/relationships/slide" Target="slides/slide81.xml"/><Relationship Id="rId105" Type="http://schemas.openxmlformats.org/officeDocument/2006/relationships/slide" Target="slides/slide101.xml"/><Relationship Id="rId9" Type="http://schemas.openxmlformats.org/officeDocument/2006/relationships/slide" Target="slides/slide5.xml"/><Relationship Id="rId18" Type="http://schemas.openxmlformats.org/officeDocument/2006/relationships/slide" Target="slides/slide14.xml"/><Relationship Id="rId27" Type="http://schemas.openxmlformats.org/officeDocument/2006/relationships/slide" Target="slides/slide23.xml"/><Relationship Id="rId99" Type="http://schemas.openxmlformats.org/officeDocument/2006/relationships/slide" Target="slides/slide95.xml"/><Relationship Id="rId14" Type="http://schemas.openxmlformats.org/officeDocument/2006/relationships/slide" Target="slides/slide10.xml"/><Relationship Id="rId103" Type="http://schemas.openxmlformats.org/officeDocument/2006/relationships/slide" Target="slides/slide99.xml"/><Relationship Id="rId92" Type="http://schemas.openxmlformats.org/officeDocument/2006/relationships/slide" Target="slides/slide88.xml"/><Relationship Id="rId45" Type="http://schemas.openxmlformats.org/officeDocument/2006/relationships/slide" Target="slides/slide41.xml"/><Relationship Id="rId58" Type="http://schemas.openxmlformats.org/officeDocument/2006/relationships/slide" Target="slides/slide54.xml"/><Relationship Id="rId42" Type="http://schemas.openxmlformats.org/officeDocument/2006/relationships/slide" Target="slides/slide38.xml"/><Relationship Id="rId73" Type="http://schemas.openxmlformats.org/officeDocument/2006/relationships/slide" Target="slides/slide69.xml"/><Relationship Id="rId87" Type="http://schemas.openxmlformats.org/officeDocument/2006/relationships/slide" Target="slides/slide83.xml"/><Relationship Id="rId6" Type="http://schemas.openxmlformats.org/officeDocument/2006/relationships/slide" Target="slides/slide2.xml"/><Relationship Id="rId49" Type="http://schemas.openxmlformats.org/officeDocument/2006/relationships/slide" Target="slides/slide45.xml"/><Relationship Id="rId44" Type="http://schemas.openxmlformats.org/officeDocument/2006/relationships/slide" Target="slides/slide40.xml"/><Relationship Id="rId112" Type="http://schemas.openxmlformats.org/officeDocument/2006/relationships/printerSettings" Target="printerSettings/printerSettings1.bin"/><Relationship Id="rId19" Type="http://schemas.openxmlformats.org/officeDocument/2006/relationships/slide" Target="slides/slide15.xml"/><Relationship Id="rId57" Type="http://schemas.openxmlformats.org/officeDocument/2006/relationships/slide" Target="slides/slide53.xml"/><Relationship Id="rId109" Type="http://schemas.openxmlformats.org/officeDocument/2006/relationships/slide" Target="slides/slide105.xml"/><Relationship Id="rId46" Type="http://schemas.openxmlformats.org/officeDocument/2006/relationships/slide" Target="slides/slide42.xml"/><Relationship Id="rId86" Type="http://schemas.openxmlformats.org/officeDocument/2006/relationships/slide" Target="slides/slide82.xml"/><Relationship Id="rId59" Type="http://schemas.openxmlformats.org/officeDocument/2006/relationships/slide" Target="slides/slide55.xml"/><Relationship Id="rId51" Type="http://schemas.openxmlformats.org/officeDocument/2006/relationships/slide" Target="slides/slide47.xml"/><Relationship Id="rId66" Type="http://schemas.openxmlformats.org/officeDocument/2006/relationships/slide" Target="slides/slide62.xml"/><Relationship Id="rId55" Type="http://schemas.openxmlformats.org/officeDocument/2006/relationships/slide" Target="slides/slide51.xml"/><Relationship Id="rId34" Type="http://schemas.openxmlformats.org/officeDocument/2006/relationships/slide" Target="slides/slide30.xml"/><Relationship Id="rId81" Type="http://schemas.openxmlformats.org/officeDocument/2006/relationships/slide" Target="slides/slide77.xml"/><Relationship Id="rId40" Type="http://schemas.openxmlformats.org/officeDocument/2006/relationships/slide" Target="slides/slide36.xml"/><Relationship Id="rId36" Type="http://schemas.openxmlformats.org/officeDocument/2006/relationships/slide" Target="slides/slide32.xml"/><Relationship Id="rId76" Type="http://schemas.openxmlformats.org/officeDocument/2006/relationships/slide" Target="slides/slide72.xml"/><Relationship Id="rId8" Type="http://schemas.openxmlformats.org/officeDocument/2006/relationships/slide" Target="slides/slide4.xml"/><Relationship Id="rId65" Type="http://schemas.openxmlformats.org/officeDocument/2006/relationships/slide" Target="slides/slide61.xml"/><Relationship Id="rId67" Type="http://schemas.openxmlformats.org/officeDocument/2006/relationships/slide" Target="slides/slide63.xml"/><Relationship Id="rId37" Type="http://schemas.openxmlformats.org/officeDocument/2006/relationships/slide" Target="slides/slide33.xml"/><Relationship Id="rId110" Type="http://schemas.openxmlformats.org/officeDocument/2006/relationships/slide" Target="slides/slide106.xml"/><Relationship Id="rId113" Type="http://schemas.openxmlformats.org/officeDocument/2006/relationships/presProps" Target="presProps.xml"/><Relationship Id="rId12" Type="http://schemas.openxmlformats.org/officeDocument/2006/relationships/slide" Target="slides/slide8.xml"/><Relationship Id="rId108" Type="http://schemas.openxmlformats.org/officeDocument/2006/relationships/slide" Target="slides/slide104.xml"/><Relationship Id="rId3" Type="http://schemas.openxmlformats.org/officeDocument/2006/relationships/slideMaster" Target="slideMasters/slideMaster3.xml"/><Relationship Id="rId26" Type="http://schemas.openxmlformats.org/officeDocument/2006/relationships/slide" Target="slides/slide22.xml"/><Relationship Id="rId100" Type="http://schemas.openxmlformats.org/officeDocument/2006/relationships/slide" Target="slides/slide96.xml"/><Relationship Id="rId11" Type="http://schemas.openxmlformats.org/officeDocument/2006/relationships/slide" Target="slides/slide7.xml"/><Relationship Id="rId68" Type="http://schemas.openxmlformats.org/officeDocument/2006/relationships/slide" Target="slides/slide64.xml"/><Relationship Id="rId115" Type="http://schemas.openxmlformats.org/officeDocument/2006/relationships/theme" Target="theme/theme1.xml"/><Relationship Id="rId16" Type="http://schemas.openxmlformats.org/officeDocument/2006/relationships/slide" Target="slides/slide12.xml"/><Relationship Id="rId33" Type="http://schemas.openxmlformats.org/officeDocument/2006/relationships/slide" Target="slides/slide29.xml"/><Relationship Id="rId91" Type="http://schemas.openxmlformats.org/officeDocument/2006/relationships/slide" Target="slides/slide87.xml"/><Relationship Id="rId93" Type="http://schemas.openxmlformats.org/officeDocument/2006/relationships/slide" Target="slides/slide89.xml"/><Relationship Id="rId78" Type="http://schemas.openxmlformats.org/officeDocument/2006/relationships/slide" Target="slides/slide74.xml"/><Relationship Id="rId15" Type="http://schemas.openxmlformats.org/officeDocument/2006/relationships/slide" Target="slides/slide11.xml"/><Relationship Id="rId21" Type="http://schemas.openxmlformats.org/officeDocument/2006/relationships/slide" Target="slides/slide1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Work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18"/>
  <c:chart>
    <c:plotArea>
      <c:layout>
        <c:manualLayout>
          <c:layoutTarget val="inner"/>
          <c:xMode val="edge"/>
          <c:yMode val="edge"/>
          <c:x val="0.154873140857393"/>
          <c:y val="0.0381944444444444"/>
          <c:w val="0.681316491688539"/>
          <c:h val="0.849736712598425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Observed</c:v>
                </c:pt>
              </c:strCache>
            </c:strRef>
          </c:tx>
          <c:cat>
            <c:numRef>
              <c:f>Sheet1!$A$2:$A$8</c:f>
              <c:numCache>
                <c:formatCode>General</c:formatCode>
                <c:ptCount val="7"/>
                <c:pt idx="0">
                  <c:v>0.0</c:v>
                </c:pt>
                <c:pt idx="1">
                  <c:v>1.0</c:v>
                </c:pt>
                <c:pt idx="2">
                  <c:v>2.0</c:v>
                </c:pt>
                <c:pt idx="3">
                  <c:v>3.0</c:v>
                </c:pt>
                <c:pt idx="4">
                  <c:v>4.0</c:v>
                </c:pt>
                <c:pt idx="5">
                  <c:v>5.0</c:v>
                </c:pt>
                <c:pt idx="6">
                  <c:v>6.0</c:v>
                </c:pt>
              </c:numCache>
            </c:numRef>
          </c:cat>
          <c:val>
            <c:numRef>
              <c:f>Sheet1!$B$2:$B$8</c:f>
              <c:numCache>
                <c:formatCode>General</c:formatCode>
                <c:ptCount val="7"/>
                <c:pt idx="0">
                  <c:v>191996.0</c:v>
                </c:pt>
                <c:pt idx="1">
                  <c:v>828.0</c:v>
                </c:pt>
                <c:pt idx="2">
                  <c:v>369.0</c:v>
                </c:pt>
                <c:pt idx="3">
                  <c:v>409.0</c:v>
                </c:pt>
                <c:pt idx="4">
                  <c:v>291.0</c:v>
                </c:pt>
                <c:pt idx="5">
                  <c:v>244.0</c:v>
                </c:pt>
                <c:pt idx="6">
                  <c:v>566.0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Inferred heterozygotes</c:v>
                </c:pt>
              </c:strCache>
            </c:strRef>
          </c:tx>
          <c:cat>
            <c:numRef>
              <c:f>Sheet1!$A$2:$A$8</c:f>
              <c:numCache>
                <c:formatCode>General</c:formatCode>
                <c:ptCount val="7"/>
                <c:pt idx="0">
                  <c:v>0.0</c:v>
                </c:pt>
                <c:pt idx="1">
                  <c:v>1.0</c:v>
                </c:pt>
                <c:pt idx="2">
                  <c:v>2.0</c:v>
                </c:pt>
                <c:pt idx="3">
                  <c:v>3.0</c:v>
                </c:pt>
                <c:pt idx="4">
                  <c:v>4.0</c:v>
                </c:pt>
                <c:pt idx="5">
                  <c:v>5.0</c:v>
                </c:pt>
                <c:pt idx="6">
                  <c:v>6.0</c:v>
                </c:pt>
              </c:numCache>
            </c:numRef>
          </c:cat>
          <c:val>
            <c:numRef>
              <c:f>Sheet1!$C$2:$C$8</c:f>
              <c:numCache>
                <c:formatCode>General</c:formatCode>
                <c:ptCount val="7"/>
                <c:pt idx="0">
                  <c:v>21.09375</c:v>
                </c:pt>
                <c:pt idx="1">
                  <c:v>126.5625</c:v>
                </c:pt>
                <c:pt idx="2">
                  <c:v>316.4062499999989</c:v>
                </c:pt>
                <c:pt idx="3">
                  <c:v>421.875</c:v>
                </c:pt>
                <c:pt idx="4">
                  <c:v>316.4062499999989</c:v>
                </c:pt>
                <c:pt idx="5">
                  <c:v>126.5625</c:v>
                </c:pt>
                <c:pt idx="6">
                  <c:v>21.09375</c:v>
                </c:pt>
              </c:numCache>
            </c:numRef>
          </c:val>
        </c:ser>
        <c:axId val="496500296"/>
        <c:axId val="496507496"/>
      </c:barChart>
      <c:catAx>
        <c:axId val="49650029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Non-ref allele count</a:t>
                </a:r>
              </a:p>
            </c:rich>
          </c:tx>
          <c:layout/>
        </c:title>
        <c:numFmt formatCode="General" sourceLinked="1"/>
        <c:tickLblPos val="nextTo"/>
        <c:crossAx val="496507496"/>
        <c:crossesAt val="100.0"/>
        <c:auto val="1"/>
        <c:lblAlgn val="ctr"/>
        <c:lblOffset val="100"/>
      </c:catAx>
      <c:valAx>
        <c:axId val="496507496"/>
        <c:scaling>
          <c:logBase val="10.0"/>
          <c:orientation val="minMax"/>
          <c:min val="100.0"/>
        </c:scaling>
        <c:axPos val="l"/>
        <c:majorGridlines/>
        <c:numFmt formatCode="General" sourceLinked="1"/>
        <c:tickLblPos val="nextTo"/>
        <c:crossAx val="49650029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36494094488189"/>
          <c:y val="0.124124570967091"/>
          <c:w val="0.446366383478381"/>
          <c:h val="0.19874984857662"/>
        </c:manualLayout>
      </c:layout>
      <c:txPr>
        <a:bodyPr/>
        <a:lstStyle/>
        <a:p>
          <a:pPr>
            <a:defRPr sz="1800"/>
          </a:pPr>
          <a:endParaRPr lang="en-US"/>
        </a:p>
      </c:txPr>
    </c:legend>
    <c:plotVisOnly val="1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63EFD9-0CC4-DD47-8B48-8C505748CA3F}" type="datetimeFigureOut">
              <a:rPr lang="en-US" smtClean="0"/>
              <a:pPr/>
              <a:t>1/16/12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E49110-FDEC-FF4D-9C46-B4C9FA457AE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For</a:t>
            </a:r>
            <a:r>
              <a:rPr lang="en-US" baseline="0" dirty="0" smtClean="0"/>
              <a:t> example, as part of this larger project we’re sequencing several parent-child trios, </a:t>
            </a:r>
            <a:r>
              <a:rPr lang="en-US" baseline="0" dirty="0" err="1" smtClean="0"/>
              <a:t>w</a:t>
            </a:r>
            <a:r>
              <a:rPr lang="en-US" baseline="0" dirty="0" smtClean="0"/>
              <a:t> child has a disease </a:t>
            </a:r>
            <a:r>
              <a:rPr lang="en-US" baseline="0" dirty="0" err="1" smtClean="0"/>
              <a:t>susp</a:t>
            </a:r>
            <a:r>
              <a:rPr lang="en-US" baseline="0" dirty="0" smtClean="0"/>
              <a:t> to be caused by a de novo mutation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D513F-4E0F-9B49-99B0-80012BCD1FB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1400736" y="914977"/>
            <a:ext cx="4055129" cy="313459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82058" tIns="41029" rIns="82058" bIns="41029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98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046350" y="4352637"/>
            <a:ext cx="4770904" cy="3478068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marL="76930" indent="-76930">
              <a:lnSpc>
                <a:spcPct val="93000"/>
              </a:lnSpc>
              <a:spcBef>
                <a:spcPct val="0"/>
              </a:spcBef>
              <a:buSzPct val="45000"/>
              <a:tabLst>
                <a:tab pos="649628" algn="l"/>
                <a:tab pos="1299256" algn="l"/>
                <a:tab pos="1948884" algn="l"/>
                <a:tab pos="2598511" algn="l"/>
                <a:tab pos="3248139" algn="l"/>
                <a:tab pos="3897767" algn="l"/>
                <a:tab pos="4547395" algn="l"/>
              </a:tabLst>
            </a:pPr>
            <a:r>
              <a:rPr lang="en-GB" dirty="0">
                <a:latin typeface="Arial" pitchFamily="-105" charset="0"/>
                <a:ea typeface="msgothic" charset="0"/>
                <a:cs typeface="msgothic" charset="0"/>
              </a:rPr>
              <a:t>Transition–</a:t>
            </a:r>
            <a:r>
              <a:rPr lang="en-GB" dirty="0" err="1">
                <a:latin typeface="Arial" pitchFamily="-105" charset="0"/>
                <a:ea typeface="msgothic" charset="0"/>
                <a:cs typeface="msgothic" charset="0"/>
              </a:rPr>
              <a:t>transversion</a:t>
            </a:r>
            <a:r>
              <a:rPr lang="en-GB" dirty="0">
                <a:latin typeface="Arial" pitchFamily="-105" charset="0"/>
                <a:ea typeface="msgothic" charset="0"/>
                <a:cs typeface="msgothic" charset="0"/>
              </a:rPr>
              <a:t> ratio (</a:t>
            </a:r>
            <a:r>
              <a:rPr lang="en-GB" dirty="0" err="1">
                <a:latin typeface="Arial" pitchFamily="-105" charset="0"/>
                <a:ea typeface="msgothic" charset="0"/>
                <a:cs typeface="msgothic" charset="0"/>
              </a:rPr>
              <a:t>ts/tv</a:t>
            </a:r>
            <a:r>
              <a:rPr lang="en-GB" dirty="0">
                <a:latin typeface="Arial" pitchFamily="-105" charset="0"/>
                <a:ea typeface="msgothic" charset="0"/>
                <a:cs typeface="msgothic" charset="0"/>
              </a:rPr>
              <a:t>) as a function of the number of SNP calls. </a:t>
            </a:r>
            <a:r>
              <a:rPr lang="en-GB" dirty="0" err="1">
                <a:latin typeface="Arial" pitchFamily="-105" charset="0"/>
                <a:ea typeface="msgothic" charset="0"/>
                <a:cs typeface="msgothic" charset="0"/>
              </a:rPr>
              <a:t>SNPs</a:t>
            </a:r>
            <a:r>
              <a:rPr lang="en-GB" dirty="0">
                <a:latin typeface="Arial" pitchFamily="-105" charset="0"/>
                <a:ea typeface="msgothic" charset="0"/>
                <a:cs typeface="msgothic" charset="0"/>
              </a:rPr>
              <a:t> are sorted by the posterior probability of the site being a SNP (SNP probability). Given a threshold on the SNP probability, the number of </a:t>
            </a:r>
            <a:r>
              <a:rPr lang="en-GB" dirty="0" err="1">
                <a:latin typeface="Arial" pitchFamily="-105" charset="0"/>
                <a:ea typeface="msgothic" charset="0"/>
                <a:cs typeface="msgothic" charset="0"/>
              </a:rPr>
              <a:t>SNPs</a:t>
            </a:r>
            <a:r>
              <a:rPr lang="en-GB" dirty="0">
                <a:latin typeface="Arial" pitchFamily="-105" charset="0"/>
                <a:ea typeface="msgothic" charset="0"/>
                <a:cs typeface="msgothic" charset="0"/>
              </a:rPr>
              <a:t> of higher probability and their </a:t>
            </a:r>
            <a:r>
              <a:rPr lang="en-GB" dirty="0" err="1">
                <a:latin typeface="Arial" pitchFamily="-105" charset="0"/>
                <a:ea typeface="msgothic" charset="0"/>
                <a:cs typeface="msgothic" charset="0"/>
              </a:rPr>
              <a:t>ts/tv</a:t>
            </a:r>
            <a:r>
              <a:rPr lang="en-GB" dirty="0">
                <a:latin typeface="Arial" pitchFamily="-105" charset="0"/>
                <a:ea typeface="msgothic" charset="0"/>
                <a:cs typeface="msgothic" charset="0"/>
              </a:rPr>
              <a:t> are plotted. For the solid line, filters in use are as follows: (</a:t>
            </a:r>
            <a:r>
              <a:rPr lang="en-GB" dirty="0" err="1">
                <a:latin typeface="Arial" pitchFamily="-105" charset="0"/>
                <a:ea typeface="msgothic" charset="0"/>
                <a:cs typeface="msgothic" charset="0"/>
              </a:rPr>
              <a:t>i</a:t>
            </a:r>
            <a:r>
              <a:rPr lang="en-GB" dirty="0">
                <a:latin typeface="Arial" pitchFamily="-105" charset="0"/>
                <a:ea typeface="msgothic" charset="0"/>
                <a:cs typeface="msgothic" charset="0"/>
              </a:rPr>
              <a:t>) total depth below 500; and (ii) root mean square mapping quality above 10; (iii) P-value of reference and non-reference bases being evenly distributed on both strands is above 10−4 (by exact test).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This is the canonical situation: point mutation unique to child, causing amino acid change</a:t>
            </a:r>
          </a:p>
          <a:p>
            <a:r>
              <a:rPr lang="en-US" dirty="0" smtClean="0"/>
              <a:t>Other scenarios: SNP outside coding region; </a:t>
            </a:r>
            <a:r>
              <a:rPr lang="en-US" dirty="0" err="1" smtClean="0"/>
              <a:t>indel</a:t>
            </a:r>
            <a:r>
              <a:rPr lang="en-US" dirty="0" smtClean="0"/>
              <a:t>; structural</a:t>
            </a:r>
            <a:r>
              <a:rPr lang="en-US" baseline="0" dirty="0" smtClean="0"/>
              <a:t> variation e.g. CNV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D513F-4E0F-9B49-99B0-80012BCD1FB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solve by looking at plausible variants, stringent filtering, visual inspection, validation</a:t>
            </a:r>
          </a:p>
          <a:p>
            <a:r>
              <a:rPr lang="en-US" dirty="0" smtClean="0"/>
              <a:t>this talk: first part of processing pipeline: calling the variants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D513F-4E0F-9B49-99B0-80012BCD1FB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1.  </a:t>
            </a:r>
            <a:r>
              <a:rPr lang="en-US" dirty="0" err="1" smtClean="0"/>
              <a:t>Ligate</a:t>
            </a:r>
            <a:r>
              <a:rPr lang="en-US" dirty="0" smtClean="0"/>
              <a:t> adapters.  2  Attached to the flow cell surface.</a:t>
            </a:r>
            <a:r>
              <a:rPr lang="en-US" baseline="0" dirty="0" smtClean="0"/>
              <a:t>   3.  Anneal with primers on </a:t>
            </a:r>
            <a:r>
              <a:rPr lang="en-US" baseline="0" dirty="0" err="1" smtClean="0"/>
              <a:t>flowcell</a:t>
            </a:r>
            <a:r>
              <a:rPr lang="en-US" baseline="0" dirty="0" smtClean="0"/>
              <a:t> – bridge amplification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289D2A-1247-1D48-9C5B-3130F12871FA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Denature and continue until a cluster of copies of the </a:t>
            </a:r>
            <a:r>
              <a:rPr lang="en-US" baseline="0" dirty="0" smtClean="0"/>
              <a:t>same molecule is produced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289D2A-1247-1D48-9C5B-3130F12871FA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Sequence</a:t>
            </a:r>
            <a:r>
              <a:rPr lang="en-US" baseline="0" dirty="0" smtClean="0"/>
              <a:t> using reversible terminator dyes.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289D2A-1247-1D48-9C5B-3130F12871FA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Because of these results we decided to make </a:t>
            </a:r>
            <a:r>
              <a:rPr lang="en-US" dirty="0" err="1" smtClean="0"/>
              <a:t>Stampy</a:t>
            </a:r>
            <a:r>
              <a:rPr lang="en-US" dirty="0" smtClean="0"/>
              <a:t> part of our</a:t>
            </a:r>
            <a:r>
              <a:rPr lang="en-US" baseline="0" dirty="0" smtClean="0"/>
              <a:t> standard sequencing pipeline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289D2A-1247-1D48-9C5B-3130F12871FA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D513F-4E0F-9B49-99B0-80012BCD1FBD}" type="slidenum">
              <a:rPr lang="en-US" smtClean="0"/>
              <a:pPr/>
              <a:t>78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1400736" y="914977"/>
            <a:ext cx="4055129" cy="313459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82058" tIns="41029" rIns="82058" bIns="41029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98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046350" y="4352637"/>
            <a:ext cx="4770904" cy="3478068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marL="76930" indent="-76930">
              <a:lnSpc>
                <a:spcPct val="93000"/>
              </a:lnSpc>
              <a:spcBef>
                <a:spcPct val="0"/>
              </a:spcBef>
              <a:buSzPct val="45000"/>
              <a:tabLst>
                <a:tab pos="649628" algn="l"/>
                <a:tab pos="1299256" algn="l"/>
                <a:tab pos="1948884" algn="l"/>
                <a:tab pos="2598511" algn="l"/>
                <a:tab pos="3248139" algn="l"/>
                <a:tab pos="3897767" algn="l"/>
                <a:tab pos="4547395" algn="l"/>
              </a:tabLst>
            </a:pPr>
            <a:r>
              <a:rPr lang="en-GB" dirty="0">
                <a:latin typeface="Arial" pitchFamily="-105" charset="0"/>
                <a:ea typeface="msgothic" charset="0"/>
                <a:cs typeface="msgothic" charset="0"/>
              </a:rPr>
              <a:t>The topology of the profile HMM for BAQ computation. It consists of five types of states: alignment matches (M), insertions to the reference (I), deletions (D), alignment start (S) and alignment end (E). The S state points to every M and I state while every M and I points to E. States S and E are plotted together to avoid excessive dotted lines in the figure.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GB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7641A-7839-9F4E-BC6D-40D5E437C963}" type="datetimeFigureOut">
              <a:rPr lang="en-US" smtClean="0"/>
              <a:pPr/>
              <a:t>1/16/12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EEBE943D-6C5F-9E44-AAA3-2BA73A1EF54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7641A-7839-9F4E-BC6D-40D5E437C963}" type="datetimeFigureOut">
              <a:rPr lang="en-US" smtClean="0"/>
              <a:pPr/>
              <a:t>1/16/12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E943D-6C5F-9E44-AAA3-2BA73A1EF5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7641A-7839-9F4E-BC6D-40D5E437C963}" type="datetimeFigureOut">
              <a:rPr lang="en-US" smtClean="0"/>
              <a:pPr/>
              <a:t>1/16/12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E943D-6C5F-9E44-AAA3-2BA73A1EF5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GB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2277641A-7839-9F4E-BC6D-40D5E437C963}" type="datetimeFigureOut">
              <a:rPr lang="en-US" smtClean="0"/>
              <a:pPr/>
              <a:t>1/16/12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7641A-7839-9F4E-BC6D-40D5E437C963}" type="datetimeFigureOut">
              <a:rPr lang="en-US" smtClean="0"/>
              <a:pPr/>
              <a:t>1/16/12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EBE943D-6C5F-9E44-AAA3-2BA73A1EF54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7641A-7839-9F4E-BC6D-40D5E437C963}" type="datetimeFigureOut">
              <a:rPr lang="en-US" smtClean="0"/>
              <a:pPr/>
              <a:t>1/16/12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EEBE943D-6C5F-9E44-AAA3-2BA73A1EF54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277641A-7839-9F4E-BC6D-40D5E437C963}" type="datetimeFigureOut">
              <a:rPr lang="en-US" smtClean="0"/>
              <a:pPr/>
              <a:t>1/16/12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EBE943D-6C5F-9E44-AAA3-2BA73A1EF54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277641A-7839-9F4E-BC6D-40D5E437C963}" type="datetimeFigureOut">
              <a:rPr lang="en-US" smtClean="0"/>
              <a:pPr/>
              <a:t>1/16/12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EBE943D-6C5F-9E44-AAA3-2BA73A1EF54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7641A-7839-9F4E-BC6D-40D5E437C963}" type="datetimeFigureOut">
              <a:rPr lang="en-US" smtClean="0"/>
              <a:pPr/>
              <a:t>1/16/12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EBE943D-6C5F-9E44-AAA3-2BA73A1EF5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7641A-7839-9F4E-BC6D-40D5E437C963}" type="datetimeFigureOut">
              <a:rPr lang="en-US" smtClean="0"/>
              <a:pPr/>
              <a:t>1/16/12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EBE943D-6C5F-9E44-AAA3-2BA73A1EF5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7641A-7839-9F4E-BC6D-40D5E437C963}" type="datetimeFigureOut">
              <a:rPr lang="en-US" smtClean="0"/>
              <a:pPr/>
              <a:t>1/16/12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7641A-7839-9F4E-BC6D-40D5E437C963}" type="datetimeFigureOut">
              <a:rPr lang="en-US" smtClean="0"/>
              <a:pPr/>
              <a:t>1/16/12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E943D-6C5F-9E44-AAA3-2BA73A1EF54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2277641A-7839-9F4E-BC6D-40D5E437C963}" type="datetimeFigureOut">
              <a:rPr lang="en-US" smtClean="0"/>
              <a:pPr/>
              <a:t>1/16/12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EEBE943D-6C5F-9E44-AAA3-2BA73A1EF54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GB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7641A-7839-9F4E-BC6D-40D5E437C963}" type="datetimeFigureOut">
              <a:rPr lang="en-US" smtClean="0"/>
              <a:pPr/>
              <a:t>1/16/12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E943D-6C5F-9E44-AAA3-2BA73A1EF5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2277641A-7839-9F4E-BC6D-40D5E437C963}" type="datetimeFigureOut">
              <a:rPr lang="en-US" smtClean="0"/>
              <a:pPr/>
              <a:t>1/16/12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EEBE943D-6C5F-9E44-AAA3-2BA73A1EF5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37D5A5-37B5-4514-80DE-E2810D9D43E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0436D-5E13-5344-87B9-45A037BE1C4E}" type="datetimeFigureOut">
              <a:rPr lang="en-US" smtClean="0"/>
              <a:pPr/>
              <a:t>1/16/12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26D0A-D532-F743-9AAB-FAE830F8EA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7641A-7839-9F4E-BC6D-40D5E437C963}" type="datetimeFigureOut">
              <a:rPr lang="en-US" smtClean="0"/>
              <a:pPr/>
              <a:t>1/16/12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EBE943D-6C5F-9E44-AAA3-2BA73A1EF5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7641A-7839-9F4E-BC6D-40D5E437C963}" type="datetimeFigureOut">
              <a:rPr lang="en-US" smtClean="0"/>
              <a:pPr/>
              <a:t>1/16/12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E943D-6C5F-9E44-AAA3-2BA73A1EF54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7641A-7839-9F4E-BC6D-40D5E437C963}" type="datetimeFigureOut">
              <a:rPr lang="en-US" smtClean="0"/>
              <a:pPr/>
              <a:t>1/16/12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E943D-6C5F-9E44-AAA3-2BA73A1EF54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7641A-7839-9F4E-BC6D-40D5E437C963}" type="datetimeFigureOut">
              <a:rPr lang="en-US" smtClean="0"/>
              <a:pPr/>
              <a:t>1/16/12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E943D-6C5F-9E44-AAA3-2BA73A1EF5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7641A-7839-9F4E-BC6D-40D5E437C963}" type="datetimeFigureOut">
              <a:rPr lang="en-US" smtClean="0"/>
              <a:pPr/>
              <a:t>1/16/12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E943D-6C5F-9E44-AAA3-2BA73A1EF5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7641A-7839-9F4E-BC6D-40D5E437C963}" type="datetimeFigureOut">
              <a:rPr lang="en-US" smtClean="0"/>
              <a:pPr/>
              <a:t>1/16/12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E943D-6C5F-9E44-AAA3-2BA73A1EF54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7641A-7839-9F4E-BC6D-40D5E437C963}" type="datetimeFigureOut">
              <a:rPr lang="en-US" smtClean="0"/>
              <a:pPr/>
              <a:t>1/16/12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EBE943D-6C5F-9E44-AAA3-2BA73A1EF54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GB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9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GB" smtClean="0"/>
              <a:t>Click to edit Master text styles</a:t>
            </a:r>
          </a:p>
          <a:p>
            <a:pPr lvl="1" eaLnBrk="1" latinLnBrk="0" hangingPunct="1"/>
            <a:r>
              <a:rPr kumimoji="0" lang="en-GB" smtClean="0"/>
              <a:t>Second level</a:t>
            </a:r>
          </a:p>
          <a:p>
            <a:pPr lvl="2" eaLnBrk="1" latinLnBrk="0" hangingPunct="1"/>
            <a:r>
              <a:rPr kumimoji="0" lang="en-GB" smtClean="0"/>
              <a:t>Third level</a:t>
            </a:r>
          </a:p>
          <a:p>
            <a:pPr lvl="3" eaLnBrk="1" latinLnBrk="0" hangingPunct="1"/>
            <a:r>
              <a:rPr kumimoji="0" lang="en-GB" smtClean="0"/>
              <a:t>Fourth level</a:t>
            </a:r>
          </a:p>
          <a:p>
            <a:pPr lvl="4" eaLnBrk="1" latinLnBrk="0" hangingPunct="1"/>
            <a:r>
              <a:rPr kumimoji="0" lang="en-GB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277641A-7839-9F4E-BC6D-40D5E437C963}" type="datetimeFigureOut">
              <a:rPr lang="en-US" smtClean="0"/>
              <a:pPr/>
              <a:t>1/16/12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EEBE943D-6C5F-9E44-AAA3-2BA73A1EF54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GB" smtClean="0"/>
              <a:t>Click to edit Master text styles</a:t>
            </a:r>
          </a:p>
          <a:p>
            <a:pPr lvl="1" eaLnBrk="1" latinLnBrk="0" hangingPunct="1"/>
            <a:r>
              <a:rPr kumimoji="0" lang="en-GB" smtClean="0"/>
              <a:t>Second level</a:t>
            </a:r>
          </a:p>
          <a:p>
            <a:pPr lvl="2" eaLnBrk="1" latinLnBrk="0" hangingPunct="1"/>
            <a:r>
              <a:rPr kumimoji="0" lang="en-GB" smtClean="0"/>
              <a:t>Third level</a:t>
            </a:r>
          </a:p>
          <a:p>
            <a:pPr lvl="3" eaLnBrk="1" latinLnBrk="0" hangingPunct="1"/>
            <a:r>
              <a:rPr kumimoji="0" lang="en-GB" smtClean="0"/>
              <a:t>Fourth level</a:t>
            </a:r>
          </a:p>
          <a:p>
            <a:pPr lvl="4" eaLnBrk="1" latinLnBrk="0" hangingPunct="1"/>
            <a:r>
              <a:rPr kumimoji="0" lang="en-GB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277641A-7839-9F4E-BC6D-40D5E437C963}" type="datetimeFigureOut">
              <a:rPr lang="en-US" smtClean="0"/>
              <a:pPr/>
              <a:t>1/16/12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EBE943D-6C5F-9E44-AAA3-2BA73A1EF54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274638"/>
            <a:ext cx="8229600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412875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fld id="{0CD14466-F7D4-43B2-803C-18A7A6B0EA9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</p:sldLayoutIdLst>
  <p:txStyles>
    <p:titleStyle>
      <a:lvl1pPr algn="l" rtl="0" fontAlgn="base">
        <a:spcBef>
          <a:spcPct val="0"/>
        </a:spcBef>
        <a:spcAft>
          <a:spcPct val="0"/>
        </a:spcAft>
        <a:defRPr sz="2800" b="1">
          <a:solidFill>
            <a:srgbClr val="3366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800" b="1">
          <a:solidFill>
            <a:srgbClr val="336699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800" b="1">
          <a:solidFill>
            <a:srgbClr val="336699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800" b="1">
          <a:solidFill>
            <a:srgbClr val="336699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800" b="1">
          <a:solidFill>
            <a:srgbClr val="336699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336699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336699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336699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336699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FF0000"/>
        </a:buClr>
        <a:buChar char="•"/>
        <a:defRPr sz="2000">
          <a:solidFill>
            <a:srgbClr val="336699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Verdana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A0436D-5E13-5344-87B9-45A037BE1C4E}" type="datetimeFigureOut">
              <a:rPr lang="en-US" smtClean="0"/>
              <a:pPr/>
              <a:t>1/16/12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D26D0A-D532-F743-9AAB-FAE830F8EA5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df"/><Relationship Id="rId3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df"/><Relationship Id="rId3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df"/><Relationship Id="rId3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3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3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6" Type="http://schemas.openxmlformats.org/officeDocument/2006/relationships/image" Target="../media/image33.png"/><Relationship Id="rId4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Relationship Id="rId3" Type="http://schemas.openxmlformats.org/officeDocument/2006/relationships/image" Target="../media/image30.png"/><Relationship Id="rId5" Type="http://schemas.openxmlformats.org/officeDocument/2006/relationships/image" Target="../media/image32.pd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3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5" Type="http://schemas.openxmlformats.org/officeDocument/2006/relationships/image" Target="../media/image12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5" Type="http://schemas.openxmlformats.org/officeDocument/2006/relationships/image" Target="../media/image17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df"/><Relationship Id="rId3" Type="http://schemas.openxmlformats.org/officeDocument/2006/relationships/image" Target="../media/image47.png"/><Relationship Id="rId1" Type="http://schemas.openxmlformats.org/officeDocument/2006/relationships/slideLayout" Target="../slideLayouts/slideLayout23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4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df"/><Relationship Id="rId3" Type="http://schemas.openxmlformats.org/officeDocument/2006/relationships/image" Target="../media/image49.png"/><Relationship Id="rId1" Type="http://schemas.openxmlformats.org/officeDocument/2006/relationships/slideLayout" Target="../slideLayouts/slideLayout24.xml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df"/><Relationship Id="rId4" Type="http://schemas.openxmlformats.org/officeDocument/2006/relationships/image" Target="../media/image52.pdf"/><Relationship Id="rId5" Type="http://schemas.openxmlformats.org/officeDocument/2006/relationships/image" Target="../media/image53.png"/><Relationship Id="rId7" Type="http://schemas.openxmlformats.org/officeDocument/2006/relationships/image" Target="../media/image55.png"/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50.pdf"/><Relationship Id="rId9" Type="http://schemas.openxmlformats.org/officeDocument/2006/relationships/image" Target="../media/image57.png"/><Relationship Id="rId3" Type="http://schemas.openxmlformats.org/officeDocument/2006/relationships/image" Target="../media/image51.png"/><Relationship Id="rId6" Type="http://schemas.openxmlformats.org/officeDocument/2006/relationships/image" Target="../media/image54.pdf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df"/><Relationship Id="rId4" Type="http://schemas.openxmlformats.org/officeDocument/2006/relationships/image" Target="../media/image60.pdf"/><Relationship Id="rId5" Type="http://schemas.openxmlformats.org/officeDocument/2006/relationships/image" Target="../media/image61.png"/><Relationship Id="rId7" Type="http://schemas.openxmlformats.org/officeDocument/2006/relationships/image" Target="../media/image63.png"/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58.pdf"/><Relationship Id="rId9" Type="http://schemas.openxmlformats.org/officeDocument/2006/relationships/image" Target="../media/image65.png"/><Relationship Id="rId3" Type="http://schemas.openxmlformats.org/officeDocument/2006/relationships/image" Target="../media/image59.png"/><Relationship Id="rId6" Type="http://schemas.openxmlformats.org/officeDocument/2006/relationships/image" Target="../media/image62.pdf"/></Relationships>
</file>

<file path=ppt/slides/_rels/slide88.xml.rels><?xml version="1.0" encoding="UTF-8" standalone="yes"?>
<Relationships xmlns="http://schemas.openxmlformats.org/package/2006/relationships"><Relationship Id="rId4" Type="http://schemas.openxmlformats.org/officeDocument/2006/relationships/image" Target="../media/image68.pdf"/><Relationship Id="rId5" Type="http://schemas.openxmlformats.org/officeDocument/2006/relationships/image" Target="../media/image69.png"/><Relationship Id="rId7" Type="http://schemas.openxmlformats.org/officeDocument/2006/relationships/image" Target="../media/image71.png"/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66.pdf"/><Relationship Id="rId3" Type="http://schemas.openxmlformats.org/officeDocument/2006/relationships/image" Target="../media/image67.png"/><Relationship Id="rId6" Type="http://schemas.openxmlformats.org/officeDocument/2006/relationships/image" Target="../media/image70.pdf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4" Type="http://schemas.openxmlformats.org/officeDocument/2006/relationships/image" Target="../media/image74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3.png"/></Relationships>
</file>

<file path=ppt/slides/_rels/slide92.xml.rels><?xml version="1.0" encoding="UTF-8" standalone="yes"?>
<Relationships xmlns="http://schemas.openxmlformats.org/package/2006/relationships"><Relationship Id="rId4" Type="http://schemas.openxmlformats.org/officeDocument/2006/relationships/image" Target="../media/image75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3.png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4" Type="http://schemas.openxmlformats.org/officeDocument/2006/relationships/image" Target="../media/image78.pd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6.pdf"/><Relationship Id="rId3" Type="http://schemas.openxmlformats.org/officeDocument/2006/relationships/image" Target="../media/image77.png"/><Relationship Id="rId5" Type="http://schemas.openxmlformats.org/officeDocument/2006/relationships/image" Target="../media/image79.png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4" Type="http://schemas.openxmlformats.org/officeDocument/2006/relationships/image" Target="../media/image82.png"/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80.png"/><Relationship Id="rId3" Type="http://schemas.openxmlformats.org/officeDocument/2006/relationships/image" Target="../media/image81.png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4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Cesky</a:t>
            </a:r>
            <a:r>
              <a:rPr lang="en-US" dirty="0" smtClean="0"/>
              <a:t> </a:t>
            </a:r>
            <a:r>
              <a:rPr lang="en-US" dirty="0" err="1" smtClean="0"/>
              <a:t>Krumlov</a:t>
            </a:r>
            <a:endParaRPr lang="en-US" dirty="0" smtClean="0"/>
          </a:p>
          <a:p>
            <a:r>
              <a:rPr lang="en-US" dirty="0" smtClean="0"/>
              <a:t>January 2012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dirty="0" smtClean="0"/>
              <a:t>Mapping and variant calling</a:t>
            </a:r>
            <a:br>
              <a:rPr dirty="0" smtClean="0"/>
            </a:br>
            <a:r>
              <a:rPr dirty="0" smtClean="0"/>
              <a:t>from short read data</a:t>
            </a:r>
            <a:endParaRPr lang="en-US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2286000" y="5562600"/>
            <a:ext cx="4419600" cy="12954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Gerton Lunter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Wellcome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Trust Centre for Human Genetics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Oxford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4038600"/>
            <a:ext cx="2832801" cy="186800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rcRect t="9009"/>
          <a:stretch>
            <a:fillRect/>
          </a:stretch>
        </p:blipFill>
        <p:spPr>
          <a:xfrm>
            <a:off x="6223000" y="4038600"/>
            <a:ext cx="2692400" cy="18680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81000"/>
            <a:ext cx="5791200" cy="21456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246713"/>
            <a:ext cx="2730500" cy="268574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sz="quarter" idx="1"/>
          </p:nvPr>
        </p:nvSpPr>
        <p:spPr>
          <a:xfrm>
            <a:off x="673100" y="4876800"/>
            <a:ext cx="4724400" cy="1676400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txBody>
          <a:bodyPr>
            <a:normAutofit fontScale="85000" lnSpcReduction="20000"/>
          </a:bodyPr>
          <a:lstStyle/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Mapping issues (uniqueness)</a:t>
            </a:r>
          </a:p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Alignment issues across splice sites</a:t>
            </a:r>
          </a:p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No stringent filtering of calls</a:t>
            </a:r>
          </a:p>
          <a:p>
            <a:pPr lvl="1">
              <a:buNone/>
            </a:pPr>
            <a:r>
              <a:rPr lang="en-US" dirty="0" smtClean="0"/>
              <a:t>    http</a:t>
            </a:r>
            <a:r>
              <a:rPr lang="en-US" dirty="0" smtClean="0"/>
              <a:t>://www.nature.com/news/2011/110525/full/473432a.html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2261" y="2647876"/>
            <a:ext cx="5499339" cy="1905000"/>
          </a:xfrm>
          <a:prstGeom prst="rect">
            <a:avLst/>
          </a:prstGeom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Analyzing the de </a:t>
            </a:r>
            <a:r>
              <a:rPr lang="en-US" dirty="0" err="1" smtClean="0"/>
              <a:t>Bruijn</a:t>
            </a:r>
            <a:r>
              <a:rPr lang="en-US" dirty="0" smtClean="0"/>
              <a:t> graph</a:t>
            </a:r>
            <a:endParaRPr lang="en-US" dirty="0"/>
          </a:p>
        </p:txBody>
      </p:sp>
      <p:pic>
        <p:nvPicPr>
          <p:cNvPr id="4" name="Content Placeholder 3" descr="CortexPaper.pdf"/>
          <p:cNvPicPr>
            <a:picLocks noGrp="1" noChangeAspect="1"/>
          </p:cNvPicPr>
          <p:nvPr>
            <p:ph sz="quarter" idx="1"/>
          </p:nvPr>
        </p:nvPicPr>
        <mc:AlternateContent>
          <mc:Choice xmlns:ma="http://schemas.microsoft.com/office/mac/drawingml/2008/main" Requires="ma">
            <p:blipFill>
              <a:blip r:embed="rId2"/>
              <a:srcRect l="5188" t="16667" r="470" b="33333"/>
              <a:stretch>
                <a:fillRect/>
              </a:stretch>
            </p:blipFill>
          </mc:Choice>
          <mc:Fallback>
            <p:blipFill>
              <a:blip r:embed="rId3"/>
              <a:srcRect l="5188" t="16667" r="470" b="33333"/>
              <a:stretch>
                <a:fillRect/>
              </a:stretch>
            </p:blipFill>
          </mc:Fallback>
        </mc:AlternateContent>
        <p:spPr>
          <a:xfrm>
            <a:off x="1447800" y="1524000"/>
            <a:ext cx="7010400" cy="5257800"/>
          </a:xfrm>
        </p:spPr>
      </p:pic>
      <p:sp>
        <p:nvSpPr>
          <p:cNvPr id="5" name="Rectangle 4"/>
          <p:cNvSpPr/>
          <p:nvPr/>
        </p:nvSpPr>
        <p:spPr>
          <a:xfrm>
            <a:off x="4572000" y="3810000"/>
            <a:ext cx="3886200" cy="2667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 to 80% power to detect variants</a:t>
            </a:r>
            <a:endParaRPr lang="en-US" dirty="0"/>
          </a:p>
        </p:txBody>
      </p:sp>
      <p:pic>
        <p:nvPicPr>
          <p:cNvPr id="6" name="Content Placeholder 5" descr="CortexPaper.pdf"/>
          <p:cNvPicPr>
            <a:picLocks noGrp="1" noChangeAspect="1"/>
          </p:cNvPicPr>
          <p:nvPr>
            <p:ph sz="quarter" idx="1"/>
          </p:nvPr>
        </p:nvPicPr>
        <mc:AlternateContent>
          <mc:Choice xmlns:ma="http://schemas.microsoft.com/office/mac/drawingml/2008/main" Requires="ma">
            <p:blipFill>
              <a:blip r:embed="rId2"/>
              <a:srcRect l="5187" t="21667" r="5188" b="48333"/>
              <a:stretch>
                <a:fillRect/>
              </a:stretch>
            </p:blipFill>
          </mc:Choice>
          <mc:Fallback>
            <p:blipFill>
              <a:blip r:embed="rId3"/>
              <a:srcRect l="5187" t="21667" r="5188" b="48333"/>
              <a:stretch>
                <a:fillRect/>
              </a:stretch>
            </p:blipFill>
          </mc:Fallback>
        </mc:AlternateContent>
        <p:spPr>
          <a:xfrm>
            <a:off x="397933" y="1828800"/>
            <a:ext cx="8365067" cy="3962400"/>
          </a:xfrm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Good sensitivity for larger </a:t>
            </a:r>
            <a:r>
              <a:rPr lang="en-US" dirty="0" err="1" smtClean="0"/>
              <a:t>indels</a:t>
            </a:r>
            <a:endParaRPr lang="en-US" dirty="0"/>
          </a:p>
        </p:txBody>
      </p:sp>
      <p:pic>
        <p:nvPicPr>
          <p:cNvPr id="4" name="Content Placeholder 3" descr="CortexPaper.pdf"/>
          <p:cNvPicPr>
            <a:picLocks noGrp="1" noChangeAspect="1"/>
          </p:cNvPicPr>
          <p:nvPr>
            <p:ph sz="quarter" idx="1"/>
          </p:nvPr>
        </p:nvPicPr>
        <mc:AlternateContent>
          <mc:Choice xmlns:ma="http://schemas.microsoft.com/office/mac/drawingml/2008/main" Requires="ma">
            <p:blipFill>
              <a:blip r:embed="rId2"/>
              <a:srcRect l="5188" t="25000" r="47641" b="48333"/>
              <a:stretch>
                <a:fillRect/>
              </a:stretch>
            </p:blipFill>
          </mc:Choice>
          <mc:Fallback>
            <p:blipFill>
              <a:blip r:embed="rId3"/>
              <a:srcRect l="5188" t="25000" r="47641" b="48333"/>
              <a:stretch>
                <a:fillRect/>
              </a:stretch>
            </p:blipFill>
          </mc:Fallback>
        </mc:AlternateContent>
        <p:spPr>
          <a:xfrm>
            <a:off x="1676400" y="1905000"/>
            <a:ext cx="5715000" cy="4572000"/>
          </a:xfrm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Structural variation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9530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Larger deletions (&gt;50 </a:t>
            </a:r>
            <a:r>
              <a:rPr lang="en-US" sz="2400" dirty="0" err="1" smtClean="0"/>
              <a:t>bp</a:t>
            </a:r>
            <a:r>
              <a:rPr lang="en-US" sz="2400" dirty="0" smtClean="0"/>
              <a:t>), larger insertions (</a:t>
            </a:r>
            <a:r>
              <a:rPr lang="en-US" sz="2400" dirty="0" err="1" smtClean="0"/>
              <a:t>TEs</a:t>
            </a:r>
            <a:r>
              <a:rPr lang="en-US" sz="2400" dirty="0" smtClean="0"/>
              <a:t>), segmental duplications,</a:t>
            </a:r>
            <a:r>
              <a:rPr lang="en-US" sz="2400" dirty="0" smtClean="0"/>
              <a:t> copy number variations (</a:t>
            </a:r>
            <a:r>
              <a:rPr lang="en-US" sz="2400" dirty="0" err="1" smtClean="0"/>
              <a:t>CNVs</a:t>
            </a:r>
            <a:r>
              <a:rPr lang="en-US" sz="2400" dirty="0" smtClean="0"/>
              <a:t>), complex </a:t>
            </a:r>
            <a:r>
              <a:rPr lang="en-US" sz="2400" dirty="0" smtClean="0"/>
              <a:t>events </a:t>
            </a:r>
            <a:r>
              <a:rPr lang="en-US" sz="2400" dirty="0" smtClean="0"/>
              <a:t>(</a:t>
            </a:r>
            <a:r>
              <a:rPr lang="en-US" sz="2400" dirty="0" err="1" smtClean="0"/>
              <a:t>eg</a:t>
            </a:r>
            <a:r>
              <a:rPr lang="en-US" sz="2400" dirty="0" smtClean="0"/>
              <a:t>. </a:t>
            </a:r>
            <a:r>
              <a:rPr lang="en-US" sz="2400" dirty="0" err="1" smtClean="0"/>
              <a:t>insertion</a:t>
            </a:r>
            <a:r>
              <a:rPr lang="en-US" sz="2400" dirty="0" err="1" smtClean="0"/>
              <a:t>+deletion</a:t>
            </a:r>
            <a:r>
              <a:rPr lang="en-US" sz="2400" dirty="0" smtClean="0"/>
              <a:t>), translocations, inversions</a:t>
            </a:r>
          </a:p>
          <a:p>
            <a:endParaRPr lang="en-US" sz="2400" dirty="0" smtClean="0"/>
          </a:p>
          <a:p>
            <a:r>
              <a:rPr lang="en-US" sz="2400" dirty="0" smtClean="0"/>
              <a:t>Difficult</a:t>
            </a:r>
          </a:p>
          <a:p>
            <a:pPr lvl="1"/>
            <a:r>
              <a:rPr lang="en-US" sz="2000" dirty="0" smtClean="0"/>
              <a:t>Rare events; false positives are a real problem</a:t>
            </a:r>
          </a:p>
          <a:p>
            <a:pPr lvl="1"/>
            <a:endParaRPr lang="en-US" sz="2000" dirty="0" smtClean="0"/>
          </a:p>
          <a:p>
            <a:r>
              <a:rPr lang="en-US" sz="2400" dirty="0" smtClean="0"/>
              <a:t>Some tools</a:t>
            </a:r>
          </a:p>
          <a:p>
            <a:pPr lvl="1"/>
            <a:r>
              <a:rPr lang="en-US" sz="2000" dirty="0" err="1" smtClean="0"/>
              <a:t>GenomeSTRiP</a:t>
            </a:r>
            <a:r>
              <a:rPr lang="en-US" sz="2000" dirty="0" smtClean="0"/>
              <a:t>: good for large deletion calls</a:t>
            </a:r>
          </a:p>
          <a:p>
            <a:pPr lvl="1"/>
            <a:r>
              <a:rPr lang="en-US" sz="2000" dirty="0" err="1" smtClean="0"/>
              <a:t>Pindel</a:t>
            </a:r>
            <a:r>
              <a:rPr lang="en-US" sz="2000" dirty="0" smtClean="0"/>
              <a:t>: medium-sized insertions and deletions</a:t>
            </a:r>
          </a:p>
          <a:p>
            <a:pPr lvl="1"/>
            <a:r>
              <a:rPr lang="en-US" sz="2000" dirty="0" err="1" smtClean="0"/>
              <a:t>BreakDancer</a:t>
            </a:r>
            <a:r>
              <a:rPr lang="en-US" sz="2000" dirty="0" smtClean="0"/>
              <a:t>: wide range of variants.  High FP rate.</a:t>
            </a:r>
          </a:p>
          <a:p>
            <a:pPr lvl="1"/>
            <a:r>
              <a:rPr lang="en-US" sz="2000" dirty="0" smtClean="0"/>
              <a:t>Cortex: (not much experience yet)</a:t>
            </a:r>
            <a:endParaRPr lang="en-US" dirty="0" smtClean="0"/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Variant calling – best </a:t>
            </a:r>
            <a:r>
              <a:rPr lang="en-US" dirty="0" smtClean="0"/>
              <a:t>practice 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990600"/>
            <a:ext cx="8458200" cy="56388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Coverage</a:t>
            </a:r>
          </a:p>
          <a:p>
            <a:pPr lvl="1"/>
            <a:r>
              <a:rPr lang="en-US" dirty="0" smtClean="0"/>
              <a:t>Single samples: aim for average 25X or </a:t>
            </a:r>
            <a:r>
              <a:rPr lang="en-US" dirty="0" smtClean="0"/>
              <a:t>more</a:t>
            </a:r>
          </a:p>
          <a:p>
            <a:pPr lvl="2"/>
            <a:r>
              <a:rPr lang="en-US" dirty="0" err="1" smtClean="0"/>
              <a:t>avg</a:t>
            </a:r>
            <a:r>
              <a:rPr lang="en-US" dirty="0" smtClean="0"/>
              <a:t> 8X is borderline sufficient if you’re looking for homozygous variants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Multiple samples from same population/family/organism:</a:t>
            </a:r>
          </a:p>
          <a:p>
            <a:pPr lvl="2"/>
            <a:r>
              <a:rPr lang="en-US" dirty="0" smtClean="0"/>
              <a:t>Less is possible (e.g. 1000G,</a:t>
            </a:r>
            <a:r>
              <a:rPr lang="en-US" dirty="0" smtClean="0"/>
              <a:t> </a:t>
            </a:r>
            <a:r>
              <a:rPr lang="en-US" dirty="0" err="1" smtClean="0"/>
              <a:t>avg</a:t>
            </a:r>
            <a:r>
              <a:rPr lang="en-US" dirty="0" smtClean="0"/>
              <a:t> 4X </a:t>
            </a:r>
            <a:r>
              <a:rPr lang="en-US" dirty="0" smtClean="0"/>
              <a:t>per individual)</a:t>
            </a:r>
          </a:p>
          <a:p>
            <a:pPr lvl="2"/>
            <a:r>
              <a:rPr lang="en-US" dirty="0" smtClean="0"/>
              <a:t>Very low coverage:</a:t>
            </a:r>
            <a:r>
              <a:rPr lang="en-US" dirty="0" smtClean="0"/>
              <a:t> </a:t>
            </a:r>
          </a:p>
          <a:p>
            <a:pPr lvl="3"/>
            <a:r>
              <a:rPr lang="en-US" dirty="0" smtClean="0"/>
              <a:t>call </a:t>
            </a:r>
            <a:r>
              <a:rPr lang="en-US" dirty="0" smtClean="0"/>
              <a:t>sites;</a:t>
            </a:r>
            <a:r>
              <a:rPr lang="en-US" dirty="0" smtClean="0"/>
              <a:t> </a:t>
            </a:r>
          </a:p>
          <a:p>
            <a:pPr lvl="3"/>
            <a:r>
              <a:rPr lang="en-US" dirty="0" smtClean="0"/>
              <a:t>compute </a:t>
            </a:r>
            <a:r>
              <a:rPr lang="en-US" dirty="0" smtClean="0"/>
              <a:t>genotype likelihoods;</a:t>
            </a:r>
            <a:r>
              <a:rPr lang="en-US" dirty="0" smtClean="0"/>
              <a:t> </a:t>
            </a:r>
          </a:p>
          <a:p>
            <a:pPr lvl="3"/>
            <a:r>
              <a:rPr lang="en-US" dirty="0" smtClean="0"/>
              <a:t>use </a:t>
            </a:r>
            <a:r>
              <a:rPr lang="en-US" dirty="0" err="1" smtClean="0"/>
              <a:t>Beage</a:t>
            </a:r>
            <a:r>
              <a:rPr lang="en-US" dirty="0" smtClean="0"/>
              <a:t>/Impute/etc. to leverage LD for genotype </a:t>
            </a:r>
            <a:r>
              <a:rPr lang="en-US" dirty="0" smtClean="0"/>
              <a:t>calls</a:t>
            </a:r>
          </a:p>
          <a:p>
            <a:pPr lvl="1"/>
            <a:endParaRPr lang="en-US" dirty="0" smtClean="0"/>
          </a:p>
          <a:p>
            <a:pPr lvl="1"/>
            <a:r>
              <a:rPr lang="en-US" dirty="0" err="1" smtClean="0"/>
              <a:t>Exon</a:t>
            </a:r>
            <a:r>
              <a:rPr lang="en-US" dirty="0" smtClean="0"/>
              <a:t> capture</a:t>
            </a:r>
          </a:p>
          <a:p>
            <a:pPr lvl="2"/>
            <a:r>
              <a:rPr lang="en-US" dirty="0" smtClean="0"/>
              <a:t>Check </a:t>
            </a:r>
            <a:r>
              <a:rPr lang="en-US" dirty="0" smtClean="0"/>
              <a:t>average on-target coverage (as opposed to total mapped reads)</a:t>
            </a:r>
          </a:p>
          <a:p>
            <a:pPr lvl="2"/>
            <a:r>
              <a:rPr lang="en-US" dirty="0" smtClean="0"/>
              <a:t>Large variation: Aim for 25X minimum coverage </a:t>
            </a:r>
            <a:r>
              <a:rPr lang="en-US" dirty="0" smtClean="0"/>
              <a:t>at large fraction of target.  </a:t>
            </a:r>
          </a:p>
          <a:p>
            <a:pPr lvl="2"/>
            <a:r>
              <a:rPr lang="en-US" dirty="0" smtClean="0"/>
              <a:t>Rule of thumb: 150X average (6 times 25X)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PCR </a:t>
            </a:r>
            <a:r>
              <a:rPr lang="en-US" dirty="0" err="1" smtClean="0"/>
              <a:t>amplicons</a:t>
            </a:r>
            <a:endParaRPr lang="en-US" dirty="0" smtClean="0"/>
          </a:p>
          <a:p>
            <a:pPr lvl="2"/>
            <a:r>
              <a:rPr lang="en-US" dirty="0" smtClean="0"/>
              <a:t>Shearing of short fragments inefficient </a:t>
            </a:r>
            <a:r>
              <a:rPr lang="en-US" dirty="0" err="1" smtClean="0">
                <a:sym typeface="Wingdings"/>
              </a:rPr>
              <a:t></a:t>
            </a:r>
            <a:r>
              <a:rPr lang="en-US" dirty="0" smtClean="0">
                <a:sym typeface="Wingdings"/>
              </a:rPr>
              <a:t> uneven coverage</a:t>
            </a:r>
          </a:p>
          <a:p>
            <a:pPr lvl="2"/>
            <a:r>
              <a:rPr lang="en-US" dirty="0" smtClean="0">
                <a:sym typeface="Wingdings"/>
              </a:rPr>
              <a:t>Differential efficiency for different </a:t>
            </a:r>
            <a:r>
              <a:rPr lang="en-US" dirty="0" err="1" smtClean="0">
                <a:sym typeface="Wingdings"/>
              </a:rPr>
              <a:t>amplicons</a:t>
            </a:r>
            <a:endParaRPr lang="en-US" dirty="0" smtClean="0">
              <a:sym typeface="Wingdings"/>
            </a:endParaRPr>
          </a:p>
          <a:p>
            <a:pPr lvl="2"/>
            <a:r>
              <a:rPr lang="en-US" dirty="0" smtClean="0">
                <a:sym typeface="Wingdings"/>
              </a:rPr>
              <a:t>Potential for allele bias if primer overlaps unknown variant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6038"/>
            <a:ext cx="77724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Variant calling – best </a:t>
            </a:r>
            <a:r>
              <a:rPr lang="en-US" dirty="0" smtClean="0"/>
              <a:t>practice 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762000"/>
            <a:ext cx="8458200" cy="6324600"/>
          </a:xfrm>
        </p:spPr>
        <p:txBody>
          <a:bodyPr>
            <a:normAutofit fontScale="70000" lnSpcReduction="20000"/>
          </a:bodyPr>
          <a:lstStyle/>
          <a:p>
            <a:pPr marL="274320" lvl="1" indent="-274320">
              <a:spcBef>
                <a:spcPts val="580"/>
              </a:spcBef>
              <a:buClr>
                <a:schemeClr val="accent1"/>
              </a:buClr>
            </a:pPr>
            <a:r>
              <a:rPr lang="en-US" dirty="0" smtClean="0"/>
              <a:t>If possible, call multiple sample </a:t>
            </a:r>
            <a:r>
              <a:rPr lang="en-US" dirty="0" smtClean="0"/>
              <a:t>simultaneously (High </a:t>
            </a:r>
            <a:r>
              <a:rPr lang="en-US" dirty="0" err="1" smtClean="0"/>
              <a:t>cov</a:t>
            </a:r>
            <a:r>
              <a:rPr lang="en-US" dirty="0" smtClean="0"/>
              <a:t> data: Not </a:t>
            </a:r>
            <a:r>
              <a:rPr lang="en-US" dirty="0" smtClean="0"/>
              <a:t>necessary</a:t>
            </a:r>
            <a:r>
              <a:rPr lang="en-US" dirty="0" smtClean="0"/>
              <a:t> but may still help)</a:t>
            </a:r>
          </a:p>
          <a:p>
            <a:pPr lvl="1"/>
            <a:r>
              <a:rPr lang="en-US" dirty="0" smtClean="0"/>
              <a:t>Families, tumor/normal, population</a:t>
            </a:r>
          </a:p>
          <a:p>
            <a:pPr lvl="1"/>
            <a:r>
              <a:rPr lang="en-US" dirty="0" smtClean="0"/>
              <a:t>Reduces FP rate; can improve genotype </a:t>
            </a:r>
            <a:r>
              <a:rPr lang="en-US" dirty="0" smtClean="0"/>
              <a:t>calls</a:t>
            </a:r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Creating </a:t>
            </a:r>
            <a:r>
              <a:rPr lang="en-US" dirty="0" smtClean="0"/>
              <a:t>your BAM file</a:t>
            </a:r>
          </a:p>
          <a:p>
            <a:pPr lvl="1"/>
            <a:r>
              <a:rPr lang="en-US" dirty="0" smtClean="0"/>
              <a:t>Remove duplicates (in data merged across libraries or samples)</a:t>
            </a:r>
          </a:p>
          <a:p>
            <a:pPr lvl="1"/>
            <a:r>
              <a:rPr lang="en-US" dirty="0" smtClean="0"/>
              <a:t>Use most complete reference available to map </a:t>
            </a:r>
            <a:r>
              <a:rPr lang="en-US" dirty="0" smtClean="0"/>
              <a:t>to</a:t>
            </a:r>
            <a:endParaRPr lang="en-US" dirty="0" smtClean="0"/>
          </a:p>
          <a:p>
            <a:pPr lvl="2"/>
            <a:r>
              <a:rPr lang="en-US" dirty="0" smtClean="0"/>
              <a:t>include </a:t>
            </a:r>
            <a:r>
              <a:rPr lang="en-US" dirty="0" smtClean="0"/>
              <a:t>unplaced / badly assembled </a:t>
            </a:r>
            <a:r>
              <a:rPr lang="en-US" dirty="0" err="1" smtClean="0"/>
              <a:t>contigs</a:t>
            </a:r>
            <a:endParaRPr lang="en-US" dirty="0" smtClean="0"/>
          </a:p>
          <a:p>
            <a:pPr lvl="1"/>
            <a:r>
              <a:rPr lang="en-US" dirty="0" smtClean="0"/>
              <a:t>(With GATK / </a:t>
            </a:r>
            <a:r>
              <a:rPr lang="en-US" dirty="0" err="1" smtClean="0"/>
              <a:t>Samtools</a:t>
            </a:r>
            <a:r>
              <a:rPr lang="en-US" dirty="0" smtClean="0">
                <a:sym typeface="Wingdings"/>
              </a:rPr>
              <a:t>:) Consider re-alignment around </a:t>
            </a:r>
            <a:r>
              <a:rPr lang="en-US" dirty="0" err="1" smtClean="0">
                <a:sym typeface="Wingdings"/>
              </a:rPr>
              <a:t>indels</a:t>
            </a:r>
            <a:r>
              <a:rPr lang="en-US" dirty="0" smtClean="0">
                <a:sym typeface="Wingdings"/>
              </a:rPr>
              <a:t> (expensive!)</a:t>
            </a:r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Use filtering</a:t>
            </a:r>
          </a:p>
          <a:p>
            <a:pPr lvl="1"/>
            <a:r>
              <a:rPr lang="en-US" dirty="0" smtClean="0"/>
              <a:t>PCR errors: allele bias</a:t>
            </a:r>
          </a:p>
          <a:p>
            <a:pPr lvl="1"/>
            <a:r>
              <a:rPr lang="en-US" dirty="0" smtClean="0"/>
              <a:t>Reference issues, </a:t>
            </a:r>
            <a:r>
              <a:rPr lang="en-US" dirty="0" err="1" smtClean="0"/>
              <a:t>seg</a:t>
            </a:r>
            <a:r>
              <a:rPr lang="en-US" dirty="0" smtClean="0"/>
              <a:t> </a:t>
            </a:r>
            <a:r>
              <a:rPr lang="en-US" dirty="0" err="1" smtClean="0"/>
              <a:t>dups</a:t>
            </a:r>
            <a:r>
              <a:rPr lang="en-US" dirty="0" smtClean="0"/>
              <a:t>: anomalous coverage</a:t>
            </a:r>
          </a:p>
          <a:p>
            <a:pPr lvl="1"/>
            <a:r>
              <a:rPr lang="en-US" dirty="0" smtClean="0"/>
              <a:t>Primers/adapters; mapping issues: strand bias</a:t>
            </a:r>
          </a:p>
          <a:p>
            <a:pPr lvl="1"/>
            <a:r>
              <a:rPr lang="en-US" dirty="0" smtClean="0"/>
              <a:t>If appropriate: </a:t>
            </a:r>
            <a:r>
              <a:rPr lang="en-US" dirty="0" smtClean="0"/>
              <a:t> </a:t>
            </a:r>
          </a:p>
          <a:p>
            <a:pPr lvl="2"/>
            <a:r>
              <a:rPr lang="en-US" dirty="0" smtClean="0"/>
              <a:t>Restrict </a:t>
            </a:r>
            <a:r>
              <a:rPr lang="en-US" dirty="0" smtClean="0"/>
              <a:t>to non-synonymous coding variants; remove common variants (</a:t>
            </a:r>
            <a:r>
              <a:rPr lang="en-US" dirty="0" err="1" smtClean="0"/>
              <a:t>dbSNP</a:t>
            </a:r>
            <a:r>
              <a:rPr lang="en-US" dirty="0" smtClean="0"/>
              <a:t>, 1000G, …), remove</a:t>
            </a:r>
            <a:r>
              <a:rPr lang="en-US" dirty="0" smtClean="0"/>
              <a:t> variants </a:t>
            </a:r>
            <a:r>
              <a:rPr lang="en-US" dirty="0" smtClean="0"/>
              <a:t>seen multiple times in your pipeline (removes systematic errors)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Check quality of calls</a:t>
            </a:r>
          </a:p>
          <a:p>
            <a:pPr lvl="1"/>
            <a:r>
              <a:rPr lang="en-US" dirty="0" err="1" smtClean="0"/>
              <a:t>ti/tv</a:t>
            </a:r>
            <a:r>
              <a:rPr lang="en-US" dirty="0" smtClean="0"/>
              <a:t> (Human: ~2.3; higher in </a:t>
            </a:r>
            <a:r>
              <a:rPr lang="en-US" dirty="0" err="1" smtClean="0"/>
              <a:t>exons</a:t>
            </a:r>
            <a:r>
              <a:rPr lang="en-US" dirty="0" smtClean="0"/>
              <a:t>; </a:t>
            </a:r>
            <a:r>
              <a:rPr lang="en-US" dirty="0" err="1" smtClean="0"/>
              <a:t>FPs</a:t>
            </a:r>
            <a:r>
              <a:rPr lang="en-US" dirty="0" smtClean="0"/>
              <a:t> tend to have </a:t>
            </a:r>
            <a:r>
              <a:rPr lang="en-US" dirty="0" err="1" smtClean="0"/>
              <a:t>ti/tv</a:t>
            </a:r>
            <a:r>
              <a:rPr lang="en-US" dirty="0" smtClean="0"/>
              <a:t> of 0.5)</a:t>
            </a:r>
          </a:p>
          <a:p>
            <a:pPr lvl="1"/>
            <a:r>
              <a:rPr lang="en-US" dirty="0" smtClean="0"/>
              <a:t>triplet / non-triplet ratio in coding </a:t>
            </a:r>
            <a:r>
              <a:rPr lang="en-US" dirty="0" err="1" smtClean="0"/>
              <a:t>exons</a:t>
            </a:r>
            <a:r>
              <a:rPr lang="en-US" dirty="0" smtClean="0"/>
              <a:t> </a:t>
            </a:r>
          </a:p>
          <a:p>
            <a:pPr lvl="2"/>
            <a:r>
              <a:rPr lang="en-US" dirty="0" smtClean="0"/>
              <a:t>higher </a:t>
            </a:r>
            <a:r>
              <a:rPr lang="en-US" dirty="0" smtClean="0"/>
              <a:t>is better, but beware of strange bias in </a:t>
            </a:r>
            <a:r>
              <a:rPr lang="en-US" dirty="0" err="1" smtClean="0"/>
              <a:t>Samtools</a:t>
            </a:r>
            <a:endParaRPr lang="en-US" dirty="0" smtClean="0"/>
          </a:p>
          <a:p>
            <a:pPr lvl="1"/>
            <a:r>
              <a:rPr lang="en-US" dirty="0" smtClean="0"/>
              <a:t>look at raw </a:t>
            </a:r>
            <a:r>
              <a:rPr lang="en-US" dirty="0" smtClean="0"/>
              <a:t>number of calls, to sanity check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2667000"/>
            <a:ext cx="7772400" cy="1143000"/>
          </a:xfrm>
        </p:spPr>
        <p:txBody>
          <a:bodyPr/>
          <a:lstStyle/>
          <a:p>
            <a:pPr algn="ctr"/>
            <a:r>
              <a:rPr lang="en-US" dirty="0" smtClean="0"/>
              <a:t>Lunch!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 for today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828800"/>
            <a:ext cx="7772400" cy="45720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Mapping</a:t>
            </a:r>
          </a:p>
          <a:p>
            <a:pPr lvl="2"/>
            <a:r>
              <a:rPr lang="en-US" dirty="0" smtClean="0"/>
              <a:t>Sequencing (</a:t>
            </a:r>
            <a:r>
              <a:rPr lang="en-US" dirty="0" err="1" smtClean="0"/>
              <a:t>Illumina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Mapping</a:t>
            </a:r>
          </a:p>
          <a:p>
            <a:pPr lvl="2"/>
            <a:r>
              <a:rPr lang="en-US" dirty="0" smtClean="0"/>
              <a:t>BAM files</a:t>
            </a:r>
          </a:p>
          <a:p>
            <a:pPr lvl="2"/>
            <a:r>
              <a:rPr lang="en-US" dirty="0" smtClean="0"/>
              <a:t>Algorithms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Variant calling</a:t>
            </a:r>
          </a:p>
          <a:p>
            <a:pPr lvl="2"/>
            <a:r>
              <a:rPr lang="en-US" dirty="0" smtClean="0"/>
              <a:t>Data </a:t>
            </a:r>
            <a:r>
              <a:rPr lang="en-US" dirty="0" err="1" smtClean="0"/>
              <a:t>artefacts</a:t>
            </a:r>
            <a:endParaRPr lang="en-US" dirty="0" smtClean="0"/>
          </a:p>
          <a:p>
            <a:pPr lvl="2"/>
            <a:r>
              <a:rPr lang="en-US" dirty="0" smtClean="0"/>
              <a:t>A simple caller: </a:t>
            </a:r>
            <a:r>
              <a:rPr lang="en-US" dirty="0" err="1" smtClean="0"/>
              <a:t>Samtools</a:t>
            </a:r>
            <a:endParaRPr lang="en-US" dirty="0" smtClean="0"/>
          </a:p>
          <a:p>
            <a:pPr lvl="2"/>
            <a:r>
              <a:rPr lang="en-US" dirty="0" smtClean="0"/>
              <a:t>Advanced calling: GATK</a:t>
            </a:r>
          </a:p>
          <a:p>
            <a:pPr lvl="2"/>
            <a:r>
              <a:rPr lang="en-US" dirty="0" smtClean="0"/>
              <a:t>Allele-based calling: Platypus</a:t>
            </a:r>
          </a:p>
          <a:p>
            <a:pPr lvl="2"/>
            <a:r>
              <a:rPr lang="en-US" dirty="0" smtClean="0"/>
              <a:t>Assembly-based calling: Cortex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Afternoon: DIY </a:t>
            </a:r>
            <a:r>
              <a:rPr lang="en-US" i="1" dirty="0" smtClean="0"/>
              <a:t>de-novo</a:t>
            </a:r>
            <a:r>
              <a:rPr lang="en-US" dirty="0" smtClean="0"/>
              <a:t> disease-causing mutation finding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Illumina</a:t>
            </a:r>
            <a:r>
              <a:rPr lang="en-US" dirty="0" smtClean="0"/>
              <a:t> sequencing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rcRect b="56014"/>
          <a:stretch>
            <a:fillRect/>
          </a:stretch>
        </p:blipFill>
        <p:spPr>
          <a:xfrm>
            <a:off x="609600" y="1736312"/>
            <a:ext cx="8077200" cy="46644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rcRect t="49224" b="5941"/>
          <a:stretch>
            <a:fillRect/>
          </a:stretch>
        </p:blipFill>
        <p:spPr>
          <a:xfrm>
            <a:off x="533400" y="1646315"/>
            <a:ext cx="8077200" cy="4754485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Illumina</a:t>
            </a:r>
            <a:r>
              <a:rPr lang="en-US" dirty="0" smtClean="0"/>
              <a:t> sequencing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rcRect b="57548"/>
          <a:stretch>
            <a:fillRect/>
          </a:stretch>
        </p:blipFill>
        <p:spPr>
          <a:xfrm>
            <a:off x="457200" y="1753347"/>
            <a:ext cx="8089900" cy="4647453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Illumina</a:t>
            </a:r>
            <a:r>
              <a:rPr lang="en-US" dirty="0" smtClean="0"/>
              <a:t> sequencing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Illumina</a:t>
            </a:r>
            <a:r>
              <a:rPr lang="en-US" dirty="0" smtClean="0"/>
              <a:t> sequencing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600200"/>
            <a:ext cx="87630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8 lanes </a:t>
            </a:r>
            <a:r>
              <a:rPr lang="en-US" dirty="0" err="1" smtClean="0"/>
              <a:t>x</a:t>
            </a:r>
            <a:r>
              <a:rPr lang="en-US" dirty="0" smtClean="0"/>
              <a:t> 2 </a:t>
            </a:r>
            <a:r>
              <a:rPr lang="en-US" dirty="0" err="1" smtClean="0"/>
              <a:t>flowcells</a:t>
            </a:r>
            <a:r>
              <a:rPr lang="en-US" dirty="0" smtClean="0"/>
              <a:t>                      </a:t>
            </a:r>
            <a:r>
              <a:rPr lang="en-US" dirty="0" err="1" smtClean="0"/>
              <a:t>x</a:t>
            </a:r>
            <a:r>
              <a:rPr lang="en-US" dirty="0" smtClean="0"/>
              <a:t> 48 tiles </a:t>
            </a:r>
            <a:r>
              <a:rPr lang="en-US" dirty="0" err="1" smtClean="0"/>
              <a:t>x</a:t>
            </a:r>
            <a:r>
              <a:rPr lang="en-US" dirty="0" smtClean="0"/>
              <a:t> 100 </a:t>
            </a:r>
            <a:r>
              <a:rPr lang="en-US" dirty="0" err="1" smtClean="0"/>
              <a:t>bp</a:t>
            </a:r>
            <a:r>
              <a:rPr lang="en-US" dirty="0" smtClean="0"/>
              <a:t> </a:t>
            </a:r>
            <a:r>
              <a:rPr lang="en-US" dirty="0" err="1" smtClean="0"/>
              <a:t>x</a:t>
            </a:r>
            <a:r>
              <a:rPr lang="en-US" dirty="0" smtClean="0"/>
              <a:t> 2 reads…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= about 640 </a:t>
            </a:r>
            <a:r>
              <a:rPr lang="en-US" dirty="0" err="1" smtClean="0"/>
              <a:t>Gbase</a:t>
            </a:r>
            <a:r>
              <a:rPr lang="en-US" dirty="0" smtClean="0"/>
              <a:t>   (</a:t>
            </a:r>
            <a:r>
              <a:rPr lang="en-US" dirty="0" err="1" smtClean="0"/>
              <a:t>HiSeq</a:t>
            </a:r>
            <a:r>
              <a:rPr lang="en-US" dirty="0" smtClean="0"/>
              <a:t>)</a:t>
            </a:r>
          </a:p>
          <a:p>
            <a:pPr>
              <a:buNone/>
            </a:pPr>
            <a:r>
              <a:rPr lang="en-US" dirty="0" smtClean="0"/>
              <a:t>~ 210X coverage of the human genome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rcRect b="15462"/>
          <a:stretch>
            <a:fillRect/>
          </a:stretch>
        </p:blipFill>
        <p:spPr>
          <a:xfrm>
            <a:off x="1066800" y="2362200"/>
            <a:ext cx="2336800" cy="295252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9800" y="3352800"/>
            <a:ext cx="1066800" cy="1422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Sequencing: Paired-end reads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4267200"/>
            <a:ext cx="7772400" cy="17526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Sequencing both ends helps placement onto genome</a:t>
            </a:r>
          </a:p>
          <a:p>
            <a:endParaRPr lang="en-US" dirty="0" smtClean="0"/>
          </a:p>
          <a:p>
            <a:r>
              <a:rPr lang="en-US" dirty="0" smtClean="0"/>
              <a:t>Note on orientation:</a:t>
            </a:r>
          </a:p>
          <a:p>
            <a:pPr lvl="1"/>
            <a:r>
              <a:rPr lang="en-US" dirty="0" smtClean="0"/>
              <a:t>FIRST read may be the FW or BW read</a:t>
            </a:r>
          </a:p>
          <a:p>
            <a:pPr lvl="1"/>
            <a:r>
              <a:rPr lang="en-US" dirty="0" smtClean="0"/>
              <a:t>LEFTMOST mapping read is the FW read, rightmost the BW read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1200" y="1600200"/>
            <a:ext cx="2641600" cy="233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Sequencing: Paired-end reads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Distance between outermost ends is called </a:t>
            </a:r>
            <a:r>
              <a:rPr lang="en-US" b="1" dirty="0" smtClean="0"/>
              <a:t>insert size</a:t>
            </a:r>
          </a:p>
          <a:p>
            <a:pPr lvl="2"/>
            <a:r>
              <a:rPr lang="en-US" dirty="0" smtClean="0"/>
              <a:t>DNA insert between the two adapters</a:t>
            </a:r>
          </a:p>
          <a:p>
            <a:r>
              <a:rPr lang="en-US" dirty="0" smtClean="0"/>
              <a:t>Insert size distribution can be controlled at the</a:t>
            </a:r>
            <a:br>
              <a:rPr lang="en-US" dirty="0" smtClean="0"/>
            </a:br>
            <a:r>
              <a:rPr lang="en-US" dirty="0" smtClean="0"/>
              <a:t>library preparation stage</a:t>
            </a:r>
          </a:p>
          <a:p>
            <a:pPr lvl="2"/>
            <a:r>
              <a:rPr lang="en-US" dirty="0" err="1" smtClean="0"/>
              <a:t>Illumina</a:t>
            </a:r>
            <a:r>
              <a:rPr lang="en-US" dirty="0" smtClean="0"/>
              <a:t>: max ~ 600, but see later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3810000"/>
            <a:ext cx="1580023" cy="27905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0" y="3541036"/>
            <a:ext cx="3657600" cy="31636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62"/>
          </a:xfrm>
        </p:spPr>
        <p:txBody>
          <a:bodyPr>
            <a:normAutofit/>
          </a:bodyPr>
          <a:lstStyle/>
          <a:p>
            <a:r>
              <a:rPr lang="en-US" dirty="0" smtClean="0"/>
              <a:t>Sequencing: Coverage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3810000"/>
            <a:ext cx="8077200" cy="28194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Coverage: average number of times a genomic base is represented</a:t>
            </a:r>
          </a:p>
          <a:p>
            <a:pPr lvl="1"/>
            <a:r>
              <a:rPr lang="en-US" b="1" dirty="0" smtClean="0"/>
              <a:t>Read </a:t>
            </a:r>
            <a:r>
              <a:rPr lang="en-US" dirty="0" smtClean="0"/>
              <a:t>coverage: represented in the output as a read base</a:t>
            </a:r>
          </a:p>
          <a:p>
            <a:pPr lvl="1"/>
            <a:r>
              <a:rPr lang="en-US" b="1" dirty="0" smtClean="0"/>
              <a:t>Physical </a:t>
            </a:r>
            <a:r>
              <a:rPr lang="en-US" dirty="0" smtClean="0"/>
              <a:t>coverage: represented as an insert (i.e. also counting </a:t>
            </a:r>
            <a:r>
              <a:rPr lang="en-US" dirty="0" err="1" smtClean="0"/>
              <a:t>unsequenced</a:t>
            </a:r>
            <a:r>
              <a:rPr lang="en-US" dirty="0" smtClean="0"/>
              <a:t> bases)</a:t>
            </a:r>
          </a:p>
          <a:p>
            <a:r>
              <a:rPr lang="en-US" dirty="0" smtClean="0"/>
              <a:t>Contributions to coverage variation:</a:t>
            </a:r>
          </a:p>
          <a:p>
            <a:pPr lvl="1"/>
            <a:r>
              <a:rPr lang="en-US" dirty="0" smtClean="0"/>
              <a:t>Statistical (Poisson distribution)</a:t>
            </a:r>
          </a:p>
          <a:p>
            <a:pPr lvl="1"/>
            <a:r>
              <a:rPr lang="en-US" dirty="0" smtClean="0"/>
              <a:t>Polymorphisms (large </a:t>
            </a:r>
            <a:r>
              <a:rPr lang="en-US" dirty="0" err="1" smtClean="0"/>
              <a:t>indels</a:t>
            </a:r>
            <a:r>
              <a:rPr lang="en-US" dirty="0" smtClean="0"/>
              <a:t>, high SNP diversity e.g. in MHC)</a:t>
            </a:r>
          </a:p>
          <a:p>
            <a:pPr lvl="1"/>
            <a:r>
              <a:rPr lang="en-US" dirty="0" smtClean="0"/>
              <a:t>Structural variation (</a:t>
            </a:r>
            <a:r>
              <a:rPr lang="en-US" dirty="0" err="1" smtClean="0"/>
              <a:t>seg</a:t>
            </a:r>
            <a:r>
              <a:rPr lang="en-US" dirty="0" smtClean="0"/>
              <a:t> </a:t>
            </a:r>
            <a:r>
              <a:rPr lang="en-US" dirty="0" err="1" smtClean="0"/>
              <a:t>dups</a:t>
            </a:r>
            <a:r>
              <a:rPr lang="en-US" dirty="0" smtClean="0"/>
              <a:t>, </a:t>
            </a:r>
            <a:r>
              <a:rPr lang="en-US" dirty="0" err="1" smtClean="0"/>
              <a:t>karyotype</a:t>
            </a:r>
            <a:r>
              <a:rPr lang="en-US" dirty="0" smtClean="0"/>
              <a:t> abnormalities)</a:t>
            </a:r>
          </a:p>
          <a:p>
            <a:pPr lvl="1"/>
            <a:r>
              <a:rPr lang="en-US" dirty="0" smtClean="0"/>
              <a:t>Reference issues (e.g. </a:t>
            </a:r>
            <a:r>
              <a:rPr lang="en-US" dirty="0" err="1" smtClean="0"/>
              <a:t>centromere</a:t>
            </a:r>
            <a:r>
              <a:rPr lang="en-US" dirty="0" smtClean="0"/>
              <a:t>, telomere)</a:t>
            </a:r>
          </a:p>
          <a:p>
            <a:pPr lvl="1"/>
            <a:r>
              <a:rPr lang="en-US" dirty="0" smtClean="0"/>
              <a:t>PCR biases (extremes of GC content usually under-represented)</a:t>
            </a:r>
          </a:p>
          <a:p>
            <a:pPr lvl="1"/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1200" y="1219200"/>
            <a:ext cx="2641600" cy="233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62"/>
          </a:xfrm>
        </p:spPr>
        <p:txBody>
          <a:bodyPr>
            <a:normAutofit/>
          </a:bodyPr>
          <a:lstStyle/>
          <a:p>
            <a:r>
              <a:rPr lang="en-US" dirty="0" smtClean="0"/>
              <a:t>Sequencing: Coverage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1200" y="1219200"/>
            <a:ext cx="2641600" cy="2336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600" y="3505200"/>
            <a:ext cx="4445000" cy="3175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0400" y="3505200"/>
            <a:ext cx="4445000" cy="3175000"/>
          </a:xfrm>
          <a:prstGeom prst="rect">
            <a:avLst/>
          </a:prstGeom>
        </p:spPr>
      </p:pic>
      <p:pic>
        <p:nvPicPr>
          <p:cNvPr id="10" name="Picture 9" descr="poisson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tretch>
                <a:fillRect/>
              </a:stretch>
            </p:blipFill>
          </mc:Choice>
          <mc:Fallback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1309205" y="3096588"/>
            <a:ext cx="3013215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991600" cy="1143000"/>
          </a:xfrm>
        </p:spPr>
        <p:txBody>
          <a:bodyPr>
            <a:noAutofit/>
          </a:bodyPr>
          <a:lstStyle/>
          <a:p>
            <a:pPr algn="ctr"/>
            <a:r>
              <a:rPr lang="en-US" sz="2900" dirty="0" smtClean="0"/>
              <a:t>June 26, 2000: “G-Day”</a:t>
            </a:r>
            <a:br>
              <a:rPr lang="en-US" sz="2900" dirty="0" smtClean="0"/>
            </a:br>
            <a:r>
              <a:rPr lang="en-US" sz="2900" dirty="0" smtClean="0"/>
              <a:t>Completion of the Working Draft of the Human Genome</a:t>
            </a:r>
            <a:endParaRPr lang="en-US" sz="29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0"/>
            <a:ext cx="8787911" cy="5040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038600" y="1524000"/>
            <a:ext cx="1981200" cy="68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rcRect r="50538" b="53304"/>
          <a:stretch>
            <a:fillRect/>
          </a:stretch>
        </p:blipFill>
        <p:spPr>
          <a:xfrm>
            <a:off x="304800" y="1412977"/>
            <a:ext cx="4305300" cy="49604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rcRect t="47577" r="50000"/>
          <a:stretch>
            <a:fillRect/>
          </a:stretch>
        </p:blipFill>
        <p:spPr>
          <a:xfrm>
            <a:off x="4762500" y="1412977"/>
            <a:ext cx="4076700" cy="5216423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685800" y="228600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Sequencing – mate pair libraries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rcRect t="59303" r="54244" b="33800"/>
          <a:stretch>
            <a:fillRect/>
          </a:stretch>
        </p:blipFill>
        <p:spPr>
          <a:xfrm>
            <a:off x="7264400" y="2751669"/>
            <a:ext cx="1270000" cy="169333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990600" y="2057400"/>
            <a:ext cx="4876800" cy="203199"/>
            <a:chOff x="1905000" y="3378200"/>
            <a:chExt cx="4876800" cy="20319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/>
            <a:srcRect t="59303" r="86273" b="33800"/>
            <a:stretch>
              <a:fillRect/>
            </a:stretch>
          </p:blipFill>
          <p:spPr>
            <a:xfrm>
              <a:off x="6400800" y="3378200"/>
              <a:ext cx="381000" cy="169333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/>
            <a:srcRect t="59303" r="86273" b="33800"/>
            <a:stretch>
              <a:fillRect/>
            </a:stretch>
          </p:blipFill>
          <p:spPr>
            <a:xfrm rot="10800000">
              <a:off x="1905000" y="3412066"/>
              <a:ext cx="381000" cy="169333"/>
            </a:xfrm>
            <a:prstGeom prst="rect">
              <a:avLst/>
            </a:prstGeom>
          </p:spPr>
        </p:pic>
        <p:cxnSp>
          <p:nvCxnSpPr>
            <p:cNvPr id="9" name="Straight Connector 8"/>
            <p:cNvCxnSpPr>
              <a:stCxn id="7" idx="1"/>
              <a:endCxn id="6" idx="1"/>
            </p:cNvCxnSpPr>
            <p:nvPr/>
          </p:nvCxnSpPr>
          <p:spPr>
            <a:xfrm flipV="1">
              <a:off x="2286000" y="3462867"/>
              <a:ext cx="4114800" cy="33865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Straight Connector 10"/>
          <p:cNvCxnSpPr/>
          <p:nvPr/>
        </p:nvCxnSpPr>
        <p:spPr>
          <a:xfrm flipV="1">
            <a:off x="457200" y="3886200"/>
            <a:ext cx="8229600" cy="76200"/>
          </a:xfrm>
          <a:prstGeom prst="line">
            <a:avLst/>
          </a:prstGeom>
          <a:ln w="53975"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/>
        </p:nvGrpSpPr>
        <p:grpSpPr>
          <a:xfrm>
            <a:off x="3581400" y="2489199"/>
            <a:ext cx="4876800" cy="203199"/>
            <a:chOff x="1905000" y="3378200"/>
            <a:chExt cx="4876800" cy="203199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2"/>
            <a:srcRect t="59303" r="86273" b="33800"/>
            <a:stretch>
              <a:fillRect/>
            </a:stretch>
          </p:blipFill>
          <p:spPr>
            <a:xfrm>
              <a:off x="6400800" y="3378200"/>
              <a:ext cx="381000" cy="169333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/>
            <a:srcRect t="59303" r="86273" b="33800"/>
            <a:stretch>
              <a:fillRect/>
            </a:stretch>
          </p:blipFill>
          <p:spPr>
            <a:xfrm rot="10800000">
              <a:off x="1905000" y="3412066"/>
              <a:ext cx="381000" cy="169333"/>
            </a:xfrm>
            <a:prstGeom prst="rect">
              <a:avLst/>
            </a:prstGeom>
          </p:spPr>
        </p:pic>
        <p:cxnSp>
          <p:nvCxnSpPr>
            <p:cNvPr id="16" name="Straight Connector 15"/>
            <p:cNvCxnSpPr>
              <a:stCxn id="15" idx="1"/>
              <a:endCxn id="14" idx="1"/>
            </p:cNvCxnSpPr>
            <p:nvPr/>
          </p:nvCxnSpPr>
          <p:spPr>
            <a:xfrm flipV="1">
              <a:off x="2286000" y="3462867"/>
              <a:ext cx="4114800" cy="33865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16"/>
          <p:cNvGrpSpPr/>
          <p:nvPr/>
        </p:nvGrpSpPr>
        <p:grpSpPr>
          <a:xfrm>
            <a:off x="1397000" y="3225801"/>
            <a:ext cx="4876800" cy="203199"/>
            <a:chOff x="1905000" y="3378200"/>
            <a:chExt cx="4876800" cy="203199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2"/>
            <a:srcRect t="59303" r="86273" b="33800"/>
            <a:stretch>
              <a:fillRect/>
            </a:stretch>
          </p:blipFill>
          <p:spPr>
            <a:xfrm>
              <a:off x="6400800" y="3378200"/>
              <a:ext cx="381000" cy="169333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2"/>
            <a:srcRect t="59303" r="86273" b="33800"/>
            <a:stretch>
              <a:fillRect/>
            </a:stretch>
          </p:blipFill>
          <p:spPr>
            <a:xfrm rot="10800000">
              <a:off x="1905000" y="3412066"/>
              <a:ext cx="381000" cy="169333"/>
            </a:xfrm>
            <a:prstGeom prst="rect">
              <a:avLst/>
            </a:prstGeom>
          </p:spPr>
        </p:pic>
        <p:cxnSp>
          <p:nvCxnSpPr>
            <p:cNvPr id="20" name="Straight Connector 19"/>
            <p:cNvCxnSpPr>
              <a:stCxn id="19" idx="1"/>
              <a:endCxn id="18" idx="1"/>
            </p:cNvCxnSpPr>
            <p:nvPr/>
          </p:nvCxnSpPr>
          <p:spPr>
            <a:xfrm flipV="1">
              <a:off x="2286000" y="3462867"/>
              <a:ext cx="4114800" cy="33865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/>
          <p:cNvGrpSpPr/>
          <p:nvPr/>
        </p:nvGrpSpPr>
        <p:grpSpPr>
          <a:xfrm>
            <a:off x="6705600" y="3208868"/>
            <a:ext cx="4876800" cy="203199"/>
            <a:chOff x="1905000" y="3378200"/>
            <a:chExt cx="4876800" cy="203199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2"/>
            <a:srcRect t="59303" r="86273" b="33800"/>
            <a:stretch>
              <a:fillRect/>
            </a:stretch>
          </p:blipFill>
          <p:spPr>
            <a:xfrm>
              <a:off x="6400800" y="3378200"/>
              <a:ext cx="381000" cy="169333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2"/>
            <a:srcRect t="59303" r="86273" b="33800"/>
            <a:stretch>
              <a:fillRect/>
            </a:stretch>
          </p:blipFill>
          <p:spPr>
            <a:xfrm rot="10800000">
              <a:off x="1905000" y="3412066"/>
              <a:ext cx="381000" cy="169333"/>
            </a:xfrm>
            <a:prstGeom prst="rect">
              <a:avLst/>
            </a:prstGeom>
          </p:spPr>
        </p:pic>
        <p:cxnSp>
          <p:nvCxnSpPr>
            <p:cNvPr id="24" name="Straight Connector 23"/>
            <p:cNvCxnSpPr>
              <a:stCxn id="23" idx="1"/>
              <a:endCxn id="22" idx="1"/>
            </p:cNvCxnSpPr>
            <p:nvPr/>
          </p:nvCxnSpPr>
          <p:spPr>
            <a:xfrm flipV="1">
              <a:off x="2286000" y="3462867"/>
              <a:ext cx="4114800" cy="33865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24"/>
          <p:cNvGrpSpPr/>
          <p:nvPr/>
        </p:nvGrpSpPr>
        <p:grpSpPr>
          <a:xfrm>
            <a:off x="2667000" y="3005669"/>
            <a:ext cx="4876800" cy="203199"/>
            <a:chOff x="1905000" y="3378200"/>
            <a:chExt cx="4876800" cy="203199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2"/>
            <a:srcRect t="59303" r="86273" b="33800"/>
            <a:stretch>
              <a:fillRect/>
            </a:stretch>
          </p:blipFill>
          <p:spPr>
            <a:xfrm>
              <a:off x="6400800" y="3378200"/>
              <a:ext cx="381000" cy="169333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2"/>
            <a:srcRect t="59303" r="86273" b="33800"/>
            <a:stretch>
              <a:fillRect/>
            </a:stretch>
          </p:blipFill>
          <p:spPr>
            <a:xfrm rot="10800000">
              <a:off x="1905000" y="3412066"/>
              <a:ext cx="381000" cy="169333"/>
            </a:xfrm>
            <a:prstGeom prst="rect">
              <a:avLst/>
            </a:prstGeom>
          </p:spPr>
        </p:pic>
        <p:cxnSp>
          <p:nvCxnSpPr>
            <p:cNvPr id="28" name="Straight Connector 27"/>
            <p:cNvCxnSpPr>
              <a:stCxn id="27" idx="1"/>
              <a:endCxn id="26" idx="1"/>
            </p:cNvCxnSpPr>
            <p:nvPr/>
          </p:nvCxnSpPr>
          <p:spPr>
            <a:xfrm flipV="1">
              <a:off x="2286000" y="3462867"/>
              <a:ext cx="4114800" cy="33865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9" name="Picture 28"/>
          <p:cNvPicPr>
            <a:picLocks noChangeAspect="1"/>
          </p:cNvPicPr>
          <p:nvPr/>
        </p:nvPicPr>
        <p:blipFill>
          <a:blip r:embed="rId2"/>
          <a:srcRect t="59303" r="54244" b="33800"/>
          <a:stretch>
            <a:fillRect/>
          </a:stretch>
        </p:blipFill>
        <p:spPr>
          <a:xfrm>
            <a:off x="685800" y="3031067"/>
            <a:ext cx="1270000" cy="169333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"/>
          <a:srcRect t="59303" r="54244" b="33800"/>
          <a:stretch>
            <a:fillRect/>
          </a:stretch>
        </p:blipFill>
        <p:spPr>
          <a:xfrm>
            <a:off x="6502400" y="2286000"/>
            <a:ext cx="1270000" cy="169333"/>
          </a:xfrm>
          <a:prstGeom prst="rect">
            <a:avLst/>
          </a:prstGeom>
        </p:spPr>
      </p:pic>
      <p:grpSp>
        <p:nvGrpSpPr>
          <p:cNvPr id="31" name="Group 30"/>
          <p:cNvGrpSpPr/>
          <p:nvPr/>
        </p:nvGrpSpPr>
        <p:grpSpPr>
          <a:xfrm>
            <a:off x="228600" y="2802470"/>
            <a:ext cx="4876800" cy="203199"/>
            <a:chOff x="1905000" y="3378200"/>
            <a:chExt cx="4876800" cy="203199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2"/>
            <a:srcRect t="59303" r="86273" b="33800"/>
            <a:stretch>
              <a:fillRect/>
            </a:stretch>
          </p:blipFill>
          <p:spPr>
            <a:xfrm>
              <a:off x="6400800" y="3378200"/>
              <a:ext cx="381000" cy="169333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2"/>
            <a:srcRect t="59303" r="86273" b="33800"/>
            <a:stretch>
              <a:fillRect/>
            </a:stretch>
          </p:blipFill>
          <p:spPr>
            <a:xfrm rot="10800000">
              <a:off x="1905000" y="3412066"/>
              <a:ext cx="381000" cy="169333"/>
            </a:xfrm>
            <a:prstGeom prst="rect">
              <a:avLst/>
            </a:prstGeom>
          </p:spPr>
        </p:pic>
        <p:cxnSp>
          <p:nvCxnSpPr>
            <p:cNvPr id="34" name="Straight Connector 33"/>
            <p:cNvCxnSpPr>
              <a:stCxn id="33" idx="1"/>
              <a:endCxn id="32" idx="1"/>
            </p:cNvCxnSpPr>
            <p:nvPr/>
          </p:nvCxnSpPr>
          <p:spPr>
            <a:xfrm flipV="1">
              <a:off x="2286000" y="3462867"/>
              <a:ext cx="4114800" cy="33865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/>
          <p:cNvGrpSpPr/>
          <p:nvPr/>
        </p:nvGrpSpPr>
        <p:grpSpPr>
          <a:xfrm>
            <a:off x="381000" y="2311401"/>
            <a:ext cx="4876800" cy="203199"/>
            <a:chOff x="1905000" y="3378200"/>
            <a:chExt cx="4876800" cy="203199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2"/>
            <a:srcRect t="59303" r="86273" b="33800"/>
            <a:stretch>
              <a:fillRect/>
            </a:stretch>
          </p:blipFill>
          <p:spPr>
            <a:xfrm>
              <a:off x="6400800" y="3378200"/>
              <a:ext cx="381000" cy="169333"/>
            </a:xfrm>
            <a:prstGeom prst="rect">
              <a:avLst/>
            </a:prstGeom>
          </p:spPr>
        </p:pic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2"/>
            <a:srcRect t="59303" r="86273" b="33800"/>
            <a:stretch>
              <a:fillRect/>
            </a:stretch>
          </p:blipFill>
          <p:spPr>
            <a:xfrm rot="10800000">
              <a:off x="1905000" y="3412066"/>
              <a:ext cx="381000" cy="169333"/>
            </a:xfrm>
            <a:prstGeom prst="rect">
              <a:avLst/>
            </a:prstGeom>
          </p:spPr>
        </p:pic>
        <p:cxnSp>
          <p:nvCxnSpPr>
            <p:cNvPr id="38" name="Straight Connector 37"/>
            <p:cNvCxnSpPr>
              <a:stCxn id="37" idx="1"/>
              <a:endCxn id="36" idx="1"/>
            </p:cNvCxnSpPr>
            <p:nvPr/>
          </p:nvCxnSpPr>
          <p:spPr>
            <a:xfrm flipV="1">
              <a:off x="2286000" y="3462867"/>
              <a:ext cx="4114800" cy="33865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4800600"/>
            <a:ext cx="7772400" cy="1219200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Stampy</a:t>
            </a:r>
            <a:r>
              <a:rPr lang="en-US" dirty="0" smtClean="0"/>
              <a:t> has a mode to map mixture of normal (FW/BW) and mate pair (BW/FW) fragments</a:t>
            </a:r>
          </a:p>
          <a:p>
            <a:r>
              <a:rPr lang="en-US" dirty="0" smtClean="0"/>
              <a:t>Each uses their own insert size distribution</a:t>
            </a:r>
          </a:p>
        </p:txBody>
      </p:sp>
      <p:sp>
        <p:nvSpPr>
          <p:cNvPr id="40" name="Title 1"/>
          <p:cNvSpPr txBox="1">
            <a:spLocks/>
          </p:cNvSpPr>
          <p:nvPr/>
        </p:nvSpPr>
        <p:spPr>
          <a:xfrm>
            <a:off x="1066800" y="4270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Sequencing – mate pair libraries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-1219200" y="3530601"/>
            <a:ext cx="4876800" cy="203199"/>
            <a:chOff x="1905000" y="3378200"/>
            <a:chExt cx="4876800" cy="203199"/>
          </a:xfrm>
        </p:grpSpPr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2"/>
            <a:srcRect t="59303" r="86273" b="33800"/>
            <a:stretch>
              <a:fillRect/>
            </a:stretch>
          </p:blipFill>
          <p:spPr>
            <a:xfrm>
              <a:off x="6400800" y="3378200"/>
              <a:ext cx="381000" cy="169333"/>
            </a:xfrm>
            <a:prstGeom prst="rect">
              <a:avLst/>
            </a:prstGeom>
          </p:spPr>
        </p:pic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2"/>
            <a:srcRect t="59303" r="86273" b="33800"/>
            <a:stretch>
              <a:fillRect/>
            </a:stretch>
          </p:blipFill>
          <p:spPr>
            <a:xfrm rot="10800000">
              <a:off x="1905000" y="3412066"/>
              <a:ext cx="381000" cy="169333"/>
            </a:xfrm>
            <a:prstGeom prst="rect">
              <a:avLst/>
            </a:prstGeom>
          </p:spPr>
        </p:pic>
        <p:cxnSp>
          <p:nvCxnSpPr>
            <p:cNvPr id="45" name="Straight Connector 44"/>
            <p:cNvCxnSpPr>
              <a:stCxn id="44" idx="1"/>
              <a:endCxn id="43" idx="1"/>
            </p:cNvCxnSpPr>
            <p:nvPr/>
          </p:nvCxnSpPr>
          <p:spPr>
            <a:xfrm flipV="1">
              <a:off x="2286000" y="3462867"/>
              <a:ext cx="4114800" cy="33865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oup 45"/>
          <p:cNvGrpSpPr/>
          <p:nvPr/>
        </p:nvGrpSpPr>
        <p:grpSpPr>
          <a:xfrm>
            <a:off x="5486400" y="3502063"/>
            <a:ext cx="4876800" cy="203199"/>
            <a:chOff x="1905000" y="3378200"/>
            <a:chExt cx="4876800" cy="203199"/>
          </a:xfrm>
        </p:grpSpPr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2"/>
            <a:srcRect t="59303" r="86273" b="33800"/>
            <a:stretch>
              <a:fillRect/>
            </a:stretch>
          </p:blipFill>
          <p:spPr>
            <a:xfrm>
              <a:off x="6400800" y="3378200"/>
              <a:ext cx="381000" cy="169333"/>
            </a:xfrm>
            <a:prstGeom prst="rect">
              <a:avLst/>
            </a:prstGeom>
          </p:spPr>
        </p:pic>
        <p:pic>
          <p:nvPicPr>
            <p:cNvPr id="48" name="Picture 47"/>
            <p:cNvPicPr>
              <a:picLocks noChangeAspect="1"/>
            </p:cNvPicPr>
            <p:nvPr/>
          </p:nvPicPr>
          <p:blipFill>
            <a:blip r:embed="rId2"/>
            <a:srcRect t="59303" r="86273" b="33800"/>
            <a:stretch>
              <a:fillRect/>
            </a:stretch>
          </p:blipFill>
          <p:spPr>
            <a:xfrm rot="10800000">
              <a:off x="1905000" y="3412066"/>
              <a:ext cx="381000" cy="169333"/>
            </a:xfrm>
            <a:prstGeom prst="rect">
              <a:avLst/>
            </a:prstGeom>
          </p:spPr>
        </p:pic>
        <p:cxnSp>
          <p:nvCxnSpPr>
            <p:cNvPr id="49" name="Straight Connector 48"/>
            <p:cNvCxnSpPr>
              <a:stCxn id="48" idx="1"/>
              <a:endCxn id="47" idx="1"/>
            </p:cNvCxnSpPr>
            <p:nvPr/>
          </p:nvCxnSpPr>
          <p:spPr>
            <a:xfrm flipV="1">
              <a:off x="2286000" y="3462867"/>
              <a:ext cx="4114800" cy="33865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Franklin Gothic Book (Headings)"/>
                <a:cs typeface="Franklin Gothic Book (Headings)"/>
              </a:rPr>
              <a:t>Library complexity, duplicate reads</a:t>
            </a:r>
            <a:endParaRPr lang="en-US" dirty="0">
              <a:latin typeface="Franklin Gothic Book (Headings)"/>
              <a:cs typeface="Franklin Gothic Book (Headings)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1" y="1676400"/>
            <a:ext cx="7871826" cy="5266268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>
                <a:latin typeface="Optima"/>
                <a:cs typeface="Optima"/>
              </a:rPr>
              <a:t>Some sequences are read several times:</a:t>
            </a:r>
          </a:p>
          <a:p>
            <a:pPr lvl="1"/>
            <a:r>
              <a:rPr lang="en-US" dirty="0" smtClean="0">
                <a:latin typeface="Optima"/>
                <a:cs typeface="Optima"/>
              </a:rPr>
              <a:t>Optical duplicates; secondary seeding</a:t>
            </a:r>
          </a:p>
          <a:p>
            <a:pPr lvl="1"/>
            <a:r>
              <a:rPr lang="en-US" dirty="0" smtClean="0">
                <a:latin typeface="Optima"/>
                <a:cs typeface="Optima"/>
              </a:rPr>
              <a:t>Low amount of starting material</a:t>
            </a:r>
          </a:p>
          <a:p>
            <a:pPr lvl="1"/>
            <a:endParaRPr lang="en-US" dirty="0" smtClean="0">
              <a:latin typeface="Optima"/>
              <a:cs typeface="Optima"/>
            </a:endParaRPr>
          </a:p>
          <a:p>
            <a:r>
              <a:rPr lang="en-US" dirty="0" smtClean="0">
                <a:latin typeface="Optima"/>
                <a:cs typeface="Optima"/>
              </a:rPr>
              <a:t>Problem for variant calling</a:t>
            </a:r>
          </a:p>
          <a:p>
            <a:pPr lvl="1"/>
            <a:r>
              <a:rPr lang="en-US" dirty="0" smtClean="0">
                <a:latin typeface="Optima"/>
                <a:cs typeface="Optima"/>
              </a:rPr>
              <a:t>Any (PCR) error will be seen twice: evidence for variant</a:t>
            </a:r>
          </a:p>
          <a:p>
            <a:endParaRPr lang="en-US" dirty="0" smtClean="0">
              <a:latin typeface="Optima"/>
              <a:cs typeface="Optima"/>
            </a:endParaRPr>
          </a:p>
          <a:p>
            <a:r>
              <a:rPr lang="en-US" dirty="0" smtClean="0">
                <a:latin typeface="Optima"/>
                <a:cs typeface="Optima"/>
              </a:rPr>
              <a:t>Post processing: duplicate removal</a:t>
            </a:r>
          </a:p>
          <a:p>
            <a:pPr lvl="1"/>
            <a:r>
              <a:rPr lang="en-US" dirty="0" smtClean="0">
                <a:latin typeface="Optima"/>
                <a:cs typeface="Optima"/>
              </a:rPr>
              <a:t>Standard processing step (e.g. </a:t>
            </a:r>
            <a:r>
              <a:rPr lang="en-US" dirty="0" err="1" smtClean="0">
                <a:latin typeface="Optima"/>
                <a:cs typeface="Optima"/>
              </a:rPr>
              <a:t>Samtools</a:t>
            </a:r>
            <a:r>
              <a:rPr lang="en-US" dirty="0" smtClean="0">
                <a:latin typeface="Optima"/>
                <a:cs typeface="Optima"/>
              </a:rPr>
              <a:t>, Picard)</a:t>
            </a:r>
          </a:p>
          <a:p>
            <a:pPr lvl="2"/>
            <a:r>
              <a:rPr lang="en-US" dirty="0" smtClean="0">
                <a:latin typeface="Optima"/>
                <a:cs typeface="Optima"/>
              </a:rPr>
              <a:t>Not always appropriate: </a:t>
            </a:r>
            <a:r>
              <a:rPr lang="en-US" dirty="0" err="1" smtClean="0">
                <a:latin typeface="Optima"/>
                <a:cs typeface="Optima"/>
              </a:rPr>
              <a:t>CHiP-seq</a:t>
            </a:r>
            <a:r>
              <a:rPr lang="en-US" dirty="0" smtClean="0">
                <a:latin typeface="Optima"/>
                <a:cs typeface="Optima"/>
              </a:rPr>
              <a:t>, mRNA-</a:t>
            </a:r>
            <a:r>
              <a:rPr lang="en-US" dirty="0" err="1" smtClean="0">
                <a:latin typeface="Optima"/>
                <a:cs typeface="Optima"/>
              </a:rPr>
              <a:t>seq</a:t>
            </a:r>
            <a:r>
              <a:rPr lang="en-US" dirty="0" smtClean="0">
                <a:latin typeface="Optima"/>
                <a:cs typeface="Optima"/>
              </a:rPr>
              <a:t>, pooled sequencing</a:t>
            </a:r>
          </a:p>
          <a:p>
            <a:pPr lvl="1"/>
            <a:endParaRPr lang="en-US" dirty="0" smtClean="0">
              <a:latin typeface="Optima"/>
              <a:cs typeface="Optima"/>
            </a:endParaRPr>
          </a:p>
          <a:p>
            <a:r>
              <a:rPr lang="en-US" dirty="0" smtClean="0">
                <a:latin typeface="Optima"/>
                <a:cs typeface="Optima"/>
              </a:rPr>
              <a:t>Useful statistic:</a:t>
            </a:r>
          </a:p>
          <a:p>
            <a:pPr lvl="1"/>
            <a:r>
              <a:rPr lang="en-US" b="1" dirty="0" smtClean="0">
                <a:latin typeface="Optima"/>
                <a:cs typeface="Optima"/>
              </a:rPr>
              <a:t>(Usage fraction=) </a:t>
            </a:r>
            <a:r>
              <a:rPr lang="en-US" dirty="0" err="1" smtClean="0">
                <a:solidFill>
                  <a:srgbClr val="FF0000"/>
                </a:solidFill>
                <a:latin typeface="Optima"/>
                <a:cs typeface="Optima"/>
              </a:rPr>
              <a:t>α</a:t>
            </a:r>
            <a:r>
              <a:rPr lang="en-US" dirty="0" smtClean="0">
                <a:solidFill>
                  <a:srgbClr val="FF0000"/>
                </a:solidFill>
                <a:latin typeface="Optima"/>
                <a:cs typeface="Optima"/>
              </a:rPr>
              <a:t> ≈ </a:t>
            </a:r>
            <a:r>
              <a:rPr lang="en-US" b="1" dirty="0" smtClean="0">
                <a:solidFill>
                  <a:srgbClr val="FF0000"/>
                </a:solidFill>
                <a:latin typeface="Optima"/>
                <a:cs typeface="Optima"/>
              </a:rPr>
              <a:t>2 </a:t>
            </a:r>
            <a:r>
              <a:rPr lang="en-US" b="1" dirty="0" err="1" smtClean="0">
                <a:solidFill>
                  <a:srgbClr val="FF0000"/>
                </a:solidFill>
                <a:latin typeface="Optima"/>
                <a:cs typeface="Optima"/>
              </a:rPr>
              <a:t>δ</a:t>
            </a:r>
            <a:r>
              <a:rPr lang="en-US" b="1" dirty="0" smtClean="0">
                <a:solidFill>
                  <a:srgbClr val="FF0000"/>
                </a:solidFill>
                <a:latin typeface="Optima"/>
                <a:cs typeface="Optima"/>
              </a:rPr>
              <a:t>  </a:t>
            </a:r>
            <a:r>
              <a:rPr lang="en-US" b="1" dirty="0" smtClean="0">
                <a:latin typeface="Optima"/>
                <a:cs typeface="Optima"/>
              </a:rPr>
              <a:t>(=duplicate fraction)</a:t>
            </a:r>
            <a:endParaRPr lang="en-US" dirty="0" smtClean="0">
              <a:solidFill>
                <a:srgbClr val="FF0000"/>
              </a:solidFill>
              <a:latin typeface="Optima"/>
              <a:cs typeface="Optima"/>
            </a:endParaRPr>
          </a:p>
          <a:p>
            <a:pPr lvl="2"/>
            <a:r>
              <a:rPr lang="en-US" dirty="0" err="1" smtClean="0">
                <a:solidFill>
                  <a:srgbClr val="FF0000"/>
                </a:solidFill>
                <a:latin typeface="Optima"/>
                <a:cs typeface="Optima"/>
              </a:rPr>
              <a:t>α</a:t>
            </a:r>
            <a:r>
              <a:rPr lang="en-US" dirty="0" smtClean="0">
                <a:latin typeface="Optima"/>
                <a:cs typeface="Optima"/>
              </a:rPr>
              <a:t> = fragments sequenced / unique fragments in library</a:t>
            </a:r>
          </a:p>
          <a:p>
            <a:pPr lvl="2"/>
            <a:r>
              <a:rPr lang="en-US" b="1" dirty="0" err="1" smtClean="0">
                <a:solidFill>
                  <a:srgbClr val="FF0000"/>
                </a:solidFill>
                <a:latin typeface="Optima"/>
                <a:cs typeface="Optima"/>
              </a:rPr>
              <a:t>δ</a:t>
            </a:r>
            <a:r>
              <a:rPr lang="en-US" b="1" dirty="0" smtClean="0">
                <a:solidFill>
                  <a:srgbClr val="FF0000"/>
                </a:solidFill>
                <a:latin typeface="Optima"/>
                <a:cs typeface="Optima"/>
              </a:rPr>
              <a:t> </a:t>
            </a:r>
            <a:r>
              <a:rPr lang="en-US" dirty="0" smtClean="0">
                <a:latin typeface="Optima"/>
                <a:cs typeface="Optima"/>
              </a:rPr>
              <a:t>= fraction of (PCR) duplicates among sequenced reads</a:t>
            </a:r>
          </a:p>
          <a:p>
            <a:pPr lvl="2"/>
            <a:endParaRPr lang="en-US" b="1" dirty="0" smtClean="0">
              <a:latin typeface="Optima"/>
              <a:cs typeface="Optima"/>
            </a:endParaRPr>
          </a:p>
          <a:p>
            <a:pPr lvl="1"/>
            <a:r>
              <a:rPr lang="en-US" b="1" dirty="0" smtClean="0">
                <a:latin typeface="Optima"/>
                <a:cs typeface="Optima"/>
              </a:rPr>
              <a:t>Duplicate fraction </a:t>
            </a:r>
            <a:r>
              <a:rPr lang="en-US" b="1" dirty="0" err="1" smtClean="0">
                <a:solidFill>
                  <a:srgbClr val="FF0000"/>
                </a:solidFill>
                <a:latin typeface="Optima"/>
                <a:cs typeface="Optima"/>
              </a:rPr>
              <a:t>δ</a:t>
            </a:r>
            <a:r>
              <a:rPr lang="en-US" b="1" dirty="0" smtClean="0">
                <a:solidFill>
                  <a:srgbClr val="FF0000"/>
                </a:solidFill>
                <a:latin typeface="Optima"/>
                <a:cs typeface="Optima"/>
              </a:rPr>
              <a:t> </a:t>
            </a:r>
            <a:r>
              <a:rPr lang="en-US" dirty="0" smtClean="0">
                <a:latin typeface="Optima"/>
                <a:cs typeface="Optima"/>
              </a:rPr>
              <a:t>approx additive across lanes (same library)</a:t>
            </a:r>
          </a:p>
          <a:p>
            <a:pPr lvl="2"/>
            <a:r>
              <a:rPr lang="en-US" dirty="0" smtClean="0">
                <a:latin typeface="Optima"/>
                <a:cs typeface="Optima"/>
              </a:rPr>
              <a:t>E.g.: sequencing library on one lane gives </a:t>
            </a:r>
            <a:r>
              <a:rPr lang="en-US" b="1" dirty="0" smtClean="0">
                <a:latin typeface="Optima"/>
                <a:cs typeface="Optima"/>
              </a:rPr>
              <a:t>3%</a:t>
            </a:r>
            <a:r>
              <a:rPr lang="en-US" dirty="0" smtClean="0">
                <a:latin typeface="Optima"/>
                <a:cs typeface="Optima"/>
              </a:rPr>
              <a:t> duplicate fraction; </a:t>
            </a:r>
            <a:br>
              <a:rPr lang="en-US" dirty="0" smtClean="0">
                <a:latin typeface="Optima"/>
                <a:cs typeface="Optima"/>
              </a:rPr>
            </a:br>
            <a:r>
              <a:rPr lang="en-US" dirty="0" smtClean="0">
                <a:latin typeface="Optima"/>
                <a:cs typeface="Optima"/>
              </a:rPr>
              <a:t>       sequencing additional lane (same library): ~</a:t>
            </a:r>
            <a:r>
              <a:rPr lang="en-US" b="1" dirty="0" smtClean="0">
                <a:latin typeface="Optima"/>
                <a:cs typeface="Optima"/>
              </a:rPr>
              <a:t>6%</a:t>
            </a:r>
            <a:r>
              <a:rPr lang="en-US" dirty="0" smtClean="0">
                <a:latin typeface="Optima"/>
                <a:cs typeface="Optima"/>
              </a:rPr>
              <a:t> duplicates in combined data</a:t>
            </a:r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7899399" y="1439332"/>
            <a:ext cx="1100477" cy="4953000"/>
            <a:chOff x="7571372" y="1667932"/>
            <a:chExt cx="1100477" cy="495300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rcRect l="11340" r="11340"/>
            <a:stretch>
              <a:fillRect/>
            </a:stretch>
          </p:blipFill>
          <p:spPr>
            <a:xfrm>
              <a:off x="7571372" y="1667932"/>
              <a:ext cx="1100477" cy="4953000"/>
            </a:xfrm>
            <a:prstGeom prst="rect">
              <a:avLst/>
            </a:prstGeom>
          </p:spPr>
        </p:pic>
        <p:sp>
          <p:nvSpPr>
            <p:cNvPr id="6" name="Oval 5"/>
            <p:cNvSpPr>
              <a:spLocks noChangeAspect="1"/>
            </p:cNvSpPr>
            <p:nvPr/>
          </p:nvSpPr>
          <p:spPr>
            <a:xfrm>
              <a:off x="7914201" y="4612200"/>
              <a:ext cx="36000" cy="36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>
              <a:spLocks noChangeAspect="1"/>
            </p:cNvSpPr>
            <p:nvPr/>
          </p:nvSpPr>
          <p:spPr>
            <a:xfrm>
              <a:off x="8070860" y="4536000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7952332" y="4688400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121665" y="4756135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>
              <a:spLocks noChangeAspect="1"/>
            </p:cNvSpPr>
            <p:nvPr/>
          </p:nvSpPr>
          <p:spPr>
            <a:xfrm>
              <a:off x="8206333" y="4654540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>
              <a:spLocks noChangeAspect="1"/>
            </p:cNvSpPr>
            <p:nvPr/>
          </p:nvSpPr>
          <p:spPr>
            <a:xfrm>
              <a:off x="8189403" y="4502146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>
              <a:spLocks noChangeAspect="1"/>
            </p:cNvSpPr>
            <p:nvPr/>
          </p:nvSpPr>
          <p:spPr>
            <a:xfrm>
              <a:off x="8240205" y="4857742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7969280" y="4840812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7901551" y="4993212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>
              <a:spLocks noChangeAspect="1"/>
            </p:cNvSpPr>
            <p:nvPr/>
          </p:nvSpPr>
          <p:spPr>
            <a:xfrm>
              <a:off x="8070884" y="4993215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>
              <a:spLocks noChangeAspect="1"/>
            </p:cNvSpPr>
            <p:nvPr/>
          </p:nvSpPr>
          <p:spPr>
            <a:xfrm>
              <a:off x="8223284" y="5010151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/>
            <p:cNvSpPr>
              <a:spLocks noChangeAspect="1"/>
            </p:cNvSpPr>
            <p:nvPr/>
          </p:nvSpPr>
          <p:spPr>
            <a:xfrm>
              <a:off x="7952359" y="5179484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>
              <a:spLocks noChangeAspect="1"/>
            </p:cNvSpPr>
            <p:nvPr/>
          </p:nvSpPr>
          <p:spPr>
            <a:xfrm>
              <a:off x="8119528" y="5162554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>
              <a:spLocks noChangeAspect="1"/>
            </p:cNvSpPr>
            <p:nvPr/>
          </p:nvSpPr>
          <p:spPr>
            <a:xfrm>
              <a:off x="8288861" y="5196423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>
              <a:spLocks noChangeAspect="1"/>
            </p:cNvSpPr>
            <p:nvPr/>
          </p:nvSpPr>
          <p:spPr>
            <a:xfrm>
              <a:off x="8187266" y="5314957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>
              <a:spLocks noChangeAspect="1"/>
            </p:cNvSpPr>
            <p:nvPr/>
          </p:nvSpPr>
          <p:spPr>
            <a:xfrm>
              <a:off x="8017939" y="5314960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/>
            <p:cNvSpPr>
              <a:spLocks noChangeAspect="1"/>
            </p:cNvSpPr>
            <p:nvPr/>
          </p:nvSpPr>
          <p:spPr>
            <a:xfrm>
              <a:off x="7806260" y="5221800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/>
            <p:cNvSpPr>
              <a:spLocks noChangeAspect="1"/>
            </p:cNvSpPr>
            <p:nvPr/>
          </p:nvSpPr>
          <p:spPr>
            <a:xfrm>
              <a:off x="7907861" y="5374200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>
              <a:spLocks noChangeAspect="1"/>
            </p:cNvSpPr>
            <p:nvPr/>
          </p:nvSpPr>
          <p:spPr>
            <a:xfrm>
              <a:off x="7772400" y="5086342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>
              <a:spLocks noChangeAspect="1"/>
            </p:cNvSpPr>
            <p:nvPr/>
          </p:nvSpPr>
          <p:spPr>
            <a:xfrm>
              <a:off x="7840135" y="4900082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>
              <a:spLocks noChangeAspect="1"/>
            </p:cNvSpPr>
            <p:nvPr/>
          </p:nvSpPr>
          <p:spPr>
            <a:xfrm>
              <a:off x="7823205" y="4730755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>
              <a:spLocks noChangeAspect="1"/>
            </p:cNvSpPr>
            <p:nvPr/>
          </p:nvSpPr>
          <p:spPr>
            <a:xfrm>
              <a:off x="7842260" y="4500000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>
              <a:spLocks noChangeAspect="1"/>
            </p:cNvSpPr>
            <p:nvPr/>
          </p:nvSpPr>
          <p:spPr>
            <a:xfrm>
              <a:off x="7975605" y="4883155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>
              <a:spLocks noChangeAspect="1"/>
            </p:cNvSpPr>
            <p:nvPr/>
          </p:nvSpPr>
          <p:spPr>
            <a:xfrm>
              <a:off x="8070860" y="5526600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>
              <a:spLocks noChangeAspect="1"/>
            </p:cNvSpPr>
            <p:nvPr/>
          </p:nvSpPr>
          <p:spPr>
            <a:xfrm>
              <a:off x="7952332" y="5679000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>
              <a:spLocks noChangeAspect="1"/>
            </p:cNvSpPr>
            <p:nvPr/>
          </p:nvSpPr>
          <p:spPr>
            <a:xfrm>
              <a:off x="8121665" y="5746735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/>
            <p:cNvSpPr>
              <a:spLocks noChangeAspect="1"/>
            </p:cNvSpPr>
            <p:nvPr/>
          </p:nvSpPr>
          <p:spPr>
            <a:xfrm>
              <a:off x="8206333" y="5645140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>
              <a:spLocks noChangeAspect="1"/>
            </p:cNvSpPr>
            <p:nvPr/>
          </p:nvSpPr>
          <p:spPr>
            <a:xfrm>
              <a:off x="8189403" y="5492746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>
              <a:spLocks noChangeAspect="1"/>
            </p:cNvSpPr>
            <p:nvPr/>
          </p:nvSpPr>
          <p:spPr>
            <a:xfrm>
              <a:off x="8240205" y="5848342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>
              <a:spLocks noChangeAspect="1"/>
            </p:cNvSpPr>
            <p:nvPr/>
          </p:nvSpPr>
          <p:spPr>
            <a:xfrm>
              <a:off x="7969280" y="5831412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/>
            <p:cNvSpPr>
              <a:spLocks noChangeAspect="1"/>
            </p:cNvSpPr>
            <p:nvPr/>
          </p:nvSpPr>
          <p:spPr>
            <a:xfrm>
              <a:off x="7901551" y="5983812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/>
            <p:cNvSpPr>
              <a:spLocks noChangeAspect="1"/>
            </p:cNvSpPr>
            <p:nvPr/>
          </p:nvSpPr>
          <p:spPr>
            <a:xfrm>
              <a:off x="8070884" y="5983815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/>
            <p:cNvSpPr>
              <a:spLocks noChangeAspect="1"/>
            </p:cNvSpPr>
            <p:nvPr/>
          </p:nvSpPr>
          <p:spPr>
            <a:xfrm>
              <a:off x="8223284" y="6000751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/>
            <p:cNvSpPr>
              <a:spLocks noChangeAspect="1"/>
            </p:cNvSpPr>
            <p:nvPr/>
          </p:nvSpPr>
          <p:spPr>
            <a:xfrm>
              <a:off x="7952359" y="6170084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/>
            <p:cNvSpPr>
              <a:spLocks noChangeAspect="1"/>
            </p:cNvSpPr>
            <p:nvPr/>
          </p:nvSpPr>
          <p:spPr>
            <a:xfrm>
              <a:off x="8119528" y="6153154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/>
            <p:cNvSpPr>
              <a:spLocks noChangeAspect="1"/>
            </p:cNvSpPr>
            <p:nvPr/>
          </p:nvSpPr>
          <p:spPr>
            <a:xfrm>
              <a:off x="8288861" y="6187023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/>
            <p:cNvSpPr>
              <a:spLocks noChangeAspect="1"/>
            </p:cNvSpPr>
            <p:nvPr/>
          </p:nvSpPr>
          <p:spPr>
            <a:xfrm>
              <a:off x="8187266" y="6305557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/>
            <p:cNvSpPr>
              <a:spLocks noChangeAspect="1"/>
            </p:cNvSpPr>
            <p:nvPr/>
          </p:nvSpPr>
          <p:spPr>
            <a:xfrm>
              <a:off x="8017939" y="6305560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/>
            <p:cNvSpPr>
              <a:spLocks noChangeAspect="1"/>
            </p:cNvSpPr>
            <p:nvPr/>
          </p:nvSpPr>
          <p:spPr>
            <a:xfrm>
              <a:off x="7806260" y="6212400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/>
            <p:cNvSpPr>
              <a:spLocks noChangeAspect="1"/>
            </p:cNvSpPr>
            <p:nvPr/>
          </p:nvSpPr>
          <p:spPr>
            <a:xfrm>
              <a:off x="7907861" y="6364800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/>
            <p:cNvSpPr>
              <a:spLocks noChangeAspect="1"/>
            </p:cNvSpPr>
            <p:nvPr/>
          </p:nvSpPr>
          <p:spPr>
            <a:xfrm>
              <a:off x="7772400" y="6076942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/>
            <p:cNvSpPr>
              <a:spLocks noChangeAspect="1"/>
            </p:cNvSpPr>
            <p:nvPr/>
          </p:nvSpPr>
          <p:spPr>
            <a:xfrm>
              <a:off x="7840135" y="5890682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/>
            <p:cNvSpPr>
              <a:spLocks noChangeAspect="1"/>
            </p:cNvSpPr>
            <p:nvPr/>
          </p:nvSpPr>
          <p:spPr>
            <a:xfrm>
              <a:off x="7823205" y="5721355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/>
            <p:cNvSpPr>
              <a:spLocks noChangeAspect="1"/>
            </p:cNvSpPr>
            <p:nvPr/>
          </p:nvSpPr>
          <p:spPr>
            <a:xfrm>
              <a:off x="7842260" y="5490600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/>
            <p:cNvSpPr>
              <a:spLocks noChangeAspect="1"/>
            </p:cNvSpPr>
            <p:nvPr/>
          </p:nvSpPr>
          <p:spPr>
            <a:xfrm>
              <a:off x="7975605" y="5873755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/>
            <p:cNvSpPr>
              <a:spLocks noChangeAspect="1"/>
            </p:cNvSpPr>
            <p:nvPr/>
          </p:nvSpPr>
          <p:spPr>
            <a:xfrm>
              <a:off x="7812600" y="5033400"/>
              <a:ext cx="36000" cy="36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/>
            <p:cNvSpPr>
              <a:spLocks noChangeAspect="1"/>
            </p:cNvSpPr>
            <p:nvPr/>
          </p:nvSpPr>
          <p:spPr>
            <a:xfrm>
              <a:off x="8193600" y="4993200"/>
              <a:ext cx="36000" cy="36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/>
            <p:cNvSpPr>
              <a:spLocks noChangeAspect="1"/>
            </p:cNvSpPr>
            <p:nvPr/>
          </p:nvSpPr>
          <p:spPr>
            <a:xfrm>
              <a:off x="8001000" y="5643000"/>
              <a:ext cx="36000" cy="36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/>
            <p:cNvSpPr>
              <a:spLocks noChangeAspect="1"/>
            </p:cNvSpPr>
            <p:nvPr/>
          </p:nvSpPr>
          <p:spPr>
            <a:xfrm>
              <a:off x="8077200" y="5450400"/>
              <a:ext cx="36000" cy="36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/>
            <p:cNvSpPr>
              <a:spLocks noChangeAspect="1"/>
            </p:cNvSpPr>
            <p:nvPr/>
          </p:nvSpPr>
          <p:spPr>
            <a:xfrm>
              <a:off x="7772400" y="5871600"/>
              <a:ext cx="36000" cy="36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/>
            <p:cNvSpPr>
              <a:spLocks noChangeAspect="1"/>
            </p:cNvSpPr>
            <p:nvPr/>
          </p:nvSpPr>
          <p:spPr>
            <a:xfrm>
              <a:off x="8153400" y="6212400"/>
              <a:ext cx="36000" cy="36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Franklin Gothic Book (Headings)"/>
                <a:cs typeface="Franklin Gothic Book (Headings)"/>
              </a:rPr>
              <a:t>Library complexity, duplicate reads</a:t>
            </a:r>
            <a:endParaRPr lang="en-US" dirty="0">
              <a:latin typeface="Franklin Gothic Book (Headings)"/>
              <a:cs typeface="Franklin Gothic Book (Headings)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676400"/>
            <a:ext cx="8153400" cy="4800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800" dirty="0" smtClean="0">
                <a:latin typeface="Optima"/>
                <a:cs typeface="Optima"/>
              </a:rPr>
              <a:t>Assume </a:t>
            </a:r>
            <a:r>
              <a:rPr lang="en-US" sz="1800" i="1" dirty="0" smtClean="0">
                <a:solidFill>
                  <a:srgbClr val="008000"/>
                </a:solidFill>
                <a:latin typeface="Optima"/>
                <a:cs typeface="Optima"/>
              </a:rPr>
              <a:t>N</a:t>
            </a:r>
            <a:r>
              <a:rPr lang="en-US" sz="1800" dirty="0" smtClean="0">
                <a:latin typeface="Optima"/>
                <a:cs typeface="Optima"/>
              </a:rPr>
              <a:t> unique fragments, usage fraction </a:t>
            </a:r>
            <a:r>
              <a:rPr lang="en-US" sz="1800" dirty="0" err="1" smtClean="0">
                <a:solidFill>
                  <a:srgbClr val="FF0000"/>
                </a:solidFill>
                <a:latin typeface="Optima"/>
                <a:cs typeface="Optima"/>
              </a:rPr>
              <a:t>α</a:t>
            </a:r>
            <a:endParaRPr lang="en-US" sz="1800" dirty="0" smtClean="0">
              <a:solidFill>
                <a:srgbClr val="FF0000"/>
              </a:solidFill>
              <a:latin typeface="Optima"/>
              <a:cs typeface="Optima"/>
            </a:endParaRPr>
          </a:p>
          <a:p>
            <a:pPr>
              <a:buNone/>
            </a:pPr>
            <a:r>
              <a:rPr lang="en-US" sz="1800" dirty="0" smtClean="0">
                <a:latin typeface="Optima"/>
                <a:cs typeface="Optima"/>
              </a:rPr>
              <a:t>Let  </a:t>
            </a:r>
            <a:r>
              <a:rPr lang="en-US" sz="1800" dirty="0" err="1" smtClean="0">
                <a:solidFill>
                  <a:srgbClr val="FF0000"/>
                </a:solidFill>
                <a:latin typeface="Optima"/>
                <a:cs typeface="Optima"/>
              </a:rPr>
              <a:t>r</a:t>
            </a:r>
            <a:r>
              <a:rPr lang="en-US" sz="1800" dirty="0" smtClean="0">
                <a:latin typeface="Optima"/>
                <a:cs typeface="Optima"/>
              </a:rPr>
              <a:t>  be rate of usage.  Then </a:t>
            </a:r>
            <a:r>
              <a:rPr lang="en-US" sz="1800" dirty="0" err="1" smtClean="0">
                <a:solidFill>
                  <a:srgbClr val="FF0000"/>
                </a:solidFill>
                <a:latin typeface="Optima"/>
                <a:cs typeface="Optima"/>
              </a:rPr>
              <a:t>α</a:t>
            </a:r>
            <a:r>
              <a:rPr lang="en-US" sz="1800" dirty="0" smtClean="0">
                <a:latin typeface="Optima"/>
                <a:cs typeface="Optima"/>
              </a:rPr>
              <a:t> = 1 – exp(-</a:t>
            </a:r>
            <a:r>
              <a:rPr lang="en-US" sz="1800" dirty="0" err="1" smtClean="0">
                <a:solidFill>
                  <a:srgbClr val="FF0000"/>
                </a:solidFill>
                <a:latin typeface="Optima"/>
                <a:cs typeface="Optima"/>
              </a:rPr>
              <a:t>r</a:t>
            </a:r>
            <a:r>
              <a:rPr lang="en-US" sz="1800" dirty="0" smtClean="0">
                <a:latin typeface="Optima"/>
                <a:cs typeface="Optima"/>
              </a:rPr>
              <a:t>)  or  </a:t>
            </a:r>
            <a:r>
              <a:rPr lang="en-US" sz="1800" dirty="0" err="1" smtClean="0">
                <a:solidFill>
                  <a:srgbClr val="FF0000"/>
                </a:solidFill>
                <a:latin typeface="Optima"/>
                <a:cs typeface="Optima"/>
              </a:rPr>
              <a:t>r</a:t>
            </a:r>
            <a:r>
              <a:rPr lang="en-US" sz="1800" dirty="0" smtClean="0">
                <a:latin typeface="Optima"/>
                <a:cs typeface="Optima"/>
              </a:rPr>
              <a:t> = log(1-</a:t>
            </a:r>
            <a:r>
              <a:rPr lang="en-US" sz="1800" dirty="0" smtClean="0">
                <a:solidFill>
                  <a:srgbClr val="FF0000"/>
                </a:solidFill>
                <a:latin typeface="Optima"/>
                <a:cs typeface="Optima"/>
              </a:rPr>
              <a:t>α</a:t>
            </a:r>
            <a:r>
              <a:rPr lang="en-US" sz="1800" dirty="0" smtClean="0">
                <a:latin typeface="Optima"/>
                <a:cs typeface="Optima"/>
              </a:rPr>
              <a:t>)</a:t>
            </a:r>
          </a:p>
          <a:p>
            <a:pPr>
              <a:buNone/>
            </a:pPr>
            <a:r>
              <a:rPr lang="en-US" sz="1800" dirty="0" smtClean="0">
                <a:latin typeface="Optima"/>
                <a:cs typeface="Optima"/>
              </a:rPr>
              <a:t>Number of times a PCR copy is sequenced: Poisson( </a:t>
            </a:r>
            <a:r>
              <a:rPr lang="en-US" sz="1800" dirty="0" err="1" smtClean="0">
                <a:solidFill>
                  <a:srgbClr val="FF0000"/>
                </a:solidFill>
                <a:latin typeface="Optima"/>
                <a:cs typeface="Optima"/>
              </a:rPr>
              <a:t>r</a:t>
            </a:r>
            <a:r>
              <a:rPr lang="en-US" sz="1800" dirty="0" smtClean="0">
                <a:solidFill>
                  <a:srgbClr val="FF0000"/>
                </a:solidFill>
                <a:latin typeface="Optima"/>
                <a:cs typeface="Optima"/>
              </a:rPr>
              <a:t> </a:t>
            </a:r>
            <a:r>
              <a:rPr lang="en-US" sz="1800" dirty="0" smtClean="0">
                <a:latin typeface="Optima"/>
                <a:cs typeface="Optima"/>
              </a:rPr>
              <a:t>)</a:t>
            </a:r>
          </a:p>
          <a:p>
            <a:pPr>
              <a:buNone/>
            </a:pPr>
            <a:endParaRPr lang="en-US" sz="1800" dirty="0" smtClean="0">
              <a:latin typeface="Optima"/>
              <a:cs typeface="Optima"/>
            </a:endParaRPr>
          </a:p>
          <a:p>
            <a:pPr>
              <a:buNone/>
            </a:pPr>
            <a:endParaRPr lang="en-US" sz="1800" dirty="0" smtClean="0">
              <a:latin typeface="Optima"/>
              <a:cs typeface="Optima"/>
            </a:endParaRPr>
          </a:p>
          <a:p>
            <a:pPr>
              <a:buNone/>
            </a:pPr>
            <a:endParaRPr lang="en-US" sz="1800" dirty="0" smtClean="0">
              <a:latin typeface="Optima"/>
              <a:cs typeface="Optima"/>
            </a:endParaRPr>
          </a:p>
          <a:p>
            <a:pPr>
              <a:buNone/>
            </a:pPr>
            <a:endParaRPr lang="en-US" sz="1800" dirty="0" smtClean="0">
              <a:latin typeface="Optima"/>
              <a:cs typeface="Optima"/>
            </a:endParaRPr>
          </a:p>
          <a:p>
            <a:pPr>
              <a:buNone/>
            </a:pPr>
            <a:endParaRPr lang="en-US" sz="1800" dirty="0" smtClean="0">
              <a:latin typeface="Optima"/>
              <a:cs typeface="Optima"/>
            </a:endParaRPr>
          </a:p>
          <a:p>
            <a:pPr>
              <a:buNone/>
            </a:pPr>
            <a:r>
              <a:rPr lang="en-US" sz="1800" dirty="0" smtClean="0">
                <a:latin typeface="Optima"/>
                <a:cs typeface="Optima"/>
              </a:rPr>
              <a:t>Expected number of reads sequenced:  </a:t>
            </a:r>
            <a:r>
              <a:rPr lang="en-US" sz="1800" i="1" dirty="0" smtClean="0">
                <a:solidFill>
                  <a:srgbClr val="008000"/>
                </a:solidFill>
                <a:latin typeface="Optima"/>
                <a:cs typeface="Optima"/>
              </a:rPr>
              <a:t>N</a:t>
            </a:r>
            <a:r>
              <a:rPr lang="en-US" sz="1800" dirty="0" smtClean="0">
                <a:latin typeface="Optima"/>
                <a:cs typeface="Optima"/>
              </a:rPr>
              <a:t> </a:t>
            </a:r>
            <a:r>
              <a:rPr lang="en-US" sz="1800" dirty="0" err="1" smtClean="0">
                <a:solidFill>
                  <a:srgbClr val="FF0000"/>
                </a:solidFill>
                <a:latin typeface="Optima"/>
                <a:cs typeface="Optima"/>
              </a:rPr>
              <a:t>α</a:t>
            </a:r>
            <a:r>
              <a:rPr lang="en-US" sz="1800" dirty="0" smtClean="0">
                <a:latin typeface="Optima"/>
                <a:cs typeface="Optima"/>
              </a:rPr>
              <a:t> </a:t>
            </a:r>
          </a:p>
          <a:p>
            <a:pPr>
              <a:buNone/>
            </a:pPr>
            <a:r>
              <a:rPr lang="en-US" sz="1800" dirty="0" smtClean="0">
                <a:latin typeface="Optima"/>
                <a:cs typeface="Optima"/>
              </a:rPr>
              <a:t>Expected number of duplicates:            </a:t>
            </a:r>
            <a:r>
              <a:rPr lang="en-US" sz="1800" i="1" dirty="0" smtClean="0">
                <a:solidFill>
                  <a:srgbClr val="008000"/>
                </a:solidFill>
                <a:latin typeface="Optima"/>
                <a:cs typeface="Optima"/>
              </a:rPr>
              <a:t>N</a:t>
            </a:r>
            <a:r>
              <a:rPr lang="en-US" sz="1800" dirty="0" smtClean="0">
                <a:latin typeface="Optima"/>
                <a:cs typeface="Optima"/>
              </a:rPr>
              <a:t> (e</a:t>
            </a:r>
            <a:r>
              <a:rPr lang="en-US" sz="1800" baseline="30000" dirty="0" smtClean="0">
                <a:latin typeface="Optima"/>
                <a:cs typeface="Optima"/>
              </a:rPr>
              <a:t>-</a:t>
            </a:r>
            <a:r>
              <a:rPr lang="en-US" sz="1800" baseline="30000" dirty="0" smtClean="0">
                <a:solidFill>
                  <a:srgbClr val="FF0000"/>
                </a:solidFill>
                <a:latin typeface="Optima"/>
                <a:cs typeface="Optima"/>
              </a:rPr>
              <a:t>r</a:t>
            </a:r>
            <a:r>
              <a:rPr lang="en-US" sz="1800" dirty="0" smtClean="0">
                <a:solidFill>
                  <a:srgbClr val="000000"/>
                </a:solidFill>
                <a:latin typeface="Optima"/>
                <a:cs typeface="Optima"/>
              </a:rPr>
              <a:t>-1+</a:t>
            </a:r>
            <a:r>
              <a:rPr lang="en-US" sz="1800" dirty="0" smtClean="0">
                <a:solidFill>
                  <a:srgbClr val="FF0000"/>
                </a:solidFill>
                <a:latin typeface="Optima"/>
                <a:cs typeface="Optima"/>
              </a:rPr>
              <a:t>r</a:t>
            </a:r>
            <a:r>
              <a:rPr lang="en-US" sz="1800" dirty="0" smtClean="0">
                <a:latin typeface="Optima"/>
                <a:cs typeface="Optima"/>
              </a:rPr>
              <a:t>)</a:t>
            </a:r>
          </a:p>
          <a:p>
            <a:pPr>
              <a:buNone/>
            </a:pPr>
            <a:r>
              <a:rPr lang="en-US" sz="1800" dirty="0" smtClean="0">
                <a:solidFill>
                  <a:srgbClr val="000000"/>
                </a:solidFill>
                <a:latin typeface="Optima"/>
                <a:cs typeface="Optima"/>
              </a:rPr>
              <a:t>As a fraction of all reads sequenced: </a:t>
            </a:r>
            <a:br>
              <a:rPr lang="en-US" sz="1800" dirty="0" smtClean="0">
                <a:solidFill>
                  <a:srgbClr val="000000"/>
                </a:solidFill>
                <a:latin typeface="Optima"/>
                <a:cs typeface="Optima"/>
              </a:rPr>
            </a:br>
            <a:r>
              <a:rPr lang="en-US" sz="1800" dirty="0" smtClean="0">
                <a:solidFill>
                  <a:srgbClr val="000000"/>
                </a:solidFill>
                <a:latin typeface="Optima"/>
                <a:cs typeface="Optima"/>
              </a:rPr>
              <a:t> </a:t>
            </a:r>
          </a:p>
          <a:p>
            <a:pPr>
              <a:buNone/>
            </a:pPr>
            <a:r>
              <a:rPr lang="en-US" sz="1800" dirty="0" smtClean="0">
                <a:solidFill>
                  <a:srgbClr val="000000"/>
                </a:solidFill>
                <a:latin typeface="Optima"/>
                <a:cs typeface="Optima"/>
              </a:rPr>
              <a:t>	</a:t>
            </a:r>
            <a:r>
              <a:rPr lang="en-US" sz="1800" dirty="0" err="1" smtClean="0">
                <a:solidFill>
                  <a:srgbClr val="FF0000"/>
                </a:solidFill>
                <a:latin typeface="Optima"/>
                <a:cs typeface="Optima"/>
              </a:rPr>
              <a:t>δ</a:t>
            </a:r>
            <a:r>
              <a:rPr lang="en-US" sz="1800" dirty="0" smtClean="0">
                <a:solidFill>
                  <a:srgbClr val="FF0000"/>
                </a:solidFill>
                <a:latin typeface="Optima"/>
                <a:cs typeface="Optima"/>
              </a:rPr>
              <a:t>      </a:t>
            </a:r>
            <a:r>
              <a:rPr lang="en-US" sz="1800" dirty="0" smtClean="0">
                <a:latin typeface="Optima"/>
                <a:cs typeface="Optima"/>
              </a:rPr>
              <a:t>=</a:t>
            </a:r>
            <a:r>
              <a:rPr lang="en-US" sz="1800" dirty="0" smtClean="0">
                <a:solidFill>
                  <a:srgbClr val="FF0000"/>
                </a:solidFill>
                <a:latin typeface="Optima"/>
                <a:cs typeface="Optima"/>
              </a:rPr>
              <a:t>      </a:t>
            </a:r>
            <a:r>
              <a:rPr lang="en-US" sz="1800" dirty="0" smtClean="0">
                <a:solidFill>
                  <a:srgbClr val="000000"/>
                </a:solidFill>
                <a:latin typeface="Optima"/>
                <a:cs typeface="Optima"/>
              </a:rPr>
              <a:t>(</a:t>
            </a:r>
            <a:r>
              <a:rPr lang="en-US" sz="1800" dirty="0" smtClean="0">
                <a:latin typeface="Optima"/>
                <a:cs typeface="Optima"/>
              </a:rPr>
              <a:t>e</a:t>
            </a:r>
            <a:r>
              <a:rPr lang="en-US" sz="1800" baseline="30000" dirty="0" smtClean="0">
                <a:latin typeface="Optima"/>
                <a:cs typeface="Optima"/>
              </a:rPr>
              <a:t>-</a:t>
            </a:r>
            <a:r>
              <a:rPr lang="en-US" sz="1800" baseline="30000" dirty="0" smtClean="0">
                <a:solidFill>
                  <a:srgbClr val="FF0000"/>
                </a:solidFill>
                <a:latin typeface="Optima"/>
                <a:cs typeface="Optima"/>
              </a:rPr>
              <a:t>r</a:t>
            </a:r>
            <a:r>
              <a:rPr lang="en-US" sz="1800" dirty="0" smtClean="0">
                <a:solidFill>
                  <a:srgbClr val="000000"/>
                </a:solidFill>
                <a:latin typeface="Optima"/>
                <a:cs typeface="Optima"/>
              </a:rPr>
              <a:t>-1+</a:t>
            </a:r>
            <a:r>
              <a:rPr lang="en-US" sz="1800" dirty="0" smtClean="0">
                <a:solidFill>
                  <a:srgbClr val="FF0000"/>
                </a:solidFill>
                <a:latin typeface="Optima"/>
                <a:cs typeface="Optima"/>
              </a:rPr>
              <a:t>r</a:t>
            </a:r>
            <a:r>
              <a:rPr lang="en-US" sz="1800" dirty="0" smtClean="0">
                <a:solidFill>
                  <a:srgbClr val="000000"/>
                </a:solidFill>
                <a:latin typeface="Optima"/>
                <a:cs typeface="Optima"/>
              </a:rPr>
              <a:t>)/</a:t>
            </a:r>
            <a:r>
              <a:rPr lang="en-US" sz="1800" dirty="0" smtClean="0">
                <a:solidFill>
                  <a:srgbClr val="FF0000"/>
                </a:solidFill>
                <a:latin typeface="Optima"/>
                <a:cs typeface="Optima"/>
              </a:rPr>
              <a:t>α  </a:t>
            </a:r>
            <a:r>
              <a:rPr lang="en-US" sz="1800" dirty="0" smtClean="0">
                <a:solidFill>
                  <a:srgbClr val="000000"/>
                </a:solidFill>
                <a:latin typeface="Optima"/>
                <a:cs typeface="Optima"/>
              </a:rPr>
              <a:t>     =      ½ </a:t>
            </a:r>
            <a:r>
              <a:rPr lang="en-US" sz="1800" dirty="0" err="1" smtClean="0">
                <a:solidFill>
                  <a:srgbClr val="FF0000"/>
                </a:solidFill>
                <a:latin typeface="Optima"/>
                <a:cs typeface="Optima"/>
              </a:rPr>
              <a:t>α</a:t>
            </a:r>
            <a:r>
              <a:rPr lang="en-US" sz="1800" dirty="0" smtClean="0">
                <a:solidFill>
                  <a:srgbClr val="000000"/>
                </a:solidFill>
                <a:latin typeface="Optima"/>
                <a:cs typeface="Optima"/>
              </a:rPr>
              <a:t> + …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81000" y="3078480"/>
          <a:ext cx="7242048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7008"/>
                <a:gridCol w="1207008"/>
                <a:gridCol w="1207008"/>
                <a:gridCol w="1207008"/>
                <a:gridCol w="1207008"/>
                <a:gridCol w="120700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solidFill>
                            <a:srgbClr val="000000"/>
                          </a:solidFill>
                          <a:latin typeface="Optima"/>
                          <a:cs typeface="Optima"/>
                        </a:rPr>
                        <a:t>n</a:t>
                      </a:r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Optima"/>
                          <a:cs typeface="Optima"/>
                        </a:rPr>
                        <a:t> =</a:t>
                      </a:r>
                      <a:endParaRPr lang="en-US" sz="1600" dirty="0">
                        <a:solidFill>
                          <a:srgbClr val="000000"/>
                        </a:solidFill>
                        <a:latin typeface="Optima"/>
                        <a:cs typeface="Opti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Optima"/>
                          <a:cs typeface="Optima"/>
                        </a:rPr>
                        <a:t>0</a:t>
                      </a:r>
                      <a:endParaRPr lang="en-US" sz="1600" dirty="0">
                        <a:solidFill>
                          <a:srgbClr val="000000"/>
                        </a:solidFill>
                        <a:latin typeface="Optima"/>
                        <a:cs typeface="Opti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Optima"/>
                          <a:cs typeface="Optima"/>
                        </a:rPr>
                        <a:t>1</a:t>
                      </a:r>
                      <a:endParaRPr lang="en-US" sz="1600" dirty="0">
                        <a:solidFill>
                          <a:srgbClr val="000000"/>
                        </a:solidFill>
                        <a:latin typeface="Optima"/>
                        <a:cs typeface="Opti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Optima"/>
                          <a:cs typeface="Optima"/>
                        </a:rPr>
                        <a:t>2</a:t>
                      </a:r>
                      <a:endParaRPr lang="en-US" sz="1600" dirty="0">
                        <a:solidFill>
                          <a:srgbClr val="000000"/>
                        </a:solidFill>
                        <a:latin typeface="Optima"/>
                        <a:cs typeface="Opti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Optima"/>
                          <a:cs typeface="Optima"/>
                        </a:rPr>
                        <a:t>3</a:t>
                      </a:r>
                      <a:endParaRPr lang="en-US" sz="1600" dirty="0">
                        <a:solidFill>
                          <a:srgbClr val="000000"/>
                        </a:solidFill>
                        <a:latin typeface="Optima"/>
                        <a:cs typeface="Opti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Optima"/>
                          <a:cs typeface="Optima"/>
                        </a:rPr>
                        <a:t>…</a:t>
                      </a:r>
                      <a:endParaRPr lang="en-US" sz="1600" dirty="0">
                        <a:solidFill>
                          <a:srgbClr val="000000"/>
                        </a:solidFill>
                        <a:latin typeface="Optima"/>
                        <a:cs typeface="Optima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Optima"/>
                          <a:cs typeface="Optima"/>
                        </a:rPr>
                        <a:t>Poisson</a:t>
                      </a:r>
                      <a:endParaRPr lang="en-US" sz="1600" dirty="0">
                        <a:latin typeface="Optima"/>
                        <a:cs typeface="Opti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Optima"/>
                          <a:cs typeface="Optima"/>
                        </a:rPr>
                        <a:t>e</a:t>
                      </a:r>
                      <a:r>
                        <a:rPr lang="en-US" sz="1600" baseline="30000" dirty="0" err="1" smtClean="0">
                          <a:latin typeface="Optima"/>
                          <a:cs typeface="Optima"/>
                        </a:rPr>
                        <a:t>-</a:t>
                      </a:r>
                      <a:r>
                        <a:rPr lang="en-US" sz="1600" baseline="30000" dirty="0" err="1" smtClean="0">
                          <a:solidFill>
                            <a:srgbClr val="FF0000"/>
                          </a:solidFill>
                          <a:latin typeface="Optima"/>
                          <a:cs typeface="Optima"/>
                        </a:rPr>
                        <a:t>r</a:t>
                      </a:r>
                      <a:endParaRPr lang="en-US" sz="1600" baseline="30000" dirty="0">
                        <a:latin typeface="Optima"/>
                        <a:cs typeface="Opti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 smtClean="0">
                          <a:solidFill>
                            <a:srgbClr val="FF0000"/>
                          </a:solidFill>
                          <a:latin typeface="Optima"/>
                          <a:cs typeface="Optima"/>
                        </a:rPr>
                        <a:t>r</a:t>
                      </a:r>
                      <a:r>
                        <a:rPr lang="en-US" sz="1600" dirty="0" smtClean="0">
                          <a:solidFill>
                            <a:srgbClr val="FF0000"/>
                          </a:solidFill>
                          <a:latin typeface="Optima"/>
                          <a:cs typeface="Optima"/>
                        </a:rPr>
                        <a:t> </a:t>
                      </a:r>
                      <a:r>
                        <a:rPr lang="en-US" sz="1600" dirty="0" err="1" smtClean="0">
                          <a:latin typeface="Optima"/>
                          <a:cs typeface="Optima"/>
                        </a:rPr>
                        <a:t>e</a:t>
                      </a:r>
                      <a:r>
                        <a:rPr lang="en-US" sz="1600" baseline="30000" dirty="0" err="1" smtClean="0">
                          <a:latin typeface="Optima"/>
                          <a:cs typeface="Optima"/>
                        </a:rPr>
                        <a:t>-</a:t>
                      </a:r>
                      <a:r>
                        <a:rPr lang="en-US" sz="1600" baseline="30000" dirty="0" err="1" smtClean="0">
                          <a:solidFill>
                            <a:srgbClr val="FF0000"/>
                          </a:solidFill>
                          <a:latin typeface="Optima"/>
                          <a:cs typeface="Optima"/>
                        </a:rPr>
                        <a:t>r</a:t>
                      </a:r>
                      <a:endParaRPr lang="en-US" sz="1600" baseline="30000" dirty="0" smtClean="0">
                        <a:latin typeface="Optima"/>
                        <a:cs typeface="Opti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rgbClr val="FF0000"/>
                          </a:solidFill>
                          <a:latin typeface="Optima"/>
                          <a:cs typeface="Optima"/>
                        </a:rPr>
                        <a:t>r</a:t>
                      </a:r>
                      <a:r>
                        <a:rPr lang="en-US" sz="1600" baseline="30000" dirty="0" smtClean="0">
                          <a:solidFill>
                            <a:schemeClr val="tx1"/>
                          </a:solidFill>
                          <a:latin typeface="Optima"/>
                          <a:cs typeface="Optima"/>
                        </a:rPr>
                        <a:t>2</a:t>
                      </a:r>
                      <a:r>
                        <a:rPr lang="en-US" sz="1600" dirty="0" smtClean="0">
                          <a:solidFill>
                            <a:srgbClr val="FF0000"/>
                          </a:solidFill>
                          <a:latin typeface="Optima"/>
                          <a:cs typeface="Optima"/>
                        </a:rPr>
                        <a:t> </a:t>
                      </a:r>
                      <a:r>
                        <a:rPr lang="en-US" sz="1600" dirty="0" smtClean="0">
                          <a:latin typeface="Optima"/>
                          <a:cs typeface="Optima"/>
                        </a:rPr>
                        <a:t>e</a:t>
                      </a:r>
                      <a:r>
                        <a:rPr lang="en-US" sz="1600" baseline="30000" dirty="0" smtClean="0">
                          <a:latin typeface="Optima"/>
                          <a:cs typeface="Optima"/>
                        </a:rPr>
                        <a:t>-</a:t>
                      </a:r>
                      <a:r>
                        <a:rPr lang="en-US" sz="1600" baseline="30000" dirty="0" smtClean="0">
                          <a:solidFill>
                            <a:srgbClr val="FF0000"/>
                          </a:solidFill>
                          <a:latin typeface="Optima"/>
                          <a:cs typeface="Optima"/>
                        </a:rPr>
                        <a:t>r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  <a:latin typeface="Optima"/>
                          <a:cs typeface="Optima"/>
                        </a:rPr>
                        <a:t>/2</a:t>
                      </a:r>
                      <a:endParaRPr lang="en-US" sz="1600" baseline="30000" dirty="0" smtClean="0">
                        <a:solidFill>
                          <a:srgbClr val="000000"/>
                        </a:solidFill>
                        <a:latin typeface="Optima"/>
                        <a:cs typeface="Opti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rgbClr val="FF0000"/>
                          </a:solidFill>
                          <a:latin typeface="Optima"/>
                          <a:cs typeface="Optima"/>
                        </a:rPr>
                        <a:t>r</a:t>
                      </a:r>
                      <a:r>
                        <a:rPr lang="en-US" sz="1600" baseline="30000" dirty="0" smtClean="0">
                          <a:solidFill>
                            <a:schemeClr val="tx1"/>
                          </a:solidFill>
                          <a:latin typeface="Optima"/>
                          <a:cs typeface="Optima"/>
                        </a:rPr>
                        <a:t>3</a:t>
                      </a:r>
                      <a:r>
                        <a:rPr lang="en-US" sz="1600" dirty="0" smtClean="0">
                          <a:solidFill>
                            <a:srgbClr val="FF0000"/>
                          </a:solidFill>
                          <a:latin typeface="Optima"/>
                          <a:cs typeface="Optima"/>
                        </a:rPr>
                        <a:t> </a:t>
                      </a:r>
                      <a:r>
                        <a:rPr lang="en-US" sz="1600" dirty="0" smtClean="0">
                          <a:latin typeface="Optima"/>
                          <a:cs typeface="Optima"/>
                        </a:rPr>
                        <a:t>e</a:t>
                      </a:r>
                      <a:r>
                        <a:rPr lang="en-US" sz="1600" baseline="30000" dirty="0" smtClean="0">
                          <a:latin typeface="Optima"/>
                          <a:cs typeface="Optima"/>
                        </a:rPr>
                        <a:t>-</a:t>
                      </a:r>
                      <a:r>
                        <a:rPr lang="en-US" sz="1600" baseline="30000" dirty="0" smtClean="0">
                          <a:solidFill>
                            <a:srgbClr val="FF0000"/>
                          </a:solidFill>
                          <a:latin typeface="Optima"/>
                          <a:cs typeface="Optima"/>
                        </a:rPr>
                        <a:t>r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  <a:latin typeface="Optima"/>
                          <a:cs typeface="Optima"/>
                        </a:rPr>
                        <a:t>/6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  <a:latin typeface="Optima"/>
                          <a:cs typeface="Optima"/>
                        </a:rPr>
                        <a:t>…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Optima"/>
                          <a:cs typeface="Optima"/>
                        </a:rPr>
                        <a:t>Duplicates:</a:t>
                      </a:r>
                      <a:endParaRPr lang="en-US" sz="1600" dirty="0">
                        <a:latin typeface="Optima"/>
                        <a:cs typeface="Opti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Optima"/>
                          <a:cs typeface="Optima"/>
                        </a:rPr>
                        <a:t>0</a:t>
                      </a:r>
                      <a:endParaRPr lang="en-US" sz="1600" dirty="0">
                        <a:latin typeface="Optima"/>
                        <a:cs typeface="Opti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Optima"/>
                          <a:cs typeface="Optima"/>
                        </a:rPr>
                        <a:t>0</a:t>
                      </a:r>
                      <a:endParaRPr lang="en-US" sz="1600" dirty="0">
                        <a:latin typeface="Optima"/>
                        <a:cs typeface="Opti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Optima"/>
                          <a:cs typeface="Optima"/>
                        </a:rPr>
                        <a:t>1</a:t>
                      </a:r>
                      <a:endParaRPr lang="en-US" sz="1600" dirty="0">
                        <a:latin typeface="Optima"/>
                        <a:cs typeface="Opti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Optima"/>
                          <a:cs typeface="Optima"/>
                        </a:rPr>
                        <a:t>2</a:t>
                      </a:r>
                      <a:endParaRPr lang="en-US" sz="1600" dirty="0">
                        <a:latin typeface="Optima"/>
                        <a:cs typeface="Opti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Optima"/>
                          <a:cs typeface="Optima"/>
                        </a:rPr>
                        <a:t>…</a:t>
                      </a:r>
                      <a:endParaRPr lang="en-US" sz="1600" dirty="0">
                        <a:latin typeface="Optima"/>
                        <a:cs typeface="Optima"/>
                      </a:endParaRPr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59" name="Group 58"/>
          <p:cNvGrpSpPr/>
          <p:nvPr/>
        </p:nvGrpSpPr>
        <p:grpSpPr>
          <a:xfrm>
            <a:off x="7899399" y="1439332"/>
            <a:ext cx="1100477" cy="4953000"/>
            <a:chOff x="7571372" y="1667932"/>
            <a:chExt cx="1100477" cy="4953000"/>
          </a:xfrm>
        </p:grpSpPr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2"/>
            <a:srcRect l="11340" r="11340"/>
            <a:stretch>
              <a:fillRect/>
            </a:stretch>
          </p:blipFill>
          <p:spPr>
            <a:xfrm>
              <a:off x="7571372" y="1667932"/>
              <a:ext cx="1100477" cy="4953000"/>
            </a:xfrm>
            <a:prstGeom prst="rect">
              <a:avLst/>
            </a:prstGeom>
          </p:spPr>
        </p:pic>
        <p:sp>
          <p:nvSpPr>
            <p:cNvPr id="61" name="Oval 60"/>
            <p:cNvSpPr>
              <a:spLocks noChangeAspect="1"/>
            </p:cNvSpPr>
            <p:nvPr/>
          </p:nvSpPr>
          <p:spPr>
            <a:xfrm>
              <a:off x="7914201" y="4612200"/>
              <a:ext cx="36000" cy="36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/>
            <p:cNvSpPr>
              <a:spLocks noChangeAspect="1"/>
            </p:cNvSpPr>
            <p:nvPr/>
          </p:nvSpPr>
          <p:spPr>
            <a:xfrm>
              <a:off x="8070860" y="4536000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/>
            <p:cNvSpPr>
              <a:spLocks noChangeAspect="1"/>
            </p:cNvSpPr>
            <p:nvPr/>
          </p:nvSpPr>
          <p:spPr>
            <a:xfrm>
              <a:off x="7952332" y="4688400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/>
            <p:cNvSpPr>
              <a:spLocks noChangeAspect="1"/>
            </p:cNvSpPr>
            <p:nvPr/>
          </p:nvSpPr>
          <p:spPr>
            <a:xfrm>
              <a:off x="8121665" y="4756135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/>
            <p:cNvSpPr>
              <a:spLocks noChangeAspect="1"/>
            </p:cNvSpPr>
            <p:nvPr/>
          </p:nvSpPr>
          <p:spPr>
            <a:xfrm>
              <a:off x="8206333" y="4654540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/>
            <p:cNvSpPr>
              <a:spLocks noChangeAspect="1"/>
            </p:cNvSpPr>
            <p:nvPr/>
          </p:nvSpPr>
          <p:spPr>
            <a:xfrm>
              <a:off x="8189403" y="4502146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/>
            <p:cNvSpPr>
              <a:spLocks noChangeAspect="1"/>
            </p:cNvSpPr>
            <p:nvPr/>
          </p:nvSpPr>
          <p:spPr>
            <a:xfrm>
              <a:off x="8240205" y="4857742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/>
            <p:cNvSpPr>
              <a:spLocks noChangeAspect="1"/>
            </p:cNvSpPr>
            <p:nvPr/>
          </p:nvSpPr>
          <p:spPr>
            <a:xfrm>
              <a:off x="7969280" y="4840812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/>
            <p:cNvSpPr>
              <a:spLocks noChangeAspect="1"/>
            </p:cNvSpPr>
            <p:nvPr/>
          </p:nvSpPr>
          <p:spPr>
            <a:xfrm>
              <a:off x="7901551" y="4993212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/>
            <p:cNvSpPr>
              <a:spLocks noChangeAspect="1"/>
            </p:cNvSpPr>
            <p:nvPr/>
          </p:nvSpPr>
          <p:spPr>
            <a:xfrm>
              <a:off x="8070884" y="4993215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/>
            <p:cNvSpPr>
              <a:spLocks noChangeAspect="1"/>
            </p:cNvSpPr>
            <p:nvPr/>
          </p:nvSpPr>
          <p:spPr>
            <a:xfrm>
              <a:off x="8223284" y="5010151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/>
            <p:cNvSpPr>
              <a:spLocks noChangeAspect="1"/>
            </p:cNvSpPr>
            <p:nvPr/>
          </p:nvSpPr>
          <p:spPr>
            <a:xfrm>
              <a:off x="7952359" y="5179484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/>
            <p:cNvSpPr>
              <a:spLocks noChangeAspect="1"/>
            </p:cNvSpPr>
            <p:nvPr/>
          </p:nvSpPr>
          <p:spPr>
            <a:xfrm>
              <a:off x="8119528" y="5162554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/>
            <p:cNvSpPr>
              <a:spLocks noChangeAspect="1"/>
            </p:cNvSpPr>
            <p:nvPr/>
          </p:nvSpPr>
          <p:spPr>
            <a:xfrm>
              <a:off x="8288861" y="5196423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/>
            <p:cNvSpPr>
              <a:spLocks noChangeAspect="1"/>
            </p:cNvSpPr>
            <p:nvPr/>
          </p:nvSpPr>
          <p:spPr>
            <a:xfrm>
              <a:off x="8187266" y="5314957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/>
            <p:cNvSpPr>
              <a:spLocks noChangeAspect="1"/>
            </p:cNvSpPr>
            <p:nvPr/>
          </p:nvSpPr>
          <p:spPr>
            <a:xfrm>
              <a:off x="8017939" y="5314960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/>
            <p:cNvSpPr>
              <a:spLocks noChangeAspect="1"/>
            </p:cNvSpPr>
            <p:nvPr/>
          </p:nvSpPr>
          <p:spPr>
            <a:xfrm>
              <a:off x="7806260" y="5221800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/>
            <p:cNvSpPr>
              <a:spLocks noChangeAspect="1"/>
            </p:cNvSpPr>
            <p:nvPr/>
          </p:nvSpPr>
          <p:spPr>
            <a:xfrm>
              <a:off x="7907861" y="5374200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/>
            <p:cNvSpPr>
              <a:spLocks noChangeAspect="1"/>
            </p:cNvSpPr>
            <p:nvPr/>
          </p:nvSpPr>
          <p:spPr>
            <a:xfrm>
              <a:off x="7772400" y="5086342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/>
            <p:cNvSpPr>
              <a:spLocks noChangeAspect="1"/>
            </p:cNvSpPr>
            <p:nvPr/>
          </p:nvSpPr>
          <p:spPr>
            <a:xfrm>
              <a:off x="7840135" y="4900082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/>
            <p:cNvSpPr>
              <a:spLocks noChangeAspect="1"/>
            </p:cNvSpPr>
            <p:nvPr/>
          </p:nvSpPr>
          <p:spPr>
            <a:xfrm>
              <a:off x="7823205" y="4730755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/>
            <p:cNvSpPr>
              <a:spLocks noChangeAspect="1"/>
            </p:cNvSpPr>
            <p:nvPr/>
          </p:nvSpPr>
          <p:spPr>
            <a:xfrm>
              <a:off x="7842260" y="4500000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/>
            <p:cNvSpPr>
              <a:spLocks noChangeAspect="1"/>
            </p:cNvSpPr>
            <p:nvPr/>
          </p:nvSpPr>
          <p:spPr>
            <a:xfrm>
              <a:off x="7975605" y="4883155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/>
            <p:cNvSpPr>
              <a:spLocks noChangeAspect="1"/>
            </p:cNvSpPr>
            <p:nvPr/>
          </p:nvSpPr>
          <p:spPr>
            <a:xfrm>
              <a:off x="8070860" y="5526600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/>
            <p:cNvSpPr>
              <a:spLocks noChangeAspect="1"/>
            </p:cNvSpPr>
            <p:nvPr/>
          </p:nvSpPr>
          <p:spPr>
            <a:xfrm>
              <a:off x="7952332" y="5679000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/>
            <p:cNvSpPr>
              <a:spLocks noChangeAspect="1"/>
            </p:cNvSpPr>
            <p:nvPr/>
          </p:nvSpPr>
          <p:spPr>
            <a:xfrm>
              <a:off x="8121665" y="5746735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/>
            <p:cNvSpPr>
              <a:spLocks noChangeAspect="1"/>
            </p:cNvSpPr>
            <p:nvPr/>
          </p:nvSpPr>
          <p:spPr>
            <a:xfrm>
              <a:off x="8206333" y="5645140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/>
            <p:cNvSpPr>
              <a:spLocks noChangeAspect="1"/>
            </p:cNvSpPr>
            <p:nvPr/>
          </p:nvSpPr>
          <p:spPr>
            <a:xfrm>
              <a:off x="8189403" y="5492746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/>
            <p:cNvSpPr>
              <a:spLocks noChangeAspect="1"/>
            </p:cNvSpPr>
            <p:nvPr/>
          </p:nvSpPr>
          <p:spPr>
            <a:xfrm>
              <a:off x="8240205" y="5848342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/>
            <p:cNvSpPr>
              <a:spLocks noChangeAspect="1"/>
            </p:cNvSpPr>
            <p:nvPr/>
          </p:nvSpPr>
          <p:spPr>
            <a:xfrm>
              <a:off x="7969280" y="5831412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/>
            <p:cNvSpPr>
              <a:spLocks noChangeAspect="1"/>
            </p:cNvSpPr>
            <p:nvPr/>
          </p:nvSpPr>
          <p:spPr>
            <a:xfrm>
              <a:off x="7901551" y="5983812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/>
            <p:cNvSpPr>
              <a:spLocks noChangeAspect="1"/>
            </p:cNvSpPr>
            <p:nvPr/>
          </p:nvSpPr>
          <p:spPr>
            <a:xfrm>
              <a:off x="8070884" y="5983815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/>
            <p:cNvSpPr>
              <a:spLocks noChangeAspect="1"/>
            </p:cNvSpPr>
            <p:nvPr/>
          </p:nvSpPr>
          <p:spPr>
            <a:xfrm>
              <a:off x="8223284" y="6000751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/>
            <p:cNvSpPr>
              <a:spLocks noChangeAspect="1"/>
            </p:cNvSpPr>
            <p:nvPr/>
          </p:nvSpPr>
          <p:spPr>
            <a:xfrm>
              <a:off x="7952359" y="6170084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/>
            <p:cNvSpPr>
              <a:spLocks noChangeAspect="1"/>
            </p:cNvSpPr>
            <p:nvPr/>
          </p:nvSpPr>
          <p:spPr>
            <a:xfrm>
              <a:off x="8119528" y="6153154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/>
            <p:cNvSpPr>
              <a:spLocks noChangeAspect="1"/>
            </p:cNvSpPr>
            <p:nvPr/>
          </p:nvSpPr>
          <p:spPr>
            <a:xfrm>
              <a:off x="8288861" y="6187023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/>
            <p:cNvSpPr>
              <a:spLocks noChangeAspect="1"/>
            </p:cNvSpPr>
            <p:nvPr/>
          </p:nvSpPr>
          <p:spPr>
            <a:xfrm>
              <a:off x="8187266" y="6305557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/>
            <p:cNvSpPr>
              <a:spLocks noChangeAspect="1"/>
            </p:cNvSpPr>
            <p:nvPr/>
          </p:nvSpPr>
          <p:spPr>
            <a:xfrm>
              <a:off x="8017939" y="6305560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/>
            <p:cNvSpPr>
              <a:spLocks noChangeAspect="1"/>
            </p:cNvSpPr>
            <p:nvPr/>
          </p:nvSpPr>
          <p:spPr>
            <a:xfrm>
              <a:off x="7806260" y="6212400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/>
            <p:cNvSpPr>
              <a:spLocks noChangeAspect="1"/>
            </p:cNvSpPr>
            <p:nvPr/>
          </p:nvSpPr>
          <p:spPr>
            <a:xfrm>
              <a:off x="7907861" y="6364800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/>
            <p:cNvSpPr>
              <a:spLocks noChangeAspect="1"/>
            </p:cNvSpPr>
            <p:nvPr/>
          </p:nvSpPr>
          <p:spPr>
            <a:xfrm>
              <a:off x="7772400" y="6076942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/>
            <p:cNvSpPr>
              <a:spLocks noChangeAspect="1"/>
            </p:cNvSpPr>
            <p:nvPr/>
          </p:nvSpPr>
          <p:spPr>
            <a:xfrm>
              <a:off x="7840135" y="5890682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/>
            <p:cNvSpPr>
              <a:spLocks noChangeAspect="1"/>
            </p:cNvSpPr>
            <p:nvPr/>
          </p:nvSpPr>
          <p:spPr>
            <a:xfrm>
              <a:off x="7823205" y="5721355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/>
            <p:cNvSpPr>
              <a:spLocks noChangeAspect="1"/>
            </p:cNvSpPr>
            <p:nvPr/>
          </p:nvSpPr>
          <p:spPr>
            <a:xfrm>
              <a:off x="7842260" y="5490600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/>
            <p:cNvSpPr>
              <a:spLocks noChangeAspect="1"/>
            </p:cNvSpPr>
            <p:nvPr/>
          </p:nvSpPr>
          <p:spPr>
            <a:xfrm>
              <a:off x="7975605" y="5873755"/>
              <a:ext cx="36000" cy="36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/>
            <p:cNvSpPr>
              <a:spLocks noChangeAspect="1"/>
            </p:cNvSpPr>
            <p:nvPr/>
          </p:nvSpPr>
          <p:spPr>
            <a:xfrm>
              <a:off x="7812600" y="5033400"/>
              <a:ext cx="36000" cy="36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/>
            <p:cNvSpPr>
              <a:spLocks noChangeAspect="1"/>
            </p:cNvSpPr>
            <p:nvPr/>
          </p:nvSpPr>
          <p:spPr>
            <a:xfrm>
              <a:off x="8193600" y="4993200"/>
              <a:ext cx="36000" cy="36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/>
            <p:cNvSpPr>
              <a:spLocks noChangeAspect="1"/>
            </p:cNvSpPr>
            <p:nvPr/>
          </p:nvSpPr>
          <p:spPr>
            <a:xfrm>
              <a:off x="8001000" y="5643000"/>
              <a:ext cx="36000" cy="36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/>
            <p:cNvSpPr>
              <a:spLocks noChangeAspect="1"/>
            </p:cNvSpPr>
            <p:nvPr/>
          </p:nvSpPr>
          <p:spPr>
            <a:xfrm>
              <a:off x="8077200" y="5450400"/>
              <a:ext cx="36000" cy="36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/>
            <p:cNvSpPr>
              <a:spLocks noChangeAspect="1"/>
            </p:cNvSpPr>
            <p:nvPr/>
          </p:nvSpPr>
          <p:spPr>
            <a:xfrm>
              <a:off x="7772400" y="5871600"/>
              <a:ext cx="36000" cy="36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/>
            <p:cNvSpPr>
              <a:spLocks noChangeAspect="1"/>
            </p:cNvSpPr>
            <p:nvPr/>
          </p:nvSpPr>
          <p:spPr>
            <a:xfrm>
              <a:off x="8153400" y="6212400"/>
              <a:ext cx="36000" cy="36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914400" y="2667000"/>
            <a:ext cx="7772400" cy="1143000"/>
          </a:xfrm>
        </p:spPr>
        <p:txBody>
          <a:bodyPr/>
          <a:lstStyle/>
          <a:p>
            <a:pPr algn="ctr"/>
            <a:r>
              <a:rPr lang="en-US" dirty="0" smtClean="0"/>
              <a:t>Mapping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Mapping reads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600200"/>
            <a:ext cx="7772400" cy="45720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b="1" dirty="0" smtClean="0"/>
              <a:t>Mapping to a reference: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Often the first step in the processing of HT sequencing data.  </a:t>
            </a:r>
            <a:br>
              <a:rPr lang="en-US" dirty="0" smtClean="0"/>
            </a:br>
            <a:r>
              <a:rPr lang="en-US" dirty="0" smtClean="0"/>
              <a:t>Similar to the sequence alignment problem, with some unique features:</a:t>
            </a:r>
            <a:br>
              <a:rPr lang="en-US" dirty="0" smtClean="0"/>
            </a:br>
            <a:endParaRPr lang="en-US" dirty="0" smtClean="0"/>
          </a:p>
          <a:p>
            <a:pPr lvl="1"/>
            <a:r>
              <a:rPr lang="en-US" dirty="0" smtClean="0"/>
              <a:t>reads (query) are </a:t>
            </a:r>
            <a:r>
              <a:rPr lang="en-US" b="1" dirty="0" smtClean="0"/>
              <a:t>short</a:t>
            </a:r>
            <a:r>
              <a:rPr lang="en-US" dirty="0" smtClean="0"/>
              <a:t> (36 – 150 </a:t>
            </a:r>
            <a:r>
              <a:rPr lang="en-US" dirty="0" err="1" smtClean="0"/>
              <a:t>bp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reads have relatively many </a:t>
            </a:r>
            <a:r>
              <a:rPr lang="en-US" b="1" dirty="0" smtClean="0"/>
              <a:t>errors</a:t>
            </a:r>
            <a:r>
              <a:rPr lang="en-US" dirty="0" smtClean="0"/>
              <a:t> (but are annotated with quality scores)</a:t>
            </a:r>
          </a:p>
          <a:p>
            <a:pPr lvl="1"/>
            <a:r>
              <a:rPr lang="en-US" dirty="0" smtClean="0"/>
              <a:t>the target can be </a:t>
            </a:r>
            <a:r>
              <a:rPr lang="en-US" b="1" dirty="0" smtClean="0"/>
              <a:t>long</a:t>
            </a:r>
            <a:r>
              <a:rPr lang="en-US" dirty="0" smtClean="0"/>
              <a:t> (human: 3Gb)</a:t>
            </a:r>
          </a:p>
          <a:p>
            <a:pPr lvl="1"/>
            <a:r>
              <a:rPr lang="en-US" b="1" dirty="0" smtClean="0"/>
              <a:t>many</a:t>
            </a:r>
            <a:r>
              <a:rPr lang="en-US" dirty="0" smtClean="0"/>
              <a:t> (easily &gt;billion) reads to process</a:t>
            </a:r>
          </a:p>
          <a:p>
            <a:pPr lvl="1"/>
            <a:endParaRPr lang="en-US" dirty="0" smtClean="0"/>
          </a:p>
          <a:p>
            <a:pPr>
              <a:buNone/>
            </a:pPr>
            <a:r>
              <a:rPr lang="en-US" dirty="0" smtClean="0"/>
              <a:t>This has led to the development of “read </a:t>
            </a:r>
            <a:r>
              <a:rPr lang="en-US" dirty="0" err="1" smtClean="0"/>
              <a:t>mappers</a:t>
            </a:r>
            <a:r>
              <a:rPr lang="en-US" dirty="0" smtClean="0"/>
              <a:t>” :</a:t>
            </a:r>
          </a:p>
          <a:p>
            <a:pPr lvl="1"/>
            <a:r>
              <a:rPr lang="en-US" dirty="0" smtClean="0"/>
              <a:t>Focus on “placing” (mapping) the reads, not aligning them</a:t>
            </a:r>
          </a:p>
          <a:p>
            <a:pPr lvl="1"/>
            <a:r>
              <a:rPr lang="en-US" dirty="0" smtClean="0"/>
              <a:t>Focus on speed</a:t>
            </a:r>
          </a:p>
          <a:p>
            <a:pPr lvl="1"/>
            <a:endParaRPr lang="en-US" dirty="0" smtClean="0"/>
          </a:p>
          <a:p>
            <a:pPr>
              <a:buNone/>
            </a:pPr>
            <a:r>
              <a:rPr lang="en-US" dirty="0" smtClean="0"/>
              <a:t>Examples: BWA, </a:t>
            </a:r>
            <a:r>
              <a:rPr lang="en-US" dirty="0" err="1" smtClean="0"/>
              <a:t>Stampy</a:t>
            </a:r>
            <a:r>
              <a:rPr lang="en-US" dirty="0" smtClean="0"/>
              <a:t>, ELAND, </a:t>
            </a:r>
            <a:r>
              <a:rPr lang="en-US" dirty="0" err="1" smtClean="0"/>
              <a:t>Novoalign</a:t>
            </a:r>
            <a:r>
              <a:rPr lang="en-US" dirty="0" smtClean="0"/>
              <a:t>, MAQ, Bowtie, SOAP, …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Mapping reads – </a:t>
            </a:r>
            <a:r>
              <a:rPr lang="en-US" dirty="0" err="1" smtClean="0"/>
              <a:t>fastQ</a:t>
            </a:r>
            <a:r>
              <a:rPr lang="en-US" dirty="0" smtClean="0"/>
              <a:t> format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4419600"/>
            <a:ext cx="7772400" cy="20574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Base qualities: </a:t>
            </a:r>
            <a:r>
              <a:rPr lang="en-US" dirty="0" err="1" smtClean="0"/>
              <a:t>Phred</a:t>
            </a:r>
            <a:r>
              <a:rPr lang="en-US" dirty="0" smtClean="0"/>
              <a:t> scale  </a:t>
            </a:r>
          </a:p>
          <a:p>
            <a:pPr lvl="2"/>
            <a:r>
              <a:rPr lang="en-US" dirty="0" smtClean="0"/>
              <a:t>-10 * log</a:t>
            </a:r>
            <a:r>
              <a:rPr lang="en-US" baseline="-25000" dirty="0" smtClean="0"/>
              <a:t>10</a:t>
            </a:r>
            <a:r>
              <a:rPr lang="en-US" dirty="0" smtClean="0"/>
              <a:t>(probability of base error), e.g. “10” = 0.1    “30” = 0.001 etc</a:t>
            </a:r>
          </a:p>
          <a:p>
            <a:pPr lvl="2"/>
            <a:r>
              <a:rPr lang="en-US" dirty="0" err="1" smtClean="0"/>
              <a:t>Illumina</a:t>
            </a:r>
            <a:r>
              <a:rPr lang="en-US" dirty="0" smtClean="0"/>
              <a:t>: read often ends in low-quality tail (p~0.7, Q=2, encoded as </a:t>
            </a:r>
            <a:r>
              <a:rPr lang="en-US" b="1" dirty="0" smtClean="0"/>
              <a:t>B</a:t>
            </a:r>
            <a:r>
              <a:rPr lang="en-US" dirty="0" smtClean="0"/>
              <a:t> or </a:t>
            </a:r>
            <a:r>
              <a:rPr lang="en-US" b="1" dirty="0" smtClean="0"/>
              <a:t>#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Note: Q score does not encode probability of </a:t>
            </a:r>
            <a:r>
              <a:rPr lang="en-US" dirty="0" err="1" smtClean="0"/>
              <a:t>indel</a:t>
            </a:r>
            <a:r>
              <a:rPr lang="en-US" dirty="0" smtClean="0"/>
              <a:t> error</a:t>
            </a:r>
          </a:p>
          <a:p>
            <a:r>
              <a:rPr lang="en-US" dirty="0" smtClean="0"/>
              <a:t>Represented as ASCII codes in 2 possible encodings:</a:t>
            </a:r>
          </a:p>
          <a:p>
            <a:pPr lvl="2"/>
            <a:r>
              <a:rPr lang="en-US" dirty="0" err="1" smtClean="0"/>
              <a:t>Illumina</a:t>
            </a:r>
            <a:r>
              <a:rPr lang="en-US" dirty="0" smtClean="0"/>
              <a:t>: base-64          (</a:t>
            </a:r>
            <a:r>
              <a:rPr lang="en-US" b="1" dirty="0" smtClean="0">
                <a:solidFill>
                  <a:srgbClr val="FF0000"/>
                </a:solidFill>
              </a:rPr>
              <a:t>B</a:t>
            </a:r>
            <a:r>
              <a:rPr lang="en-US" dirty="0" smtClean="0"/>
              <a:t>=2, low quality;  </a:t>
            </a:r>
            <a:r>
              <a:rPr lang="en-US" b="1" dirty="0" err="1" smtClean="0">
                <a:solidFill>
                  <a:srgbClr val="FF0000"/>
                </a:solidFill>
              </a:rPr>
              <a:t>h</a:t>
            </a:r>
            <a:r>
              <a:rPr lang="en-US" dirty="0" smtClean="0"/>
              <a:t> = 40, high quality)</a:t>
            </a:r>
          </a:p>
          <a:p>
            <a:pPr lvl="2"/>
            <a:r>
              <a:rPr lang="en-US" dirty="0" smtClean="0"/>
              <a:t>Sanger/BAM: base-33  (</a:t>
            </a:r>
            <a:r>
              <a:rPr lang="en-US" b="1" dirty="0" smtClean="0">
                <a:solidFill>
                  <a:srgbClr val="FF0000"/>
                </a:solidFill>
              </a:rPr>
              <a:t>#</a:t>
            </a:r>
            <a:r>
              <a:rPr lang="en-US" dirty="0" smtClean="0"/>
              <a:t>=2, low quality; </a:t>
            </a:r>
            <a:r>
              <a:rPr lang="en-US" b="1" dirty="0" smtClean="0">
                <a:solidFill>
                  <a:srgbClr val="FF0000"/>
                </a:solidFill>
              </a:rPr>
              <a:t>I</a:t>
            </a:r>
            <a:r>
              <a:rPr lang="en-US" dirty="0" smtClean="0"/>
              <a:t> = 40, high quality)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rcRect t="50000" r="24893"/>
          <a:stretch>
            <a:fillRect/>
          </a:stretch>
        </p:blipFill>
        <p:spPr>
          <a:xfrm>
            <a:off x="228599" y="3200400"/>
            <a:ext cx="8717277" cy="990600"/>
          </a:xfrm>
          <a:prstGeom prst="rect">
            <a:avLst/>
          </a:prstGeom>
        </p:spPr>
      </p:pic>
      <p:sp>
        <p:nvSpPr>
          <p:cNvPr id="5" name="Rectangular Callout 4"/>
          <p:cNvSpPr/>
          <p:nvPr/>
        </p:nvSpPr>
        <p:spPr>
          <a:xfrm>
            <a:off x="228600" y="1676400"/>
            <a:ext cx="4495800" cy="612648"/>
          </a:xfrm>
          <a:prstGeom prst="wedgeRectCallout">
            <a:avLst>
              <a:gd name="adj1" fmla="val -31858"/>
              <a:gd name="adj2" fmla="val 186877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Label: identifier &amp; physical position.  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/1 = read number (normally 1 or 2)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ular Callout 5"/>
          <p:cNvSpPr/>
          <p:nvPr/>
        </p:nvSpPr>
        <p:spPr>
          <a:xfrm>
            <a:off x="4953000" y="2209800"/>
            <a:ext cx="1866900" cy="304800"/>
          </a:xfrm>
          <a:prstGeom prst="wedgeRectCallout">
            <a:avLst>
              <a:gd name="adj1" fmla="val -8498"/>
              <a:gd name="adj2" fmla="val 34782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Read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ular Callout 6"/>
          <p:cNvSpPr/>
          <p:nvPr/>
        </p:nvSpPr>
        <p:spPr>
          <a:xfrm>
            <a:off x="7086600" y="2209800"/>
            <a:ext cx="1866900" cy="304800"/>
          </a:xfrm>
          <a:prstGeom prst="wedgeRectCallout">
            <a:avLst>
              <a:gd name="adj1" fmla="val -25731"/>
              <a:gd name="adj2" fmla="val 503378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Qualities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Mapping reads: Sensitive to divergence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6096000"/>
            <a:ext cx="7772400" cy="685800"/>
          </a:xfrm>
        </p:spPr>
        <p:txBody>
          <a:bodyPr/>
          <a:lstStyle/>
          <a:p>
            <a:r>
              <a:rPr lang="en-US" dirty="0" smtClean="0"/>
              <a:t>Can be issue even in human data (e.g. MHC)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2578" y="1879600"/>
            <a:ext cx="4459222" cy="4140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924800" y="6292334"/>
            <a:ext cx="942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72 </a:t>
            </a:r>
            <a:r>
              <a:rPr lang="en-US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bp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PE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Mapping reads: Paired-end data helps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232" y="1600200"/>
            <a:ext cx="8594302" cy="4191000"/>
          </a:xfrm>
          <a:prstGeom prst="rect">
            <a:avLst/>
          </a:prstGeom>
        </p:spPr>
      </p:pic>
      <p:sp>
        <p:nvSpPr>
          <p:cNvPr id="5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5791200"/>
            <a:ext cx="7772400" cy="8382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Increased accessibility of repetitive genome</a:t>
            </a:r>
          </a:p>
          <a:p>
            <a:r>
              <a:rPr lang="en-US" dirty="0" smtClean="0"/>
              <a:t>Increased accessibility (less allele bias) at higher divergence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182049" y="6292334"/>
            <a:ext cx="6571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36 </a:t>
            </a:r>
            <a:r>
              <a:rPr lang="en-US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bp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1" y="2390734"/>
            <a:ext cx="4571999" cy="41624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6013" y="2343068"/>
            <a:ext cx="4415587" cy="408626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16204" y="191666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insertions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588204" y="1905000"/>
            <a:ext cx="10505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deletions</a:t>
            </a:r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Mapping reads: </a:t>
            </a:r>
            <a:br>
              <a:rPr lang="en-US" dirty="0" smtClean="0"/>
            </a:br>
            <a:r>
              <a:rPr lang="en-US" dirty="0" err="1" smtClean="0"/>
              <a:t>Indels</a:t>
            </a:r>
            <a:r>
              <a:rPr lang="en-US" dirty="0" smtClean="0"/>
              <a:t> can be challenging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924800" y="6292334"/>
            <a:ext cx="942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72 </a:t>
            </a:r>
            <a:r>
              <a:rPr lang="en-US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bp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PE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304800"/>
            <a:ext cx="8305800" cy="62484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"Let us be in no doubt about what we are witnessing today: A revolution in medical science whose implications far surpass even the discovery of antibiotics, the first great technological triumph of the 21st century.” (</a:t>
            </a:r>
            <a:r>
              <a:rPr lang="en-US" sz="2000" b="1" dirty="0" smtClean="0"/>
              <a:t>Tony Blair</a:t>
            </a:r>
            <a:r>
              <a:rPr lang="en-US" sz="2000" dirty="0" smtClean="0"/>
              <a:t>)</a:t>
            </a:r>
            <a:br>
              <a:rPr lang="en-US" sz="2000" dirty="0" smtClean="0"/>
            </a:br>
            <a:endParaRPr lang="en-US" sz="1050" dirty="0" smtClean="0"/>
          </a:p>
          <a:p>
            <a:r>
              <a:rPr lang="en-US" sz="2000" dirty="0" smtClean="0"/>
              <a:t>"Having the genetic code is not a very important moment other than it's the beginning of what we can do with it”.  (</a:t>
            </a:r>
            <a:r>
              <a:rPr lang="en-US" sz="2000" b="1" dirty="0" smtClean="0"/>
              <a:t>Craig Venter</a:t>
            </a:r>
            <a:r>
              <a:rPr lang="en-US" sz="2000" dirty="0" smtClean="0"/>
              <a:t>)</a:t>
            </a:r>
            <a:br>
              <a:rPr lang="en-US" sz="2000" dirty="0" smtClean="0"/>
            </a:br>
            <a:endParaRPr lang="en-US" sz="1400" dirty="0" smtClean="0"/>
          </a:p>
          <a:p>
            <a:r>
              <a:rPr lang="en-US" sz="2000" dirty="0" smtClean="0"/>
              <a:t>the benefits of human genome mapping will include “a new understanding of genetic contributions to human disease” and “the development of rational strategies for minimizing or preventing disease phenotypes altogether.” (</a:t>
            </a:r>
            <a:r>
              <a:rPr lang="en-US" sz="2000" b="1" dirty="0" smtClean="0"/>
              <a:t>Francis Collins</a:t>
            </a:r>
            <a:r>
              <a:rPr lang="en-US" sz="2000" dirty="0" smtClean="0"/>
              <a:t>)</a:t>
            </a:r>
            <a:r>
              <a:rPr lang="en-US" sz="2000" b="1" dirty="0" smtClean="0"/>
              <a:t> </a:t>
            </a:r>
          </a:p>
          <a:p>
            <a:endParaRPr lang="en-US" sz="2000" b="1" dirty="0" smtClean="0"/>
          </a:p>
          <a:p>
            <a:endParaRPr lang="en-US" sz="2000" b="1" dirty="0" smtClean="0"/>
          </a:p>
          <a:p>
            <a:endParaRPr lang="en-US" sz="2000" b="1" dirty="0" smtClean="0"/>
          </a:p>
          <a:p>
            <a:endParaRPr lang="en-US" sz="2000" b="1" dirty="0" smtClean="0"/>
          </a:p>
          <a:p>
            <a:endParaRPr lang="en-US" sz="2000" b="1" dirty="0" smtClean="0"/>
          </a:p>
          <a:p>
            <a:endParaRPr lang="en-US" sz="2000" dirty="0" smtClean="0"/>
          </a:p>
          <a:p>
            <a:r>
              <a:rPr lang="en-US" sz="2000" dirty="0" smtClean="0"/>
              <a:t>“it is fair to say that the Human Genome Project has not yet directly affected the health care of most individuals.”  (</a:t>
            </a:r>
            <a:r>
              <a:rPr lang="en-US" sz="2000" b="1" dirty="0" smtClean="0"/>
              <a:t>Francis Collins</a:t>
            </a:r>
            <a:r>
              <a:rPr lang="en-US" sz="2000" dirty="0" smtClean="0"/>
              <a:t>, more recently)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42" y="4317490"/>
            <a:ext cx="8763000" cy="1164055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185787" y="3913150"/>
            <a:ext cx="8763000" cy="1588"/>
          </a:xfrm>
          <a:prstGeom prst="line">
            <a:avLst/>
          </a:prstGeom>
          <a:ln w="28575" cmpd="sng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Mapping reads is </a:t>
            </a:r>
            <a:br>
              <a:rPr lang="en-US" dirty="0" smtClean="0"/>
            </a:br>
            <a:r>
              <a:rPr lang="en-US" dirty="0" smtClean="0"/>
              <a:t>computationally expensive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400" y="1872380"/>
            <a:ext cx="7823200" cy="3385420"/>
          </a:xfrm>
          <a:prstGeom prst="rect">
            <a:avLst/>
          </a:prstGeom>
        </p:spPr>
      </p:pic>
      <p:sp>
        <p:nvSpPr>
          <p:cNvPr id="5" name="Content Placeholder 2"/>
          <p:cNvSpPr>
            <a:spLocks noGrp="1"/>
          </p:cNvSpPr>
          <p:nvPr>
            <p:ph sz="quarter" idx="1"/>
          </p:nvPr>
        </p:nvSpPr>
        <p:spPr>
          <a:xfrm>
            <a:off x="711200" y="5715000"/>
            <a:ext cx="7772400" cy="838200"/>
          </a:xfrm>
        </p:spPr>
        <p:txBody>
          <a:bodyPr/>
          <a:lstStyle/>
          <a:p>
            <a:r>
              <a:rPr lang="en-US" dirty="0" err="1" smtClean="0"/>
              <a:t>HiSeq</a:t>
            </a:r>
            <a:r>
              <a:rPr lang="en-US" dirty="0" smtClean="0"/>
              <a:t> </a:t>
            </a:r>
            <a:r>
              <a:rPr lang="en-US" dirty="0" err="1" smtClean="0"/>
              <a:t>flowcell</a:t>
            </a:r>
            <a:r>
              <a:rPr lang="en-US" dirty="0" smtClean="0"/>
              <a:t> ~320 </a:t>
            </a:r>
            <a:r>
              <a:rPr lang="en-US" dirty="0" err="1" smtClean="0"/>
              <a:t>Gb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Mapping reads: anomalous pairs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524000"/>
            <a:ext cx="7772400" cy="4572000"/>
          </a:xfrm>
        </p:spPr>
        <p:txBody>
          <a:bodyPr/>
          <a:lstStyle/>
          <a:p>
            <a:r>
              <a:rPr lang="en-US" dirty="0" smtClean="0"/>
              <a:t>Large insertions, deletions, and structural variation, may lead to </a:t>
            </a:r>
            <a:r>
              <a:rPr lang="en-US" dirty="0" smtClean="0">
                <a:solidFill>
                  <a:srgbClr val="FF0000"/>
                </a:solidFill>
              </a:rPr>
              <a:t>anomalous read pairs </a:t>
            </a:r>
            <a:r>
              <a:rPr lang="en-US" dirty="0" smtClean="0"/>
              <a:t>that do not map to the expected distance of each other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Read </a:t>
            </a:r>
            <a:r>
              <a:rPr lang="en-US" dirty="0" err="1" smtClean="0"/>
              <a:t>mappers</a:t>
            </a:r>
            <a:r>
              <a:rPr lang="en-US" dirty="0" smtClean="0"/>
              <a:t> vary considerably in their sensitivity for such read pairs.  </a:t>
            </a:r>
          </a:p>
          <a:p>
            <a:pPr lvl="1"/>
            <a:r>
              <a:rPr lang="en-US" dirty="0" smtClean="0"/>
              <a:t>BWA often only maps one read of an anomalous pair.</a:t>
            </a:r>
          </a:p>
          <a:p>
            <a:pPr lvl="1"/>
            <a:r>
              <a:rPr lang="en-US" dirty="0" err="1" smtClean="0"/>
              <a:t>Stampy</a:t>
            </a:r>
            <a:r>
              <a:rPr lang="en-US" dirty="0" smtClean="0"/>
              <a:t> will keep anomalous pairs as long as each read can be mapped with sufficient confidence</a:t>
            </a:r>
          </a:p>
          <a:p>
            <a:pPr lvl="1"/>
            <a:r>
              <a:rPr lang="en-US" dirty="0" smtClean="0"/>
              <a:t>ELAND treats each read independently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Split reads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This approach allows fragments of a </a:t>
            </a:r>
            <a:r>
              <a:rPr lang="en-US" b="1" dirty="0" smtClean="0"/>
              <a:t>single read </a:t>
            </a:r>
            <a:r>
              <a:rPr lang="en-US" dirty="0" smtClean="0"/>
              <a:t>to map to different locations.  Works best with long reads (100bp+)</a:t>
            </a:r>
          </a:p>
          <a:p>
            <a:endParaRPr lang="en-US" dirty="0" smtClean="0"/>
          </a:p>
          <a:p>
            <a:r>
              <a:rPr lang="en-US" dirty="0" smtClean="0"/>
              <a:t>Applications:</a:t>
            </a:r>
          </a:p>
          <a:p>
            <a:pPr lvl="1"/>
            <a:r>
              <a:rPr lang="en-US" dirty="0" smtClean="0"/>
              <a:t>large deletions</a:t>
            </a:r>
          </a:p>
          <a:p>
            <a:pPr lvl="1"/>
            <a:r>
              <a:rPr lang="en-US" dirty="0" smtClean="0"/>
              <a:t>structural variation (chromosomal translocations, inversions, ..)</a:t>
            </a:r>
          </a:p>
          <a:p>
            <a:pPr lvl="1"/>
            <a:r>
              <a:rPr lang="en-US" dirty="0" smtClean="0"/>
              <a:t>mapping across </a:t>
            </a:r>
            <a:r>
              <a:rPr lang="en-US" dirty="0" err="1" smtClean="0"/>
              <a:t>introns</a:t>
            </a:r>
            <a:r>
              <a:rPr lang="en-US" dirty="0" smtClean="0"/>
              <a:t> for </a:t>
            </a:r>
            <a:r>
              <a:rPr lang="en-US" dirty="0" err="1" smtClean="0"/>
              <a:t>RNAseq</a:t>
            </a:r>
            <a:r>
              <a:rPr lang="en-US" dirty="0" smtClean="0"/>
              <a:t> data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Tools:</a:t>
            </a:r>
          </a:p>
          <a:p>
            <a:pPr lvl="1"/>
            <a:r>
              <a:rPr lang="en-US" dirty="0" smtClean="0"/>
              <a:t>BWASW (part of BWA.  Single reads only)</a:t>
            </a:r>
          </a:p>
          <a:p>
            <a:pPr lvl="1"/>
            <a:r>
              <a:rPr lang="en-US" dirty="0" smtClean="0"/>
              <a:t>BLAT (Single reads only)</a:t>
            </a:r>
          </a:p>
          <a:p>
            <a:pPr lvl="1"/>
            <a:r>
              <a:rPr lang="en-US" dirty="0" err="1" smtClean="0"/>
              <a:t>SpliceMap</a:t>
            </a:r>
            <a:r>
              <a:rPr lang="en-US" dirty="0" smtClean="0"/>
              <a:t> (</a:t>
            </a:r>
            <a:r>
              <a:rPr lang="en-US" dirty="0" err="1" smtClean="0"/>
              <a:t>RNAseq</a:t>
            </a:r>
            <a:r>
              <a:rPr lang="en-US" dirty="0" smtClean="0"/>
              <a:t> data; single reads only)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RNAseq</a:t>
            </a:r>
            <a:r>
              <a:rPr lang="en-US" dirty="0" smtClean="0"/>
              <a:t> mapping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RNASeq</a:t>
            </a:r>
            <a:r>
              <a:rPr lang="en-US" dirty="0" smtClean="0"/>
              <a:t> is a widely-used protocol for analyzing the </a:t>
            </a:r>
            <a:r>
              <a:rPr lang="en-US" dirty="0" err="1" smtClean="0"/>
              <a:t>transcriptome</a:t>
            </a:r>
            <a:r>
              <a:rPr lang="en-US" dirty="0" smtClean="0"/>
              <a:t>, with advantages over microarrays:</a:t>
            </a:r>
          </a:p>
          <a:p>
            <a:pPr lvl="2"/>
            <a:r>
              <a:rPr lang="en-US" dirty="0" smtClean="0"/>
              <a:t>Unbiased assessment of expression (no probes)</a:t>
            </a:r>
          </a:p>
          <a:p>
            <a:pPr lvl="2"/>
            <a:r>
              <a:rPr lang="en-US" dirty="0" smtClean="0"/>
              <a:t>Better dynamic range</a:t>
            </a:r>
          </a:p>
          <a:p>
            <a:pPr lvl="2"/>
            <a:r>
              <a:rPr lang="en-US" dirty="0" smtClean="0"/>
              <a:t>Can assess expression of alternatively spliced transcripts</a:t>
            </a:r>
          </a:p>
          <a:p>
            <a:pPr lvl="2"/>
            <a:r>
              <a:rPr lang="en-US" dirty="0" smtClean="0"/>
              <a:t>Discovery of transcript and splice junctions</a:t>
            </a:r>
          </a:p>
          <a:p>
            <a:pPr lvl="2"/>
            <a:r>
              <a:rPr lang="en-US" dirty="0" smtClean="0"/>
              <a:t>Protocols available for </a:t>
            </a:r>
            <a:r>
              <a:rPr lang="en-US" dirty="0" err="1" smtClean="0"/>
              <a:t>miRNAs</a:t>
            </a:r>
            <a:r>
              <a:rPr lang="en-US" dirty="0" smtClean="0"/>
              <a:t>, </a:t>
            </a:r>
            <a:r>
              <a:rPr lang="en-US" dirty="0" err="1" smtClean="0"/>
              <a:t>ncRNAs</a:t>
            </a:r>
            <a:r>
              <a:rPr lang="en-US" dirty="0" smtClean="0"/>
              <a:t>, non-</a:t>
            </a:r>
            <a:r>
              <a:rPr lang="en-US" dirty="0" err="1" smtClean="0"/>
              <a:t>polyA</a:t>
            </a:r>
            <a:r>
              <a:rPr lang="en-US" dirty="0" smtClean="0"/>
              <a:t> </a:t>
            </a:r>
            <a:r>
              <a:rPr lang="en-US" dirty="0" err="1" smtClean="0"/>
              <a:t>RNAs</a:t>
            </a:r>
            <a:r>
              <a:rPr lang="en-US" dirty="0" smtClean="0"/>
              <a:t>, …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Mapping </a:t>
            </a:r>
            <a:r>
              <a:rPr lang="en-US" dirty="0" err="1" smtClean="0"/>
              <a:t>RNAseq</a:t>
            </a:r>
            <a:r>
              <a:rPr lang="en-US" dirty="0" smtClean="0"/>
              <a:t> data is challenging:</a:t>
            </a:r>
          </a:p>
          <a:p>
            <a:pPr lvl="2"/>
            <a:r>
              <a:rPr lang="en-US" dirty="0" smtClean="0"/>
              <a:t>To genome: good fraction of inserts/reads spans splice junction.</a:t>
            </a:r>
            <a:br>
              <a:rPr lang="en-US" dirty="0" smtClean="0"/>
            </a:br>
            <a:r>
              <a:rPr lang="en-US" dirty="0" err="1" smtClean="0"/>
              <a:t>Mapper</a:t>
            </a:r>
            <a:r>
              <a:rPr lang="en-US" dirty="0" smtClean="0"/>
              <a:t> that can deal with large insertions / partially mapping reads helps</a:t>
            </a:r>
          </a:p>
          <a:p>
            <a:pPr lvl="2"/>
            <a:r>
              <a:rPr lang="en-US" dirty="0" smtClean="0"/>
              <a:t>To </a:t>
            </a:r>
            <a:r>
              <a:rPr lang="en-US" dirty="0" err="1" smtClean="0"/>
              <a:t>transcriptome</a:t>
            </a:r>
            <a:r>
              <a:rPr lang="en-US" dirty="0" smtClean="0"/>
              <a:t>: no discovery; high degree of repetitiveness</a:t>
            </a:r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RNAseq</a:t>
            </a:r>
            <a:r>
              <a:rPr lang="en-US" dirty="0" smtClean="0"/>
              <a:t> mapping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TopHat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Maps (fragments of) reads to genome, builds splice junctions</a:t>
            </a:r>
          </a:p>
          <a:p>
            <a:pPr lvl="1"/>
            <a:r>
              <a:rPr lang="en-US" dirty="0" smtClean="0"/>
              <a:t>Built on top of Bowtie </a:t>
            </a:r>
          </a:p>
          <a:p>
            <a:pPr lvl="2"/>
            <a:r>
              <a:rPr lang="en-US" dirty="0" smtClean="0"/>
              <a:t>very fast, not very sensitive</a:t>
            </a:r>
          </a:p>
          <a:p>
            <a:pPr lvl="1"/>
            <a:endParaRPr lang="en-US" dirty="0" smtClean="0"/>
          </a:p>
          <a:p>
            <a:r>
              <a:rPr lang="en-US" dirty="0" err="1" smtClean="0"/>
              <a:t>SpliceMap</a:t>
            </a:r>
            <a:endParaRPr lang="en-US" dirty="0" smtClean="0"/>
          </a:p>
          <a:p>
            <a:pPr lvl="1"/>
            <a:r>
              <a:rPr lang="en-US" dirty="0" smtClean="0"/>
              <a:t>Maps 25bp fragments to genome, builds splice junctions</a:t>
            </a:r>
          </a:p>
          <a:p>
            <a:pPr lvl="1"/>
            <a:r>
              <a:rPr lang="en-US" dirty="0" smtClean="0"/>
              <a:t>Uses Bowtie</a:t>
            </a:r>
          </a:p>
          <a:p>
            <a:pPr lvl="1"/>
            <a:endParaRPr lang="en-US" dirty="0" smtClean="0"/>
          </a:p>
          <a:p>
            <a:pPr lvl="1">
              <a:buNone/>
            </a:pPr>
            <a:r>
              <a:rPr lang="en-US" dirty="0" smtClean="0"/>
              <a:t>There are currently no </a:t>
            </a:r>
            <a:r>
              <a:rPr lang="en-US" dirty="0" err="1" smtClean="0"/>
              <a:t>mappers</a:t>
            </a:r>
            <a:r>
              <a:rPr lang="en-US" dirty="0" smtClean="0"/>
              <a:t> that integrate splice-awareness into the mapping algorithm.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914400" y="2667000"/>
            <a:ext cx="7772400" cy="1143000"/>
          </a:xfrm>
        </p:spPr>
        <p:txBody>
          <a:bodyPr/>
          <a:lstStyle/>
          <a:p>
            <a:pPr algn="ctr"/>
            <a:r>
              <a:rPr lang="en-US" dirty="0" smtClean="0"/>
              <a:t>BAM files</a:t>
            </a:r>
            <a:endParaRPr 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BAM files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51054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Standard file format to report mapped reads</a:t>
            </a:r>
          </a:p>
          <a:p>
            <a:pPr lvl="1"/>
            <a:r>
              <a:rPr lang="en-US" dirty="0" smtClean="0"/>
              <a:t>Capillary, </a:t>
            </a:r>
            <a:r>
              <a:rPr lang="en-US" dirty="0" err="1" smtClean="0"/>
              <a:t>Illumina</a:t>
            </a:r>
            <a:r>
              <a:rPr lang="en-US" dirty="0" smtClean="0"/>
              <a:t>, </a:t>
            </a:r>
            <a:r>
              <a:rPr lang="en-US" dirty="0" err="1" smtClean="0"/>
              <a:t>SOLiD</a:t>
            </a:r>
            <a:r>
              <a:rPr lang="en-US" dirty="0" smtClean="0"/>
              <a:t>, 454, </a:t>
            </a:r>
            <a:r>
              <a:rPr lang="en-US" dirty="0" err="1" smtClean="0"/>
              <a:t>PacBio</a:t>
            </a:r>
            <a:r>
              <a:rPr lang="en-US" dirty="0" smtClean="0"/>
              <a:t>, </a:t>
            </a:r>
            <a:r>
              <a:rPr lang="en-US" dirty="0" err="1" smtClean="0"/>
              <a:t>IonTorrent</a:t>
            </a:r>
            <a:r>
              <a:rPr lang="en-US" dirty="0" smtClean="0"/>
              <a:t>, </a:t>
            </a:r>
            <a:r>
              <a:rPr lang="en-US" dirty="0" err="1" smtClean="0"/>
              <a:t>Nanopore</a:t>
            </a:r>
            <a:r>
              <a:rPr lang="en-US" dirty="0" smtClean="0"/>
              <a:t>, …</a:t>
            </a:r>
          </a:p>
          <a:p>
            <a:endParaRPr lang="en-US" dirty="0" smtClean="0"/>
          </a:p>
          <a:p>
            <a:r>
              <a:rPr lang="en-US" dirty="0" smtClean="0"/>
              <a:t>Extensible</a:t>
            </a:r>
          </a:p>
          <a:p>
            <a:pPr lvl="1"/>
            <a:r>
              <a:rPr lang="en-US" dirty="0" smtClean="0"/>
              <a:t>Mix of obligatory and optional data fields</a:t>
            </a:r>
          </a:p>
          <a:p>
            <a:pPr lvl="1"/>
            <a:r>
              <a:rPr lang="en-US" dirty="0" smtClean="0"/>
              <a:t>Flexible: many read types</a:t>
            </a:r>
          </a:p>
          <a:p>
            <a:pPr lvl="2"/>
            <a:r>
              <a:rPr lang="en-US" dirty="0" smtClean="0"/>
              <a:t>single, paired-end, fragmented, unmapped, mix of libraries/platforms</a:t>
            </a:r>
          </a:p>
          <a:p>
            <a:pPr lvl="1"/>
            <a:r>
              <a:rPr lang="en-US" dirty="0" smtClean="0"/>
              <a:t>Holds meta information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Binary compressed file format</a:t>
            </a:r>
          </a:p>
          <a:p>
            <a:pPr lvl="1"/>
            <a:r>
              <a:rPr lang="en-US" dirty="0" err="1" smtClean="0"/>
              <a:t>Indexable</a:t>
            </a:r>
            <a:endParaRPr lang="en-US" dirty="0" smtClean="0"/>
          </a:p>
          <a:p>
            <a:pPr lvl="1"/>
            <a:r>
              <a:rPr lang="en-US" dirty="0" smtClean="0"/>
              <a:t>ASCII version of format (SAM) defined </a:t>
            </a:r>
            <a:r>
              <a:rPr lang="en-US" sz="1838" dirty="0" smtClean="0"/>
              <a:t>(</a:t>
            </a:r>
            <a:r>
              <a:rPr lang="en-US" sz="1800" dirty="0" smtClean="0">
                <a:solidFill>
                  <a:srgbClr val="FF0000"/>
                </a:solidFill>
              </a:rPr>
              <a:t>samtools.sourceforge.net/SAM1.pdf</a:t>
            </a:r>
            <a:r>
              <a:rPr lang="en-US" sz="1800" dirty="0" smtClean="0">
                <a:solidFill>
                  <a:prstClr val="black"/>
                </a:solidFill>
              </a:rPr>
              <a:t>)</a:t>
            </a:r>
          </a:p>
          <a:p>
            <a:pPr lvl="1"/>
            <a:endParaRPr lang="en-US" sz="1800" dirty="0" smtClean="0">
              <a:solidFill>
                <a:prstClr val="black"/>
              </a:solidFill>
            </a:endParaRPr>
          </a:p>
          <a:p>
            <a:r>
              <a:rPr lang="en-US" dirty="0" smtClean="0">
                <a:solidFill>
                  <a:prstClr val="black"/>
                </a:solidFill>
              </a:rPr>
              <a:t>Developed by the 1000 Genomes Project consortium</a:t>
            </a:r>
            <a:endParaRPr lang="en-US" dirty="0" smtClean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62"/>
          </a:xfrm>
        </p:spPr>
        <p:txBody>
          <a:bodyPr/>
          <a:lstStyle/>
          <a:p>
            <a:r>
              <a:rPr lang="en-US" dirty="0" smtClean="0"/>
              <a:t>BAM (actually: SAM) files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679700"/>
            <a:ext cx="8191500" cy="2501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62"/>
          </a:xfrm>
        </p:spPr>
        <p:txBody>
          <a:bodyPr/>
          <a:lstStyle/>
          <a:p>
            <a:r>
              <a:rPr lang="en-US" dirty="0" smtClean="0"/>
              <a:t>BAM files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679700"/>
            <a:ext cx="8191500" cy="2501900"/>
          </a:xfrm>
          <a:prstGeom prst="rect">
            <a:avLst/>
          </a:prstGeom>
        </p:spPr>
      </p:pic>
      <p:sp>
        <p:nvSpPr>
          <p:cNvPr id="6" name="Oval Callout 5"/>
          <p:cNvSpPr/>
          <p:nvPr/>
        </p:nvSpPr>
        <p:spPr>
          <a:xfrm>
            <a:off x="1219200" y="1262190"/>
            <a:ext cx="2590800" cy="947610"/>
          </a:xfrm>
          <a:prstGeom prst="wedgeEllipseCallout">
            <a:avLst>
              <a:gd name="adj1" fmla="val -23852"/>
              <a:gd name="adj2" fmla="val 91795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Header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7200" y="2604606"/>
            <a:ext cx="5562600" cy="915506"/>
          </a:xfrm>
          <a:prstGeom prst="rect">
            <a:avLst/>
          </a:prstGeom>
          <a:solidFill>
            <a:schemeClr val="accent1">
              <a:alpha val="12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Callout 7"/>
          <p:cNvSpPr/>
          <p:nvPr/>
        </p:nvSpPr>
        <p:spPr>
          <a:xfrm>
            <a:off x="2514600" y="5681790"/>
            <a:ext cx="2590800" cy="947610"/>
          </a:xfrm>
          <a:prstGeom prst="wedgeEllipseCallout">
            <a:avLst>
              <a:gd name="adj1" fmla="val -9998"/>
              <a:gd name="adj2" fmla="val -101973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Reads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7200" y="3519006"/>
            <a:ext cx="8229600" cy="1676400"/>
          </a:xfrm>
          <a:prstGeom prst="rect">
            <a:avLst/>
          </a:prstGeom>
          <a:solidFill>
            <a:srgbClr val="008000">
              <a:alpha val="12000"/>
            </a:srgbClr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62"/>
          </a:xfrm>
        </p:spPr>
        <p:txBody>
          <a:bodyPr/>
          <a:lstStyle/>
          <a:p>
            <a:r>
              <a:rPr lang="en-US" dirty="0" smtClean="0"/>
              <a:t>BAM files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679700"/>
            <a:ext cx="8191500" cy="2501900"/>
          </a:xfrm>
          <a:prstGeom prst="rect">
            <a:avLst/>
          </a:prstGeom>
        </p:spPr>
      </p:pic>
      <p:sp>
        <p:nvSpPr>
          <p:cNvPr id="6" name="Oval Callout 5"/>
          <p:cNvSpPr/>
          <p:nvPr/>
        </p:nvSpPr>
        <p:spPr>
          <a:xfrm>
            <a:off x="1219200" y="1371600"/>
            <a:ext cx="2590800" cy="947610"/>
          </a:xfrm>
          <a:prstGeom prst="wedgeEllipseCallout">
            <a:avLst>
              <a:gd name="adj1" fmla="val -23852"/>
              <a:gd name="adj2" fmla="val 91795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Header line: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version; sort order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7200" y="2665894"/>
            <a:ext cx="2362200" cy="215900"/>
          </a:xfrm>
          <a:prstGeom prst="rect">
            <a:avLst/>
          </a:prstGeom>
          <a:solidFill>
            <a:schemeClr val="accent1">
              <a:alpha val="12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2276679"/>
            <a:ext cx="3348617" cy="34510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07820" y="5728806"/>
            <a:ext cx="2122790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700" dirty="0" smtClean="0"/>
              <a:t>Economist June 17 2010</a:t>
            </a:r>
            <a:endParaRPr lang="en-US" sz="17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2600" y="2667000"/>
            <a:ext cx="2540000" cy="200660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3058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First human genome:</a:t>
            </a:r>
            <a:br>
              <a:rPr lang="en-US" dirty="0" smtClean="0"/>
            </a:br>
            <a:r>
              <a:rPr lang="en-US" dirty="0" smtClean="0"/>
              <a:t>10 years, ~ $3 billion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791200" y="5257800"/>
            <a:ext cx="1993880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700" dirty="0" smtClean="0"/>
              <a:t>A genome every 2 days</a:t>
            </a:r>
          </a:p>
          <a:p>
            <a:pPr algn="ctr"/>
            <a:r>
              <a:rPr lang="en-US" sz="1700" dirty="0" smtClean="0"/>
              <a:t>UK£ 3000</a:t>
            </a:r>
            <a:endParaRPr lang="en-US" sz="1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62"/>
          </a:xfrm>
        </p:spPr>
        <p:txBody>
          <a:bodyPr/>
          <a:lstStyle/>
          <a:p>
            <a:r>
              <a:rPr lang="en-US" dirty="0" smtClean="0"/>
              <a:t>BAM files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679700"/>
            <a:ext cx="8191500" cy="2501900"/>
          </a:xfrm>
          <a:prstGeom prst="rect">
            <a:avLst/>
          </a:prstGeom>
        </p:spPr>
      </p:pic>
      <p:sp>
        <p:nvSpPr>
          <p:cNvPr id="6" name="Oval Callout 5"/>
          <p:cNvSpPr/>
          <p:nvPr/>
        </p:nvSpPr>
        <p:spPr>
          <a:xfrm>
            <a:off x="457200" y="1371600"/>
            <a:ext cx="4800600" cy="947610"/>
          </a:xfrm>
          <a:prstGeom prst="wedgeEllipseCallout">
            <a:avLst>
              <a:gd name="adj1" fmla="val -23564"/>
              <a:gd name="adj2" fmla="val 103450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Reference definition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One for each chromosome/</a:t>
            </a:r>
            <a:r>
              <a:rPr lang="en-US" dirty="0" err="1" smtClean="0">
                <a:solidFill>
                  <a:schemeClr val="tx1"/>
                </a:solidFill>
              </a:rPr>
              <a:t>contig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7200" y="2832100"/>
            <a:ext cx="4343400" cy="215900"/>
          </a:xfrm>
          <a:prstGeom prst="rect">
            <a:avLst/>
          </a:prstGeom>
          <a:solidFill>
            <a:schemeClr val="accent1">
              <a:alpha val="12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62"/>
          </a:xfrm>
        </p:spPr>
        <p:txBody>
          <a:bodyPr/>
          <a:lstStyle/>
          <a:p>
            <a:r>
              <a:rPr lang="en-US" dirty="0" smtClean="0"/>
              <a:t>BAM files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679700"/>
            <a:ext cx="8191500" cy="2501900"/>
          </a:xfrm>
          <a:prstGeom prst="rect">
            <a:avLst/>
          </a:prstGeom>
        </p:spPr>
      </p:pic>
      <p:sp>
        <p:nvSpPr>
          <p:cNvPr id="6" name="Oval Callout 5"/>
          <p:cNvSpPr/>
          <p:nvPr/>
        </p:nvSpPr>
        <p:spPr>
          <a:xfrm>
            <a:off x="0" y="1143000"/>
            <a:ext cx="3810000" cy="1176210"/>
          </a:xfrm>
          <a:prstGeom prst="wedgeEllipseCallout">
            <a:avLst>
              <a:gd name="adj1" fmla="val -22040"/>
              <a:gd name="adj2" fmla="val 119965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Read groups: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smallest physical grouping of reads (e.g. lane, multiplex)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7200" y="3136900"/>
            <a:ext cx="5638800" cy="444500"/>
          </a:xfrm>
          <a:prstGeom prst="rect">
            <a:avLst/>
          </a:prstGeom>
          <a:solidFill>
            <a:schemeClr val="accent1">
              <a:alpha val="12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62"/>
          </a:xfrm>
        </p:spPr>
        <p:txBody>
          <a:bodyPr/>
          <a:lstStyle/>
          <a:p>
            <a:r>
              <a:rPr lang="en-US" dirty="0" smtClean="0"/>
              <a:t>BAM files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679700"/>
            <a:ext cx="8191500" cy="25019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57200" y="3490288"/>
            <a:ext cx="2362200" cy="215900"/>
          </a:xfrm>
          <a:prstGeom prst="rect">
            <a:avLst/>
          </a:prstGeom>
          <a:solidFill>
            <a:srgbClr val="008000">
              <a:alpha val="12000"/>
            </a:srgbClr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57200" y="4314682"/>
            <a:ext cx="2362200" cy="215900"/>
          </a:xfrm>
          <a:prstGeom prst="rect">
            <a:avLst/>
          </a:prstGeom>
          <a:solidFill>
            <a:srgbClr val="008000">
              <a:alpha val="12000"/>
            </a:srgbClr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Callout 5"/>
          <p:cNvSpPr/>
          <p:nvPr/>
        </p:nvSpPr>
        <p:spPr>
          <a:xfrm>
            <a:off x="1524000" y="5638800"/>
            <a:ext cx="4343400" cy="947610"/>
          </a:xfrm>
          <a:prstGeom prst="wedgeEllipseCallout">
            <a:avLst>
              <a:gd name="adj1" fmla="val -33789"/>
              <a:gd name="adj2" fmla="val -166076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Identifier: Unique to fragment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 1</a:t>
            </a:r>
            <a:r>
              <a:rPr lang="en-US" baseline="30000" dirty="0" smtClean="0">
                <a:solidFill>
                  <a:schemeClr val="tx1"/>
                </a:solidFill>
              </a:rPr>
              <a:t>st</a:t>
            </a:r>
            <a:r>
              <a:rPr lang="en-US" dirty="0" smtClean="0">
                <a:solidFill>
                  <a:schemeClr val="tx1"/>
                </a:solidFill>
              </a:rPr>
              <a:t>/2</a:t>
            </a:r>
            <a:r>
              <a:rPr lang="en-US" baseline="30000" dirty="0" smtClean="0">
                <a:solidFill>
                  <a:schemeClr val="tx1"/>
                </a:solidFill>
              </a:rPr>
              <a:t>nd</a:t>
            </a:r>
            <a:r>
              <a:rPr lang="en-US" dirty="0" smtClean="0">
                <a:solidFill>
                  <a:schemeClr val="tx1"/>
                </a:solidFill>
              </a:rPr>
              <a:t> read have same identifier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62"/>
          </a:xfrm>
        </p:spPr>
        <p:txBody>
          <a:bodyPr/>
          <a:lstStyle/>
          <a:p>
            <a:r>
              <a:rPr lang="en-US" dirty="0" smtClean="0"/>
              <a:t>BAM files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679700"/>
            <a:ext cx="8191500" cy="25019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819400" y="3490288"/>
            <a:ext cx="457200" cy="215900"/>
          </a:xfrm>
          <a:prstGeom prst="rect">
            <a:avLst/>
          </a:prstGeom>
          <a:solidFill>
            <a:srgbClr val="008000">
              <a:alpha val="12000"/>
            </a:srgbClr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Callout 5"/>
          <p:cNvSpPr/>
          <p:nvPr/>
        </p:nvSpPr>
        <p:spPr>
          <a:xfrm>
            <a:off x="762000" y="1371600"/>
            <a:ext cx="2819400" cy="816705"/>
          </a:xfrm>
          <a:prstGeom prst="wedgeEllipseCallout">
            <a:avLst>
              <a:gd name="adj1" fmla="val 25951"/>
              <a:gd name="adj2" fmla="val 200871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Bit-wise flag: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147=1+2+16+128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5257800"/>
            <a:ext cx="4572000" cy="13716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1600" dirty="0" smtClean="0">
                <a:latin typeface="Arial"/>
                <a:cs typeface="Arial"/>
              </a:rPr>
              <a:t>1: multiple fragments (e.g. read pairs)</a:t>
            </a:r>
          </a:p>
          <a:p>
            <a:r>
              <a:rPr lang="en-US" sz="1600" dirty="0" smtClean="0">
                <a:latin typeface="Arial"/>
                <a:cs typeface="Arial"/>
              </a:rPr>
              <a:t>2: all fragments “properly” aligned</a:t>
            </a:r>
          </a:p>
          <a:p>
            <a:r>
              <a:rPr lang="en-US" sz="1600" dirty="0" smtClean="0">
                <a:latin typeface="Arial"/>
                <a:cs typeface="Arial"/>
              </a:rPr>
              <a:t>4: fragment unmapped</a:t>
            </a:r>
          </a:p>
          <a:p>
            <a:r>
              <a:rPr lang="en-US" sz="1600" dirty="0" smtClean="0">
                <a:latin typeface="Arial"/>
                <a:cs typeface="Arial"/>
              </a:rPr>
              <a:t>8: next (=other) fragment unmapped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419600" y="5257800"/>
            <a:ext cx="4648200" cy="1371600"/>
          </a:xfrm>
          <a:prstGeom prst="rect">
            <a:avLst/>
          </a:prstGeom>
          <a:solidFill>
            <a:schemeClr val="bg1"/>
          </a:solidFill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16:</a:t>
            </a:r>
            <a:r>
              <a:rPr kumimoji="0" lang="en-US" sz="1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sequence was rev complemented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32: next fragment’s sequence was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rc’ed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lang="en-US" sz="1600" dirty="0" smtClean="0">
                <a:latin typeface="Arial"/>
                <a:cs typeface="Arial"/>
              </a:rPr>
              <a:t>64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 first fragment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lang="en-US" sz="1600" dirty="0" smtClean="0">
                <a:latin typeface="Arial"/>
                <a:cs typeface="Arial"/>
              </a:rPr>
              <a:t>128: last fragment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819400" y="4279900"/>
            <a:ext cx="457200" cy="215900"/>
          </a:xfrm>
          <a:prstGeom prst="rect">
            <a:avLst/>
          </a:prstGeom>
          <a:solidFill>
            <a:srgbClr val="008000">
              <a:alpha val="12000"/>
            </a:srgbClr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Callout 11"/>
          <p:cNvSpPr/>
          <p:nvPr/>
        </p:nvSpPr>
        <p:spPr>
          <a:xfrm>
            <a:off x="4876800" y="1371600"/>
            <a:ext cx="2819400" cy="816705"/>
          </a:xfrm>
          <a:prstGeom prst="wedgeEllipseCallout">
            <a:avLst>
              <a:gd name="adj1" fmla="val -105272"/>
              <a:gd name="adj2" fmla="val 305677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Bit-wise flag: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99=1+2+32+64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62"/>
          </a:xfrm>
        </p:spPr>
        <p:txBody>
          <a:bodyPr/>
          <a:lstStyle/>
          <a:p>
            <a:r>
              <a:rPr lang="en-US" dirty="0" smtClean="0"/>
              <a:t>BAM files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679700"/>
            <a:ext cx="8191500" cy="25019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505200" y="3490288"/>
            <a:ext cx="457200" cy="215900"/>
          </a:xfrm>
          <a:prstGeom prst="rect">
            <a:avLst/>
          </a:prstGeom>
          <a:solidFill>
            <a:srgbClr val="008000">
              <a:alpha val="12000"/>
            </a:srgbClr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Callout 5"/>
          <p:cNvSpPr/>
          <p:nvPr/>
        </p:nvSpPr>
        <p:spPr>
          <a:xfrm>
            <a:off x="1371600" y="1385406"/>
            <a:ext cx="2819400" cy="816705"/>
          </a:xfrm>
          <a:prstGeom prst="wedgeEllipseCallout">
            <a:avLst>
              <a:gd name="adj1" fmla="val 25951"/>
              <a:gd name="adj2" fmla="val 200871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Chromosome read was mapped to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62"/>
          </a:xfrm>
        </p:spPr>
        <p:txBody>
          <a:bodyPr/>
          <a:lstStyle/>
          <a:p>
            <a:r>
              <a:rPr lang="en-US" dirty="0" smtClean="0"/>
              <a:t>BAM files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679700"/>
            <a:ext cx="8191500" cy="25019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294810" y="3490288"/>
            <a:ext cx="457200" cy="215900"/>
          </a:xfrm>
          <a:prstGeom prst="rect">
            <a:avLst/>
          </a:prstGeom>
          <a:solidFill>
            <a:srgbClr val="008000">
              <a:alpha val="12000"/>
            </a:srgbClr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Callout 5"/>
          <p:cNvSpPr/>
          <p:nvPr/>
        </p:nvSpPr>
        <p:spPr>
          <a:xfrm>
            <a:off x="2161210" y="1385406"/>
            <a:ext cx="2819400" cy="816705"/>
          </a:xfrm>
          <a:prstGeom prst="wedgeEllipseCallout">
            <a:avLst>
              <a:gd name="adj1" fmla="val 25951"/>
              <a:gd name="adj2" fmla="val 200871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Position read was mapped to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62"/>
          </a:xfrm>
        </p:spPr>
        <p:txBody>
          <a:bodyPr/>
          <a:lstStyle/>
          <a:p>
            <a:r>
              <a:rPr lang="en-US" dirty="0" smtClean="0"/>
              <a:t>BAM files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679700"/>
            <a:ext cx="8191500" cy="25019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849190" y="3490288"/>
            <a:ext cx="457200" cy="215900"/>
          </a:xfrm>
          <a:prstGeom prst="rect">
            <a:avLst/>
          </a:prstGeom>
          <a:solidFill>
            <a:srgbClr val="008000">
              <a:alpha val="12000"/>
            </a:srgbClr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Callout 5"/>
          <p:cNvSpPr/>
          <p:nvPr/>
        </p:nvSpPr>
        <p:spPr>
          <a:xfrm>
            <a:off x="2715590" y="1385406"/>
            <a:ext cx="2819400" cy="816705"/>
          </a:xfrm>
          <a:prstGeom prst="wedgeEllipseCallout">
            <a:avLst>
              <a:gd name="adj1" fmla="val 25951"/>
              <a:gd name="adj2" fmla="val 200871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Mapping quality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sz="quarter" idx="1"/>
          </p:nvPr>
        </p:nvSpPr>
        <p:spPr>
          <a:xfrm>
            <a:off x="76200" y="5320194"/>
            <a:ext cx="4572000" cy="9906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1600" dirty="0" smtClean="0">
                <a:latin typeface="Arial"/>
                <a:cs typeface="Arial"/>
              </a:rPr>
              <a:t>Mapping quality = posterior probability that mapping position is wrong</a:t>
            </a:r>
          </a:p>
          <a:p>
            <a:r>
              <a:rPr lang="en-US" sz="1600" dirty="0" smtClean="0">
                <a:latin typeface="Arial"/>
                <a:cs typeface="Arial"/>
              </a:rPr>
              <a:t>Expressed as </a:t>
            </a:r>
            <a:r>
              <a:rPr lang="en-US" sz="1600" dirty="0" err="1" smtClean="0">
                <a:latin typeface="Arial"/>
                <a:cs typeface="Arial"/>
              </a:rPr>
              <a:t>Phred</a:t>
            </a:r>
            <a:r>
              <a:rPr lang="en-US" sz="1600" dirty="0" smtClean="0">
                <a:latin typeface="Arial"/>
                <a:cs typeface="Arial"/>
              </a:rPr>
              <a:t> score (-10 log</a:t>
            </a:r>
            <a:r>
              <a:rPr lang="en-US" sz="1600" baseline="-25000" dirty="0" smtClean="0">
                <a:latin typeface="Arial"/>
                <a:cs typeface="Arial"/>
              </a:rPr>
              <a:t>10</a:t>
            </a:r>
            <a:r>
              <a:rPr lang="en-US" sz="1600" dirty="0" smtClean="0">
                <a:latin typeface="Arial"/>
                <a:cs typeface="Arial"/>
              </a:rPr>
              <a:t> </a:t>
            </a:r>
            <a:r>
              <a:rPr lang="en-US" sz="1600" dirty="0" err="1" smtClean="0">
                <a:latin typeface="Arial"/>
                <a:cs typeface="Arial"/>
              </a:rPr>
              <a:t>p</a:t>
            </a:r>
            <a:r>
              <a:rPr lang="en-US" sz="1600" dirty="0" smtClean="0">
                <a:latin typeface="Arial"/>
                <a:cs typeface="Arial"/>
              </a:rPr>
              <a:t>):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191000" y="5334000"/>
            <a:ext cx="5029200" cy="1219200"/>
          </a:xfrm>
          <a:prstGeom prst="rect">
            <a:avLst/>
          </a:prstGeom>
          <a:noFill/>
        </p:spPr>
        <p:txBody>
          <a:bodyPr vert="horz">
            <a:normAutofit/>
          </a:bodyPr>
          <a:lstStyle/>
          <a:p>
            <a:pPr marL="548640" marR="0" lvl="1" indent="-228600" algn="l" defTabSz="914400" rtl="0" eaLnBrk="1" fontAlgn="auto" latinLnBrk="0" hangingPunct="1">
              <a:lnSpc>
                <a:spcPct val="100000"/>
              </a:lnSpc>
              <a:spcBef>
                <a:spcPts val="370"/>
              </a:spcBef>
              <a:spcAft>
                <a:spcPts val="0"/>
              </a:spcAft>
              <a:buClr>
                <a:schemeClr val="accent2"/>
              </a:buClr>
              <a:buSzPct val="85000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“0”: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= 1.0 : almost certainly wrong</a:t>
            </a:r>
          </a:p>
          <a:p>
            <a:pPr marL="548640" marR="0" lvl="1" indent="-228600" algn="l" defTabSz="914400" rtl="0" eaLnBrk="1" fontAlgn="auto" latinLnBrk="0" hangingPunct="1">
              <a:lnSpc>
                <a:spcPct val="100000"/>
              </a:lnSpc>
              <a:spcBef>
                <a:spcPts val="370"/>
              </a:spcBef>
              <a:spcAft>
                <a:spcPts val="0"/>
              </a:spcAft>
              <a:buClr>
                <a:schemeClr val="accent2"/>
              </a:buClr>
              <a:buSzPct val="85000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“3”: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=0.5 : one other equally likely position found</a:t>
            </a:r>
          </a:p>
          <a:p>
            <a:pPr marL="548640" marR="0" lvl="1" indent="-228600" algn="l" defTabSz="914400" rtl="0" eaLnBrk="1" fontAlgn="auto" latinLnBrk="0" hangingPunct="1">
              <a:lnSpc>
                <a:spcPct val="100000"/>
              </a:lnSpc>
              <a:spcBef>
                <a:spcPts val="370"/>
              </a:spcBef>
              <a:spcAft>
                <a:spcPts val="0"/>
              </a:spcAft>
              <a:buClr>
                <a:schemeClr val="accent2"/>
              </a:buClr>
              <a:buSzPct val="85000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“10”: 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= 0.1</a:t>
            </a:r>
          </a:p>
          <a:p>
            <a:pPr marL="548640" marR="0" lvl="1" indent="-228600" algn="l" defTabSz="914400" rtl="0" eaLnBrk="1" fontAlgn="auto" latinLnBrk="0" hangingPunct="1">
              <a:lnSpc>
                <a:spcPct val="100000"/>
              </a:lnSpc>
              <a:spcBef>
                <a:spcPts val="370"/>
              </a:spcBef>
              <a:spcAft>
                <a:spcPts val="0"/>
              </a:spcAft>
              <a:buClr>
                <a:schemeClr val="accent2"/>
              </a:buClr>
              <a:buSzPct val="85000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“30”: 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= 0.001 etc.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62"/>
          </a:xfrm>
        </p:spPr>
        <p:txBody>
          <a:bodyPr/>
          <a:lstStyle/>
          <a:p>
            <a:r>
              <a:rPr lang="en-US" dirty="0" smtClean="0"/>
              <a:t>BAM files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679700"/>
            <a:ext cx="8191500" cy="25019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514010" y="3490288"/>
            <a:ext cx="457200" cy="215900"/>
          </a:xfrm>
          <a:prstGeom prst="rect">
            <a:avLst/>
          </a:prstGeom>
          <a:solidFill>
            <a:srgbClr val="008000">
              <a:alpha val="12000"/>
            </a:srgbClr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Callout 5"/>
          <p:cNvSpPr/>
          <p:nvPr/>
        </p:nvSpPr>
        <p:spPr>
          <a:xfrm>
            <a:off x="3380410" y="1385406"/>
            <a:ext cx="2819400" cy="816705"/>
          </a:xfrm>
          <a:prstGeom prst="wedgeEllipseCallout">
            <a:avLst>
              <a:gd name="adj1" fmla="val 25951"/>
              <a:gd name="adj2" fmla="val 200871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Alignment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5486400"/>
            <a:ext cx="8229600" cy="990600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en-US" sz="1600" dirty="0" smtClean="0">
                <a:latin typeface="Arial"/>
                <a:cs typeface="Arial"/>
              </a:rPr>
              <a:t>Alignments are expressed as a “CIGAR” </a:t>
            </a:r>
            <a:r>
              <a:rPr lang="en-US" sz="1200" dirty="0" smtClean="0">
                <a:latin typeface="Arial"/>
                <a:cs typeface="Arial"/>
              </a:rPr>
              <a:t>(Compact Idiosyncratic Gapped Alignment Report)</a:t>
            </a:r>
            <a:r>
              <a:rPr lang="en-US" sz="1600" dirty="0" smtClean="0">
                <a:latin typeface="Arial"/>
                <a:cs typeface="Arial"/>
              </a:rPr>
              <a:t> string</a:t>
            </a:r>
          </a:p>
          <a:p>
            <a:r>
              <a:rPr lang="en-US" sz="1600" dirty="0" smtClean="0">
                <a:latin typeface="Arial"/>
                <a:cs typeface="Arial"/>
              </a:rPr>
              <a:t>M = match (bases may be different), I = insert, D = delete</a:t>
            </a:r>
          </a:p>
          <a:p>
            <a:r>
              <a:rPr lang="en-US" sz="1600" dirty="0" smtClean="0">
                <a:latin typeface="Arial"/>
                <a:cs typeface="Arial"/>
              </a:rPr>
              <a:t>S = soft clip (“insert” at either end of sequence deemed not to represent true bases)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62"/>
          </a:xfrm>
        </p:spPr>
        <p:txBody>
          <a:bodyPr/>
          <a:lstStyle/>
          <a:p>
            <a:r>
              <a:rPr lang="en-US" dirty="0" smtClean="0"/>
              <a:t>BAM files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679700"/>
            <a:ext cx="8191500" cy="25019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096000" y="3490288"/>
            <a:ext cx="1219200" cy="215900"/>
          </a:xfrm>
          <a:prstGeom prst="rect">
            <a:avLst/>
          </a:prstGeom>
          <a:solidFill>
            <a:srgbClr val="008000">
              <a:alpha val="12000"/>
            </a:srgbClr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Callout 5"/>
          <p:cNvSpPr/>
          <p:nvPr/>
        </p:nvSpPr>
        <p:spPr>
          <a:xfrm>
            <a:off x="3962400" y="1385406"/>
            <a:ext cx="2819400" cy="816705"/>
          </a:xfrm>
          <a:prstGeom prst="wedgeEllipseCallout">
            <a:avLst>
              <a:gd name="adj1" fmla="val 25951"/>
              <a:gd name="adj2" fmla="val 200871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Chromosome and position of mate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62"/>
          </a:xfrm>
        </p:spPr>
        <p:txBody>
          <a:bodyPr/>
          <a:lstStyle/>
          <a:p>
            <a:r>
              <a:rPr lang="en-US" dirty="0" smtClean="0"/>
              <a:t>BAM files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679700"/>
            <a:ext cx="8191500" cy="25019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391400" y="3490288"/>
            <a:ext cx="304800" cy="215900"/>
          </a:xfrm>
          <a:prstGeom prst="rect">
            <a:avLst/>
          </a:prstGeom>
          <a:solidFill>
            <a:srgbClr val="008000">
              <a:alpha val="12000"/>
            </a:srgbClr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Callout 5"/>
          <p:cNvSpPr/>
          <p:nvPr/>
        </p:nvSpPr>
        <p:spPr>
          <a:xfrm>
            <a:off x="5257800" y="1385406"/>
            <a:ext cx="2819400" cy="816705"/>
          </a:xfrm>
          <a:prstGeom prst="wedgeEllipseCallout">
            <a:avLst>
              <a:gd name="adj1" fmla="val 25951"/>
              <a:gd name="adj2" fmla="val 200871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Inferred insert size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956734" y="577850"/>
            <a:ext cx="2590800" cy="2654300"/>
            <a:chOff x="3276600" y="2101850"/>
            <a:chExt cx="2590800" cy="26543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76600" y="2101850"/>
              <a:ext cx="2590800" cy="2654300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3395134" y="4343400"/>
              <a:ext cx="2362200" cy="304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987904" y="3679112"/>
            <a:ext cx="4574696" cy="287408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5600" y="304800"/>
            <a:ext cx="2057400" cy="192229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5600" y="2514600"/>
            <a:ext cx="2057400" cy="192229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9400" y="4741699"/>
            <a:ext cx="2057400" cy="1922299"/>
          </a:xfrm>
          <a:prstGeom prst="rect">
            <a:avLst/>
          </a:prstGeom>
        </p:spPr>
      </p:pic>
      <p:cxnSp>
        <p:nvCxnSpPr>
          <p:cNvPr id="13" name="Straight Arrow Connector 12"/>
          <p:cNvCxnSpPr/>
          <p:nvPr/>
        </p:nvCxnSpPr>
        <p:spPr>
          <a:xfrm rot="5400000" flipH="1" flipV="1">
            <a:off x="6493933" y="5452534"/>
            <a:ext cx="304800" cy="304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62"/>
          </a:xfrm>
        </p:spPr>
        <p:txBody>
          <a:bodyPr/>
          <a:lstStyle/>
          <a:p>
            <a:r>
              <a:rPr lang="en-US" dirty="0" smtClean="0"/>
              <a:t>BAM files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679700"/>
            <a:ext cx="8191500" cy="25019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914400" y="3670300"/>
            <a:ext cx="7734300" cy="215900"/>
          </a:xfrm>
          <a:prstGeom prst="rect">
            <a:avLst/>
          </a:prstGeom>
          <a:solidFill>
            <a:srgbClr val="008000">
              <a:alpha val="12000"/>
            </a:srgbClr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Callout 5"/>
          <p:cNvSpPr/>
          <p:nvPr/>
        </p:nvSpPr>
        <p:spPr>
          <a:xfrm>
            <a:off x="3962400" y="1385406"/>
            <a:ext cx="2819400" cy="816705"/>
          </a:xfrm>
          <a:prstGeom prst="wedgeEllipseCallout">
            <a:avLst>
              <a:gd name="adj1" fmla="val -72466"/>
              <a:gd name="adj2" fmla="val 229608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Sequence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07770" y="4461018"/>
            <a:ext cx="7734300" cy="215900"/>
          </a:xfrm>
          <a:prstGeom prst="rect">
            <a:avLst/>
          </a:prstGeom>
          <a:solidFill>
            <a:srgbClr val="008000">
              <a:alpha val="12000"/>
            </a:srgbClr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57200" y="5486400"/>
            <a:ext cx="8229600" cy="990600"/>
          </a:xfrm>
          <a:prstGeom prst="rect">
            <a:avLst/>
          </a:prstGeom>
          <a:solidFill>
            <a:schemeClr val="bg1"/>
          </a:solidFill>
        </p:spPr>
        <p:txBody>
          <a:bodyPr vert="horz">
            <a:normAutofit/>
          </a:bodyPr>
          <a:lstStyle/>
          <a:p>
            <a:pPr marL="274320" indent="-274320" defTabSz="914400">
              <a:spcBef>
                <a:spcPts val="580"/>
              </a:spcBef>
              <a:buClr>
                <a:schemeClr val="accent1"/>
              </a:buClr>
              <a:buSzPct val="85000"/>
            </a:pPr>
            <a:r>
              <a:rPr lang="en-US" sz="1600" dirty="0" smtClean="0">
                <a:latin typeface="Arial"/>
                <a:cs typeface="Arial"/>
              </a:rPr>
              <a:t>Sequence as it came off the machine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74320" lvl="0" indent="-274320" defTabSz="914400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sz="1600" dirty="0" smtClean="0">
                <a:latin typeface="Arial"/>
                <a:cs typeface="Arial"/>
              </a:rPr>
              <a:t>Reverse-complemented if mapped to the BW reference strand (flag: bit value 16)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62"/>
          </a:xfrm>
        </p:spPr>
        <p:txBody>
          <a:bodyPr/>
          <a:lstStyle/>
          <a:p>
            <a:r>
              <a:rPr lang="en-US" dirty="0" smtClean="0"/>
              <a:t>BAM files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679700"/>
            <a:ext cx="8191500" cy="25019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914400" y="3835400"/>
            <a:ext cx="7734300" cy="215900"/>
          </a:xfrm>
          <a:prstGeom prst="rect">
            <a:avLst/>
          </a:prstGeom>
          <a:solidFill>
            <a:srgbClr val="008000">
              <a:alpha val="12000"/>
            </a:srgbClr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Callout 5"/>
          <p:cNvSpPr/>
          <p:nvPr/>
        </p:nvSpPr>
        <p:spPr>
          <a:xfrm>
            <a:off x="3962400" y="1385406"/>
            <a:ext cx="2819400" cy="816705"/>
          </a:xfrm>
          <a:prstGeom prst="wedgeEllipseCallout">
            <a:avLst>
              <a:gd name="adj1" fmla="val -70997"/>
              <a:gd name="adj2" fmla="val 251583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Qualities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07770" y="4626118"/>
            <a:ext cx="7734300" cy="215900"/>
          </a:xfrm>
          <a:prstGeom prst="rect">
            <a:avLst/>
          </a:prstGeom>
          <a:solidFill>
            <a:srgbClr val="008000">
              <a:alpha val="12000"/>
            </a:srgbClr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457200" y="5486400"/>
            <a:ext cx="8229600" cy="990600"/>
          </a:xfrm>
          <a:prstGeom prst="rect">
            <a:avLst/>
          </a:prstGeom>
          <a:solidFill>
            <a:schemeClr val="bg1"/>
          </a:solidFill>
        </p:spPr>
        <p:txBody>
          <a:bodyPr vert="horz">
            <a:normAutofit/>
          </a:bodyPr>
          <a:lstStyle/>
          <a:p>
            <a:pPr marL="274320" indent="-274320" defTabSz="914400">
              <a:spcBef>
                <a:spcPts val="580"/>
              </a:spcBef>
              <a:buClr>
                <a:schemeClr val="accent1"/>
              </a:buClr>
              <a:buSzPct val="85000"/>
            </a:pPr>
            <a:r>
              <a:rPr lang="en-US" sz="1600" dirty="0" smtClean="0">
                <a:latin typeface="Arial"/>
                <a:cs typeface="Arial"/>
              </a:rPr>
              <a:t>Sequence as it came off the machine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74320" lvl="0" indent="-274320" defTabSz="914400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sz="1600" dirty="0" smtClean="0">
                <a:latin typeface="Arial"/>
                <a:cs typeface="Arial"/>
              </a:rPr>
              <a:t>Reversed if mapped to the BW reference strand (flag: bit value 16)</a:t>
            </a:r>
          </a:p>
          <a:p>
            <a:pPr marL="274320" lvl="0" indent="-274320" defTabSz="914400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sz="1600" dirty="0" smtClean="0">
                <a:latin typeface="Arial"/>
                <a:cs typeface="Arial"/>
              </a:rPr>
              <a:t>Encoding: </a:t>
            </a:r>
            <a:r>
              <a:rPr lang="en-US" sz="1600" dirty="0" err="1" smtClean="0">
                <a:latin typeface="Arial"/>
                <a:cs typeface="Arial"/>
              </a:rPr>
              <a:t>Phred</a:t>
            </a:r>
            <a:r>
              <a:rPr lang="en-US" sz="1600" dirty="0" smtClean="0">
                <a:latin typeface="Arial"/>
                <a:cs typeface="Arial"/>
              </a:rPr>
              <a:t> base 33 (</a:t>
            </a:r>
            <a:r>
              <a:rPr lang="en-US" sz="1600" b="1" dirty="0" smtClean="0">
                <a:solidFill>
                  <a:srgbClr val="FF0000"/>
                </a:solidFill>
                <a:latin typeface="Arial"/>
                <a:cs typeface="Arial"/>
              </a:rPr>
              <a:t>#</a:t>
            </a:r>
            <a:r>
              <a:rPr lang="en-US" sz="1600" dirty="0" smtClean="0">
                <a:latin typeface="Arial"/>
                <a:cs typeface="Arial"/>
              </a:rPr>
              <a:t> = 2)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62"/>
          </a:xfrm>
        </p:spPr>
        <p:txBody>
          <a:bodyPr/>
          <a:lstStyle/>
          <a:p>
            <a:r>
              <a:rPr lang="en-US" dirty="0" smtClean="0"/>
              <a:t>BAM files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679700"/>
            <a:ext cx="8191500" cy="25019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59180" y="3996076"/>
            <a:ext cx="2133600" cy="215900"/>
          </a:xfrm>
          <a:prstGeom prst="rect">
            <a:avLst/>
          </a:prstGeom>
          <a:solidFill>
            <a:srgbClr val="008000">
              <a:alpha val="12000"/>
            </a:srgbClr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Callout 5"/>
          <p:cNvSpPr/>
          <p:nvPr/>
        </p:nvSpPr>
        <p:spPr>
          <a:xfrm>
            <a:off x="2438400" y="1600200"/>
            <a:ext cx="2819400" cy="816705"/>
          </a:xfrm>
          <a:prstGeom prst="wedgeEllipseCallout">
            <a:avLst>
              <a:gd name="adj1" fmla="val -45536"/>
              <a:gd name="adj2" fmla="val 243132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Optional additional information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59725" y="4792324"/>
            <a:ext cx="2133600" cy="215900"/>
          </a:xfrm>
          <a:prstGeom prst="rect">
            <a:avLst/>
          </a:prstGeom>
          <a:solidFill>
            <a:srgbClr val="008000">
              <a:alpha val="12000"/>
            </a:srgbClr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57200" y="5486400"/>
            <a:ext cx="8229600" cy="990600"/>
          </a:xfrm>
          <a:prstGeom prst="rect">
            <a:avLst/>
          </a:prstGeom>
          <a:solidFill>
            <a:schemeClr val="bg1"/>
          </a:solidFill>
        </p:spPr>
        <p:txBody>
          <a:bodyPr vert="horz">
            <a:normAutofit fontScale="92500"/>
          </a:bodyPr>
          <a:lstStyle/>
          <a:p>
            <a:pPr marL="274320" lvl="0" indent="-274320" defTabSz="914400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sz="1600" dirty="0" smtClean="0">
                <a:latin typeface="Arial"/>
                <a:cs typeface="Arial"/>
              </a:rPr>
              <a:t>Many fields have a defined meaning (e.g. NM: number or mismatches; RG: read group)</a:t>
            </a:r>
          </a:p>
          <a:p>
            <a:pPr marL="274320" lvl="0" indent="-274320" defTabSz="914400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sz="1600" dirty="0" smtClean="0">
                <a:latin typeface="Arial"/>
                <a:cs typeface="Arial"/>
              </a:rPr>
              <a:t>Controlled type (:</a:t>
            </a:r>
            <a:r>
              <a:rPr lang="en-US" sz="1600" dirty="0" err="1" smtClean="0">
                <a:latin typeface="Arial"/>
                <a:cs typeface="Arial"/>
              </a:rPr>
              <a:t>i</a:t>
            </a:r>
            <a:r>
              <a:rPr lang="en-US" sz="1600" dirty="0" smtClean="0">
                <a:latin typeface="Arial"/>
                <a:cs typeface="Arial"/>
              </a:rPr>
              <a:t>: = integer; :Z: = string, etc)</a:t>
            </a:r>
          </a:p>
          <a:p>
            <a:pPr marL="274320" lvl="0" indent="-274320" defTabSz="914400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sz="1600" dirty="0" smtClean="0">
                <a:latin typeface="Arial"/>
                <a:cs typeface="Arial"/>
              </a:rPr>
              <a:t>Tags starting with X, Y, Z are undefined: free for application-specific uses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Bam files - tools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Processing</a:t>
            </a:r>
          </a:p>
          <a:p>
            <a:pPr lvl="1"/>
            <a:r>
              <a:rPr lang="en-US" dirty="0" err="1" smtClean="0"/>
              <a:t>Samtools</a:t>
            </a:r>
            <a:endParaRPr lang="en-US" dirty="0" smtClean="0"/>
          </a:p>
          <a:p>
            <a:pPr lvl="2"/>
            <a:r>
              <a:rPr lang="en-US" dirty="0" smtClean="0"/>
              <a:t>SAM&lt;-&gt;BAM</a:t>
            </a:r>
          </a:p>
          <a:p>
            <a:pPr lvl="2"/>
            <a:r>
              <a:rPr lang="en-US" dirty="0" smtClean="0"/>
              <a:t>sorting, indexing, merging, duplicate removal</a:t>
            </a:r>
          </a:p>
          <a:p>
            <a:pPr lvl="2"/>
            <a:r>
              <a:rPr lang="en-US" dirty="0" smtClean="0"/>
              <a:t>Remote retrieval (FTP or HTTP) of BAM file fragment</a:t>
            </a:r>
          </a:p>
          <a:p>
            <a:pPr lvl="1"/>
            <a:r>
              <a:rPr lang="en-US" dirty="0" smtClean="0"/>
              <a:t>Picard</a:t>
            </a:r>
          </a:p>
          <a:p>
            <a:pPr lvl="2"/>
            <a:r>
              <a:rPr lang="en-US" dirty="0" smtClean="0"/>
              <a:t>merging, duplicate removal</a:t>
            </a:r>
          </a:p>
          <a:p>
            <a:pPr lvl="1">
              <a:buNone/>
            </a:pPr>
            <a:endParaRPr lang="en-US" dirty="0" smtClean="0"/>
          </a:p>
          <a:p>
            <a:r>
              <a:rPr lang="en-US" dirty="0" smtClean="0"/>
              <a:t>Viewing</a:t>
            </a:r>
          </a:p>
          <a:p>
            <a:pPr lvl="1"/>
            <a:r>
              <a:rPr lang="en-US" dirty="0" err="1" smtClean="0"/>
              <a:t>Samtools</a:t>
            </a:r>
            <a:r>
              <a:rPr lang="en-US" dirty="0" smtClean="0"/>
              <a:t> view (SAM)</a:t>
            </a:r>
          </a:p>
          <a:p>
            <a:pPr lvl="1"/>
            <a:r>
              <a:rPr lang="en-US" dirty="0" err="1" smtClean="0"/>
              <a:t>Samtools</a:t>
            </a:r>
            <a:r>
              <a:rPr lang="en-US" dirty="0" smtClean="0"/>
              <a:t> </a:t>
            </a:r>
            <a:r>
              <a:rPr lang="en-US" dirty="0" err="1" smtClean="0"/>
              <a:t>tview</a:t>
            </a:r>
            <a:r>
              <a:rPr lang="en-US" dirty="0" smtClean="0"/>
              <a:t> (ASCII browser)</a:t>
            </a:r>
          </a:p>
          <a:p>
            <a:pPr lvl="1"/>
            <a:r>
              <a:rPr lang="en-US" dirty="0" smtClean="0"/>
              <a:t>IGV (Java graphical browser)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914400" y="2667000"/>
            <a:ext cx="7772400" cy="1143000"/>
          </a:xfrm>
        </p:spPr>
        <p:txBody>
          <a:bodyPr/>
          <a:lstStyle/>
          <a:p>
            <a:pPr algn="ctr"/>
            <a:r>
              <a:rPr lang="en-US" dirty="0" smtClean="0"/>
              <a:t>Algorithms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Algorithms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447800"/>
            <a:ext cx="8229600" cy="4572000"/>
          </a:xfrm>
        </p:spPr>
        <p:txBody>
          <a:bodyPr/>
          <a:lstStyle/>
          <a:p>
            <a:r>
              <a:rPr lang="en-US" dirty="0" smtClean="0"/>
              <a:t>read </a:t>
            </a:r>
            <a:r>
              <a:rPr lang="en-US" dirty="0" err="1" smtClean="0"/>
              <a:t>mappers</a:t>
            </a:r>
            <a:r>
              <a:rPr lang="en-US" dirty="0" smtClean="0"/>
              <a:t> have similar aims to good-old </a:t>
            </a:r>
            <a:r>
              <a:rPr lang="en-US" dirty="0" err="1" smtClean="0"/>
              <a:t>BLASTn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b="1" dirty="0" smtClean="0"/>
              <a:t>search</a:t>
            </a:r>
            <a:r>
              <a:rPr lang="en-US" dirty="0" smtClean="0"/>
              <a:t> and </a:t>
            </a:r>
            <a:r>
              <a:rPr lang="en-US" b="1" dirty="0" smtClean="0"/>
              <a:t>align</a:t>
            </a:r>
            <a:r>
              <a:rPr lang="en-US" dirty="0" smtClean="0"/>
              <a:t> a nucleotide query to a nucleotide database</a:t>
            </a:r>
          </a:p>
          <a:p>
            <a:endParaRPr lang="en-US" dirty="0" smtClean="0"/>
          </a:p>
          <a:p>
            <a:r>
              <a:rPr lang="en-US" dirty="0" smtClean="0"/>
              <a:t>Unique features:</a:t>
            </a:r>
          </a:p>
          <a:p>
            <a:pPr lvl="1"/>
            <a:r>
              <a:rPr lang="en-US" b="1" dirty="0" smtClean="0"/>
              <a:t>Very many</a:t>
            </a:r>
            <a:r>
              <a:rPr lang="en-US" dirty="0" smtClean="0"/>
              <a:t> queries (~10</a:t>
            </a:r>
            <a:r>
              <a:rPr lang="en-US" baseline="30000" dirty="0" smtClean="0"/>
              <a:t>9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Queries are </a:t>
            </a:r>
            <a:r>
              <a:rPr lang="en-US" b="1" dirty="0" smtClean="0"/>
              <a:t>short</a:t>
            </a:r>
            <a:r>
              <a:rPr lang="en-US" dirty="0" smtClean="0"/>
              <a:t> (~36 – ~150 </a:t>
            </a:r>
            <a:r>
              <a:rPr lang="en-US" dirty="0" err="1" smtClean="0"/>
              <a:t>bp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Reference can be </a:t>
            </a:r>
            <a:r>
              <a:rPr lang="en-US" b="1" dirty="0" smtClean="0"/>
              <a:t>long</a:t>
            </a:r>
          </a:p>
          <a:p>
            <a:pPr lvl="1"/>
            <a:r>
              <a:rPr lang="en-US" dirty="0" smtClean="0"/>
              <a:t>Queries usually </a:t>
            </a:r>
            <a:r>
              <a:rPr lang="en-US" b="1" dirty="0" smtClean="0"/>
              <a:t>not very divergent </a:t>
            </a:r>
            <a:r>
              <a:rPr lang="en-US" dirty="0" smtClean="0"/>
              <a:t>from reference (0.1 - few %)</a:t>
            </a:r>
          </a:p>
          <a:p>
            <a:pPr lvl="1"/>
            <a:r>
              <a:rPr lang="en-US" dirty="0" smtClean="0"/>
              <a:t>Queries can have substantial numbers of </a:t>
            </a:r>
            <a:r>
              <a:rPr lang="en-US" b="1" dirty="0" smtClean="0"/>
              <a:t>base errors</a:t>
            </a:r>
          </a:p>
          <a:p>
            <a:pPr lvl="1"/>
            <a:r>
              <a:rPr lang="en-US" dirty="0" smtClean="0"/>
              <a:t>Reads come in </a:t>
            </a:r>
            <a:r>
              <a:rPr lang="en-US" b="1" dirty="0" smtClean="0"/>
              <a:t>pairs</a:t>
            </a:r>
            <a:r>
              <a:rPr lang="en-US" dirty="0" smtClean="0"/>
              <a:t> and have </a:t>
            </a:r>
            <a:r>
              <a:rPr lang="en-US" b="1" dirty="0" smtClean="0"/>
              <a:t>base qualities</a:t>
            </a:r>
            <a:endParaRPr lang="en-US" b="1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Process reads in </a:t>
            </a:r>
            <a:r>
              <a:rPr lang="en-US" i="1" dirty="0" smtClean="0"/>
              <a:t>batches</a:t>
            </a:r>
            <a:r>
              <a:rPr lang="en-US" dirty="0" smtClean="0"/>
              <a:t>: keeps hash table small</a:t>
            </a:r>
          </a:p>
          <a:p>
            <a:pPr lvl="1"/>
            <a:r>
              <a:rPr lang="en-US" dirty="0" smtClean="0"/>
              <a:t>Naïve hashing of whole genome requires:</a:t>
            </a:r>
            <a:br>
              <a:rPr lang="en-US" dirty="0" smtClean="0"/>
            </a:br>
            <a:r>
              <a:rPr lang="en-US" dirty="0" smtClean="0"/>
              <a:t>  4 bytes per entry, </a:t>
            </a:r>
            <a:r>
              <a:rPr lang="en-US" i="1" dirty="0" smtClean="0"/>
              <a:t>times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3*10^9 entries, </a:t>
            </a:r>
            <a:r>
              <a:rPr lang="en-US" i="1" dirty="0" smtClean="0"/>
              <a:t>divided by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fill factor ~0.7 (less for repetitive data):  </a:t>
            </a:r>
            <a:r>
              <a:rPr lang="en-US" b="1" dirty="0" smtClean="0"/>
              <a:t>17 </a:t>
            </a:r>
            <a:r>
              <a:rPr lang="en-US" b="1" dirty="0" err="1" smtClean="0"/>
              <a:t>Gb</a:t>
            </a:r>
            <a:r>
              <a:rPr lang="en-US" dirty="0" smtClean="0"/>
              <a:t>: too much</a:t>
            </a:r>
          </a:p>
          <a:p>
            <a:pPr lvl="1"/>
            <a:endParaRPr lang="en-US" b="1" dirty="0" smtClean="0"/>
          </a:p>
          <a:p>
            <a:r>
              <a:rPr lang="en-US" dirty="0" smtClean="0"/>
              <a:t>Advantage</a:t>
            </a:r>
          </a:p>
          <a:p>
            <a:pPr lvl="1"/>
            <a:r>
              <a:rPr lang="en-US" dirty="0" smtClean="0"/>
              <a:t>Hashing allows for high sensitivity</a:t>
            </a:r>
          </a:p>
          <a:p>
            <a:endParaRPr lang="en-US" dirty="0" smtClean="0"/>
          </a:p>
          <a:p>
            <a:r>
              <a:rPr lang="en-US" dirty="0" smtClean="0"/>
              <a:t>Drawback: entire genome is scanned for each batch</a:t>
            </a:r>
          </a:p>
          <a:p>
            <a:pPr lvl="1"/>
            <a:r>
              <a:rPr lang="en-US" dirty="0" smtClean="0"/>
              <a:t>MAQ: genome is scanned 3 times per batch</a:t>
            </a:r>
          </a:p>
          <a:p>
            <a:pPr lvl="1"/>
            <a:r>
              <a:rPr lang="en-US" dirty="0" smtClean="0"/>
              <a:t>Slow, particularly for small number of reads</a:t>
            </a:r>
          </a:p>
          <a:p>
            <a:pPr lvl="1"/>
            <a:endParaRPr lang="en-US" dirty="0" smtClean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914400" y="274638"/>
            <a:ext cx="7772400" cy="792162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Approach 1: Hashing reads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92162"/>
          </a:xfrm>
        </p:spPr>
        <p:txBody>
          <a:bodyPr/>
          <a:lstStyle/>
          <a:p>
            <a:r>
              <a:rPr lang="en-US" dirty="0" smtClean="0"/>
              <a:t>Approach 1: Hashing reads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Examples: ELAND, MAQ</a:t>
            </a:r>
          </a:p>
          <a:p>
            <a:endParaRPr lang="en-US" dirty="0" smtClean="0"/>
          </a:p>
        </p:txBody>
      </p:sp>
      <p:graphicFrame>
        <p:nvGraphicFramePr>
          <p:cNvPr id="57" name="Table 56"/>
          <p:cNvGraphicFramePr>
            <a:graphicFrameLocks noGrp="1"/>
          </p:cNvGraphicFramePr>
          <p:nvPr/>
        </p:nvGraphicFramePr>
        <p:xfrm>
          <a:off x="4206985" y="2522220"/>
          <a:ext cx="1752600" cy="3337560"/>
        </p:xfrm>
        <a:graphic>
          <a:graphicData uri="http://schemas.openxmlformats.org/drawingml/2006/table">
            <a:tbl>
              <a:tblPr firstRow="1" bandRow="1"/>
              <a:tblGrid>
                <a:gridCol w="1752600"/>
              </a:tblGrid>
              <a:tr h="370840"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dirty="0"/>
                    </a:p>
                  </a:txBody>
                  <a:tcPr>
                    <a:lnL w="12700" cmpd="sng">
                      <a:solidFill>
                        <a:srgbClr val="BBE0E3"/>
                      </a:solidFill>
                    </a:lnL>
                    <a:lnR w="12700" cmpd="sng">
                      <a:solidFill>
                        <a:srgbClr val="BBE0E3"/>
                      </a:solidFill>
                    </a:lnR>
                    <a:lnT w="12700" cmpd="sng">
                      <a:solidFill>
                        <a:srgbClr val="BBE0E3"/>
                      </a:solidFill>
                    </a:lnT>
                    <a:lnB w="127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dirty="0"/>
                    </a:p>
                  </a:txBody>
                  <a:tcPr>
                    <a:lnL w="12700" cmpd="sng">
                      <a:solidFill>
                        <a:srgbClr val="BBE0E3"/>
                      </a:solidFill>
                    </a:lnL>
                    <a:lnR w="12700" cmpd="sng">
                      <a:solidFill>
                        <a:srgbClr val="BBE0E3"/>
                      </a:solidFill>
                    </a:lnR>
                    <a:lnT w="12700" cmpd="sng">
                      <a:solidFill>
                        <a:srgbClr val="BBE0E3"/>
                      </a:solidFill>
                    </a:lnT>
                    <a:lnB w="127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dirty="0"/>
                    </a:p>
                  </a:txBody>
                  <a:tcPr>
                    <a:lnL w="12700" cmpd="sng">
                      <a:solidFill>
                        <a:srgbClr val="BBE0E3"/>
                      </a:solidFill>
                    </a:lnL>
                    <a:lnR w="12700" cmpd="sng">
                      <a:solidFill>
                        <a:srgbClr val="BBE0E3"/>
                      </a:solidFill>
                    </a:lnR>
                    <a:lnT w="12700" cmpd="sng">
                      <a:solidFill>
                        <a:srgbClr val="BBE0E3"/>
                      </a:solidFill>
                    </a:lnT>
                    <a:lnB w="127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dirty="0"/>
                    </a:p>
                  </a:txBody>
                  <a:tcPr>
                    <a:lnL w="12700" cmpd="sng">
                      <a:solidFill>
                        <a:srgbClr val="BBE0E3"/>
                      </a:solidFill>
                    </a:lnL>
                    <a:lnR w="12700" cmpd="sng">
                      <a:solidFill>
                        <a:srgbClr val="BBE0E3"/>
                      </a:solidFill>
                    </a:lnR>
                    <a:lnT w="12700" cmpd="sng">
                      <a:solidFill>
                        <a:srgbClr val="BBE0E3"/>
                      </a:solidFill>
                    </a:lnT>
                    <a:lnB w="127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dirty="0"/>
                    </a:p>
                  </a:txBody>
                  <a:tcPr>
                    <a:lnL w="12700" cmpd="sng">
                      <a:solidFill>
                        <a:srgbClr val="BBE0E3"/>
                      </a:solidFill>
                    </a:lnL>
                    <a:lnR w="12700" cmpd="sng">
                      <a:solidFill>
                        <a:srgbClr val="BBE0E3"/>
                      </a:solidFill>
                    </a:lnR>
                    <a:lnT w="12700" cmpd="sng">
                      <a:solidFill>
                        <a:srgbClr val="BBE0E3"/>
                      </a:solidFill>
                    </a:lnT>
                    <a:lnB w="127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dirty="0"/>
                    </a:p>
                  </a:txBody>
                  <a:tcPr>
                    <a:lnL w="12700" cmpd="sng">
                      <a:solidFill>
                        <a:srgbClr val="BBE0E3"/>
                      </a:solidFill>
                    </a:lnL>
                    <a:lnR w="12700" cmpd="sng">
                      <a:solidFill>
                        <a:srgbClr val="BBE0E3"/>
                      </a:solidFill>
                    </a:lnR>
                    <a:lnT w="12700" cmpd="sng">
                      <a:solidFill>
                        <a:srgbClr val="BBE0E3"/>
                      </a:solidFill>
                    </a:lnT>
                    <a:lnB w="127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dirty="0"/>
                    </a:p>
                  </a:txBody>
                  <a:tcPr>
                    <a:lnL w="12700" cmpd="sng">
                      <a:solidFill>
                        <a:srgbClr val="BBE0E3"/>
                      </a:solidFill>
                    </a:lnL>
                    <a:lnR w="12700" cmpd="sng">
                      <a:solidFill>
                        <a:srgbClr val="BBE0E3"/>
                      </a:solidFill>
                    </a:lnR>
                    <a:lnT w="12700" cmpd="sng">
                      <a:solidFill>
                        <a:srgbClr val="BBE0E3"/>
                      </a:solidFill>
                    </a:lnT>
                    <a:lnB w="127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dirty="0"/>
                    </a:p>
                  </a:txBody>
                  <a:tcPr>
                    <a:lnL w="12700" cmpd="sng">
                      <a:solidFill>
                        <a:srgbClr val="BBE0E3"/>
                      </a:solidFill>
                    </a:lnL>
                    <a:lnR w="12700" cmpd="sng">
                      <a:solidFill>
                        <a:srgbClr val="BBE0E3"/>
                      </a:solidFill>
                    </a:lnR>
                    <a:lnT w="12700" cmpd="sng">
                      <a:solidFill>
                        <a:srgbClr val="BBE0E3"/>
                      </a:solidFill>
                    </a:lnT>
                    <a:lnB w="127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dirty="0"/>
                    </a:p>
                  </a:txBody>
                  <a:tcPr>
                    <a:lnL w="12700" cmpd="sng">
                      <a:solidFill>
                        <a:srgbClr val="BBE0E3"/>
                      </a:solidFill>
                    </a:lnL>
                    <a:lnR w="12700" cmpd="sng">
                      <a:solidFill>
                        <a:srgbClr val="BBE0E3"/>
                      </a:solidFill>
                    </a:lnR>
                    <a:lnT w="12700" cmpd="sng">
                      <a:solidFill>
                        <a:srgbClr val="BBE0E3"/>
                      </a:solidFill>
                    </a:lnT>
                    <a:lnB w="127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8" name="Cloud 57"/>
          <p:cNvSpPr/>
          <p:nvPr/>
        </p:nvSpPr>
        <p:spPr>
          <a:xfrm>
            <a:off x="1082785" y="2903220"/>
            <a:ext cx="2590800" cy="2583180"/>
          </a:xfrm>
          <a:prstGeom prst="cloud">
            <a:avLst/>
          </a:prstGeom>
          <a:solidFill>
            <a:srgbClr val="DAEDEF">
              <a:alpha val="11000"/>
            </a:srgbClr>
          </a:solidFill>
          <a:ln w="9525" cap="flat" cmpd="sng" algn="ctr">
            <a:solidFill>
              <a:srgbClr val="FFFFFF">
                <a:lumMod val="8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2D2D8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Oval 58"/>
          <p:cNvSpPr/>
          <p:nvPr/>
        </p:nvSpPr>
        <p:spPr>
          <a:xfrm>
            <a:off x="1844785" y="3429000"/>
            <a:ext cx="180000" cy="180000"/>
          </a:xfrm>
          <a:prstGeom prst="ellipse">
            <a:avLst/>
          </a:prstGeom>
          <a:gradFill rotWithShape="1">
            <a:gsLst>
              <a:gs pos="0">
                <a:srgbClr val="BBE0E3">
                  <a:shade val="51000"/>
                  <a:satMod val="130000"/>
                </a:srgbClr>
              </a:gs>
              <a:gs pos="80000">
                <a:srgbClr val="BBE0E3">
                  <a:shade val="93000"/>
                  <a:satMod val="130000"/>
                </a:srgbClr>
              </a:gs>
              <a:gs pos="100000">
                <a:srgbClr val="BBE0E3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BBE0E3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Oval 59"/>
          <p:cNvSpPr/>
          <p:nvPr/>
        </p:nvSpPr>
        <p:spPr>
          <a:xfrm>
            <a:off x="2073385" y="3858600"/>
            <a:ext cx="180000" cy="180000"/>
          </a:xfrm>
          <a:prstGeom prst="ellipse">
            <a:avLst/>
          </a:prstGeom>
          <a:gradFill rotWithShape="1">
            <a:gsLst>
              <a:gs pos="0">
                <a:srgbClr val="BBE0E3">
                  <a:shade val="51000"/>
                  <a:satMod val="130000"/>
                </a:srgbClr>
              </a:gs>
              <a:gs pos="80000">
                <a:srgbClr val="BBE0E3">
                  <a:shade val="93000"/>
                  <a:satMod val="130000"/>
                </a:srgbClr>
              </a:gs>
              <a:gs pos="100000">
                <a:srgbClr val="BBE0E3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BBE0E3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Oval 60"/>
          <p:cNvSpPr/>
          <p:nvPr/>
        </p:nvSpPr>
        <p:spPr>
          <a:xfrm>
            <a:off x="2350585" y="5077800"/>
            <a:ext cx="180000" cy="180000"/>
          </a:xfrm>
          <a:prstGeom prst="ellipse">
            <a:avLst/>
          </a:prstGeom>
          <a:gradFill rotWithShape="1">
            <a:gsLst>
              <a:gs pos="0">
                <a:srgbClr val="BBE0E3">
                  <a:shade val="51000"/>
                  <a:satMod val="130000"/>
                </a:srgbClr>
              </a:gs>
              <a:gs pos="80000">
                <a:srgbClr val="BBE0E3">
                  <a:shade val="93000"/>
                  <a:satMod val="130000"/>
                </a:srgbClr>
              </a:gs>
              <a:gs pos="100000">
                <a:srgbClr val="BBE0E3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BBE0E3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" name="Oval 61"/>
          <p:cNvSpPr/>
          <p:nvPr/>
        </p:nvSpPr>
        <p:spPr>
          <a:xfrm>
            <a:off x="2807785" y="4191000"/>
            <a:ext cx="180000" cy="180000"/>
          </a:xfrm>
          <a:prstGeom prst="ellipse">
            <a:avLst/>
          </a:prstGeom>
          <a:gradFill rotWithShape="1">
            <a:gsLst>
              <a:gs pos="0">
                <a:srgbClr val="BBE0E3">
                  <a:shade val="51000"/>
                  <a:satMod val="130000"/>
                </a:srgbClr>
              </a:gs>
              <a:gs pos="80000">
                <a:srgbClr val="BBE0E3">
                  <a:shade val="93000"/>
                  <a:satMod val="130000"/>
                </a:srgbClr>
              </a:gs>
              <a:gs pos="100000">
                <a:srgbClr val="BBE0E3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BBE0E3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" name="Oval 62"/>
          <p:cNvSpPr/>
          <p:nvPr/>
        </p:nvSpPr>
        <p:spPr>
          <a:xfrm>
            <a:off x="1768585" y="4468200"/>
            <a:ext cx="180000" cy="180000"/>
          </a:xfrm>
          <a:prstGeom prst="ellipse">
            <a:avLst/>
          </a:prstGeom>
          <a:gradFill rotWithShape="1">
            <a:gsLst>
              <a:gs pos="0">
                <a:srgbClr val="BBE0E3">
                  <a:shade val="51000"/>
                  <a:satMod val="130000"/>
                </a:srgbClr>
              </a:gs>
              <a:gs pos="80000">
                <a:srgbClr val="BBE0E3">
                  <a:shade val="93000"/>
                  <a:satMod val="130000"/>
                </a:srgbClr>
              </a:gs>
              <a:gs pos="100000">
                <a:srgbClr val="BBE0E3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BBE0E3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64" name="Straight Arrow Connector 63"/>
          <p:cNvCxnSpPr>
            <a:stCxn id="59" idx="4"/>
          </p:cNvCxnSpPr>
          <p:nvPr/>
        </p:nvCxnSpPr>
        <p:spPr>
          <a:xfrm rot="5400000" flipH="1" flipV="1">
            <a:off x="2980885" y="2382900"/>
            <a:ext cx="180000" cy="2272200"/>
          </a:xfrm>
          <a:prstGeom prst="straightConnector1">
            <a:avLst/>
          </a:prstGeom>
          <a:noFill/>
          <a:ln w="25400" cap="flat" cmpd="sng" algn="ctr">
            <a:solidFill>
              <a:srgbClr val="BBE0E3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65" name="Straight Arrow Connector 64"/>
          <p:cNvCxnSpPr>
            <a:stCxn id="60" idx="5"/>
          </p:cNvCxnSpPr>
          <p:nvPr/>
        </p:nvCxnSpPr>
        <p:spPr>
          <a:xfrm rot="5400000" flipH="1" flipV="1">
            <a:off x="3140185" y="2945440"/>
            <a:ext cx="153640" cy="1979960"/>
          </a:xfrm>
          <a:prstGeom prst="straightConnector1">
            <a:avLst/>
          </a:prstGeom>
          <a:noFill/>
          <a:ln w="25400" cap="flat" cmpd="sng" algn="ctr">
            <a:solidFill>
              <a:srgbClr val="BBE0E3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66" name="Straight Arrow Connector 65"/>
          <p:cNvCxnSpPr>
            <a:stCxn id="62" idx="3"/>
          </p:cNvCxnSpPr>
          <p:nvPr/>
        </p:nvCxnSpPr>
        <p:spPr>
          <a:xfrm rot="16200000" flipH="1">
            <a:off x="3458785" y="3720000"/>
            <a:ext cx="123560" cy="1372840"/>
          </a:xfrm>
          <a:prstGeom prst="straightConnector1">
            <a:avLst/>
          </a:prstGeom>
          <a:noFill/>
          <a:ln w="25400" cap="flat" cmpd="sng" algn="ctr">
            <a:solidFill>
              <a:srgbClr val="BBE0E3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67" name="Straight Arrow Connector 66"/>
          <p:cNvCxnSpPr>
            <a:stCxn id="63" idx="5"/>
          </p:cNvCxnSpPr>
          <p:nvPr/>
        </p:nvCxnSpPr>
        <p:spPr>
          <a:xfrm rot="5400000" flipH="1" flipV="1">
            <a:off x="2987785" y="3402640"/>
            <a:ext cx="153640" cy="2284760"/>
          </a:xfrm>
          <a:prstGeom prst="straightConnector1">
            <a:avLst/>
          </a:prstGeom>
          <a:noFill/>
          <a:ln w="25400" cap="flat" cmpd="sng" algn="ctr">
            <a:solidFill>
              <a:srgbClr val="BBE0E3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68" name="Straight Arrow Connector 67"/>
          <p:cNvCxnSpPr>
            <a:stCxn id="61" idx="7"/>
          </p:cNvCxnSpPr>
          <p:nvPr/>
        </p:nvCxnSpPr>
        <p:spPr>
          <a:xfrm rot="16200000" flipH="1">
            <a:off x="3278785" y="4329600"/>
            <a:ext cx="153640" cy="1702760"/>
          </a:xfrm>
          <a:prstGeom prst="straightConnector1">
            <a:avLst/>
          </a:prstGeom>
          <a:noFill/>
          <a:ln w="25400" cap="flat" cmpd="sng" algn="ctr">
            <a:solidFill>
              <a:srgbClr val="BBE0E3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69" name="TextBox 68"/>
          <p:cNvSpPr txBox="1"/>
          <p:nvPr/>
        </p:nvSpPr>
        <p:spPr>
          <a:xfrm>
            <a:off x="1199496" y="3288268"/>
            <a:ext cx="7055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read 1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1474267" y="3745468"/>
            <a:ext cx="7055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read 2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1170610" y="4355068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read 4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2161210" y="4050268"/>
            <a:ext cx="7055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read 3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1704010" y="4876800"/>
            <a:ext cx="7055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read 5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6062335" y="3239668"/>
            <a:ext cx="615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h(r1)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6088885" y="3669268"/>
            <a:ext cx="615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h(r2)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6111985" y="4355068"/>
            <a:ext cx="12692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h(r3)   </a:t>
            </a: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h(r4)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6111985" y="5117068"/>
            <a:ext cx="615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h(r5)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8" name="Freeform 77"/>
          <p:cNvSpPr/>
          <p:nvPr/>
        </p:nvSpPr>
        <p:spPr>
          <a:xfrm>
            <a:off x="3470264" y="4623703"/>
            <a:ext cx="730650" cy="253097"/>
          </a:xfrm>
          <a:custGeom>
            <a:avLst/>
            <a:gdLst>
              <a:gd name="connsiteX0" fmla="*/ 730650 w 730650"/>
              <a:gd name="connsiteY0" fmla="*/ 0 h 1078493"/>
              <a:gd name="connsiteX1" fmla="*/ 173965 w 730650"/>
              <a:gd name="connsiteY1" fmla="*/ 226136 h 1078493"/>
              <a:gd name="connsiteX2" fmla="*/ 86982 w 730650"/>
              <a:gd name="connsiteY2" fmla="*/ 834963 h 1078493"/>
              <a:gd name="connsiteX3" fmla="*/ 695858 w 730650"/>
              <a:gd name="connsiteY3" fmla="*/ 1078493 h 1078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0650" h="1078493">
                <a:moveTo>
                  <a:pt x="730650" y="0"/>
                </a:moveTo>
                <a:cubicBezTo>
                  <a:pt x="505946" y="43488"/>
                  <a:pt x="281243" y="86976"/>
                  <a:pt x="173965" y="226136"/>
                </a:cubicBezTo>
                <a:cubicBezTo>
                  <a:pt x="66687" y="365296"/>
                  <a:pt x="0" y="692904"/>
                  <a:pt x="86982" y="834963"/>
                </a:cubicBezTo>
                <a:cubicBezTo>
                  <a:pt x="173964" y="977022"/>
                  <a:pt x="695858" y="1078493"/>
                  <a:pt x="695858" y="1078493"/>
                </a:cubicBezTo>
              </a:path>
            </a:pathLst>
          </a:custGeom>
          <a:noFill/>
          <a:ln w="25400" cap="flat" cmpd="sng" algn="ctr">
            <a:solidFill>
              <a:srgbClr val="BBE0E3">
                <a:lumMod val="50000"/>
              </a:srgbClr>
            </a:solidFill>
            <a:prstDash val="solid"/>
            <a:tailEnd type="triangle" w="lg" len="lg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6111985" y="4738206"/>
            <a:ext cx="9423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h(r4)+1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2056499" y="2337554"/>
            <a:ext cx="588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keys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2043650" y="5702195"/>
            <a:ext cx="601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m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=5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4206985" y="6107668"/>
            <a:ext cx="1746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Fill factor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α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=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m/n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4796097" y="2057400"/>
            <a:ext cx="5379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n</a:t>
            </a:r>
            <a:r>
              <a:rPr lang="en-US" dirty="0" smtClean="0"/>
              <a:t>=9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457200" y="16002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09600" y="16002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762000" y="16002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914400" y="16002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1066800" y="16002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219200" y="16002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1371600" y="16002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524000" y="1600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1676400" y="1600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1828800" y="1600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2133600" y="1600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2286000" y="1600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2590800" y="1600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2743200" y="1600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3048000" y="1600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3200400" y="1600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3505200" y="1600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3657600" y="1600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3810000" y="16002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3962400" y="16002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4114800" y="16002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4267200" y="16002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4419600" y="16002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4572000" y="16002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4724400" y="16002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4876800" y="16002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5029200" y="16002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5181600" y="16002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1524000" y="25908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1676400" y="25908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1828800" y="25908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2133600" y="25908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2286000" y="25908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2438400" y="16002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2590800" y="25908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2743200" y="25908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16002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3048000" y="25908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3200400" y="25908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3352800" y="16002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/>
          <p:cNvSpPr/>
          <p:nvPr/>
        </p:nvSpPr>
        <p:spPr>
          <a:xfrm>
            <a:off x="3505200" y="25908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/>
          <p:cNvSpPr/>
          <p:nvPr/>
        </p:nvSpPr>
        <p:spPr>
          <a:xfrm>
            <a:off x="3657600" y="25908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2" name="Straight Connector 61"/>
          <p:cNvCxnSpPr/>
          <p:nvPr/>
        </p:nvCxnSpPr>
        <p:spPr>
          <a:xfrm rot="5400000">
            <a:off x="1143000" y="2209800"/>
            <a:ext cx="762000" cy="1588"/>
          </a:xfrm>
          <a:prstGeom prst="line">
            <a:avLst/>
          </a:prstGeom>
          <a:ln>
            <a:solidFill>
              <a:srgbClr val="8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rot="5400000">
            <a:off x="3428205" y="2209006"/>
            <a:ext cx="762000" cy="1588"/>
          </a:xfrm>
          <a:prstGeom prst="line">
            <a:avLst/>
          </a:prstGeom>
          <a:ln>
            <a:solidFill>
              <a:srgbClr val="8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4343400" y="1143000"/>
            <a:ext cx="13621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scan </a:t>
            </a:r>
            <a:r>
              <a:rPr lang="en-US" b="1" dirty="0" smtClean="0"/>
              <a:t>genome</a:t>
            </a:r>
            <a:endParaRPr lang="en-US" b="1" dirty="0"/>
          </a:p>
        </p:txBody>
      </p:sp>
      <p:sp>
        <p:nvSpPr>
          <p:cNvPr id="66" name="TextBox 65"/>
          <p:cNvSpPr txBox="1"/>
          <p:nvPr/>
        </p:nvSpPr>
        <p:spPr>
          <a:xfrm>
            <a:off x="138883" y="2953434"/>
            <a:ext cx="18558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subsequence (12 </a:t>
            </a:r>
            <a:r>
              <a:rPr lang="en-US" dirty="0" err="1" smtClean="0"/>
              <a:t>nt</a:t>
            </a:r>
            <a:r>
              <a:rPr lang="en-US" dirty="0" smtClean="0"/>
              <a:t>)</a:t>
            </a:r>
          </a:p>
          <a:p>
            <a:pPr algn="ctr"/>
            <a:r>
              <a:rPr lang="en-US" dirty="0" smtClean="0"/>
              <a:t>6 patterns (MAQ)</a:t>
            </a:r>
          </a:p>
        </p:txBody>
      </p:sp>
      <p:sp>
        <p:nvSpPr>
          <p:cNvPr id="67" name="Rectangle 66"/>
          <p:cNvSpPr/>
          <p:nvPr/>
        </p:nvSpPr>
        <p:spPr>
          <a:xfrm>
            <a:off x="4114800" y="3276600"/>
            <a:ext cx="1219200" cy="1524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4114800" y="3429000"/>
            <a:ext cx="1219200" cy="1524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4114800" y="3581400"/>
            <a:ext cx="1219200" cy="1524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4114800" y="3733800"/>
            <a:ext cx="1219200" cy="1524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4114800" y="3886200"/>
            <a:ext cx="1219200" cy="1524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4114800" y="4038600"/>
            <a:ext cx="1219200" cy="1524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4114800" y="4191000"/>
            <a:ext cx="1219200" cy="1524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4114800" y="4343400"/>
            <a:ext cx="1219200" cy="1524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4114800" y="4495800"/>
            <a:ext cx="1219200" cy="1524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4114800" y="4648200"/>
            <a:ext cx="1219200" cy="1524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4114800" y="4800600"/>
            <a:ext cx="1219200" cy="1524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4114800" y="4953000"/>
            <a:ext cx="1219200" cy="1524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4114800" y="5105400"/>
            <a:ext cx="1219200" cy="1524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4114800" y="5257800"/>
            <a:ext cx="1219200" cy="1524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4114800" y="5410200"/>
            <a:ext cx="1219200" cy="1524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4114800" y="5562600"/>
            <a:ext cx="1219200" cy="1524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4114800" y="5715000"/>
            <a:ext cx="1219200" cy="1524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4114800" y="5867400"/>
            <a:ext cx="1219200" cy="1524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4114800" y="6019800"/>
            <a:ext cx="1219200" cy="1524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4114800" y="6172200"/>
            <a:ext cx="1219200" cy="1524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4114800" y="6324600"/>
            <a:ext cx="1219200" cy="1524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4114800" y="6477000"/>
            <a:ext cx="1219200" cy="1524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cxnSp>
        <p:nvCxnSpPr>
          <p:cNvPr id="114" name="Elbow Connector 113"/>
          <p:cNvCxnSpPr>
            <a:stCxn id="53" idx="2"/>
          </p:cNvCxnSpPr>
          <p:nvPr/>
        </p:nvCxnSpPr>
        <p:spPr>
          <a:xfrm rot="16200000" flipH="1">
            <a:off x="2737763" y="2748637"/>
            <a:ext cx="1230868" cy="1372394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" name="Group 122"/>
          <p:cNvGrpSpPr/>
          <p:nvPr/>
        </p:nvGrpSpPr>
        <p:grpSpPr>
          <a:xfrm>
            <a:off x="5105400" y="4114800"/>
            <a:ext cx="914400" cy="131424"/>
            <a:chOff x="6324600" y="3902144"/>
            <a:chExt cx="914400" cy="747644"/>
          </a:xfrm>
        </p:grpSpPr>
        <p:sp>
          <p:nvSpPr>
            <p:cNvPr id="124" name="Arc 123"/>
            <p:cNvSpPr/>
            <p:nvPr/>
          </p:nvSpPr>
          <p:spPr>
            <a:xfrm>
              <a:off x="6324600" y="3902144"/>
              <a:ext cx="914400" cy="746056"/>
            </a:xfrm>
            <a:prstGeom prst="arc">
              <a:avLst>
                <a:gd name="adj1" fmla="val 16200000"/>
                <a:gd name="adj2" fmla="val 5890782"/>
              </a:avLst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5" name="Straight Arrow Connector 124"/>
            <p:cNvCxnSpPr/>
            <p:nvPr/>
          </p:nvCxnSpPr>
          <p:spPr>
            <a:xfrm rot="10800000">
              <a:off x="6553200" y="4648200"/>
              <a:ext cx="228600" cy="1588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6" name="TextBox 125"/>
          <p:cNvSpPr txBox="1"/>
          <p:nvPr/>
        </p:nvSpPr>
        <p:spPr>
          <a:xfrm>
            <a:off x="4038600" y="2731532"/>
            <a:ext cx="14039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hash table (x6)</a:t>
            </a:r>
            <a:endParaRPr lang="en-US" dirty="0"/>
          </a:p>
        </p:txBody>
      </p:sp>
      <p:sp>
        <p:nvSpPr>
          <p:cNvPr id="132" name="TextBox 131"/>
          <p:cNvSpPr txBox="1"/>
          <p:nvPr/>
        </p:nvSpPr>
        <p:spPr>
          <a:xfrm>
            <a:off x="6248400" y="3410634"/>
            <a:ext cx="9709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</a:t>
            </a:r>
            <a:r>
              <a:rPr lang="en-US" dirty="0" smtClean="0"/>
              <a:t>andidate</a:t>
            </a:r>
          </a:p>
          <a:p>
            <a:r>
              <a:rPr lang="en-US" b="1" dirty="0" smtClean="0"/>
              <a:t>reads</a:t>
            </a:r>
            <a:endParaRPr lang="en-US" b="1" dirty="0"/>
          </a:p>
        </p:txBody>
      </p:sp>
      <p:cxnSp>
        <p:nvCxnSpPr>
          <p:cNvPr id="116" name="Straight Arrow Connector 115"/>
          <p:cNvCxnSpPr/>
          <p:nvPr/>
        </p:nvCxnSpPr>
        <p:spPr>
          <a:xfrm flipV="1">
            <a:off x="5410200" y="2831068"/>
            <a:ext cx="1752600" cy="1283732"/>
          </a:xfrm>
          <a:prstGeom prst="straightConnector1">
            <a:avLst/>
          </a:prstGeom>
          <a:ln>
            <a:solidFill>
              <a:srgbClr val="3366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Arrow Connector 118"/>
          <p:cNvCxnSpPr/>
          <p:nvPr/>
        </p:nvCxnSpPr>
        <p:spPr>
          <a:xfrm>
            <a:off x="5437810" y="4114800"/>
            <a:ext cx="1724990" cy="533400"/>
          </a:xfrm>
          <a:prstGeom prst="straightConnector1">
            <a:avLst/>
          </a:prstGeom>
          <a:ln>
            <a:solidFill>
              <a:srgbClr val="3366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Rectangle 112"/>
          <p:cNvSpPr/>
          <p:nvPr/>
        </p:nvSpPr>
        <p:spPr>
          <a:xfrm>
            <a:off x="5334000" y="16002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Rectangle 117"/>
          <p:cNvSpPr/>
          <p:nvPr/>
        </p:nvSpPr>
        <p:spPr>
          <a:xfrm>
            <a:off x="5486400" y="16002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Rectangle 119"/>
          <p:cNvSpPr/>
          <p:nvPr/>
        </p:nvSpPr>
        <p:spPr>
          <a:xfrm>
            <a:off x="5638800" y="16002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Rectangle 121"/>
          <p:cNvSpPr/>
          <p:nvPr/>
        </p:nvSpPr>
        <p:spPr>
          <a:xfrm>
            <a:off x="5791200" y="16002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Rectangle 122"/>
          <p:cNvSpPr/>
          <p:nvPr/>
        </p:nvSpPr>
        <p:spPr>
          <a:xfrm>
            <a:off x="5943600" y="16002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Rectangle 127"/>
          <p:cNvSpPr/>
          <p:nvPr/>
        </p:nvSpPr>
        <p:spPr>
          <a:xfrm>
            <a:off x="6096000" y="16002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Rectangle 128"/>
          <p:cNvSpPr/>
          <p:nvPr/>
        </p:nvSpPr>
        <p:spPr>
          <a:xfrm>
            <a:off x="6248400" y="16002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Rectangle 129"/>
          <p:cNvSpPr/>
          <p:nvPr/>
        </p:nvSpPr>
        <p:spPr>
          <a:xfrm>
            <a:off x="6400800" y="16002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Rectangle 130"/>
          <p:cNvSpPr/>
          <p:nvPr/>
        </p:nvSpPr>
        <p:spPr>
          <a:xfrm>
            <a:off x="6553200" y="16002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6705600" y="16002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Rectangle 134"/>
          <p:cNvSpPr/>
          <p:nvPr/>
        </p:nvSpPr>
        <p:spPr>
          <a:xfrm>
            <a:off x="6858000" y="16002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Rectangle 135"/>
          <p:cNvSpPr/>
          <p:nvPr/>
        </p:nvSpPr>
        <p:spPr>
          <a:xfrm>
            <a:off x="7010400" y="16002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/>
          <p:cNvSpPr/>
          <p:nvPr/>
        </p:nvSpPr>
        <p:spPr>
          <a:xfrm>
            <a:off x="7162800" y="16002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Rectangle 137"/>
          <p:cNvSpPr/>
          <p:nvPr/>
        </p:nvSpPr>
        <p:spPr>
          <a:xfrm>
            <a:off x="7315200" y="16002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Rectangle 138"/>
          <p:cNvSpPr/>
          <p:nvPr/>
        </p:nvSpPr>
        <p:spPr>
          <a:xfrm>
            <a:off x="7467600" y="16002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Rectangle 139"/>
          <p:cNvSpPr/>
          <p:nvPr/>
        </p:nvSpPr>
        <p:spPr>
          <a:xfrm>
            <a:off x="7620000" y="16002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Rectangle 140"/>
          <p:cNvSpPr/>
          <p:nvPr/>
        </p:nvSpPr>
        <p:spPr>
          <a:xfrm>
            <a:off x="7772400" y="16002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Rectangle 141"/>
          <p:cNvSpPr/>
          <p:nvPr/>
        </p:nvSpPr>
        <p:spPr>
          <a:xfrm>
            <a:off x="7924800" y="16002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Rectangle 142"/>
          <p:cNvSpPr/>
          <p:nvPr/>
        </p:nvSpPr>
        <p:spPr>
          <a:xfrm>
            <a:off x="1981200" y="16002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Rectangle 192"/>
          <p:cNvSpPr/>
          <p:nvPr/>
        </p:nvSpPr>
        <p:spPr>
          <a:xfrm>
            <a:off x="7239000" y="2716768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" name="Rectangle 193"/>
          <p:cNvSpPr/>
          <p:nvPr/>
        </p:nvSpPr>
        <p:spPr>
          <a:xfrm>
            <a:off x="7391400" y="2716768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" name="Rectangle 194"/>
          <p:cNvSpPr/>
          <p:nvPr/>
        </p:nvSpPr>
        <p:spPr>
          <a:xfrm>
            <a:off x="7543800" y="2716768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6" name="Rectangle 195"/>
          <p:cNvSpPr/>
          <p:nvPr/>
        </p:nvSpPr>
        <p:spPr>
          <a:xfrm>
            <a:off x="7696200" y="2716768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" name="Rectangle 196"/>
          <p:cNvSpPr/>
          <p:nvPr/>
        </p:nvSpPr>
        <p:spPr>
          <a:xfrm>
            <a:off x="7848600" y="2716768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" name="Rectangle 197"/>
          <p:cNvSpPr/>
          <p:nvPr/>
        </p:nvSpPr>
        <p:spPr>
          <a:xfrm>
            <a:off x="8001000" y="2716768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" name="Rectangle 198"/>
          <p:cNvSpPr/>
          <p:nvPr/>
        </p:nvSpPr>
        <p:spPr>
          <a:xfrm>
            <a:off x="8153400" y="2716768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0" name="Rectangle 199"/>
          <p:cNvSpPr/>
          <p:nvPr/>
        </p:nvSpPr>
        <p:spPr>
          <a:xfrm>
            <a:off x="8305800" y="2716768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1" name="Rectangle 200"/>
          <p:cNvSpPr/>
          <p:nvPr/>
        </p:nvSpPr>
        <p:spPr>
          <a:xfrm>
            <a:off x="8458200" y="2716768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2" name="Rectangle 201"/>
          <p:cNvSpPr/>
          <p:nvPr/>
        </p:nvSpPr>
        <p:spPr>
          <a:xfrm>
            <a:off x="8610600" y="2716768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" name="Rectangle 202"/>
          <p:cNvSpPr/>
          <p:nvPr/>
        </p:nvSpPr>
        <p:spPr>
          <a:xfrm>
            <a:off x="8763000" y="2716768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" name="Rectangle 203"/>
          <p:cNvSpPr/>
          <p:nvPr/>
        </p:nvSpPr>
        <p:spPr>
          <a:xfrm>
            <a:off x="7252805" y="31242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" name="Rectangle 204"/>
          <p:cNvSpPr/>
          <p:nvPr/>
        </p:nvSpPr>
        <p:spPr>
          <a:xfrm>
            <a:off x="7405205" y="31242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" name="Rectangle 205"/>
          <p:cNvSpPr/>
          <p:nvPr/>
        </p:nvSpPr>
        <p:spPr>
          <a:xfrm>
            <a:off x="7557605" y="31242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" name="Rectangle 206"/>
          <p:cNvSpPr/>
          <p:nvPr/>
        </p:nvSpPr>
        <p:spPr>
          <a:xfrm>
            <a:off x="7710005" y="31242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8" name="Rectangle 207"/>
          <p:cNvSpPr/>
          <p:nvPr/>
        </p:nvSpPr>
        <p:spPr>
          <a:xfrm>
            <a:off x="7862405" y="31242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9" name="Rectangle 208"/>
          <p:cNvSpPr/>
          <p:nvPr/>
        </p:nvSpPr>
        <p:spPr>
          <a:xfrm>
            <a:off x="8014805" y="31242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0" name="Rectangle 209"/>
          <p:cNvSpPr/>
          <p:nvPr/>
        </p:nvSpPr>
        <p:spPr>
          <a:xfrm>
            <a:off x="8167205" y="31242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" name="Rectangle 210"/>
          <p:cNvSpPr/>
          <p:nvPr/>
        </p:nvSpPr>
        <p:spPr>
          <a:xfrm>
            <a:off x="8319605" y="31242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" name="Rectangle 211"/>
          <p:cNvSpPr/>
          <p:nvPr/>
        </p:nvSpPr>
        <p:spPr>
          <a:xfrm>
            <a:off x="8472005" y="31242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" name="Rectangle 212"/>
          <p:cNvSpPr/>
          <p:nvPr/>
        </p:nvSpPr>
        <p:spPr>
          <a:xfrm>
            <a:off x="8624405" y="31242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4" name="Rectangle 213"/>
          <p:cNvSpPr/>
          <p:nvPr/>
        </p:nvSpPr>
        <p:spPr>
          <a:xfrm>
            <a:off x="8776805" y="31242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" name="Rectangle 214"/>
          <p:cNvSpPr/>
          <p:nvPr/>
        </p:nvSpPr>
        <p:spPr>
          <a:xfrm>
            <a:off x="7239000" y="22860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6" name="Rectangle 215"/>
          <p:cNvSpPr/>
          <p:nvPr/>
        </p:nvSpPr>
        <p:spPr>
          <a:xfrm>
            <a:off x="7391400" y="22860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" name="Rectangle 216"/>
          <p:cNvSpPr/>
          <p:nvPr/>
        </p:nvSpPr>
        <p:spPr>
          <a:xfrm>
            <a:off x="7543800" y="22860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8" name="Rectangle 217"/>
          <p:cNvSpPr/>
          <p:nvPr/>
        </p:nvSpPr>
        <p:spPr>
          <a:xfrm>
            <a:off x="7696200" y="22860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" name="Rectangle 218"/>
          <p:cNvSpPr/>
          <p:nvPr/>
        </p:nvSpPr>
        <p:spPr>
          <a:xfrm>
            <a:off x="7848600" y="22860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0" name="Rectangle 219"/>
          <p:cNvSpPr/>
          <p:nvPr/>
        </p:nvSpPr>
        <p:spPr>
          <a:xfrm>
            <a:off x="8001000" y="22860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1" name="Rectangle 220"/>
          <p:cNvSpPr/>
          <p:nvPr/>
        </p:nvSpPr>
        <p:spPr>
          <a:xfrm>
            <a:off x="8153400" y="22860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2" name="Rectangle 221"/>
          <p:cNvSpPr/>
          <p:nvPr/>
        </p:nvSpPr>
        <p:spPr>
          <a:xfrm>
            <a:off x="8305800" y="22860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3" name="Rectangle 222"/>
          <p:cNvSpPr/>
          <p:nvPr/>
        </p:nvSpPr>
        <p:spPr>
          <a:xfrm>
            <a:off x="8458200" y="22860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4" name="Rectangle 223"/>
          <p:cNvSpPr/>
          <p:nvPr/>
        </p:nvSpPr>
        <p:spPr>
          <a:xfrm>
            <a:off x="8610600" y="22860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" name="Rectangle 224"/>
          <p:cNvSpPr/>
          <p:nvPr/>
        </p:nvSpPr>
        <p:spPr>
          <a:xfrm>
            <a:off x="8763000" y="22860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6" name="Rectangle 225"/>
          <p:cNvSpPr/>
          <p:nvPr/>
        </p:nvSpPr>
        <p:spPr>
          <a:xfrm>
            <a:off x="7246175" y="4523946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Rectangle 226"/>
          <p:cNvSpPr/>
          <p:nvPr/>
        </p:nvSpPr>
        <p:spPr>
          <a:xfrm>
            <a:off x="7398575" y="4523946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8" name="Rectangle 227"/>
          <p:cNvSpPr/>
          <p:nvPr/>
        </p:nvSpPr>
        <p:spPr>
          <a:xfrm>
            <a:off x="7550975" y="4523946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9" name="Rectangle 228"/>
          <p:cNvSpPr/>
          <p:nvPr/>
        </p:nvSpPr>
        <p:spPr>
          <a:xfrm>
            <a:off x="7703375" y="4523946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0" name="Rectangle 229"/>
          <p:cNvSpPr/>
          <p:nvPr/>
        </p:nvSpPr>
        <p:spPr>
          <a:xfrm>
            <a:off x="7855775" y="4523946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" name="Rectangle 230"/>
          <p:cNvSpPr/>
          <p:nvPr/>
        </p:nvSpPr>
        <p:spPr>
          <a:xfrm>
            <a:off x="8008175" y="4523946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2" name="Rectangle 231"/>
          <p:cNvSpPr/>
          <p:nvPr/>
        </p:nvSpPr>
        <p:spPr>
          <a:xfrm>
            <a:off x="8160575" y="4523946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3" name="Rectangle 232"/>
          <p:cNvSpPr/>
          <p:nvPr/>
        </p:nvSpPr>
        <p:spPr>
          <a:xfrm>
            <a:off x="8312975" y="4523946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4" name="Rectangle 233"/>
          <p:cNvSpPr/>
          <p:nvPr/>
        </p:nvSpPr>
        <p:spPr>
          <a:xfrm>
            <a:off x="8465375" y="4523946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" name="Rectangle 234"/>
          <p:cNvSpPr/>
          <p:nvPr/>
        </p:nvSpPr>
        <p:spPr>
          <a:xfrm>
            <a:off x="8617775" y="4523946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6" name="Rectangle 235"/>
          <p:cNvSpPr/>
          <p:nvPr/>
        </p:nvSpPr>
        <p:spPr>
          <a:xfrm>
            <a:off x="8770175" y="4523946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7" name="Rectangle 236"/>
          <p:cNvSpPr/>
          <p:nvPr/>
        </p:nvSpPr>
        <p:spPr>
          <a:xfrm>
            <a:off x="7252805" y="35814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8" name="Rectangle 237"/>
          <p:cNvSpPr/>
          <p:nvPr/>
        </p:nvSpPr>
        <p:spPr>
          <a:xfrm>
            <a:off x="7405205" y="35814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9" name="Rectangle 238"/>
          <p:cNvSpPr/>
          <p:nvPr/>
        </p:nvSpPr>
        <p:spPr>
          <a:xfrm>
            <a:off x="7557605" y="35814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0" name="Rectangle 239"/>
          <p:cNvSpPr/>
          <p:nvPr/>
        </p:nvSpPr>
        <p:spPr>
          <a:xfrm>
            <a:off x="7710005" y="35814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1" name="Rectangle 240"/>
          <p:cNvSpPr/>
          <p:nvPr/>
        </p:nvSpPr>
        <p:spPr>
          <a:xfrm>
            <a:off x="7862405" y="35814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2" name="Rectangle 241"/>
          <p:cNvSpPr/>
          <p:nvPr/>
        </p:nvSpPr>
        <p:spPr>
          <a:xfrm>
            <a:off x="8014805" y="35814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3" name="Rectangle 242"/>
          <p:cNvSpPr/>
          <p:nvPr/>
        </p:nvSpPr>
        <p:spPr>
          <a:xfrm>
            <a:off x="8167205" y="35814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4" name="Rectangle 243"/>
          <p:cNvSpPr/>
          <p:nvPr/>
        </p:nvSpPr>
        <p:spPr>
          <a:xfrm>
            <a:off x="8319605" y="35814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5" name="Rectangle 244"/>
          <p:cNvSpPr/>
          <p:nvPr/>
        </p:nvSpPr>
        <p:spPr>
          <a:xfrm>
            <a:off x="8472005" y="35814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6" name="Rectangle 245"/>
          <p:cNvSpPr/>
          <p:nvPr/>
        </p:nvSpPr>
        <p:spPr>
          <a:xfrm>
            <a:off x="8624405" y="35814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7" name="Rectangle 246"/>
          <p:cNvSpPr/>
          <p:nvPr/>
        </p:nvSpPr>
        <p:spPr>
          <a:xfrm>
            <a:off x="8776805" y="35814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8" name="Rectangle 247"/>
          <p:cNvSpPr/>
          <p:nvPr/>
        </p:nvSpPr>
        <p:spPr>
          <a:xfrm>
            <a:off x="7259980" y="40386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9" name="Rectangle 248"/>
          <p:cNvSpPr/>
          <p:nvPr/>
        </p:nvSpPr>
        <p:spPr>
          <a:xfrm>
            <a:off x="7412380" y="40386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0" name="Rectangle 249"/>
          <p:cNvSpPr/>
          <p:nvPr/>
        </p:nvSpPr>
        <p:spPr>
          <a:xfrm>
            <a:off x="7564780" y="40386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1" name="Rectangle 250"/>
          <p:cNvSpPr/>
          <p:nvPr/>
        </p:nvSpPr>
        <p:spPr>
          <a:xfrm>
            <a:off x="7717180" y="40386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2" name="Rectangle 251"/>
          <p:cNvSpPr/>
          <p:nvPr/>
        </p:nvSpPr>
        <p:spPr>
          <a:xfrm>
            <a:off x="7869580" y="40386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3" name="Rectangle 252"/>
          <p:cNvSpPr/>
          <p:nvPr/>
        </p:nvSpPr>
        <p:spPr>
          <a:xfrm>
            <a:off x="8021980" y="40386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4" name="Rectangle 253"/>
          <p:cNvSpPr/>
          <p:nvPr/>
        </p:nvSpPr>
        <p:spPr>
          <a:xfrm>
            <a:off x="8174380" y="40386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5" name="Rectangle 254"/>
          <p:cNvSpPr/>
          <p:nvPr/>
        </p:nvSpPr>
        <p:spPr>
          <a:xfrm>
            <a:off x="8326780" y="40386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6" name="Rectangle 255"/>
          <p:cNvSpPr/>
          <p:nvPr/>
        </p:nvSpPr>
        <p:spPr>
          <a:xfrm>
            <a:off x="8479180" y="40386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7" name="Rectangle 256"/>
          <p:cNvSpPr/>
          <p:nvPr/>
        </p:nvSpPr>
        <p:spPr>
          <a:xfrm>
            <a:off x="8631580" y="40386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8" name="Rectangle 257"/>
          <p:cNvSpPr/>
          <p:nvPr/>
        </p:nvSpPr>
        <p:spPr>
          <a:xfrm>
            <a:off x="8783980" y="40386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9" name="Rectangle 258"/>
          <p:cNvSpPr/>
          <p:nvPr/>
        </p:nvSpPr>
        <p:spPr>
          <a:xfrm>
            <a:off x="7259980" y="4973976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0" name="Rectangle 259"/>
          <p:cNvSpPr/>
          <p:nvPr/>
        </p:nvSpPr>
        <p:spPr>
          <a:xfrm>
            <a:off x="7412380" y="4973976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1" name="Rectangle 260"/>
          <p:cNvSpPr/>
          <p:nvPr/>
        </p:nvSpPr>
        <p:spPr>
          <a:xfrm>
            <a:off x="7564780" y="4973976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2" name="Rectangle 261"/>
          <p:cNvSpPr/>
          <p:nvPr/>
        </p:nvSpPr>
        <p:spPr>
          <a:xfrm>
            <a:off x="7717180" y="4973976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3" name="Rectangle 262"/>
          <p:cNvSpPr/>
          <p:nvPr/>
        </p:nvSpPr>
        <p:spPr>
          <a:xfrm>
            <a:off x="7869580" y="4973976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4" name="Rectangle 263"/>
          <p:cNvSpPr/>
          <p:nvPr/>
        </p:nvSpPr>
        <p:spPr>
          <a:xfrm>
            <a:off x="8021980" y="4973976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5" name="Rectangle 264"/>
          <p:cNvSpPr/>
          <p:nvPr/>
        </p:nvSpPr>
        <p:spPr>
          <a:xfrm>
            <a:off x="8174380" y="4973976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6" name="Rectangle 265"/>
          <p:cNvSpPr/>
          <p:nvPr/>
        </p:nvSpPr>
        <p:spPr>
          <a:xfrm>
            <a:off x="8326780" y="4973976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7" name="Rectangle 266"/>
          <p:cNvSpPr/>
          <p:nvPr/>
        </p:nvSpPr>
        <p:spPr>
          <a:xfrm>
            <a:off x="8479180" y="4973976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8" name="Rectangle 267"/>
          <p:cNvSpPr/>
          <p:nvPr/>
        </p:nvSpPr>
        <p:spPr>
          <a:xfrm>
            <a:off x="8631580" y="4973976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9" name="Rectangle 268"/>
          <p:cNvSpPr/>
          <p:nvPr/>
        </p:nvSpPr>
        <p:spPr>
          <a:xfrm>
            <a:off x="8783980" y="4973976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3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92162"/>
          </a:xfrm>
        </p:spPr>
        <p:txBody>
          <a:bodyPr/>
          <a:lstStyle/>
          <a:p>
            <a:r>
              <a:rPr lang="en-US" dirty="0" smtClean="0"/>
              <a:t>Approach 1: Hashing reads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8001000" cy="7921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Approach 2: Burrows-Wheeler transform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Response to speed / memory issues of 1</a:t>
            </a:r>
            <a:r>
              <a:rPr lang="en-US" baseline="30000" dirty="0" smtClean="0"/>
              <a:t>st</a:t>
            </a:r>
            <a:r>
              <a:rPr lang="en-US" dirty="0" smtClean="0"/>
              <a:t> approach</a:t>
            </a:r>
          </a:p>
          <a:p>
            <a:endParaRPr lang="en-US" dirty="0" smtClean="0"/>
          </a:p>
          <a:p>
            <a:r>
              <a:rPr lang="en-US" dirty="0" smtClean="0"/>
              <a:t>BWT:</a:t>
            </a:r>
          </a:p>
          <a:p>
            <a:pPr lvl="1"/>
            <a:r>
              <a:rPr lang="en-US" dirty="0" smtClean="0"/>
              <a:t>Compressed index</a:t>
            </a:r>
          </a:p>
          <a:p>
            <a:pPr lvl="1"/>
            <a:r>
              <a:rPr lang="en-US" dirty="0" smtClean="0"/>
              <a:t>Very efficient at storing (and retrieving) repetitive sequence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Advantages</a:t>
            </a:r>
          </a:p>
          <a:p>
            <a:pPr lvl="1"/>
            <a:r>
              <a:rPr lang="en-US" dirty="0" smtClean="0"/>
              <a:t>Good memory usage, very fast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Disadvantages</a:t>
            </a:r>
          </a:p>
          <a:p>
            <a:pPr lvl="1"/>
            <a:r>
              <a:rPr lang="en-US" dirty="0" smtClean="0"/>
              <a:t>Not best suited for inexact matches </a:t>
            </a:r>
            <a:r>
              <a:rPr lang="en-US" dirty="0" err="1" smtClean="0">
                <a:sym typeface="Wingdings"/>
              </a:rPr>
              <a:t></a:t>
            </a:r>
            <a:r>
              <a:rPr lang="en-US" dirty="0" smtClean="0">
                <a:sym typeface="Wingdings"/>
              </a:rPr>
              <a:t> lower sensitivity than hash-based approaches</a:t>
            </a:r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 bwMode="auto">
          <a:xfrm>
            <a:off x="323850" y="274638"/>
            <a:ext cx="8229600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kern="0" dirty="0" err="1" smtClean="0">
                <a:solidFill>
                  <a:srgbClr val="336699"/>
                </a:solidFill>
                <a:latin typeface="+mj-lt"/>
                <a:ea typeface="+mj-ea"/>
                <a:cs typeface="+mj-cs"/>
              </a:rPr>
              <a:t>Ohtahara</a:t>
            </a:r>
            <a:r>
              <a:rPr lang="en-US" sz="2800" b="1" kern="0" dirty="0" smtClean="0">
                <a:solidFill>
                  <a:srgbClr val="336699"/>
                </a:solidFill>
                <a:latin typeface="+mj-lt"/>
                <a:ea typeface="+mj-ea"/>
                <a:cs typeface="+mj-cs"/>
              </a:rPr>
              <a:t> Syndrome </a:t>
            </a:r>
            <a:r>
              <a:rPr lang="en-US" sz="2000" b="1" kern="0" dirty="0" smtClean="0">
                <a:solidFill>
                  <a:srgbClr val="336699"/>
                </a:solidFill>
                <a:latin typeface="+mj-lt"/>
                <a:ea typeface="+mj-ea"/>
                <a:cs typeface="+mj-cs"/>
              </a:rPr>
              <a:t>(Early Infantile Epileptic Encephalopathy) </a:t>
            </a:r>
            <a:br>
              <a:rPr lang="en-US" sz="2000" b="1" kern="0" dirty="0" smtClean="0">
                <a:solidFill>
                  <a:srgbClr val="336699"/>
                </a:solidFill>
                <a:latin typeface="+mj-lt"/>
                <a:ea typeface="+mj-ea"/>
                <a:cs typeface="+mj-cs"/>
              </a:rPr>
            </a:br>
            <a:r>
              <a:rPr lang="en-US" sz="2800" b="1" kern="0" dirty="0" smtClean="0">
                <a:solidFill>
                  <a:srgbClr val="336699"/>
                </a:solidFill>
                <a:latin typeface="+mj-lt"/>
                <a:ea typeface="+mj-ea"/>
                <a:cs typeface="+mj-cs"/>
              </a:rPr>
              <a:t>Trio 1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33669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5" descr="oth-2-kcnq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9202" y="828675"/>
            <a:ext cx="5895198" cy="587692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72572" y="6059269"/>
            <a:ext cx="1851789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WGS500 project / </a:t>
            </a:r>
          </a:p>
          <a:p>
            <a:r>
              <a:rPr lang="en-US" dirty="0" smtClean="0"/>
              <a:t>Ed Blair, ORH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2462784"/>
            <a:ext cx="2262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a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a a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r>
              <a:rPr lang="en-US" dirty="0" smtClean="0">
                <a:latin typeface="Courier"/>
                <a:cs typeface="Courier"/>
              </a:rPr>
              <a:t> $</a:t>
            </a:r>
            <a:endParaRPr lang="en-US" dirty="0">
              <a:latin typeface="Courier"/>
              <a:cs typeface="Courier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05200" y="1395984"/>
            <a:ext cx="2262496" cy="2308324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mtClean="0">
                <a:latin typeface="Courier"/>
                <a:cs typeface="Courier"/>
              </a:rPr>
              <a:t>c a c </a:t>
            </a:r>
            <a:r>
              <a:rPr lang="en-US" dirty="0" smtClean="0">
                <a:latin typeface="Courier"/>
                <a:cs typeface="Courier"/>
              </a:rPr>
              <a:t>a </a:t>
            </a:r>
            <a:r>
              <a:rPr lang="en-US" smtClean="0">
                <a:latin typeface="Courier"/>
                <a:cs typeface="Courier"/>
              </a:rPr>
              <a:t>a c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r>
              <a:rPr lang="en-US" dirty="0" smtClean="0">
                <a:latin typeface="Courier"/>
                <a:cs typeface="Courier"/>
              </a:rPr>
              <a:t> $</a:t>
            </a:r>
          </a:p>
          <a:p>
            <a:r>
              <a:rPr lang="en-US" smtClean="0">
                <a:latin typeface="Courier"/>
                <a:cs typeface="Courier"/>
              </a:rPr>
              <a:t>a c </a:t>
            </a:r>
            <a:r>
              <a:rPr lang="en-US" dirty="0" smtClean="0">
                <a:latin typeface="Courier"/>
                <a:cs typeface="Courier"/>
              </a:rPr>
              <a:t>a </a:t>
            </a:r>
            <a:r>
              <a:rPr lang="en-US" smtClean="0">
                <a:latin typeface="Courier"/>
                <a:cs typeface="Courier"/>
              </a:rPr>
              <a:t>a c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smtClean="0">
                <a:latin typeface="Courier"/>
                <a:cs typeface="Courier"/>
              </a:rPr>
              <a:t>$ c</a:t>
            </a:r>
          </a:p>
          <a:p>
            <a:r>
              <a:rPr lang="en-US" smtClean="0">
                <a:latin typeface="Courier"/>
                <a:cs typeface="Courier"/>
              </a:rPr>
              <a:t>c </a:t>
            </a:r>
            <a:r>
              <a:rPr lang="en-US" dirty="0" smtClean="0">
                <a:latin typeface="Courier"/>
                <a:cs typeface="Courier"/>
              </a:rPr>
              <a:t>a </a:t>
            </a:r>
            <a:r>
              <a:rPr lang="en-US" smtClean="0">
                <a:latin typeface="Courier"/>
                <a:cs typeface="Courier"/>
              </a:rPr>
              <a:t>a c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smtClean="0">
                <a:latin typeface="Courier"/>
                <a:cs typeface="Courier"/>
              </a:rPr>
              <a:t>$ c </a:t>
            </a:r>
            <a:r>
              <a:rPr lang="en-US" dirty="0" smtClean="0">
                <a:latin typeface="Courier"/>
                <a:cs typeface="Courier"/>
              </a:rPr>
              <a:t>a</a:t>
            </a:r>
          </a:p>
          <a:p>
            <a:r>
              <a:rPr lang="en-US" dirty="0" smtClean="0">
                <a:latin typeface="Courier"/>
                <a:cs typeface="Courier"/>
              </a:rPr>
              <a:t>a </a:t>
            </a:r>
            <a:r>
              <a:rPr lang="en-US" smtClean="0">
                <a:latin typeface="Courier"/>
                <a:cs typeface="Courier"/>
              </a:rPr>
              <a:t>a c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smtClean="0">
                <a:latin typeface="Courier"/>
                <a:cs typeface="Courier"/>
              </a:rPr>
              <a:t>$ c a c</a:t>
            </a:r>
          </a:p>
          <a:p>
            <a:r>
              <a:rPr lang="en-US" smtClean="0">
                <a:latin typeface="Courier"/>
                <a:cs typeface="Courier"/>
              </a:rPr>
              <a:t>a c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smtClean="0">
                <a:latin typeface="Courier"/>
                <a:cs typeface="Courier"/>
              </a:rPr>
              <a:t>$ c a c a</a:t>
            </a:r>
          </a:p>
          <a:p>
            <a:r>
              <a:rPr lang="en-US" smtClean="0">
                <a:latin typeface="Courier"/>
                <a:cs typeface="Courier"/>
              </a:rPr>
              <a:t>c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smtClean="0">
                <a:latin typeface="Courier"/>
                <a:cs typeface="Courier"/>
              </a:rPr>
              <a:t>$ c a c </a:t>
            </a:r>
            <a:r>
              <a:rPr lang="en-US" dirty="0" smtClean="0">
                <a:latin typeface="Courier"/>
                <a:cs typeface="Courier"/>
              </a:rPr>
              <a:t>a a</a:t>
            </a:r>
          </a:p>
          <a:p>
            <a:r>
              <a:rPr lang="en-US" dirty="0" err="1" smtClean="0">
                <a:latin typeface="Courier"/>
                <a:cs typeface="Courier"/>
              </a:rPr>
              <a:t>g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smtClean="0">
                <a:latin typeface="Courier"/>
                <a:cs typeface="Courier"/>
              </a:rPr>
              <a:t>$ c a c </a:t>
            </a:r>
            <a:r>
              <a:rPr lang="en-US" dirty="0" smtClean="0">
                <a:latin typeface="Courier"/>
                <a:cs typeface="Courier"/>
              </a:rPr>
              <a:t>a </a:t>
            </a:r>
            <a:r>
              <a:rPr lang="en-US" smtClean="0">
                <a:latin typeface="Courier"/>
                <a:cs typeface="Courier"/>
              </a:rPr>
              <a:t>a c</a:t>
            </a:r>
          </a:p>
          <a:p>
            <a:r>
              <a:rPr lang="en-US" smtClean="0">
                <a:latin typeface="Courier"/>
                <a:cs typeface="Courier"/>
              </a:rPr>
              <a:t>$ c a c </a:t>
            </a:r>
            <a:r>
              <a:rPr lang="en-US" dirty="0" smtClean="0">
                <a:latin typeface="Courier"/>
                <a:cs typeface="Courier"/>
              </a:rPr>
              <a:t>a </a:t>
            </a:r>
            <a:r>
              <a:rPr lang="en-US" smtClean="0">
                <a:latin typeface="Courier"/>
                <a:cs typeface="Courier"/>
              </a:rPr>
              <a:t>a c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endParaRPr lang="en-US" dirty="0" smtClean="0">
              <a:latin typeface="Courier"/>
              <a:cs typeface="Courier"/>
            </a:endParaRPr>
          </a:p>
          <a:p>
            <a:endParaRPr lang="en-US" dirty="0">
              <a:latin typeface="Courier"/>
              <a:cs typeface="Courier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05200" y="4321076"/>
            <a:ext cx="2262496" cy="2308324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mtClean="0">
                <a:latin typeface="Courier"/>
                <a:cs typeface="Courier"/>
              </a:rPr>
              <a:t>$ c a c </a:t>
            </a:r>
            <a:r>
              <a:rPr lang="en-US" dirty="0" smtClean="0">
                <a:latin typeface="Courier"/>
                <a:cs typeface="Courier"/>
              </a:rPr>
              <a:t>a </a:t>
            </a:r>
            <a:r>
              <a:rPr lang="en-US" smtClean="0">
                <a:latin typeface="Courier"/>
                <a:cs typeface="Courier"/>
              </a:rPr>
              <a:t>a c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endParaRPr lang="en-US" dirty="0" smtClean="0">
              <a:latin typeface="Courier"/>
              <a:cs typeface="Courier"/>
            </a:endParaRPr>
          </a:p>
          <a:p>
            <a:r>
              <a:rPr lang="en-US" dirty="0" smtClean="0">
                <a:latin typeface="Courier"/>
                <a:cs typeface="Courier"/>
              </a:rPr>
              <a:t>a </a:t>
            </a:r>
            <a:r>
              <a:rPr lang="en-US" smtClean="0">
                <a:latin typeface="Courier"/>
                <a:cs typeface="Courier"/>
              </a:rPr>
              <a:t>a c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smtClean="0">
                <a:latin typeface="Courier"/>
                <a:cs typeface="Courier"/>
              </a:rPr>
              <a:t>$ c a c</a:t>
            </a:r>
          </a:p>
          <a:p>
            <a:r>
              <a:rPr lang="en-US" smtClean="0">
                <a:latin typeface="Courier"/>
                <a:cs typeface="Courier"/>
              </a:rPr>
              <a:t>a c </a:t>
            </a:r>
            <a:r>
              <a:rPr lang="en-US" dirty="0" smtClean="0">
                <a:latin typeface="Courier"/>
                <a:cs typeface="Courier"/>
              </a:rPr>
              <a:t>a </a:t>
            </a:r>
            <a:r>
              <a:rPr lang="en-US" smtClean="0">
                <a:latin typeface="Courier"/>
                <a:cs typeface="Courier"/>
              </a:rPr>
              <a:t>a c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smtClean="0">
                <a:latin typeface="Courier"/>
                <a:cs typeface="Courier"/>
              </a:rPr>
              <a:t>$ c</a:t>
            </a:r>
          </a:p>
          <a:p>
            <a:r>
              <a:rPr lang="en-US" smtClean="0">
                <a:latin typeface="Courier"/>
                <a:cs typeface="Courier"/>
              </a:rPr>
              <a:t>a c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smtClean="0">
                <a:latin typeface="Courier"/>
                <a:cs typeface="Courier"/>
              </a:rPr>
              <a:t>$ c a c a</a:t>
            </a:r>
          </a:p>
          <a:p>
            <a:r>
              <a:rPr lang="en-US" smtClean="0">
                <a:latin typeface="Courier"/>
                <a:cs typeface="Courier"/>
              </a:rPr>
              <a:t>c </a:t>
            </a:r>
            <a:r>
              <a:rPr lang="en-US" dirty="0" smtClean="0">
                <a:latin typeface="Courier"/>
                <a:cs typeface="Courier"/>
              </a:rPr>
              <a:t>a </a:t>
            </a:r>
            <a:r>
              <a:rPr lang="en-US" smtClean="0">
                <a:latin typeface="Courier"/>
                <a:cs typeface="Courier"/>
              </a:rPr>
              <a:t>a c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smtClean="0">
                <a:latin typeface="Courier"/>
                <a:cs typeface="Courier"/>
              </a:rPr>
              <a:t>$ c a</a:t>
            </a:r>
          </a:p>
          <a:p>
            <a:r>
              <a:rPr lang="en-US" smtClean="0">
                <a:latin typeface="Courier"/>
                <a:cs typeface="Courier"/>
              </a:rPr>
              <a:t>c a c </a:t>
            </a:r>
            <a:r>
              <a:rPr lang="en-US" dirty="0" smtClean="0">
                <a:latin typeface="Courier"/>
                <a:cs typeface="Courier"/>
              </a:rPr>
              <a:t>a </a:t>
            </a:r>
            <a:r>
              <a:rPr lang="en-US" smtClean="0">
                <a:latin typeface="Courier"/>
                <a:cs typeface="Courier"/>
              </a:rPr>
              <a:t>a c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smtClean="0">
                <a:latin typeface="Courier"/>
                <a:cs typeface="Courier"/>
              </a:rPr>
              <a:t>$</a:t>
            </a:r>
          </a:p>
          <a:p>
            <a:r>
              <a:rPr lang="en-US" smtClean="0">
                <a:latin typeface="Courier"/>
                <a:cs typeface="Courier"/>
              </a:rPr>
              <a:t>c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smtClean="0">
                <a:latin typeface="Courier"/>
                <a:cs typeface="Courier"/>
              </a:rPr>
              <a:t>$ c a c </a:t>
            </a:r>
            <a:r>
              <a:rPr lang="en-US" dirty="0" smtClean="0">
                <a:latin typeface="Courier"/>
                <a:cs typeface="Courier"/>
              </a:rPr>
              <a:t>a a</a:t>
            </a:r>
          </a:p>
          <a:p>
            <a:r>
              <a:rPr lang="en-US" dirty="0" err="1" smtClean="0">
                <a:latin typeface="Courier"/>
                <a:cs typeface="Courier"/>
              </a:rPr>
              <a:t>g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smtClean="0">
                <a:latin typeface="Courier"/>
                <a:cs typeface="Courier"/>
              </a:rPr>
              <a:t>$ c a c </a:t>
            </a:r>
            <a:r>
              <a:rPr lang="en-US" dirty="0" smtClean="0">
                <a:latin typeface="Courier"/>
                <a:cs typeface="Courier"/>
              </a:rPr>
              <a:t>a </a:t>
            </a:r>
            <a:r>
              <a:rPr lang="en-US" smtClean="0">
                <a:latin typeface="Courier"/>
                <a:cs typeface="Courier"/>
              </a:rPr>
              <a:t>a c</a:t>
            </a:r>
          </a:p>
          <a:p>
            <a:endParaRPr lang="en-US" dirty="0">
              <a:latin typeface="Courier"/>
              <a:cs typeface="Courier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76704" y="5321618"/>
            <a:ext cx="2262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err="1">
                <a:latin typeface="Courier"/>
                <a:cs typeface="Courier"/>
              </a:rPr>
              <a:t>g</a:t>
            </a:r>
            <a:r>
              <a:rPr lang="en-US" smtClean="0">
                <a:latin typeface="Courier"/>
                <a:cs typeface="Courier"/>
              </a:rPr>
              <a:t> c c </a:t>
            </a:r>
            <a:r>
              <a:rPr lang="en-US" dirty="0" smtClean="0">
                <a:latin typeface="Courier"/>
                <a:cs typeface="Courier"/>
              </a:rPr>
              <a:t>a a $ </a:t>
            </a:r>
            <a:r>
              <a:rPr lang="en-US" smtClean="0">
                <a:latin typeface="Courier"/>
                <a:cs typeface="Courier"/>
              </a:rPr>
              <a:t>a c</a:t>
            </a:r>
            <a:endParaRPr lang="en-US" dirty="0">
              <a:latin typeface="Courier"/>
              <a:cs typeface="Courier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2895600" y="2386584"/>
            <a:ext cx="381000" cy="484632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 rot="5400000">
            <a:off x="4572000" y="3834384"/>
            <a:ext cx="381000" cy="484632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>
            <a:off x="6019800" y="5321618"/>
            <a:ext cx="381000" cy="484632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05384" y="274638"/>
            <a:ext cx="8229600" cy="8683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The Burrows-Wheeler transform (1994; 1983)</a:t>
            </a:r>
            <a:endParaRPr lang="en-US" sz="3200" dirty="0"/>
          </a:p>
        </p:txBody>
      </p:sp>
      <p:sp>
        <p:nvSpPr>
          <p:cNvPr id="13" name="TextBox 12"/>
          <p:cNvSpPr txBox="1"/>
          <p:nvPr/>
        </p:nvSpPr>
        <p:spPr>
          <a:xfrm>
            <a:off x="3505200" y="4322424"/>
            <a:ext cx="2262496" cy="2308324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urier"/>
                <a:cs typeface="Courier"/>
              </a:rPr>
              <a:t>$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a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a a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Courier"/>
                <a:cs typeface="Courier"/>
              </a:rPr>
              <a:t>g</a:t>
            </a:r>
            <a:endParaRPr lang="en-US" dirty="0" smtClean="0">
              <a:solidFill>
                <a:srgbClr val="FF0000"/>
              </a:solidFill>
              <a:latin typeface="Courier"/>
              <a:cs typeface="Courier"/>
            </a:endParaRPr>
          </a:p>
          <a:p>
            <a:r>
              <a:rPr lang="en-US" dirty="0" smtClean="0">
                <a:latin typeface="Courier"/>
                <a:cs typeface="Courier"/>
              </a:rPr>
              <a:t>a a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r>
              <a:rPr lang="en-US" dirty="0" smtClean="0">
                <a:latin typeface="Courier"/>
                <a:cs typeface="Courier"/>
              </a:rPr>
              <a:t> $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a </a:t>
            </a:r>
            <a:r>
              <a:rPr lang="en-US" dirty="0" err="1" smtClean="0">
                <a:solidFill>
                  <a:srgbClr val="FF0000"/>
                </a:solidFill>
                <a:latin typeface="Courier"/>
                <a:cs typeface="Courier"/>
              </a:rPr>
              <a:t>c</a:t>
            </a:r>
            <a:endParaRPr lang="en-US" dirty="0" smtClean="0">
              <a:solidFill>
                <a:srgbClr val="FF0000"/>
              </a:solidFill>
              <a:latin typeface="Courier"/>
              <a:cs typeface="Courier"/>
            </a:endParaRPr>
          </a:p>
          <a:p>
            <a:r>
              <a:rPr lang="en-US" dirty="0" smtClean="0">
                <a:latin typeface="Courier"/>
                <a:cs typeface="Courier"/>
              </a:rPr>
              <a:t>a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a a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r>
              <a:rPr lang="en-US" dirty="0" smtClean="0">
                <a:latin typeface="Courier"/>
                <a:cs typeface="Courier"/>
              </a:rPr>
              <a:t> $ </a:t>
            </a:r>
            <a:r>
              <a:rPr lang="en-US" dirty="0" err="1" smtClean="0">
                <a:solidFill>
                  <a:srgbClr val="FF0000"/>
                </a:solidFill>
                <a:latin typeface="Courier"/>
                <a:cs typeface="Courier"/>
              </a:rPr>
              <a:t>c</a:t>
            </a:r>
            <a:endParaRPr lang="en-US" dirty="0" smtClean="0">
              <a:solidFill>
                <a:srgbClr val="FF0000"/>
              </a:solidFill>
              <a:latin typeface="Courier"/>
              <a:cs typeface="Courier"/>
            </a:endParaRPr>
          </a:p>
          <a:p>
            <a:r>
              <a:rPr lang="en-US" dirty="0" smtClean="0">
                <a:latin typeface="Courier"/>
                <a:cs typeface="Courier"/>
              </a:rPr>
              <a:t>a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r>
              <a:rPr lang="en-US" dirty="0" smtClean="0">
                <a:latin typeface="Courier"/>
                <a:cs typeface="Courier"/>
              </a:rPr>
              <a:t> $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a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Courier"/>
                <a:cs typeface="Courier"/>
              </a:rPr>
              <a:t>a</a:t>
            </a:r>
          </a:p>
          <a:p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a a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r>
              <a:rPr lang="en-US" dirty="0" smtClean="0">
                <a:latin typeface="Courier"/>
                <a:cs typeface="Courier"/>
              </a:rPr>
              <a:t> $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Courier"/>
                <a:cs typeface="Courier"/>
              </a:rPr>
              <a:t>a</a:t>
            </a:r>
          </a:p>
          <a:p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a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a a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Courier"/>
                <a:cs typeface="Courier"/>
              </a:rPr>
              <a:t>$</a:t>
            </a:r>
          </a:p>
          <a:p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r>
              <a:rPr lang="en-US" dirty="0" smtClean="0">
                <a:latin typeface="Courier"/>
                <a:cs typeface="Courier"/>
              </a:rPr>
              <a:t> $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a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a </a:t>
            </a:r>
            <a:r>
              <a:rPr lang="en-US" dirty="0" smtClean="0">
                <a:solidFill>
                  <a:srgbClr val="FF0000"/>
                </a:solidFill>
                <a:latin typeface="Courier"/>
                <a:cs typeface="Courier"/>
              </a:rPr>
              <a:t>a</a:t>
            </a:r>
          </a:p>
          <a:p>
            <a:r>
              <a:rPr lang="en-US" dirty="0" err="1" smtClean="0">
                <a:latin typeface="Courier"/>
                <a:cs typeface="Courier"/>
              </a:rPr>
              <a:t>g</a:t>
            </a:r>
            <a:r>
              <a:rPr lang="en-US" dirty="0" smtClean="0">
                <a:latin typeface="Courier"/>
                <a:cs typeface="Courier"/>
              </a:rPr>
              <a:t> $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a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a a </a:t>
            </a:r>
            <a:r>
              <a:rPr lang="en-US" dirty="0" err="1" smtClean="0">
                <a:solidFill>
                  <a:srgbClr val="FF0000"/>
                </a:solidFill>
                <a:latin typeface="Courier"/>
                <a:cs typeface="Courier"/>
              </a:rPr>
              <a:t>c</a:t>
            </a:r>
            <a:endParaRPr lang="en-US" dirty="0" smtClean="0">
              <a:solidFill>
                <a:srgbClr val="FF0000"/>
              </a:solidFill>
              <a:latin typeface="Courier"/>
              <a:cs typeface="Courier"/>
            </a:endParaRPr>
          </a:p>
          <a:p>
            <a:endParaRPr lang="en-US" dirty="0">
              <a:latin typeface="Courier"/>
              <a:cs typeface="Courie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/>
      <p:bldP spid="9" grpId="0" animBg="1"/>
      <p:bldP spid="10" grpId="0" animBg="1"/>
      <p:bldP spid="11" grpId="0" animBg="1"/>
      <p:bldP spid="13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BWT is reversible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505200" y="1981200"/>
            <a:ext cx="2262496" cy="2308324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mtClean="0">
                <a:latin typeface="Courier"/>
                <a:cs typeface="Courier"/>
              </a:rPr>
              <a:t>$ c a c </a:t>
            </a:r>
            <a:r>
              <a:rPr lang="en-US" dirty="0" smtClean="0">
                <a:latin typeface="Courier"/>
                <a:cs typeface="Courier"/>
              </a:rPr>
              <a:t>a </a:t>
            </a:r>
            <a:r>
              <a:rPr lang="en-US" smtClean="0">
                <a:latin typeface="Courier"/>
                <a:cs typeface="Courier"/>
              </a:rPr>
              <a:t>a c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endParaRPr lang="en-US" dirty="0" smtClean="0">
              <a:latin typeface="Courier"/>
              <a:cs typeface="Courier"/>
            </a:endParaRPr>
          </a:p>
          <a:p>
            <a:r>
              <a:rPr lang="en-US" dirty="0" smtClean="0">
                <a:latin typeface="Courier"/>
                <a:cs typeface="Courier"/>
              </a:rPr>
              <a:t>a </a:t>
            </a:r>
            <a:r>
              <a:rPr lang="en-US" smtClean="0">
                <a:latin typeface="Courier"/>
                <a:cs typeface="Courier"/>
              </a:rPr>
              <a:t>a c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smtClean="0">
                <a:latin typeface="Courier"/>
                <a:cs typeface="Courier"/>
              </a:rPr>
              <a:t>$ c a c</a:t>
            </a:r>
          </a:p>
          <a:p>
            <a:r>
              <a:rPr lang="en-US" smtClean="0">
                <a:latin typeface="Courier"/>
                <a:cs typeface="Courier"/>
              </a:rPr>
              <a:t>a c </a:t>
            </a:r>
            <a:r>
              <a:rPr lang="en-US" dirty="0" smtClean="0">
                <a:latin typeface="Courier"/>
                <a:cs typeface="Courier"/>
              </a:rPr>
              <a:t>a </a:t>
            </a:r>
            <a:r>
              <a:rPr lang="en-US" smtClean="0">
                <a:latin typeface="Courier"/>
                <a:cs typeface="Courier"/>
              </a:rPr>
              <a:t>a c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smtClean="0">
                <a:latin typeface="Courier"/>
                <a:cs typeface="Courier"/>
              </a:rPr>
              <a:t>$ c</a:t>
            </a:r>
          </a:p>
          <a:p>
            <a:r>
              <a:rPr lang="en-US" smtClean="0">
                <a:latin typeface="Courier"/>
                <a:cs typeface="Courier"/>
              </a:rPr>
              <a:t>a c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smtClean="0">
                <a:latin typeface="Courier"/>
                <a:cs typeface="Courier"/>
              </a:rPr>
              <a:t>$ c a c a</a:t>
            </a:r>
          </a:p>
          <a:p>
            <a:r>
              <a:rPr lang="en-US" smtClean="0">
                <a:latin typeface="Courier"/>
                <a:cs typeface="Courier"/>
              </a:rPr>
              <a:t>c </a:t>
            </a:r>
            <a:r>
              <a:rPr lang="en-US" dirty="0" smtClean="0">
                <a:latin typeface="Courier"/>
                <a:cs typeface="Courier"/>
              </a:rPr>
              <a:t>a </a:t>
            </a:r>
            <a:r>
              <a:rPr lang="en-US" smtClean="0">
                <a:latin typeface="Courier"/>
                <a:cs typeface="Courier"/>
              </a:rPr>
              <a:t>a c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smtClean="0">
                <a:latin typeface="Courier"/>
                <a:cs typeface="Courier"/>
              </a:rPr>
              <a:t>$ c a</a:t>
            </a:r>
          </a:p>
          <a:p>
            <a:r>
              <a:rPr lang="en-US" smtClean="0">
                <a:latin typeface="Courier"/>
                <a:cs typeface="Courier"/>
              </a:rPr>
              <a:t>c a c </a:t>
            </a:r>
            <a:r>
              <a:rPr lang="en-US" dirty="0" smtClean="0">
                <a:latin typeface="Courier"/>
                <a:cs typeface="Courier"/>
              </a:rPr>
              <a:t>a </a:t>
            </a:r>
            <a:r>
              <a:rPr lang="en-US" smtClean="0">
                <a:latin typeface="Courier"/>
                <a:cs typeface="Courier"/>
              </a:rPr>
              <a:t>a c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smtClean="0">
                <a:latin typeface="Courier"/>
                <a:cs typeface="Courier"/>
              </a:rPr>
              <a:t>$</a:t>
            </a:r>
          </a:p>
          <a:p>
            <a:r>
              <a:rPr lang="en-US" smtClean="0">
                <a:latin typeface="Courier"/>
                <a:cs typeface="Courier"/>
              </a:rPr>
              <a:t>c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smtClean="0">
                <a:latin typeface="Courier"/>
                <a:cs typeface="Courier"/>
              </a:rPr>
              <a:t>$ c a c </a:t>
            </a:r>
            <a:r>
              <a:rPr lang="en-US" dirty="0" smtClean="0">
                <a:latin typeface="Courier"/>
                <a:cs typeface="Courier"/>
              </a:rPr>
              <a:t>a a</a:t>
            </a:r>
          </a:p>
          <a:p>
            <a:r>
              <a:rPr lang="en-US" dirty="0" err="1" smtClean="0">
                <a:latin typeface="Courier"/>
                <a:cs typeface="Courier"/>
              </a:rPr>
              <a:t>g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smtClean="0">
                <a:latin typeface="Courier"/>
                <a:cs typeface="Courier"/>
              </a:rPr>
              <a:t>$ c a c </a:t>
            </a:r>
            <a:r>
              <a:rPr lang="en-US" dirty="0" smtClean="0">
                <a:latin typeface="Courier"/>
                <a:cs typeface="Courier"/>
              </a:rPr>
              <a:t>a </a:t>
            </a:r>
            <a:r>
              <a:rPr lang="en-US" smtClean="0">
                <a:latin typeface="Courier"/>
                <a:cs typeface="Courier"/>
              </a:rPr>
              <a:t>a c</a:t>
            </a:r>
          </a:p>
          <a:p>
            <a:endParaRPr lang="en-US" dirty="0">
              <a:latin typeface="Courier"/>
              <a:cs typeface="Courier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05200" y="1981200"/>
            <a:ext cx="1981200" cy="2264400"/>
          </a:xfrm>
          <a:prstGeom prst="rect">
            <a:avLst/>
          </a:prstGeom>
          <a:solidFill>
            <a:schemeClr val="bg1">
              <a:alpha val="6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242704" y="5321618"/>
            <a:ext cx="2262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err="1">
                <a:latin typeface="Courier"/>
                <a:cs typeface="Courier"/>
              </a:rPr>
              <a:t>g</a:t>
            </a:r>
            <a:r>
              <a:rPr lang="en-US" smtClean="0">
                <a:latin typeface="Courier"/>
                <a:cs typeface="Courier"/>
              </a:rPr>
              <a:t> c c </a:t>
            </a:r>
            <a:r>
              <a:rPr lang="en-US" dirty="0" smtClean="0">
                <a:latin typeface="Courier"/>
                <a:cs typeface="Courier"/>
              </a:rPr>
              <a:t>a a $ </a:t>
            </a:r>
            <a:r>
              <a:rPr lang="en-US" smtClean="0">
                <a:latin typeface="Courier"/>
                <a:cs typeface="Courier"/>
              </a:rPr>
              <a:t>a c</a:t>
            </a:r>
            <a:endParaRPr lang="en-US" dirty="0">
              <a:latin typeface="Courier"/>
              <a:cs typeface="Courier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4114800" y="5321618"/>
            <a:ext cx="381000" cy="484632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953000" y="5334000"/>
            <a:ext cx="2262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urier"/>
                <a:cs typeface="Courier"/>
              </a:rPr>
              <a:t>$ a a </a:t>
            </a:r>
            <a:r>
              <a:rPr lang="en-US" smtClean="0">
                <a:latin typeface="Courier"/>
                <a:cs typeface="Courier"/>
              </a:rPr>
              <a:t>a c c c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endParaRPr lang="en-US" dirty="0">
              <a:latin typeface="Courier"/>
              <a:cs typeface="Courier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810000" y="1981200"/>
            <a:ext cx="1676400" cy="2264400"/>
          </a:xfrm>
          <a:prstGeom prst="rect">
            <a:avLst/>
          </a:prstGeom>
          <a:solidFill>
            <a:schemeClr val="bg1">
              <a:alpha val="6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9" grpId="0"/>
      <p:bldP spid="10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BWT is reversible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505200" y="1981200"/>
            <a:ext cx="2262496" cy="2308324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mtClean="0">
                <a:latin typeface="Courier"/>
                <a:cs typeface="Courier"/>
              </a:rPr>
              <a:t>$ c a c </a:t>
            </a:r>
            <a:r>
              <a:rPr lang="en-US" dirty="0" smtClean="0">
                <a:latin typeface="Courier"/>
                <a:cs typeface="Courier"/>
              </a:rPr>
              <a:t>a </a:t>
            </a:r>
            <a:r>
              <a:rPr lang="en-US" smtClean="0">
                <a:latin typeface="Courier"/>
                <a:cs typeface="Courier"/>
              </a:rPr>
              <a:t>a c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endParaRPr lang="en-US" dirty="0" smtClean="0">
              <a:latin typeface="Courier"/>
              <a:cs typeface="Courier"/>
            </a:endParaRPr>
          </a:p>
          <a:p>
            <a:r>
              <a:rPr lang="en-US" dirty="0" smtClean="0">
                <a:latin typeface="Courier"/>
                <a:cs typeface="Courier"/>
              </a:rPr>
              <a:t>a </a:t>
            </a:r>
            <a:r>
              <a:rPr lang="en-US" smtClean="0">
                <a:latin typeface="Courier"/>
                <a:cs typeface="Courier"/>
              </a:rPr>
              <a:t>a c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smtClean="0">
                <a:latin typeface="Courier"/>
                <a:cs typeface="Courier"/>
              </a:rPr>
              <a:t>$ c a c</a:t>
            </a:r>
          </a:p>
          <a:p>
            <a:r>
              <a:rPr lang="en-US" smtClean="0">
                <a:latin typeface="Courier"/>
                <a:cs typeface="Courier"/>
              </a:rPr>
              <a:t>a c </a:t>
            </a:r>
            <a:r>
              <a:rPr lang="en-US" dirty="0" smtClean="0">
                <a:latin typeface="Courier"/>
                <a:cs typeface="Courier"/>
              </a:rPr>
              <a:t>a </a:t>
            </a:r>
            <a:r>
              <a:rPr lang="en-US" smtClean="0">
                <a:latin typeface="Courier"/>
                <a:cs typeface="Courier"/>
              </a:rPr>
              <a:t>a c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smtClean="0">
                <a:latin typeface="Courier"/>
                <a:cs typeface="Courier"/>
              </a:rPr>
              <a:t>$ c</a:t>
            </a:r>
          </a:p>
          <a:p>
            <a:r>
              <a:rPr lang="en-US" smtClean="0">
                <a:latin typeface="Courier"/>
                <a:cs typeface="Courier"/>
              </a:rPr>
              <a:t>a c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smtClean="0">
                <a:latin typeface="Courier"/>
                <a:cs typeface="Courier"/>
              </a:rPr>
              <a:t>$ c a c a</a:t>
            </a:r>
          </a:p>
          <a:p>
            <a:r>
              <a:rPr lang="en-US" smtClean="0">
                <a:latin typeface="Courier"/>
                <a:cs typeface="Courier"/>
              </a:rPr>
              <a:t>c </a:t>
            </a:r>
            <a:r>
              <a:rPr lang="en-US" dirty="0" smtClean="0">
                <a:latin typeface="Courier"/>
                <a:cs typeface="Courier"/>
              </a:rPr>
              <a:t>a </a:t>
            </a:r>
            <a:r>
              <a:rPr lang="en-US" smtClean="0">
                <a:latin typeface="Courier"/>
                <a:cs typeface="Courier"/>
              </a:rPr>
              <a:t>a c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smtClean="0">
                <a:latin typeface="Courier"/>
                <a:cs typeface="Courier"/>
              </a:rPr>
              <a:t>$ c a</a:t>
            </a:r>
          </a:p>
          <a:p>
            <a:r>
              <a:rPr lang="en-US" smtClean="0">
                <a:latin typeface="Courier"/>
                <a:cs typeface="Courier"/>
              </a:rPr>
              <a:t>c a c </a:t>
            </a:r>
            <a:r>
              <a:rPr lang="en-US" dirty="0" smtClean="0">
                <a:latin typeface="Courier"/>
                <a:cs typeface="Courier"/>
              </a:rPr>
              <a:t>a </a:t>
            </a:r>
            <a:r>
              <a:rPr lang="en-US" smtClean="0">
                <a:latin typeface="Courier"/>
                <a:cs typeface="Courier"/>
              </a:rPr>
              <a:t>a c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smtClean="0">
                <a:latin typeface="Courier"/>
                <a:cs typeface="Courier"/>
              </a:rPr>
              <a:t>$</a:t>
            </a:r>
          </a:p>
          <a:p>
            <a:r>
              <a:rPr lang="en-US" smtClean="0">
                <a:latin typeface="Courier"/>
                <a:cs typeface="Courier"/>
              </a:rPr>
              <a:t>c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smtClean="0">
                <a:latin typeface="Courier"/>
                <a:cs typeface="Courier"/>
              </a:rPr>
              <a:t>$ c a c </a:t>
            </a:r>
            <a:r>
              <a:rPr lang="en-US" dirty="0" smtClean="0">
                <a:latin typeface="Courier"/>
                <a:cs typeface="Courier"/>
              </a:rPr>
              <a:t>a a</a:t>
            </a:r>
          </a:p>
          <a:p>
            <a:r>
              <a:rPr lang="en-US" dirty="0" err="1" smtClean="0">
                <a:latin typeface="Courier"/>
                <a:cs typeface="Courier"/>
              </a:rPr>
              <a:t>g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smtClean="0">
                <a:latin typeface="Courier"/>
                <a:cs typeface="Courier"/>
              </a:rPr>
              <a:t>$ c a c </a:t>
            </a:r>
            <a:r>
              <a:rPr lang="en-US" dirty="0" smtClean="0">
                <a:latin typeface="Courier"/>
                <a:cs typeface="Courier"/>
              </a:rPr>
              <a:t>a </a:t>
            </a:r>
            <a:r>
              <a:rPr lang="en-US" smtClean="0">
                <a:latin typeface="Courier"/>
                <a:cs typeface="Courier"/>
              </a:rPr>
              <a:t>a c</a:t>
            </a:r>
          </a:p>
          <a:p>
            <a:endParaRPr lang="en-US" dirty="0">
              <a:latin typeface="Courier"/>
              <a:cs typeface="Courier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9328" y="5321618"/>
            <a:ext cx="3370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"/>
                <a:cs typeface="Courier"/>
              </a:rPr>
              <a:t>g</a:t>
            </a:r>
            <a:r>
              <a:rPr lang="en-US" smtClean="0">
                <a:latin typeface="Courier"/>
                <a:cs typeface="Courier"/>
              </a:rPr>
              <a:t>$ ca ca </a:t>
            </a:r>
            <a:r>
              <a:rPr lang="en-US" err="1" smtClean="0">
                <a:latin typeface="Courier"/>
                <a:cs typeface="Courier"/>
              </a:rPr>
              <a:t>aa</a:t>
            </a:r>
            <a:r>
              <a:rPr lang="en-US" smtClean="0">
                <a:latin typeface="Courier"/>
                <a:cs typeface="Courier"/>
              </a:rPr>
              <a:t> ac $c ac cg</a:t>
            </a:r>
            <a:endParaRPr lang="en-US" dirty="0">
              <a:latin typeface="Courier"/>
              <a:cs typeface="Courier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4114800" y="5321618"/>
            <a:ext cx="381000" cy="484632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953000" y="5334000"/>
            <a:ext cx="3370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latin typeface="Courier"/>
                <a:cs typeface="Courier"/>
              </a:rPr>
              <a:t>$c </a:t>
            </a:r>
            <a:r>
              <a:rPr lang="en-US" err="1" smtClean="0">
                <a:latin typeface="Courier"/>
                <a:cs typeface="Courier"/>
              </a:rPr>
              <a:t>aa</a:t>
            </a:r>
            <a:r>
              <a:rPr lang="en-US" smtClean="0">
                <a:latin typeface="Courier"/>
                <a:cs typeface="Courier"/>
              </a:rPr>
              <a:t> ac ac ca ca cg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r>
              <a:rPr lang="en-US" dirty="0" smtClean="0">
                <a:latin typeface="Courier"/>
                <a:cs typeface="Courier"/>
              </a:rPr>
              <a:t>$</a:t>
            </a:r>
            <a:endParaRPr lang="en-US" dirty="0">
              <a:latin typeface="Courier"/>
              <a:cs typeface="Courier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810000" y="1981200"/>
            <a:ext cx="1676400" cy="2264400"/>
          </a:xfrm>
          <a:prstGeom prst="rect">
            <a:avLst/>
          </a:prstGeom>
          <a:solidFill>
            <a:schemeClr val="bg1">
              <a:alpha val="6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114800" y="2002800"/>
            <a:ext cx="1371600" cy="2264400"/>
          </a:xfrm>
          <a:prstGeom prst="rect">
            <a:avLst/>
          </a:prstGeom>
          <a:solidFill>
            <a:schemeClr val="bg1">
              <a:alpha val="6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/>
      <p:bldP spid="10" grpId="0" animBg="1"/>
      <p:bldP spid="11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BWT is reversible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505200" y="1981200"/>
            <a:ext cx="2262496" cy="2308324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mtClean="0">
                <a:latin typeface="Courier"/>
                <a:cs typeface="Courier"/>
              </a:rPr>
              <a:t>$</a:t>
            </a:r>
            <a:r>
              <a:rPr lang="en-US" smtClean="0">
                <a:solidFill>
                  <a:srgbClr val="FF0000"/>
                </a:solidFill>
                <a:latin typeface="Courier"/>
                <a:cs typeface="Courier"/>
              </a:rPr>
              <a:t> c a c </a:t>
            </a:r>
            <a:r>
              <a:rPr lang="en-US" dirty="0" smtClean="0">
                <a:solidFill>
                  <a:srgbClr val="FF0000"/>
                </a:solidFill>
                <a:latin typeface="Courier"/>
                <a:cs typeface="Courier"/>
              </a:rPr>
              <a:t>a </a:t>
            </a:r>
            <a:r>
              <a:rPr lang="en-US" smtClean="0">
                <a:solidFill>
                  <a:srgbClr val="FF0000"/>
                </a:solidFill>
                <a:latin typeface="Courier"/>
                <a:cs typeface="Courier"/>
              </a:rPr>
              <a:t>a c </a:t>
            </a:r>
            <a:r>
              <a:rPr lang="en-US" dirty="0" err="1" smtClean="0">
                <a:solidFill>
                  <a:srgbClr val="FF0000"/>
                </a:solidFill>
                <a:latin typeface="Courier"/>
                <a:cs typeface="Courier"/>
              </a:rPr>
              <a:t>g</a:t>
            </a:r>
            <a:endParaRPr lang="en-US" dirty="0" smtClean="0">
              <a:solidFill>
                <a:srgbClr val="FF0000"/>
              </a:solidFill>
              <a:latin typeface="Courier"/>
              <a:cs typeface="Courier"/>
            </a:endParaRPr>
          </a:p>
          <a:p>
            <a:r>
              <a:rPr lang="en-US" dirty="0" smtClean="0">
                <a:latin typeface="Courier"/>
                <a:cs typeface="Courier"/>
              </a:rPr>
              <a:t>a </a:t>
            </a:r>
            <a:r>
              <a:rPr lang="en-US" smtClean="0">
                <a:latin typeface="Courier"/>
                <a:cs typeface="Courier"/>
              </a:rPr>
              <a:t>a c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smtClean="0">
                <a:latin typeface="Courier"/>
                <a:cs typeface="Courier"/>
              </a:rPr>
              <a:t>$ c a c</a:t>
            </a:r>
          </a:p>
          <a:p>
            <a:r>
              <a:rPr lang="en-US" smtClean="0">
                <a:latin typeface="Courier"/>
                <a:cs typeface="Courier"/>
              </a:rPr>
              <a:t>a c </a:t>
            </a:r>
            <a:r>
              <a:rPr lang="en-US" dirty="0" smtClean="0">
                <a:latin typeface="Courier"/>
                <a:cs typeface="Courier"/>
              </a:rPr>
              <a:t>a </a:t>
            </a:r>
            <a:r>
              <a:rPr lang="en-US" smtClean="0">
                <a:latin typeface="Courier"/>
                <a:cs typeface="Courier"/>
              </a:rPr>
              <a:t>a c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smtClean="0">
                <a:latin typeface="Courier"/>
                <a:cs typeface="Courier"/>
              </a:rPr>
              <a:t>$ c</a:t>
            </a:r>
          </a:p>
          <a:p>
            <a:r>
              <a:rPr lang="en-US" smtClean="0">
                <a:latin typeface="Courier"/>
                <a:cs typeface="Courier"/>
              </a:rPr>
              <a:t>a c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smtClean="0">
                <a:latin typeface="Courier"/>
                <a:cs typeface="Courier"/>
              </a:rPr>
              <a:t>$ c a c a</a:t>
            </a:r>
          </a:p>
          <a:p>
            <a:r>
              <a:rPr lang="en-US" smtClean="0">
                <a:latin typeface="Courier"/>
                <a:cs typeface="Courier"/>
              </a:rPr>
              <a:t>c </a:t>
            </a:r>
            <a:r>
              <a:rPr lang="en-US" dirty="0" smtClean="0">
                <a:latin typeface="Courier"/>
                <a:cs typeface="Courier"/>
              </a:rPr>
              <a:t>a </a:t>
            </a:r>
            <a:r>
              <a:rPr lang="en-US" smtClean="0">
                <a:latin typeface="Courier"/>
                <a:cs typeface="Courier"/>
              </a:rPr>
              <a:t>a c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smtClean="0">
                <a:latin typeface="Courier"/>
                <a:cs typeface="Courier"/>
              </a:rPr>
              <a:t>$ c a</a:t>
            </a:r>
          </a:p>
          <a:p>
            <a:r>
              <a:rPr lang="en-US" smtClean="0">
                <a:latin typeface="Courier"/>
                <a:cs typeface="Courier"/>
              </a:rPr>
              <a:t>c a c </a:t>
            </a:r>
            <a:r>
              <a:rPr lang="en-US" dirty="0" smtClean="0">
                <a:latin typeface="Courier"/>
                <a:cs typeface="Courier"/>
              </a:rPr>
              <a:t>a </a:t>
            </a:r>
            <a:r>
              <a:rPr lang="en-US" smtClean="0">
                <a:latin typeface="Courier"/>
                <a:cs typeface="Courier"/>
              </a:rPr>
              <a:t>a c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smtClean="0">
                <a:latin typeface="Courier"/>
                <a:cs typeface="Courier"/>
              </a:rPr>
              <a:t>$</a:t>
            </a:r>
          </a:p>
          <a:p>
            <a:r>
              <a:rPr lang="en-US" smtClean="0">
                <a:latin typeface="Courier"/>
                <a:cs typeface="Courier"/>
              </a:rPr>
              <a:t>c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smtClean="0">
                <a:latin typeface="Courier"/>
                <a:cs typeface="Courier"/>
              </a:rPr>
              <a:t>$ c a c </a:t>
            </a:r>
            <a:r>
              <a:rPr lang="en-US" dirty="0" smtClean="0">
                <a:latin typeface="Courier"/>
                <a:cs typeface="Courier"/>
              </a:rPr>
              <a:t>a a</a:t>
            </a:r>
          </a:p>
          <a:p>
            <a:r>
              <a:rPr lang="en-US" dirty="0" err="1" smtClean="0">
                <a:latin typeface="Courier"/>
                <a:cs typeface="Courier"/>
              </a:rPr>
              <a:t>g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smtClean="0">
                <a:latin typeface="Courier"/>
                <a:cs typeface="Courier"/>
              </a:rPr>
              <a:t>$ c a c </a:t>
            </a:r>
            <a:r>
              <a:rPr lang="en-US" dirty="0" smtClean="0">
                <a:latin typeface="Courier"/>
                <a:cs typeface="Courier"/>
              </a:rPr>
              <a:t>a </a:t>
            </a:r>
            <a:r>
              <a:rPr lang="en-US" smtClean="0">
                <a:latin typeface="Courier"/>
                <a:cs typeface="Courier"/>
              </a:rPr>
              <a:t>a c</a:t>
            </a:r>
          </a:p>
          <a:p>
            <a:endParaRPr lang="en-US" dirty="0">
              <a:latin typeface="Courier"/>
              <a:cs typeface="Courier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05200" y="1981201"/>
            <a:ext cx="2262496" cy="258532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urier"/>
                <a:cs typeface="Courier"/>
              </a:rPr>
              <a:t>$ </a:t>
            </a:r>
            <a:r>
              <a:rPr lang="en-US" dirty="0" err="1" smtClean="0">
                <a:solidFill>
                  <a:srgbClr val="FF0000"/>
                </a:solidFill>
                <a:latin typeface="Courier"/>
                <a:cs typeface="Courier"/>
              </a:rPr>
              <a:t>c</a:t>
            </a:r>
            <a:r>
              <a:rPr lang="en-US" dirty="0" smtClean="0">
                <a:solidFill>
                  <a:srgbClr val="FF0000"/>
                </a:solidFill>
                <a:latin typeface="Courier"/>
                <a:cs typeface="Courier"/>
              </a:rPr>
              <a:t> a </a:t>
            </a:r>
            <a:r>
              <a:rPr lang="en-US" dirty="0" err="1" smtClean="0">
                <a:solidFill>
                  <a:srgbClr val="FF0000"/>
                </a:solidFill>
                <a:latin typeface="Courier"/>
                <a:cs typeface="Courier"/>
              </a:rPr>
              <a:t>c</a:t>
            </a:r>
            <a:r>
              <a:rPr lang="en-US" dirty="0" smtClean="0">
                <a:solidFill>
                  <a:srgbClr val="FF0000"/>
                </a:solidFill>
                <a:latin typeface="Courier"/>
                <a:cs typeface="Courier"/>
              </a:rPr>
              <a:t> a a </a:t>
            </a:r>
            <a:r>
              <a:rPr lang="en-US" dirty="0" err="1" smtClean="0">
                <a:solidFill>
                  <a:srgbClr val="FF0000"/>
                </a:solidFill>
                <a:latin typeface="Courier"/>
                <a:cs typeface="Courier"/>
              </a:rPr>
              <a:t>c</a:t>
            </a:r>
            <a:r>
              <a:rPr lang="en-US" dirty="0" smtClean="0">
                <a:solidFill>
                  <a:srgbClr val="FF0000"/>
                </a:solidFill>
                <a:latin typeface="Courier"/>
                <a:cs typeface="Courier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Courier"/>
                <a:cs typeface="Courier"/>
              </a:rPr>
              <a:t>g</a:t>
            </a:r>
            <a:endParaRPr lang="en-US" dirty="0" smtClean="0">
              <a:solidFill>
                <a:srgbClr val="FF0000"/>
              </a:solidFill>
              <a:latin typeface="Courier"/>
              <a:cs typeface="Courier"/>
            </a:endParaRPr>
          </a:p>
          <a:p>
            <a:r>
              <a:rPr lang="en-US" dirty="0" smtClean="0">
                <a:latin typeface="Courier"/>
                <a:cs typeface="Courier"/>
              </a:rPr>
              <a:t>a a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r>
              <a:rPr lang="en-US" dirty="0" smtClean="0">
                <a:latin typeface="Courier"/>
                <a:cs typeface="Courier"/>
              </a:rPr>
              <a:t> $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a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endParaRPr lang="en-US" dirty="0" smtClean="0">
              <a:latin typeface="Courier"/>
              <a:cs typeface="Courier"/>
            </a:endParaRPr>
          </a:p>
          <a:p>
            <a:r>
              <a:rPr lang="en-US" dirty="0" smtClean="0">
                <a:latin typeface="Courier"/>
                <a:cs typeface="Courier"/>
              </a:rPr>
              <a:t>a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a a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r>
              <a:rPr lang="en-US" dirty="0" smtClean="0">
                <a:latin typeface="Courier"/>
                <a:cs typeface="Courier"/>
              </a:rPr>
              <a:t> $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endParaRPr lang="en-US" dirty="0" smtClean="0">
              <a:latin typeface="Courier"/>
              <a:cs typeface="Courier"/>
            </a:endParaRPr>
          </a:p>
          <a:p>
            <a:r>
              <a:rPr lang="en-US" dirty="0" smtClean="0">
                <a:latin typeface="Courier"/>
                <a:cs typeface="Courier"/>
              </a:rPr>
              <a:t>a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r>
              <a:rPr lang="en-US" dirty="0" smtClean="0">
                <a:latin typeface="Courier"/>
                <a:cs typeface="Courier"/>
              </a:rPr>
              <a:t> $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a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a</a:t>
            </a:r>
          </a:p>
          <a:p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a a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r>
              <a:rPr lang="en-US" dirty="0" smtClean="0">
                <a:latin typeface="Courier"/>
                <a:cs typeface="Courier"/>
              </a:rPr>
              <a:t> $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a</a:t>
            </a:r>
          </a:p>
          <a:p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a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a a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r>
              <a:rPr lang="en-US" dirty="0" smtClean="0">
                <a:latin typeface="Courier"/>
                <a:cs typeface="Courier"/>
              </a:rPr>
              <a:t> $</a:t>
            </a:r>
          </a:p>
          <a:p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r>
              <a:rPr lang="en-US" dirty="0" smtClean="0">
                <a:latin typeface="Courier"/>
                <a:cs typeface="Courier"/>
              </a:rPr>
              <a:t> $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a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a a</a:t>
            </a:r>
          </a:p>
          <a:p>
            <a:r>
              <a:rPr lang="en-US" dirty="0" err="1" smtClean="0">
                <a:latin typeface="Courier"/>
                <a:cs typeface="Courier"/>
              </a:rPr>
              <a:t>g</a:t>
            </a:r>
            <a:r>
              <a:rPr lang="en-US" dirty="0" smtClean="0">
                <a:latin typeface="Courier"/>
                <a:cs typeface="Courier"/>
              </a:rPr>
              <a:t> $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a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a a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endParaRPr lang="en-US" dirty="0" smtClean="0">
              <a:latin typeface="Courier"/>
              <a:cs typeface="Courier"/>
            </a:endParaRPr>
          </a:p>
          <a:p>
            <a:endParaRPr lang="en-US" dirty="0">
              <a:latin typeface="Courier"/>
              <a:cs typeface="Courie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52400"/>
            <a:ext cx="7772400" cy="792162"/>
          </a:xfrm>
        </p:spPr>
        <p:txBody>
          <a:bodyPr/>
          <a:lstStyle/>
          <a:p>
            <a:r>
              <a:rPr lang="en-US" dirty="0" smtClean="0"/>
              <a:t>Relation with Suffix Arrays / Trees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629400" y="4244876"/>
            <a:ext cx="2262496" cy="2308324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urier"/>
                <a:cs typeface="Courier"/>
              </a:rPr>
              <a:t>$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a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a a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Courier"/>
                <a:cs typeface="Courier"/>
              </a:rPr>
              <a:t>g</a:t>
            </a:r>
            <a:endParaRPr lang="en-US" dirty="0" smtClean="0">
              <a:solidFill>
                <a:srgbClr val="FF0000"/>
              </a:solidFill>
              <a:latin typeface="Courier"/>
              <a:cs typeface="Courier"/>
            </a:endParaRPr>
          </a:p>
          <a:p>
            <a:r>
              <a:rPr lang="en-US" dirty="0" smtClean="0">
                <a:latin typeface="Courier"/>
                <a:cs typeface="Courier"/>
              </a:rPr>
              <a:t>a a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r>
              <a:rPr lang="en-US" dirty="0" smtClean="0">
                <a:latin typeface="Courier"/>
                <a:cs typeface="Courier"/>
              </a:rPr>
              <a:t> $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a </a:t>
            </a:r>
            <a:r>
              <a:rPr lang="en-US" dirty="0" err="1" smtClean="0">
                <a:solidFill>
                  <a:srgbClr val="FF0000"/>
                </a:solidFill>
                <a:latin typeface="Courier"/>
                <a:cs typeface="Courier"/>
              </a:rPr>
              <a:t>c</a:t>
            </a:r>
            <a:endParaRPr lang="en-US" dirty="0" smtClean="0">
              <a:solidFill>
                <a:srgbClr val="FF0000"/>
              </a:solidFill>
              <a:latin typeface="Courier"/>
              <a:cs typeface="Courier"/>
            </a:endParaRPr>
          </a:p>
          <a:p>
            <a:r>
              <a:rPr lang="en-US" dirty="0" smtClean="0">
                <a:latin typeface="Courier"/>
                <a:cs typeface="Courier"/>
              </a:rPr>
              <a:t>a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a a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r>
              <a:rPr lang="en-US" dirty="0" smtClean="0">
                <a:latin typeface="Courier"/>
                <a:cs typeface="Courier"/>
              </a:rPr>
              <a:t> $ </a:t>
            </a:r>
            <a:r>
              <a:rPr lang="en-US" dirty="0" err="1" smtClean="0">
                <a:solidFill>
                  <a:srgbClr val="FF0000"/>
                </a:solidFill>
                <a:latin typeface="Courier"/>
                <a:cs typeface="Courier"/>
              </a:rPr>
              <a:t>c</a:t>
            </a:r>
            <a:endParaRPr lang="en-US" dirty="0" smtClean="0">
              <a:solidFill>
                <a:srgbClr val="FF0000"/>
              </a:solidFill>
              <a:latin typeface="Courier"/>
              <a:cs typeface="Courier"/>
            </a:endParaRPr>
          </a:p>
          <a:p>
            <a:r>
              <a:rPr lang="en-US" dirty="0" smtClean="0">
                <a:latin typeface="Courier"/>
                <a:cs typeface="Courier"/>
              </a:rPr>
              <a:t>a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r>
              <a:rPr lang="en-US" dirty="0" smtClean="0">
                <a:latin typeface="Courier"/>
                <a:cs typeface="Courier"/>
              </a:rPr>
              <a:t> $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a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Courier"/>
                <a:cs typeface="Courier"/>
              </a:rPr>
              <a:t>a</a:t>
            </a:r>
          </a:p>
          <a:p>
            <a:r>
              <a:rPr lang="en-US" dirty="0" err="1" smtClean="0">
                <a:solidFill>
                  <a:srgbClr val="000000"/>
                </a:solidFill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a a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r>
              <a:rPr lang="en-US" dirty="0" smtClean="0">
                <a:latin typeface="Courier"/>
                <a:cs typeface="Courier"/>
              </a:rPr>
              <a:t> $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Courier"/>
                <a:cs typeface="Courier"/>
              </a:rPr>
              <a:t>a</a:t>
            </a:r>
          </a:p>
          <a:p>
            <a:r>
              <a:rPr lang="en-US" dirty="0" err="1" smtClean="0">
                <a:solidFill>
                  <a:srgbClr val="000000"/>
                </a:solidFill>
                <a:latin typeface="Courier"/>
                <a:cs typeface="Courier"/>
              </a:rPr>
              <a:t>c</a:t>
            </a:r>
            <a:r>
              <a:rPr lang="en-US" dirty="0" smtClean="0">
                <a:solidFill>
                  <a:srgbClr val="000000"/>
                </a:solidFill>
                <a:latin typeface="Courier"/>
                <a:cs typeface="Courier"/>
              </a:rPr>
              <a:t> </a:t>
            </a:r>
            <a:r>
              <a:rPr lang="en-US" dirty="0" smtClean="0">
                <a:latin typeface="Courier"/>
                <a:cs typeface="Courier"/>
              </a:rPr>
              <a:t>a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a a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Courier"/>
                <a:cs typeface="Courier"/>
              </a:rPr>
              <a:t>$</a:t>
            </a:r>
          </a:p>
          <a:p>
            <a:r>
              <a:rPr lang="en-US" dirty="0" err="1" smtClean="0">
                <a:solidFill>
                  <a:srgbClr val="000000"/>
                </a:solidFill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r>
              <a:rPr lang="en-US" dirty="0" smtClean="0">
                <a:latin typeface="Courier"/>
                <a:cs typeface="Courier"/>
              </a:rPr>
              <a:t> $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a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a </a:t>
            </a:r>
            <a:r>
              <a:rPr lang="en-US" dirty="0" smtClean="0">
                <a:solidFill>
                  <a:srgbClr val="FF0000"/>
                </a:solidFill>
                <a:latin typeface="Courier"/>
                <a:cs typeface="Courier"/>
              </a:rPr>
              <a:t>a</a:t>
            </a:r>
          </a:p>
          <a:p>
            <a:r>
              <a:rPr lang="en-US" dirty="0" err="1" smtClean="0">
                <a:latin typeface="Courier"/>
                <a:cs typeface="Courier"/>
              </a:rPr>
              <a:t>g</a:t>
            </a:r>
            <a:r>
              <a:rPr lang="en-US" dirty="0" smtClean="0">
                <a:latin typeface="Courier"/>
                <a:cs typeface="Courier"/>
              </a:rPr>
              <a:t> $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a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a a </a:t>
            </a:r>
            <a:r>
              <a:rPr lang="en-US" dirty="0" err="1" smtClean="0">
                <a:solidFill>
                  <a:srgbClr val="FF0000"/>
                </a:solidFill>
                <a:latin typeface="Courier"/>
                <a:cs typeface="Courier"/>
              </a:rPr>
              <a:t>c</a:t>
            </a:r>
            <a:endParaRPr lang="en-US" dirty="0" smtClean="0">
              <a:solidFill>
                <a:srgbClr val="FF0000"/>
              </a:solidFill>
              <a:latin typeface="Courier"/>
              <a:cs typeface="Courier"/>
            </a:endParaRPr>
          </a:p>
          <a:p>
            <a:endParaRPr lang="en-US" dirty="0">
              <a:latin typeface="Courier"/>
              <a:cs typeface="Courier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33800" y="1931075"/>
            <a:ext cx="1985452" cy="2031325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urier"/>
                <a:cs typeface="Courier"/>
              </a:rPr>
              <a:t>a a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endParaRPr lang="en-US" dirty="0" smtClean="0">
              <a:latin typeface="Courier"/>
              <a:cs typeface="Courier"/>
            </a:endParaRPr>
          </a:p>
          <a:p>
            <a:r>
              <a:rPr lang="en-US" dirty="0" smtClean="0">
                <a:latin typeface="Courier"/>
                <a:cs typeface="Courier"/>
              </a:rPr>
              <a:t>a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a a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endParaRPr lang="en-US" dirty="0" smtClean="0">
              <a:latin typeface="Courier"/>
              <a:cs typeface="Courier"/>
            </a:endParaRPr>
          </a:p>
          <a:p>
            <a:r>
              <a:rPr lang="en-US" dirty="0" smtClean="0">
                <a:latin typeface="Courier"/>
                <a:cs typeface="Courier"/>
              </a:rPr>
              <a:t>a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endParaRPr lang="en-US" dirty="0" smtClean="0">
              <a:solidFill>
                <a:srgbClr val="FF0000"/>
              </a:solidFill>
              <a:latin typeface="Courier"/>
              <a:cs typeface="Courier"/>
            </a:endParaRPr>
          </a:p>
          <a:p>
            <a:r>
              <a:rPr lang="en-US" dirty="0" err="1" smtClean="0">
                <a:solidFill>
                  <a:srgbClr val="000000"/>
                </a:solidFill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a a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endParaRPr lang="en-US" dirty="0" smtClean="0">
              <a:latin typeface="Courier"/>
              <a:cs typeface="Courier"/>
            </a:endParaRPr>
          </a:p>
          <a:p>
            <a:r>
              <a:rPr lang="en-US" dirty="0" err="1" smtClean="0">
                <a:solidFill>
                  <a:srgbClr val="000000"/>
                </a:solidFill>
                <a:latin typeface="Courier"/>
                <a:cs typeface="Courier"/>
              </a:rPr>
              <a:t>c</a:t>
            </a:r>
            <a:r>
              <a:rPr lang="en-US" dirty="0" smtClean="0">
                <a:solidFill>
                  <a:srgbClr val="000000"/>
                </a:solidFill>
                <a:latin typeface="Courier"/>
                <a:cs typeface="Courier"/>
              </a:rPr>
              <a:t> </a:t>
            </a:r>
            <a:r>
              <a:rPr lang="en-US" dirty="0" smtClean="0">
                <a:latin typeface="Courier"/>
                <a:cs typeface="Courier"/>
              </a:rPr>
              <a:t>a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a a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endParaRPr lang="en-US" dirty="0" smtClean="0">
              <a:latin typeface="Courier"/>
              <a:cs typeface="Courier"/>
            </a:endParaRPr>
          </a:p>
          <a:p>
            <a:r>
              <a:rPr lang="en-US" dirty="0" err="1" smtClean="0">
                <a:solidFill>
                  <a:srgbClr val="000000"/>
                </a:solidFill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endParaRPr lang="en-US" dirty="0" smtClean="0">
              <a:solidFill>
                <a:srgbClr val="000000"/>
              </a:solidFill>
              <a:latin typeface="Courier"/>
              <a:cs typeface="Courier"/>
            </a:endParaRPr>
          </a:p>
          <a:p>
            <a:r>
              <a:rPr lang="en-US" dirty="0" err="1" smtClean="0">
                <a:latin typeface="Courier"/>
                <a:cs typeface="Courier"/>
              </a:rPr>
              <a:t>g</a:t>
            </a:r>
            <a:endParaRPr lang="en-US" dirty="0" smtClean="0">
              <a:latin typeface="Courier"/>
              <a:cs typeface="Courier"/>
            </a:endParaRPr>
          </a:p>
          <a:p>
            <a:endParaRPr lang="en-US" dirty="0">
              <a:latin typeface="Courier"/>
              <a:cs typeface="Courier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3400" y="2845475"/>
            <a:ext cx="19854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000000"/>
                </a:solidFill>
                <a:latin typeface="Courier"/>
                <a:cs typeface="Courier"/>
              </a:rPr>
              <a:t>c</a:t>
            </a:r>
            <a:r>
              <a:rPr lang="en-US" dirty="0" smtClean="0">
                <a:solidFill>
                  <a:srgbClr val="000000"/>
                </a:solidFill>
                <a:latin typeface="Courier"/>
                <a:cs typeface="Courier"/>
              </a:rPr>
              <a:t> </a:t>
            </a:r>
            <a:r>
              <a:rPr lang="en-US" dirty="0" smtClean="0">
                <a:latin typeface="Courier"/>
                <a:cs typeface="Courier"/>
              </a:rPr>
              <a:t>a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a a </a:t>
            </a:r>
            <a:r>
              <a:rPr lang="en-US" dirty="0" err="1" smtClean="0">
                <a:latin typeface="Courier"/>
                <a:cs typeface="Courier"/>
              </a:rPr>
              <a:t>c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dirty="0" err="1" smtClean="0">
                <a:latin typeface="Courier"/>
                <a:cs typeface="Courier"/>
              </a:rPr>
              <a:t>g</a:t>
            </a:r>
            <a:endParaRPr lang="en-US" dirty="0" smtClean="0">
              <a:latin typeface="Courier"/>
              <a:cs typeface="Courier"/>
            </a:endParaRPr>
          </a:p>
          <a:p>
            <a:endParaRPr lang="en-US" dirty="0"/>
          </a:p>
        </p:txBody>
      </p:sp>
      <p:sp>
        <p:nvSpPr>
          <p:cNvPr id="8" name="Right Arrow 7"/>
          <p:cNvSpPr/>
          <p:nvPr/>
        </p:nvSpPr>
        <p:spPr>
          <a:xfrm>
            <a:off x="2971800" y="2818043"/>
            <a:ext cx="381000" cy="484632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6019800" y="2818043"/>
            <a:ext cx="381000" cy="484632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6629400" y="2845475"/>
            <a:ext cx="18743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[4, 2, 5, 3, 1, 6, 7]</a:t>
            </a:r>
            <a:endParaRPr lang="en-US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169687" y="1066800"/>
            <a:ext cx="83647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  </a:t>
            </a:r>
            <a:r>
              <a:rPr lang="en-US" dirty="0" smtClean="0"/>
              <a:t>Suffix array (Gene Myers, </a:t>
            </a:r>
            <a:r>
              <a:rPr lang="en-US" dirty="0" err="1" smtClean="0"/>
              <a:t>Udi</a:t>
            </a:r>
            <a:r>
              <a:rPr lang="en-US" dirty="0" smtClean="0"/>
              <a:t> Manber,1991):</a:t>
            </a:r>
            <a:br>
              <a:rPr lang="en-US" dirty="0" smtClean="0"/>
            </a:br>
            <a:r>
              <a:rPr lang="en-US" dirty="0" smtClean="0"/>
              <a:t>    Array of start positions of lexicographically sorted set of suffixes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28600" y="4495800"/>
            <a:ext cx="6477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Set of </a:t>
            </a:r>
            <a:r>
              <a:rPr lang="en-US" i="1" dirty="0" smtClean="0"/>
              <a:t>substring prefixes </a:t>
            </a:r>
            <a:r>
              <a:rPr lang="en-US" dirty="0" smtClean="0"/>
              <a:t>occupy </a:t>
            </a:r>
            <a:r>
              <a:rPr lang="en-US" i="1" dirty="0" smtClean="0"/>
              <a:t>contiguous </a:t>
            </a:r>
            <a:r>
              <a:rPr lang="en-US" dirty="0" smtClean="0"/>
              <a:t>segment in SA</a:t>
            </a:r>
          </a:p>
          <a:p>
            <a:endParaRPr lang="en-US" dirty="0" smtClean="0"/>
          </a:p>
          <a:p>
            <a:r>
              <a:rPr lang="en-US" dirty="0" err="1" smtClean="0"/>
              <a:t>SAs</a:t>
            </a:r>
            <a:r>
              <a:rPr lang="en-US" dirty="0" smtClean="0"/>
              <a:t> are similar to Suffix Trees (1973), but more efficient and less powerful.</a:t>
            </a:r>
          </a:p>
          <a:p>
            <a:endParaRPr lang="en-US" dirty="0" smtClean="0"/>
          </a:p>
          <a:p>
            <a:r>
              <a:rPr lang="en-US" dirty="0" smtClean="0"/>
              <a:t>Suffix Trees take ~</a:t>
            </a:r>
            <a:r>
              <a:rPr lang="en-US" dirty="0" smtClean="0">
                <a:solidFill>
                  <a:srgbClr val="FF0000"/>
                </a:solidFill>
              </a:rPr>
              <a:t>20N</a:t>
            </a:r>
            <a:r>
              <a:rPr lang="en-US" dirty="0" smtClean="0"/>
              <a:t> bytes for input of size </a:t>
            </a:r>
            <a:r>
              <a:rPr lang="en-US" i="1" dirty="0" smtClean="0"/>
              <a:t>N</a:t>
            </a:r>
            <a:r>
              <a:rPr lang="en-US" dirty="0" smtClean="0"/>
              <a:t> (“good implementations”)</a:t>
            </a:r>
          </a:p>
          <a:p>
            <a:r>
              <a:rPr lang="en-US" dirty="0" err="1" smtClean="0"/>
              <a:t>SAs</a:t>
            </a:r>
            <a:r>
              <a:rPr lang="en-US" dirty="0" smtClean="0"/>
              <a:t> take </a:t>
            </a:r>
            <a:r>
              <a:rPr lang="en-US" dirty="0" smtClean="0">
                <a:solidFill>
                  <a:srgbClr val="FF0000"/>
                </a:solidFill>
              </a:rPr>
              <a:t>4N</a:t>
            </a:r>
            <a:r>
              <a:rPr lang="en-US" dirty="0" smtClean="0"/>
              <a:t> bytes</a:t>
            </a:r>
          </a:p>
          <a:p>
            <a:r>
              <a:rPr lang="en-US" dirty="0" smtClean="0"/>
              <a:t>BWT take </a:t>
            </a:r>
            <a:r>
              <a:rPr lang="en-US" dirty="0" smtClean="0">
                <a:solidFill>
                  <a:srgbClr val="FF0000"/>
                </a:solidFill>
              </a:rPr>
              <a:t>N</a:t>
            </a:r>
            <a:r>
              <a:rPr lang="en-US" dirty="0" smtClean="0"/>
              <a:t> bytes, and can be </a:t>
            </a:r>
            <a:r>
              <a:rPr lang="en-US" i="1" dirty="0" smtClean="0"/>
              <a:t>compressed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296150" y="2602468"/>
            <a:ext cx="476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SA: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39000" y="3897868"/>
            <a:ext cx="692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BWT: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FM index   (</a:t>
            </a:r>
            <a:r>
              <a:rPr lang="en-US" sz="3200" dirty="0" err="1" smtClean="0"/>
              <a:t>Ferragina</a:t>
            </a:r>
            <a:r>
              <a:rPr lang="en-US" sz="3200" dirty="0" smtClean="0"/>
              <a:t> and </a:t>
            </a:r>
            <a:r>
              <a:rPr lang="en-US" sz="3200" dirty="0" err="1" smtClean="0"/>
              <a:t>Manzini</a:t>
            </a:r>
            <a:r>
              <a:rPr lang="en-US" sz="3200" dirty="0" smtClean="0"/>
              <a:t>, 2000)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295400"/>
            <a:ext cx="8839200" cy="48768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200" dirty="0" smtClean="0"/>
              <a:t>Two tables:</a:t>
            </a:r>
          </a:p>
          <a:p>
            <a:pPr lvl="1">
              <a:buNone/>
            </a:pPr>
            <a:r>
              <a:rPr lang="en-US" sz="2200" dirty="0" smtClean="0"/>
              <a:t>A: Compressed version of BWT</a:t>
            </a:r>
          </a:p>
          <a:p>
            <a:pPr lvl="1">
              <a:buNone/>
            </a:pPr>
            <a:r>
              <a:rPr lang="en-US" sz="2200" dirty="0" smtClean="0"/>
              <a:t>B:  Table of starting positions of a subset of suffixes</a:t>
            </a:r>
            <a:br>
              <a:rPr lang="en-US" sz="2200" dirty="0" smtClean="0"/>
            </a:br>
            <a:endParaRPr lang="en-US" sz="2200" dirty="0" smtClean="0"/>
          </a:p>
          <a:p>
            <a:pPr>
              <a:buNone/>
            </a:pPr>
            <a:r>
              <a:rPr lang="en-US" sz="2200" dirty="0" smtClean="0"/>
              <a:t>Two algorithms </a:t>
            </a:r>
            <a:r>
              <a:rPr lang="en-US" sz="1700" dirty="0" smtClean="0"/>
              <a:t>(~ the two stages in the BWA mapping process)</a:t>
            </a:r>
            <a:r>
              <a:rPr lang="en-US" sz="2200" dirty="0" smtClean="0"/>
              <a:t>:</a:t>
            </a:r>
          </a:p>
          <a:p>
            <a:pPr lvl="1">
              <a:buNone/>
            </a:pPr>
            <a:r>
              <a:rPr lang="en-US" sz="2200" dirty="0" smtClean="0"/>
              <a:t>I:  Lookup the index  </a:t>
            </a:r>
            <a:r>
              <a:rPr lang="en-US" sz="2200" dirty="0" err="1" smtClean="0"/>
              <a:t>k</a:t>
            </a:r>
            <a:r>
              <a:rPr lang="en-US" sz="2200" dirty="0" smtClean="0"/>
              <a:t>  (or range </a:t>
            </a:r>
            <a:r>
              <a:rPr lang="en-US" sz="2200" dirty="0" err="1" smtClean="0"/>
              <a:t>k</a:t>
            </a:r>
            <a:r>
              <a:rPr lang="en-US" sz="2200" dirty="0" smtClean="0"/>
              <a:t>…</a:t>
            </a:r>
            <a:r>
              <a:rPr lang="en-US" sz="2200" dirty="0" err="1" smtClean="0"/>
              <a:t>l</a:t>
            </a:r>
            <a:r>
              <a:rPr lang="en-US" sz="2200" dirty="0" smtClean="0"/>
              <a:t>) in the BWT table for a substring</a:t>
            </a:r>
          </a:p>
          <a:p>
            <a:pPr lvl="1">
              <a:buNone/>
            </a:pPr>
            <a:r>
              <a:rPr lang="en-US" sz="2200" dirty="0" smtClean="0"/>
              <a:t>II:  Compute the starting </a:t>
            </a:r>
            <a:r>
              <a:rPr lang="en-US" sz="2200" dirty="0" err="1" smtClean="0"/>
              <a:t>position(s</a:t>
            </a:r>
            <a:r>
              <a:rPr lang="en-US" sz="2200" dirty="0" smtClean="0"/>
              <a:t>) in the reference of  suffix </a:t>
            </a:r>
            <a:r>
              <a:rPr lang="en-US" sz="2200" dirty="0" err="1" smtClean="0"/>
              <a:t>BWT[k</a:t>
            </a:r>
            <a:r>
              <a:rPr lang="en-US" sz="2200" dirty="0" smtClean="0"/>
              <a:t>]...</a:t>
            </a:r>
            <a:r>
              <a:rPr lang="en-US" sz="2200" dirty="0" err="1" smtClean="0"/>
              <a:t>BWT[l</a:t>
            </a:r>
            <a:r>
              <a:rPr lang="en-US" sz="2200" dirty="0" smtClean="0"/>
              <a:t>]</a:t>
            </a:r>
          </a:p>
          <a:p>
            <a:pPr lvl="1"/>
            <a:endParaRPr lang="en-US" sz="2200" dirty="0" smtClean="0"/>
          </a:p>
          <a:p>
            <a:pPr>
              <a:buNone/>
            </a:pPr>
            <a:r>
              <a:rPr lang="en-US" sz="2200" dirty="0" smtClean="0"/>
              <a:t>Algorithm I uses table A, takes O(1) time</a:t>
            </a:r>
          </a:p>
          <a:p>
            <a:pPr>
              <a:buNone/>
            </a:pPr>
            <a:r>
              <a:rPr lang="en-US" sz="2200" dirty="0" smtClean="0"/>
              <a:t>Algorithm II uses table B, and takes O(log</a:t>
            </a:r>
            <a:r>
              <a:rPr lang="en-US" sz="2200" baseline="-25000" dirty="0" smtClean="0"/>
              <a:t>2</a:t>
            </a:r>
            <a:r>
              <a:rPr lang="en-US" sz="2200" dirty="0" smtClean="0"/>
              <a:t> </a:t>
            </a:r>
            <a:r>
              <a:rPr lang="en-US" sz="2200" i="1" dirty="0" smtClean="0"/>
              <a:t>N </a:t>
            </a:r>
            <a:r>
              <a:rPr lang="en-US" sz="2200" dirty="0" smtClean="0"/>
              <a:t>) time    (N = genome size)</a:t>
            </a:r>
          </a:p>
          <a:p>
            <a:pPr>
              <a:buNone/>
            </a:pPr>
            <a:endParaRPr lang="en-US" sz="2200" baseline="30000" dirty="0" smtClean="0"/>
          </a:p>
          <a:p>
            <a:pPr>
              <a:buNone/>
            </a:pPr>
            <a:r>
              <a:rPr lang="en-US" sz="2200" dirty="0" smtClean="0"/>
              <a:t>Together, the number and location of substrings of length  </a:t>
            </a:r>
            <a:r>
              <a:rPr lang="en-US" sz="2200" i="1" dirty="0" err="1" smtClean="0"/>
              <a:t>p</a:t>
            </a:r>
            <a:r>
              <a:rPr lang="en-US" sz="2200" dirty="0" smtClean="0"/>
              <a:t>  can be found in</a:t>
            </a:r>
            <a:br>
              <a:rPr lang="en-US" sz="2200" dirty="0" smtClean="0"/>
            </a:br>
            <a:r>
              <a:rPr lang="en-US" sz="2200" dirty="0" smtClean="0"/>
              <a:t>O( </a:t>
            </a:r>
            <a:r>
              <a:rPr lang="en-US" sz="2200" i="1" dirty="0" err="1" smtClean="0"/>
              <a:t>p</a:t>
            </a:r>
            <a:r>
              <a:rPr lang="en-US" sz="2200" dirty="0" smtClean="0"/>
              <a:t> + number-of-occurrences * log</a:t>
            </a:r>
            <a:r>
              <a:rPr lang="en-US" sz="2200" baseline="-25000" dirty="0" smtClean="0"/>
              <a:t>2</a:t>
            </a:r>
            <a:r>
              <a:rPr lang="en-US" sz="2200" dirty="0" smtClean="0"/>
              <a:t> </a:t>
            </a:r>
            <a:r>
              <a:rPr lang="en-US" sz="2200" i="1" dirty="0" smtClean="0"/>
              <a:t>N</a:t>
            </a:r>
            <a:r>
              <a:rPr lang="en-US" sz="2200" dirty="0" smtClean="0"/>
              <a:t> )  time.</a:t>
            </a:r>
          </a:p>
          <a:p>
            <a:pPr lvl="1"/>
            <a:endParaRPr lang="en-US" sz="1800" dirty="0" smtClean="0"/>
          </a:p>
          <a:p>
            <a:pPr lvl="1"/>
            <a:endParaRPr lang="en-US" sz="18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944562"/>
          </a:xfrm>
        </p:spPr>
        <p:txBody>
          <a:bodyPr>
            <a:normAutofit/>
          </a:bodyPr>
          <a:lstStyle/>
          <a:p>
            <a:r>
              <a:rPr lang="en-US" dirty="0" smtClean="0"/>
              <a:t>Read </a:t>
            </a:r>
            <a:r>
              <a:rPr lang="en-US" dirty="0" err="1" smtClean="0"/>
              <a:t>mappers</a:t>
            </a:r>
            <a:r>
              <a:rPr lang="en-US" dirty="0" smtClean="0"/>
              <a:t> implementing BWT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BWA</a:t>
            </a:r>
          </a:p>
          <a:p>
            <a:pPr lvl="1"/>
            <a:r>
              <a:rPr lang="en-US" dirty="0" smtClean="0"/>
              <a:t>Fast, accurate, fairly sensitive, popular  (</a:t>
            </a:r>
            <a:r>
              <a:rPr lang="en-US" dirty="0" err="1" smtClean="0"/>
              <a:t>eg</a:t>
            </a:r>
            <a:r>
              <a:rPr lang="en-US" dirty="0" smtClean="0"/>
              <a:t>. 1000G project)</a:t>
            </a:r>
          </a:p>
          <a:p>
            <a:pPr lvl="1"/>
            <a:r>
              <a:rPr lang="en-US" dirty="0" smtClean="0"/>
              <a:t>Provides mapping qualities</a:t>
            </a:r>
          </a:p>
          <a:p>
            <a:pPr lvl="1"/>
            <a:r>
              <a:rPr lang="en-US" dirty="0" smtClean="0"/>
              <a:t>Does not use base qualities</a:t>
            </a:r>
          </a:p>
          <a:p>
            <a:endParaRPr lang="en-US" dirty="0" smtClean="0"/>
          </a:p>
          <a:p>
            <a:r>
              <a:rPr lang="en-US" dirty="0" smtClean="0"/>
              <a:t>Bowtie</a:t>
            </a:r>
          </a:p>
          <a:p>
            <a:pPr lvl="1"/>
            <a:r>
              <a:rPr lang="en-US" dirty="0" smtClean="0"/>
              <a:t>Very fast; not very sensitive; mostly for mRNA-</a:t>
            </a:r>
            <a:r>
              <a:rPr lang="en-US" dirty="0" err="1" smtClean="0"/>
              <a:t>seq</a:t>
            </a:r>
            <a:r>
              <a:rPr lang="en-US" dirty="0" smtClean="0"/>
              <a:t> data</a:t>
            </a:r>
          </a:p>
          <a:p>
            <a:pPr lvl="1"/>
            <a:r>
              <a:rPr lang="en-US" dirty="0" smtClean="0"/>
              <a:t>No mapping qualities</a:t>
            </a:r>
          </a:p>
          <a:p>
            <a:pPr lvl="1"/>
            <a:r>
              <a:rPr lang="en-US" dirty="0" smtClean="0"/>
              <a:t>Does not use base qualities</a:t>
            </a:r>
          </a:p>
          <a:p>
            <a:endParaRPr lang="en-US" dirty="0" smtClean="0"/>
          </a:p>
          <a:p>
            <a:r>
              <a:rPr lang="en-US" dirty="0" smtClean="0"/>
              <a:t>Soap2</a:t>
            </a:r>
          </a:p>
          <a:p>
            <a:pPr lvl="1"/>
            <a:r>
              <a:rPr lang="en-US" dirty="0" smtClean="0"/>
              <a:t>No experience</a:t>
            </a:r>
            <a:endParaRPr lang="en-US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Stampy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Advantages:</a:t>
            </a:r>
          </a:p>
          <a:p>
            <a:pPr lvl="1"/>
            <a:r>
              <a:rPr lang="en-US" dirty="0" smtClean="0"/>
              <a:t>Sensitive </a:t>
            </a:r>
          </a:p>
          <a:p>
            <a:pPr lvl="2"/>
            <a:r>
              <a:rPr lang="en-US" dirty="0" err="1" smtClean="0"/>
              <a:t>SNPs</a:t>
            </a:r>
            <a:r>
              <a:rPr lang="en-US" dirty="0" smtClean="0"/>
              <a:t> + </a:t>
            </a:r>
            <a:r>
              <a:rPr lang="en-US" dirty="0" err="1" smtClean="0"/>
              <a:t>indels</a:t>
            </a:r>
            <a:r>
              <a:rPr lang="en-US" dirty="0" smtClean="0"/>
              <a:t>, better than BWA, ELAND, MAQ; similar to </a:t>
            </a:r>
            <a:r>
              <a:rPr lang="en-US" dirty="0" err="1" smtClean="0"/>
              <a:t>Novoalign</a:t>
            </a:r>
            <a:endParaRPr lang="en-US" dirty="0" smtClean="0"/>
          </a:p>
          <a:p>
            <a:pPr lvl="1"/>
            <a:r>
              <a:rPr lang="en-US" dirty="0" smtClean="0"/>
              <a:t>Good memory footprint (similar to BWA, MAQ, ELAND)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Disadvantage</a:t>
            </a:r>
          </a:p>
          <a:p>
            <a:pPr lvl="1"/>
            <a:r>
              <a:rPr lang="en-US" dirty="0" smtClean="0"/>
              <a:t>Slower than BWA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9400" y="4650166"/>
            <a:ext cx="4749800" cy="2055434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066800" y="427038"/>
            <a:ext cx="7772400" cy="715962"/>
          </a:xfrm>
          <a:prstGeom prst="rect">
            <a:avLst/>
          </a:prstGeom>
        </p:spPr>
        <p:txBody>
          <a:bodyPr bIns="91440" anchor="b" anchorCtr="0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Approach 3: Fast hashing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4"/>
          <p:cNvSpPr/>
          <p:nvPr/>
        </p:nvSpPr>
        <p:spPr>
          <a:xfrm>
            <a:off x="0" y="2141220"/>
            <a:ext cx="2590800" cy="2583180"/>
          </a:xfrm>
          <a:prstGeom prst="cloud">
            <a:avLst/>
          </a:prstGeom>
          <a:solidFill>
            <a:schemeClr val="accent5">
              <a:alpha val="11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accent6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762000" y="2667000"/>
            <a:ext cx="180000" cy="1800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990600" y="3096600"/>
            <a:ext cx="180000" cy="1800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267800" y="4315800"/>
            <a:ext cx="180000" cy="1800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725000" y="3429000"/>
            <a:ext cx="180000" cy="1800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685800" y="3706200"/>
            <a:ext cx="180000" cy="1800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" name="Straight Arrow Connector 11"/>
          <p:cNvCxnSpPr>
            <a:stCxn id="6" idx="4"/>
          </p:cNvCxnSpPr>
          <p:nvPr/>
        </p:nvCxnSpPr>
        <p:spPr>
          <a:xfrm rot="5400000" flipH="1" flipV="1">
            <a:off x="1898100" y="1620900"/>
            <a:ext cx="180000" cy="2272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7" idx="5"/>
          </p:cNvCxnSpPr>
          <p:nvPr/>
        </p:nvCxnSpPr>
        <p:spPr>
          <a:xfrm rot="5400000" flipH="1" flipV="1">
            <a:off x="2057400" y="2183440"/>
            <a:ext cx="153640" cy="19799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9" idx="3"/>
          </p:cNvCxnSpPr>
          <p:nvPr/>
        </p:nvCxnSpPr>
        <p:spPr>
          <a:xfrm rot="16200000" flipH="1">
            <a:off x="2376000" y="2958000"/>
            <a:ext cx="123560" cy="13728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0" idx="5"/>
          </p:cNvCxnSpPr>
          <p:nvPr/>
        </p:nvCxnSpPr>
        <p:spPr>
          <a:xfrm rot="5400000" flipH="1" flipV="1">
            <a:off x="1905000" y="2640640"/>
            <a:ext cx="153640" cy="22847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8" idx="7"/>
          </p:cNvCxnSpPr>
          <p:nvPr/>
        </p:nvCxnSpPr>
        <p:spPr>
          <a:xfrm rot="16200000" flipH="1">
            <a:off x="2196000" y="3567600"/>
            <a:ext cx="153640" cy="17027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57200" y="2526268"/>
            <a:ext cx="295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684657" y="2983468"/>
            <a:ext cx="305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b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381000" y="3593068"/>
            <a:ext cx="282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1371600" y="3288268"/>
            <a:ext cx="305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914400" y="4114800"/>
            <a:ext cx="299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e</a:t>
            </a:r>
            <a:endParaRPr lang="en-US" dirty="0"/>
          </a:p>
        </p:txBody>
      </p:sp>
      <p:sp>
        <p:nvSpPr>
          <p:cNvPr id="66" name="Freeform 65"/>
          <p:cNvSpPr/>
          <p:nvPr/>
        </p:nvSpPr>
        <p:spPr>
          <a:xfrm>
            <a:off x="2387479" y="3861702"/>
            <a:ext cx="730650" cy="1078493"/>
          </a:xfrm>
          <a:custGeom>
            <a:avLst/>
            <a:gdLst>
              <a:gd name="connsiteX0" fmla="*/ 730650 w 730650"/>
              <a:gd name="connsiteY0" fmla="*/ 0 h 1078493"/>
              <a:gd name="connsiteX1" fmla="*/ 173965 w 730650"/>
              <a:gd name="connsiteY1" fmla="*/ 226136 h 1078493"/>
              <a:gd name="connsiteX2" fmla="*/ 86982 w 730650"/>
              <a:gd name="connsiteY2" fmla="*/ 834963 h 1078493"/>
              <a:gd name="connsiteX3" fmla="*/ 695858 w 730650"/>
              <a:gd name="connsiteY3" fmla="*/ 1078493 h 1078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0650" h="1078493">
                <a:moveTo>
                  <a:pt x="730650" y="0"/>
                </a:moveTo>
                <a:cubicBezTo>
                  <a:pt x="505946" y="43488"/>
                  <a:pt x="281243" y="86976"/>
                  <a:pt x="173965" y="226136"/>
                </a:cubicBezTo>
                <a:cubicBezTo>
                  <a:pt x="66687" y="365296"/>
                  <a:pt x="0" y="692904"/>
                  <a:pt x="86982" y="834963"/>
                </a:cubicBezTo>
                <a:cubicBezTo>
                  <a:pt x="173964" y="977022"/>
                  <a:pt x="695858" y="1078493"/>
                  <a:pt x="695858" y="1078493"/>
                </a:cubicBezTo>
              </a:path>
            </a:pathLst>
          </a:custGeom>
          <a:ln>
            <a:solidFill>
              <a:schemeClr val="accent1">
                <a:lumMod val="50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973714" y="1575554"/>
            <a:ext cx="588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keys</a:t>
            </a:r>
            <a:endParaRPr lang="en-US" dirty="0"/>
          </a:p>
        </p:txBody>
      </p:sp>
      <p:sp>
        <p:nvSpPr>
          <p:cNvPr id="71" name="TextBox 70"/>
          <p:cNvSpPr txBox="1"/>
          <p:nvPr/>
        </p:nvSpPr>
        <p:spPr>
          <a:xfrm>
            <a:off x="3764703" y="1206222"/>
            <a:ext cx="5379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n=9</a:t>
            </a:r>
            <a:endParaRPr lang="en-US" dirty="0"/>
          </a:p>
        </p:txBody>
      </p:sp>
      <p:sp>
        <p:nvSpPr>
          <p:cNvPr id="72" name="TextBox 71"/>
          <p:cNvSpPr txBox="1"/>
          <p:nvPr/>
        </p:nvSpPr>
        <p:spPr>
          <a:xfrm>
            <a:off x="960865" y="4940195"/>
            <a:ext cx="601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m</a:t>
            </a:r>
            <a:r>
              <a:rPr lang="en-US" dirty="0" smtClean="0"/>
              <a:t>=5</a:t>
            </a:r>
            <a:endParaRPr lang="en-US" dirty="0"/>
          </a:p>
        </p:txBody>
      </p:sp>
      <p:sp>
        <p:nvSpPr>
          <p:cNvPr id="73" name="TextBox 72"/>
          <p:cNvSpPr txBox="1"/>
          <p:nvPr/>
        </p:nvSpPr>
        <p:spPr>
          <a:xfrm>
            <a:off x="3124200" y="5345668"/>
            <a:ext cx="1746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Fill factor </a:t>
            </a:r>
            <a:r>
              <a:rPr lang="en-US" dirty="0" err="1" smtClean="0"/>
              <a:t>α</a:t>
            </a:r>
            <a:r>
              <a:rPr lang="en-US" dirty="0" smtClean="0"/>
              <a:t>=</a:t>
            </a:r>
            <a:r>
              <a:rPr lang="en-US" dirty="0" err="1" smtClean="0"/>
              <a:t>m/n</a:t>
            </a:r>
            <a:endParaRPr lang="en-US" dirty="0"/>
          </a:p>
        </p:txBody>
      </p:sp>
      <p:sp>
        <p:nvSpPr>
          <p:cNvPr id="37" name="Content Placeholder 2"/>
          <p:cNvSpPr>
            <a:spLocks noGrp="1"/>
          </p:cNvSpPr>
          <p:nvPr>
            <p:ph idx="1"/>
          </p:nvPr>
        </p:nvSpPr>
        <p:spPr>
          <a:xfrm>
            <a:off x="5105400" y="1600200"/>
            <a:ext cx="4267200" cy="4208961"/>
          </a:xfrm>
        </p:spPr>
        <p:txBody>
          <a:bodyPr/>
          <a:lstStyle/>
          <a:p>
            <a:pPr>
              <a:buClr>
                <a:schemeClr val="accent5">
                  <a:lumMod val="75000"/>
                </a:schemeClr>
              </a:buClr>
            </a:pPr>
            <a:r>
              <a:rPr lang="en-US" dirty="0" smtClean="0"/>
              <a:t>Successful </a:t>
            </a:r>
            <a:r>
              <a:rPr lang="en-US" dirty="0" smtClean="0">
                <a:solidFill>
                  <a:srgbClr val="3366AE"/>
                </a:solidFill>
              </a:rPr>
              <a:t>search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dirty="0" smtClean="0"/>
              <a:t>    time </a:t>
            </a:r>
            <a:r>
              <a:rPr lang="en-US" dirty="0" smtClean="0">
                <a:solidFill>
                  <a:srgbClr val="3366AE"/>
                </a:solidFill>
              </a:rPr>
              <a:t>~ O[ log (1-α) / </a:t>
            </a:r>
            <a:r>
              <a:rPr lang="en-US" dirty="0" err="1" smtClean="0">
                <a:solidFill>
                  <a:srgbClr val="3366AE"/>
                </a:solidFill>
              </a:rPr>
              <a:t>α</a:t>
            </a:r>
            <a:r>
              <a:rPr lang="en-US" dirty="0" smtClean="0">
                <a:solidFill>
                  <a:srgbClr val="3366AE"/>
                </a:solidFill>
              </a:rPr>
              <a:t> ]</a:t>
            </a:r>
          </a:p>
          <a:p>
            <a:pPr>
              <a:buClr>
                <a:schemeClr val="accent5">
                  <a:lumMod val="75000"/>
                </a:schemeClr>
              </a:buClr>
              <a:buNone/>
            </a:pPr>
            <a:r>
              <a:rPr lang="en-US" dirty="0" smtClean="0"/>
              <a:t>	Logarithmic growth as α</a:t>
            </a:r>
            <a:r>
              <a:rPr lang="en-US" dirty="0" smtClean="0">
                <a:sym typeface="Wingdings"/>
              </a:rPr>
              <a:t>1:</a:t>
            </a:r>
            <a:r>
              <a:rPr lang="en-US" dirty="0" smtClean="0"/>
              <a:t>        </a:t>
            </a:r>
            <a:br>
              <a:rPr lang="en-US" dirty="0" smtClean="0"/>
            </a:br>
            <a:r>
              <a:rPr lang="en-US" dirty="0" smtClean="0"/>
              <a:t>    </a:t>
            </a:r>
            <a:r>
              <a:rPr lang="en-US" dirty="0" smtClean="0">
                <a:solidFill>
                  <a:srgbClr val="FF0000"/>
                </a:solidFill>
              </a:rPr>
              <a:t>Fast</a:t>
            </a:r>
          </a:p>
          <a:p>
            <a:pPr>
              <a:buClr>
                <a:schemeClr val="accent5">
                  <a:lumMod val="75000"/>
                </a:schemeClr>
              </a:buClr>
              <a:buNone/>
            </a:pPr>
            <a:endParaRPr lang="en-US" dirty="0" smtClean="0"/>
          </a:p>
          <a:p>
            <a:pPr>
              <a:buClr>
                <a:schemeClr val="accent5">
                  <a:lumMod val="75000"/>
                </a:schemeClr>
              </a:buClr>
            </a:pPr>
            <a:r>
              <a:rPr lang="en-US" dirty="0" smtClean="0"/>
              <a:t>Unsuccessful search:</a:t>
            </a:r>
            <a:br>
              <a:rPr lang="en-US" dirty="0" smtClean="0"/>
            </a:br>
            <a:r>
              <a:rPr lang="en-US" dirty="0" smtClean="0"/>
              <a:t>    time </a:t>
            </a:r>
            <a:r>
              <a:rPr lang="en-US" dirty="0" smtClean="0">
                <a:solidFill>
                  <a:srgbClr val="3366AE"/>
                </a:solidFill>
              </a:rPr>
              <a:t>~ O[ 1 / (1-α) ]</a:t>
            </a:r>
          </a:p>
          <a:p>
            <a:pPr>
              <a:buClr>
                <a:schemeClr val="accent5">
                  <a:lumMod val="75000"/>
                </a:schemeClr>
              </a:buClr>
              <a:buNone/>
            </a:pPr>
            <a:r>
              <a:rPr lang="en-US" dirty="0" smtClean="0"/>
              <a:t>	Hyperbolic growth as α</a:t>
            </a:r>
            <a:r>
              <a:rPr lang="en-US" dirty="0" smtClean="0">
                <a:sym typeface="Wingdings"/>
              </a:rPr>
              <a:t>1:</a:t>
            </a:r>
            <a:endParaRPr lang="en-US" dirty="0" smtClean="0">
              <a:solidFill>
                <a:srgbClr val="FF0000"/>
              </a:solidFill>
            </a:endParaRPr>
          </a:p>
          <a:p>
            <a:pPr>
              <a:buClr>
                <a:schemeClr val="accent5">
                  <a:lumMod val="75000"/>
                </a:schemeClr>
              </a:buClr>
              <a:buNone/>
            </a:pPr>
            <a:r>
              <a:rPr lang="en-US" dirty="0" smtClean="0">
                <a:solidFill>
                  <a:srgbClr val="FF0000"/>
                </a:solidFill>
              </a:rPr>
              <a:t>	    Slow</a:t>
            </a:r>
          </a:p>
          <a:p>
            <a:pPr>
              <a:buClr>
                <a:schemeClr val="accent5">
                  <a:lumMod val="75000"/>
                </a:schemeClr>
              </a:buClr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pPr>
              <a:buClr>
                <a:schemeClr val="accent5">
                  <a:lumMod val="75000"/>
                </a:schemeClr>
              </a:buClr>
              <a:buNone/>
            </a:pPr>
            <a:r>
              <a:rPr lang="en-US" dirty="0" smtClean="0">
                <a:solidFill>
                  <a:srgbClr val="3366AE"/>
                </a:solidFill>
              </a:rPr>
              <a:t>In practice, need to keep </a:t>
            </a:r>
            <a:r>
              <a:rPr lang="en-US" dirty="0" err="1" smtClean="0">
                <a:solidFill>
                  <a:srgbClr val="3366AE"/>
                </a:solidFill>
              </a:rPr>
              <a:t>α</a:t>
            </a:r>
            <a:r>
              <a:rPr lang="en-US" dirty="0" smtClean="0">
                <a:solidFill>
                  <a:srgbClr val="3366AE"/>
                </a:solidFill>
              </a:rPr>
              <a:t>&lt;0.7</a:t>
            </a:r>
          </a:p>
          <a:p>
            <a:pPr>
              <a:buClr>
                <a:schemeClr val="accent5">
                  <a:lumMod val="75000"/>
                </a:schemeClr>
              </a:buClr>
              <a:buNone/>
            </a:pP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pPr>
              <a:buClr>
                <a:schemeClr val="accent5">
                  <a:lumMod val="75000"/>
                </a:schemeClr>
              </a:buClr>
              <a:buNone/>
            </a:pPr>
            <a:endParaRPr lang="en-US" dirty="0" smtClean="0">
              <a:solidFill>
                <a:srgbClr val="3366A6"/>
              </a:solidFill>
            </a:endParaRPr>
          </a:p>
          <a:p>
            <a:pPr>
              <a:buClr>
                <a:schemeClr val="accent5">
                  <a:lumMod val="75000"/>
                </a:schemeClr>
              </a:buClr>
              <a:buNone/>
            </a:pPr>
            <a:r>
              <a:rPr lang="en-US" dirty="0" smtClean="0">
                <a:solidFill>
                  <a:srgbClr val="3366A6"/>
                </a:solidFill>
              </a:rPr>
              <a:t>In practice, need to keep </a:t>
            </a:r>
            <a:r>
              <a:rPr lang="en-US" b="1" dirty="0" err="1" smtClean="0">
                <a:solidFill>
                  <a:srgbClr val="3366A6"/>
                </a:solidFill>
              </a:rPr>
              <a:t>α</a:t>
            </a:r>
            <a:r>
              <a:rPr lang="en-US" b="1" dirty="0" smtClean="0">
                <a:solidFill>
                  <a:srgbClr val="3366A6"/>
                </a:solidFill>
              </a:rPr>
              <a:t>&lt;0.7</a:t>
            </a:r>
          </a:p>
          <a:p>
            <a:pPr>
              <a:buClr>
                <a:schemeClr val="accent5">
                  <a:lumMod val="75000"/>
                </a:schemeClr>
              </a:buClr>
              <a:buNone/>
            </a:pPr>
            <a:endParaRPr lang="en-US" dirty="0" smtClean="0"/>
          </a:p>
          <a:p>
            <a:pPr>
              <a:buClr>
                <a:schemeClr val="accent5">
                  <a:lumMod val="75000"/>
                </a:schemeClr>
              </a:buClr>
            </a:pPr>
            <a:endParaRPr lang="en-US" dirty="0" smtClean="0"/>
          </a:p>
          <a:p>
            <a:pPr>
              <a:buClr>
                <a:schemeClr val="accent5">
                  <a:lumMod val="75000"/>
                </a:schemeClr>
              </a:buClr>
            </a:pPr>
            <a:endParaRPr lang="en-US" dirty="0" smtClean="0"/>
          </a:p>
        </p:txBody>
      </p:sp>
      <p:graphicFrame>
        <p:nvGraphicFramePr>
          <p:cNvPr id="38" name="Table 37"/>
          <p:cNvGraphicFramePr>
            <a:graphicFrameLocks noGrp="1"/>
          </p:cNvGraphicFramePr>
          <p:nvPr/>
        </p:nvGraphicFramePr>
        <p:xfrm>
          <a:off x="3124200" y="1767840"/>
          <a:ext cx="1752600" cy="33375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7526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5">
                        <a:alpha val="5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5">
                        <a:alpha val="5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4597A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4597A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5">
                        <a:alpha val="5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4" name="Title 1"/>
          <p:cNvSpPr>
            <a:spLocks noGrp="1"/>
          </p:cNvSpPr>
          <p:nvPr>
            <p:ph type="title"/>
          </p:nvPr>
        </p:nvSpPr>
        <p:spPr bwMode="auto">
          <a:xfrm>
            <a:off x="762000" y="1524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Franklin Gothic Book"/>
                <a:cs typeface="Franklin Gothic Book"/>
              </a:rPr>
              <a:t>Approach 3: Fast hashing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 3: Fast hashing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23850" y="1676400"/>
            <a:ext cx="8820150" cy="4525963"/>
          </a:xfrm>
          <a:prstGeom prst="rect">
            <a:avLst/>
          </a:prstGeom>
        </p:spPr>
        <p:txBody>
          <a:bodyPr vert="horz">
            <a:normAutofit fontScale="925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5">
                  <a:lumMod val="75000"/>
                </a:schemeClr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Modern fast hashing algorithms not applicable</a:t>
            </a:r>
            <a:endParaRPr lang="en-US" sz="2600" dirty="0" smtClean="0"/>
          </a:p>
          <a:p>
            <a:pPr marL="548640" lvl="1" indent="-228600" defTabSz="914400">
              <a:spcBef>
                <a:spcPts val="370"/>
              </a:spcBef>
              <a:buClr>
                <a:srgbClr val="918485">
                  <a:lumMod val="75000"/>
                </a:srgbClr>
              </a:buClr>
              <a:buSzPct val="85000"/>
              <a:buFont typeface="Wingdings 2"/>
              <a:buChar char=""/>
              <a:defRPr/>
            </a:pPr>
            <a:r>
              <a:rPr lang="en-US" sz="2429" dirty="0" smtClean="0">
                <a:solidFill>
                  <a:prstClr val="black"/>
                </a:solidFill>
              </a:rPr>
              <a:t>Cuckoo hashing, Robin Hood hashing</a:t>
            </a:r>
          </a:p>
          <a:p>
            <a:pPr marL="548640" lvl="1" indent="-228600" defTabSz="914400">
              <a:spcBef>
                <a:spcPts val="370"/>
              </a:spcBef>
              <a:buClr>
                <a:srgbClr val="918485">
                  <a:lumMod val="75000"/>
                </a:srgbClr>
              </a:buClr>
              <a:buSzPct val="85000"/>
              <a:buFont typeface="Wingdings 2"/>
              <a:buChar char=""/>
              <a:defRPr/>
            </a:pPr>
            <a:r>
              <a:rPr lang="en-US" sz="2429" dirty="0" smtClean="0">
                <a:solidFill>
                  <a:prstClr val="black"/>
                </a:solidFill>
              </a:rPr>
              <a:t>Only hash </a:t>
            </a:r>
            <a:r>
              <a:rPr lang="en-US" sz="2429" dirty="0" smtClean="0">
                <a:solidFill>
                  <a:srgbClr val="FF0000"/>
                </a:solidFill>
              </a:rPr>
              <a:t>unique</a:t>
            </a:r>
            <a:r>
              <a:rPr lang="en-US" sz="2429" dirty="0" smtClean="0">
                <a:solidFill>
                  <a:prstClr val="black"/>
                </a:solidFill>
              </a:rPr>
              <a:t> objects (i.e. don’t implement </a:t>
            </a:r>
            <a:r>
              <a:rPr lang="en-US" sz="2429" dirty="0" err="1" smtClean="0">
                <a:solidFill>
                  <a:prstClr val="black"/>
                </a:solidFill>
              </a:rPr>
              <a:t>multimap</a:t>
            </a:r>
            <a:r>
              <a:rPr lang="en-US" sz="2429" dirty="0" smtClean="0">
                <a:solidFill>
                  <a:prstClr val="black"/>
                </a:solidFill>
              </a:rPr>
              <a:t> / </a:t>
            </a:r>
            <a:r>
              <a:rPr lang="en-US" sz="2429" dirty="0" err="1" smtClean="0">
                <a:solidFill>
                  <a:prstClr val="black"/>
                </a:solidFill>
              </a:rPr>
              <a:t>multiset</a:t>
            </a:r>
            <a:r>
              <a:rPr lang="en-US" sz="2429" dirty="0" smtClean="0">
                <a:solidFill>
                  <a:prstClr val="black"/>
                </a:solidFill>
              </a:rPr>
              <a:t>)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5">
                  <a:lumMod val="75000"/>
                </a:schemeClr>
              </a:buClr>
              <a:buSzPct val="85000"/>
              <a:tabLst/>
              <a:defRPr/>
            </a:pPr>
            <a:endParaRPr lang="en-US" sz="2600" dirty="0" smtClean="0"/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5">
                  <a:lumMod val="75000"/>
                </a:schemeClr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Idea: </a:t>
            </a:r>
            <a:r>
              <a:rPr kumimoji="0" lang="en-US" sz="2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mark 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last object in chain, for early termination of search</a:t>
            </a:r>
          </a:p>
          <a:p>
            <a:pPr marL="548640" marR="0" lvl="1" indent="-228600" algn="l" defTabSz="914400" rtl="0" eaLnBrk="1" fontAlgn="auto" latinLnBrk="0" hangingPunct="1">
              <a:lnSpc>
                <a:spcPct val="100000"/>
              </a:lnSpc>
              <a:spcBef>
                <a:spcPts val="370"/>
              </a:spcBef>
              <a:spcAft>
                <a:spcPts val="0"/>
              </a:spcAft>
              <a:buClr>
                <a:schemeClr val="accent5">
                  <a:lumMod val="75000"/>
                </a:schemeClr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Requires new data structure and hash algorithm</a:t>
            </a:r>
          </a:p>
          <a:p>
            <a:pPr marL="548640" marR="0" lvl="1" indent="-228600" algn="l" defTabSz="914400" rtl="0" eaLnBrk="1" fontAlgn="auto" latinLnBrk="0" hangingPunct="1">
              <a:lnSpc>
                <a:spcPct val="100000"/>
              </a:lnSpc>
              <a:spcBef>
                <a:spcPts val="37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5">
                  <a:lumMod val="75000"/>
                </a:schemeClr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Result:</a:t>
            </a:r>
          </a:p>
          <a:p>
            <a:pPr marL="548640" lvl="1" indent="-228600" defTabSz="914400">
              <a:spcBef>
                <a:spcPts val="370"/>
              </a:spcBef>
              <a:buClr>
                <a:schemeClr val="tx1"/>
              </a:buClr>
              <a:buSzPct val="85000"/>
              <a:buFont typeface="Wingdings 2"/>
              <a:buChar char=""/>
              <a:defRPr/>
            </a:pPr>
            <a:r>
              <a:rPr lang="en-US" sz="2400" dirty="0" smtClean="0"/>
              <a:t>Successful and unsuccessful searches in </a:t>
            </a:r>
            <a:r>
              <a:rPr lang="en-US" sz="2400" dirty="0" smtClean="0">
                <a:solidFill>
                  <a:srgbClr val="FF0000"/>
                </a:solidFill>
              </a:rPr>
              <a:t>logarithmic</a:t>
            </a:r>
            <a:r>
              <a:rPr lang="en-US" sz="2400" dirty="0" smtClean="0"/>
              <a:t> time</a:t>
            </a:r>
          </a:p>
          <a:p>
            <a:pPr marL="548640" marR="0" lvl="1" indent="-228600" algn="l" defTabSz="914400" rtl="0" eaLnBrk="1" fontAlgn="auto" latinLnBrk="0" hangingPunct="1">
              <a:lnSpc>
                <a:spcPct val="100000"/>
              </a:lnSpc>
              <a:spcBef>
                <a:spcPts val="370"/>
              </a:spcBef>
              <a:spcAft>
                <a:spcPts val="0"/>
              </a:spcAft>
              <a:buClr>
                <a:schemeClr val="tx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erpetua"/>
                <a:ea typeface="+mn-ea"/>
                <a:cs typeface="Perpetua"/>
              </a:rPr>
              <a:t>Fill factors of 0.98 possible,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erpetua"/>
                <a:ea typeface="+mn-ea"/>
                <a:cs typeface="Perpetua"/>
              </a:rPr>
              <a:t> still faster than standard hash table with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erpetua"/>
                <a:ea typeface="+mn-ea"/>
                <a:cs typeface="Perpetua"/>
              </a:rPr>
              <a:t>α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erpetua"/>
                <a:ea typeface="+mn-ea"/>
                <a:cs typeface="Perpetua"/>
              </a:rPr>
              <a:t>=0.7</a:t>
            </a:r>
          </a:p>
          <a:p>
            <a:pPr marL="548640" marR="0" lvl="1" indent="-228600" algn="l" defTabSz="914400" rtl="0" eaLnBrk="1" fontAlgn="auto" latinLnBrk="0" hangingPunct="1">
              <a:lnSpc>
                <a:spcPct val="100000"/>
              </a:lnSpc>
              <a:spcBef>
                <a:spcPts val="370"/>
              </a:spcBef>
              <a:spcAft>
                <a:spcPts val="0"/>
              </a:spcAft>
              <a:buClr>
                <a:schemeClr val="tx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erpetua"/>
                <a:ea typeface="+mn-ea"/>
                <a:cs typeface="Perpetua"/>
              </a:rPr>
              <a:t>Deletion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erpetua"/>
                <a:ea typeface="+mn-ea"/>
                <a:cs typeface="Perpetua"/>
              </a:rPr>
              <a:t> is easy to implement (not possible in standard hash table)</a:t>
            </a:r>
          </a:p>
          <a:p>
            <a:pPr marL="548640" marR="0" lvl="1" indent="-228600" algn="l" defTabSz="914400" rtl="0" eaLnBrk="1" fontAlgn="auto" latinLnBrk="0" hangingPunct="1">
              <a:lnSpc>
                <a:spcPct val="100000"/>
              </a:lnSpc>
              <a:spcBef>
                <a:spcPts val="37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67" descr="brc006.tif"/>
          <p:cNvPicPr>
            <a:picLocks noChangeAspect="1"/>
          </p:cNvPicPr>
          <p:nvPr/>
        </p:nvPicPr>
        <p:blipFill>
          <a:blip r:embed="rId2"/>
          <a:srcRect l="18848" t="10124" r="22559" b="14877"/>
          <a:stretch>
            <a:fillRect/>
          </a:stretch>
        </p:blipFill>
        <p:spPr bwMode="auto">
          <a:xfrm>
            <a:off x="260350" y="1600200"/>
            <a:ext cx="1488282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Straight Arrow Connector 17"/>
          <p:cNvCxnSpPr/>
          <p:nvPr/>
        </p:nvCxnSpPr>
        <p:spPr>
          <a:xfrm rot="5400000">
            <a:off x="555625" y="2035174"/>
            <a:ext cx="533400" cy="425449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032253" y="1600200"/>
            <a:ext cx="4932623" cy="175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Trio-based whole-</a:t>
            </a:r>
            <a:r>
              <a:rPr lang="en-US" dirty="0" err="1" smtClean="0"/>
              <a:t>exome</a:t>
            </a:r>
            <a:r>
              <a:rPr lang="en-US" dirty="0" smtClean="0"/>
              <a:t> sequencing</a:t>
            </a:r>
          </a:p>
          <a:p>
            <a:endParaRPr lang="en-US" dirty="0" smtClean="0"/>
          </a:p>
          <a:p>
            <a:r>
              <a:rPr lang="en-US" dirty="0" smtClean="0"/>
              <a:t>5 putative </a:t>
            </a:r>
            <a:r>
              <a:rPr lang="en-US" i="1" dirty="0" smtClean="0"/>
              <a:t>de novo </a:t>
            </a:r>
            <a:r>
              <a:rPr lang="en-US" dirty="0" smtClean="0"/>
              <a:t>coding variants.  </a:t>
            </a:r>
          </a:p>
          <a:p>
            <a:r>
              <a:rPr lang="en-US" dirty="0" smtClean="0"/>
              <a:t>Manual review: 3 candidates</a:t>
            </a:r>
          </a:p>
          <a:p>
            <a:endParaRPr lang="en-US" b="1" dirty="0" smtClean="0"/>
          </a:p>
          <a:p>
            <a:r>
              <a:rPr lang="en-US" b="1" dirty="0" smtClean="0"/>
              <a:t>Two </a:t>
            </a:r>
            <a:r>
              <a:rPr lang="en-US" dirty="0" smtClean="0"/>
              <a:t>validated, one as mosaic  (supported by 4/23 reads)</a:t>
            </a:r>
          </a:p>
        </p:txBody>
      </p:sp>
      <p:pic>
        <p:nvPicPr>
          <p:cNvPr id="27" name="Picture 64"/>
          <p:cNvPicPr>
            <a:picLocks noChangeAspect="1" noChangeArrowheads="1"/>
          </p:cNvPicPr>
          <p:nvPr/>
        </p:nvPicPr>
        <p:blipFill>
          <a:blip r:embed="rId3"/>
          <a:srcRect l="45805" t="39761" r="44308" b="46529"/>
          <a:stretch>
            <a:fillRect/>
          </a:stretch>
        </p:blipFill>
        <p:spPr bwMode="auto">
          <a:xfrm>
            <a:off x="260350" y="4267200"/>
            <a:ext cx="2325806" cy="1474616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4"/>
          <a:srcRect l="42059" t="82159" r="46942" b="4567"/>
          <a:stretch>
            <a:fillRect/>
          </a:stretch>
        </p:blipFill>
        <p:spPr bwMode="auto">
          <a:xfrm>
            <a:off x="5943600" y="4245299"/>
            <a:ext cx="2325806" cy="1496517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9" name="Picture 4"/>
          <p:cNvPicPr>
            <a:picLocks noChangeAspect="1" noChangeArrowheads="1"/>
          </p:cNvPicPr>
          <p:nvPr/>
        </p:nvPicPr>
        <p:blipFill>
          <a:blip r:embed="rId5"/>
          <a:srcRect l="43787" t="35999" r="45045" b="49393"/>
          <a:stretch>
            <a:fillRect/>
          </a:stretch>
        </p:blipFill>
        <p:spPr bwMode="auto">
          <a:xfrm>
            <a:off x="3079724" y="4267200"/>
            <a:ext cx="2401725" cy="1473157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</p:spPr>
      </p:pic>
      <p:cxnSp>
        <p:nvCxnSpPr>
          <p:cNvPr id="30" name="Straight Arrow Connector 67"/>
          <p:cNvCxnSpPr>
            <a:cxnSpLocks noChangeShapeType="1"/>
          </p:cNvCxnSpPr>
          <p:nvPr/>
        </p:nvCxnSpPr>
        <p:spPr bwMode="auto">
          <a:xfrm rot="16200000" flipH="1">
            <a:off x="1160282" y="5233126"/>
            <a:ext cx="462154" cy="2441"/>
          </a:xfrm>
          <a:prstGeom prst="straightConnector1">
            <a:avLst/>
          </a:prstGeom>
          <a:noFill/>
          <a:ln w="31750">
            <a:solidFill>
              <a:schemeClr val="tx1"/>
            </a:solidFill>
            <a:round/>
            <a:headEnd/>
            <a:tailEnd type="arrow" w="lg" len="lg"/>
          </a:ln>
        </p:spPr>
      </p:cxnSp>
      <p:sp>
        <p:nvSpPr>
          <p:cNvPr id="31" name="Text Box 439"/>
          <p:cNvSpPr txBox="1">
            <a:spLocks noChangeArrowheads="1"/>
          </p:cNvSpPr>
          <p:nvPr/>
        </p:nvSpPr>
        <p:spPr bwMode="auto">
          <a:xfrm>
            <a:off x="911881" y="3863370"/>
            <a:ext cx="7357525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just" defTabSz="4116388">
              <a:spcBef>
                <a:spcPct val="50000"/>
              </a:spcBef>
            </a:pPr>
            <a:r>
              <a:rPr lang="en-GB" dirty="0" smtClean="0"/>
              <a:t>BRC006                                        BRC006-</a:t>
            </a:r>
            <a:r>
              <a:rPr lang="en-GB" dirty="0"/>
              <a:t>F               </a:t>
            </a:r>
            <a:r>
              <a:rPr lang="en-GB" dirty="0" smtClean="0"/>
              <a:t>                     BRC006-</a:t>
            </a:r>
            <a:r>
              <a:rPr lang="en-GB" dirty="0"/>
              <a:t>M</a:t>
            </a:r>
            <a:endParaRPr lang="en-GB" dirty="0" smtClean="0"/>
          </a:p>
          <a:p>
            <a:pPr algn="just" defTabSz="4116388">
              <a:spcBef>
                <a:spcPct val="50000"/>
              </a:spcBef>
            </a:pPr>
            <a:endParaRPr lang="en-GB" dirty="0" smtClean="0"/>
          </a:p>
        </p:txBody>
      </p:sp>
      <p:sp>
        <p:nvSpPr>
          <p:cNvPr id="33" name="TextBox 32"/>
          <p:cNvSpPr txBox="1"/>
          <p:nvPr/>
        </p:nvSpPr>
        <p:spPr>
          <a:xfrm>
            <a:off x="260350" y="6336268"/>
            <a:ext cx="3922055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A.T. </a:t>
            </a:r>
            <a:r>
              <a:rPr lang="en-US" dirty="0" err="1" smtClean="0"/>
              <a:t>Pagnamenta</a:t>
            </a:r>
            <a:r>
              <a:rPr lang="en-US" dirty="0" smtClean="0"/>
              <a:t> and J.C. Taylor, WTCHG</a:t>
            </a:r>
            <a:endParaRPr lang="en-US" dirty="0"/>
          </a:p>
        </p:txBody>
      </p:sp>
      <p:sp>
        <p:nvSpPr>
          <p:cNvPr id="13" name="Title 1"/>
          <p:cNvSpPr txBox="1">
            <a:spLocks/>
          </p:cNvSpPr>
          <p:nvPr/>
        </p:nvSpPr>
        <p:spPr bwMode="auto">
          <a:xfrm>
            <a:off x="323850" y="274638"/>
            <a:ext cx="8229600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kern="0" dirty="0" smtClean="0">
                <a:solidFill>
                  <a:srgbClr val="336699"/>
                </a:solidFill>
                <a:latin typeface="+mj-lt"/>
                <a:ea typeface="+mj-ea"/>
                <a:cs typeface="+mj-cs"/>
              </a:rPr>
              <a:t>De-novo mutations in patients with cortical malformations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33669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Stampy</a:t>
            </a:r>
            <a:r>
              <a:rPr lang="en-US" dirty="0" smtClean="0"/>
              <a:t> – first part of algorithm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457200" y="18288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09600" y="18288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762000" y="18288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914400" y="18288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1066800" y="18288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219200" y="18288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1371600" y="18288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524000" y="1828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1676400" y="1828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1828800" y="1828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1981200" y="1828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2133600" y="1828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2286000" y="1828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2438400" y="1828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2590800" y="1828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2743200" y="1828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2895600" y="1828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3048000" y="1828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3200400" y="1828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3352800" y="1828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3505200" y="1828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3657600" y="1828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3810000" y="18288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3962400" y="18288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4114800" y="18288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4267200" y="18288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4419600" y="18288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4572000" y="18288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4724400" y="18288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4876800" y="18288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5029200" y="18288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5181600" y="18288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1524000" y="28194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1676400" y="28194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1828800" y="28194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1981200" y="2819400"/>
            <a:ext cx="152400" cy="2286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2133600" y="28194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2286000" y="28194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2438400" y="28194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2590800" y="28194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2743200" y="28194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28194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3048000" y="28194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3200400" y="28194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3352800" y="28194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/>
          <p:cNvSpPr/>
          <p:nvPr/>
        </p:nvSpPr>
        <p:spPr>
          <a:xfrm>
            <a:off x="3505200" y="28194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/>
          <p:cNvSpPr/>
          <p:nvPr/>
        </p:nvSpPr>
        <p:spPr>
          <a:xfrm>
            <a:off x="3657600" y="28194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2" name="Straight Connector 61"/>
          <p:cNvCxnSpPr/>
          <p:nvPr/>
        </p:nvCxnSpPr>
        <p:spPr>
          <a:xfrm rot="5400000">
            <a:off x="1143000" y="2438400"/>
            <a:ext cx="762000" cy="1588"/>
          </a:xfrm>
          <a:prstGeom prst="line">
            <a:avLst/>
          </a:prstGeom>
          <a:ln>
            <a:solidFill>
              <a:srgbClr val="8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rot="5400000">
            <a:off x="3428205" y="2437606"/>
            <a:ext cx="762000" cy="1588"/>
          </a:xfrm>
          <a:prstGeom prst="line">
            <a:avLst/>
          </a:prstGeom>
          <a:ln>
            <a:solidFill>
              <a:srgbClr val="8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5410200" y="1676400"/>
            <a:ext cx="1027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scan </a:t>
            </a:r>
            <a:r>
              <a:rPr lang="en-US" b="1" dirty="0" smtClean="0"/>
              <a:t>read</a:t>
            </a:r>
            <a:endParaRPr lang="en-US" b="1" dirty="0"/>
          </a:p>
        </p:txBody>
      </p:sp>
      <p:sp>
        <p:nvSpPr>
          <p:cNvPr id="66" name="TextBox 65"/>
          <p:cNvSpPr txBox="1"/>
          <p:nvPr/>
        </p:nvSpPr>
        <p:spPr>
          <a:xfrm>
            <a:off x="62395" y="2996740"/>
            <a:ext cx="1918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15 </a:t>
            </a:r>
            <a:r>
              <a:rPr lang="en-US" dirty="0" err="1" smtClean="0"/>
              <a:t>bp</a:t>
            </a:r>
            <a:r>
              <a:rPr lang="en-US" dirty="0" smtClean="0"/>
              <a:t> subsequence;</a:t>
            </a:r>
          </a:p>
          <a:p>
            <a:pPr algn="ctr"/>
            <a:r>
              <a:rPr lang="en-US" dirty="0" smtClean="0"/>
              <a:t>0 or 1 mismatch</a:t>
            </a:r>
            <a:endParaRPr lang="en-US" dirty="0"/>
          </a:p>
        </p:txBody>
      </p:sp>
      <p:sp>
        <p:nvSpPr>
          <p:cNvPr id="67" name="Rectangle 66"/>
          <p:cNvSpPr/>
          <p:nvPr/>
        </p:nvSpPr>
        <p:spPr>
          <a:xfrm>
            <a:off x="5334000" y="3276600"/>
            <a:ext cx="1219200" cy="1524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/>
          <p:cNvSpPr/>
          <p:nvPr/>
        </p:nvSpPr>
        <p:spPr>
          <a:xfrm>
            <a:off x="5334000" y="3429000"/>
            <a:ext cx="1219200" cy="1524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/>
          <p:cNvSpPr/>
          <p:nvPr/>
        </p:nvSpPr>
        <p:spPr>
          <a:xfrm>
            <a:off x="5334000" y="3581400"/>
            <a:ext cx="1219200" cy="1524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5334000" y="3733800"/>
            <a:ext cx="1219200" cy="1524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5334000" y="3886200"/>
            <a:ext cx="1219200" cy="1524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>
            <a:off x="5334000" y="4038600"/>
            <a:ext cx="1219200" cy="1524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/>
          <p:cNvSpPr/>
          <p:nvPr/>
        </p:nvSpPr>
        <p:spPr>
          <a:xfrm>
            <a:off x="5334000" y="4191000"/>
            <a:ext cx="1219200" cy="1524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/>
          <p:cNvSpPr/>
          <p:nvPr/>
        </p:nvSpPr>
        <p:spPr>
          <a:xfrm>
            <a:off x="5334000" y="4343400"/>
            <a:ext cx="1219200" cy="1524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/>
          <p:cNvSpPr/>
          <p:nvPr/>
        </p:nvSpPr>
        <p:spPr>
          <a:xfrm>
            <a:off x="5334000" y="4495800"/>
            <a:ext cx="1219200" cy="1524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 75"/>
          <p:cNvSpPr/>
          <p:nvPr/>
        </p:nvSpPr>
        <p:spPr>
          <a:xfrm>
            <a:off x="5334000" y="4648200"/>
            <a:ext cx="1219200" cy="1524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/>
          <p:cNvSpPr/>
          <p:nvPr/>
        </p:nvSpPr>
        <p:spPr>
          <a:xfrm>
            <a:off x="5334000" y="4800600"/>
            <a:ext cx="1219200" cy="1524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77"/>
          <p:cNvSpPr/>
          <p:nvPr/>
        </p:nvSpPr>
        <p:spPr>
          <a:xfrm>
            <a:off x="5334000" y="4953000"/>
            <a:ext cx="1219200" cy="1524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/>
          <p:cNvSpPr/>
          <p:nvPr/>
        </p:nvSpPr>
        <p:spPr>
          <a:xfrm>
            <a:off x="5334000" y="5105400"/>
            <a:ext cx="1219200" cy="1524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/>
          <p:cNvSpPr/>
          <p:nvPr/>
        </p:nvSpPr>
        <p:spPr>
          <a:xfrm>
            <a:off x="5334000" y="5257800"/>
            <a:ext cx="1219200" cy="1524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/>
          <p:cNvSpPr/>
          <p:nvPr/>
        </p:nvSpPr>
        <p:spPr>
          <a:xfrm>
            <a:off x="5334000" y="5410200"/>
            <a:ext cx="1219200" cy="1524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81"/>
          <p:cNvSpPr/>
          <p:nvPr/>
        </p:nvSpPr>
        <p:spPr>
          <a:xfrm>
            <a:off x="5334000" y="5562600"/>
            <a:ext cx="1219200" cy="1524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ectangle 82"/>
          <p:cNvSpPr/>
          <p:nvPr/>
        </p:nvSpPr>
        <p:spPr>
          <a:xfrm>
            <a:off x="5334000" y="5715000"/>
            <a:ext cx="1219200" cy="1524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Rectangle 83"/>
          <p:cNvSpPr/>
          <p:nvPr/>
        </p:nvSpPr>
        <p:spPr>
          <a:xfrm>
            <a:off x="5334000" y="5867400"/>
            <a:ext cx="1219200" cy="1524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Rectangle 84"/>
          <p:cNvSpPr/>
          <p:nvPr/>
        </p:nvSpPr>
        <p:spPr>
          <a:xfrm>
            <a:off x="5334000" y="6019800"/>
            <a:ext cx="1219200" cy="1524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/>
          <p:cNvSpPr/>
          <p:nvPr/>
        </p:nvSpPr>
        <p:spPr>
          <a:xfrm>
            <a:off x="5334000" y="6172200"/>
            <a:ext cx="1219200" cy="1524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86"/>
          <p:cNvSpPr/>
          <p:nvPr/>
        </p:nvSpPr>
        <p:spPr>
          <a:xfrm>
            <a:off x="5334000" y="6324600"/>
            <a:ext cx="1219200" cy="1524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ectangle 87"/>
          <p:cNvSpPr/>
          <p:nvPr/>
        </p:nvSpPr>
        <p:spPr>
          <a:xfrm>
            <a:off x="5334000" y="6477000"/>
            <a:ext cx="1219200" cy="1524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Rectangle 89"/>
          <p:cNvSpPr/>
          <p:nvPr/>
        </p:nvSpPr>
        <p:spPr>
          <a:xfrm>
            <a:off x="1371600" y="4572000"/>
            <a:ext cx="152400" cy="2286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ectangle 90"/>
          <p:cNvSpPr/>
          <p:nvPr/>
        </p:nvSpPr>
        <p:spPr>
          <a:xfrm>
            <a:off x="1524000" y="4572000"/>
            <a:ext cx="152400" cy="2286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Rectangle 91"/>
          <p:cNvSpPr/>
          <p:nvPr/>
        </p:nvSpPr>
        <p:spPr>
          <a:xfrm>
            <a:off x="1676400" y="4572000"/>
            <a:ext cx="152400" cy="2286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Rectangle 93"/>
          <p:cNvSpPr/>
          <p:nvPr/>
        </p:nvSpPr>
        <p:spPr>
          <a:xfrm>
            <a:off x="1981200" y="4572000"/>
            <a:ext cx="152400" cy="2286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le 94"/>
          <p:cNvSpPr/>
          <p:nvPr/>
        </p:nvSpPr>
        <p:spPr>
          <a:xfrm>
            <a:off x="2133600" y="4572000"/>
            <a:ext cx="152400" cy="2286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Rectangle 95"/>
          <p:cNvSpPr/>
          <p:nvPr/>
        </p:nvSpPr>
        <p:spPr>
          <a:xfrm>
            <a:off x="2286000" y="4572000"/>
            <a:ext cx="152400" cy="2286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2438400" y="4572000"/>
            <a:ext cx="152400" cy="2286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2590800" y="4572000"/>
            <a:ext cx="152400" cy="2286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Rectangle 98"/>
          <p:cNvSpPr/>
          <p:nvPr/>
        </p:nvSpPr>
        <p:spPr>
          <a:xfrm>
            <a:off x="2743200" y="4572000"/>
            <a:ext cx="152400" cy="2286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ectangle 99"/>
          <p:cNvSpPr/>
          <p:nvPr/>
        </p:nvSpPr>
        <p:spPr>
          <a:xfrm>
            <a:off x="2895600" y="4572000"/>
            <a:ext cx="152400" cy="2286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3048000" y="4572000"/>
            <a:ext cx="152400" cy="2286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3200400" y="4572000"/>
            <a:ext cx="152400" cy="2286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ectangle 102"/>
          <p:cNvSpPr/>
          <p:nvPr/>
        </p:nvSpPr>
        <p:spPr>
          <a:xfrm>
            <a:off x="3352800" y="4572000"/>
            <a:ext cx="152400" cy="2286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1828800" y="4572000"/>
            <a:ext cx="152400" cy="2286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ectangle 105"/>
          <p:cNvSpPr/>
          <p:nvPr/>
        </p:nvSpPr>
        <p:spPr>
          <a:xfrm>
            <a:off x="3505200" y="4572000"/>
            <a:ext cx="152400" cy="2286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Rectangle 106"/>
          <p:cNvSpPr/>
          <p:nvPr/>
        </p:nvSpPr>
        <p:spPr>
          <a:xfrm>
            <a:off x="3657600" y="4572000"/>
            <a:ext cx="152400" cy="2286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Rectangle 107"/>
          <p:cNvSpPr/>
          <p:nvPr/>
        </p:nvSpPr>
        <p:spPr>
          <a:xfrm>
            <a:off x="3810000" y="4572000"/>
            <a:ext cx="152400" cy="2286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Rectangle 108"/>
          <p:cNvSpPr/>
          <p:nvPr/>
        </p:nvSpPr>
        <p:spPr>
          <a:xfrm>
            <a:off x="3962400" y="4572000"/>
            <a:ext cx="152400" cy="2286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Down Arrow 109"/>
          <p:cNvSpPr/>
          <p:nvPr/>
        </p:nvSpPr>
        <p:spPr>
          <a:xfrm>
            <a:off x="2514600" y="3345630"/>
            <a:ext cx="484632" cy="97840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TextBox 110"/>
          <p:cNvSpPr txBox="1"/>
          <p:nvPr/>
        </p:nvSpPr>
        <p:spPr>
          <a:xfrm>
            <a:off x="2972820" y="3241818"/>
            <a:ext cx="11210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Remove </a:t>
            </a:r>
          </a:p>
          <a:p>
            <a:r>
              <a:rPr lang="en-US" dirty="0"/>
              <a:t>r</a:t>
            </a:r>
            <a:r>
              <a:rPr lang="en-US" dirty="0" smtClean="0"/>
              <a:t>ev-comp </a:t>
            </a:r>
          </a:p>
          <a:p>
            <a:r>
              <a:rPr lang="en-US" dirty="0" smtClean="0"/>
              <a:t>symmetry</a:t>
            </a:r>
            <a:endParaRPr lang="en-US" dirty="0"/>
          </a:p>
        </p:txBody>
      </p:sp>
      <p:sp>
        <p:nvSpPr>
          <p:cNvPr id="112" name="TextBox 111"/>
          <p:cNvSpPr txBox="1"/>
          <p:nvPr/>
        </p:nvSpPr>
        <p:spPr>
          <a:xfrm>
            <a:off x="76200" y="4479856"/>
            <a:ext cx="1257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29 bit word</a:t>
            </a:r>
            <a:endParaRPr lang="en-US" dirty="0"/>
          </a:p>
        </p:txBody>
      </p:sp>
      <p:cxnSp>
        <p:nvCxnSpPr>
          <p:cNvPr id="114" name="Elbow Connector 113"/>
          <p:cNvCxnSpPr/>
          <p:nvPr/>
        </p:nvCxnSpPr>
        <p:spPr>
          <a:xfrm flipV="1">
            <a:off x="4267200" y="4038600"/>
            <a:ext cx="914400" cy="6096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" name="Group 121"/>
          <p:cNvGrpSpPr/>
          <p:nvPr/>
        </p:nvGrpSpPr>
        <p:grpSpPr>
          <a:xfrm>
            <a:off x="6324600" y="4013126"/>
            <a:ext cx="914400" cy="747644"/>
            <a:chOff x="6324600" y="3902144"/>
            <a:chExt cx="914400" cy="747644"/>
          </a:xfrm>
        </p:grpSpPr>
        <p:sp>
          <p:nvSpPr>
            <p:cNvPr id="117" name="Arc 116"/>
            <p:cNvSpPr/>
            <p:nvPr/>
          </p:nvSpPr>
          <p:spPr>
            <a:xfrm>
              <a:off x="6324600" y="3902144"/>
              <a:ext cx="914400" cy="746056"/>
            </a:xfrm>
            <a:prstGeom prst="arc">
              <a:avLst>
                <a:gd name="adj1" fmla="val 16200000"/>
                <a:gd name="adj2" fmla="val 5890782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1" name="Straight Arrow Connector 120"/>
            <p:cNvCxnSpPr/>
            <p:nvPr/>
          </p:nvCxnSpPr>
          <p:spPr>
            <a:xfrm rot="10800000">
              <a:off x="6553200" y="4648200"/>
              <a:ext cx="2286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122"/>
          <p:cNvGrpSpPr/>
          <p:nvPr/>
        </p:nvGrpSpPr>
        <p:grpSpPr>
          <a:xfrm>
            <a:off x="6324600" y="4821576"/>
            <a:ext cx="914400" cy="1143000"/>
            <a:chOff x="6324600" y="3902144"/>
            <a:chExt cx="914400" cy="747644"/>
          </a:xfrm>
        </p:grpSpPr>
        <p:sp>
          <p:nvSpPr>
            <p:cNvPr id="124" name="Arc 123"/>
            <p:cNvSpPr/>
            <p:nvPr/>
          </p:nvSpPr>
          <p:spPr>
            <a:xfrm>
              <a:off x="6324600" y="3902144"/>
              <a:ext cx="914400" cy="746056"/>
            </a:xfrm>
            <a:prstGeom prst="arc">
              <a:avLst>
                <a:gd name="adj1" fmla="val 16200000"/>
                <a:gd name="adj2" fmla="val 5890782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5" name="Straight Arrow Connector 124"/>
            <p:cNvCxnSpPr/>
            <p:nvPr/>
          </p:nvCxnSpPr>
          <p:spPr>
            <a:xfrm rot="10800000">
              <a:off x="6553200" y="4648200"/>
              <a:ext cx="2286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6" name="TextBox 125"/>
          <p:cNvSpPr txBox="1"/>
          <p:nvPr/>
        </p:nvSpPr>
        <p:spPr>
          <a:xfrm>
            <a:off x="5181600" y="2362200"/>
            <a:ext cx="16354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4 bytes </a:t>
            </a:r>
            <a:r>
              <a:rPr lang="en-US" dirty="0" err="1" smtClean="0"/>
              <a:t>x</a:t>
            </a:r>
            <a:endParaRPr lang="en-US" dirty="0" smtClean="0"/>
          </a:p>
          <a:p>
            <a:pPr algn="ctr"/>
            <a:r>
              <a:rPr lang="en-US" dirty="0" smtClean="0"/>
              <a:t>2</a:t>
            </a:r>
            <a:r>
              <a:rPr lang="en-US" baseline="30000" dirty="0" smtClean="0"/>
              <a:t>29</a:t>
            </a:r>
            <a:r>
              <a:rPr lang="en-US" dirty="0" smtClean="0"/>
              <a:t> entry (2 </a:t>
            </a:r>
            <a:r>
              <a:rPr lang="en-US" dirty="0" err="1" smtClean="0"/>
              <a:t>Gb</a:t>
            </a:r>
            <a:r>
              <a:rPr lang="en-US" dirty="0" smtClean="0"/>
              <a:t>)</a:t>
            </a:r>
          </a:p>
          <a:p>
            <a:pPr algn="ctr"/>
            <a:r>
              <a:rPr lang="en-US" dirty="0"/>
              <a:t>h</a:t>
            </a:r>
            <a:r>
              <a:rPr lang="en-US" dirty="0" smtClean="0"/>
              <a:t>ash table</a:t>
            </a:r>
            <a:endParaRPr lang="en-US" dirty="0"/>
          </a:p>
        </p:txBody>
      </p:sp>
      <p:sp>
        <p:nvSpPr>
          <p:cNvPr id="129" name="Rectangle 128"/>
          <p:cNvSpPr/>
          <p:nvPr/>
        </p:nvSpPr>
        <p:spPr>
          <a:xfrm>
            <a:off x="7696200" y="3352800"/>
            <a:ext cx="1219200" cy="152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Rectangle 129"/>
          <p:cNvSpPr/>
          <p:nvPr/>
        </p:nvSpPr>
        <p:spPr>
          <a:xfrm>
            <a:off x="7696200" y="3505200"/>
            <a:ext cx="1219200" cy="152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Rectangle 130"/>
          <p:cNvSpPr/>
          <p:nvPr/>
        </p:nvSpPr>
        <p:spPr>
          <a:xfrm>
            <a:off x="7696200" y="3657600"/>
            <a:ext cx="1219200" cy="152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TextBox 131"/>
          <p:cNvSpPr txBox="1"/>
          <p:nvPr/>
        </p:nvSpPr>
        <p:spPr>
          <a:xfrm>
            <a:off x="7696200" y="2667000"/>
            <a:ext cx="11058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</a:t>
            </a:r>
            <a:r>
              <a:rPr lang="en-US" dirty="0" smtClean="0"/>
              <a:t>andidate</a:t>
            </a:r>
          </a:p>
          <a:p>
            <a:r>
              <a:rPr lang="en-US" dirty="0" smtClean="0"/>
              <a:t>positions</a:t>
            </a:r>
            <a:endParaRPr lang="en-US" dirty="0"/>
          </a:p>
        </p:txBody>
      </p:sp>
      <p:cxnSp>
        <p:nvCxnSpPr>
          <p:cNvPr id="116" name="Straight Arrow Connector 115"/>
          <p:cNvCxnSpPr>
            <a:stCxn id="71" idx="3"/>
            <a:endCxn id="129" idx="1"/>
          </p:cNvCxnSpPr>
          <p:nvPr/>
        </p:nvCxnSpPr>
        <p:spPr>
          <a:xfrm flipV="1">
            <a:off x="6553200" y="3429000"/>
            <a:ext cx="1143000" cy="533400"/>
          </a:xfrm>
          <a:prstGeom prst="straightConnector1">
            <a:avLst/>
          </a:prstGeom>
          <a:ln>
            <a:solidFill>
              <a:srgbClr val="3366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Arrow Connector 118"/>
          <p:cNvCxnSpPr>
            <a:stCxn id="76" idx="3"/>
          </p:cNvCxnSpPr>
          <p:nvPr/>
        </p:nvCxnSpPr>
        <p:spPr>
          <a:xfrm flipV="1">
            <a:off x="6553200" y="3581400"/>
            <a:ext cx="1143000" cy="1143000"/>
          </a:xfrm>
          <a:prstGeom prst="straightConnector1">
            <a:avLst/>
          </a:prstGeom>
          <a:ln>
            <a:solidFill>
              <a:srgbClr val="3366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Arrow Connector 126"/>
          <p:cNvCxnSpPr>
            <a:stCxn id="84" idx="3"/>
            <a:endCxn id="131" idx="1"/>
          </p:cNvCxnSpPr>
          <p:nvPr/>
        </p:nvCxnSpPr>
        <p:spPr>
          <a:xfrm flipV="1">
            <a:off x="6553200" y="3733800"/>
            <a:ext cx="1143000" cy="2209800"/>
          </a:xfrm>
          <a:prstGeom prst="straightConnector1">
            <a:avLst/>
          </a:prstGeom>
          <a:ln>
            <a:solidFill>
              <a:srgbClr val="3366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14400" y="1905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066800" y="1905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219200" y="1905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371600" y="1905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0" y="1905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676400" y="1905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828800" y="1905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981200" y="1905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133600" y="1905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286000" y="1905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438400" y="1905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2590800" y="1905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743200" y="1905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895600" y="1905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3048000" y="1905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3200400" y="1905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3352800" y="1905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3505200" y="1905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3657600" y="1905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3810000" y="1905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3962400" y="1905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4114800" y="1905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4267200" y="1905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4419600" y="1905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4572000" y="1905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4724400" y="1905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914400" y="2133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1066800" y="2133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1219200" y="2133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1371600" y="2133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1524000" y="2133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1676400" y="2133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1828800" y="2133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1981200" y="2133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2133600" y="2133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2286000" y="2133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2438400" y="2133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2590800" y="2133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2743200" y="2133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2895600" y="2133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3048000" y="2133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3200400" y="2133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3352800" y="2133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3505200" y="2133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3657600" y="2133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3810000" y="2133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3962400" y="2133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114800" y="2133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4267200" y="2133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/>
          <p:cNvSpPr/>
          <p:nvPr/>
        </p:nvSpPr>
        <p:spPr>
          <a:xfrm>
            <a:off x="4419600" y="2133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/>
          <p:cNvSpPr/>
          <p:nvPr/>
        </p:nvSpPr>
        <p:spPr>
          <a:xfrm>
            <a:off x="4572000" y="2133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/>
          <p:cNvSpPr/>
          <p:nvPr/>
        </p:nvSpPr>
        <p:spPr>
          <a:xfrm>
            <a:off x="4724400" y="2133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/>
          <p:cNvSpPr/>
          <p:nvPr/>
        </p:nvSpPr>
        <p:spPr>
          <a:xfrm>
            <a:off x="914400" y="2362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/>
          <p:cNvSpPr/>
          <p:nvPr/>
        </p:nvSpPr>
        <p:spPr>
          <a:xfrm>
            <a:off x="1066800" y="2362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1219200" y="2362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1371600" y="2362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>
            <a:off x="1524000" y="2362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/>
          <p:cNvSpPr/>
          <p:nvPr/>
        </p:nvSpPr>
        <p:spPr>
          <a:xfrm>
            <a:off x="1676400" y="2362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/>
          <p:cNvSpPr/>
          <p:nvPr/>
        </p:nvSpPr>
        <p:spPr>
          <a:xfrm>
            <a:off x="1828800" y="2362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/>
          <p:cNvSpPr/>
          <p:nvPr/>
        </p:nvSpPr>
        <p:spPr>
          <a:xfrm>
            <a:off x="1981200" y="2362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 75"/>
          <p:cNvSpPr/>
          <p:nvPr/>
        </p:nvSpPr>
        <p:spPr>
          <a:xfrm>
            <a:off x="2133600" y="2362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/>
          <p:cNvSpPr/>
          <p:nvPr/>
        </p:nvSpPr>
        <p:spPr>
          <a:xfrm>
            <a:off x="2286000" y="2362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77"/>
          <p:cNvSpPr/>
          <p:nvPr/>
        </p:nvSpPr>
        <p:spPr>
          <a:xfrm>
            <a:off x="2438400" y="2362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/>
          <p:cNvSpPr/>
          <p:nvPr/>
        </p:nvSpPr>
        <p:spPr>
          <a:xfrm>
            <a:off x="2590800" y="2362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/>
          <p:cNvSpPr/>
          <p:nvPr/>
        </p:nvSpPr>
        <p:spPr>
          <a:xfrm>
            <a:off x="2743200" y="2362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/>
          <p:cNvSpPr/>
          <p:nvPr/>
        </p:nvSpPr>
        <p:spPr>
          <a:xfrm>
            <a:off x="2895600" y="2362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81"/>
          <p:cNvSpPr/>
          <p:nvPr/>
        </p:nvSpPr>
        <p:spPr>
          <a:xfrm>
            <a:off x="3048000" y="2362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ectangle 82"/>
          <p:cNvSpPr/>
          <p:nvPr/>
        </p:nvSpPr>
        <p:spPr>
          <a:xfrm>
            <a:off x="3200400" y="2362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Rectangle 83"/>
          <p:cNvSpPr/>
          <p:nvPr/>
        </p:nvSpPr>
        <p:spPr>
          <a:xfrm>
            <a:off x="3352800" y="2362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Rectangle 84"/>
          <p:cNvSpPr/>
          <p:nvPr/>
        </p:nvSpPr>
        <p:spPr>
          <a:xfrm>
            <a:off x="3505200" y="2362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/>
          <p:cNvSpPr/>
          <p:nvPr/>
        </p:nvSpPr>
        <p:spPr>
          <a:xfrm>
            <a:off x="3657600" y="2362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86"/>
          <p:cNvSpPr/>
          <p:nvPr/>
        </p:nvSpPr>
        <p:spPr>
          <a:xfrm>
            <a:off x="3810000" y="2362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ectangle 87"/>
          <p:cNvSpPr/>
          <p:nvPr/>
        </p:nvSpPr>
        <p:spPr>
          <a:xfrm>
            <a:off x="3962400" y="2362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114800" y="2362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Rectangle 89"/>
          <p:cNvSpPr/>
          <p:nvPr/>
        </p:nvSpPr>
        <p:spPr>
          <a:xfrm>
            <a:off x="4267200" y="2362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ectangle 90"/>
          <p:cNvSpPr/>
          <p:nvPr/>
        </p:nvSpPr>
        <p:spPr>
          <a:xfrm>
            <a:off x="4419600" y="2362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Rectangle 91"/>
          <p:cNvSpPr/>
          <p:nvPr/>
        </p:nvSpPr>
        <p:spPr>
          <a:xfrm>
            <a:off x="4572000" y="2362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Rectangle 92"/>
          <p:cNvSpPr/>
          <p:nvPr/>
        </p:nvSpPr>
        <p:spPr>
          <a:xfrm>
            <a:off x="4724400" y="2362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ectangle 99"/>
          <p:cNvSpPr/>
          <p:nvPr/>
        </p:nvSpPr>
        <p:spPr>
          <a:xfrm>
            <a:off x="914400" y="2590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1066800" y="2590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1219200" y="2590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ectangle 102"/>
          <p:cNvSpPr/>
          <p:nvPr/>
        </p:nvSpPr>
        <p:spPr>
          <a:xfrm>
            <a:off x="1371600" y="2590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ectangle 103"/>
          <p:cNvSpPr/>
          <p:nvPr/>
        </p:nvSpPr>
        <p:spPr>
          <a:xfrm>
            <a:off x="1524000" y="2590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1676400" y="2590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ectangle 105"/>
          <p:cNvSpPr/>
          <p:nvPr/>
        </p:nvSpPr>
        <p:spPr>
          <a:xfrm>
            <a:off x="1828800" y="2590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Rectangle 106"/>
          <p:cNvSpPr/>
          <p:nvPr/>
        </p:nvSpPr>
        <p:spPr>
          <a:xfrm>
            <a:off x="1981200" y="2590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Rectangle 107"/>
          <p:cNvSpPr/>
          <p:nvPr/>
        </p:nvSpPr>
        <p:spPr>
          <a:xfrm>
            <a:off x="2133600" y="2590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Rectangle 108"/>
          <p:cNvSpPr/>
          <p:nvPr/>
        </p:nvSpPr>
        <p:spPr>
          <a:xfrm>
            <a:off x="2286000" y="2590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Rectangle 109"/>
          <p:cNvSpPr/>
          <p:nvPr/>
        </p:nvSpPr>
        <p:spPr>
          <a:xfrm>
            <a:off x="2438400" y="2590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Rectangle 110"/>
          <p:cNvSpPr/>
          <p:nvPr/>
        </p:nvSpPr>
        <p:spPr>
          <a:xfrm>
            <a:off x="2590800" y="2590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Rectangle 111"/>
          <p:cNvSpPr/>
          <p:nvPr/>
        </p:nvSpPr>
        <p:spPr>
          <a:xfrm>
            <a:off x="2743200" y="2590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/>
          <p:cNvSpPr/>
          <p:nvPr/>
        </p:nvSpPr>
        <p:spPr>
          <a:xfrm>
            <a:off x="2895600" y="2590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/>
          <p:cNvSpPr/>
          <p:nvPr/>
        </p:nvSpPr>
        <p:spPr>
          <a:xfrm>
            <a:off x="3048000" y="2590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Rectangle 114"/>
          <p:cNvSpPr/>
          <p:nvPr/>
        </p:nvSpPr>
        <p:spPr>
          <a:xfrm>
            <a:off x="3200400" y="2590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/>
          <p:cNvSpPr/>
          <p:nvPr/>
        </p:nvSpPr>
        <p:spPr>
          <a:xfrm>
            <a:off x="3352800" y="2590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Rectangle 116"/>
          <p:cNvSpPr/>
          <p:nvPr/>
        </p:nvSpPr>
        <p:spPr>
          <a:xfrm>
            <a:off x="3505200" y="2590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Rectangle 117"/>
          <p:cNvSpPr/>
          <p:nvPr/>
        </p:nvSpPr>
        <p:spPr>
          <a:xfrm>
            <a:off x="3657600" y="2590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tangle 118"/>
          <p:cNvSpPr/>
          <p:nvPr/>
        </p:nvSpPr>
        <p:spPr>
          <a:xfrm>
            <a:off x="3810000" y="2590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Rectangle 119"/>
          <p:cNvSpPr/>
          <p:nvPr/>
        </p:nvSpPr>
        <p:spPr>
          <a:xfrm>
            <a:off x="3962400" y="2590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Rectangle 120"/>
          <p:cNvSpPr/>
          <p:nvPr/>
        </p:nvSpPr>
        <p:spPr>
          <a:xfrm>
            <a:off x="4114800" y="2590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Rectangle 121"/>
          <p:cNvSpPr/>
          <p:nvPr/>
        </p:nvSpPr>
        <p:spPr>
          <a:xfrm>
            <a:off x="4267200" y="2590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Rectangle 122"/>
          <p:cNvSpPr/>
          <p:nvPr/>
        </p:nvSpPr>
        <p:spPr>
          <a:xfrm>
            <a:off x="4419600" y="2590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Rectangle 123"/>
          <p:cNvSpPr/>
          <p:nvPr/>
        </p:nvSpPr>
        <p:spPr>
          <a:xfrm>
            <a:off x="4572000" y="2590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Rectangle 124"/>
          <p:cNvSpPr/>
          <p:nvPr/>
        </p:nvSpPr>
        <p:spPr>
          <a:xfrm>
            <a:off x="4724400" y="2590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ectangle 131"/>
          <p:cNvSpPr/>
          <p:nvPr/>
        </p:nvSpPr>
        <p:spPr>
          <a:xfrm>
            <a:off x="914400" y="2819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1066800" y="2819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Rectangle 133"/>
          <p:cNvSpPr/>
          <p:nvPr/>
        </p:nvSpPr>
        <p:spPr>
          <a:xfrm>
            <a:off x="1219200" y="2819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Rectangle 134"/>
          <p:cNvSpPr/>
          <p:nvPr/>
        </p:nvSpPr>
        <p:spPr>
          <a:xfrm>
            <a:off x="1371600" y="2819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Rectangle 135"/>
          <p:cNvSpPr/>
          <p:nvPr/>
        </p:nvSpPr>
        <p:spPr>
          <a:xfrm>
            <a:off x="1524000" y="2819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/>
          <p:cNvSpPr/>
          <p:nvPr/>
        </p:nvSpPr>
        <p:spPr>
          <a:xfrm>
            <a:off x="1676400" y="2819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Rectangle 137"/>
          <p:cNvSpPr/>
          <p:nvPr/>
        </p:nvSpPr>
        <p:spPr>
          <a:xfrm>
            <a:off x="1828800" y="2819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Rectangle 138"/>
          <p:cNvSpPr/>
          <p:nvPr/>
        </p:nvSpPr>
        <p:spPr>
          <a:xfrm>
            <a:off x="1981200" y="2819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Rectangle 139"/>
          <p:cNvSpPr/>
          <p:nvPr/>
        </p:nvSpPr>
        <p:spPr>
          <a:xfrm>
            <a:off x="2133600" y="2819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Rectangle 140"/>
          <p:cNvSpPr/>
          <p:nvPr/>
        </p:nvSpPr>
        <p:spPr>
          <a:xfrm>
            <a:off x="2286000" y="2819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Rectangle 141"/>
          <p:cNvSpPr/>
          <p:nvPr/>
        </p:nvSpPr>
        <p:spPr>
          <a:xfrm>
            <a:off x="2438400" y="2819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Rectangle 142"/>
          <p:cNvSpPr/>
          <p:nvPr/>
        </p:nvSpPr>
        <p:spPr>
          <a:xfrm>
            <a:off x="2590800" y="2819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Rectangle 143"/>
          <p:cNvSpPr/>
          <p:nvPr/>
        </p:nvSpPr>
        <p:spPr>
          <a:xfrm>
            <a:off x="2743200" y="2819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Rectangle 144"/>
          <p:cNvSpPr/>
          <p:nvPr/>
        </p:nvSpPr>
        <p:spPr>
          <a:xfrm>
            <a:off x="2895600" y="2819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Rectangle 145"/>
          <p:cNvSpPr/>
          <p:nvPr/>
        </p:nvSpPr>
        <p:spPr>
          <a:xfrm>
            <a:off x="3048000" y="2819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Rectangle 146"/>
          <p:cNvSpPr/>
          <p:nvPr/>
        </p:nvSpPr>
        <p:spPr>
          <a:xfrm>
            <a:off x="3200400" y="2819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Rectangle 147"/>
          <p:cNvSpPr/>
          <p:nvPr/>
        </p:nvSpPr>
        <p:spPr>
          <a:xfrm>
            <a:off x="3352800" y="2819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Rectangle 148"/>
          <p:cNvSpPr/>
          <p:nvPr/>
        </p:nvSpPr>
        <p:spPr>
          <a:xfrm>
            <a:off x="3505200" y="2819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Rectangle 149"/>
          <p:cNvSpPr/>
          <p:nvPr/>
        </p:nvSpPr>
        <p:spPr>
          <a:xfrm>
            <a:off x="3657600" y="2819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Rectangle 150"/>
          <p:cNvSpPr/>
          <p:nvPr/>
        </p:nvSpPr>
        <p:spPr>
          <a:xfrm>
            <a:off x="3810000" y="2819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Rectangle 151"/>
          <p:cNvSpPr/>
          <p:nvPr/>
        </p:nvSpPr>
        <p:spPr>
          <a:xfrm>
            <a:off x="3962400" y="2819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Rectangle 152"/>
          <p:cNvSpPr/>
          <p:nvPr/>
        </p:nvSpPr>
        <p:spPr>
          <a:xfrm>
            <a:off x="4114800" y="2819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Rectangle 153"/>
          <p:cNvSpPr/>
          <p:nvPr/>
        </p:nvSpPr>
        <p:spPr>
          <a:xfrm>
            <a:off x="4267200" y="2819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Rectangle 154"/>
          <p:cNvSpPr/>
          <p:nvPr/>
        </p:nvSpPr>
        <p:spPr>
          <a:xfrm>
            <a:off x="4419600" y="2819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Rectangle 155"/>
          <p:cNvSpPr/>
          <p:nvPr/>
        </p:nvSpPr>
        <p:spPr>
          <a:xfrm>
            <a:off x="4572000" y="2819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Rectangle 156"/>
          <p:cNvSpPr/>
          <p:nvPr/>
        </p:nvSpPr>
        <p:spPr>
          <a:xfrm>
            <a:off x="4724400" y="2819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Rectangle 163"/>
          <p:cNvSpPr/>
          <p:nvPr/>
        </p:nvSpPr>
        <p:spPr>
          <a:xfrm>
            <a:off x="914400" y="3048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Rectangle 164"/>
          <p:cNvSpPr/>
          <p:nvPr/>
        </p:nvSpPr>
        <p:spPr>
          <a:xfrm>
            <a:off x="1066800" y="3048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Rectangle 165"/>
          <p:cNvSpPr/>
          <p:nvPr/>
        </p:nvSpPr>
        <p:spPr>
          <a:xfrm>
            <a:off x="1219200" y="3048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Rectangle 166"/>
          <p:cNvSpPr/>
          <p:nvPr/>
        </p:nvSpPr>
        <p:spPr>
          <a:xfrm>
            <a:off x="1371600" y="3048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Rectangle 167"/>
          <p:cNvSpPr/>
          <p:nvPr/>
        </p:nvSpPr>
        <p:spPr>
          <a:xfrm>
            <a:off x="1524000" y="3048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Rectangle 168"/>
          <p:cNvSpPr/>
          <p:nvPr/>
        </p:nvSpPr>
        <p:spPr>
          <a:xfrm>
            <a:off x="1676400" y="3048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Rectangle 169"/>
          <p:cNvSpPr/>
          <p:nvPr/>
        </p:nvSpPr>
        <p:spPr>
          <a:xfrm>
            <a:off x="1828800" y="3048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Rectangle 170"/>
          <p:cNvSpPr/>
          <p:nvPr/>
        </p:nvSpPr>
        <p:spPr>
          <a:xfrm>
            <a:off x="1981200" y="3048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Rectangle 171"/>
          <p:cNvSpPr/>
          <p:nvPr/>
        </p:nvSpPr>
        <p:spPr>
          <a:xfrm>
            <a:off x="2133600" y="3048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" name="Rectangle 172"/>
          <p:cNvSpPr/>
          <p:nvPr/>
        </p:nvSpPr>
        <p:spPr>
          <a:xfrm>
            <a:off x="2286000" y="3048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Rectangle 173"/>
          <p:cNvSpPr/>
          <p:nvPr/>
        </p:nvSpPr>
        <p:spPr>
          <a:xfrm>
            <a:off x="2438400" y="3048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" name="Rectangle 174"/>
          <p:cNvSpPr/>
          <p:nvPr/>
        </p:nvSpPr>
        <p:spPr>
          <a:xfrm>
            <a:off x="2590800" y="3048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" name="Rectangle 175"/>
          <p:cNvSpPr/>
          <p:nvPr/>
        </p:nvSpPr>
        <p:spPr>
          <a:xfrm>
            <a:off x="2743200" y="3048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" name="Rectangle 176"/>
          <p:cNvSpPr/>
          <p:nvPr/>
        </p:nvSpPr>
        <p:spPr>
          <a:xfrm>
            <a:off x="2895600" y="3048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Rectangle 177"/>
          <p:cNvSpPr/>
          <p:nvPr/>
        </p:nvSpPr>
        <p:spPr>
          <a:xfrm>
            <a:off x="3048000" y="3048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" name="Rectangle 178"/>
          <p:cNvSpPr/>
          <p:nvPr/>
        </p:nvSpPr>
        <p:spPr>
          <a:xfrm>
            <a:off x="3200400" y="3048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" name="Rectangle 179"/>
          <p:cNvSpPr/>
          <p:nvPr/>
        </p:nvSpPr>
        <p:spPr>
          <a:xfrm>
            <a:off x="3352800" y="3048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Rectangle 180"/>
          <p:cNvSpPr/>
          <p:nvPr/>
        </p:nvSpPr>
        <p:spPr>
          <a:xfrm>
            <a:off x="3505200" y="3048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" name="Rectangle 181"/>
          <p:cNvSpPr/>
          <p:nvPr/>
        </p:nvSpPr>
        <p:spPr>
          <a:xfrm>
            <a:off x="3657600" y="3048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Rectangle 182"/>
          <p:cNvSpPr/>
          <p:nvPr/>
        </p:nvSpPr>
        <p:spPr>
          <a:xfrm>
            <a:off x="3810000" y="3048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" name="Rectangle 183"/>
          <p:cNvSpPr/>
          <p:nvPr/>
        </p:nvSpPr>
        <p:spPr>
          <a:xfrm>
            <a:off x="3962400" y="3048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Rectangle 184"/>
          <p:cNvSpPr/>
          <p:nvPr/>
        </p:nvSpPr>
        <p:spPr>
          <a:xfrm>
            <a:off x="4114800" y="3048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" name="Rectangle 185"/>
          <p:cNvSpPr/>
          <p:nvPr/>
        </p:nvSpPr>
        <p:spPr>
          <a:xfrm>
            <a:off x="4267200" y="3048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Rectangle 186"/>
          <p:cNvSpPr/>
          <p:nvPr/>
        </p:nvSpPr>
        <p:spPr>
          <a:xfrm>
            <a:off x="4419600" y="3048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" name="Rectangle 187"/>
          <p:cNvSpPr/>
          <p:nvPr/>
        </p:nvSpPr>
        <p:spPr>
          <a:xfrm>
            <a:off x="4572000" y="3048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Rectangle 188"/>
          <p:cNvSpPr/>
          <p:nvPr/>
        </p:nvSpPr>
        <p:spPr>
          <a:xfrm>
            <a:off x="4724400" y="3048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6" name="Rectangle 195"/>
          <p:cNvSpPr/>
          <p:nvPr/>
        </p:nvSpPr>
        <p:spPr>
          <a:xfrm>
            <a:off x="914400" y="3276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" name="Rectangle 196"/>
          <p:cNvSpPr/>
          <p:nvPr/>
        </p:nvSpPr>
        <p:spPr>
          <a:xfrm>
            <a:off x="1066800" y="3276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" name="Rectangle 197"/>
          <p:cNvSpPr/>
          <p:nvPr/>
        </p:nvSpPr>
        <p:spPr>
          <a:xfrm>
            <a:off x="1219200" y="3276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" name="Rectangle 198"/>
          <p:cNvSpPr/>
          <p:nvPr/>
        </p:nvSpPr>
        <p:spPr>
          <a:xfrm>
            <a:off x="1371600" y="3276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0" name="Rectangle 199"/>
          <p:cNvSpPr/>
          <p:nvPr/>
        </p:nvSpPr>
        <p:spPr>
          <a:xfrm>
            <a:off x="1524000" y="3276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1" name="Rectangle 200"/>
          <p:cNvSpPr/>
          <p:nvPr/>
        </p:nvSpPr>
        <p:spPr>
          <a:xfrm>
            <a:off x="1676400" y="3276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2" name="Rectangle 201"/>
          <p:cNvSpPr/>
          <p:nvPr/>
        </p:nvSpPr>
        <p:spPr>
          <a:xfrm>
            <a:off x="1828800" y="3276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" name="Rectangle 202"/>
          <p:cNvSpPr/>
          <p:nvPr/>
        </p:nvSpPr>
        <p:spPr>
          <a:xfrm>
            <a:off x="1981200" y="3276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" name="Rectangle 203"/>
          <p:cNvSpPr/>
          <p:nvPr/>
        </p:nvSpPr>
        <p:spPr>
          <a:xfrm>
            <a:off x="2133600" y="3276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" name="Rectangle 204"/>
          <p:cNvSpPr/>
          <p:nvPr/>
        </p:nvSpPr>
        <p:spPr>
          <a:xfrm>
            <a:off x="2286000" y="3276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" name="Rectangle 205"/>
          <p:cNvSpPr/>
          <p:nvPr/>
        </p:nvSpPr>
        <p:spPr>
          <a:xfrm>
            <a:off x="2438400" y="3276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" name="Rectangle 206"/>
          <p:cNvSpPr/>
          <p:nvPr/>
        </p:nvSpPr>
        <p:spPr>
          <a:xfrm>
            <a:off x="2590800" y="3276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8" name="Rectangle 207"/>
          <p:cNvSpPr/>
          <p:nvPr/>
        </p:nvSpPr>
        <p:spPr>
          <a:xfrm>
            <a:off x="2743200" y="3276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9" name="Rectangle 208"/>
          <p:cNvSpPr/>
          <p:nvPr/>
        </p:nvSpPr>
        <p:spPr>
          <a:xfrm>
            <a:off x="2895600" y="3276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0" name="Rectangle 209"/>
          <p:cNvSpPr/>
          <p:nvPr/>
        </p:nvSpPr>
        <p:spPr>
          <a:xfrm>
            <a:off x="3048000" y="3276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" name="Rectangle 210"/>
          <p:cNvSpPr/>
          <p:nvPr/>
        </p:nvSpPr>
        <p:spPr>
          <a:xfrm>
            <a:off x="3200400" y="3276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" name="Rectangle 211"/>
          <p:cNvSpPr/>
          <p:nvPr/>
        </p:nvSpPr>
        <p:spPr>
          <a:xfrm>
            <a:off x="3352800" y="3276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" name="Rectangle 212"/>
          <p:cNvSpPr/>
          <p:nvPr/>
        </p:nvSpPr>
        <p:spPr>
          <a:xfrm>
            <a:off x="3505200" y="3276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4" name="Rectangle 213"/>
          <p:cNvSpPr/>
          <p:nvPr/>
        </p:nvSpPr>
        <p:spPr>
          <a:xfrm>
            <a:off x="3657600" y="3276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" name="Rectangle 214"/>
          <p:cNvSpPr/>
          <p:nvPr/>
        </p:nvSpPr>
        <p:spPr>
          <a:xfrm>
            <a:off x="3810000" y="3276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6" name="Rectangle 215"/>
          <p:cNvSpPr/>
          <p:nvPr/>
        </p:nvSpPr>
        <p:spPr>
          <a:xfrm>
            <a:off x="3962400" y="3276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" name="Rectangle 216"/>
          <p:cNvSpPr/>
          <p:nvPr/>
        </p:nvSpPr>
        <p:spPr>
          <a:xfrm>
            <a:off x="4114800" y="3276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8" name="Rectangle 217"/>
          <p:cNvSpPr/>
          <p:nvPr/>
        </p:nvSpPr>
        <p:spPr>
          <a:xfrm>
            <a:off x="4267200" y="3276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" name="Rectangle 218"/>
          <p:cNvSpPr/>
          <p:nvPr/>
        </p:nvSpPr>
        <p:spPr>
          <a:xfrm>
            <a:off x="4419600" y="3276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0" name="Rectangle 219"/>
          <p:cNvSpPr/>
          <p:nvPr/>
        </p:nvSpPr>
        <p:spPr>
          <a:xfrm>
            <a:off x="4572000" y="3276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1" name="Rectangle 220"/>
          <p:cNvSpPr/>
          <p:nvPr/>
        </p:nvSpPr>
        <p:spPr>
          <a:xfrm>
            <a:off x="4724400" y="3276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8" name="Rectangle 227"/>
          <p:cNvSpPr/>
          <p:nvPr/>
        </p:nvSpPr>
        <p:spPr>
          <a:xfrm>
            <a:off x="914400" y="3505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9" name="Rectangle 228"/>
          <p:cNvSpPr/>
          <p:nvPr/>
        </p:nvSpPr>
        <p:spPr>
          <a:xfrm>
            <a:off x="1066800" y="3505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0" name="Rectangle 229"/>
          <p:cNvSpPr/>
          <p:nvPr/>
        </p:nvSpPr>
        <p:spPr>
          <a:xfrm>
            <a:off x="1219200" y="3505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" name="Rectangle 230"/>
          <p:cNvSpPr/>
          <p:nvPr/>
        </p:nvSpPr>
        <p:spPr>
          <a:xfrm>
            <a:off x="1371600" y="3505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2" name="Rectangle 231"/>
          <p:cNvSpPr/>
          <p:nvPr/>
        </p:nvSpPr>
        <p:spPr>
          <a:xfrm>
            <a:off x="1524000" y="3505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3" name="Rectangle 232"/>
          <p:cNvSpPr/>
          <p:nvPr/>
        </p:nvSpPr>
        <p:spPr>
          <a:xfrm>
            <a:off x="1676400" y="3505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4" name="Rectangle 233"/>
          <p:cNvSpPr/>
          <p:nvPr/>
        </p:nvSpPr>
        <p:spPr>
          <a:xfrm>
            <a:off x="1828800" y="3505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" name="Rectangle 234"/>
          <p:cNvSpPr/>
          <p:nvPr/>
        </p:nvSpPr>
        <p:spPr>
          <a:xfrm>
            <a:off x="1981200" y="3505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6" name="Rectangle 235"/>
          <p:cNvSpPr/>
          <p:nvPr/>
        </p:nvSpPr>
        <p:spPr>
          <a:xfrm>
            <a:off x="2133600" y="3505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7" name="Rectangle 236"/>
          <p:cNvSpPr/>
          <p:nvPr/>
        </p:nvSpPr>
        <p:spPr>
          <a:xfrm>
            <a:off x="2286000" y="3505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8" name="Rectangle 237"/>
          <p:cNvSpPr/>
          <p:nvPr/>
        </p:nvSpPr>
        <p:spPr>
          <a:xfrm>
            <a:off x="2438400" y="3505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9" name="Rectangle 238"/>
          <p:cNvSpPr/>
          <p:nvPr/>
        </p:nvSpPr>
        <p:spPr>
          <a:xfrm>
            <a:off x="2590800" y="3505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0" name="Rectangle 239"/>
          <p:cNvSpPr/>
          <p:nvPr/>
        </p:nvSpPr>
        <p:spPr>
          <a:xfrm>
            <a:off x="2743200" y="3505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1" name="Rectangle 240"/>
          <p:cNvSpPr/>
          <p:nvPr/>
        </p:nvSpPr>
        <p:spPr>
          <a:xfrm>
            <a:off x="2895600" y="3505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2" name="Rectangle 241"/>
          <p:cNvSpPr/>
          <p:nvPr/>
        </p:nvSpPr>
        <p:spPr>
          <a:xfrm>
            <a:off x="3048000" y="3505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3" name="Rectangle 242"/>
          <p:cNvSpPr/>
          <p:nvPr/>
        </p:nvSpPr>
        <p:spPr>
          <a:xfrm>
            <a:off x="3200400" y="3505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4" name="Rectangle 243"/>
          <p:cNvSpPr/>
          <p:nvPr/>
        </p:nvSpPr>
        <p:spPr>
          <a:xfrm>
            <a:off x="3352800" y="3505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5" name="Rectangle 244"/>
          <p:cNvSpPr/>
          <p:nvPr/>
        </p:nvSpPr>
        <p:spPr>
          <a:xfrm>
            <a:off x="3505200" y="3505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6" name="Rectangle 245"/>
          <p:cNvSpPr/>
          <p:nvPr/>
        </p:nvSpPr>
        <p:spPr>
          <a:xfrm>
            <a:off x="3657600" y="3505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7" name="Rectangle 246"/>
          <p:cNvSpPr/>
          <p:nvPr/>
        </p:nvSpPr>
        <p:spPr>
          <a:xfrm>
            <a:off x="3810000" y="3505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8" name="Rectangle 247"/>
          <p:cNvSpPr/>
          <p:nvPr/>
        </p:nvSpPr>
        <p:spPr>
          <a:xfrm>
            <a:off x="3962400" y="3505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9" name="Rectangle 248"/>
          <p:cNvSpPr/>
          <p:nvPr/>
        </p:nvSpPr>
        <p:spPr>
          <a:xfrm>
            <a:off x="4114800" y="3505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0" name="Rectangle 249"/>
          <p:cNvSpPr/>
          <p:nvPr/>
        </p:nvSpPr>
        <p:spPr>
          <a:xfrm>
            <a:off x="4267200" y="3505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1" name="Rectangle 250"/>
          <p:cNvSpPr/>
          <p:nvPr/>
        </p:nvSpPr>
        <p:spPr>
          <a:xfrm>
            <a:off x="4419600" y="3505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2" name="Rectangle 251"/>
          <p:cNvSpPr/>
          <p:nvPr/>
        </p:nvSpPr>
        <p:spPr>
          <a:xfrm>
            <a:off x="4572000" y="3505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3" name="Rectangle 252"/>
          <p:cNvSpPr/>
          <p:nvPr/>
        </p:nvSpPr>
        <p:spPr>
          <a:xfrm>
            <a:off x="4724400" y="3505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0" name="Rectangle 259"/>
          <p:cNvSpPr/>
          <p:nvPr/>
        </p:nvSpPr>
        <p:spPr>
          <a:xfrm>
            <a:off x="914400" y="3733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1" name="Rectangle 260"/>
          <p:cNvSpPr/>
          <p:nvPr/>
        </p:nvSpPr>
        <p:spPr>
          <a:xfrm>
            <a:off x="1066800" y="3733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2" name="Rectangle 261"/>
          <p:cNvSpPr/>
          <p:nvPr/>
        </p:nvSpPr>
        <p:spPr>
          <a:xfrm>
            <a:off x="1219200" y="3733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3" name="Rectangle 262"/>
          <p:cNvSpPr/>
          <p:nvPr/>
        </p:nvSpPr>
        <p:spPr>
          <a:xfrm>
            <a:off x="1371600" y="3733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4" name="Rectangle 263"/>
          <p:cNvSpPr/>
          <p:nvPr/>
        </p:nvSpPr>
        <p:spPr>
          <a:xfrm>
            <a:off x="1524000" y="3733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5" name="Rectangle 264"/>
          <p:cNvSpPr/>
          <p:nvPr/>
        </p:nvSpPr>
        <p:spPr>
          <a:xfrm>
            <a:off x="1676400" y="3733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6" name="Rectangle 265"/>
          <p:cNvSpPr/>
          <p:nvPr/>
        </p:nvSpPr>
        <p:spPr>
          <a:xfrm>
            <a:off x="1828800" y="3733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7" name="Rectangle 266"/>
          <p:cNvSpPr/>
          <p:nvPr/>
        </p:nvSpPr>
        <p:spPr>
          <a:xfrm>
            <a:off x="1981200" y="3733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8" name="Rectangle 267"/>
          <p:cNvSpPr/>
          <p:nvPr/>
        </p:nvSpPr>
        <p:spPr>
          <a:xfrm>
            <a:off x="2133600" y="3733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9" name="Rectangle 268"/>
          <p:cNvSpPr/>
          <p:nvPr/>
        </p:nvSpPr>
        <p:spPr>
          <a:xfrm>
            <a:off x="2286000" y="3733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0" name="Rectangle 269"/>
          <p:cNvSpPr/>
          <p:nvPr/>
        </p:nvSpPr>
        <p:spPr>
          <a:xfrm>
            <a:off x="2438400" y="3733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1" name="Rectangle 270"/>
          <p:cNvSpPr/>
          <p:nvPr/>
        </p:nvSpPr>
        <p:spPr>
          <a:xfrm>
            <a:off x="2590800" y="3733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2" name="Rectangle 271"/>
          <p:cNvSpPr/>
          <p:nvPr/>
        </p:nvSpPr>
        <p:spPr>
          <a:xfrm>
            <a:off x="2743200" y="3733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3" name="Rectangle 272"/>
          <p:cNvSpPr/>
          <p:nvPr/>
        </p:nvSpPr>
        <p:spPr>
          <a:xfrm>
            <a:off x="2895600" y="3733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4" name="Rectangle 273"/>
          <p:cNvSpPr/>
          <p:nvPr/>
        </p:nvSpPr>
        <p:spPr>
          <a:xfrm>
            <a:off x="3048000" y="3733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5" name="Rectangle 274"/>
          <p:cNvSpPr/>
          <p:nvPr/>
        </p:nvSpPr>
        <p:spPr>
          <a:xfrm>
            <a:off x="3200400" y="3733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6" name="Rectangle 275"/>
          <p:cNvSpPr/>
          <p:nvPr/>
        </p:nvSpPr>
        <p:spPr>
          <a:xfrm>
            <a:off x="3352800" y="3733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7" name="Rectangle 276"/>
          <p:cNvSpPr/>
          <p:nvPr/>
        </p:nvSpPr>
        <p:spPr>
          <a:xfrm>
            <a:off x="3505200" y="3733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8" name="Rectangle 277"/>
          <p:cNvSpPr/>
          <p:nvPr/>
        </p:nvSpPr>
        <p:spPr>
          <a:xfrm>
            <a:off x="3657600" y="3733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9" name="Rectangle 278"/>
          <p:cNvSpPr/>
          <p:nvPr/>
        </p:nvSpPr>
        <p:spPr>
          <a:xfrm>
            <a:off x="3810000" y="3733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0" name="Rectangle 279"/>
          <p:cNvSpPr/>
          <p:nvPr/>
        </p:nvSpPr>
        <p:spPr>
          <a:xfrm>
            <a:off x="3962400" y="3733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1" name="Rectangle 280"/>
          <p:cNvSpPr/>
          <p:nvPr/>
        </p:nvSpPr>
        <p:spPr>
          <a:xfrm>
            <a:off x="4114800" y="3733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2" name="Rectangle 281"/>
          <p:cNvSpPr/>
          <p:nvPr/>
        </p:nvSpPr>
        <p:spPr>
          <a:xfrm>
            <a:off x="4267200" y="3733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3" name="Rectangle 282"/>
          <p:cNvSpPr/>
          <p:nvPr/>
        </p:nvSpPr>
        <p:spPr>
          <a:xfrm>
            <a:off x="4419600" y="3733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4" name="Rectangle 283"/>
          <p:cNvSpPr/>
          <p:nvPr/>
        </p:nvSpPr>
        <p:spPr>
          <a:xfrm>
            <a:off x="4572000" y="3733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5" name="Rectangle 284"/>
          <p:cNvSpPr/>
          <p:nvPr/>
        </p:nvSpPr>
        <p:spPr>
          <a:xfrm>
            <a:off x="4724400" y="3733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2" name="Rectangle 291"/>
          <p:cNvSpPr/>
          <p:nvPr/>
        </p:nvSpPr>
        <p:spPr>
          <a:xfrm>
            <a:off x="914400" y="3962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3" name="Rectangle 292"/>
          <p:cNvSpPr/>
          <p:nvPr/>
        </p:nvSpPr>
        <p:spPr>
          <a:xfrm>
            <a:off x="1066800" y="39624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4" name="Rectangle 293"/>
          <p:cNvSpPr/>
          <p:nvPr/>
        </p:nvSpPr>
        <p:spPr>
          <a:xfrm>
            <a:off x="1219200" y="3962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5" name="Rectangle 294"/>
          <p:cNvSpPr/>
          <p:nvPr/>
        </p:nvSpPr>
        <p:spPr>
          <a:xfrm>
            <a:off x="1371600" y="3962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6" name="Rectangle 295"/>
          <p:cNvSpPr/>
          <p:nvPr/>
        </p:nvSpPr>
        <p:spPr>
          <a:xfrm>
            <a:off x="1524000" y="3962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7" name="Rectangle 296"/>
          <p:cNvSpPr/>
          <p:nvPr/>
        </p:nvSpPr>
        <p:spPr>
          <a:xfrm>
            <a:off x="1676400" y="3962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8" name="Rectangle 297"/>
          <p:cNvSpPr/>
          <p:nvPr/>
        </p:nvSpPr>
        <p:spPr>
          <a:xfrm>
            <a:off x="1828800" y="3962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9" name="Rectangle 298"/>
          <p:cNvSpPr/>
          <p:nvPr/>
        </p:nvSpPr>
        <p:spPr>
          <a:xfrm>
            <a:off x="1981200" y="3962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0" name="Rectangle 299"/>
          <p:cNvSpPr/>
          <p:nvPr/>
        </p:nvSpPr>
        <p:spPr>
          <a:xfrm>
            <a:off x="2133600" y="3962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1" name="Rectangle 300"/>
          <p:cNvSpPr/>
          <p:nvPr/>
        </p:nvSpPr>
        <p:spPr>
          <a:xfrm>
            <a:off x="2286000" y="3962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2" name="Rectangle 301"/>
          <p:cNvSpPr/>
          <p:nvPr/>
        </p:nvSpPr>
        <p:spPr>
          <a:xfrm>
            <a:off x="2438400" y="3962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3" name="Rectangle 302"/>
          <p:cNvSpPr/>
          <p:nvPr/>
        </p:nvSpPr>
        <p:spPr>
          <a:xfrm>
            <a:off x="2590800" y="3962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4" name="Rectangle 303"/>
          <p:cNvSpPr/>
          <p:nvPr/>
        </p:nvSpPr>
        <p:spPr>
          <a:xfrm>
            <a:off x="2743200" y="3962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5" name="Rectangle 304"/>
          <p:cNvSpPr/>
          <p:nvPr/>
        </p:nvSpPr>
        <p:spPr>
          <a:xfrm>
            <a:off x="2895600" y="3962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6" name="Rectangle 305"/>
          <p:cNvSpPr/>
          <p:nvPr/>
        </p:nvSpPr>
        <p:spPr>
          <a:xfrm>
            <a:off x="3048000" y="3962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" name="Rectangle 306"/>
          <p:cNvSpPr/>
          <p:nvPr/>
        </p:nvSpPr>
        <p:spPr>
          <a:xfrm>
            <a:off x="3200400" y="3962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" name="Rectangle 307"/>
          <p:cNvSpPr/>
          <p:nvPr/>
        </p:nvSpPr>
        <p:spPr>
          <a:xfrm>
            <a:off x="3352800" y="3962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9" name="Rectangle 308"/>
          <p:cNvSpPr/>
          <p:nvPr/>
        </p:nvSpPr>
        <p:spPr>
          <a:xfrm>
            <a:off x="3505200" y="3962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0" name="Rectangle 309"/>
          <p:cNvSpPr/>
          <p:nvPr/>
        </p:nvSpPr>
        <p:spPr>
          <a:xfrm>
            <a:off x="3657600" y="3962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1" name="Rectangle 310"/>
          <p:cNvSpPr/>
          <p:nvPr/>
        </p:nvSpPr>
        <p:spPr>
          <a:xfrm>
            <a:off x="3810000" y="3962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2" name="Rectangle 311"/>
          <p:cNvSpPr/>
          <p:nvPr/>
        </p:nvSpPr>
        <p:spPr>
          <a:xfrm>
            <a:off x="3962400" y="3962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3" name="Rectangle 312"/>
          <p:cNvSpPr/>
          <p:nvPr/>
        </p:nvSpPr>
        <p:spPr>
          <a:xfrm>
            <a:off x="4114800" y="3962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4" name="Rectangle 313"/>
          <p:cNvSpPr/>
          <p:nvPr/>
        </p:nvSpPr>
        <p:spPr>
          <a:xfrm>
            <a:off x="4267200" y="3962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5" name="Rectangle 314"/>
          <p:cNvSpPr/>
          <p:nvPr/>
        </p:nvSpPr>
        <p:spPr>
          <a:xfrm>
            <a:off x="4419600" y="3962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6" name="Rectangle 315"/>
          <p:cNvSpPr/>
          <p:nvPr/>
        </p:nvSpPr>
        <p:spPr>
          <a:xfrm>
            <a:off x="4572000" y="3962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7" name="Rectangle 316"/>
          <p:cNvSpPr/>
          <p:nvPr/>
        </p:nvSpPr>
        <p:spPr>
          <a:xfrm>
            <a:off x="4724400" y="3962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4" name="Rectangle 323"/>
          <p:cNvSpPr/>
          <p:nvPr/>
        </p:nvSpPr>
        <p:spPr>
          <a:xfrm>
            <a:off x="914400" y="41910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5" name="Rectangle 324"/>
          <p:cNvSpPr/>
          <p:nvPr/>
        </p:nvSpPr>
        <p:spPr>
          <a:xfrm>
            <a:off x="1066800" y="41910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6" name="Rectangle 325"/>
          <p:cNvSpPr/>
          <p:nvPr/>
        </p:nvSpPr>
        <p:spPr>
          <a:xfrm>
            <a:off x="1219200" y="41910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7" name="Rectangle 326"/>
          <p:cNvSpPr/>
          <p:nvPr/>
        </p:nvSpPr>
        <p:spPr>
          <a:xfrm>
            <a:off x="1371600" y="4191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8" name="Rectangle 327"/>
          <p:cNvSpPr/>
          <p:nvPr/>
        </p:nvSpPr>
        <p:spPr>
          <a:xfrm>
            <a:off x="1524000" y="4191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9" name="Rectangle 328"/>
          <p:cNvSpPr/>
          <p:nvPr/>
        </p:nvSpPr>
        <p:spPr>
          <a:xfrm>
            <a:off x="1676400" y="4191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0" name="Rectangle 329"/>
          <p:cNvSpPr/>
          <p:nvPr/>
        </p:nvSpPr>
        <p:spPr>
          <a:xfrm>
            <a:off x="1828800" y="4191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1" name="Rectangle 330"/>
          <p:cNvSpPr/>
          <p:nvPr/>
        </p:nvSpPr>
        <p:spPr>
          <a:xfrm>
            <a:off x="1981200" y="4191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2" name="Rectangle 331"/>
          <p:cNvSpPr/>
          <p:nvPr/>
        </p:nvSpPr>
        <p:spPr>
          <a:xfrm>
            <a:off x="2133600" y="4191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3" name="Rectangle 332"/>
          <p:cNvSpPr/>
          <p:nvPr/>
        </p:nvSpPr>
        <p:spPr>
          <a:xfrm>
            <a:off x="2286000" y="4191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4" name="Rectangle 333"/>
          <p:cNvSpPr/>
          <p:nvPr/>
        </p:nvSpPr>
        <p:spPr>
          <a:xfrm>
            <a:off x="2438400" y="4191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5" name="Rectangle 334"/>
          <p:cNvSpPr/>
          <p:nvPr/>
        </p:nvSpPr>
        <p:spPr>
          <a:xfrm>
            <a:off x="2590800" y="4191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6" name="Rectangle 335"/>
          <p:cNvSpPr/>
          <p:nvPr/>
        </p:nvSpPr>
        <p:spPr>
          <a:xfrm>
            <a:off x="2743200" y="4191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7" name="Rectangle 336"/>
          <p:cNvSpPr/>
          <p:nvPr/>
        </p:nvSpPr>
        <p:spPr>
          <a:xfrm>
            <a:off x="2895600" y="4191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8" name="Rectangle 337"/>
          <p:cNvSpPr/>
          <p:nvPr/>
        </p:nvSpPr>
        <p:spPr>
          <a:xfrm>
            <a:off x="3048000" y="4191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9" name="Rectangle 338"/>
          <p:cNvSpPr/>
          <p:nvPr/>
        </p:nvSpPr>
        <p:spPr>
          <a:xfrm>
            <a:off x="3200400" y="4191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0" name="Rectangle 339"/>
          <p:cNvSpPr/>
          <p:nvPr/>
        </p:nvSpPr>
        <p:spPr>
          <a:xfrm>
            <a:off x="3352800" y="4191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1" name="Rectangle 340"/>
          <p:cNvSpPr/>
          <p:nvPr/>
        </p:nvSpPr>
        <p:spPr>
          <a:xfrm>
            <a:off x="3505200" y="4191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2" name="Rectangle 341"/>
          <p:cNvSpPr/>
          <p:nvPr/>
        </p:nvSpPr>
        <p:spPr>
          <a:xfrm>
            <a:off x="3657600" y="4191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3" name="Rectangle 342"/>
          <p:cNvSpPr/>
          <p:nvPr/>
        </p:nvSpPr>
        <p:spPr>
          <a:xfrm>
            <a:off x="3810000" y="4191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4" name="Rectangle 343"/>
          <p:cNvSpPr/>
          <p:nvPr/>
        </p:nvSpPr>
        <p:spPr>
          <a:xfrm>
            <a:off x="3962400" y="4191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5" name="Rectangle 344"/>
          <p:cNvSpPr/>
          <p:nvPr/>
        </p:nvSpPr>
        <p:spPr>
          <a:xfrm>
            <a:off x="4114800" y="4191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6" name="Rectangle 345"/>
          <p:cNvSpPr/>
          <p:nvPr/>
        </p:nvSpPr>
        <p:spPr>
          <a:xfrm>
            <a:off x="4267200" y="4191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7" name="Rectangle 346"/>
          <p:cNvSpPr/>
          <p:nvPr/>
        </p:nvSpPr>
        <p:spPr>
          <a:xfrm>
            <a:off x="4419600" y="4191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8" name="Rectangle 347"/>
          <p:cNvSpPr/>
          <p:nvPr/>
        </p:nvSpPr>
        <p:spPr>
          <a:xfrm>
            <a:off x="4572000" y="4191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9" name="Rectangle 348"/>
          <p:cNvSpPr/>
          <p:nvPr/>
        </p:nvSpPr>
        <p:spPr>
          <a:xfrm>
            <a:off x="4724400" y="4191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6" name="Rectangle 355"/>
          <p:cNvSpPr/>
          <p:nvPr/>
        </p:nvSpPr>
        <p:spPr>
          <a:xfrm>
            <a:off x="914400" y="4419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7" name="Rectangle 356"/>
          <p:cNvSpPr/>
          <p:nvPr/>
        </p:nvSpPr>
        <p:spPr>
          <a:xfrm>
            <a:off x="1066800" y="44196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8" name="Rectangle 357"/>
          <p:cNvSpPr/>
          <p:nvPr/>
        </p:nvSpPr>
        <p:spPr>
          <a:xfrm>
            <a:off x="1219200" y="44196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9" name="Rectangle 358"/>
          <p:cNvSpPr/>
          <p:nvPr/>
        </p:nvSpPr>
        <p:spPr>
          <a:xfrm>
            <a:off x="1371600" y="44196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0" name="Rectangle 359"/>
          <p:cNvSpPr/>
          <p:nvPr/>
        </p:nvSpPr>
        <p:spPr>
          <a:xfrm>
            <a:off x="1524000" y="4419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1" name="Rectangle 360"/>
          <p:cNvSpPr/>
          <p:nvPr/>
        </p:nvSpPr>
        <p:spPr>
          <a:xfrm>
            <a:off x="1676400" y="4419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2" name="Rectangle 361"/>
          <p:cNvSpPr/>
          <p:nvPr/>
        </p:nvSpPr>
        <p:spPr>
          <a:xfrm>
            <a:off x="1828800" y="4419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3" name="Rectangle 362"/>
          <p:cNvSpPr/>
          <p:nvPr/>
        </p:nvSpPr>
        <p:spPr>
          <a:xfrm>
            <a:off x="1981200" y="4419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4" name="Rectangle 363"/>
          <p:cNvSpPr/>
          <p:nvPr/>
        </p:nvSpPr>
        <p:spPr>
          <a:xfrm>
            <a:off x="2133600" y="4419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5" name="Rectangle 364"/>
          <p:cNvSpPr/>
          <p:nvPr/>
        </p:nvSpPr>
        <p:spPr>
          <a:xfrm>
            <a:off x="2286000" y="4419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6" name="Rectangle 365"/>
          <p:cNvSpPr/>
          <p:nvPr/>
        </p:nvSpPr>
        <p:spPr>
          <a:xfrm>
            <a:off x="2438400" y="4419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7" name="Rectangle 366"/>
          <p:cNvSpPr/>
          <p:nvPr/>
        </p:nvSpPr>
        <p:spPr>
          <a:xfrm>
            <a:off x="2590800" y="4419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8" name="Rectangle 367"/>
          <p:cNvSpPr/>
          <p:nvPr/>
        </p:nvSpPr>
        <p:spPr>
          <a:xfrm>
            <a:off x="2743200" y="4419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9" name="Rectangle 368"/>
          <p:cNvSpPr/>
          <p:nvPr/>
        </p:nvSpPr>
        <p:spPr>
          <a:xfrm>
            <a:off x="2895600" y="4419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0" name="Rectangle 369"/>
          <p:cNvSpPr/>
          <p:nvPr/>
        </p:nvSpPr>
        <p:spPr>
          <a:xfrm>
            <a:off x="3048000" y="4419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1" name="Rectangle 370"/>
          <p:cNvSpPr/>
          <p:nvPr/>
        </p:nvSpPr>
        <p:spPr>
          <a:xfrm>
            <a:off x="3200400" y="4419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2" name="Rectangle 371"/>
          <p:cNvSpPr/>
          <p:nvPr/>
        </p:nvSpPr>
        <p:spPr>
          <a:xfrm>
            <a:off x="3352800" y="4419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3" name="Rectangle 372"/>
          <p:cNvSpPr/>
          <p:nvPr/>
        </p:nvSpPr>
        <p:spPr>
          <a:xfrm>
            <a:off x="3505200" y="4419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4" name="Rectangle 373"/>
          <p:cNvSpPr/>
          <p:nvPr/>
        </p:nvSpPr>
        <p:spPr>
          <a:xfrm>
            <a:off x="3657600" y="4419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5" name="Rectangle 374"/>
          <p:cNvSpPr/>
          <p:nvPr/>
        </p:nvSpPr>
        <p:spPr>
          <a:xfrm>
            <a:off x="3810000" y="4419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6" name="Rectangle 375"/>
          <p:cNvSpPr/>
          <p:nvPr/>
        </p:nvSpPr>
        <p:spPr>
          <a:xfrm>
            <a:off x="3962400" y="4419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7" name="Rectangle 376"/>
          <p:cNvSpPr/>
          <p:nvPr/>
        </p:nvSpPr>
        <p:spPr>
          <a:xfrm>
            <a:off x="4114800" y="4419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8" name="Rectangle 377"/>
          <p:cNvSpPr/>
          <p:nvPr/>
        </p:nvSpPr>
        <p:spPr>
          <a:xfrm>
            <a:off x="4267200" y="4419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9" name="Rectangle 378"/>
          <p:cNvSpPr/>
          <p:nvPr/>
        </p:nvSpPr>
        <p:spPr>
          <a:xfrm>
            <a:off x="4419600" y="4419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0" name="Rectangle 379"/>
          <p:cNvSpPr/>
          <p:nvPr/>
        </p:nvSpPr>
        <p:spPr>
          <a:xfrm>
            <a:off x="4572000" y="4419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1" name="Rectangle 380"/>
          <p:cNvSpPr/>
          <p:nvPr/>
        </p:nvSpPr>
        <p:spPr>
          <a:xfrm>
            <a:off x="4724400" y="4419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8" name="Rectangle 387"/>
          <p:cNvSpPr/>
          <p:nvPr/>
        </p:nvSpPr>
        <p:spPr>
          <a:xfrm>
            <a:off x="914400" y="4648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9" name="Rectangle 388"/>
          <p:cNvSpPr/>
          <p:nvPr/>
        </p:nvSpPr>
        <p:spPr>
          <a:xfrm>
            <a:off x="1066800" y="4648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0" name="Rectangle 389"/>
          <p:cNvSpPr/>
          <p:nvPr/>
        </p:nvSpPr>
        <p:spPr>
          <a:xfrm>
            <a:off x="1219200" y="46482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1" name="Rectangle 390"/>
          <p:cNvSpPr/>
          <p:nvPr/>
        </p:nvSpPr>
        <p:spPr>
          <a:xfrm>
            <a:off x="1371600" y="46482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2" name="Rectangle 391"/>
          <p:cNvSpPr/>
          <p:nvPr/>
        </p:nvSpPr>
        <p:spPr>
          <a:xfrm>
            <a:off x="1524000" y="46482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3" name="Rectangle 392"/>
          <p:cNvSpPr/>
          <p:nvPr/>
        </p:nvSpPr>
        <p:spPr>
          <a:xfrm>
            <a:off x="1676400" y="4648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4" name="Rectangle 393"/>
          <p:cNvSpPr/>
          <p:nvPr/>
        </p:nvSpPr>
        <p:spPr>
          <a:xfrm>
            <a:off x="1828800" y="4648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5" name="Rectangle 394"/>
          <p:cNvSpPr/>
          <p:nvPr/>
        </p:nvSpPr>
        <p:spPr>
          <a:xfrm>
            <a:off x="1981200" y="4648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6" name="Rectangle 395"/>
          <p:cNvSpPr/>
          <p:nvPr/>
        </p:nvSpPr>
        <p:spPr>
          <a:xfrm>
            <a:off x="2133600" y="4648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7" name="Rectangle 396"/>
          <p:cNvSpPr/>
          <p:nvPr/>
        </p:nvSpPr>
        <p:spPr>
          <a:xfrm>
            <a:off x="2286000" y="4648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8" name="Rectangle 397"/>
          <p:cNvSpPr/>
          <p:nvPr/>
        </p:nvSpPr>
        <p:spPr>
          <a:xfrm>
            <a:off x="2438400" y="4648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" name="Rectangle 398"/>
          <p:cNvSpPr/>
          <p:nvPr/>
        </p:nvSpPr>
        <p:spPr>
          <a:xfrm>
            <a:off x="2590800" y="4648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0" name="Rectangle 399"/>
          <p:cNvSpPr/>
          <p:nvPr/>
        </p:nvSpPr>
        <p:spPr>
          <a:xfrm>
            <a:off x="2743200" y="4648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1" name="Rectangle 400"/>
          <p:cNvSpPr/>
          <p:nvPr/>
        </p:nvSpPr>
        <p:spPr>
          <a:xfrm>
            <a:off x="2895600" y="4648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2" name="Rectangle 401"/>
          <p:cNvSpPr/>
          <p:nvPr/>
        </p:nvSpPr>
        <p:spPr>
          <a:xfrm>
            <a:off x="3048000" y="4648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3" name="Rectangle 402"/>
          <p:cNvSpPr/>
          <p:nvPr/>
        </p:nvSpPr>
        <p:spPr>
          <a:xfrm>
            <a:off x="3200400" y="4648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4" name="Rectangle 403"/>
          <p:cNvSpPr/>
          <p:nvPr/>
        </p:nvSpPr>
        <p:spPr>
          <a:xfrm>
            <a:off x="3352800" y="4648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5" name="Rectangle 404"/>
          <p:cNvSpPr/>
          <p:nvPr/>
        </p:nvSpPr>
        <p:spPr>
          <a:xfrm>
            <a:off x="3505200" y="4648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6" name="Rectangle 405"/>
          <p:cNvSpPr/>
          <p:nvPr/>
        </p:nvSpPr>
        <p:spPr>
          <a:xfrm>
            <a:off x="3657600" y="4648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7" name="Rectangle 406"/>
          <p:cNvSpPr/>
          <p:nvPr/>
        </p:nvSpPr>
        <p:spPr>
          <a:xfrm>
            <a:off x="3810000" y="4648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8" name="Rectangle 407"/>
          <p:cNvSpPr/>
          <p:nvPr/>
        </p:nvSpPr>
        <p:spPr>
          <a:xfrm>
            <a:off x="3962400" y="4648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" name="Rectangle 408"/>
          <p:cNvSpPr/>
          <p:nvPr/>
        </p:nvSpPr>
        <p:spPr>
          <a:xfrm>
            <a:off x="4114800" y="4648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" name="Rectangle 409"/>
          <p:cNvSpPr/>
          <p:nvPr/>
        </p:nvSpPr>
        <p:spPr>
          <a:xfrm>
            <a:off x="4267200" y="4648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" name="Rectangle 410"/>
          <p:cNvSpPr/>
          <p:nvPr/>
        </p:nvSpPr>
        <p:spPr>
          <a:xfrm>
            <a:off x="4419600" y="4648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" name="Rectangle 411"/>
          <p:cNvSpPr/>
          <p:nvPr/>
        </p:nvSpPr>
        <p:spPr>
          <a:xfrm>
            <a:off x="4572000" y="4648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" name="Rectangle 412"/>
          <p:cNvSpPr/>
          <p:nvPr/>
        </p:nvSpPr>
        <p:spPr>
          <a:xfrm>
            <a:off x="4724400" y="46482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0" name="Rectangle 419"/>
          <p:cNvSpPr/>
          <p:nvPr/>
        </p:nvSpPr>
        <p:spPr>
          <a:xfrm>
            <a:off x="914400" y="4876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1" name="Rectangle 420"/>
          <p:cNvSpPr/>
          <p:nvPr/>
        </p:nvSpPr>
        <p:spPr>
          <a:xfrm>
            <a:off x="1066800" y="4876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2" name="Rectangle 421"/>
          <p:cNvSpPr/>
          <p:nvPr/>
        </p:nvSpPr>
        <p:spPr>
          <a:xfrm>
            <a:off x="1219200" y="4876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3" name="Rectangle 422"/>
          <p:cNvSpPr/>
          <p:nvPr/>
        </p:nvSpPr>
        <p:spPr>
          <a:xfrm>
            <a:off x="1371600" y="48768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4" name="Rectangle 423"/>
          <p:cNvSpPr/>
          <p:nvPr/>
        </p:nvSpPr>
        <p:spPr>
          <a:xfrm>
            <a:off x="1524000" y="48768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5" name="Rectangle 424"/>
          <p:cNvSpPr/>
          <p:nvPr/>
        </p:nvSpPr>
        <p:spPr>
          <a:xfrm>
            <a:off x="1676400" y="48768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6" name="Rectangle 425"/>
          <p:cNvSpPr/>
          <p:nvPr/>
        </p:nvSpPr>
        <p:spPr>
          <a:xfrm>
            <a:off x="1828800" y="4876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7" name="Rectangle 426"/>
          <p:cNvSpPr/>
          <p:nvPr/>
        </p:nvSpPr>
        <p:spPr>
          <a:xfrm>
            <a:off x="1981200" y="4876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8" name="Rectangle 427"/>
          <p:cNvSpPr/>
          <p:nvPr/>
        </p:nvSpPr>
        <p:spPr>
          <a:xfrm>
            <a:off x="2133600" y="4876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9" name="Rectangle 428"/>
          <p:cNvSpPr/>
          <p:nvPr/>
        </p:nvSpPr>
        <p:spPr>
          <a:xfrm>
            <a:off x="2286000" y="4876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0" name="Rectangle 429"/>
          <p:cNvSpPr/>
          <p:nvPr/>
        </p:nvSpPr>
        <p:spPr>
          <a:xfrm>
            <a:off x="2438400" y="4876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1" name="Rectangle 430"/>
          <p:cNvSpPr/>
          <p:nvPr/>
        </p:nvSpPr>
        <p:spPr>
          <a:xfrm>
            <a:off x="2590800" y="4876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2" name="Rectangle 431"/>
          <p:cNvSpPr/>
          <p:nvPr/>
        </p:nvSpPr>
        <p:spPr>
          <a:xfrm>
            <a:off x="2743200" y="4876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3" name="Rectangle 432"/>
          <p:cNvSpPr/>
          <p:nvPr/>
        </p:nvSpPr>
        <p:spPr>
          <a:xfrm>
            <a:off x="2895600" y="4876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4" name="Rectangle 433"/>
          <p:cNvSpPr/>
          <p:nvPr/>
        </p:nvSpPr>
        <p:spPr>
          <a:xfrm>
            <a:off x="3048000" y="4876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5" name="Rectangle 434"/>
          <p:cNvSpPr/>
          <p:nvPr/>
        </p:nvSpPr>
        <p:spPr>
          <a:xfrm>
            <a:off x="3200400" y="4876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6" name="Rectangle 435"/>
          <p:cNvSpPr/>
          <p:nvPr/>
        </p:nvSpPr>
        <p:spPr>
          <a:xfrm>
            <a:off x="3352800" y="4876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7" name="Rectangle 436"/>
          <p:cNvSpPr/>
          <p:nvPr/>
        </p:nvSpPr>
        <p:spPr>
          <a:xfrm>
            <a:off x="3505200" y="4876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8" name="Rectangle 437"/>
          <p:cNvSpPr/>
          <p:nvPr/>
        </p:nvSpPr>
        <p:spPr>
          <a:xfrm>
            <a:off x="3657600" y="4876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9" name="Rectangle 438"/>
          <p:cNvSpPr/>
          <p:nvPr/>
        </p:nvSpPr>
        <p:spPr>
          <a:xfrm>
            <a:off x="3810000" y="4876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0" name="Rectangle 439"/>
          <p:cNvSpPr/>
          <p:nvPr/>
        </p:nvSpPr>
        <p:spPr>
          <a:xfrm>
            <a:off x="3962400" y="4876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1" name="Rectangle 440"/>
          <p:cNvSpPr/>
          <p:nvPr/>
        </p:nvSpPr>
        <p:spPr>
          <a:xfrm>
            <a:off x="4114800" y="4876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2" name="Rectangle 441"/>
          <p:cNvSpPr/>
          <p:nvPr/>
        </p:nvSpPr>
        <p:spPr>
          <a:xfrm>
            <a:off x="4267200" y="4876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3" name="Rectangle 442"/>
          <p:cNvSpPr/>
          <p:nvPr/>
        </p:nvSpPr>
        <p:spPr>
          <a:xfrm>
            <a:off x="4419600" y="4876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4" name="Rectangle 443"/>
          <p:cNvSpPr/>
          <p:nvPr/>
        </p:nvSpPr>
        <p:spPr>
          <a:xfrm>
            <a:off x="4572000" y="4876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5" name="Rectangle 444"/>
          <p:cNvSpPr/>
          <p:nvPr/>
        </p:nvSpPr>
        <p:spPr>
          <a:xfrm>
            <a:off x="4724400" y="4876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2" name="Rectangle 451"/>
          <p:cNvSpPr/>
          <p:nvPr/>
        </p:nvSpPr>
        <p:spPr>
          <a:xfrm>
            <a:off x="914400" y="5105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3" name="Rectangle 452"/>
          <p:cNvSpPr/>
          <p:nvPr/>
        </p:nvSpPr>
        <p:spPr>
          <a:xfrm>
            <a:off x="1066800" y="5105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4" name="Rectangle 453"/>
          <p:cNvSpPr/>
          <p:nvPr/>
        </p:nvSpPr>
        <p:spPr>
          <a:xfrm>
            <a:off x="1219200" y="5105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5" name="Rectangle 454"/>
          <p:cNvSpPr/>
          <p:nvPr/>
        </p:nvSpPr>
        <p:spPr>
          <a:xfrm>
            <a:off x="1371600" y="5105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6" name="Rectangle 455"/>
          <p:cNvSpPr/>
          <p:nvPr/>
        </p:nvSpPr>
        <p:spPr>
          <a:xfrm>
            <a:off x="1524000" y="51054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7" name="Rectangle 456"/>
          <p:cNvSpPr/>
          <p:nvPr/>
        </p:nvSpPr>
        <p:spPr>
          <a:xfrm>
            <a:off x="1676400" y="51054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8" name="Rectangle 457"/>
          <p:cNvSpPr/>
          <p:nvPr/>
        </p:nvSpPr>
        <p:spPr>
          <a:xfrm>
            <a:off x="1828800" y="51054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9" name="Rectangle 458"/>
          <p:cNvSpPr/>
          <p:nvPr/>
        </p:nvSpPr>
        <p:spPr>
          <a:xfrm>
            <a:off x="1981200" y="5105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0" name="Rectangle 459"/>
          <p:cNvSpPr/>
          <p:nvPr/>
        </p:nvSpPr>
        <p:spPr>
          <a:xfrm>
            <a:off x="2133600" y="5105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1" name="Rectangle 460"/>
          <p:cNvSpPr/>
          <p:nvPr/>
        </p:nvSpPr>
        <p:spPr>
          <a:xfrm>
            <a:off x="2286000" y="5105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2" name="Rectangle 461"/>
          <p:cNvSpPr/>
          <p:nvPr/>
        </p:nvSpPr>
        <p:spPr>
          <a:xfrm>
            <a:off x="2438400" y="5105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3" name="Rectangle 462"/>
          <p:cNvSpPr/>
          <p:nvPr/>
        </p:nvSpPr>
        <p:spPr>
          <a:xfrm>
            <a:off x="2590800" y="5105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4" name="Rectangle 463"/>
          <p:cNvSpPr/>
          <p:nvPr/>
        </p:nvSpPr>
        <p:spPr>
          <a:xfrm>
            <a:off x="2743200" y="5105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5" name="Rectangle 464"/>
          <p:cNvSpPr/>
          <p:nvPr/>
        </p:nvSpPr>
        <p:spPr>
          <a:xfrm>
            <a:off x="2895600" y="5105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6" name="Rectangle 465"/>
          <p:cNvSpPr/>
          <p:nvPr/>
        </p:nvSpPr>
        <p:spPr>
          <a:xfrm>
            <a:off x="3048000" y="5105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7" name="Rectangle 466"/>
          <p:cNvSpPr/>
          <p:nvPr/>
        </p:nvSpPr>
        <p:spPr>
          <a:xfrm>
            <a:off x="3200400" y="5105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8" name="Rectangle 467"/>
          <p:cNvSpPr/>
          <p:nvPr/>
        </p:nvSpPr>
        <p:spPr>
          <a:xfrm>
            <a:off x="3352800" y="5105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9" name="Rectangle 468"/>
          <p:cNvSpPr/>
          <p:nvPr/>
        </p:nvSpPr>
        <p:spPr>
          <a:xfrm>
            <a:off x="3505200" y="5105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0" name="Rectangle 469"/>
          <p:cNvSpPr/>
          <p:nvPr/>
        </p:nvSpPr>
        <p:spPr>
          <a:xfrm>
            <a:off x="3657600" y="5105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1" name="Rectangle 470"/>
          <p:cNvSpPr/>
          <p:nvPr/>
        </p:nvSpPr>
        <p:spPr>
          <a:xfrm>
            <a:off x="3810000" y="5105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2" name="Rectangle 471"/>
          <p:cNvSpPr/>
          <p:nvPr/>
        </p:nvSpPr>
        <p:spPr>
          <a:xfrm>
            <a:off x="3962400" y="5105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3" name="Rectangle 472"/>
          <p:cNvSpPr/>
          <p:nvPr/>
        </p:nvSpPr>
        <p:spPr>
          <a:xfrm>
            <a:off x="4114800" y="5105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4" name="Rectangle 473"/>
          <p:cNvSpPr/>
          <p:nvPr/>
        </p:nvSpPr>
        <p:spPr>
          <a:xfrm>
            <a:off x="4267200" y="5105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5" name="Rectangle 474"/>
          <p:cNvSpPr/>
          <p:nvPr/>
        </p:nvSpPr>
        <p:spPr>
          <a:xfrm>
            <a:off x="4419600" y="5105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6" name="Rectangle 475"/>
          <p:cNvSpPr/>
          <p:nvPr/>
        </p:nvSpPr>
        <p:spPr>
          <a:xfrm>
            <a:off x="4572000" y="5105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7" name="Rectangle 476"/>
          <p:cNvSpPr/>
          <p:nvPr/>
        </p:nvSpPr>
        <p:spPr>
          <a:xfrm>
            <a:off x="4724400" y="5105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4" name="Rectangle 483"/>
          <p:cNvSpPr/>
          <p:nvPr/>
        </p:nvSpPr>
        <p:spPr>
          <a:xfrm>
            <a:off x="914400" y="5334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5" name="Rectangle 484"/>
          <p:cNvSpPr/>
          <p:nvPr/>
        </p:nvSpPr>
        <p:spPr>
          <a:xfrm>
            <a:off x="1066800" y="5334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6" name="Rectangle 485"/>
          <p:cNvSpPr/>
          <p:nvPr/>
        </p:nvSpPr>
        <p:spPr>
          <a:xfrm>
            <a:off x="1219200" y="5334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7" name="Rectangle 486"/>
          <p:cNvSpPr/>
          <p:nvPr/>
        </p:nvSpPr>
        <p:spPr>
          <a:xfrm>
            <a:off x="1371600" y="5334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8" name="Rectangle 487"/>
          <p:cNvSpPr/>
          <p:nvPr/>
        </p:nvSpPr>
        <p:spPr>
          <a:xfrm>
            <a:off x="1524000" y="5334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9" name="Rectangle 488"/>
          <p:cNvSpPr/>
          <p:nvPr/>
        </p:nvSpPr>
        <p:spPr>
          <a:xfrm>
            <a:off x="1676400" y="53340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0" name="Rectangle 489"/>
          <p:cNvSpPr/>
          <p:nvPr/>
        </p:nvSpPr>
        <p:spPr>
          <a:xfrm>
            <a:off x="1828800" y="53340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1" name="Rectangle 490"/>
          <p:cNvSpPr/>
          <p:nvPr/>
        </p:nvSpPr>
        <p:spPr>
          <a:xfrm>
            <a:off x="1981200" y="5334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2" name="Rectangle 491"/>
          <p:cNvSpPr/>
          <p:nvPr/>
        </p:nvSpPr>
        <p:spPr>
          <a:xfrm>
            <a:off x="2133600" y="5334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3" name="Rectangle 492"/>
          <p:cNvSpPr/>
          <p:nvPr/>
        </p:nvSpPr>
        <p:spPr>
          <a:xfrm>
            <a:off x="2286000" y="5334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4" name="Rectangle 493"/>
          <p:cNvSpPr/>
          <p:nvPr/>
        </p:nvSpPr>
        <p:spPr>
          <a:xfrm>
            <a:off x="2438400" y="5334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5" name="Rectangle 494"/>
          <p:cNvSpPr/>
          <p:nvPr/>
        </p:nvSpPr>
        <p:spPr>
          <a:xfrm>
            <a:off x="2590800" y="5334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6" name="Rectangle 495"/>
          <p:cNvSpPr/>
          <p:nvPr/>
        </p:nvSpPr>
        <p:spPr>
          <a:xfrm>
            <a:off x="2743200" y="5334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7" name="Rectangle 496"/>
          <p:cNvSpPr/>
          <p:nvPr/>
        </p:nvSpPr>
        <p:spPr>
          <a:xfrm>
            <a:off x="2895600" y="5334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8" name="Rectangle 497"/>
          <p:cNvSpPr/>
          <p:nvPr/>
        </p:nvSpPr>
        <p:spPr>
          <a:xfrm>
            <a:off x="3048000" y="5334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9" name="Rectangle 498"/>
          <p:cNvSpPr/>
          <p:nvPr/>
        </p:nvSpPr>
        <p:spPr>
          <a:xfrm>
            <a:off x="3200400" y="5334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0" name="Rectangle 499"/>
          <p:cNvSpPr/>
          <p:nvPr/>
        </p:nvSpPr>
        <p:spPr>
          <a:xfrm>
            <a:off x="3352800" y="5334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1" name="Rectangle 500"/>
          <p:cNvSpPr/>
          <p:nvPr/>
        </p:nvSpPr>
        <p:spPr>
          <a:xfrm>
            <a:off x="3505200" y="5334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2" name="Rectangle 501"/>
          <p:cNvSpPr/>
          <p:nvPr/>
        </p:nvSpPr>
        <p:spPr>
          <a:xfrm>
            <a:off x="3657600" y="5334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3" name="Rectangle 502"/>
          <p:cNvSpPr/>
          <p:nvPr/>
        </p:nvSpPr>
        <p:spPr>
          <a:xfrm>
            <a:off x="3810000" y="5334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4" name="Rectangle 503"/>
          <p:cNvSpPr/>
          <p:nvPr/>
        </p:nvSpPr>
        <p:spPr>
          <a:xfrm>
            <a:off x="3962400" y="5334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5" name="Rectangle 504"/>
          <p:cNvSpPr/>
          <p:nvPr/>
        </p:nvSpPr>
        <p:spPr>
          <a:xfrm>
            <a:off x="4114800" y="5334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6" name="Rectangle 505"/>
          <p:cNvSpPr/>
          <p:nvPr/>
        </p:nvSpPr>
        <p:spPr>
          <a:xfrm>
            <a:off x="4267200" y="5334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7" name="Rectangle 506"/>
          <p:cNvSpPr/>
          <p:nvPr/>
        </p:nvSpPr>
        <p:spPr>
          <a:xfrm>
            <a:off x="4419600" y="5334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8" name="Rectangle 507"/>
          <p:cNvSpPr/>
          <p:nvPr/>
        </p:nvSpPr>
        <p:spPr>
          <a:xfrm>
            <a:off x="4572000" y="5334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9" name="Rectangle 508"/>
          <p:cNvSpPr/>
          <p:nvPr/>
        </p:nvSpPr>
        <p:spPr>
          <a:xfrm>
            <a:off x="4724400" y="53340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4" name="Rectangle 523"/>
          <p:cNvSpPr/>
          <p:nvPr/>
        </p:nvSpPr>
        <p:spPr>
          <a:xfrm>
            <a:off x="2133600" y="5943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5" name="Rectangle 524"/>
          <p:cNvSpPr/>
          <p:nvPr/>
        </p:nvSpPr>
        <p:spPr>
          <a:xfrm>
            <a:off x="2286000" y="5943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6" name="Rectangle 525"/>
          <p:cNvSpPr/>
          <p:nvPr/>
        </p:nvSpPr>
        <p:spPr>
          <a:xfrm>
            <a:off x="2438400" y="5943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7" name="Rectangle 526"/>
          <p:cNvSpPr/>
          <p:nvPr/>
        </p:nvSpPr>
        <p:spPr>
          <a:xfrm>
            <a:off x="2590800" y="5943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8" name="Rectangle 527"/>
          <p:cNvSpPr/>
          <p:nvPr/>
        </p:nvSpPr>
        <p:spPr>
          <a:xfrm>
            <a:off x="2743200" y="5943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9" name="Rectangle 528"/>
          <p:cNvSpPr/>
          <p:nvPr/>
        </p:nvSpPr>
        <p:spPr>
          <a:xfrm>
            <a:off x="2895600" y="5943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0" name="Rectangle 529"/>
          <p:cNvSpPr/>
          <p:nvPr/>
        </p:nvSpPr>
        <p:spPr>
          <a:xfrm>
            <a:off x="3048000" y="5943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1" name="Rectangle 530"/>
          <p:cNvSpPr/>
          <p:nvPr/>
        </p:nvSpPr>
        <p:spPr>
          <a:xfrm>
            <a:off x="3200400" y="5943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2" name="Rectangle 531"/>
          <p:cNvSpPr/>
          <p:nvPr/>
        </p:nvSpPr>
        <p:spPr>
          <a:xfrm>
            <a:off x="3352800" y="5943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3" name="Rectangle 532"/>
          <p:cNvSpPr/>
          <p:nvPr/>
        </p:nvSpPr>
        <p:spPr>
          <a:xfrm>
            <a:off x="3505200" y="5943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4" name="Rectangle 533"/>
          <p:cNvSpPr/>
          <p:nvPr/>
        </p:nvSpPr>
        <p:spPr>
          <a:xfrm>
            <a:off x="3657600" y="5943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5" name="Rectangle 534"/>
          <p:cNvSpPr/>
          <p:nvPr/>
        </p:nvSpPr>
        <p:spPr>
          <a:xfrm>
            <a:off x="3810000" y="5943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6" name="Rectangle 535"/>
          <p:cNvSpPr/>
          <p:nvPr/>
        </p:nvSpPr>
        <p:spPr>
          <a:xfrm>
            <a:off x="3962400" y="5943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7" name="Rectangle 536"/>
          <p:cNvSpPr/>
          <p:nvPr/>
        </p:nvSpPr>
        <p:spPr>
          <a:xfrm>
            <a:off x="4114800" y="5943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8" name="Rectangle 547"/>
          <p:cNvSpPr/>
          <p:nvPr/>
        </p:nvSpPr>
        <p:spPr>
          <a:xfrm>
            <a:off x="381000" y="19050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9" name="Rectangle 548"/>
          <p:cNvSpPr/>
          <p:nvPr/>
        </p:nvSpPr>
        <p:spPr>
          <a:xfrm>
            <a:off x="381000" y="21336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0" name="Rectangle 549"/>
          <p:cNvSpPr/>
          <p:nvPr/>
        </p:nvSpPr>
        <p:spPr>
          <a:xfrm>
            <a:off x="381000" y="23622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1" name="Rectangle 550"/>
          <p:cNvSpPr/>
          <p:nvPr/>
        </p:nvSpPr>
        <p:spPr>
          <a:xfrm>
            <a:off x="381000" y="25908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2" name="Rectangle 551"/>
          <p:cNvSpPr/>
          <p:nvPr/>
        </p:nvSpPr>
        <p:spPr>
          <a:xfrm>
            <a:off x="381000" y="28194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3" name="Rectangle 552"/>
          <p:cNvSpPr/>
          <p:nvPr/>
        </p:nvSpPr>
        <p:spPr>
          <a:xfrm>
            <a:off x="381000" y="30480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4" name="Rectangle 553"/>
          <p:cNvSpPr/>
          <p:nvPr/>
        </p:nvSpPr>
        <p:spPr>
          <a:xfrm>
            <a:off x="381000" y="32766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5" name="Rectangle 554"/>
          <p:cNvSpPr/>
          <p:nvPr/>
        </p:nvSpPr>
        <p:spPr>
          <a:xfrm>
            <a:off x="381000" y="35052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6" name="Rectangle 555"/>
          <p:cNvSpPr/>
          <p:nvPr/>
        </p:nvSpPr>
        <p:spPr>
          <a:xfrm>
            <a:off x="381000" y="37338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7" name="Rectangle 556"/>
          <p:cNvSpPr/>
          <p:nvPr/>
        </p:nvSpPr>
        <p:spPr>
          <a:xfrm>
            <a:off x="381000" y="39624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8" name="Rectangle 557"/>
          <p:cNvSpPr/>
          <p:nvPr/>
        </p:nvSpPr>
        <p:spPr>
          <a:xfrm>
            <a:off x="381000" y="41910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9" name="Rectangle 558"/>
          <p:cNvSpPr/>
          <p:nvPr/>
        </p:nvSpPr>
        <p:spPr>
          <a:xfrm>
            <a:off x="381000" y="44196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0" name="Rectangle 559"/>
          <p:cNvSpPr/>
          <p:nvPr/>
        </p:nvSpPr>
        <p:spPr>
          <a:xfrm>
            <a:off x="381000" y="46482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1" name="Rectangle 560"/>
          <p:cNvSpPr/>
          <p:nvPr/>
        </p:nvSpPr>
        <p:spPr>
          <a:xfrm>
            <a:off x="381000" y="48768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2" name="Rectangle 561"/>
          <p:cNvSpPr/>
          <p:nvPr/>
        </p:nvSpPr>
        <p:spPr>
          <a:xfrm>
            <a:off x="381000" y="51054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3" name="Rectangle 562"/>
          <p:cNvSpPr/>
          <p:nvPr/>
        </p:nvSpPr>
        <p:spPr>
          <a:xfrm>
            <a:off x="381000" y="53340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4" name="Rectangle 563"/>
          <p:cNvSpPr/>
          <p:nvPr/>
        </p:nvSpPr>
        <p:spPr>
          <a:xfrm>
            <a:off x="1219200" y="37338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5" name="Rectangle 564"/>
          <p:cNvSpPr/>
          <p:nvPr/>
        </p:nvSpPr>
        <p:spPr>
          <a:xfrm>
            <a:off x="1371600" y="39624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6" name="Rectangle 565"/>
          <p:cNvSpPr/>
          <p:nvPr/>
        </p:nvSpPr>
        <p:spPr>
          <a:xfrm>
            <a:off x="1524000" y="41910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7" name="Rectangle 566"/>
          <p:cNvSpPr/>
          <p:nvPr/>
        </p:nvSpPr>
        <p:spPr>
          <a:xfrm>
            <a:off x="1676400" y="44196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8" name="Rectangle 567"/>
          <p:cNvSpPr/>
          <p:nvPr/>
        </p:nvSpPr>
        <p:spPr>
          <a:xfrm>
            <a:off x="1828800" y="46482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9" name="Rectangle 568"/>
          <p:cNvSpPr/>
          <p:nvPr/>
        </p:nvSpPr>
        <p:spPr>
          <a:xfrm>
            <a:off x="1981200" y="48768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0" name="Rectangle 569"/>
          <p:cNvSpPr/>
          <p:nvPr/>
        </p:nvSpPr>
        <p:spPr>
          <a:xfrm>
            <a:off x="1371600" y="35052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1" name="Rectangle 570"/>
          <p:cNvSpPr/>
          <p:nvPr/>
        </p:nvSpPr>
        <p:spPr>
          <a:xfrm>
            <a:off x="1524000" y="37338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2" name="Rectangle 571"/>
          <p:cNvSpPr/>
          <p:nvPr/>
        </p:nvSpPr>
        <p:spPr>
          <a:xfrm>
            <a:off x="1676400" y="39624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3" name="Rectangle 572"/>
          <p:cNvSpPr/>
          <p:nvPr/>
        </p:nvSpPr>
        <p:spPr>
          <a:xfrm>
            <a:off x="1828800" y="41910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4" name="Rectangle 573"/>
          <p:cNvSpPr/>
          <p:nvPr/>
        </p:nvSpPr>
        <p:spPr>
          <a:xfrm>
            <a:off x="1981200" y="44196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5" name="Rectangle 574"/>
          <p:cNvSpPr/>
          <p:nvPr/>
        </p:nvSpPr>
        <p:spPr>
          <a:xfrm>
            <a:off x="2133600" y="46482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6" name="Rectangle 575"/>
          <p:cNvSpPr/>
          <p:nvPr/>
        </p:nvSpPr>
        <p:spPr>
          <a:xfrm>
            <a:off x="1524000" y="32766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7" name="Rectangle 576"/>
          <p:cNvSpPr/>
          <p:nvPr/>
        </p:nvSpPr>
        <p:spPr>
          <a:xfrm>
            <a:off x="1676400" y="35052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8" name="Rectangle 577"/>
          <p:cNvSpPr/>
          <p:nvPr/>
        </p:nvSpPr>
        <p:spPr>
          <a:xfrm>
            <a:off x="1828800" y="37338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9" name="Rectangle 578"/>
          <p:cNvSpPr/>
          <p:nvPr/>
        </p:nvSpPr>
        <p:spPr>
          <a:xfrm>
            <a:off x="1981200" y="39624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0" name="Rectangle 579"/>
          <p:cNvSpPr/>
          <p:nvPr/>
        </p:nvSpPr>
        <p:spPr>
          <a:xfrm>
            <a:off x="2133600" y="41910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1" name="Rectangle 580"/>
          <p:cNvSpPr/>
          <p:nvPr/>
        </p:nvSpPr>
        <p:spPr>
          <a:xfrm>
            <a:off x="2286000" y="44196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2" name="Rectangle 581"/>
          <p:cNvSpPr/>
          <p:nvPr/>
        </p:nvSpPr>
        <p:spPr>
          <a:xfrm>
            <a:off x="1676400" y="3048000"/>
            <a:ext cx="152400" cy="2286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3" name="Rectangle 582"/>
          <p:cNvSpPr/>
          <p:nvPr/>
        </p:nvSpPr>
        <p:spPr>
          <a:xfrm>
            <a:off x="1828800" y="3276600"/>
            <a:ext cx="152400" cy="2286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4" name="Rectangle 583"/>
          <p:cNvSpPr/>
          <p:nvPr/>
        </p:nvSpPr>
        <p:spPr>
          <a:xfrm>
            <a:off x="1981200" y="3505200"/>
            <a:ext cx="152400" cy="2286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5" name="Rectangle 584"/>
          <p:cNvSpPr/>
          <p:nvPr/>
        </p:nvSpPr>
        <p:spPr>
          <a:xfrm>
            <a:off x="2133600" y="3733800"/>
            <a:ext cx="152400" cy="2286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6" name="Rectangle 585"/>
          <p:cNvSpPr/>
          <p:nvPr/>
        </p:nvSpPr>
        <p:spPr>
          <a:xfrm>
            <a:off x="2286000" y="3962400"/>
            <a:ext cx="152400" cy="2286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7" name="Rectangle 586"/>
          <p:cNvSpPr/>
          <p:nvPr/>
        </p:nvSpPr>
        <p:spPr>
          <a:xfrm>
            <a:off x="2438400" y="4191000"/>
            <a:ext cx="152400" cy="2286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8" name="Rectangle 587"/>
          <p:cNvSpPr/>
          <p:nvPr/>
        </p:nvSpPr>
        <p:spPr>
          <a:xfrm>
            <a:off x="1828800" y="28194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9" name="Rectangle 588"/>
          <p:cNvSpPr/>
          <p:nvPr/>
        </p:nvSpPr>
        <p:spPr>
          <a:xfrm>
            <a:off x="1981200" y="30480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0" name="Rectangle 589"/>
          <p:cNvSpPr/>
          <p:nvPr/>
        </p:nvSpPr>
        <p:spPr>
          <a:xfrm>
            <a:off x="2133600" y="32766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1" name="Rectangle 590"/>
          <p:cNvSpPr/>
          <p:nvPr/>
        </p:nvSpPr>
        <p:spPr>
          <a:xfrm>
            <a:off x="2286000" y="35052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2" name="Rectangle 591"/>
          <p:cNvSpPr/>
          <p:nvPr/>
        </p:nvSpPr>
        <p:spPr>
          <a:xfrm>
            <a:off x="2438400" y="37338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3" name="Rectangle 592"/>
          <p:cNvSpPr/>
          <p:nvPr/>
        </p:nvSpPr>
        <p:spPr>
          <a:xfrm>
            <a:off x="2590800" y="39624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4" name="Rectangle 593"/>
          <p:cNvSpPr/>
          <p:nvPr/>
        </p:nvSpPr>
        <p:spPr>
          <a:xfrm>
            <a:off x="1981200" y="25908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5" name="Rectangle 594"/>
          <p:cNvSpPr/>
          <p:nvPr/>
        </p:nvSpPr>
        <p:spPr>
          <a:xfrm>
            <a:off x="2133600" y="28194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6" name="Rectangle 595"/>
          <p:cNvSpPr/>
          <p:nvPr/>
        </p:nvSpPr>
        <p:spPr>
          <a:xfrm>
            <a:off x="2286000" y="30480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7" name="Rectangle 596"/>
          <p:cNvSpPr/>
          <p:nvPr/>
        </p:nvSpPr>
        <p:spPr>
          <a:xfrm>
            <a:off x="2438400" y="32766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8" name="Rectangle 597"/>
          <p:cNvSpPr/>
          <p:nvPr/>
        </p:nvSpPr>
        <p:spPr>
          <a:xfrm>
            <a:off x="2590800" y="35052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9" name="Rectangle 598"/>
          <p:cNvSpPr/>
          <p:nvPr/>
        </p:nvSpPr>
        <p:spPr>
          <a:xfrm>
            <a:off x="2743200" y="37338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0" name="Rectangle 599"/>
          <p:cNvSpPr/>
          <p:nvPr/>
        </p:nvSpPr>
        <p:spPr>
          <a:xfrm>
            <a:off x="2133600" y="23622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1" name="Rectangle 600"/>
          <p:cNvSpPr/>
          <p:nvPr/>
        </p:nvSpPr>
        <p:spPr>
          <a:xfrm>
            <a:off x="2286000" y="25908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2" name="Rectangle 601"/>
          <p:cNvSpPr/>
          <p:nvPr/>
        </p:nvSpPr>
        <p:spPr>
          <a:xfrm>
            <a:off x="2438400" y="28194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3" name="Rectangle 602"/>
          <p:cNvSpPr/>
          <p:nvPr/>
        </p:nvSpPr>
        <p:spPr>
          <a:xfrm>
            <a:off x="2590800" y="30480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4" name="Rectangle 603"/>
          <p:cNvSpPr/>
          <p:nvPr/>
        </p:nvSpPr>
        <p:spPr>
          <a:xfrm>
            <a:off x="2743200" y="32766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5" name="Rectangle 604"/>
          <p:cNvSpPr/>
          <p:nvPr/>
        </p:nvSpPr>
        <p:spPr>
          <a:xfrm>
            <a:off x="2895600" y="35052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6" name="Rectangle 605"/>
          <p:cNvSpPr/>
          <p:nvPr/>
        </p:nvSpPr>
        <p:spPr>
          <a:xfrm>
            <a:off x="2286000" y="21336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7" name="Rectangle 606"/>
          <p:cNvSpPr/>
          <p:nvPr/>
        </p:nvSpPr>
        <p:spPr>
          <a:xfrm>
            <a:off x="2438400" y="23622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8" name="Rectangle 607"/>
          <p:cNvSpPr/>
          <p:nvPr/>
        </p:nvSpPr>
        <p:spPr>
          <a:xfrm>
            <a:off x="2590800" y="25908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9" name="Rectangle 608"/>
          <p:cNvSpPr/>
          <p:nvPr/>
        </p:nvSpPr>
        <p:spPr>
          <a:xfrm>
            <a:off x="2743200" y="28194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0" name="Rectangle 609"/>
          <p:cNvSpPr/>
          <p:nvPr/>
        </p:nvSpPr>
        <p:spPr>
          <a:xfrm>
            <a:off x="2895600" y="30480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1" name="Rectangle 610"/>
          <p:cNvSpPr/>
          <p:nvPr/>
        </p:nvSpPr>
        <p:spPr>
          <a:xfrm>
            <a:off x="3048000" y="32766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2" name="Rectangle 611"/>
          <p:cNvSpPr/>
          <p:nvPr/>
        </p:nvSpPr>
        <p:spPr>
          <a:xfrm>
            <a:off x="2438400" y="19050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3" name="Rectangle 612"/>
          <p:cNvSpPr/>
          <p:nvPr/>
        </p:nvSpPr>
        <p:spPr>
          <a:xfrm>
            <a:off x="2590800" y="21336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4" name="Rectangle 613"/>
          <p:cNvSpPr/>
          <p:nvPr/>
        </p:nvSpPr>
        <p:spPr>
          <a:xfrm>
            <a:off x="2743200" y="23622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5" name="Rectangle 614"/>
          <p:cNvSpPr/>
          <p:nvPr/>
        </p:nvSpPr>
        <p:spPr>
          <a:xfrm>
            <a:off x="2895600" y="25908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6" name="Rectangle 615"/>
          <p:cNvSpPr/>
          <p:nvPr/>
        </p:nvSpPr>
        <p:spPr>
          <a:xfrm>
            <a:off x="3048000" y="28194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7" name="Rectangle 616"/>
          <p:cNvSpPr/>
          <p:nvPr/>
        </p:nvSpPr>
        <p:spPr>
          <a:xfrm>
            <a:off x="3200400" y="30480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9" name="Rectangle 618"/>
          <p:cNvSpPr/>
          <p:nvPr/>
        </p:nvSpPr>
        <p:spPr>
          <a:xfrm>
            <a:off x="2743200" y="19050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0" name="Rectangle 619"/>
          <p:cNvSpPr/>
          <p:nvPr/>
        </p:nvSpPr>
        <p:spPr>
          <a:xfrm>
            <a:off x="2895600" y="21336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1" name="Rectangle 620"/>
          <p:cNvSpPr/>
          <p:nvPr/>
        </p:nvSpPr>
        <p:spPr>
          <a:xfrm>
            <a:off x="3048000" y="23622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2" name="Rectangle 621"/>
          <p:cNvSpPr/>
          <p:nvPr/>
        </p:nvSpPr>
        <p:spPr>
          <a:xfrm>
            <a:off x="3200400" y="25908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3" name="Rectangle 622"/>
          <p:cNvSpPr/>
          <p:nvPr/>
        </p:nvSpPr>
        <p:spPr>
          <a:xfrm>
            <a:off x="3352800" y="28194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6" name="Rectangle 625"/>
          <p:cNvSpPr/>
          <p:nvPr/>
        </p:nvSpPr>
        <p:spPr>
          <a:xfrm>
            <a:off x="3048000" y="19050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7" name="Rectangle 626"/>
          <p:cNvSpPr/>
          <p:nvPr/>
        </p:nvSpPr>
        <p:spPr>
          <a:xfrm>
            <a:off x="3200400" y="21336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8" name="Rectangle 627"/>
          <p:cNvSpPr/>
          <p:nvPr/>
        </p:nvSpPr>
        <p:spPr>
          <a:xfrm>
            <a:off x="3352800" y="23622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9" name="Rectangle 628"/>
          <p:cNvSpPr/>
          <p:nvPr/>
        </p:nvSpPr>
        <p:spPr>
          <a:xfrm>
            <a:off x="3505200" y="25908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5" name="Rectangle 644"/>
          <p:cNvSpPr/>
          <p:nvPr/>
        </p:nvSpPr>
        <p:spPr>
          <a:xfrm>
            <a:off x="3352800" y="19050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6" name="Rectangle 645"/>
          <p:cNvSpPr/>
          <p:nvPr/>
        </p:nvSpPr>
        <p:spPr>
          <a:xfrm>
            <a:off x="3505200" y="21336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7" name="Rectangle 646"/>
          <p:cNvSpPr/>
          <p:nvPr/>
        </p:nvSpPr>
        <p:spPr>
          <a:xfrm>
            <a:off x="3657600" y="23622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2" name="Rectangle 651"/>
          <p:cNvSpPr/>
          <p:nvPr/>
        </p:nvSpPr>
        <p:spPr>
          <a:xfrm>
            <a:off x="3657600" y="19050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3" name="Rectangle 652"/>
          <p:cNvSpPr/>
          <p:nvPr/>
        </p:nvSpPr>
        <p:spPr>
          <a:xfrm>
            <a:off x="3810000" y="21336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9" name="Rectangle 658"/>
          <p:cNvSpPr/>
          <p:nvPr/>
        </p:nvSpPr>
        <p:spPr>
          <a:xfrm>
            <a:off x="3962400" y="19050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6" name="Rectangle 665"/>
          <p:cNvSpPr/>
          <p:nvPr/>
        </p:nvSpPr>
        <p:spPr>
          <a:xfrm>
            <a:off x="914400" y="46482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7" name="Rectangle 666"/>
          <p:cNvSpPr/>
          <p:nvPr/>
        </p:nvSpPr>
        <p:spPr>
          <a:xfrm>
            <a:off x="1066800" y="48768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8" name="Rectangle 667"/>
          <p:cNvSpPr/>
          <p:nvPr/>
        </p:nvSpPr>
        <p:spPr>
          <a:xfrm>
            <a:off x="1219200" y="51054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9" name="Rectangle 668"/>
          <p:cNvSpPr/>
          <p:nvPr/>
        </p:nvSpPr>
        <p:spPr>
          <a:xfrm>
            <a:off x="1371600" y="53340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2" name="Rectangle 671"/>
          <p:cNvSpPr/>
          <p:nvPr/>
        </p:nvSpPr>
        <p:spPr>
          <a:xfrm>
            <a:off x="914400" y="51054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3" name="Rectangle 672"/>
          <p:cNvSpPr/>
          <p:nvPr/>
        </p:nvSpPr>
        <p:spPr>
          <a:xfrm>
            <a:off x="1066800" y="53340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4" name="Rectangle 673"/>
          <p:cNvSpPr/>
          <p:nvPr/>
        </p:nvSpPr>
        <p:spPr>
          <a:xfrm>
            <a:off x="1219200" y="39624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5" name="Rectangle 674"/>
          <p:cNvSpPr/>
          <p:nvPr/>
        </p:nvSpPr>
        <p:spPr>
          <a:xfrm>
            <a:off x="1371600" y="41910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6" name="Rectangle 675"/>
          <p:cNvSpPr/>
          <p:nvPr/>
        </p:nvSpPr>
        <p:spPr>
          <a:xfrm>
            <a:off x="1524000" y="44196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7" name="Rectangle 676"/>
          <p:cNvSpPr/>
          <p:nvPr/>
        </p:nvSpPr>
        <p:spPr>
          <a:xfrm>
            <a:off x="1676400" y="46482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8" name="Rectangle 677"/>
          <p:cNvSpPr/>
          <p:nvPr/>
        </p:nvSpPr>
        <p:spPr>
          <a:xfrm>
            <a:off x="1828800" y="48768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9" name="Rectangle 678"/>
          <p:cNvSpPr/>
          <p:nvPr/>
        </p:nvSpPr>
        <p:spPr>
          <a:xfrm>
            <a:off x="1981200" y="51054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0" name="Rectangle 679"/>
          <p:cNvSpPr/>
          <p:nvPr/>
        </p:nvSpPr>
        <p:spPr>
          <a:xfrm>
            <a:off x="1371600" y="37338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1" name="Rectangle 680"/>
          <p:cNvSpPr/>
          <p:nvPr/>
        </p:nvSpPr>
        <p:spPr>
          <a:xfrm>
            <a:off x="1524000" y="39624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2" name="Rectangle 681"/>
          <p:cNvSpPr/>
          <p:nvPr/>
        </p:nvSpPr>
        <p:spPr>
          <a:xfrm>
            <a:off x="1676400" y="41910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3" name="Rectangle 682"/>
          <p:cNvSpPr/>
          <p:nvPr/>
        </p:nvSpPr>
        <p:spPr>
          <a:xfrm>
            <a:off x="1828800" y="44196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4" name="Rectangle 683"/>
          <p:cNvSpPr/>
          <p:nvPr/>
        </p:nvSpPr>
        <p:spPr>
          <a:xfrm>
            <a:off x="1981200" y="46482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5" name="Rectangle 684"/>
          <p:cNvSpPr/>
          <p:nvPr/>
        </p:nvSpPr>
        <p:spPr>
          <a:xfrm>
            <a:off x="2133600" y="48768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6" name="Rectangle 685"/>
          <p:cNvSpPr/>
          <p:nvPr/>
        </p:nvSpPr>
        <p:spPr>
          <a:xfrm>
            <a:off x="1524000" y="35052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7" name="Rectangle 686"/>
          <p:cNvSpPr/>
          <p:nvPr/>
        </p:nvSpPr>
        <p:spPr>
          <a:xfrm>
            <a:off x="1676400" y="37338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8" name="Rectangle 687"/>
          <p:cNvSpPr/>
          <p:nvPr/>
        </p:nvSpPr>
        <p:spPr>
          <a:xfrm>
            <a:off x="1828800" y="39624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9" name="Rectangle 688"/>
          <p:cNvSpPr/>
          <p:nvPr/>
        </p:nvSpPr>
        <p:spPr>
          <a:xfrm>
            <a:off x="1981200" y="41910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0" name="Rectangle 689"/>
          <p:cNvSpPr/>
          <p:nvPr/>
        </p:nvSpPr>
        <p:spPr>
          <a:xfrm>
            <a:off x="2133600" y="44196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1" name="Rectangle 690"/>
          <p:cNvSpPr/>
          <p:nvPr/>
        </p:nvSpPr>
        <p:spPr>
          <a:xfrm>
            <a:off x="2286000" y="46482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4" name="Rectangle 703"/>
          <p:cNvSpPr/>
          <p:nvPr/>
        </p:nvSpPr>
        <p:spPr>
          <a:xfrm>
            <a:off x="1676400" y="32766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5" name="Rectangle 704"/>
          <p:cNvSpPr/>
          <p:nvPr/>
        </p:nvSpPr>
        <p:spPr>
          <a:xfrm>
            <a:off x="1828800" y="35052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6" name="Rectangle 705"/>
          <p:cNvSpPr/>
          <p:nvPr/>
        </p:nvSpPr>
        <p:spPr>
          <a:xfrm>
            <a:off x="1981200" y="37338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7" name="Rectangle 706"/>
          <p:cNvSpPr/>
          <p:nvPr/>
        </p:nvSpPr>
        <p:spPr>
          <a:xfrm>
            <a:off x="2133600" y="39624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8" name="Rectangle 707"/>
          <p:cNvSpPr/>
          <p:nvPr/>
        </p:nvSpPr>
        <p:spPr>
          <a:xfrm>
            <a:off x="2286000" y="41910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9" name="Rectangle 708"/>
          <p:cNvSpPr/>
          <p:nvPr/>
        </p:nvSpPr>
        <p:spPr>
          <a:xfrm>
            <a:off x="2438400" y="44196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0" name="Rectangle 709"/>
          <p:cNvSpPr/>
          <p:nvPr/>
        </p:nvSpPr>
        <p:spPr>
          <a:xfrm>
            <a:off x="1828800" y="30480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1" name="Rectangle 710"/>
          <p:cNvSpPr/>
          <p:nvPr/>
        </p:nvSpPr>
        <p:spPr>
          <a:xfrm>
            <a:off x="1981200" y="32766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2" name="Rectangle 711"/>
          <p:cNvSpPr/>
          <p:nvPr/>
        </p:nvSpPr>
        <p:spPr>
          <a:xfrm>
            <a:off x="2133600" y="35052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3" name="Rectangle 712"/>
          <p:cNvSpPr/>
          <p:nvPr/>
        </p:nvSpPr>
        <p:spPr>
          <a:xfrm>
            <a:off x="2286000" y="37338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4" name="Rectangle 713"/>
          <p:cNvSpPr/>
          <p:nvPr/>
        </p:nvSpPr>
        <p:spPr>
          <a:xfrm>
            <a:off x="2438400" y="39624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5" name="Rectangle 714"/>
          <p:cNvSpPr/>
          <p:nvPr/>
        </p:nvSpPr>
        <p:spPr>
          <a:xfrm>
            <a:off x="2590800" y="41910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6" name="Rectangle 715"/>
          <p:cNvSpPr/>
          <p:nvPr/>
        </p:nvSpPr>
        <p:spPr>
          <a:xfrm>
            <a:off x="1981200" y="28194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" name="Rectangle 716"/>
          <p:cNvSpPr/>
          <p:nvPr/>
        </p:nvSpPr>
        <p:spPr>
          <a:xfrm>
            <a:off x="2133600" y="30480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8" name="Rectangle 717"/>
          <p:cNvSpPr/>
          <p:nvPr/>
        </p:nvSpPr>
        <p:spPr>
          <a:xfrm>
            <a:off x="2286000" y="32766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9" name="Rectangle 718"/>
          <p:cNvSpPr/>
          <p:nvPr/>
        </p:nvSpPr>
        <p:spPr>
          <a:xfrm>
            <a:off x="2438400" y="35052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" name="Rectangle 719"/>
          <p:cNvSpPr/>
          <p:nvPr/>
        </p:nvSpPr>
        <p:spPr>
          <a:xfrm>
            <a:off x="2590800" y="37338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1" name="Rectangle 720"/>
          <p:cNvSpPr/>
          <p:nvPr/>
        </p:nvSpPr>
        <p:spPr>
          <a:xfrm>
            <a:off x="2743200" y="39624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2" name="Rectangle 721"/>
          <p:cNvSpPr/>
          <p:nvPr/>
        </p:nvSpPr>
        <p:spPr>
          <a:xfrm>
            <a:off x="2133600" y="25908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3" name="Rectangle 722"/>
          <p:cNvSpPr/>
          <p:nvPr/>
        </p:nvSpPr>
        <p:spPr>
          <a:xfrm>
            <a:off x="2286000" y="28194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4" name="Rectangle 723"/>
          <p:cNvSpPr/>
          <p:nvPr/>
        </p:nvSpPr>
        <p:spPr>
          <a:xfrm>
            <a:off x="2438400" y="30480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5" name="Rectangle 724"/>
          <p:cNvSpPr/>
          <p:nvPr/>
        </p:nvSpPr>
        <p:spPr>
          <a:xfrm>
            <a:off x="2590800" y="32766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6" name="Rectangle 725"/>
          <p:cNvSpPr/>
          <p:nvPr/>
        </p:nvSpPr>
        <p:spPr>
          <a:xfrm>
            <a:off x="2743200" y="35052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7" name="Rectangle 726"/>
          <p:cNvSpPr/>
          <p:nvPr/>
        </p:nvSpPr>
        <p:spPr>
          <a:xfrm>
            <a:off x="2895600" y="37338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8" name="Rectangle 727"/>
          <p:cNvSpPr/>
          <p:nvPr/>
        </p:nvSpPr>
        <p:spPr>
          <a:xfrm>
            <a:off x="2286000" y="23622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9" name="Rectangle 728"/>
          <p:cNvSpPr/>
          <p:nvPr/>
        </p:nvSpPr>
        <p:spPr>
          <a:xfrm>
            <a:off x="2438400" y="25908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0" name="Rectangle 729"/>
          <p:cNvSpPr/>
          <p:nvPr/>
        </p:nvSpPr>
        <p:spPr>
          <a:xfrm>
            <a:off x="2590800" y="28194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1" name="Rectangle 730"/>
          <p:cNvSpPr/>
          <p:nvPr/>
        </p:nvSpPr>
        <p:spPr>
          <a:xfrm>
            <a:off x="2743200" y="30480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2" name="Rectangle 731"/>
          <p:cNvSpPr/>
          <p:nvPr/>
        </p:nvSpPr>
        <p:spPr>
          <a:xfrm>
            <a:off x="2895600" y="32766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3" name="Rectangle 732"/>
          <p:cNvSpPr/>
          <p:nvPr/>
        </p:nvSpPr>
        <p:spPr>
          <a:xfrm>
            <a:off x="3048000" y="35052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4" name="Rectangle 733"/>
          <p:cNvSpPr/>
          <p:nvPr/>
        </p:nvSpPr>
        <p:spPr>
          <a:xfrm>
            <a:off x="2438400" y="21336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5" name="Rectangle 734"/>
          <p:cNvSpPr/>
          <p:nvPr/>
        </p:nvSpPr>
        <p:spPr>
          <a:xfrm>
            <a:off x="2590800" y="23622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6" name="Rectangle 735"/>
          <p:cNvSpPr/>
          <p:nvPr/>
        </p:nvSpPr>
        <p:spPr>
          <a:xfrm>
            <a:off x="2743200" y="25908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7" name="Rectangle 736"/>
          <p:cNvSpPr/>
          <p:nvPr/>
        </p:nvSpPr>
        <p:spPr>
          <a:xfrm>
            <a:off x="2895600" y="28194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8" name="Rectangle 737"/>
          <p:cNvSpPr/>
          <p:nvPr/>
        </p:nvSpPr>
        <p:spPr>
          <a:xfrm>
            <a:off x="3048000" y="30480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9" name="Rectangle 738"/>
          <p:cNvSpPr/>
          <p:nvPr/>
        </p:nvSpPr>
        <p:spPr>
          <a:xfrm>
            <a:off x="3200400" y="32766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0" name="Rectangle 739"/>
          <p:cNvSpPr/>
          <p:nvPr/>
        </p:nvSpPr>
        <p:spPr>
          <a:xfrm>
            <a:off x="2590800" y="19050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1" name="Rectangle 740"/>
          <p:cNvSpPr/>
          <p:nvPr/>
        </p:nvSpPr>
        <p:spPr>
          <a:xfrm>
            <a:off x="2743200" y="21336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2" name="Rectangle 741"/>
          <p:cNvSpPr/>
          <p:nvPr/>
        </p:nvSpPr>
        <p:spPr>
          <a:xfrm>
            <a:off x="2895600" y="23622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3" name="Rectangle 742"/>
          <p:cNvSpPr/>
          <p:nvPr/>
        </p:nvSpPr>
        <p:spPr>
          <a:xfrm>
            <a:off x="3048000" y="25908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4" name="Rectangle 743"/>
          <p:cNvSpPr/>
          <p:nvPr/>
        </p:nvSpPr>
        <p:spPr>
          <a:xfrm>
            <a:off x="3200400" y="28194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5" name="Rectangle 744"/>
          <p:cNvSpPr/>
          <p:nvPr/>
        </p:nvSpPr>
        <p:spPr>
          <a:xfrm>
            <a:off x="3352800" y="30480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7" name="Rectangle 746"/>
          <p:cNvSpPr/>
          <p:nvPr/>
        </p:nvSpPr>
        <p:spPr>
          <a:xfrm>
            <a:off x="2895600" y="19050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8" name="Rectangle 747"/>
          <p:cNvSpPr/>
          <p:nvPr/>
        </p:nvSpPr>
        <p:spPr>
          <a:xfrm>
            <a:off x="3048000" y="21336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9" name="Rectangle 748"/>
          <p:cNvSpPr/>
          <p:nvPr/>
        </p:nvSpPr>
        <p:spPr>
          <a:xfrm>
            <a:off x="3200400" y="23622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0" name="Rectangle 749"/>
          <p:cNvSpPr/>
          <p:nvPr/>
        </p:nvSpPr>
        <p:spPr>
          <a:xfrm>
            <a:off x="3352800" y="25908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1" name="Rectangle 750"/>
          <p:cNvSpPr/>
          <p:nvPr/>
        </p:nvSpPr>
        <p:spPr>
          <a:xfrm>
            <a:off x="3505200" y="28194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4" name="Rectangle 753"/>
          <p:cNvSpPr/>
          <p:nvPr/>
        </p:nvSpPr>
        <p:spPr>
          <a:xfrm>
            <a:off x="3200400" y="19050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5" name="Rectangle 754"/>
          <p:cNvSpPr/>
          <p:nvPr/>
        </p:nvSpPr>
        <p:spPr>
          <a:xfrm>
            <a:off x="3352800" y="21336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6" name="Rectangle 755"/>
          <p:cNvSpPr/>
          <p:nvPr/>
        </p:nvSpPr>
        <p:spPr>
          <a:xfrm>
            <a:off x="3505200" y="23622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7" name="Rectangle 756"/>
          <p:cNvSpPr/>
          <p:nvPr/>
        </p:nvSpPr>
        <p:spPr>
          <a:xfrm>
            <a:off x="3657600" y="25908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1" name="Rectangle 760"/>
          <p:cNvSpPr/>
          <p:nvPr/>
        </p:nvSpPr>
        <p:spPr>
          <a:xfrm>
            <a:off x="3505200" y="19050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2" name="Rectangle 761"/>
          <p:cNvSpPr/>
          <p:nvPr/>
        </p:nvSpPr>
        <p:spPr>
          <a:xfrm>
            <a:off x="3657600" y="21336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3" name="Rectangle 762"/>
          <p:cNvSpPr/>
          <p:nvPr/>
        </p:nvSpPr>
        <p:spPr>
          <a:xfrm>
            <a:off x="3810000" y="23622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8" name="Rectangle 767"/>
          <p:cNvSpPr/>
          <p:nvPr/>
        </p:nvSpPr>
        <p:spPr>
          <a:xfrm>
            <a:off x="3810000" y="19050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9" name="Rectangle 768"/>
          <p:cNvSpPr/>
          <p:nvPr/>
        </p:nvSpPr>
        <p:spPr>
          <a:xfrm>
            <a:off x="3962400" y="21336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5" name="Rectangle 774"/>
          <p:cNvSpPr/>
          <p:nvPr/>
        </p:nvSpPr>
        <p:spPr>
          <a:xfrm>
            <a:off x="4114800" y="19050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2" name="Rectangle 781"/>
          <p:cNvSpPr/>
          <p:nvPr/>
        </p:nvSpPr>
        <p:spPr>
          <a:xfrm>
            <a:off x="914400" y="44196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3" name="Rectangle 782"/>
          <p:cNvSpPr/>
          <p:nvPr/>
        </p:nvSpPr>
        <p:spPr>
          <a:xfrm>
            <a:off x="1066800" y="46482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4" name="Rectangle 783"/>
          <p:cNvSpPr/>
          <p:nvPr/>
        </p:nvSpPr>
        <p:spPr>
          <a:xfrm>
            <a:off x="1219200" y="48768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5" name="Rectangle 784"/>
          <p:cNvSpPr/>
          <p:nvPr/>
        </p:nvSpPr>
        <p:spPr>
          <a:xfrm>
            <a:off x="1371600" y="51054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6" name="Rectangle 785"/>
          <p:cNvSpPr/>
          <p:nvPr/>
        </p:nvSpPr>
        <p:spPr>
          <a:xfrm>
            <a:off x="914400" y="48768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7" name="Rectangle 786"/>
          <p:cNvSpPr/>
          <p:nvPr/>
        </p:nvSpPr>
        <p:spPr>
          <a:xfrm>
            <a:off x="1066800" y="51054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8" name="Rectangle 787"/>
          <p:cNvSpPr/>
          <p:nvPr/>
        </p:nvSpPr>
        <p:spPr>
          <a:xfrm>
            <a:off x="1219200" y="53340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9" name="Rectangle 788"/>
          <p:cNvSpPr/>
          <p:nvPr/>
        </p:nvSpPr>
        <p:spPr>
          <a:xfrm>
            <a:off x="1524000" y="53340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0" name="Rectangle 789"/>
          <p:cNvSpPr/>
          <p:nvPr/>
        </p:nvSpPr>
        <p:spPr>
          <a:xfrm>
            <a:off x="914400" y="53340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1" name="Rectangle 790"/>
          <p:cNvSpPr/>
          <p:nvPr/>
        </p:nvSpPr>
        <p:spPr>
          <a:xfrm>
            <a:off x="1219200" y="1447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2" name="Rectangle 791"/>
          <p:cNvSpPr/>
          <p:nvPr/>
        </p:nvSpPr>
        <p:spPr>
          <a:xfrm>
            <a:off x="1371600" y="1447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3" name="Rectangle 792"/>
          <p:cNvSpPr/>
          <p:nvPr/>
        </p:nvSpPr>
        <p:spPr>
          <a:xfrm>
            <a:off x="1524000" y="1447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4" name="Rectangle 793"/>
          <p:cNvSpPr/>
          <p:nvPr/>
        </p:nvSpPr>
        <p:spPr>
          <a:xfrm>
            <a:off x="1676400" y="1447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5" name="Rectangle 794"/>
          <p:cNvSpPr/>
          <p:nvPr/>
        </p:nvSpPr>
        <p:spPr>
          <a:xfrm>
            <a:off x="1828800" y="1447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6" name="Rectangle 795"/>
          <p:cNvSpPr/>
          <p:nvPr/>
        </p:nvSpPr>
        <p:spPr>
          <a:xfrm>
            <a:off x="1981200" y="1447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7" name="Rectangle 796"/>
          <p:cNvSpPr/>
          <p:nvPr/>
        </p:nvSpPr>
        <p:spPr>
          <a:xfrm>
            <a:off x="2133600" y="1447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8" name="Rectangle 797"/>
          <p:cNvSpPr/>
          <p:nvPr/>
        </p:nvSpPr>
        <p:spPr>
          <a:xfrm>
            <a:off x="2286000" y="1447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9" name="Rectangle 798"/>
          <p:cNvSpPr/>
          <p:nvPr/>
        </p:nvSpPr>
        <p:spPr>
          <a:xfrm>
            <a:off x="2438400" y="1447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0" name="Rectangle 799"/>
          <p:cNvSpPr/>
          <p:nvPr/>
        </p:nvSpPr>
        <p:spPr>
          <a:xfrm>
            <a:off x="2590800" y="1447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1" name="Rectangle 800"/>
          <p:cNvSpPr/>
          <p:nvPr/>
        </p:nvSpPr>
        <p:spPr>
          <a:xfrm>
            <a:off x="2743200" y="1447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2" name="Rectangle 801"/>
          <p:cNvSpPr/>
          <p:nvPr/>
        </p:nvSpPr>
        <p:spPr>
          <a:xfrm>
            <a:off x="2895600" y="1447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3" name="Rectangle 802"/>
          <p:cNvSpPr/>
          <p:nvPr/>
        </p:nvSpPr>
        <p:spPr>
          <a:xfrm>
            <a:off x="3048000" y="1447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4" name="Rectangle 803"/>
          <p:cNvSpPr/>
          <p:nvPr/>
        </p:nvSpPr>
        <p:spPr>
          <a:xfrm>
            <a:off x="3200400" y="1447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5" name="Rectangle 804"/>
          <p:cNvSpPr/>
          <p:nvPr/>
        </p:nvSpPr>
        <p:spPr>
          <a:xfrm>
            <a:off x="3352800" y="1447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6" name="Rectangle 805"/>
          <p:cNvSpPr/>
          <p:nvPr/>
        </p:nvSpPr>
        <p:spPr>
          <a:xfrm>
            <a:off x="3505200" y="1447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7" name="Rectangle 806"/>
          <p:cNvSpPr/>
          <p:nvPr/>
        </p:nvSpPr>
        <p:spPr>
          <a:xfrm>
            <a:off x="3657600" y="1447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8" name="Rectangle 807"/>
          <p:cNvSpPr/>
          <p:nvPr/>
        </p:nvSpPr>
        <p:spPr>
          <a:xfrm>
            <a:off x="3810000" y="1447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9" name="Rectangle 808"/>
          <p:cNvSpPr/>
          <p:nvPr/>
        </p:nvSpPr>
        <p:spPr>
          <a:xfrm>
            <a:off x="3962400" y="1447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0" name="Rectangle 809"/>
          <p:cNvSpPr/>
          <p:nvPr/>
        </p:nvSpPr>
        <p:spPr>
          <a:xfrm>
            <a:off x="4114800" y="1447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1" name="Rectangle 810"/>
          <p:cNvSpPr/>
          <p:nvPr/>
        </p:nvSpPr>
        <p:spPr>
          <a:xfrm>
            <a:off x="4267200" y="1447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2" name="Rectangle 811"/>
          <p:cNvSpPr/>
          <p:nvPr/>
        </p:nvSpPr>
        <p:spPr>
          <a:xfrm>
            <a:off x="4419600" y="1447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3" name="Rectangle 812"/>
          <p:cNvSpPr/>
          <p:nvPr/>
        </p:nvSpPr>
        <p:spPr>
          <a:xfrm>
            <a:off x="4572000" y="1447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4" name="Rectangle 813"/>
          <p:cNvSpPr/>
          <p:nvPr/>
        </p:nvSpPr>
        <p:spPr>
          <a:xfrm>
            <a:off x="4724400" y="1447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3" name="Rectangle 822"/>
          <p:cNvSpPr/>
          <p:nvPr/>
        </p:nvSpPr>
        <p:spPr>
          <a:xfrm>
            <a:off x="1219200" y="1676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4" name="Rectangle 823"/>
          <p:cNvSpPr/>
          <p:nvPr/>
        </p:nvSpPr>
        <p:spPr>
          <a:xfrm>
            <a:off x="1371600" y="1676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5" name="Rectangle 824"/>
          <p:cNvSpPr/>
          <p:nvPr/>
        </p:nvSpPr>
        <p:spPr>
          <a:xfrm>
            <a:off x="1524000" y="1676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6" name="Rectangle 825"/>
          <p:cNvSpPr/>
          <p:nvPr/>
        </p:nvSpPr>
        <p:spPr>
          <a:xfrm>
            <a:off x="1676400" y="1676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7" name="Rectangle 826"/>
          <p:cNvSpPr/>
          <p:nvPr/>
        </p:nvSpPr>
        <p:spPr>
          <a:xfrm>
            <a:off x="1828800" y="1676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8" name="Rectangle 827"/>
          <p:cNvSpPr/>
          <p:nvPr/>
        </p:nvSpPr>
        <p:spPr>
          <a:xfrm>
            <a:off x="1981200" y="1676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9" name="Rectangle 828"/>
          <p:cNvSpPr/>
          <p:nvPr/>
        </p:nvSpPr>
        <p:spPr>
          <a:xfrm>
            <a:off x="2133600" y="1676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0" name="Rectangle 829"/>
          <p:cNvSpPr/>
          <p:nvPr/>
        </p:nvSpPr>
        <p:spPr>
          <a:xfrm>
            <a:off x="2286000" y="1676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1" name="Rectangle 830"/>
          <p:cNvSpPr/>
          <p:nvPr/>
        </p:nvSpPr>
        <p:spPr>
          <a:xfrm>
            <a:off x="2438400" y="1676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2" name="Rectangle 831"/>
          <p:cNvSpPr/>
          <p:nvPr/>
        </p:nvSpPr>
        <p:spPr>
          <a:xfrm>
            <a:off x="2590800" y="1676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3" name="Rectangle 832"/>
          <p:cNvSpPr/>
          <p:nvPr/>
        </p:nvSpPr>
        <p:spPr>
          <a:xfrm>
            <a:off x="2743200" y="1676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4" name="Rectangle 833"/>
          <p:cNvSpPr/>
          <p:nvPr/>
        </p:nvSpPr>
        <p:spPr>
          <a:xfrm>
            <a:off x="2895600" y="1676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5" name="Rectangle 834"/>
          <p:cNvSpPr/>
          <p:nvPr/>
        </p:nvSpPr>
        <p:spPr>
          <a:xfrm>
            <a:off x="3048000" y="1676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6" name="Rectangle 835"/>
          <p:cNvSpPr/>
          <p:nvPr/>
        </p:nvSpPr>
        <p:spPr>
          <a:xfrm>
            <a:off x="3200400" y="1676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7" name="Rectangle 836"/>
          <p:cNvSpPr/>
          <p:nvPr/>
        </p:nvSpPr>
        <p:spPr>
          <a:xfrm>
            <a:off x="3352800" y="1676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8" name="Rectangle 837"/>
          <p:cNvSpPr/>
          <p:nvPr/>
        </p:nvSpPr>
        <p:spPr>
          <a:xfrm>
            <a:off x="3505200" y="1676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9" name="Rectangle 838"/>
          <p:cNvSpPr/>
          <p:nvPr/>
        </p:nvSpPr>
        <p:spPr>
          <a:xfrm>
            <a:off x="3657600" y="1676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0" name="Rectangle 839"/>
          <p:cNvSpPr/>
          <p:nvPr/>
        </p:nvSpPr>
        <p:spPr>
          <a:xfrm>
            <a:off x="3810000" y="1676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1" name="Rectangle 840"/>
          <p:cNvSpPr/>
          <p:nvPr/>
        </p:nvSpPr>
        <p:spPr>
          <a:xfrm>
            <a:off x="3962400" y="1676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2" name="Rectangle 841"/>
          <p:cNvSpPr/>
          <p:nvPr/>
        </p:nvSpPr>
        <p:spPr>
          <a:xfrm>
            <a:off x="4114800" y="1676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3" name="Rectangle 842"/>
          <p:cNvSpPr/>
          <p:nvPr/>
        </p:nvSpPr>
        <p:spPr>
          <a:xfrm>
            <a:off x="4267200" y="1676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4" name="Rectangle 843"/>
          <p:cNvSpPr/>
          <p:nvPr/>
        </p:nvSpPr>
        <p:spPr>
          <a:xfrm>
            <a:off x="4419600" y="1676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5" name="Rectangle 844"/>
          <p:cNvSpPr/>
          <p:nvPr/>
        </p:nvSpPr>
        <p:spPr>
          <a:xfrm>
            <a:off x="4572000" y="1676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6" name="Rectangle 845"/>
          <p:cNvSpPr/>
          <p:nvPr/>
        </p:nvSpPr>
        <p:spPr>
          <a:xfrm>
            <a:off x="4724400" y="1676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5" name="Rectangle 854"/>
          <p:cNvSpPr/>
          <p:nvPr/>
        </p:nvSpPr>
        <p:spPr>
          <a:xfrm>
            <a:off x="2590800" y="16764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6" name="Rectangle 855"/>
          <p:cNvSpPr/>
          <p:nvPr/>
        </p:nvSpPr>
        <p:spPr>
          <a:xfrm>
            <a:off x="2743200" y="14478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7" name="Rectangle 856"/>
          <p:cNvSpPr/>
          <p:nvPr/>
        </p:nvSpPr>
        <p:spPr>
          <a:xfrm>
            <a:off x="2895600" y="16764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8" name="Rectangle 857"/>
          <p:cNvSpPr/>
          <p:nvPr/>
        </p:nvSpPr>
        <p:spPr>
          <a:xfrm>
            <a:off x="3048000" y="14478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9" name="Rectangle 858"/>
          <p:cNvSpPr/>
          <p:nvPr/>
        </p:nvSpPr>
        <p:spPr>
          <a:xfrm>
            <a:off x="3200400" y="16764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0" name="Rectangle 859"/>
          <p:cNvSpPr/>
          <p:nvPr/>
        </p:nvSpPr>
        <p:spPr>
          <a:xfrm>
            <a:off x="3352800" y="14478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1" name="Rectangle 860"/>
          <p:cNvSpPr/>
          <p:nvPr/>
        </p:nvSpPr>
        <p:spPr>
          <a:xfrm>
            <a:off x="3505200" y="16764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2" name="Rectangle 861"/>
          <p:cNvSpPr/>
          <p:nvPr/>
        </p:nvSpPr>
        <p:spPr>
          <a:xfrm>
            <a:off x="3657600" y="14478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3" name="Rectangle 862"/>
          <p:cNvSpPr/>
          <p:nvPr/>
        </p:nvSpPr>
        <p:spPr>
          <a:xfrm>
            <a:off x="3810000" y="16764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4" name="Rectangle 863"/>
          <p:cNvSpPr/>
          <p:nvPr/>
        </p:nvSpPr>
        <p:spPr>
          <a:xfrm>
            <a:off x="3962400" y="14478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5" name="Rectangle 864"/>
          <p:cNvSpPr/>
          <p:nvPr/>
        </p:nvSpPr>
        <p:spPr>
          <a:xfrm>
            <a:off x="4114800" y="16764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6" name="Rectangle 865"/>
          <p:cNvSpPr/>
          <p:nvPr/>
        </p:nvSpPr>
        <p:spPr>
          <a:xfrm>
            <a:off x="4267200" y="1447800"/>
            <a:ext cx="152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7" name="Rectangle 866"/>
          <p:cNvSpPr/>
          <p:nvPr/>
        </p:nvSpPr>
        <p:spPr>
          <a:xfrm>
            <a:off x="2743200" y="16764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8" name="Rectangle 867"/>
          <p:cNvSpPr/>
          <p:nvPr/>
        </p:nvSpPr>
        <p:spPr>
          <a:xfrm>
            <a:off x="2895600" y="14478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9" name="Rectangle 868"/>
          <p:cNvSpPr/>
          <p:nvPr/>
        </p:nvSpPr>
        <p:spPr>
          <a:xfrm>
            <a:off x="3048000" y="16764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0" name="Rectangle 869"/>
          <p:cNvSpPr/>
          <p:nvPr/>
        </p:nvSpPr>
        <p:spPr>
          <a:xfrm>
            <a:off x="3200400" y="14478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1" name="Rectangle 870"/>
          <p:cNvSpPr/>
          <p:nvPr/>
        </p:nvSpPr>
        <p:spPr>
          <a:xfrm>
            <a:off x="3352800" y="16764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2" name="Rectangle 871"/>
          <p:cNvSpPr/>
          <p:nvPr/>
        </p:nvSpPr>
        <p:spPr>
          <a:xfrm>
            <a:off x="3505200" y="14478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3" name="Rectangle 872"/>
          <p:cNvSpPr/>
          <p:nvPr/>
        </p:nvSpPr>
        <p:spPr>
          <a:xfrm>
            <a:off x="3657600" y="16764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4" name="Rectangle 873"/>
          <p:cNvSpPr/>
          <p:nvPr/>
        </p:nvSpPr>
        <p:spPr>
          <a:xfrm>
            <a:off x="3810000" y="14478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5" name="Rectangle 874"/>
          <p:cNvSpPr/>
          <p:nvPr/>
        </p:nvSpPr>
        <p:spPr>
          <a:xfrm>
            <a:off x="3962400" y="16764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6" name="Rectangle 875"/>
          <p:cNvSpPr/>
          <p:nvPr/>
        </p:nvSpPr>
        <p:spPr>
          <a:xfrm>
            <a:off x="4114800" y="14478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7" name="Rectangle 876"/>
          <p:cNvSpPr/>
          <p:nvPr/>
        </p:nvSpPr>
        <p:spPr>
          <a:xfrm>
            <a:off x="4267200" y="16764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8" name="Rectangle 877"/>
          <p:cNvSpPr/>
          <p:nvPr/>
        </p:nvSpPr>
        <p:spPr>
          <a:xfrm>
            <a:off x="4419600" y="1447800"/>
            <a:ext cx="152400" cy="228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9" name="Rectangle 878"/>
          <p:cNvSpPr/>
          <p:nvPr/>
        </p:nvSpPr>
        <p:spPr>
          <a:xfrm>
            <a:off x="914400" y="1447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0" name="Rectangle 879"/>
          <p:cNvSpPr/>
          <p:nvPr/>
        </p:nvSpPr>
        <p:spPr>
          <a:xfrm>
            <a:off x="1066800" y="14478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1" name="Rectangle 880"/>
          <p:cNvSpPr/>
          <p:nvPr/>
        </p:nvSpPr>
        <p:spPr>
          <a:xfrm>
            <a:off x="914400" y="1676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2" name="Rectangle 881"/>
          <p:cNvSpPr/>
          <p:nvPr/>
        </p:nvSpPr>
        <p:spPr>
          <a:xfrm>
            <a:off x="1066800" y="16764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3" name="Rectangle 882"/>
          <p:cNvSpPr/>
          <p:nvPr/>
        </p:nvSpPr>
        <p:spPr>
          <a:xfrm>
            <a:off x="381000" y="14478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4" name="Rectangle 883"/>
          <p:cNvSpPr/>
          <p:nvPr/>
        </p:nvSpPr>
        <p:spPr>
          <a:xfrm>
            <a:off x="381000" y="1676400"/>
            <a:ext cx="152400" cy="228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800000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5" name="Rectangle 884"/>
          <p:cNvSpPr/>
          <p:nvPr/>
        </p:nvSpPr>
        <p:spPr>
          <a:xfrm>
            <a:off x="76200" y="1432719"/>
            <a:ext cx="5791200" cy="487362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86" name="TextBox 885"/>
          <p:cNvSpPr txBox="1"/>
          <p:nvPr/>
        </p:nvSpPr>
        <p:spPr>
          <a:xfrm>
            <a:off x="5350289" y="1746171"/>
            <a:ext cx="3275256" cy="41549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Banded alignment </a:t>
            </a:r>
            <a:br>
              <a:rPr lang="en-US" sz="2200" dirty="0" smtClean="0"/>
            </a:br>
            <a:r>
              <a:rPr lang="en-US" sz="2200" dirty="0" smtClean="0"/>
              <a:t>(max 15 </a:t>
            </a:r>
            <a:r>
              <a:rPr lang="en-US" sz="2200" dirty="0" err="1" smtClean="0"/>
              <a:t>bp</a:t>
            </a:r>
            <a:r>
              <a:rPr lang="en-US" sz="2200" dirty="0" smtClean="0"/>
              <a:t> </a:t>
            </a:r>
            <a:r>
              <a:rPr lang="en-US" sz="2200" dirty="0" err="1" smtClean="0"/>
              <a:t>indels</a:t>
            </a:r>
            <a:r>
              <a:rPr lang="en-US" sz="2200" dirty="0" smtClean="0"/>
              <a:t>)</a:t>
            </a:r>
          </a:p>
          <a:p>
            <a:endParaRPr lang="en-US" sz="2200" dirty="0" smtClean="0"/>
          </a:p>
          <a:p>
            <a:r>
              <a:rPr lang="en-US" sz="2200" dirty="0" smtClean="0"/>
              <a:t>Standard algorithm, special</a:t>
            </a:r>
          </a:p>
          <a:p>
            <a:r>
              <a:rPr lang="en-US" sz="2200" dirty="0" smtClean="0"/>
              <a:t>implementation</a:t>
            </a:r>
          </a:p>
          <a:p>
            <a:endParaRPr lang="en-US" sz="2200" dirty="0" smtClean="0"/>
          </a:p>
          <a:p>
            <a:r>
              <a:rPr lang="en-US" sz="2200" dirty="0" smtClean="0"/>
              <a:t>Using x86 vector instructions:</a:t>
            </a:r>
          </a:p>
          <a:p>
            <a:pPr>
              <a:buFontTx/>
              <a:buChar char="•"/>
            </a:pPr>
            <a:r>
              <a:rPr lang="en-US" sz="2200" dirty="0" smtClean="0"/>
              <a:t> </a:t>
            </a:r>
            <a:r>
              <a:rPr lang="en-US" sz="2200" dirty="0" smtClean="0">
                <a:solidFill>
                  <a:srgbClr val="FF0000"/>
                </a:solidFill>
              </a:rPr>
              <a:t>Linear-time</a:t>
            </a:r>
            <a:endParaRPr lang="en-US" sz="2200" dirty="0" smtClean="0"/>
          </a:p>
          <a:p>
            <a:pPr>
              <a:buClr>
                <a:schemeClr val="tx1"/>
              </a:buClr>
              <a:buFontTx/>
              <a:buChar char="•"/>
            </a:pPr>
            <a:r>
              <a:rPr lang="en-US" sz="2200" dirty="0" smtClean="0">
                <a:solidFill>
                  <a:srgbClr val="FF0000"/>
                </a:solidFill>
              </a:rPr>
              <a:t> Dynamic Programming table</a:t>
            </a:r>
            <a:br>
              <a:rPr lang="en-US" sz="2200" dirty="0" smtClean="0">
                <a:solidFill>
                  <a:srgbClr val="FF0000"/>
                </a:solidFill>
              </a:rPr>
            </a:br>
            <a:r>
              <a:rPr lang="en-US" sz="2200" dirty="0" smtClean="0">
                <a:solidFill>
                  <a:srgbClr val="FF0000"/>
                </a:solidFill>
              </a:rPr>
              <a:t>   in registers</a:t>
            </a:r>
          </a:p>
          <a:p>
            <a:pPr>
              <a:buClr>
                <a:schemeClr val="tx1"/>
              </a:buClr>
              <a:buFontTx/>
              <a:buChar char="•"/>
            </a:pPr>
            <a:endParaRPr lang="en-US" sz="2200" dirty="0" smtClean="0"/>
          </a:p>
          <a:p>
            <a:pPr>
              <a:buClr>
                <a:schemeClr val="tx1"/>
              </a:buClr>
            </a:pPr>
            <a:endParaRPr lang="en-US" sz="2200" dirty="0" smtClean="0"/>
          </a:p>
        </p:txBody>
      </p:sp>
      <p:sp>
        <p:nvSpPr>
          <p:cNvPr id="821" name="Rectangle 820"/>
          <p:cNvSpPr/>
          <p:nvPr/>
        </p:nvSpPr>
        <p:spPr>
          <a:xfrm>
            <a:off x="4267200" y="5943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2" name="Rectangle 821"/>
          <p:cNvSpPr/>
          <p:nvPr/>
        </p:nvSpPr>
        <p:spPr>
          <a:xfrm>
            <a:off x="4419600" y="5943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3" name="Rectangle 852"/>
          <p:cNvSpPr/>
          <p:nvPr/>
        </p:nvSpPr>
        <p:spPr>
          <a:xfrm>
            <a:off x="4572000" y="5943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4" name="Rectangle 853"/>
          <p:cNvSpPr/>
          <p:nvPr/>
        </p:nvSpPr>
        <p:spPr>
          <a:xfrm>
            <a:off x="4724400" y="5943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5" name="Rectangle 894"/>
          <p:cNvSpPr/>
          <p:nvPr/>
        </p:nvSpPr>
        <p:spPr>
          <a:xfrm>
            <a:off x="914400" y="5943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6" name="Rectangle 895"/>
          <p:cNvSpPr/>
          <p:nvPr/>
        </p:nvSpPr>
        <p:spPr>
          <a:xfrm>
            <a:off x="1066800" y="5943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7" name="Rectangle 896"/>
          <p:cNvSpPr/>
          <p:nvPr/>
        </p:nvSpPr>
        <p:spPr>
          <a:xfrm>
            <a:off x="1219200" y="5943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8" name="Rectangle 897"/>
          <p:cNvSpPr/>
          <p:nvPr/>
        </p:nvSpPr>
        <p:spPr>
          <a:xfrm>
            <a:off x="1371600" y="5943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9" name="Rectangle 898"/>
          <p:cNvSpPr/>
          <p:nvPr/>
        </p:nvSpPr>
        <p:spPr>
          <a:xfrm>
            <a:off x="1524000" y="5943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0" name="Rectangle 899"/>
          <p:cNvSpPr/>
          <p:nvPr/>
        </p:nvSpPr>
        <p:spPr>
          <a:xfrm>
            <a:off x="1676400" y="5943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1" name="Rectangle 900"/>
          <p:cNvSpPr/>
          <p:nvPr/>
        </p:nvSpPr>
        <p:spPr>
          <a:xfrm>
            <a:off x="1828800" y="5943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2" name="Rectangle 901"/>
          <p:cNvSpPr/>
          <p:nvPr/>
        </p:nvSpPr>
        <p:spPr>
          <a:xfrm>
            <a:off x="1981200" y="5943600"/>
            <a:ext cx="1524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3" name="TextBox 902"/>
          <p:cNvSpPr txBox="1"/>
          <p:nvPr/>
        </p:nvSpPr>
        <p:spPr>
          <a:xfrm>
            <a:off x="3124200" y="6248400"/>
            <a:ext cx="652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Read</a:t>
            </a:r>
            <a:endParaRPr lang="en-US" dirty="0"/>
          </a:p>
        </p:txBody>
      </p:sp>
      <p:sp>
        <p:nvSpPr>
          <p:cNvPr id="905" name="TextBox 904"/>
          <p:cNvSpPr txBox="1"/>
          <p:nvPr/>
        </p:nvSpPr>
        <p:spPr>
          <a:xfrm rot="16200000">
            <a:off x="-385231" y="3131636"/>
            <a:ext cx="9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Genome</a:t>
            </a:r>
            <a:endParaRPr lang="en-US" dirty="0"/>
          </a:p>
        </p:txBody>
      </p:sp>
      <p:sp>
        <p:nvSpPr>
          <p:cNvPr id="702" name="Title 1"/>
          <p:cNvSpPr txBox="1">
            <a:spLocks/>
          </p:cNvSpPr>
          <p:nvPr/>
        </p:nvSpPr>
        <p:spPr>
          <a:xfrm>
            <a:off x="914400" y="274638"/>
            <a:ext cx="7772400" cy="944562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Stampy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– second part of algorithm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2667000"/>
            <a:ext cx="7772400" cy="1143000"/>
          </a:xfrm>
        </p:spPr>
        <p:txBody>
          <a:bodyPr/>
          <a:lstStyle/>
          <a:p>
            <a:pPr algn="ctr"/>
            <a:r>
              <a:rPr lang="en-US" b="1" dirty="0" smtClean="0"/>
              <a:t>Part 2:  Variant calling</a:t>
            </a:r>
            <a:endParaRPr lang="en-US" b="1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Variant calling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Aim: produce </a:t>
            </a:r>
            <a:r>
              <a:rPr lang="en-US" b="1" dirty="0" smtClean="0"/>
              <a:t>variant </a:t>
            </a:r>
            <a:r>
              <a:rPr lang="en-US" dirty="0" smtClean="0"/>
              <a:t>calls (</a:t>
            </a:r>
            <a:r>
              <a:rPr lang="en-US" dirty="0" err="1" smtClean="0"/>
              <a:t>w.r.t</a:t>
            </a:r>
            <a:r>
              <a:rPr lang="en-US" dirty="0" smtClean="0"/>
              <a:t>. reference), and </a:t>
            </a:r>
            <a:r>
              <a:rPr lang="en-US" b="1" dirty="0" smtClean="0"/>
              <a:t>genotype </a:t>
            </a:r>
            <a:r>
              <a:rPr lang="en-US" dirty="0" smtClean="0"/>
              <a:t>calls</a:t>
            </a:r>
          </a:p>
          <a:p>
            <a:endParaRPr lang="en-US" dirty="0" smtClean="0"/>
          </a:p>
          <a:p>
            <a:r>
              <a:rPr lang="en-US" dirty="0" smtClean="0"/>
              <a:t>True variants usually easy to spot</a:t>
            </a:r>
          </a:p>
          <a:p>
            <a:pPr lvl="1"/>
            <a:r>
              <a:rPr lang="en-US" dirty="0" smtClean="0"/>
              <a:t>But: </a:t>
            </a:r>
            <a:r>
              <a:rPr lang="en-US" dirty="0" err="1" smtClean="0"/>
              <a:t>SNPs</a:t>
            </a:r>
            <a:r>
              <a:rPr lang="en-US" dirty="0" smtClean="0"/>
              <a:t> easier than </a:t>
            </a:r>
            <a:r>
              <a:rPr lang="en-US" dirty="0" err="1" smtClean="0"/>
              <a:t>indels</a:t>
            </a:r>
            <a:r>
              <a:rPr lang="en-US" dirty="0" smtClean="0"/>
              <a:t> easier than </a:t>
            </a:r>
            <a:r>
              <a:rPr lang="en-US" dirty="0" err="1" smtClean="0"/>
              <a:t>SVs</a:t>
            </a:r>
            <a:endParaRPr lang="en-US" dirty="0" smtClean="0"/>
          </a:p>
          <a:p>
            <a:pPr lvl="1"/>
            <a:r>
              <a:rPr lang="en-US" dirty="0" smtClean="0"/>
              <a:t>And: Sufficient coverage required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Divergence / diversity often low (human: 0.1%)</a:t>
            </a:r>
          </a:p>
          <a:p>
            <a:pPr lvl="1"/>
            <a:r>
              <a:rPr lang="en-US" dirty="0" smtClean="0"/>
              <a:t>False positives are an issue</a:t>
            </a:r>
          </a:p>
          <a:p>
            <a:pPr lvl="1"/>
            <a:endParaRPr lang="en-US" dirty="0" smtClean="0"/>
          </a:p>
          <a:p>
            <a:r>
              <a:rPr lang="en-US" b="1" dirty="0" smtClean="0"/>
              <a:t>Content:</a:t>
            </a:r>
          </a:p>
          <a:p>
            <a:pPr lvl="1"/>
            <a:r>
              <a:rPr lang="en-US" b="1" dirty="0" smtClean="0"/>
              <a:t>Some examples</a:t>
            </a:r>
          </a:p>
          <a:p>
            <a:pPr lvl="1"/>
            <a:r>
              <a:rPr lang="en-US" b="1" dirty="0" smtClean="0"/>
              <a:t>Data issues</a:t>
            </a:r>
          </a:p>
          <a:p>
            <a:pPr lvl="2"/>
            <a:r>
              <a:rPr lang="en-US" b="1" dirty="0" err="1" smtClean="0"/>
              <a:t>indel</a:t>
            </a:r>
            <a:r>
              <a:rPr lang="en-US" b="1" dirty="0" smtClean="0"/>
              <a:t> errors</a:t>
            </a:r>
          </a:p>
          <a:p>
            <a:pPr lvl="1"/>
            <a:r>
              <a:rPr lang="en-US" b="1" dirty="0" smtClean="0"/>
              <a:t>Three callers: </a:t>
            </a:r>
            <a:r>
              <a:rPr lang="en-US" b="1" dirty="0" err="1" smtClean="0"/>
              <a:t>Samtools</a:t>
            </a:r>
            <a:r>
              <a:rPr lang="en-US" b="1" dirty="0" smtClean="0"/>
              <a:t>, GATK, Platypus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gv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t="-2697" b="-2697"/>
          <a:stretch>
            <a:fillRect/>
          </a:stretch>
        </p:blipFill>
        <p:spPr>
          <a:xfrm>
            <a:off x="236220" y="990600"/>
            <a:ext cx="8679180" cy="5105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igv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t="-2697" b="-2697"/>
          <a:stretch>
            <a:fillRect/>
          </a:stretch>
        </p:blipFill>
        <p:spPr>
          <a:xfrm>
            <a:off x="685800" y="1295400"/>
            <a:ext cx="7772400" cy="4572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homopolymer-errors.png"/>
          <p:cNvPicPr>
            <a:picLocks noGrp="1" noChangeAspect="1"/>
          </p:cNvPicPr>
          <p:nvPr>
            <p:ph idx="1"/>
          </p:nvPr>
        </p:nvPicPr>
        <p:blipFill>
          <a:blip r:embed="rId2"/>
          <a:srcRect t="6651" b="2674"/>
          <a:stretch>
            <a:fillRect/>
          </a:stretch>
        </p:blipFill>
        <p:spPr>
          <a:xfrm>
            <a:off x="914400" y="381000"/>
            <a:ext cx="7086600" cy="6172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homopolymer-errors.png"/>
          <p:cNvPicPr>
            <a:picLocks noGrp="1" noChangeAspect="1"/>
          </p:cNvPicPr>
          <p:nvPr>
            <p:ph idx="1"/>
          </p:nvPr>
        </p:nvPicPr>
        <p:blipFill>
          <a:blip r:embed="rId2"/>
          <a:srcRect t="6651" b="2674"/>
          <a:stretch>
            <a:fillRect/>
          </a:stretch>
        </p:blipFill>
        <p:spPr>
          <a:xfrm>
            <a:off x="914400" y="381000"/>
            <a:ext cx="7086600" cy="6172200"/>
          </a:xfrm>
        </p:spPr>
      </p:pic>
      <p:grpSp>
        <p:nvGrpSpPr>
          <p:cNvPr id="2" name="Group 9"/>
          <p:cNvGrpSpPr/>
          <p:nvPr/>
        </p:nvGrpSpPr>
        <p:grpSpPr>
          <a:xfrm>
            <a:off x="2604060" y="1475412"/>
            <a:ext cx="5244540" cy="3041364"/>
            <a:chOff x="2604060" y="1475412"/>
            <a:chExt cx="5244540" cy="3041364"/>
          </a:xfrm>
        </p:grpSpPr>
        <p:sp>
          <p:nvSpPr>
            <p:cNvPr id="3" name="Rectangle 2"/>
            <p:cNvSpPr/>
            <p:nvPr/>
          </p:nvSpPr>
          <p:spPr>
            <a:xfrm>
              <a:off x="4572000" y="1524000"/>
              <a:ext cx="3276600" cy="152400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2604060" y="2410788"/>
              <a:ext cx="3949140" cy="152400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2701240" y="2687976"/>
              <a:ext cx="3949140" cy="152400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4772990" y="4364376"/>
              <a:ext cx="3075610" cy="152400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701240" y="1475412"/>
              <a:ext cx="1524000" cy="734388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4 reads:</a:t>
              </a:r>
            </a:p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1 </a:t>
              </a:r>
              <a:r>
                <a:rPr lang="en-US" dirty="0" err="1" smtClean="0">
                  <a:solidFill>
                    <a:schemeClr val="tx1"/>
                  </a:solidFill>
                </a:rPr>
                <a:t>bp</a:t>
              </a:r>
              <a:r>
                <a:rPr lang="en-US" dirty="0" smtClean="0">
                  <a:solidFill>
                    <a:schemeClr val="tx1"/>
                  </a:solidFill>
                </a:rPr>
                <a:t> insertion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homopolymer-errors.png"/>
          <p:cNvPicPr>
            <a:picLocks noGrp="1" noChangeAspect="1"/>
          </p:cNvPicPr>
          <p:nvPr>
            <p:ph idx="1"/>
          </p:nvPr>
        </p:nvPicPr>
        <p:blipFill>
          <a:blip r:embed="rId3"/>
          <a:srcRect t="6651" b="2674"/>
          <a:stretch>
            <a:fillRect/>
          </a:stretch>
        </p:blipFill>
        <p:spPr>
          <a:xfrm>
            <a:off x="914400" y="381000"/>
            <a:ext cx="7086600" cy="6172200"/>
          </a:xfrm>
        </p:spPr>
      </p:pic>
      <p:grpSp>
        <p:nvGrpSpPr>
          <p:cNvPr id="2" name="Group 12"/>
          <p:cNvGrpSpPr/>
          <p:nvPr/>
        </p:nvGrpSpPr>
        <p:grpSpPr>
          <a:xfrm>
            <a:off x="2223604" y="1745430"/>
            <a:ext cx="5624996" cy="2245116"/>
            <a:chOff x="2223604" y="1745430"/>
            <a:chExt cx="5624996" cy="2245116"/>
          </a:xfrm>
        </p:grpSpPr>
        <p:sp>
          <p:nvSpPr>
            <p:cNvPr id="3" name="Rectangle 2"/>
            <p:cNvSpPr/>
            <p:nvPr/>
          </p:nvSpPr>
          <p:spPr>
            <a:xfrm>
              <a:off x="2811680" y="3034194"/>
              <a:ext cx="3949140" cy="152400"/>
            </a:xfrm>
            <a:prstGeom prst="rect">
              <a:avLst/>
            </a:prstGeom>
            <a:noFill/>
            <a:ln w="19050">
              <a:solidFill>
                <a:srgbClr val="00009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3253985" y="3838146"/>
              <a:ext cx="3949140" cy="152400"/>
            </a:xfrm>
            <a:prstGeom prst="rect">
              <a:avLst/>
            </a:prstGeom>
            <a:noFill/>
            <a:ln w="19050">
              <a:solidFill>
                <a:srgbClr val="00009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4683530" y="2327418"/>
              <a:ext cx="3165070" cy="152400"/>
            </a:xfrm>
            <a:prstGeom prst="rect">
              <a:avLst/>
            </a:prstGeom>
            <a:noFill/>
            <a:ln w="19050">
              <a:solidFill>
                <a:srgbClr val="00009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223604" y="3481800"/>
              <a:ext cx="3872395" cy="252000"/>
            </a:xfrm>
            <a:prstGeom prst="rect">
              <a:avLst/>
            </a:prstGeom>
            <a:noFill/>
            <a:ln w="19050">
              <a:solidFill>
                <a:srgbClr val="00009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701240" y="1745430"/>
              <a:ext cx="1524000" cy="734388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5 reads:</a:t>
              </a:r>
            </a:p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1 </a:t>
              </a:r>
              <a:r>
                <a:rPr lang="en-US" dirty="0" err="1" smtClean="0">
                  <a:solidFill>
                    <a:schemeClr val="tx1"/>
                  </a:solidFill>
                </a:rPr>
                <a:t>bp</a:t>
              </a:r>
              <a:r>
                <a:rPr lang="en-US" dirty="0" smtClean="0">
                  <a:solidFill>
                    <a:schemeClr val="tx1"/>
                  </a:solidFill>
                </a:rPr>
                <a:t> deletion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homopolymer-errors.png"/>
          <p:cNvPicPr>
            <a:picLocks noGrp="1" noChangeAspect="1"/>
          </p:cNvPicPr>
          <p:nvPr>
            <p:ph idx="1"/>
          </p:nvPr>
        </p:nvPicPr>
        <p:blipFill>
          <a:blip r:embed="rId2"/>
          <a:srcRect t="6651" b="2674"/>
          <a:stretch>
            <a:fillRect/>
          </a:stretch>
        </p:blipFill>
        <p:spPr>
          <a:xfrm>
            <a:off x="914400" y="381000"/>
            <a:ext cx="7086600" cy="6172200"/>
          </a:xfrm>
        </p:spPr>
      </p:pic>
      <p:grpSp>
        <p:nvGrpSpPr>
          <p:cNvPr id="2" name="Group 7"/>
          <p:cNvGrpSpPr/>
          <p:nvPr/>
        </p:nvGrpSpPr>
        <p:grpSpPr>
          <a:xfrm>
            <a:off x="2362200" y="2071206"/>
            <a:ext cx="4888425" cy="3262794"/>
            <a:chOff x="2362200" y="2071206"/>
            <a:chExt cx="4888425" cy="3262794"/>
          </a:xfrm>
        </p:grpSpPr>
        <p:sp>
          <p:nvSpPr>
            <p:cNvPr id="3" name="Rectangle 2"/>
            <p:cNvSpPr/>
            <p:nvPr/>
          </p:nvSpPr>
          <p:spPr>
            <a:xfrm>
              <a:off x="2362200" y="2071206"/>
              <a:ext cx="3949140" cy="152400"/>
            </a:xfrm>
            <a:prstGeom prst="rect">
              <a:avLst/>
            </a:prstGeom>
            <a:noFill/>
            <a:ln w="19050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3301485" y="3927618"/>
              <a:ext cx="3949140" cy="152400"/>
            </a:xfrm>
            <a:prstGeom prst="rect">
              <a:avLst/>
            </a:prstGeom>
            <a:noFill/>
            <a:ln w="19050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2653195" y="5082000"/>
              <a:ext cx="3872395" cy="252000"/>
            </a:xfrm>
            <a:prstGeom prst="rect">
              <a:avLst/>
            </a:prstGeom>
            <a:noFill/>
            <a:ln w="19050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2701240" y="2694612"/>
              <a:ext cx="1524000" cy="73438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4 reads:</a:t>
              </a:r>
            </a:p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reference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525" y="76200"/>
            <a:ext cx="8616950" cy="3657849"/>
          </a:xfrm>
          <a:prstGeom prst="rect">
            <a:avLst/>
          </a:prstGeom>
        </p:spPr>
      </p:pic>
      <p:sp>
        <p:nvSpPr>
          <p:cNvPr id="5" name="Content Placeholder 2"/>
          <p:cNvSpPr>
            <a:spLocks noGrp="1"/>
          </p:cNvSpPr>
          <p:nvPr>
            <p:ph sz="quarter" idx="1"/>
          </p:nvPr>
        </p:nvSpPr>
        <p:spPr>
          <a:xfrm>
            <a:off x="263525" y="4343400"/>
            <a:ext cx="4918075" cy="210185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15 month old child with severe disease</a:t>
            </a:r>
          </a:p>
          <a:p>
            <a:r>
              <a:rPr lang="en-US" dirty="0" smtClean="0"/>
              <a:t>No diagnosis, no clinical management</a:t>
            </a:r>
          </a:p>
          <a:p>
            <a:r>
              <a:rPr lang="en-US" dirty="0" smtClean="0"/>
              <a:t>Sequencing: mutation found</a:t>
            </a:r>
          </a:p>
          <a:p>
            <a:r>
              <a:rPr lang="en-US" dirty="0" smtClean="0"/>
              <a:t>Suggests therapy, child </a:t>
            </a:r>
            <a:r>
              <a:rPr lang="en-US" b="1" dirty="0" smtClean="0"/>
              <a:t>cured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rcRect r="25546"/>
          <a:stretch>
            <a:fillRect/>
          </a:stretch>
        </p:blipFill>
        <p:spPr>
          <a:xfrm>
            <a:off x="4984750" y="4114800"/>
            <a:ext cx="3895725" cy="22542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3843" y="609600"/>
            <a:ext cx="1253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March 2011:</a:t>
            </a:r>
            <a:endParaRPr lang="en-US" dirty="0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9530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Primary data</a:t>
            </a:r>
          </a:p>
          <a:p>
            <a:pPr lvl="1"/>
            <a:r>
              <a:rPr lang="en-US" dirty="0" smtClean="0"/>
              <a:t>PCR errors (base errors)</a:t>
            </a:r>
          </a:p>
          <a:p>
            <a:pPr lvl="2"/>
            <a:r>
              <a:rPr lang="en-US" dirty="0" err="1" smtClean="0"/>
              <a:t>SOLiD</a:t>
            </a:r>
            <a:r>
              <a:rPr lang="en-US" dirty="0" smtClean="0"/>
              <a:t>: reference bias (reference-based color decoding)</a:t>
            </a:r>
          </a:p>
          <a:p>
            <a:pPr lvl="1"/>
            <a:r>
              <a:rPr lang="en-US" dirty="0" smtClean="0"/>
              <a:t>Base quality calibration</a:t>
            </a:r>
          </a:p>
          <a:p>
            <a:pPr lvl="1"/>
            <a:r>
              <a:rPr lang="en-US" dirty="0" err="1" smtClean="0"/>
              <a:t>Indel</a:t>
            </a:r>
            <a:r>
              <a:rPr lang="en-US" dirty="0" smtClean="0"/>
              <a:t> errors</a:t>
            </a:r>
          </a:p>
          <a:p>
            <a:pPr lvl="1"/>
            <a:r>
              <a:rPr lang="en-US" dirty="0" smtClean="0"/>
              <a:t>Overlaps</a:t>
            </a:r>
          </a:p>
          <a:p>
            <a:pPr lvl="1"/>
            <a:r>
              <a:rPr lang="en-US" dirty="0" smtClean="0"/>
              <a:t>Duplicates</a:t>
            </a:r>
          </a:p>
          <a:p>
            <a:pPr lvl="1"/>
            <a:r>
              <a:rPr lang="en-US" dirty="0" smtClean="0"/>
              <a:t>Primers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Alignment</a:t>
            </a:r>
          </a:p>
          <a:p>
            <a:pPr lvl="1"/>
            <a:r>
              <a:rPr lang="en-US" dirty="0" smtClean="0"/>
              <a:t>Base-level misalignments around </a:t>
            </a:r>
            <a:r>
              <a:rPr lang="en-US" dirty="0" err="1" smtClean="0"/>
              <a:t>indels</a:t>
            </a: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r>
              <a:rPr lang="en-US" dirty="0" smtClean="0"/>
              <a:t>Reference / mapping</a:t>
            </a:r>
          </a:p>
          <a:p>
            <a:pPr lvl="1"/>
            <a:r>
              <a:rPr lang="en-US" dirty="0" smtClean="0"/>
              <a:t>Unrepresented </a:t>
            </a:r>
            <a:r>
              <a:rPr lang="en-US" dirty="0" err="1" smtClean="0"/>
              <a:t>seg</a:t>
            </a:r>
            <a:r>
              <a:rPr lang="en-US" dirty="0" smtClean="0"/>
              <a:t> </a:t>
            </a:r>
            <a:r>
              <a:rPr lang="en-US" dirty="0" err="1" smtClean="0"/>
              <a:t>dups</a:t>
            </a:r>
            <a:endParaRPr lang="en-US" dirty="0" smtClean="0"/>
          </a:p>
          <a:p>
            <a:pPr lvl="1"/>
            <a:r>
              <a:rPr lang="en-US" dirty="0" smtClean="0"/>
              <a:t>Repetitive sequence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9530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Primary data</a:t>
            </a:r>
          </a:p>
          <a:p>
            <a:pPr lvl="1"/>
            <a:r>
              <a:rPr lang="en-US" dirty="0" smtClean="0"/>
              <a:t>PCR errors (base errors)</a:t>
            </a:r>
          </a:p>
          <a:p>
            <a:pPr lvl="2"/>
            <a:r>
              <a:rPr lang="en-US" dirty="0" err="1" smtClean="0"/>
              <a:t>SOLiD</a:t>
            </a:r>
            <a:r>
              <a:rPr lang="en-US" dirty="0" smtClean="0"/>
              <a:t>: reference bias (reference-based color decoding)</a:t>
            </a:r>
          </a:p>
          <a:p>
            <a:pPr lvl="1"/>
            <a:r>
              <a:rPr lang="en-US" dirty="0" smtClean="0"/>
              <a:t>Base quality calibration</a:t>
            </a:r>
          </a:p>
          <a:p>
            <a:pPr lvl="1"/>
            <a:r>
              <a:rPr lang="en-US" b="1" dirty="0" err="1" smtClean="0">
                <a:solidFill>
                  <a:srgbClr val="FF0000"/>
                </a:solidFill>
              </a:rPr>
              <a:t>Indel</a:t>
            </a:r>
            <a:r>
              <a:rPr lang="en-US" b="1" dirty="0" smtClean="0">
                <a:solidFill>
                  <a:srgbClr val="FF0000"/>
                </a:solidFill>
              </a:rPr>
              <a:t> errors</a:t>
            </a:r>
          </a:p>
          <a:p>
            <a:pPr lvl="1"/>
            <a:r>
              <a:rPr lang="en-US" dirty="0" smtClean="0"/>
              <a:t>Overlaps</a:t>
            </a:r>
          </a:p>
          <a:p>
            <a:pPr lvl="1"/>
            <a:r>
              <a:rPr lang="en-US" dirty="0" smtClean="0"/>
              <a:t>Duplicates</a:t>
            </a:r>
          </a:p>
          <a:p>
            <a:pPr lvl="1"/>
            <a:r>
              <a:rPr lang="en-US" dirty="0" smtClean="0"/>
              <a:t>Primers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Alignment</a:t>
            </a:r>
          </a:p>
          <a:p>
            <a:pPr lvl="1"/>
            <a:r>
              <a:rPr lang="en-US" dirty="0" smtClean="0"/>
              <a:t>Base-level misalignments around </a:t>
            </a:r>
            <a:r>
              <a:rPr lang="en-US" dirty="0" err="1" smtClean="0"/>
              <a:t>indels</a:t>
            </a: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r>
              <a:rPr lang="en-US" dirty="0" smtClean="0"/>
              <a:t>Reference / mapping</a:t>
            </a:r>
          </a:p>
          <a:p>
            <a:pPr lvl="1"/>
            <a:r>
              <a:rPr lang="en-US" dirty="0" smtClean="0"/>
              <a:t>Unrepresented </a:t>
            </a:r>
            <a:r>
              <a:rPr lang="en-US" dirty="0" err="1" smtClean="0"/>
              <a:t>seg</a:t>
            </a:r>
            <a:r>
              <a:rPr lang="en-US" dirty="0" smtClean="0"/>
              <a:t> </a:t>
            </a:r>
            <a:r>
              <a:rPr lang="en-US" dirty="0" err="1" smtClean="0"/>
              <a:t>dups</a:t>
            </a:r>
            <a:endParaRPr lang="en-US" dirty="0" smtClean="0"/>
          </a:p>
          <a:p>
            <a:pPr lvl="1"/>
            <a:r>
              <a:rPr lang="en-US" dirty="0" smtClean="0"/>
              <a:t>Repetitive sequence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Site frequency spectra – </a:t>
            </a:r>
            <a:r>
              <a:rPr lang="en-US" dirty="0" err="1" smtClean="0"/>
              <a:t>indels</a:t>
            </a:r>
            <a:r>
              <a:rPr lang="en-US" dirty="0" smtClean="0"/>
              <a:t> in </a:t>
            </a:r>
            <a:r>
              <a:rPr lang="en-US" dirty="0" err="1" smtClean="0"/>
              <a:t>homopolymer</a:t>
            </a:r>
            <a:r>
              <a:rPr lang="en-US" dirty="0" smtClean="0"/>
              <a:t> runs</a:t>
            </a:r>
            <a:endParaRPr lang="en-US" dirty="0"/>
          </a:p>
        </p:txBody>
      </p:sp>
      <p:pic>
        <p:nvPicPr>
          <p:cNvPr id="4" name="Content Placeholder 3" descr="pastedGraphic.pdf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295400" y="1219200"/>
            <a:ext cx="6553200" cy="4912336"/>
          </a:xfrm>
        </p:spPr>
      </p:pic>
      <p:sp>
        <p:nvSpPr>
          <p:cNvPr id="5" name="TextBox 4"/>
          <p:cNvSpPr txBox="1"/>
          <p:nvPr/>
        </p:nvSpPr>
        <p:spPr>
          <a:xfrm>
            <a:off x="669072" y="6274713"/>
            <a:ext cx="78058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…TTTCGTACGTG</a:t>
            </a:r>
            <a:r>
              <a:rPr lang="en-US" sz="2200" dirty="0" smtClean="0">
                <a:solidFill>
                  <a:srgbClr val="FF0000"/>
                </a:solidFill>
              </a:rPr>
              <a:t>AAAAAA</a:t>
            </a:r>
            <a:r>
              <a:rPr lang="en-US" sz="22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CCTGTGCGAAGTG…</a:t>
            </a:r>
            <a:r>
              <a:rPr lang="en-US" sz="2200" dirty="0" smtClean="0"/>
              <a:t> </a:t>
            </a:r>
            <a:r>
              <a:rPr lang="en-US" sz="22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:  </a:t>
            </a:r>
            <a:r>
              <a:rPr lang="en-US" sz="2200" dirty="0" err="1" smtClean="0"/>
              <a:t>homopolymer</a:t>
            </a:r>
            <a:r>
              <a:rPr lang="en-US" sz="2200" dirty="0" smtClean="0"/>
              <a:t> run 6</a:t>
            </a:r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057400" y="1981200"/>
            <a:ext cx="2438400" cy="1143000"/>
          </a:xfrm>
          <a:prstGeom prst="roundRect">
            <a:avLst/>
          </a:prstGeom>
          <a:gradFill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40000"/>
                  <a:lumOff val="6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Mother:</a:t>
            </a:r>
          </a:p>
          <a:p>
            <a:pPr algn="ctr"/>
            <a:endParaRPr lang="en-US" dirty="0" smtClean="0">
              <a:solidFill>
                <a:srgbClr val="000000"/>
              </a:solidFill>
            </a:endParaRPr>
          </a:p>
          <a:p>
            <a:pPr algn="ctr"/>
            <a:r>
              <a:rPr lang="en-US" dirty="0" smtClean="0">
                <a:solidFill>
                  <a:srgbClr val="000090"/>
                </a:solidFill>
              </a:rPr>
              <a:t>20 </a:t>
            </a:r>
            <a:r>
              <a:rPr lang="en-US" dirty="0" err="1" smtClean="0">
                <a:solidFill>
                  <a:srgbClr val="000090"/>
                </a:solidFill>
              </a:rPr>
              <a:t>x</a:t>
            </a:r>
            <a:r>
              <a:rPr lang="en-US" dirty="0" smtClean="0">
                <a:solidFill>
                  <a:srgbClr val="000090"/>
                </a:solidFill>
              </a:rPr>
              <a:t> ref</a:t>
            </a:r>
          </a:p>
          <a:p>
            <a:pPr algn="ctr"/>
            <a:r>
              <a:rPr lang="en-US" dirty="0" smtClean="0">
                <a:solidFill>
                  <a:srgbClr val="000000"/>
                </a:solidFill>
              </a:rPr>
              <a:t>2 </a:t>
            </a:r>
            <a:r>
              <a:rPr lang="en-US" dirty="0" err="1" smtClean="0">
                <a:solidFill>
                  <a:srgbClr val="000000"/>
                </a:solidFill>
              </a:rPr>
              <a:t>x</a:t>
            </a:r>
            <a:r>
              <a:rPr lang="en-US" dirty="0" smtClean="0">
                <a:solidFill>
                  <a:srgbClr val="000000"/>
                </a:solidFill>
              </a:rPr>
              <a:t> +A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257800" y="2002176"/>
            <a:ext cx="2438400" cy="1108218"/>
          </a:xfrm>
          <a:prstGeom prst="roundRect">
            <a:avLst/>
          </a:prstGeom>
          <a:gradFill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40000"/>
                  <a:lumOff val="6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Father:</a:t>
            </a:r>
          </a:p>
          <a:p>
            <a:pPr algn="ctr"/>
            <a:endParaRPr lang="en-US" dirty="0" smtClean="0">
              <a:solidFill>
                <a:srgbClr val="000000"/>
              </a:solidFill>
            </a:endParaRPr>
          </a:p>
          <a:p>
            <a:pPr algn="ctr"/>
            <a:r>
              <a:rPr lang="en-US" dirty="0" smtClean="0">
                <a:solidFill>
                  <a:srgbClr val="000090"/>
                </a:solidFill>
              </a:rPr>
              <a:t>12 </a:t>
            </a:r>
            <a:r>
              <a:rPr lang="en-US" dirty="0" err="1" smtClean="0">
                <a:solidFill>
                  <a:srgbClr val="000090"/>
                </a:solidFill>
              </a:rPr>
              <a:t>x</a:t>
            </a:r>
            <a:r>
              <a:rPr lang="en-US" dirty="0" smtClean="0">
                <a:solidFill>
                  <a:srgbClr val="000090"/>
                </a:solidFill>
              </a:rPr>
              <a:t> ref</a:t>
            </a:r>
          </a:p>
          <a:p>
            <a:pPr algn="ctr"/>
            <a:r>
              <a:rPr lang="en-US" dirty="0" smtClean="0">
                <a:solidFill>
                  <a:srgbClr val="000000"/>
                </a:solidFill>
              </a:rPr>
              <a:t>12 </a:t>
            </a:r>
            <a:r>
              <a:rPr lang="en-US" dirty="0" err="1" smtClean="0">
                <a:solidFill>
                  <a:srgbClr val="000000"/>
                </a:solidFill>
              </a:rPr>
              <a:t>x</a:t>
            </a:r>
            <a:r>
              <a:rPr lang="en-US" dirty="0" smtClean="0">
                <a:solidFill>
                  <a:srgbClr val="000000"/>
                </a:solidFill>
              </a:rPr>
              <a:t> -AA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657600" y="3505200"/>
            <a:ext cx="2438400" cy="1371600"/>
          </a:xfrm>
          <a:prstGeom prst="roundRect">
            <a:avLst/>
          </a:prstGeom>
          <a:gradFill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40000"/>
                  <a:lumOff val="6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Child:</a:t>
            </a:r>
          </a:p>
          <a:p>
            <a:pPr algn="ctr"/>
            <a:endParaRPr lang="en-US" dirty="0" smtClean="0">
              <a:solidFill>
                <a:srgbClr val="000000"/>
              </a:solidFill>
            </a:endParaRPr>
          </a:p>
          <a:p>
            <a:pPr algn="ctr"/>
            <a:r>
              <a:rPr lang="en-US" dirty="0" smtClean="0">
                <a:solidFill>
                  <a:srgbClr val="000090"/>
                </a:solidFill>
              </a:rPr>
              <a:t>14 </a:t>
            </a:r>
            <a:r>
              <a:rPr lang="en-US" dirty="0" err="1" smtClean="0">
                <a:solidFill>
                  <a:srgbClr val="000090"/>
                </a:solidFill>
              </a:rPr>
              <a:t>x</a:t>
            </a:r>
            <a:r>
              <a:rPr lang="en-US" dirty="0" smtClean="0">
                <a:solidFill>
                  <a:srgbClr val="000090"/>
                </a:solidFill>
              </a:rPr>
              <a:t> ref</a:t>
            </a:r>
          </a:p>
          <a:p>
            <a:pPr algn="ctr"/>
            <a:r>
              <a:rPr lang="en-US" dirty="0" smtClean="0">
                <a:solidFill>
                  <a:srgbClr val="FF0000"/>
                </a:solidFill>
              </a:rPr>
              <a:t>3 </a:t>
            </a:r>
            <a:r>
              <a:rPr lang="en-US" dirty="0" err="1" smtClean="0">
                <a:solidFill>
                  <a:srgbClr val="FF0000"/>
                </a:solidFill>
              </a:rPr>
              <a:t>x</a:t>
            </a:r>
            <a:r>
              <a:rPr lang="en-US" dirty="0" smtClean="0">
                <a:solidFill>
                  <a:srgbClr val="FF0000"/>
                </a:solidFill>
              </a:rPr>
              <a:t> +A</a:t>
            </a:r>
          </a:p>
          <a:p>
            <a:pPr algn="ctr"/>
            <a:r>
              <a:rPr lang="en-US" dirty="0" smtClean="0">
                <a:solidFill>
                  <a:srgbClr val="FF0000"/>
                </a:solidFill>
              </a:rPr>
              <a:t>1 </a:t>
            </a:r>
            <a:r>
              <a:rPr lang="en-US" dirty="0" err="1" smtClean="0">
                <a:solidFill>
                  <a:srgbClr val="FF0000"/>
                </a:solidFill>
              </a:rPr>
              <a:t>x</a:t>
            </a:r>
            <a:r>
              <a:rPr lang="en-US" dirty="0" smtClean="0">
                <a:solidFill>
                  <a:srgbClr val="FF0000"/>
                </a:solidFill>
              </a:rPr>
              <a:t> +AAA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524000" y="5257800"/>
            <a:ext cx="6629400" cy="13715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800" dirty="0" smtClean="0"/>
              <a:t>Choose </a:t>
            </a:r>
            <a:r>
              <a:rPr lang="en-US" sz="1800" dirty="0" smtClean="0">
                <a:solidFill>
                  <a:srgbClr val="000090"/>
                </a:solidFill>
              </a:rPr>
              <a:t>parsimonious child alleles</a:t>
            </a:r>
            <a:r>
              <a:rPr lang="en-US" sz="1800" dirty="0" smtClean="0"/>
              <a:t> from mother and father:</a:t>
            </a:r>
          </a:p>
          <a:p>
            <a:pPr>
              <a:buNone/>
            </a:pPr>
            <a:r>
              <a:rPr lang="en-US" sz="1800" dirty="0" smtClean="0"/>
              <a:t>	- explain largest number of reads in M+F+C</a:t>
            </a:r>
          </a:p>
          <a:p>
            <a:pPr>
              <a:buNone/>
            </a:pPr>
            <a:r>
              <a:rPr lang="en-US" sz="1800" dirty="0" smtClean="0"/>
              <a:t>	- alleles supported by &gt;= 2 reads in each of M,C </a:t>
            </a:r>
            <a:r>
              <a:rPr lang="en-US" sz="1800" dirty="0"/>
              <a:t>/</a:t>
            </a:r>
            <a:r>
              <a:rPr lang="en-US" sz="1800" dirty="0" smtClean="0"/>
              <a:t> each of F,C</a:t>
            </a:r>
          </a:p>
          <a:p>
            <a:pPr>
              <a:buNone/>
            </a:pPr>
            <a:r>
              <a:rPr lang="en-US" sz="1800" dirty="0" smtClean="0"/>
              <a:t>Remaining child alleles classified as </a:t>
            </a:r>
            <a:r>
              <a:rPr lang="en-US" sz="1800" dirty="0" smtClean="0">
                <a:solidFill>
                  <a:srgbClr val="FF0000"/>
                </a:solidFill>
              </a:rPr>
              <a:t>errors</a:t>
            </a:r>
          </a:p>
        </p:txBody>
      </p:sp>
      <p:cxnSp>
        <p:nvCxnSpPr>
          <p:cNvPr id="10" name="Straight Connector 9"/>
          <p:cNvCxnSpPr>
            <a:stCxn id="5" idx="3"/>
            <a:endCxn id="6" idx="1"/>
          </p:cNvCxnSpPr>
          <p:nvPr/>
        </p:nvCxnSpPr>
        <p:spPr>
          <a:xfrm>
            <a:off x="4495800" y="2552700"/>
            <a:ext cx="762000" cy="358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endCxn id="7" idx="0"/>
          </p:cNvCxnSpPr>
          <p:nvPr/>
        </p:nvCxnSpPr>
        <p:spPr>
          <a:xfrm rot="5400000">
            <a:off x="4400550" y="3028950"/>
            <a:ext cx="9525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 txBox="1">
            <a:spLocks/>
          </p:cNvSpPr>
          <p:nvPr/>
        </p:nvSpPr>
        <p:spPr bwMode="auto">
          <a:xfrm>
            <a:off x="1657350" y="274638"/>
            <a:ext cx="6115050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669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Method 1 (TRIO): </a:t>
            </a:r>
            <a:b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669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669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Non-</a:t>
            </a: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669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Mendelian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669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alleles in trios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33669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/>
        </p:nvGraphicFramePr>
        <p:xfrm>
          <a:off x="1752600" y="1524000"/>
          <a:ext cx="57912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Line Callout 1 4"/>
          <p:cNvSpPr/>
          <p:nvPr/>
        </p:nvSpPr>
        <p:spPr>
          <a:xfrm>
            <a:off x="914400" y="3810000"/>
            <a:ext cx="914400" cy="612648"/>
          </a:xfrm>
          <a:prstGeom prst="borderCallout1">
            <a:avLst>
              <a:gd name="adj1" fmla="val 34524"/>
              <a:gd name="adj2" fmla="val 101877"/>
              <a:gd name="adj3" fmla="val 42643"/>
              <a:gd name="adj4" fmla="val 203222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Hom</a:t>
            </a:r>
            <a:r>
              <a:rPr lang="en-US" dirty="0" smtClean="0">
                <a:solidFill>
                  <a:schemeClr val="tx1"/>
                </a:solidFill>
              </a:rPr>
              <a:t> ref (</a:t>
            </a:r>
            <a:r>
              <a:rPr lang="en-US" dirty="0" err="1" smtClean="0">
                <a:solidFill>
                  <a:schemeClr val="tx1"/>
                </a:solidFill>
              </a:rPr>
              <a:t>N</a:t>
            </a:r>
            <a:r>
              <a:rPr lang="en-US" baseline="-25000" dirty="0" err="1" smtClean="0">
                <a:solidFill>
                  <a:schemeClr val="tx1"/>
                </a:solidFill>
              </a:rPr>
              <a:t>hr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Line Callout 1 5"/>
          <p:cNvSpPr/>
          <p:nvPr/>
        </p:nvSpPr>
        <p:spPr>
          <a:xfrm>
            <a:off x="7010400" y="3962400"/>
            <a:ext cx="914400" cy="612648"/>
          </a:xfrm>
          <a:prstGeom prst="borderCallout1">
            <a:avLst>
              <a:gd name="adj1" fmla="val 52552"/>
              <a:gd name="adj2" fmla="val 726"/>
              <a:gd name="adj3" fmla="val 256721"/>
              <a:gd name="adj4" fmla="val -79095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Hom</a:t>
            </a:r>
            <a:r>
              <a:rPr lang="en-US" dirty="0" smtClean="0">
                <a:solidFill>
                  <a:schemeClr val="tx1"/>
                </a:solidFill>
              </a:rPr>
              <a:t>  alt (</a:t>
            </a:r>
            <a:r>
              <a:rPr lang="en-US" dirty="0" err="1" smtClean="0">
                <a:solidFill>
                  <a:schemeClr val="tx1"/>
                </a:solidFill>
              </a:rPr>
              <a:t>N</a:t>
            </a:r>
            <a:r>
              <a:rPr lang="en-US" baseline="-25000" dirty="0" err="1" smtClean="0">
                <a:solidFill>
                  <a:schemeClr val="tx1"/>
                </a:solidFill>
              </a:rPr>
              <a:t>ha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ight Brace 6"/>
          <p:cNvSpPr/>
          <p:nvPr/>
        </p:nvSpPr>
        <p:spPr>
          <a:xfrm flipH="1">
            <a:off x="3124200" y="4966806"/>
            <a:ext cx="228600" cy="838200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ine Callout 1 7"/>
          <p:cNvSpPr/>
          <p:nvPr/>
        </p:nvSpPr>
        <p:spPr>
          <a:xfrm>
            <a:off x="609600" y="4814406"/>
            <a:ext cx="1219200" cy="612648"/>
          </a:xfrm>
          <a:prstGeom prst="borderCallout1">
            <a:avLst>
              <a:gd name="adj1" fmla="val 34524"/>
              <a:gd name="adj2" fmla="val 101877"/>
              <a:gd name="adj3" fmla="val 94473"/>
              <a:gd name="adj4" fmla="val 205864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Errors (</a:t>
            </a:r>
            <a:r>
              <a:rPr lang="en-US" dirty="0" err="1" smtClean="0">
                <a:solidFill>
                  <a:schemeClr val="tx1"/>
                </a:solidFill>
              </a:rPr>
              <a:t>ε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ight Brace 8"/>
          <p:cNvSpPr/>
          <p:nvPr/>
        </p:nvSpPr>
        <p:spPr>
          <a:xfrm flipH="1">
            <a:off x="3657600" y="5334000"/>
            <a:ext cx="228600" cy="90000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>
            <a:endCxn id="9" idx="1"/>
          </p:cNvCxnSpPr>
          <p:nvPr/>
        </p:nvCxnSpPr>
        <p:spPr>
          <a:xfrm>
            <a:off x="1828800" y="5049642"/>
            <a:ext cx="1828800" cy="329358"/>
          </a:xfrm>
          <a:prstGeom prst="line">
            <a:avLst/>
          </a:prstGeom>
          <a:ln w="15875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3810000" y="6463194"/>
            <a:ext cx="1752600" cy="36719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  <a:sym typeface="Wingdings"/>
              </a:rPr>
              <a:t></a:t>
            </a:r>
            <a:r>
              <a:rPr lang="en-US" dirty="0" smtClean="0">
                <a:solidFill>
                  <a:srgbClr val="000000"/>
                </a:solidFill>
                <a:sym typeface="Wingdings"/>
              </a:rPr>
              <a:t> Allele bias (</a:t>
            </a:r>
            <a:r>
              <a:rPr lang="en-US" dirty="0" err="1" smtClean="0">
                <a:solidFill>
                  <a:srgbClr val="000000"/>
                </a:solidFill>
                <a:sym typeface="Wingdings"/>
              </a:rPr>
              <a:t>β</a:t>
            </a:r>
            <a:r>
              <a:rPr lang="en-US" dirty="0" smtClean="0">
                <a:solidFill>
                  <a:srgbClr val="000000"/>
                </a:solidFill>
                <a:sym typeface="Wingdings"/>
              </a:rPr>
              <a:t>)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6" name="Right Brace 15"/>
          <p:cNvSpPr/>
          <p:nvPr/>
        </p:nvSpPr>
        <p:spPr>
          <a:xfrm rot="5400000" flipH="1">
            <a:off x="4530048" y="3359700"/>
            <a:ext cx="236304" cy="2362200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4038600" y="3962400"/>
            <a:ext cx="1219200" cy="36719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  <a:sym typeface="Wingdings"/>
              </a:rPr>
              <a:t>Hets</a:t>
            </a:r>
            <a:r>
              <a:rPr lang="en-US" dirty="0" smtClean="0">
                <a:solidFill>
                  <a:srgbClr val="000000"/>
                </a:solidFill>
                <a:sym typeface="Wingdings"/>
              </a:rPr>
              <a:t> (</a:t>
            </a:r>
            <a:r>
              <a:rPr lang="en-US" dirty="0" err="1" smtClean="0">
                <a:solidFill>
                  <a:srgbClr val="000000"/>
                </a:solidFill>
                <a:sym typeface="Wingdings"/>
              </a:rPr>
              <a:t>N</a:t>
            </a:r>
            <a:r>
              <a:rPr lang="en-US" baseline="-25000" dirty="0" err="1" smtClean="0">
                <a:solidFill>
                  <a:srgbClr val="000000"/>
                </a:solidFill>
                <a:sym typeface="Wingdings"/>
              </a:rPr>
              <a:t>h</a:t>
            </a:r>
            <a:r>
              <a:rPr lang="en-US" dirty="0" smtClean="0">
                <a:solidFill>
                  <a:srgbClr val="000000"/>
                </a:solidFill>
                <a:sym typeface="Wingdings"/>
              </a:rPr>
              <a:t>)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 bwMode="auto">
          <a:xfrm>
            <a:off x="0" y="274638"/>
            <a:ext cx="9144000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669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Method 2+3 (DISTRIB, high/low coverage resp.):</a:t>
            </a:r>
            <a:b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669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669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Modeling the allele count distribution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33669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TH.M1-byunit.4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r="9942"/>
              <a:stretch>
                <a:fillRect/>
              </a:stretch>
            </p:blipFill>
          </mc:Choice>
          <mc:Fallback>
            <p:blipFill>
              <a:blip r:embed="rId3"/>
              <a:srcRect r="9942"/>
              <a:stretch>
                <a:fillRect/>
              </a:stretch>
            </p:blipFill>
          </mc:Fallback>
        </mc:AlternateContent>
        <p:spPr>
          <a:xfrm>
            <a:off x="1981200" y="975498"/>
            <a:ext cx="5105400" cy="5669003"/>
          </a:xfrm>
          <a:prstGeom prst="rect">
            <a:avLst/>
          </a:prstGeom>
        </p:spPr>
      </p:pic>
      <p:pic>
        <p:nvPicPr>
          <p:cNvPr id="6" name="Picture 5" descr="OTH.M1-byunit.4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l="89417" t="39417" r="2787" b="40928"/>
              <a:stretch>
                <a:fillRect/>
              </a:stretch>
            </p:blipFill>
          </mc:Choice>
          <mc:Fallback>
            <p:blipFill>
              <a:blip r:embed="rId3"/>
              <a:srcRect l="89417" t="39417" r="2787" b="40928"/>
              <a:stretch>
                <a:fillRect/>
              </a:stretch>
            </p:blipFill>
          </mc:Fallback>
        </mc:AlternateContent>
        <p:spPr>
          <a:xfrm>
            <a:off x="7315200" y="1169918"/>
            <a:ext cx="533400" cy="1344682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 bwMode="auto">
          <a:xfrm>
            <a:off x="1905000" y="274638"/>
            <a:ext cx="6115050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669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Indel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669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errors</a:t>
            </a:r>
            <a:r>
              <a:rPr kumimoji="0" lang="en-US" sz="2800" b="1" i="0" u="none" strike="noStrike" kern="0" cap="none" spc="0" normalizeH="0" noProof="0" dirty="0" smtClean="0">
                <a:ln>
                  <a:noFill/>
                </a:ln>
                <a:solidFill>
                  <a:srgbClr val="33669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occur </a:t>
            </a:r>
            <a:r>
              <a:rPr lang="en-US" sz="2800" b="1" kern="0" dirty="0" smtClean="0">
                <a:solidFill>
                  <a:srgbClr val="336699"/>
                </a:solidFill>
                <a:latin typeface="+mj-lt"/>
                <a:ea typeface="+mj-ea"/>
                <a:cs typeface="+mj-cs"/>
              </a:rPr>
              <a:t>in repeat tracts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33669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3581400" y="5486400"/>
            <a:ext cx="2438400" cy="7132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Longer repeat tracts</a:t>
            </a:r>
            <a:endParaRPr lang="en-US" dirty="0"/>
          </a:p>
        </p:txBody>
      </p:sp>
      <p:sp>
        <p:nvSpPr>
          <p:cNvPr id="14" name="Right Arrow 13"/>
          <p:cNvSpPr/>
          <p:nvPr/>
        </p:nvSpPr>
        <p:spPr>
          <a:xfrm rot="5400000">
            <a:off x="1652017" y="3224783"/>
            <a:ext cx="2438400" cy="71323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Higher  error  rates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010400" y="1143000"/>
            <a:ext cx="1130638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repeat unit</a:t>
            </a:r>
            <a:endParaRPr lang="en-US" sz="1600" b="1" dirty="0"/>
          </a:p>
        </p:txBody>
      </p:sp>
      <p:sp>
        <p:nvSpPr>
          <p:cNvPr id="8" name="TextBox 7"/>
          <p:cNvSpPr txBox="1"/>
          <p:nvPr/>
        </p:nvSpPr>
        <p:spPr>
          <a:xfrm rot="16200000">
            <a:off x="1571166" y="2619835"/>
            <a:ext cx="11278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(</a:t>
            </a:r>
            <a:r>
              <a:rPr lang="en-US" sz="1400" dirty="0" err="1" smtClean="0"/>
              <a:t>phred</a:t>
            </a:r>
            <a:r>
              <a:rPr lang="en-US" sz="1400" dirty="0" smtClean="0"/>
              <a:t> scale)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th.bydataset.homopols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r="21381"/>
              <a:stretch>
                <a:fillRect/>
              </a:stretch>
            </p:blipFill>
          </mc:Choice>
          <mc:Fallback>
            <p:blipFill>
              <a:blip r:embed="rId3"/>
              <a:srcRect r="21381"/>
              <a:stretch>
                <a:fillRect/>
              </a:stretch>
            </p:blipFill>
          </mc:Fallback>
        </mc:AlternateContent>
        <p:spPr>
          <a:xfrm>
            <a:off x="304800" y="457200"/>
            <a:ext cx="2405743" cy="3060000"/>
          </a:xfrm>
          <a:prstGeom prst="rect">
            <a:avLst/>
          </a:prstGeom>
        </p:spPr>
      </p:pic>
      <p:pic>
        <p:nvPicPr>
          <p:cNvPr id="5" name="Picture 4" descr="oth.bydataset.tandem2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r="21381"/>
              <a:stretch>
                <a:fillRect/>
              </a:stretch>
            </p:blipFill>
          </mc:Choice>
          <mc:Fallback>
            <p:blipFill>
              <a:blip r:embed="rId5"/>
              <a:srcRect r="21381"/>
              <a:stretch>
                <a:fillRect/>
              </a:stretch>
            </p:blipFill>
          </mc:Fallback>
        </mc:AlternateContent>
        <p:spPr>
          <a:xfrm>
            <a:off x="2775857" y="457200"/>
            <a:ext cx="2405743" cy="3060000"/>
          </a:xfrm>
          <a:prstGeom prst="rect">
            <a:avLst/>
          </a:prstGeom>
        </p:spPr>
      </p:pic>
      <p:pic>
        <p:nvPicPr>
          <p:cNvPr id="6" name="Picture 5" descr="oth.bydataset.tandem3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rcRect r="21381"/>
              <a:stretch>
                <a:fillRect/>
              </a:stretch>
            </p:blipFill>
          </mc:Choice>
          <mc:Fallback>
            <p:blipFill>
              <a:blip r:embed="rId7"/>
              <a:srcRect r="21381"/>
              <a:stretch>
                <a:fillRect/>
              </a:stretch>
            </p:blipFill>
          </mc:Fallback>
        </mc:AlternateContent>
        <p:spPr>
          <a:xfrm>
            <a:off x="304800" y="3505200"/>
            <a:ext cx="2405743" cy="3060000"/>
          </a:xfrm>
          <a:prstGeom prst="rect">
            <a:avLst/>
          </a:prstGeom>
        </p:spPr>
      </p:pic>
      <p:pic>
        <p:nvPicPr>
          <p:cNvPr id="7" name="Picture 6" descr="oth.bydataset.tandem4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8"/>
              <a:srcRect r="21381"/>
              <a:stretch>
                <a:fillRect/>
              </a:stretch>
            </p:blipFill>
          </mc:Choice>
          <mc:Fallback>
            <p:blipFill>
              <a:blip r:embed="rId9"/>
              <a:srcRect r="21381"/>
              <a:stretch>
                <a:fillRect/>
              </a:stretch>
            </p:blipFill>
          </mc:Fallback>
        </mc:AlternateContent>
        <p:spPr>
          <a:xfrm>
            <a:off x="2775857" y="3505200"/>
            <a:ext cx="2405743" cy="3060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15540" y="2822772"/>
            <a:ext cx="1622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Homopolymers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98452" y="5880416"/>
            <a:ext cx="1755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Tandems (unit 3)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200400" y="2822772"/>
            <a:ext cx="1755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Tandems (unit 2)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200400" y="5880416"/>
            <a:ext cx="1755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Tandems (unit 4)</a:t>
            </a:r>
            <a:endParaRPr lang="en-US" dirty="0"/>
          </a:p>
        </p:txBody>
      </p:sp>
      <p:pic>
        <p:nvPicPr>
          <p:cNvPr id="12" name="Picture 11" descr="oth.bydataset.tandem3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rcRect l="78338" t="30230" r="392" b="37397"/>
              <a:stretch>
                <a:fillRect/>
              </a:stretch>
            </p:blipFill>
          </mc:Choice>
          <mc:Fallback>
            <p:blipFill>
              <a:blip r:embed="rId7"/>
              <a:srcRect l="78338" t="30230" r="392" b="37397"/>
              <a:stretch>
                <a:fillRect/>
              </a:stretch>
            </p:blipFill>
          </mc:Fallback>
        </mc:AlternateContent>
        <p:spPr>
          <a:xfrm>
            <a:off x="5562600" y="3505200"/>
            <a:ext cx="1892247" cy="2880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987467" y="4791908"/>
            <a:ext cx="97825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600" dirty="0" smtClean="0"/>
              <a:t>OTH.TRIO</a:t>
            </a:r>
            <a:endParaRPr lang="en-US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5987467" y="5102850"/>
            <a:ext cx="150153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600" dirty="0" smtClean="0"/>
              <a:t>OTH.DISTRIB.C6</a:t>
            </a:r>
            <a:endParaRPr lang="en-US" sz="1600" dirty="0"/>
          </a:p>
        </p:txBody>
      </p:sp>
      <p:sp>
        <p:nvSpPr>
          <p:cNvPr id="16" name="TextBox 15"/>
          <p:cNvSpPr txBox="1"/>
          <p:nvPr/>
        </p:nvSpPr>
        <p:spPr>
          <a:xfrm>
            <a:off x="5987467" y="5410200"/>
            <a:ext cx="1605528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600" dirty="0" smtClean="0"/>
              <a:t>OTH.DISTRIB.C15</a:t>
            </a:r>
            <a:endParaRPr lang="en-US" sz="1600" dirty="0"/>
          </a:p>
        </p:txBody>
      </p:sp>
      <p:sp>
        <p:nvSpPr>
          <p:cNvPr id="17" name="Title 1"/>
          <p:cNvSpPr txBox="1">
            <a:spLocks/>
          </p:cNvSpPr>
          <p:nvPr/>
        </p:nvSpPr>
        <p:spPr bwMode="auto">
          <a:xfrm>
            <a:off x="5715000" y="274638"/>
            <a:ext cx="2971800" cy="1325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669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All 3 methods give similar results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33669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TH.M1-homopols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52400" y="228600"/>
            <a:ext cx="3240000" cy="3240000"/>
          </a:xfrm>
          <a:prstGeom prst="rect">
            <a:avLst/>
          </a:prstGeom>
        </p:spPr>
      </p:pic>
      <p:pic>
        <p:nvPicPr>
          <p:cNvPr id="5" name="Picture 4" descr="OTH.M1-tandem2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3352800" y="228600"/>
            <a:ext cx="3240000" cy="3240000"/>
          </a:xfrm>
          <a:prstGeom prst="rect">
            <a:avLst/>
          </a:prstGeom>
        </p:spPr>
      </p:pic>
      <p:pic>
        <p:nvPicPr>
          <p:cNvPr id="6" name="Picture 5" descr="OTH.M1-tandem3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152400" y="3603900"/>
            <a:ext cx="3240000" cy="3240000"/>
          </a:xfrm>
          <a:prstGeom prst="rect">
            <a:avLst/>
          </a:prstGeom>
        </p:spPr>
      </p:pic>
      <p:pic>
        <p:nvPicPr>
          <p:cNvPr id="7" name="Picture 6" descr="OTH.M1-tandem4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8"/>
              <a:stretch>
                <a:fillRect/>
              </a:stretch>
            </p:blipFill>
          </mc:Choice>
          <mc:Fallback>
            <p:blipFill>
              <a:blip r:embed="rId9"/>
              <a:stretch>
                <a:fillRect/>
              </a:stretch>
            </p:blipFill>
          </mc:Fallback>
        </mc:AlternateContent>
        <p:spPr>
          <a:xfrm>
            <a:off x="3389400" y="3603900"/>
            <a:ext cx="3240000" cy="3240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726569" y="6248400"/>
            <a:ext cx="1146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OTH. TRIO</a:t>
            </a:r>
            <a:endParaRPr lang="en-US" dirty="0"/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6629400" y="274638"/>
            <a:ext cx="2245168" cy="2163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669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Sequence composition matters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33669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OTH.M1-byunit.pdf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l="-40915" r="-40915"/>
              <a:stretch>
                <a:fillRect/>
              </a:stretch>
            </p:blipFill>
          </mc:Choice>
          <mc:Fallback>
            <p:blipFill>
              <a:blip r:embed="rId3"/>
              <a:srcRect l="-40915" r="-40915"/>
              <a:stretch>
                <a:fillRect/>
              </a:stretch>
            </p:blipFill>
          </mc:Fallback>
        </mc:AlternateContent>
        <p:spPr>
          <a:xfrm>
            <a:off x="-838200" y="274638"/>
            <a:ext cx="5891322" cy="3240000"/>
          </a:xfrm>
        </p:spPr>
      </p:pic>
      <p:pic>
        <p:nvPicPr>
          <p:cNvPr id="5" name="Picture 4" descr="OTH.M2.C6-byunit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4343400" y="3618000"/>
            <a:ext cx="3240000" cy="3240000"/>
          </a:xfrm>
          <a:prstGeom prst="rect">
            <a:avLst/>
          </a:prstGeom>
        </p:spPr>
      </p:pic>
      <p:pic>
        <p:nvPicPr>
          <p:cNvPr id="6" name="Picture 5" descr="OTH.M2.C15-byunit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493800" y="3581400"/>
            <a:ext cx="3240000" cy="324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47800" y="2754868"/>
            <a:ext cx="1146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OTH. TRIO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447800" y="5867400"/>
            <a:ext cx="1783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OTH.DISTRIB.C15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334000" y="5867400"/>
            <a:ext cx="1666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OTH.DISTRIB.C6</a:t>
            </a:r>
            <a:endParaRPr lang="en-US" dirty="0"/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4343400" y="274638"/>
            <a:ext cx="4038600" cy="2163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669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Tandem repeats composed of longer units are also prone to errors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33669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2667000"/>
            <a:ext cx="7772400" cy="1143000"/>
          </a:xfrm>
        </p:spPr>
        <p:txBody>
          <a:bodyPr/>
          <a:lstStyle/>
          <a:p>
            <a:pPr algn="ctr"/>
            <a:r>
              <a:rPr lang="en-US" dirty="0" smtClean="0"/>
              <a:t>Variant callers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838200" y="2204720"/>
          <a:ext cx="73152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7000"/>
                <a:gridCol w="2209800"/>
                <a:gridCol w="2438400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err="1" smtClean="0">
                          <a:solidFill>
                            <a:schemeClr val="tx1"/>
                          </a:solidFill>
                        </a:rPr>
                        <a:t>SNPs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: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</a:rPr>
                        <a:t>Genome</a:t>
                      </a:r>
                      <a:endParaRPr lang="en-US" b="1" dirty="0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</a:rPr>
                        <a:t>Exome</a:t>
                      </a:r>
                      <a:endParaRPr lang="en-US" b="1" dirty="0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376092"/>
                          </a:solidFill>
                        </a:rPr>
                        <a:t>Calls</a:t>
                      </a:r>
                      <a:endParaRPr lang="en-US" b="1" dirty="0">
                        <a:solidFill>
                          <a:srgbClr val="37609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3,591,286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17,085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376092"/>
                          </a:solidFill>
                        </a:rPr>
                        <a:t>Mendel errors</a:t>
                      </a:r>
                      <a:endParaRPr lang="en-US" b="1" dirty="0">
                        <a:solidFill>
                          <a:srgbClr val="37609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169,571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577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Content Placeholder 3"/>
          <p:cNvGraphicFramePr>
            <a:graphicFrameLocks/>
          </p:cNvGraphicFramePr>
          <p:nvPr/>
        </p:nvGraphicFramePr>
        <p:xfrm>
          <a:off x="838200" y="3840480"/>
          <a:ext cx="73152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7000"/>
                <a:gridCol w="2209800"/>
                <a:gridCol w="2438400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err="1" smtClean="0">
                          <a:solidFill>
                            <a:schemeClr val="tx1"/>
                          </a:solidFill>
                        </a:rPr>
                        <a:t>Indels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: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</a:rPr>
                        <a:t>Genome</a:t>
                      </a:r>
                      <a:endParaRPr lang="en-US" b="1" dirty="0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</a:rPr>
                        <a:t>Exome</a:t>
                      </a:r>
                      <a:endParaRPr lang="en-US" b="1" dirty="0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376092"/>
                          </a:solidFill>
                        </a:rPr>
                        <a:t>Calls</a:t>
                      </a:r>
                      <a:endParaRPr lang="en-US" b="1" dirty="0">
                        <a:solidFill>
                          <a:srgbClr val="37609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545,485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286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376092"/>
                          </a:solidFill>
                        </a:rPr>
                        <a:t>Mendel errors</a:t>
                      </a:r>
                      <a:endParaRPr lang="en-US" b="1" dirty="0">
                        <a:solidFill>
                          <a:srgbClr val="37609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166,546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 bwMode="auto">
          <a:xfrm>
            <a:off x="323850" y="274638"/>
            <a:ext cx="8229600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6699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Why is this a hard problem?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336699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Samtools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50292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Uses “pileup”: column-by-column approach</a:t>
            </a:r>
          </a:p>
          <a:p>
            <a:r>
              <a:rPr lang="en-US" dirty="0" smtClean="0"/>
              <a:t>Uses “BAQ” (base alignment quality) to suppress spurious </a:t>
            </a:r>
            <a:r>
              <a:rPr lang="en-US" dirty="0" err="1" smtClean="0"/>
              <a:t>SNPs</a:t>
            </a:r>
            <a:r>
              <a:rPr lang="en-US" dirty="0" smtClean="0"/>
              <a:t> due to unrecognized </a:t>
            </a:r>
            <a:r>
              <a:rPr lang="en-US" dirty="0" err="1" smtClean="0"/>
              <a:t>indels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Advantages:</a:t>
            </a:r>
          </a:p>
          <a:p>
            <a:pPr lvl="1"/>
            <a:r>
              <a:rPr lang="en-US" dirty="0" smtClean="0"/>
              <a:t>Fast, simple to use</a:t>
            </a:r>
          </a:p>
          <a:p>
            <a:pPr lvl="1"/>
            <a:r>
              <a:rPr lang="en-US" dirty="0" smtClean="0"/>
              <a:t>Good for low coverage data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Disadvantages</a:t>
            </a:r>
          </a:p>
          <a:p>
            <a:pPr lvl="1"/>
            <a:r>
              <a:rPr lang="en-US" dirty="0" smtClean="0"/>
              <a:t>Can have high FP rate for </a:t>
            </a:r>
            <a:br>
              <a:rPr lang="en-US" dirty="0" smtClean="0"/>
            </a:br>
            <a:r>
              <a:rPr lang="en-US" dirty="0" smtClean="0"/>
              <a:t>high coverage data</a:t>
            </a:r>
          </a:p>
          <a:p>
            <a:pPr lvl="1"/>
            <a:r>
              <a:rPr lang="en-US" dirty="0" smtClean="0"/>
              <a:t>Not very good for </a:t>
            </a:r>
            <a:r>
              <a:rPr lang="en-US" dirty="0" err="1" smtClean="0"/>
              <a:t>indels</a:t>
            </a:r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3088342"/>
            <a:ext cx="4114800" cy="33886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325440" y="381640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sz="1500" b="1" dirty="0">
                <a:solidFill>
                  <a:srgbClr val="000000"/>
                </a:solidFill>
                <a:latin typeface="Arial" pitchFamily="-105" charset="0"/>
                <a:ea typeface="msgothic" charset="0"/>
                <a:cs typeface="msgothic" charset="0"/>
              </a:rPr>
              <a:t>The topology of the profile HMM for BAQ computation.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27520" y="6283380"/>
            <a:ext cx="2534400" cy="50549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48160" y="979303"/>
            <a:ext cx="7452000" cy="489363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848161" y="5972308"/>
            <a:ext cx="3918240" cy="2318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</a:tabLst>
            </a:pPr>
            <a:r>
              <a:rPr lang="en-GB" sz="1100" b="1" dirty="0">
                <a:solidFill>
                  <a:srgbClr val="000000"/>
                </a:solidFill>
                <a:latin typeface="Arial" pitchFamily="-105" charset="0"/>
                <a:ea typeface="msgothic" charset="0"/>
                <a:cs typeface="msgothic" charset="0"/>
              </a:rPr>
              <a:t>Li H Bioinformatics 2011;27:1157-1158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97920" y="6450438"/>
            <a:ext cx="4930560" cy="3470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marL="77761" indent="-7776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</a:tabLst>
            </a:pPr>
            <a:r>
              <a:rPr lang="en-GB" sz="900" dirty="0">
                <a:solidFill>
                  <a:srgbClr val="000000"/>
                </a:solidFill>
                <a:latin typeface="Arial" pitchFamily="-105" charset="0"/>
                <a:ea typeface="msgothic" charset="0"/>
                <a:cs typeface="msgothic" charset="0"/>
              </a:rPr>
              <a:t>© The Author 2011. Published by Oxford University Press. All rights reserved. For Permissions, please email: </a:t>
            </a:r>
            <a:r>
              <a:rPr lang="en-GB" sz="900" dirty="0" err="1">
                <a:solidFill>
                  <a:srgbClr val="000000"/>
                </a:solidFill>
                <a:latin typeface="Arial" pitchFamily="-105" charset="0"/>
                <a:ea typeface="msgothic" charset="0"/>
                <a:cs typeface="msgothic" charset="0"/>
              </a:rPr>
              <a:t>journals.permissions@oup.com</a:t>
            </a:r>
            <a:endParaRPr lang="en-GB" sz="900" dirty="0">
              <a:solidFill>
                <a:srgbClr val="000000"/>
              </a:solidFill>
              <a:latin typeface="Arial" pitchFamily="-105" charset="0"/>
              <a:ea typeface="msgothic" charset="0"/>
              <a:cs typeface="msgothic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325440" y="381640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sz="1500" b="1" dirty="0">
                <a:solidFill>
                  <a:srgbClr val="000000"/>
                </a:solidFill>
                <a:latin typeface="Arial" pitchFamily="-105" charset="0"/>
                <a:ea typeface="msgothic" charset="0"/>
                <a:cs typeface="msgothic" charset="0"/>
              </a:rPr>
              <a:t>Transition–</a:t>
            </a:r>
            <a:r>
              <a:rPr lang="en-GB" sz="1500" b="1" dirty="0" err="1">
                <a:solidFill>
                  <a:srgbClr val="000000"/>
                </a:solidFill>
                <a:latin typeface="Arial" pitchFamily="-105" charset="0"/>
                <a:ea typeface="msgothic" charset="0"/>
                <a:cs typeface="msgothic" charset="0"/>
              </a:rPr>
              <a:t>transversion</a:t>
            </a:r>
            <a:r>
              <a:rPr lang="en-GB" sz="1500" b="1" dirty="0">
                <a:solidFill>
                  <a:srgbClr val="000000"/>
                </a:solidFill>
                <a:latin typeface="Arial" pitchFamily="-105" charset="0"/>
                <a:ea typeface="msgothic" charset="0"/>
                <a:cs typeface="msgothic" charset="0"/>
              </a:rPr>
              <a:t> ratio (</a:t>
            </a:r>
            <a:r>
              <a:rPr lang="en-GB" sz="1500" b="1" dirty="0" err="1">
                <a:solidFill>
                  <a:srgbClr val="000000"/>
                </a:solidFill>
                <a:latin typeface="Arial" pitchFamily="-105" charset="0"/>
                <a:ea typeface="msgothic" charset="0"/>
                <a:cs typeface="msgothic" charset="0"/>
              </a:rPr>
              <a:t>ts/tv</a:t>
            </a:r>
            <a:r>
              <a:rPr lang="en-GB" sz="1500" b="1" dirty="0">
                <a:solidFill>
                  <a:srgbClr val="000000"/>
                </a:solidFill>
                <a:latin typeface="Arial" pitchFamily="-105" charset="0"/>
                <a:ea typeface="msgothic" charset="0"/>
                <a:cs typeface="msgothic" charset="0"/>
              </a:rPr>
              <a:t>) as a function of the number of SNP calls.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27520" y="6283380"/>
            <a:ext cx="2534400" cy="50549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54880" y="979303"/>
            <a:ext cx="6840000" cy="489363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1154880" y="5972308"/>
            <a:ext cx="3918240" cy="2318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</a:tabLst>
            </a:pPr>
            <a:r>
              <a:rPr lang="en-GB" sz="1100" b="1" dirty="0">
                <a:solidFill>
                  <a:srgbClr val="000000"/>
                </a:solidFill>
                <a:latin typeface="Arial" pitchFamily="-105" charset="0"/>
                <a:ea typeface="msgothic" charset="0"/>
                <a:cs typeface="msgothic" charset="0"/>
              </a:rPr>
              <a:t>Li H Bioinformatics 2011;27:1157-1158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97920" y="6450438"/>
            <a:ext cx="4930560" cy="3470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marL="77761" indent="-7776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</a:tabLst>
            </a:pPr>
            <a:r>
              <a:rPr lang="en-GB" sz="900" dirty="0">
                <a:solidFill>
                  <a:srgbClr val="000000"/>
                </a:solidFill>
                <a:latin typeface="Arial" pitchFamily="-105" charset="0"/>
                <a:ea typeface="msgothic" charset="0"/>
                <a:cs typeface="msgothic" charset="0"/>
              </a:rPr>
              <a:t>© The Author 2011. Published by Oxford University Press. All rights reserved. For Permissions, please email: </a:t>
            </a:r>
            <a:r>
              <a:rPr lang="en-GB" sz="900" dirty="0" err="1">
                <a:solidFill>
                  <a:srgbClr val="000000"/>
                </a:solidFill>
                <a:latin typeface="Arial" pitchFamily="-105" charset="0"/>
                <a:ea typeface="msgothic" charset="0"/>
                <a:cs typeface="msgothic" charset="0"/>
              </a:rPr>
              <a:t>journals.permissions@oup.com</a:t>
            </a:r>
            <a:endParaRPr lang="en-GB" sz="900" dirty="0">
              <a:solidFill>
                <a:srgbClr val="000000"/>
              </a:solidFill>
              <a:latin typeface="Arial" pitchFamily="-105" charset="0"/>
              <a:ea typeface="msgothic" charset="0"/>
              <a:cs typeface="msgothic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92162"/>
          </a:xfrm>
        </p:spPr>
        <p:txBody>
          <a:bodyPr/>
          <a:lstStyle/>
          <a:p>
            <a:r>
              <a:rPr lang="en-US" dirty="0" smtClean="0"/>
              <a:t>GATK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066800"/>
            <a:ext cx="7772400" cy="53340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/>
              <a:t>“Genome Analysis </a:t>
            </a:r>
            <a:r>
              <a:rPr lang="en-US" dirty="0" err="1" smtClean="0"/>
              <a:t>ToolKit</a:t>
            </a:r>
            <a:r>
              <a:rPr lang="en-US" dirty="0" smtClean="0"/>
              <a:t>” – Broad institute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Features:</a:t>
            </a:r>
          </a:p>
          <a:p>
            <a:pPr lvl="1"/>
            <a:r>
              <a:rPr lang="en-US" dirty="0" smtClean="0"/>
              <a:t>Base quality recalibration</a:t>
            </a:r>
          </a:p>
          <a:p>
            <a:pPr lvl="1"/>
            <a:r>
              <a:rPr lang="en-US" dirty="0" smtClean="0"/>
              <a:t>Re-alignment around known </a:t>
            </a:r>
            <a:r>
              <a:rPr lang="en-US" dirty="0" err="1" smtClean="0"/>
              <a:t>indels</a:t>
            </a:r>
            <a:endParaRPr lang="en-US" dirty="0" smtClean="0"/>
          </a:p>
          <a:p>
            <a:pPr lvl="1"/>
            <a:r>
              <a:rPr lang="en-US" dirty="0" smtClean="0"/>
              <a:t>BAQ</a:t>
            </a:r>
          </a:p>
          <a:p>
            <a:pPr lvl="1"/>
            <a:r>
              <a:rPr lang="en-US" dirty="0" smtClean="0"/>
              <a:t>VQSR (variant quality-score recalibration)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Advantages:</a:t>
            </a:r>
          </a:p>
          <a:p>
            <a:pPr lvl="1"/>
            <a:r>
              <a:rPr lang="en-US" dirty="0" smtClean="0"/>
              <a:t>High quality SNP calls (in combination with BWA, not </a:t>
            </a:r>
            <a:r>
              <a:rPr lang="en-US" dirty="0" err="1" smtClean="0"/>
              <a:t>Stampy</a:t>
            </a:r>
            <a:r>
              <a:rPr lang="en-US" dirty="0" smtClean="0"/>
              <a:t>)</a:t>
            </a:r>
          </a:p>
          <a:p>
            <a:pPr lvl="1">
              <a:buNone/>
            </a:pPr>
            <a:endParaRPr lang="en-US" dirty="0" smtClean="0"/>
          </a:p>
          <a:p>
            <a:r>
              <a:rPr lang="en-US" dirty="0" smtClean="0"/>
              <a:t>Disadvantages:</a:t>
            </a:r>
          </a:p>
          <a:p>
            <a:pPr lvl="1"/>
            <a:r>
              <a:rPr lang="en-US" dirty="0" smtClean="0"/>
              <a:t>Difficult to use</a:t>
            </a:r>
          </a:p>
          <a:p>
            <a:pPr lvl="1"/>
            <a:r>
              <a:rPr lang="en-US" dirty="0" smtClean="0"/>
              <a:t>Slow</a:t>
            </a:r>
          </a:p>
          <a:p>
            <a:pPr lvl="1"/>
            <a:r>
              <a:rPr lang="en-US" dirty="0" smtClean="0"/>
              <a:t>Requires high-quality SNP set for training, known </a:t>
            </a:r>
            <a:r>
              <a:rPr lang="en-US" dirty="0" err="1" smtClean="0"/>
              <a:t>indels</a:t>
            </a:r>
            <a:r>
              <a:rPr lang="en-US" dirty="0" smtClean="0"/>
              <a:t> for re-alignment</a:t>
            </a:r>
          </a:p>
          <a:p>
            <a:pPr lvl="1"/>
            <a:r>
              <a:rPr lang="en-US" dirty="0" err="1" smtClean="0"/>
              <a:t>Indel</a:t>
            </a:r>
            <a:r>
              <a:rPr lang="en-US" dirty="0" smtClean="0"/>
              <a:t> call quality currently not great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VQSR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Builds empirical model to classify calls in true and false</a:t>
            </a:r>
          </a:p>
          <a:p>
            <a:r>
              <a:rPr lang="en-US" dirty="0" smtClean="0"/>
              <a:t>Can combine many (interdependent) covariates</a:t>
            </a:r>
          </a:p>
          <a:p>
            <a:r>
              <a:rPr lang="en-US" dirty="0" smtClean="0"/>
              <a:t>Requires training set of trusted calls</a:t>
            </a:r>
            <a:endParaRPr lang="en-US" dirty="0"/>
          </a:p>
        </p:txBody>
      </p:sp>
      <p:pic>
        <p:nvPicPr>
          <p:cNvPr id="4" name="Content Placeholder 6" descr="VQSR tutorial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l="-15682" r="-15682"/>
              <a:stretch>
                <a:fillRect/>
              </a:stretch>
            </p:blipFill>
          </mc:Choice>
          <mc:Fallback>
            <p:blipFill>
              <a:blip r:embed="rId3"/>
              <a:srcRect l="-15682" r="-15682"/>
              <a:stretch>
                <a:fillRect/>
              </a:stretch>
            </p:blipFill>
          </mc:Fallback>
        </mc:AlternateContent>
        <p:spPr>
          <a:xfrm>
            <a:off x="-457200" y="3429000"/>
            <a:ext cx="5334000" cy="3137647"/>
          </a:xfrm>
          <a:prstGeom prst="rect">
            <a:avLst/>
          </a:prstGeom>
        </p:spPr>
      </p:pic>
      <p:pic>
        <p:nvPicPr>
          <p:cNvPr id="5" name="Picture 4" descr="VQSR tutorial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4688541" y="3429000"/>
            <a:ext cx="4303059" cy="33250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Platypus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447800"/>
            <a:ext cx="8610600" cy="4953000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 smtClean="0"/>
              <a:t>Haplotype</a:t>
            </a:r>
            <a:r>
              <a:rPr lang="en-US" dirty="0" smtClean="0"/>
              <a:t>-based approach</a:t>
            </a:r>
          </a:p>
          <a:p>
            <a:pPr lvl="1"/>
            <a:r>
              <a:rPr lang="en-US" dirty="0" smtClean="0"/>
              <a:t>Windowed, rather than column-by-column</a:t>
            </a:r>
          </a:p>
          <a:p>
            <a:pPr lvl="1"/>
            <a:r>
              <a:rPr lang="en-US" dirty="0" smtClean="0"/>
              <a:t>Integrated SNP and </a:t>
            </a:r>
            <a:r>
              <a:rPr lang="en-US" dirty="0" err="1" smtClean="0"/>
              <a:t>indel</a:t>
            </a:r>
            <a:r>
              <a:rPr lang="en-US" dirty="0" smtClean="0"/>
              <a:t> calling</a:t>
            </a:r>
          </a:p>
          <a:p>
            <a:pPr lvl="1"/>
            <a:r>
              <a:rPr lang="en-US" dirty="0" smtClean="0"/>
              <a:t>Accounts for actual (LD) and technical (alignment) interaction between variants</a:t>
            </a:r>
          </a:p>
          <a:p>
            <a:pPr lvl="1">
              <a:buNone/>
            </a:pPr>
            <a:endParaRPr lang="en-US" dirty="0" smtClean="0"/>
          </a:p>
          <a:p>
            <a:r>
              <a:rPr lang="en-US" dirty="0" smtClean="0"/>
              <a:t>3-step process: candidate generation; </a:t>
            </a:r>
            <a:r>
              <a:rPr lang="en-US" dirty="0" err="1" smtClean="0"/>
              <a:t>haplotype</a:t>
            </a:r>
            <a:r>
              <a:rPr lang="en-US" dirty="0" smtClean="0"/>
              <a:t> alignment; calling</a:t>
            </a:r>
          </a:p>
          <a:p>
            <a:pPr lvl="1"/>
            <a:r>
              <a:rPr lang="en-US" dirty="0" smtClean="0"/>
              <a:t>Can use candidates from different sources (e.g. known set, local assembly, read </a:t>
            </a:r>
            <a:r>
              <a:rPr lang="en-US" dirty="0" err="1" smtClean="0"/>
              <a:t>alignm’t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Haplotype</a:t>
            </a:r>
            <a:r>
              <a:rPr lang="en-US" dirty="0" smtClean="0"/>
              <a:t> alignment allows detailed error modeling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Advantages</a:t>
            </a:r>
          </a:p>
          <a:p>
            <a:pPr lvl="1"/>
            <a:r>
              <a:rPr lang="en-US" dirty="0" smtClean="0"/>
              <a:t>Good SNP calls, better </a:t>
            </a:r>
            <a:r>
              <a:rPr lang="en-US" dirty="0" err="1" smtClean="0"/>
              <a:t>indel</a:t>
            </a:r>
            <a:r>
              <a:rPr lang="en-US" dirty="0" smtClean="0"/>
              <a:t> calls</a:t>
            </a:r>
          </a:p>
          <a:p>
            <a:pPr lvl="1"/>
            <a:r>
              <a:rPr lang="en-US" dirty="0" smtClean="0"/>
              <a:t>No need for </a:t>
            </a:r>
            <a:r>
              <a:rPr lang="en-US" dirty="0" err="1" smtClean="0"/>
              <a:t>indel</a:t>
            </a:r>
            <a:r>
              <a:rPr lang="en-US" dirty="0" smtClean="0"/>
              <a:t> realignment, BAQ</a:t>
            </a:r>
          </a:p>
          <a:p>
            <a:pPr lvl="1"/>
            <a:r>
              <a:rPr lang="en-US" dirty="0" smtClean="0"/>
              <a:t>Fast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Disadvantages</a:t>
            </a:r>
          </a:p>
          <a:p>
            <a:pPr lvl="1"/>
            <a:r>
              <a:rPr lang="en-US" dirty="0" smtClean="0"/>
              <a:t>Not yet published…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6019800" cy="6857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err="1" smtClean="0"/>
              <a:t>Indels</a:t>
            </a:r>
            <a:r>
              <a:rPr lang="en-US" sz="2400" dirty="0" smtClean="0"/>
              <a:t> are often </a:t>
            </a:r>
            <a:r>
              <a:rPr lang="en-US" sz="2400" dirty="0" err="1" smtClean="0"/>
              <a:t>mis</a:t>
            </a:r>
            <a:r>
              <a:rPr lang="en-US" sz="2400" dirty="0" smtClean="0"/>
              <a:t>-called as </a:t>
            </a:r>
            <a:r>
              <a:rPr lang="en-US" sz="2400" dirty="0" err="1" smtClean="0"/>
              <a:t>SNPs</a:t>
            </a:r>
            <a:r>
              <a:rPr lang="en-US" sz="2400" dirty="0" smtClean="0"/>
              <a:t>. 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1143000" y="2895600"/>
            <a:ext cx="6885726" cy="2862323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None/>
            </a:pPr>
            <a:r>
              <a:rPr lang="en-US" dirty="0" smtClean="0"/>
              <a:t>Example: 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	1000G: 	 chr20:257160  A </a:t>
            </a:r>
            <a:r>
              <a:rPr lang="en-US" dirty="0" err="1" smtClean="0">
                <a:sym typeface="Wingdings"/>
              </a:rPr>
              <a:t></a:t>
            </a:r>
            <a:r>
              <a:rPr lang="en-US" dirty="0" smtClean="0">
                <a:sym typeface="Wingdings"/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T</a:t>
            </a:r>
            <a:r>
              <a:rPr lang="en-US" dirty="0" smtClean="0"/>
              <a:t>;</a:t>
            </a:r>
          </a:p>
          <a:p>
            <a:pPr>
              <a:buNone/>
            </a:pPr>
            <a:r>
              <a:rPr lang="en-US" dirty="0" smtClean="0"/>
              <a:t>			 chr20:257162  T </a:t>
            </a:r>
            <a:r>
              <a:rPr lang="en-US" dirty="0" err="1" smtClean="0">
                <a:sym typeface="Wingdings"/>
              </a:rPr>
              <a:t></a:t>
            </a:r>
            <a:r>
              <a:rPr lang="en-US" dirty="0" smtClean="0">
                <a:sym typeface="Wingdings"/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C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Platypus:   chr20:257157: +</a:t>
            </a:r>
            <a:r>
              <a:rPr lang="en-US" dirty="0" smtClean="0">
                <a:solidFill>
                  <a:srgbClr val="008000"/>
                </a:solidFill>
              </a:rPr>
              <a:t>TCTTTCTTTT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Reference:                                    CTTGCGCTCTATTTTT</a:t>
            </a:r>
          </a:p>
          <a:p>
            <a:pPr>
              <a:buNone/>
            </a:pPr>
            <a:r>
              <a:rPr lang="en-US" dirty="0" smtClean="0"/>
              <a:t>1000G </a:t>
            </a:r>
            <a:r>
              <a:rPr lang="en-US" dirty="0" err="1" smtClean="0"/>
              <a:t>SNPs</a:t>
            </a:r>
            <a:r>
              <a:rPr lang="en-US" dirty="0" smtClean="0"/>
              <a:t>:                              	CTTGCGCTCT</a:t>
            </a:r>
            <a:r>
              <a:rPr lang="en-US" dirty="0" smtClean="0">
                <a:solidFill>
                  <a:srgbClr val="FF0000"/>
                </a:solidFill>
              </a:rPr>
              <a:t>T</a:t>
            </a:r>
            <a:r>
              <a:rPr lang="en-US" dirty="0" smtClean="0"/>
              <a:t>T</a:t>
            </a:r>
            <a:r>
              <a:rPr lang="en-US" dirty="0" smtClean="0">
                <a:solidFill>
                  <a:srgbClr val="FF0000"/>
                </a:solidFill>
              </a:rPr>
              <a:t>C</a:t>
            </a:r>
            <a:r>
              <a:rPr lang="en-US" dirty="0" smtClean="0"/>
              <a:t>TTT</a:t>
            </a:r>
          </a:p>
          <a:p>
            <a:pPr>
              <a:buNone/>
            </a:pPr>
            <a:r>
              <a:rPr lang="en-US" dirty="0" smtClean="0"/>
              <a:t>Platypus insertion:                     	CTTGCGC</a:t>
            </a:r>
            <a:r>
              <a:rPr lang="en-US" dirty="0" smtClean="0">
                <a:solidFill>
                  <a:srgbClr val="008000"/>
                </a:solidFill>
              </a:rPr>
              <a:t>TCTTTCTTT</a:t>
            </a:r>
            <a:r>
              <a:rPr lang="en-US" dirty="0" smtClean="0"/>
              <a:t>TCTATTTTT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323850" y="274638"/>
            <a:ext cx="8229600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669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Integrated SNP and </a:t>
            </a: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669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indel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669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calling 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33669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1752600" y="5105400"/>
            <a:ext cx="368300" cy="228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0" y="2590800"/>
            <a:ext cx="368300" cy="2286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800" y="2590800"/>
            <a:ext cx="368300" cy="2286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5110243" y="5097422"/>
            <a:ext cx="368300" cy="2286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6822935" y="4142126"/>
            <a:ext cx="368300" cy="2286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rcRect l="7319" t="17313" r="43246" b="9445"/>
          <a:stretch>
            <a:fillRect/>
          </a:stretch>
        </p:blipFill>
        <p:spPr>
          <a:xfrm>
            <a:off x="2133600" y="4114800"/>
            <a:ext cx="2618878" cy="2743200"/>
          </a:xfrm>
          <a:prstGeom prst="rect">
            <a:avLst/>
          </a:prstGeom>
        </p:spPr>
      </p:pic>
      <p:sp>
        <p:nvSpPr>
          <p:cNvPr id="20" name="Curved Left Arrow 19"/>
          <p:cNvSpPr/>
          <p:nvPr/>
        </p:nvSpPr>
        <p:spPr>
          <a:xfrm>
            <a:off x="1295400" y="1828800"/>
            <a:ext cx="7391400" cy="4671314"/>
          </a:xfrm>
          <a:prstGeom prst="curvedLeft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tx2">
              <a:lumMod val="40000"/>
              <a:lumOff val="60000"/>
              <a:alpha val="24000"/>
            </a:schemeClr>
          </a:solidFill>
          <a:ln>
            <a:solidFill>
              <a:schemeClr val="accent1">
                <a:shade val="95000"/>
                <a:satMod val="105000"/>
                <a:alpha val="19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1295400"/>
            <a:ext cx="3866432" cy="24384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648200" y="843677"/>
            <a:ext cx="12827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7F7F7F"/>
                </a:solidFill>
              </a:rPr>
              <a:t>Candidate</a:t>
            </a:r>
            <a:br>
              <a:rPr lang="en-US" b="1" dirty="0" smtClean="0">
                <a:solidFill>
                  <a:srgbClr val="7F7F7F"/>
                </a:solidFill>
              </a:rPr>
            </a:br>
            <a:r>
              <a:rPr lang="en-US" b="1" dirty="0" smtClean="0">
                <a:solidFill>
                  <a:srgbClr val="7F7F7F"/>
                </a:solidFill>
              </a:rPr>
              <a:t>variants</a:t>
            </a:r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dirty="0" smtClean="0"/>
          </a:p>
          <a:p>
            <a:r>
              <a:rPr lang="en-US" b="1" dirty="0" smtClean="0">
                <a:solidFill>
                  <a:schemeClr val="accent3"/>
                </a:solidFill>
              </a:rPr>
              <a:t>  +AT</a:t>
            </a:r>
          </a:p>
          <a:p>
            <a:r>
              <a:rPr lang="en-US" b="1" dirty="0" smtClean="0">
                <a:solidFill>
                  <a:schemeClr val="accent2"/>
                </a:solidFill>
              </a:rPr>
              <a:t>  -</a:t>
            </a:r>
            <a:r>
              <a:rPr lang="en-US" b="1" dirty="0">
                <a:solidFill>
                  <a:schemeClr val="accent2"/>
                </a:solidFill>
              </a:rPr>
              <a:t>AAAT</a:t>
            </a:r>
            <a:endParaRPr lang="en-US" b="1" dirty="0" smtClean="0">
              <a:solidFill>
                <a:schemeClr val="accent2"/>
              </a:solidFill>
            </a:endParaRPr>
          </a:p>
          <a:p>
            <a:r>
              <a:rPr lang="en-US" b="1" dirty="0" smtClean="0">
                <a:solidFill>
                  <a:schemeClr val="tx2"/>
                </a:solidFill>
              </a:rPr>
              <a:t>  C/T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72200" y="843677"/>
            <a:ext cx="20574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   </a:t>
            </a:r>
            <a:r>
              <a:rPr lang="en-US" b="1" dirty="0" err="1" smtClean="0">
                <a:solidFill>
                  <a:srgbClr val="7F7F7F"/>
                </a:solidFill>
              </a:rPr>
              <a:t>Haplotypes</a:t>
            </a:r>
            <a:endParaRPr lang="en-US" b="1" dirty="0" smtClean="0">
              <a:solidFill>
                <a:srgbClr val="7F7F7F"/>
              </a:solidFill>
            </a:endParaRPr>
          </a:p>
          <a:p>
            <a:endParaRPr lang="en-US" b="1" dirty="0" smtClean="0"/>
          </a:p>
          <a:p>
            <a:endParaRPr lang="en-US" dirty="0" smtClean="0"/>
          </a:p>
          <a:p>
            <a:r>
              <a:rPr lang="en-US" b="1" dirty="0" smtClean="0"/>
              <a:t>…GTCAAATCCT…</a:t>
            </a:r>
          </a:p>
          <a:p>
            <a:r>
              <a:rPr lang="en-US" b="1" dirty="0" smtClean="0"/>
              <a:t>…GTCAAAT</a:t>
            </a:r>
            <a:r>
              <a:rPr lang="en-US" b="1" dirty="0" smtClean="0">
                <a:solidFill>
                  <a:schemeClr val="accent3"/>
                </a:solidFill>
              </a:rPr>
              <a:t>TA</a:t>
            </a:r>
            <a:r>
              <a:rPr lang="en-US" b="1" dirty="0" smtClean="0"/>
              <a:t>CCT…</a:t>
            </a:r>
          </a:p>
          <a:p>
            <a:r>
              <a:rPr lang="en-US" b="1" dirty="0" smtClean="0"/>
              <a:t>…GTC</a:t>
            </a:r>
            <a:r>
              <a:rPr lang="en-US" b="1" dirty="0" smtClean="0">
                <a:solidFill>
                  <a:schemeClr val="accent2"/>
                </a:solidFill>
              </a:rPr>
              <a:t>[-]</a:t>
            </a:r>
            <a:r>
              <a:rPr lang="en-US" b="1" dirty="0" smtClean="0"/>
              <a:t>CCT…</a:t>
            </a:r>
          </a:p>
          <a:p>
            <a:r>
              <a:rPr lang="en-US" b="1" dirty="0" smtClean="0"/>
              <a:t>…GTC</a:t>
            </a:r>
            <a:r>
              <a:rPr lang="en-US" b="1" dirty="0" smtClean="0">
                <a:solidFill>
                  <a:schemeClr val="accent2"/>
                </a:solidFill>
              </a:rPr>
              <a:t>[-]</a:t>
            </a:r>
            <a:r>
              <a:rPr lang="en-US" b="1" dirty="0" smtClean="0">
                <a:solidFill>
                  <a:schemeClr val="accent3"/>
                </a:solidFill>
              </a:rPr>
              <a:t>TA</a:t>
            </a:r>
            <a:r>
              <a:rPr lang="en-US" b="1" dirty="0" smtClean="0"/>
              <a:t>CCT…</a:t>
            </a:r>
          </a:p>
          <a:p>
            <a:r>
              <a:rPr lang="en-US" b="1" dirty="0" smtClean="0"/>
              <a:t>…GT</a:t>
            </a:r>
            <a:r>
              <a:rPr lang="en-US" b="1" dirty="0" smtClean="0">
                <a:solidFill>
                  <a:schemeClr val="tx2"/>
                </a:solidFill>
              </a:rPr>
              <a:t>T</a:t>
            </a:r>
            <a:r>
              <a:rPr lang="en-US" b="1" dirty="0" smtClean="0"/>
              <a:t>AAATCCT…</a:t>
            </a:r>
          </a:p>
          <a:p>
            <a:r>
              <a:rPr lang="en-US" b="1" dirty="0" smtClean="0"/>
              <a:t>…GT</a:t>
            </a:r>
            <a:r>
              <a:rPr lang="en-US" b="1" dirty="0" smtClean="0">
                <a:solidFill>
                  <a:schemeClr val="tx2"/>
                </a:solidFill>
              </a:rPr>
              <a:t>T</a:t>
            </a:r>
            <a:r>
              <a:rPr lang="en-US" b="1" dirty="0" smtClean="0"/>
              <a:t>AAAT</a:t>
            </a:r>
            <a:r>
              <a:rPr lang="en-US" b="1" dirty="0" smtClean="0">
                <a:solidFill>
                  <a:schemeClr val="accent3"/>
                </a:solidFill>
              </a:rPr>
              <a:t>TA</a:t>
            </a:r>
            <a:r>
              <a:rPr lang="en-US" b="1" dirty="0" smtClean="0"/>
              <a:t>CCT…</a:t>
            </a:r>
          </a:p>
          <a:p>
            <a:r>
              <a:rPr lang="en-US" b="1" dirty="0" smtClean="0"/>
              <a:t>…GT</a:t>
            </a:r>
            <a:r>
              <a:rPr lang="en-US" b="1" dirty="0" smtClean="0">
                <a:solidFill>
                  <a:schemeClr val="tx2"/>
                </a:solidFill>
              </a:rPr>
              <a:t>T</a:t>
            </a:r>
            <a:r>
              <a:rPr lang="en-US" b="1" dirty="0" smtClean="0">
                <a:solidFill>
                  <a:schemeClr val="accent2"/>
                </a:solidFill>
              </a:rPr>
              <a:t>[-]</a:t>
            </a:r>
            <a:r>
              <a:rPr lang="en-US" b="1" dirty="0" smtClean="0"/>
              <a:t>CCT…</a:t>
            </a:r>
          </a:p>
          <a:p>
            <a:r>
              <a:rPr lang="en-US" b="1" dirty="0" smtClean="0"/>
              <a:t>…GT</a:t>
            </a:r>
            <a:r>
              <a:rPr lang="en-US" b="1" dirty="0" smtClean="0">
                <a:solidFill>
                  <a:schemeClr val="tx2"/>
                </a:solidFill>
              </a:rPr>
              <a:t>T</a:t>
            </a:r>
            <a:r>
              <a:rPr lang="en-US" b="1" dirty="0" smtClean="0">
                <a:solidFill>
                  <a:schemeClr val="accent2"/>
                </a:solidFill>
              </a:rPr>
              <a:t>[-]</a:t>
            </a:r>
            <a:r>
              <a:rPr lang="en-US" b="1" dirty="0" smtClean="0">
                <a:solidFill>
                  <a:schemeClr val="accent3"/>
                </a:solidFill>
              </a:rPr>
              <a:t>TA</a:t>
            </a:r>
            <a:r>
              <a:rPr lang="en-US" b="1" dirty="0" smtClean="0"/>
              <a:t>CCT…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537215" y="6206982"/>
            <a:ext cx="14351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7F7F7F"/>
                </a:solidFill>
              </a:rPr>
              <a:t>Frequencies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200" y="4994418"/>
            <a:ext cx="1552078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0"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Variant and</a:t>
            </a:r>
          </a:p>
          <a:p>
            <a:r>
              <a:rPr lang="en-US" b="1" dirty="0" smtClean="0"/>
              <a:t>genotype calls</a:t>
            </a:r>
            <a:endParaRPr lang="en-US" b="1" dirty="0"/>
          </a:p>
        </p:txBody>
      </p:sp>
      <p:sp>
        <p:nvSpPr>
          <p:cNvPr id="16" name="Rectangle 15"/>
          <p:cNvSpPr/>
          <p:nvPr/>
        </p:nvSpPr>
        <p:spPr>
          <a:xfrm>
            <a:off x="6172200" y="4243387"/>
            <a:ext cx="205740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dirty="0" smtClean="0"/>
          </a:p>
          <a:p>
            <a:r>
              <a:rPr lang="en-US" sz="1400" b="1" dirty="0" smtClean="0">
                <a:latin typeface="Courier New"/>
                <a:cs typeface="Courier New"/>
              </a:rPr>
              <a:t>…GTCAAAT--CCT…</a:t>
            </a:r>
          </a:p>
          <a:p>
            <a:r>
              <a:rPr lang="en-US" sz="1400" b="1" dirty="0" smtClean="0">
                <a:latin typeface="Courier New"/>
                <a:cs typeface="Courier New"/>
              </a:rPr>
              <a:t>  T</a:t>
            </a:r>
            <a:r>
              <a:rPr lang="en-US" sz="1400" b="1" dirty="0" smtClean="0">
                <a:solidFill>
                  <a:srgbClr val="FF0000"/>
                </a:solidFill>
                <a:latin typeface="Courier New"/>
                <a:cs typeface="Courier New"/>
              </a:rPr>
              <a:t>T</a:t>
            </a:r>
            <a:r>
              <a:rPr lang="en-US" sz="1400" b="1" dirty="0" smtClean="0">
                <a:latin typeface="Courier New"/>
                <a:cs typeface="Courier New"/>
              </a:rPr>
              <a:t>AAAT</a:t>
            </a:r>
            <a:r>
              <a:rPr lang="en-US" sz="1400" b="1" dirty="0" smtClean="0">
                <a:solidFill>
                  <a:srgbClr val="FF0000"/>
                </a:solidFill>
                <a:latin typeface="Courier New"/>
                <a:cs typeface="Courier New"/>
              </a:rPr>
              <a:t>TA</a:t>
            </a:r>
            <a:r>
              <a:rPr lang="en-US" sz="1400" b="1" dirty="0" smtClean="0">
                <a:latin typeface="Courier New"/>
                <a:cs typeface="Courier New"/>
              </a:rPr>
              <a:t>CC</a:t>
            </a:r>
          </a:p>
          <a:p>
            <a:endParaRPr lang="en-US" sz="1400" b="1" dirty="0" smtClean="0">
              <a:latin typeface="Courier New"/>
              <a:cs typeface="Courier New"/>
            </a:endParaRPr>
          </a:p>
          <a:p>
            <a:r>
              <a:rPr lang="en-US" sz="1400" b="1" dirty="0" smtClean="0">
                <a:latin typeface="Courier New"/>
                <a:cs typeface="Courier New"/>
              </a:rPr>
              <a:t>…GTCAAAT</a:t>
            </a:r>
            <a:r>
              <a:rPr lang="en-US" sz="1400" b="1" dirty="0" smtClean="0">
                <a:solidFill>
                  <a:schemeClr val="accent3"/>
                </a:solidFill>
                <a:latin typeface="Courier New"/>
                <a:cs typeface="Courier New"/>
              </a:rPr>
              <a:t>TA</a:t>
            </a:r>
            <a:r>
              <a:rPr lang="en-US" sz="1400" b="1" dirty="0" smtClean="0">
                <a:latin typeface="Courier New"/>
                <a:cs typeface="Courier New"/>
              </a:rPr>
              <a:t>CCT…</a:t>
            </a:r>
          </a:p>
          <a:p>
            <a:r>
              <a:rPr lang="en-US" sz="1400" b="1" dirty="0" smtClean="0">
                <a:latin typeface="Courier New"/>
                <a:cs typeface="Courier New"/>
              </a:rPr>
              <a:t>  T</a:t>
            </a:r>
            <a:r>
              <a:rPr lang="en-US" sz="1400" b="1" dirty="0" smtClean="0">
                <a:solidFill>
                  <a:srgbClr val="FF0000"/>
                </a:solidFill>
                <a:latin typeface="Courier New"/>
                <a:cs typeface="Courier New"/>
              </a:rPr>
              <a:t>T</a:t>
            </a:r>
            <a:r>
              <a:rPr lang="en-US" sz="1400" b="1" dirty="0" smtClean="0">
                <a:latin typeface="Courier New"/>
                <a:cs typeface="Courier New"/>
              </a:rPr>
              <a:t>AAATTACC</a:t>
            </a:r>
          </a:p>
          <a:p>
            <a:endParaRPr lang="en-US" sz="1400" b="1" dirty="0" smtClean="0">
              <a:latin typeface="Courier New"/>
              <a:cs typeface="Courier New"/>
            </a:endParaRPr>
          </a:p>
          <a:p>
            <a:r>
              <a:rPr lang="en-US" sz="1400" b="1" dirty="0" smtClean="0">
                <a:latin typeface="Courier New"/>
                <a:cs typeface="Courier New"/>
              </a:rPr>
              <a:t>…GT</a:t>
            </a:r>
            <a:r>
              <a:rPr lang="en-US" sz="1400" b="1" dirty="0" smtClean="0">
                <a:solidFill>
                  <a:schemeClr val="tx2"/>
                </a:solidFill>
                <a:latin typeface="Courier New"/>
                <a:cs typeface="Courier New"/>
              </a:rPr>
              <a:t>T</a:t>
            </a:r>
            <a:r>
              <a:rPr lang="en-US" sz="1400" b="1" dirty="0" smtClean="0">
                <a:latin typeface="Courier New"/>
                <a:cs typeface="Courier New"/>
              </a:rPr>
              <a:t>AAAT</a:t>
            </a:r>
            <a:r>
              <a:rPr lang="en-US" sz="1400" b="1" dirty="0" smtClean="0">
                <a:solidFill>
                  <a:schemeClr val="accent3"/>
                </a:solidFill>
                <a:latin typeface="Courier New"/>
                <a:cs typeface="Courier New"/>
              </a:rPr>
              <a:t>TA</a:t>
            </a:r>
            <a:r>
              <a:rPr lang="en-US" sz="1400" b="1" dirty="0" smtClean="0">
                <a:latin typeface="Courier New"/>
                <a:cs typeface="Courier New"/>
              </a:rPr>
              <a:t>CCT…</a:t>
            </a:r>
          </a:p>
          <a:p>
            <a:r>
              <a:rPr lang="en-US" sz="1400" b="1" dirty="0" smtClean="0">
                <a:latin typeface="Courier New"/>
                <a:cs typeface="Courier New"/>
              </a:rPr>
              <a:t>  TTAAATTACC</a:t>
            </a:r>
          </a:p>
          <a:p>
            <a:endParaRPr lang="en-US" sz="1400" b="1" dirty="0" smtClean="0">
              <a:latin typeface="Courier New"/>
              <a:cs typeface="Courier New"/>
            </a:endParaRPr>
          </a:p>
          <a:p>
            <a:r>
              <a:rPr lang="en-US" sz="1400" b="1" dirty="0" smtClean="0">
                <a:latin typeface="Courier New"/>
                <a:cs typeface="Courier New"/>
              </a:rPr>
              <a:t>       ……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664450" y="6040858"/>
            <a:ext cx="14351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rgbClr val="7F7F7F"/>
                </a:solidFill>
              </a:rPr>
              <a:t>Read</a:t>
            </a:r>
          </a:p>
          <a:p>
            <a:pPr algn="ctr"/>
            <a:r>
              <a:rPr lang="en-US" b="1" dirty="0" smtClean="0">
                <a:solidFill>
                  <a:srgbClr val="7F7F7F"/>
                </a:solidFill>
              </a:rPr>
              <a:t>alignments</a:t>
            </a:r>
          </a:p>
        </p:txBody>
      </p:sp>
      <p:sp>
        <p:nvSpPr>
          <p:cNvPr id="21" name="Title 1"/>
          <p:cNvSpPr txBox="1">
            <a:spLocks/>
          </p:cNvSpPr>
          <p:nvPr/>
        </p:nvSpPr>
        <p:spPr bwMode="auto">
          <a:xfrm>
            <a:off x="323850" y="274638"/>
            <a:ext cx="8229600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669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Platypus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33669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el21-allgood.png"/>
          <p:cNvPicPr>
            <a:picLocks noChangeAspect="1"/>
          </p:cNvPicPr>
          <p:nvPr/>
        </p:nvPicPr>
        <p:blipFill>
          <a:blip r:embed="rId2"/>
          <a:srcRect b="47778"/>
          <a:stretch>
            <a:fillRect/>
          </a:stretch>
        </p:blipFill>
        <p:spPr>
          <a:xfrm>
            <a:off x="308545" y="457200"/>
            <a:ext cx="8302055" cy="45720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5791200" y="3086100"/>
            <a:ext cx="3276600" cy="21336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 smtClean="0">
                <a:solidFill>
                  <a:srgbClr val="000000"/>
                </a:solidFill>
              </a:rPr>
              <a:t>Samtools</a:t>
            </a:r>
            <a:r>
              <a:rPr lang="en-US" dirty="0" smtClean="0">
                <a:solidFill>
                  <a:srgbClr val="000000"/>
                </a:solidFill>
              </a:rPr>
              <a:t>: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   25103279:  21 </a:t>
            </a:r>
            <a:r>
              <a:rPr lang="en-US" dirty="0" err="1" smtClean="0">
                <a:solidFill>
                  <a:srgbClr val="000000"/>
                </a:solidFill>
              </a:rPr>
              <a:t>bp</a:t>
            </a:r>
            <a:r>
              <a:rPr lang="en-US" dirty="0" smtClean="0">
                <a:solidFill>
                  <a:srgbClr val="000000"/>
                </a:solidFill>
              </a:rPr>
              <a:t> deletion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   25103291:  9 </a:t>
            </a:r>
            <a:r>
              <a:rPr lang="en-US" dirty="0" err="1" smtClean="0">
                <a:solidFill>
                  <a:srgbClr val="000000"/>
                </a:solidFill>
              </a:rPr>
              <a:t>bp</a:t>
            </a:r>
            <a:r>
              <a:rPr lang="en-US" dirty="0" smtClean="0">
                <a:solidFill>
                  <a:srgbClr val="000000"/>
                </a:solidFill>
              </a:rPr>
              <a:t> deletion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   25103294:  6 </a:t>
            </a:r>
            <a:r>
              <a:rPr lang="en-US" dirty="0" err="1" smtClean="0">
                <a:solidFill>
                  <a:srgbClr val="000000"/>
                </a:solidFill>
              </a:rPr>
              <a:t>bp</a:t>
            </a:r>
            <a:r>
              <a:rPr lang="en-US" dirty="0" smtClean="0">
                <a:solidFill>
                  <a:srgbClr val="000000"/>
                </a:solidFill>
              </a:rPr>
              <a:t> deletion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   25103296:  A</a:t>
            </a:r>
            <a:r>
              <a:rPr lang="en-US" dirty="0" smtClean="0">
                <a:solidFill>
                  <a:srgbClr val="000000"/>
                </a:solidFill>
                <a:sym typeface="Wingdings"/>
              </a:rPr>
              <a:t>G</a:t>
            </a:r>
          </a:p>
          <a:p>
            <a:r>
              <a:rPr lang="en-US" dirty="0" smtClean="0">
                <a:solidFill>
                  <a:srgbClr val="000000"/>
                </a:solidFill>
                <a:sym typeface="Wingdings"/>
              </a:rPr>
              <a:t>   25103301:  6 </a:t>
            </a:r>
            <a:r>
              <a:rPr lang="en-US" dirty="0" err="1" smtClean="0">
                <a:solidFill>
                  <a:srgbClr val="000000"/>
                </a:solidFill>
                <a:sym typeface="Wingdings"/>
              </a:rPr>
              <a:t>bp</a:t>
            </a:r>
            <a:r>
              <a:rPr lang="en-US" dirty="0" smtClean="0">
                <a:solidFill>
                  <a:srgbClr val="000000"/>
                </a:solidFill>
                <a:sym typeface="Wingdings"/>
              </a:rPr>
              <a:t> insertion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791200" y="5295900"/>
            <a:ext cx="3276600" cy="10287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rgbClr val="000000"/>
                </a:solidFill>
              </a:rPr>
              <a:t>Platypus: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   25103279:  21 </a:t>
            </a:r>
            <a:r>
              <a:rPr lang="en-US" dirty="0" err="1" smtClean="0">
                <a:solidFill>
                  <a:srgbClr val="000000"/>
                </a:solidFill>
              </a:rPr>
              <a:t>bp</a:t>
            </a:r>
            <a:r>
              <a:rPr lang="en-US" dirty="0" smtClean="0">
                <a:solidFill>
                  <a:srgbClr val="000000"/>
                </a:solidFill>
              </a:rPr>
              <a:t> deletion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Cortex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Assembly-based caller</a:t>
            </a:r>
          </a:p>
          <a:p>
            <a:pPr lvl="1"/>
            <a:r>
              <a:rPr lang="en-US" dirty="0" smtClean="0"/>
              <a:t>Analyzes the topology of the de </a:t>
            </a:r>
            <a:r>
              <a:rPr lang="en-US" dirty="0" err="1" smtClean="0"/>
              <a:t>Bruijn</a:t>
            </a:r>
            <a:r>
              <a:rPr lang="en-US" dirty="0" smtClean="0"/>
              <a:t> graph to call variants</a:t>
            </a:r>
          </a:p>
          <a:p>
            <a:pPr lvl="1"/>
            <a:r>
              <a:rPr lang="en-US" dirty="0" smtClean="0"/>
              <a:t>Can use reference to improve sensitivity (</a:t>
            </a:r>
            <a:r>
              <a:rPr lang="en-US" dirty="0" err="1" smtClean="0"/>
              <a:t>hom</a:t>
            </a:r>
            <a:r>
              <a:rPr lang="en-US" dirty="0" smtClean="0"/>
              <a:t> alt calls)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Advantages:</a:t>
            </a:r>
          </a:p>
          <a:p>
            <a:pPr lvl="1"/>
            <a:r>
              <a:rPr lang="en-US" dirty="0" smtClean="0"/>
              <a:t>Works for a range of variants, including large </a:t>
            </a:r>
            <a:r>
              <a:rPr lang="en-US" dirty="0" err="1" smtClean="0"/>
              <a:t>SVs</a:t>
            </a:r>
            <a:endParaRPr lang="en-US" dirty="0" smtClean="0"/>
          </a:p>
          <a:p>
            <a:pPr lvl="1"/>
            <a:r>
              <a:rPr lang="en-US" dirty="0" smtClean="0"/>
              <a:t>Works in highly divergent regions (e.g. human MHC)</a:t>
            </a:r>
          </a:p>
          <a:p>
            <a:pPr lvl="1"/>
            <a:r>
              <a:rPr lang="en-US" dirty="0" smtClean="0"/>
              <a:t>No reference required (but is useful)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Disadvantages</a:t>
            </a:r>
          </a:p>
          <a:p>
            <a:pPr lvl="1"/>
            <a:r>
              <a:rPr lang="en-US" dirty="0" smtClean="0"/>
              <a:t>Sensitivity for </a:t>
            </a:r>
            <a:r>
              <a:rPr lang="en-US" dirty="0" err="1" smtClean="0"/>
              <a:t>SNPs</a:t>
            </a:r>
            <a:r>
              <a:rPr lang="en-US" dirty="0" smtClean="0"/>
              <a:t>, small </a:t>
            </a:r>
            <a:r>
              <a:rPr lang="en-US" dirty="0" err="1" smtClean="0"/>
              <a:t>indels</a:t>
            </a:r>
            <a:r>
              <a:rPr lang="en-US" dirty="0" smtClean="0"/>
              <a:t> lower than mapping-based approaches</a:t>
            </a:r>
          </a:p>
          <a:p>
            <a:pPr lvl="1"/>
            <a:r>
              <a:rPr lang="en-US" dirty="0" smtClean="0"/>
              <a:t>Only works in unique regions</a:t>
            </a:r>
          </a:p>
          <a:p>
            <a:pPr lvl="1"/>
            <a:r>
              <a:rPr lang="en-US" dirty="0" smtClean="0"/>
              <a:t>Requires high coverage (30X or more)</a:t>
            </a:r>
          </a:p>
          <a:p>
            <a:pPr lvl="1"/>
            <a:endParaRPr lang="en-US" dirty="0" smtClean="0"/>
          </a:p>
          <a:p>
            <a:pPr lvl="1">
              <a:buNone/>
            </a:pPr>
            <a:r>
              <a:rPr lang="en-US" dirty="0" smtClean="0"/>
              <a:t>In press (Z. </a:t>
            </a:r>
            <a:r>
              <a:rPr lang="en-US" dirty="0" err="1" smtClean="0"/>
              <a:t>Iqbal</a:t>
            </a:r>
            <a:r>
              <a:rPr lang="en-US" dirty="0" smtClean="0"/>
              <a:t> et al., Nature Genetics)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ＭＳ ゴシック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ヒラギノ明朝 Pro W3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blank">
  <a:themeElements>
    <a:clrScheme name="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5458</TotalTime>
  <Words>5580</Words>
  <Application>Microsoft Macintosh PowerPoint</Application>
  <PresentationFormat>On-screen Show (4:3)</PresentationFormat>
  <Paragraphs>886</Paragraphs>
  <Slides>106</Slides>
  <Notes>10</Notes>
  <HiddenSlides>0</HiddenSlides>
  <MMClips>0</MMClips>
  <ScaleCrop>false</ScaleCrop>
  <HeadingPairs>
    <vt:vector size="4" baseType="variant">
      <vt:variant>
        <vt:lpstr>Design Template</vt:lpstr>
      </vt:variant>
      <vt:variant>
        <vt:i4>4</vt:i4>
      </vt:variant>
      <vt:variant>
        <vt:lpstr>Slide Titles</vt:lpstr>
      </vt:variant>
      <vt:variant>
        <vt:i4>106</vt:i4>
      </vt:variant>
    </vt:vector>
  </HeadingPairs>
  <TitlesOfParts>
    <vt:vector size="110" baseType="lpstr">
      <vt:lpstr>Equity</vt:lpstr>
      <vt:lpstr>Median</vt:lpstr>
      <vt:lpstr>blank</vt:lpstr>
      <vt:lpstr>Office Theme</vt:lpstr>
      <vt:lpstr>Mapping and variant calling from short read data</vt:lpstr>
      <vt:lpstr>June 26, 2000: “G-Day” Completion of the Working Draft of the Human Genome</vt:lpstr>
      <vt:lpstr>Slide 3</vt:lpstr>
      <vt:lpstr>First human genome: 10 years, ~ $3 billion</vt:lpstr>
      <vt:lpstr>Slide 5</vt:lpstr>
      <vt:lpstr>Slide 6</vt:lpstr>
      <vt:lpstr>Slide 7</vt:lpstr>
      <vt:lpstr>Slide 8</vt:lpstr>
      <vt:lpstr>Slide 9</vt:lpstr>
      <vt:lpstr>Slide 10</vt:lpstr>
      <vt:lpstr>Plan for today</vt:lpstr>
      <vt:lpstr>Illumina sequencing</vt:lpstr>
      <vt:lpstr>Illumina sequencing</vt:lpstr>
      <vt:lpstr>Illumina sequencing</vt:lpstr>
      <vt:lpstr>Illumina sequencing</vt:lpstr>
      <vt:lpstr>Sequencing: Paired-end reads</vt:lpstr>
      <vt:lpstr>Sequencing: Paired-end reads</vt:lpstr>
      <vt:lpstr>Sequencing: Coverage</vt:lpstr>
      <vt:lpstr>Sequencing: Coverage</vt:lpstr>
      <vt:lpstr>Slide 20</vt:lpstr>
      <vt:lpstr>Slide 21</vt:lpstr>
      <vt:lpstr>Library complexity, duplicate reads</vt:lpstr>
      <vt:lpstr>Library complexity, duplicate reads</vt:lpstr>
      <vt:lpstr>Mapping</vt:lpstr>
      <vt:lpstr>Mapping reads</vt:lpstr>
      <vt:lpstr>Mapping reads – fastQ format</vt:lpstr>
      <vt:lpstr>Mapping reads: Sensitive to divergence</vt:lpstr>
      <vt:lpstr>Mapping reads: Paired-end data helps</vt:lpstr>
      <vt:lpstr>Mapping reads:  Indels can be challenging</vt:lpstr>
      <vt:lpstr>Mapping reads is  computationally expensive</vt:lpstr>
      <vt:lpstr>Mapping reads: anomalous pairs</vt:lpstr>
      <vt:lpstr>Split reads</vt:lpstr>
      <vt:lpstr>RNAseq mapping</vt:lpstr>
      <vt:lpstr>RNAseq mapping</vt:lpstr>
      <vt:lpstr>BAM files</vt:lpstr>
      <vt:lpstr>BAM files</vt:lpstr>
      <vt:lpstr>BAM (actually: SAM) files</vt:lpstr>
      <vt:lpstr>BAM files</vt:lpstr>
      <vt:lpstr>BAM files</vt:lpstr>
      <vt:lpstr>BAM files</vt:lpstr>
      <vt:lpstr>BAM files</vt:lpstr>
      <vt:lpstr>BAM files</vt:lpstr>
      <vt:lpstr>BAM files</vt:lpstr>
      <vt:lpstr>BAM files</vt:lpstr>
      <vt:lpstr>BAM files</vt:lpstr>
      <vt:lpstr>BAM files</vt:lpstr>
      <vt:lpstr>BAM files</vt:lpstr>
      <vt:lpstr>BAM files</vt:lpstr>
      <vt:lpstr>BAM files</vt:lpstr>
      <vt:lpstr>BAM files</vt:lpstr>
      <vt:lpstr>BAM files</vt:lpstr>
      <vt:lpstr>BAM files</vt:lpstr>
      <vt:lpstr>Bam files - tools</vt:lpstr>
      <vt:lpstr>Algorithms</vt:lpstr>
      <vt:lpstr>Algorithms</vt:lpstr>
      <vt:lpstr>Slide 56</vt:lpstr>
      <vt:lpstr>Approach 1: Hashing reads</vt:lpstr>
      <vt:lpstr>Approach 1: Hashing reads</vt:lpstr>
      <vt:lpstr>Approach 2: Burrows-Wheeler transform</vt:lpstr>
      <vt:lpstr>The Burrows-Wheeler transform (1994; 1983)</vt:lpstr>
      <vt:lpstr>BWT is reversible</vt:lpstr>
      <vt:lpstr>BWT is reversible</vt:lpstr>
      <vt:lpstr>BWT is reversible</vt:lpstr>
      <vt:lpstr>Relation with Suffix Arrays / Trees</vt:lpstr>
      <vt:lpstr>FM index   (Ferragina and Manzini, 2000)</vt:lpstr>
      <vt:lpstr>Read mappers implementing BWT</vt:lpstr>
      <vt:lpstr>Slide 67</vt:lpstr>
      <vt:lpstr>Approach 3: Fast hashing</vt:lpstr>
      <vt:lpstr>Approach 3: Fast hashing</vt:lpstr>
      <vt:lpstr>Stampy – first part of algorithm</vt:lpstr>
      <vt:lpstr>Slide 71</vt:lpstr>
      <vt:lpstr>Part 2:  Variant calling</vt:lpstr>
      <vt:lpstr>Variant calling</vt:lpstr>
      <vt:lpstr>Slide 74</vt:lpstr>
      <vt:lpstr>Slide 75</vt:lpstr>
      <vt:lpstr>Slide 76</vt:lpstr>
      <vt:lpstr>Slide 77</vt:lpstr>
      <vt:lpstr>Slide 78</vt:lpstr>
      <vt:lpstr>Slide 79</vt:lpstr>
      <vt:lpstr>Data issues</vt:lpstr>
      <vt:lpstr>Data issues</vt:lpstr>
      <vt:lpstr>Site frequency spectra – indels in homopolymer runs</vt:lpstr>
      <vt:lpstr>Slide 83</vt:lpstr>
      <vt:lpstr>Slide 84</vt:lpstr>
      <vt:lpstr>Slide 85</vt:lpstr>
      <vt:lpstr>Slide 86</vt:lpstr>
      <vt:lpstr>Slide 87</vt:lpstr>
      <vt:lpstr>Slide 88</vt:lpstr>
      <vt:lpstr>Variant callers</vt:lpstr>
      <vt:lpstr>Samtools</vt:lpstr>
      <vt:lpstr>Slide 91</vt:lpstr>
      <vt:lpstr>Slide 92</vt:lpstr>
      <vt:lpstr>GATK</vt:lpstr>
      <vt:lpstr>VQSR</vt:lpstr>
      <vt:lpstr>Platypus</vt:lpstr>
      <vt:lpstr>Slide 96</vt:lpstr>
      <vt:lpstr>Slide 97</vt:lpstr>
      <vt:lpstr>Slide 98</vt:lpstr>
      <vt:lpstr>Cortex</vt:lpstr>
      <vt:lpstr>Analyzing the de Bruijn graph</vt:lpstr>
      <vt:lpstr>Up to 80% power to detect variants</vt:lpstr>
      <vt:lpstr>Good sensitivity for larger indels</vt:lpstr>
      <vt:lpstr>Structural variation</vt:lpstr>
      <vt:lpstr>Variant calling – best practice I</vt:lpstr>
      <vt:lpstr>Variant calling – best practice II</vt:lpstr>
      <vt:lpstr>Lunch!</vt:lpstr>
    </vt:vector>
  </TitlesOfParts>
  <Company>University of Oxford</Company>
  <LinksUpToDate>false</LinksUpToDate>
  <SharedDoc>false</SharedDoc>
  <HyperlinksChanged>false</HyperlinksChanged>
  <AppVersion>12.0256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Mapping and variant calling from short read data</dc:title>
  <dc:creator>Gerton Lunter</dc:creator>
  <cp:lastModifiedBy>Gerton Lunter</cp:lastModifiedBy>
  <cp:revision>16</cp:revision>
  <dcterms:created xsi:type="dcterms:W3CDTF">2012-01-16T19:39:43Z</dcterms:created>
  <dcterms:modified xsi:type="dcterms:W3CDTF">2012-01-16T21:22:42Z</dcterms:modified>
</cp:coreProperties>
</file>